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drawings/drawing1.xml" ContentType="application/vnd.openxmlformats-officedocument.drawingml.chartshapes+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charts/chart14.xml" ContentType="application/vnd.openxmlformats-officedocument.drawingml.chart+xml"/>
  <Override PartName="/word/charts/chart15.xml" ContentType="application/vnd.openxmlformats-officedocument.drawingml.chart+xml"/>
  <Override PartName="/word/charts/chart16.xml" ContentType="application/vnd.openxmlformats-officedocument.drawingml.chart+xml"/>
  <Override PartName="/word/charts/chart17.xml" ContentType="application/vnd.openxmlformats-officedocument.drawingml.chart+xml"/>
  <Override PartName="/word/charts/chart18.xml" ContentType="application/vnd.openxmlformats-officedocument.drawingml.chart+xml"/>
  <Override PartName="/word/charts/chart19.xml" ContentType="application/vnd.openxmlformats-officedocument.drawingml.chart+xml"/>
  <Override PartName="/word/charts/chart20.xml" ContentType="application/vnd.openxmlformats-officedocument.drawingml.chart+xml"/>
  <Override PartName="/word/charts/chart21.xml" ContentType="application/vnd.openxmlformats-officedocument.drawingml.chart+xml"/>
  <Override PartName="/word/charts/chart22.xml" ContentType="application/vnd.openxmlformats-officedocument.drawingml.chart+xml"/>
  <Override PartName="/word/drawings/drawing2.xml" ContentType="application/vnd.openxmlformats-officedocument.drawingml.chartshapes+xml"/>
  <Override PartName="/word/charts/chart23.xml" ContentType="application/vnd.openxmlformats-officedocument.drawingml.chart+xml"/>
  <Override PartName="/word/charts/chart24.xml" ContentType="application/vnd.openxmlformats-officedocument.drawingml.chart+xml"/>
  <Override PartName="/word/charts/chart25.xml" ContentType="application/vnd.openxmlformats-officedocument.drawingml.chart+xml"/>
  <Override PartName="/word/charts/chart26.xml" ContentType="application/vnd.openxmlformats-officedocument.drawingml.chart+xml"/>
  <Override PartName="/word/charts/chart27.xml" ContentType="application/vnd.openxmlformats-officedocument.drawingml.chart+xml"/>
  <Override PartName="/word/charts/chart28.xml" ContentType="application/vnd.openxmlformats-officedocument.drawingml.chart+xml"/>
  <Override PartName="/word/media/image2.bin" ContentType="image/png"/>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34435395"/>
    <w:bookmarkEnd w:id="0"/>
    <w:p w14:paraId="3690CC12" w14:textId="77777777" w:rsidR="00CC5121" w:rsidRDefault="00263E1F" w:rsidP="00367745">
      <w:pPr>
        <w:pStyle w:val="Prophuvudrubrik"/>
      </w:pPr>
      <w:sdt>
        <w:sdtPr>
          <w:alias w:val="Publikation"/>
          <w:tag w:val="Publikation"/>
          <w:id w:val="577641782"/>
          <w:lock w:val="contentLocked"/>
          <w:text/>
        </w:sdtPr>
        <w:sdtEndPr/>
        <w:sdtContent>
          <w:r w:rsidR="00CC5121">
            <w:t>Regeringens skrivelse</w:t>
          </w:r>
        </w:sdtContent>
      </w:sdt>
      <w:r w:rsidR="00CC5121">
        <w:rPr>
          <w:noProof/>
          <w:lang w:eastAsia="sv-SE"/>
        </w:rPr>
        <mc:AlternateContent>
          <mc:Choice Requires="wps">
            <w:drawing>
              <wp:anchor distT="0" distB="0" distL="114300" distR="114300" simplePos="0" relativeHeight="251659264" behindDoc="1" locked="0" layoutInCell="1" allowOverlap="1" wp14:anchorId="680E6998" wp14:editId="0BF5E4B5">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28A5E9" w14:textId="77777777" w:rsidR="00CC5121" w:rsidRPr="00811BB8" w:rsidRDefault="00CC5121" w:rsidP="00F572D9">
                                <w:pPr>
                                  <w:pStyle w:val="Brdtext"/>
                                </w:pPr>
                                <w:r>
                                  <w:rPr>
                                    <w:noProof/>
                                    <w:lang w:eastAsia="sv-SE"/>
                                  </w:rPr>
                                  <w:drawing>
                                    <wp:inline distT="0" distB="0" distL="0" distR="0" wp14:anchorId="43130153" wp14:editId="4B26B0E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80E6998"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28A5E9" w14:textId="77777777" w:rsidR="00CC5121" w:rsidRPr="00811BB8" w:rsidRDefault="00CC5121" w:rsidP="00F572D9">
                          <w:pPr>
                            <w:pStyle w:val="Brdtext"/>
                          </w:pPr>
                          <w:r>
                            <w:rPr>
                              <w:noProof/>
                              <w:lang w:eastAsia="sv-SE"/>
                            </w:rPr>
                            <w:drawing>
                              <wp:inline distT="0" distB="0" distL="0" distR="0" wp14:anchorId="43130153" wp14:editId="4B26B0E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BF1A980" w14:textId="77777777" w:rsidR="00CC5121" w:rsidRDefault="00CC5121" w:rsidP="00367745">
          <w:pPr>
            <w:pStyle w:val="Prophuvudrubrik"/>
          </w:pPr>
          <w:r>
            <w:t>2022/23:130</w:t>
          </w:r>
        </w:p>
      </w:sdtContent>
    </w:sdt>
    <w:p w14:paraId="310080F9" w14:textId="77777777" w:rsidR="00CC5121" w:rsidRPr="00D01F17" w:rsidRDefault="00CC5121" w:rsidP="0036774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CC5121" w14:paraId="17F44E9C" w14:textId="77777777" w:rsidTr="00367745">
        <w:tc>
          <w:tcPr>
            <w:tcW w:w="5834" w:type="dxa"/>
            <w:tcMar>
              <w:left w:w="0" w:type="dxa"/>
            </w:tcMar>
          </w:tcPr>
          <w:p w14:paraId="7B609277" w14:textId="77777777" w:rsidR="00CC5121" w:rsidRDefault="00CC5121" w:rsidP="00367745">
            <w:pPr>
              <w:pStyle w:val="Proprubrik"/>
              <w:spacing w:after="20"/>
            </w:pPr>
            <w:r>
              <w:t xml:space="preserve">Redovisning av AP-fondernas verksamhet </w:t>
            </w:r>
            <w:r>
              <w:br/>
              <w:t xml:space="preserve">t.o.m. 2022 </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2DFE068" w14:textId="77777777" w:rsidR="00CC5121" w:rsidRDefault="00CC5121" w:rsidP="00367745">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21B0D551" w14:textId="77777777" w:rsidR="00CC5121" w:rsidRPr="00141F91" w:rsidRDefault="00CC5121" w:rsidP="00367745">
                <w:pPr>
                  <w:pStyle w:val="Proprubrik"/>
                  <w:rPr>
                    <w:szCs w:val="26"/>
                  </w:rPr>
                </w:pPr>
                <w:r>
                  <w:rPr>
                    <w:szCs w:val="26"/>
                  </w:rPr>
                  <w:t>2022/23:130</w:t>
                </w:r>
              </w:p>
            </w:sdtContent>
          </w:sdt>
        </w:tc>
      </w:tr>
    </w:tbl>
    <w:p w14:paraId="12786368" w14:textId="77777777" w:rsidR="00CC5121" w:rsidRDefault="00CC5121" w:rsidP="00367745">
      <w:pPr>
        <w:pStyle w:val="Brdtext"/>
        <w:spacing w:before="60"/>
      </w:pPr>
    </w:p>
    <w:p w14:paraId="2F8A511E" w14:textId="77777777" w:rsidR="00CC5121" w:rsidRDefault="00CC5121" w:rsidP="00367745">
      <w:pPr>
        <w:pStyle w:val="Brdtext"/>
      </w:pPr>
      <w:r>
        <w:t>Regeringen överlämnar denna skrivelse till riksdagen.</w:t>
      </w:r>
    </w:p>
    <w:p w14:paraId="6856B88C" w14:textId="77777777" w:rsidR="00CC5121" w:rsidRDefault="00CC5121" w:rsidP="00367745">
      <w:pPr>
        <w:pStyle w:val="Brdtext"/>
      </w:pPr>
    </w:p>
    <w:p w14:paraId="61F2CC17" w14:textId="77777777" w:rsidR="00CC5121" w:rsidRDefault="00CC5121" w:rsidP="00367745">
      <w:pPr>
        <w:pStyle w:val="Brdtext"/>
      </w:pPr>
      <w:r>
        <w:t xml:space="preserve">Stockholm </w:t>
      </w:r>
      <w:sdt>
        <w:sdtPr>
          <w:alias w:val="Datum"/>
          <w:tag w:val="Datum"/>
          <w:id w:val="750776800"/>
          <w:date w:fullDate="2023-05-25T00:00:00Z">
            <w:dateFormat w:val="'den' d MMMM yyyy"/>
            <w:lid w:val="sv-SE"/>
            <w:storeMappedDataAs w:val="dateTime"/>
            <w:calendar w:val="gregorian"/>
          </w:date>
        </w:sdtPr>
        <w:sdtEndPr/>
        <w:sdtContent>
          <w:r>
            <w:t>den 25 maj 2023</w:t>
          </w:r>
        </w:sdtContent>
      </w:sdt>
    </w:p>
    <w:p w14:paraId="3A8C8A83" w14:textId="77777777" w:rsidR="00CC5121" w:rsidRDefault="00CC5121" w:rsidP="00367745">
      <w:pPr>
        <w:pStyle w:val="Brdtextmedindrag"/>
      </w:pPr>
    </w:p>
    <w:sdt>
      <w:sdtPr>
        <w:alias w:val="Namnunderskrift1"/>
        <w:tag w:val="Namnunderskrift1"/>
        <w:id w:val="146416067"/>
        <w:dataBinding w:prefixMappings="xmlns:ns0='http://rkdhs/mallar/lagstiftning/Skr/Skr.xsd'" w:xpath="/ns0:dokumentvärden[1]/ns0:namnunderskrift1[1]" w:storeItemID="{00000000-0000-0000-0000-000000000000}"/>
        <w:text/>
      </w:sdtPr>
      <w:sdtEndPr/>
      <w:sdtContent>
        <w:p w14:paraId="3CAA9C9B" w14:textId="77777777" w:rsidR="00CC5121" w:rsidRDefault="00CC5121" w:rsidP="00367745">
          <w:pPr>
            <w:pStyle w:val="Propnamnunderskrift1"/>
          </w:pPr>
          <w:r>
            <w:t>Ulf Kristersson</w:t>
          </w:r>
        </w:p>
      </w:sdtContent>
    </w:sdt>
    <w:p w14:paraId="7846B80D" w14:textId="77777777" w:rsidR="00CC5121" w:rsidRDefault="00CC5121" w:rsidP="00367745">
      <w:pPr>
        <w:pStyle w:val="Propnamnunderskrift2"/>
        <w:tabs>
          <w:tab w:val="clear" w:pos="2693"/>
          <w:tab w:val="clear" w:pos="7474"/>
          <w:tab w:val="left" w:pos="2126"/>
        </w:tabs>
      </w:pPr>
      <w:r>
        <w:tab/>
      </w:r>
      <w:sdt>
        <w:sdtPr>
          <w:alias w:val="Namnunderskrift2"/>
          <w:tag w:val="Namnunderskrift2"/>
          <w:id w:val="-873931827"/>
          <w:text/>
        </w:sdtPr>
        <w:sdtEndPr/>
        <w:sdtContent>
          <w:r>
            <w:t>Niklas Wykman</w:t>
          </w:r>
        </w:sdtContent>
      </w:sdt>
    </w:p>
    <w:p w14:paraId="4C0FD171" w14:textId="77777777" w:rsidR="00CC5121" w:rsidRPr="008C3EC0" w:rsidRDefault="00CC5121" w:rsidP="00367745">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Pr>
              <w:i w:val="0"/>
            </w:rPr>
            <w:t>Finansdepartementet</w:t>
          </w:r>
        </w:sdtContent>
      </w:sdt>
      <w:r w:rsidRPr="008C3EC0">
        <w:rPr>
          <w:i w:val="0"/>
          <w:iCs w:val="0"/>
        </w:rPr>
        <w:t>)</w:t>
      </w:r>
    </w:p>
    <w:p w14:paraId="15E2CCAC" w14:textId="77777777" w:rsidR="00CC5121" w:rsidRDefault="00CC5121" w:rsidP="00367745">
      <w:pPr>
        <w:pStyle w:val="Proprubrik"/>
        <w:spacing w:before="80" w:after="400"/>
      </w:pPr>
      <w:r>
        <w:t>Skrivelsens huvudsakliga innehåll</w:t>
      </w:r>
    </w:p>
    <w:p w14:paraId="38D29630" w14:textId="77777777" w:rsidR="00CC5121" w:rsidRPr="00F11D68" w:rsidRDefault="00CC5121" w:rsidP="00367745">
      <w:pPr>
        <w:pStyle w:val="Brdtext"/>
      </w:pPr>
      <w:bookmarkStart w:id="1" w:name="_Hlk102744102"/>
      <w:bookmarkStart w:id="2" w:name="_Hlk133565001"/>
      <w:bookmarkStart w:id="3" w:name="_Hlk513190653"/>
      <w:bookmarkStart w:id="4" w:name="_Hlk513190638"/>
      <w:bookmarkStart w:id="5" w:name="_Hlk102058840"/>
      <w:bookmarkStart w:id="6" w:name="_Hlk135134108"/>
      <w:r w:rsidRPr="00F11D68">
        <w:t>I skrivelsen lämnar regeringen en redovisning av de allmänna pensions-fondernas (AP-fondernas) verksamhet t.o.m. 202</w:t>
      </w:r>
      <w:r>
        <w:t>2</w:t>
      </w:r>
      <w:r w:rsidRPr="00F11D68">
        <w:t xml:space="preserve">. I redovisningen ingår </w:t>
      </w:r>
      <w:proofErr w:type="gramStart"/>
      <w:r w:rsidRPr="00F11D68">
        <w:t>bl.a.</w:t>
      </w:r>
      <w:proofErr w:type="gramEnd"/>
      <w:r w:rsidRPr="00F11D68">
        <w:t xml:space="preserve"> en sammanställning av AP-fondernas årsredovisningar för 202</w:t>
      </w:r>
      <w:r>
        <w:t>2</w:t>
      </w:r>
      <w:r w:rsidRPr="00F11D68">
        <w:t xml:space="preserve"> och en utvärdering av AP-fondernas verksamhet sedan 2001. Skrivelsen över</w:t>
      </w:r>
      <w:r w:rsidRPr="00F11D68">
        <w:softHyphen/>
        <w:t xml:space="preserve">lämnas årligen till riksdagen senast den 1 juni. </w:t>
      </w:r>
      <w:bookmarkStart w:id="7" w:name="_Hlk40336815"/>
      <w:r>
        <w:t xml:space="preserve">Av skrivelsen framgår </w:t>
      </w:r>
      <w:proofErr w:type="gramStart"/>
      <w:r>
        <w:t>bl.a.</w:t>
      </w:r>
      <w:proofErr w:type="gramEnd"/>
      <w:r>
        <w:t xml:space="preserve"> följande.</w:t>
      </w:r>
    </w:p>
    <w:p w14:paraId="01D86FA8" w14:textId="77777777" w:rsidR="00CC5121" w:rsidRDefault="00CC5121" w:rsidP="00CC5121">
      <w:pPr>
        <w:pStyle w:val="Punktlista"/>
      </w:pPr>
      <w:bookmarkStart w:id="8" w:name="_Hlk102744222"/>
      <w:bookmarkEnd w:id="1"/>
      <w:bookmarkEnd w:id="7"/>
      <w:r>
        <w:t>Mot bakgrund av att utvecklingen varit svag på finansmarknaderna hade Första</w:t>
      </w:r>
      <w:r w:rsidRPr="00233A2E">
        <w:t>–</w:t>
      </w:r>
      <w:r>
        <w:t>Fjärde och Sjätte AP-fonderna (b</w:t>
      </w:r>
      <w:r w:rsidRPr="00A16FFE">
        <w:t>uffertfonderna</w:t>
      </w:r>
      <w:r>
        <w:t>)</w:t>
      </w:r>
      <w:r w:rsidRPr="00A16FFE">
        <w:t xml:space="preserve"> under 202</w:t>
      </w:r>
      <w:r>
        <w:t>2</w:t>
      </w:r>
      <w:r w:rsidRPr="00A16FFE">
        <w:t xml:space="preserve"> </w:t>
      </w:r>
      <w:r w:rsidRPr="00CA14A5">
        <w:t xml:space="preserve">den lägsta avkastningen sedan </w:t>
      </w:r>
      <w:r>
        <w:t xml:space="preserve">den globala </w:t>
      </w:r>
      <w:r w:rsidRPr="00CA14A5">
        <w:t>finans</w:t>
      </w:r>
      <w:r>
        <w:softHyphen/>
      </w:r>
      <w:r w:rsidRPr="00CA14A5">
        <w:t>krisen 2008</w:t>
      </w:r>
      <w:r w:rsidRPr="00E60D0F">
        <w:t>. Det samlade resultatet för buffertfonderna uppgick till</w:t>
      </w:r>
      <w:r>
        <w:t xml:space="preserve"> -160</w:t>
      </w:r>
      <w:r w:rsidRPr="00E60D0F">
        <w:t xml:space="preserve"> miljarder kronor efter kostnader, vilket motsvarar en avkastning på </w:t>
      </w:r>
      <w:r>
        <w:t>-8,0</w:t>
      </w:r>
      <w:r w:rsidRPr="00E60D0F">
        <w:t xml:space="preserve"> procent. </w:t>
      </w:r>
      <w:bookmarkEnd w:id="8"/>
      <w:r w:rsidRPr="00E60D0F" w:rsidDel="00D80493">
        <w:t>Den genom</w:t>
      </w:r>
      <w:r w:rsidDel="00D80493">
        <w:softHyphen/>
      </w:r>
      <w:r w:rsidRPr="00E60D0F" w:rsidDel="00D80493">
        <w:t xml:space="preserve">snittliga avkastningen har varit </w:t>
      </w:r>
      <w:r w:rsidDel="00D80493">
        <w:t>6,2</w:t>
      </w:r>
      <w:r w:rsidRPr="00E60D0F" w:rsidDel="00D80493">
        <w:t xml:space="preserve"> procent per år sedan det nuvarande </w:t>
      </w:r>
      <w:r w:rsidDel="00D80493">
        <w:t>pensions</w:t>
      </w:r>
      <w:r w:rsidRPr="00E60D0F" w:rsidDel="00D80493">
        <w:t xml:space="preserve">systemet infördes 2001. </w:t>
      </w:r>
      <w:r w:rsidRPr="00E60D0F">
        <w:t>Vid utgången av 202</w:t>
      </w:r>
      <w:r>
        <w:t>2</w:t>
      </w:r>
      <w:r w:rsidRPr="00E60D0F">
        <w:t xml:space="preserve"> uppgick det samlade kapitalet i buffertfonderna till </w:t>
      </w:r>
      <w:r>
        <w:t>1 825,8</w:t>
      </w:r>
      <w:r w:rsidRPr="00E60D0F">
        <w:t xml:space="preserve"> miljarder kronor. </w:t>
      </w:r>
      <w:r>
        <w:t>B</w:t>
      </w:r>
      <w:r w:rsidRPr="00E60D0F">
        <w:t xml:space="preserve">uffertfonderna </w:t>
      </w:r>
      <w:r w:rsidRPr="00BC6E5D">
        <w:t xml:space="preserve">har </w:t>
      </w:r>
      <w:r>
        <w:t xml:space="preserve">därmed </w:t>
      </w:r>
      <w:r w:rsidRPr="00BC6E5D">
        <w:t>bidragit positivt till den lång</w:t>
      </w:r>
      <w:r>
        <w:softHyphen/>
      </w:r>
      <w:r w:rsidRPr="00BC6E5D">
        <w:t>siktiga finansieringen av det allmänna inkomst</w:t>
      </w:r>
      <w:r>
        <w:softHyphen/>
      </w:r>
      <w:r w:rsidRPr="00BC6E5D">
        <w:t>pensionssystemet.</w:t>
      </w:r>
    </w:p>
    <w:p w14:paraId="674026B1" w14:textId="77777777" w:rsidR="00CC5121" w:rsidRPr="00FD2A80" w:rsidRDefault="00CC5121" w:rsidP="00CC5121">
      <w:pPr>
        <w:pStyle w:val="Punktlista"/>
      </w:pPr>
      <w:r w:rsidRPr="00F11D68">
        <w:t>Varje buffertfonds styrelse fastställer det övergripande avkast</w:t>
      </w:r>
      <w:r w:rsidRPr="00F11D68">
        <w:softHyphen/>
        <w:t>nings</w:t>
      </w:r>
      <w:r w:rsidRPr="00F11D68">
        <w:softHyphen/>
        <w:t xml:space="preserve">målet för fonden. Av </w:t>
      </w:r>
      <w:r>
        <w:t xml:space="preserve">regeringens utvärdering </w:t>
      </w:r>
      <w:r w:rsidRPr="00F11D68">
        <w:t xml:space="preserve">framgår att </w:t>
      </w:r>
      <w:r>
        <w:t>buffert</w:t>
      </w:r>
      <w:r>
        <w:softHyphen/>
      </w:r>
      <w:r w:rsidRPr="00F11D68">
        <w:t xml:space="preserve">fonderna har uppnått </w:t>
      </w:r>
      <w:r>
        <w:t>de</w:t>
      </w:r>
      <w:r w:rsidRPr="00F11D68">
        <w:t xml:space="preserve"> långsiktiga avkastningsmål</w:t>
      </w:r>
      <w:r>
        <w:t xml:space="preserve"> som styrelserna fastställt</w:t>
      </w:r>
      <w:r w:rsidRPr="00F11D68">
        <w:t>.</w:t>
      </w:r>
    </w:p>
    <w:p w14:paraId="23194A04" w14:textId="77777777" w:rsidR="00CC5121" w:rsidRPr="00F11D68" w:rsidRDefault="00CC5121" w:rsidP="00CC5121">
      <w:pPr>
        <w:pStyle w:val="Punktlista"/>
      </w:pPr>
      <w:r>
        <w:t>Första–Fjärde AP-fonderna har även uppfyllt rollen som buffert genom att hantera löpande avgiftsmedel och utbetalningar för inkomst</w:t>
      </w:r>
      <w:r>
        <w:softHyphen/>
        <w:t xml:space="preserve">pensionssystemets räkning. Fonderna har haft den betalningsberedskap </w:t>
      </w:r>
      <w:bookmarkStart w:id="9" w:name="_Hlk133565009"/>
      <w:bookmarkEnd w:id="2"/>
      <w:r>
        <w:t xml:space="preserve">som behövs för uppgiften. </w:t>
      </w:r>
      <w:r w:rsidRPr="00F11D68">
        <w:t>Under</w:t>
      </w:r>
      <w:r w:rsidRPr="00F11D68" w:rsidDel="001B4A71">
        <w:t xml:space="preserve"> </w:t>
      </w:r>
      <w:r w:rsidRPr="00F11D68">
        <w:t>202</w:t>
      </w:r>
      <w:r>
        <w:t>2</w:t>
      </w:r>
      <w:r w:rsidRPr="00F11D68">
        <w:t xml:space="preserve"> var nettoflödet mellan </w:t>
      </w:r>
      <w:r>
        <w:br/>
      </w:r>
      <w:r w:rsidRPr="00F11D68">
        <w:t xml:space="preserve">Första–Fjärde AP-fonderna </w:t>
      </w:r>
      <w:r>
        <w:t xml:space="preserve">och </w:t>
      </w:r>
      <w:r w:rsidRPr="00F11D68">
        <w:t>inkomst</w:t>
      </w:r>
      <w:r w:rsidRPr="00F11D68">
        <w:softHyphen/>
        <w:t xml:space="preserve">pensionssystemet efter </w:t>
      </w:r>
      <w:r w:rsidRPr="00F11D68">
        <w:lastRenderedPageBreak/>
        <w:t>administra</w:t>
      </w:r>
      <w:r>
        <w:softHyphen/>
      </w:r>
      <w:r w:rsidRPr="00F11D68">
        <w:t xml:space="preserve">tionskostnader </w:t>
      </w:r>
      <w:r>
        <w:t>ca 20</w:t>
      </w:r>
      <w:r w:rsidRPr="00F11D68">
        <w:t> mil</w:t>
      </w:r>
      <w:r w:rsidRPr="00F11D68">
        <w:softHyphen/>
        <w:t xml:space="preserve">jarder kronor, vilket är </w:t>
      </w:r>
      <w:r>
        <w:t>11 </w:t>
      </w:r>
      <w:r w:rsidRPr="00F11D68">
        <w:t xml:space="preserve">miljarder </w:t>
      </w:r>
      <w:r>
        <w:t>mindre</w:t>
      </w:r>
      <w:r w:rsidRPr="00F11D68">
        <w:t xml:space="preserve"> än föregående år. </w:t>
      </w:r>
      <w:bookmarkEnd w:id="9"/>
    </w:p>
    <w:p w14:paraId="1C3953A5" w14:textId="77777777" w:rsidR="00CC5121" w:rsidRPr="00A40EDC" w:rsidRDefault="00CC5121" w:rsidP="00367745">
      <w:pPr>
        <w:pStyle w:val="TabellRubrik"/>
        <w:tabs>
          <w:tab w:val="clear" w:pos="1134"/>
          <w:tab w:val="left" w:pos="0"/>
        </w:tabs>
        <w:ind w:left="0" w:firstLine="0"/>
      </w:pPr>
      <w:bookmarkStart w:id="10" w:name="_Hlk70430510"/>
      <w:r w:rsidRPr="00A40EDC">
        <w:t>Buffertfondernas redovisade avkastning och totala fondkapital</w:t>
      </w:r>
    </w:p>
    <w:p w14:paraId="5E4AB2C3" w14:textId="77777777" w:rsidR="00CC5121" w:rsidRPr="00A40EDC" w:rsidRDefault="00CC5121" w:rsidP="00367745">
      <w:pPr>
        <w:pStyle w:val="TabellUnderrubrik"/>
        <w:ind w:left="0"/>
      </w:pPr>
      <w:r w:rsidRPr="00A40EDC">
        <w:t>Procent och miljarder kronor</w:t>
      </w:r>
    </w:p>
    <w:tbl>
      <w:tblPr>
        <w:tblW w:w="5000" w:type="pct"/>
        <w:tblLayout w:type="fixed"/>
        <w:tblCellMar>
          <w:left w:w="0" w:type="dxa"/>
        </w:tblCellMar>
        <w:tblLook w:val="06A0" w:firstRow="1" w:lastRow="0" w:firstColumn="1" w:lastColumn="0" w:noHBand="1" w:noVBand="1"/>
        <w:tblCaption w:val="Buffertfondernas redovisade avkastning jämfört med inkomstindex och totalt fondkapital"/>
      </w:tblPr>
      <w:tblGrid>
        <w:gridCol w:w="1430"/>
        <w:gridCol w:w="687"/>
        <w:gridCol w:w="688"/>
        <w:gridCol w:w="688"/>
        <w:gridCol w:w="688"/>
        <w:gridCol w:w="859"/>
        <w:gridCol w:w="857"/>
      </w:tblGrid>
      <w:tr w:rsidR="00CC5121" w:rsidRPr="00992CB3" w14:paraId="3A38BEEC" w14:textId="77777777" w:rsidTr="00367745">
        <w:trPr>
          <w:tblHeader/>
        </w:trPr>
        <w:tc>
          <w:tcPr>
            <w:tcW w:w="1212" w:type="pct"/>
            <w:tcBorders>
              <w:top w:val="single" w:sz="8" w:space="0" w:color="auto"/>
              <w:bottom w:val="single" w:sz="6" w:space="0" w:color="auto"/>
            </w:tcBorders>
            <w:shd w:val="clear" w:color="auto" w:fill="auto"/>
          </w:tcPr>
          <w:p w14:paraId="72B8CA2A" w14:textId="77777777" w:rsidR="00CC5121" w:rsidRPr="00A40EDC" w:rsidRDefault="00CC5121" w:rsidP="00367745">
            <w:pPr>
              <w:pStyle w:val="TabellHuvud"/>
            </w:pPr>
          </w:p>
        </w:tc>
        <w:tc>
          <w:tcPr>
            <w:tcW w:w="582" w:type="pct"/>
            <w:tcBorders>
              <w:top w:val="single" w:sz="8" w:space="0" w:color="auto"/>
              <w:bottom w:val="single" w:sz="6" w:space="0" w:color="auto"/>
            </w:tcBorders>
            <w:shd w:val="clear" w:color="auto" w:fill="auto"/>
          </w:tcPr>
          <w:p w14:paraId="3630999B" w14:textId="77777777" w:rsidR="00CC5121" w:rsidRPr="00A40EDC" w:rsidRDefault="00CC5121" w:rsidP="00367745">
            <w:pPr>
              <w:pStyle w:val="TabellHuvud"/>
            </w:pPr>
            <w:r w:rsidRPr="00A40EDC">
              <w:t>2018</w:t>
            </w:r>
          </w:p>
        </w:tc>
        <w:tc>
          <w:tcPr>
            <w:tcW w:w="583" w:type="pct"/>
            <w:tcBorders>
              <w:top w:val="single" w:sz="8" w:space="0" w:color="auto"/>
              <w:bottom w:val="single" w:sz="6" w:space="0" w:color="auto"/>
            </w:tcBorders>
            <w:shd w:val="clear" w:color="auto" w:fill="auto"/>
          </w:tcPr>
          <w:p w14:paraId="01819BF7" w14:textId="77777777" w:rsidR="00CC5121" w:rsidRPr="00A40EDC" w:rsidRDefault="00CC5121" w:rsidP="00367745">
            <w:pPr>
              <w:pStyle w:val="TabellHuvud"/>
            </w:pPr>
            <w:r w:rsidRPr="00A40EDC">
              <w:t>2019</w:t>
            </w:r>
          </w:p>
        </w:tc>
        <w:tc>
          <w:tcPr>
            <w:tcW w:w="583" w:type="pct"/>
            <w:tcBorders>
              <w:top w:val="single" w:sz="8" w:space="0" w:color="auto"/>
              <w:bottom w:val="single" w:sz="6" w:space="0" w:color="auto"/>
            </w:tcBorders>
            <w:shd w:val="clear" w:color="auto" w:fill="auto"/>
          </w:tcPr>
          <w:p w14:paraId="6448FF3C" w14:textId="77777777" w:rsidR="00CC5121" w:rsidRPr="00A40EDC" w:rsidRDefault="00CC5121" w:rsidP="00367745">
            <w:pPr>
              <w:pStyle w:val="TabellHuvud"/>
            </w:pPr>
            <w:r w:rsidRPr="00A40EDC">
              <w:t>2020</w:t>
            </w:r>
          </w:p>
        </w:tc>
        <w:tc>
          <w:tcPr>
            <w:tcW w:w="583" w:type="pct"/>
            <w:tcBorders>
              <w:top w:val="single" w:sz="8" w:space="0" w:color="auto"/>
              <w:bottom w:val="single" w:sz="6" w:space="0" w:color="auto"/>
            </w:tcBorders>
            <w:shd w:val="clear" w:color="auto" w:fill="auto"/>
          </w:tcPr>
          <w:p w14:paraId="5F749CF4" w14:textId="77777777" w:rsidR="00CC5121" w:rsidRPr="00A40EDC" w:rsidRDefault="00CC5121" w:rsidP="00367745">
            <w:pPr>
              <w:pStyle w:val="TabellHuvud"/>
            </w:pPr>
            <w:r w:rsidRPr="00A40EDC">
              <w:t>2021</w:t>
            </w:r>
          </w:p>
        </w:tc>
        <w:tc>
          <w:tcPr>
            <w:tcW w:w="728" w:type="pct"/>
            <w:tcBorders>
              <w:top w:val="single" w:sz="8" w:space="0" w:color="auto"/>
              <w:bottom w:val="single" w:sz="6" w:space="0" w:color="auto"/>
            </w:tcBorders>
          </w:tcPr>
          <w:p w14:paraId="17B6211F" w14:textId="77777777" w:rsidR="00CC5121" w:rsidRPr="00A40EDC" w:rsidRDefault="00CC5121" w:rsidP="00367745">
            <w:pPr>
              <w:pStyle w:val="TabellHuvud"/>
            </w:pPr>
            <w:r>
              <w:t>2022</w:t>
            </w:r>
          </w:p>
        </w:tc>
        <w:tc>
          <w:tcPr>
            <w:tcW w:w="727" w:type="pct"/>
            <w:tcBorders>
              <w:top w:val="single" w:sz="8" w:space="0" w:color="auto"/>
              <w:bottom w:val="single" w:sz="6" w:space="0" w:color="auto"/>
            </w:tcBorders>
            <w:shd w:val="clear" w:color="auto" w:fill="auto"/>
            <w:tcMar>
              <w:right w:w="0" w:type="dxa"/>
            </w:tcMar>
          </w:tcPr>
          <w:p w14:paraId="41216BFE" w14:textId="77777777" w:rsidR="00CC5121" w:rsidRPr="00A40EDC" w:rsidRDefault="00CC5121" w:rsidP="00367745">
            <w:pPr>
              <w:pStyle w:val="TabellHuvud"/>
            </w:pPr>
            <w:r w:rsidRPr="00A40EDC">
              <w:t>200</w:t>
            </w:r>
            <w:r w:rsidRPr="0037440D">
              <w:t>1</w:t>
            </w:r>
            <w:r w:rsidRPr="0037440D">
              <w:rPr>
                <w:rFonts w:ascii="Trade Gothic LT Std Cn" w:hAnsi="Trade Gothic LT Std Cn"/>
                <w:color w:val="000000"/>
                <w:szCs w:val="18"/>
                <w:vertAlign w:val="superscript"/>
                <w:lang w:eastAsia="sv-SE"/>
              </w:rPr>
              <w:t>1</w:t>
            </w:r>
            <w:r w:rsidRPr="00A40EDC">
              <w:t>–202</w:t>
            </w:r>
            <w:r>
              <w:t>2</w:t>
            </w:r>
          </w:p>
        </w:tc>
      </w:tr>
      <w:tr w:rsidR="00CC5121" w:rsidRPr="00992CB3" w14:paraId="754B8556" w14:textId="77777777" w:rsidTr="00367745">
        <w:tc>
          <w:tcPr>
            <w:tcW w:w="1212" w:type="pct"/>
            <w:shd w:val="clear" w:color="auto" w:fill="auto"/>
          </w:tcPr>
          <w:p w14:paraId="2E0140CC" w14:textId="77777777" w:rsidR="00CC5121" w:rsidRPr="00A40EDC" w:rsidRDefault="00CC5121" w:rsidP="00367745">
            <w:pPr>
              <w:pStyle w:val="TabellRader"/>
              <w:jc w:val="left"/>
            </w:pPr>
            <w:r w:rsidRPr="00A40EDC">
              <w:t>Avkastning, %</w:t>
            </w:r>
          </w:p>
        </w:tc>
        <w:tc>
          <w:tcPr>
            <w:tcW w:w="582" w:type="pct"/>
            <w:shd w:val="clear" w:color="auto" w:fill="auto"/>
          </w:tcPr>
          <w:p w14:paraId="011F9C84" w14:textId="77777777" w:rsidR="00CC5121" w:rsidRPr="00A40EDC" w:rsidRDefault="00CC5121" w:rsidP="00367745">
            <w:pPr>
              <w:pStyle w:val="TabellRader"/>
            </w:pPr>
            <w:r w:rsidRPr="00A40EDC">
              <w:t>-0,2</w:t>
            </w:r>
          </w:p>
        </w:tc>
        <w:tc>
          <w:tcPr>
            <w:tcW w:w="583" w:type="pct"/>
            <w:shd w:val="clear" w:color="auto" w:fill="auto"/>
          </w:tcPr>
          <w:p w14:paraId="34C43597" w14:textId="77777777" w:rsidR="00CC5121" w:rsidRPr="00A40EDC" w:rsidRDefault="00CC5121" w:rsidP="00367745">
            <w:pPr>
              <w:pStyle w:val="TabellRader"/>
            </w:pPr>
            <w:r w:rsidRPr="00A40EDC">
              <w:t>17,4</w:t>
            </w:r>
          </w:p>
        </w:tc>
        <w:tc>
          <w:tcPr>
            <w:tcW w:w="583" w:type="pct"/>
            <w:shd w:val="clear" w:color="auto" w:fill="auto"/>
          </w:tcPr>
          <w:p w14:paraId="6648C030" w14:textId="77777777" w:rsidR="00CC5121" w:rsidRPr="00A40EDC" w:rsidRDefault="00CC5121" w:rsidP="00367745">
            <w:pPr>
              <w:pStyle w:val="TabellRader"/>
            </w:pPr>
            <w:r w:rsidRPr="00A40EDC">
              <w:t>8,5</w:t>
            </w:r>
          </w:p>
        </w:tc>
        <w:tc>
          <w:tcPr>
            <w:tcW w:w="583" w:type="pct"/>
            <w:shd w:val="clear" w:color="auto" w:fill="auto"/>
          </w:tcPr>
          <w:p w14:paraId="1001F115" w14:textId="77777777" w:rsidR="00CC5121" w:rsidRPr="00A40EDC" w:rsidRDefault="00CC5121" w:rsidP="00367745">
            <w:pPr>
              <w:pStyle w:val="TabellRader"/>
            </w:pPr>
            <w:r w:rsidRPr="00A40EDC">
              <w:t>20,2</w:t>
            </w:r>
          </w:p>
        </w:tc>
        <w:tc>
          <w:tcPr>
            <w:tcW w:w="728" w:type="pct"/>
          </w:tcPr>
          <w:p w14:paraId="358A632F" w14:textId="77777777" w:rsidR="00CC5121" w:rsidRDefault="00CC5121" w:rsidP="00367745">
            <w:pPr>
              <w:pStyle w:val="TabellRader"/>
            </w:pPr>
            <w:r>
              <w:t>-8,0</w:t>
            </w:r>
          </w:p>
        </w:tc>
        <w:tc>
          <w:tcPr>
            <w:tcW w:w="727" w:type="pct"/>
            <w:shd w:val="clear" w:color="auto" w:fill="auto"/>
            <w:tcMar>
              <w:right w:w="0" w:type="dxa"/>
            </w:tcMar>
          </w:tcPr>
          <w:p w14:paraId="190BD087" w14:textId="77777777" w:rsidR="00CC5121" w:rsidRPr="00A40EDC" w:rsidRDefault="00CC5121" w:rsidP="00367745">
            <w:pPr>
              <w:pStyle w:val="TabellRader"/>
            </w:pPr>
            <w:r>
              <w:t>6,2</w:t>
            </w:r>
            <w:r>
              <w:rPr>
                <w:vertAlign w:val="superscript"/>
              </w:rPr>
              <w:t>2</w:t>
            </w:r>
          </w:p>
        </w:tc>
      </w:tr>
      <w:tr w:rsidR="00CC5121" w:rsidRPr="00992CB3" w14:paraId="690340CE" w14:textId="77777777" w:rsidTr="00367745">
        <w:tc>
          <w:tcPr>
            <w:tcW w:w="1212" w:type="pct"/>
            <w:shd w:val="clear" w:color="auto" w:fill="auto"/>
          </w:tcPr>
          <w:p w14:paraId="6D471A38" w14:textId="77777777" w:rsidR="00CC5121" w:rsidRPr="00A40EDC" w:rsidRDefault="00CC5121" w:rsidP="00367745">
            <w:pPr>
              <w:pStyle w:val="TabellRader"/>
              <w:jc w:val="left"/>
            </w:pPr>
            <w:r w:rsidRPr="00A40EDC">
              <w:t>Avkastning, mdkr</w:t>
            </w:r>
          </w:p>
        </w:tc>
        <w:tc>
          <w:tcPr>
            <w:tcW w:w="582" w:type="pct"/>
            <w:shd w:val="clear" w:color="auto" w:fill="auto"/>
          </w:tcPr>
          <w:p w14:paraId="5BC5B86C" w14:textId="77777777" w:rsidR="00CC5121" w:rsidRPr="00A40EDC" w:rsidRDefault="00CC5121" w:rsidP="00367745">
            <w:pPr>
              <w:pStyle w:val="TabellRader"/>
            </w:pPr>
            <w:r w:rsidRPr="00A40EDC">
              <w:t>-2</w:t>
            </w:r>
          </w:p>
        </w:tc>
        <w:tc>
          <w:tcPr>
            <w:tcW w:w="583" w:type="pct"/>
            <w:shd w:val="clear" w:color="auto" w:fill="auto"/>
          </w:tcPr>
          <w:p w14:paraId="4B40FE98" w14:textId="77777777" w:rsidR="00CC5121" w:rsidRPr="00A40EDC" w:rsidRDefault="00CC5121" w:rsidP="00367745">
            <w:pPr>
              <w:pStyle w:val="TabellRader"/>
            </w:pPr>
            <w:r w:rsidRPr="00A40EDC">
              <w:t>240</w:t>
            </w:r>
          </w:p>
        </w:tc>
        <w:tc>
          <w:tcPr>
            <w:tcW w:w="583" w:type="pct"/>
            <w:shd w:val="clear" w:color="auto" w:fill="auto"/>
          </w:tcPr>
          <w:p w14:paraId="1773F49F" w14:textId="77777777" w:rsidR="00CC5121" w:rsidRPr="00A40EDC" w:rsidRDefault="00CC5121" w:rsidP="00367745">
            <w:pPr>
              <w:pStyle w:val="TabellRader"/>
            </w:pPr>
            <w:r w:rsidRPr="00A40EDC">
              <w:t>132</w:t>
            </w:r>
          </w:p>
        </w:tc>
        <w:tc>
          <w:tcPr>
            <w:tcW w:w="583" w:type="pct"/>
            <w:shd w:val="clear" w:color="auto" w:fill="auto"/>
          </w:tcPr>
          <w:p w14:paraId="567C44B6" w14:textId="77777777" w:rsidR="00CC5121" w:rsidRPr="00A40EDC" w:rsidRDefault="00CC5121" w:rsidP="00367745">
            <w:pPr>
              <w:pStyle w:val="TabellRader"/>
            </w:pPr>
            <w:r w:rsidRPr="00A40EDC">
              <w:t>338</w:t>
            </w:r>
          </w:p>
        </w:tc>
        <w:tc>
          <w:tcPr>
            <w:tcW w:w="728" w:type="pct"/>
          </w:tcPr>
          <w:p w14:paraId="7864E8DC" w14:textId="77777777" w:rsidR="00CC5121" w:rsidRPr="00A40EDC" w:rsidRDefault="00CC5121" w:rsidP="00367745">
            <w:pPr>
              <w:pStyle w:val="TabellRader"/>
            </w:pPr>
            <w:r>
              <w:t>-160</w:t>
            </w:r>
          </w:p>
        </w:tc>
        <w:tc>
          <w:tcPr>
            <w:tcW w:w="727" w:type="pct"/>
            <w:shd w:val="clear" w:color="auto" w:fill="auto"/>
            <w:tcMar>
              <w:right w:w="0" w:type="dxa"/>
            </w:tcMar>
          </w:tcPr>
          <w:p w14:paraId="52462B98" w14:textId="77777777" w:rsidR="00CC5121" w:rsidRPr="00A40EDC" w:rsidRDefault="00CC5121" w:rsidP="00367745">
            <w:pPr>
              <w:pStyle w:val="TabellRader"/>
            </w:pPr>
            <w:r>
              <w:t>1 498</w:t>
            </w:r>
          </w:p>
        </w:tc>
      </w:tr>
      <w:tr w:rsidR="00CC5121" w:rsidRPr="00992CB3" w14:paraId="40FAAFD6" w14:textId="77777777" w:rsidTr="00367745">
        <w:tc>
          <w:tcPr>
            <w:tcW w:w="1212" w:type="pct"/>
            <w:shd w:val="clear" w:color="auto" w:fill="auto"/>
          </w:tcPr>
          <w:p w14:paraId="3CDA0FD4" w14:textId="77777777" w:rsidR="00CC5121" w:rsidRPr="00A40EDC" w:rsidRDefault="00CC5121" w:rsidP="00367745">
            <w:pPr>
              <w:pStyle w:val="TabellRader"/>
              <w:jc w:val="left"/>
            </w:pPr>
            <w:r w:rsidRPr="00A40EDC">
              <w:t>Nettoflöde pensionssystemet</w:t>
            </w:r>
          </w:p>
        </w:tc>
        <w:tc>
          <w:tcPr>
            <w:tcW w:w="582" w:type="pct"/>
            <w:shd w:val="clear" w:color="auto" w:fill="auto"/>
          </w:tcPr>
          <w:p w14:paraId="149E0E90" w14:textId="77777777" w:rsidR="00CC5121" w:rsidRPr="00A40EDC" w:rsidRDefault="00CC5121" w:rsidP="00367745">
            <w:pPr>
              <w:pStyle w:val="TabellRader"/>
            </w:pPr>
            <w:r w:rsidRPr="00A40EDC">
              <w:t>-28</w:t>
            </w:r>
          </w:p>
        </w:tc>
        <w:tc>
          <w:tcPr>
            <w:tcW w:w="583" w:type="pct"/>
            <w:shd w:val="clear" w:color="auto" w:fill="auto"/>
          </w:tcPr>
          <w:p w14:paraId="0EA155ED" w14:textId="77777777" w:rsidR="00CC5121" w:rsidRPr="00A40EDC" w:rsidRDefault="00CC5121" w:rsidP="00367745">
            <w:pPr>
              <w:pStyle w:val="TabellRader"/>
            </w:pPr>
            <w:r w:rsidRPr="00A40EDC">
              <w:t>-27</w:t>
            </w:r>
          </w:p>
        </w:tc>
        <w:tc>
          <w:tcPr>
            <w:tcW w:w="583" w:type="pct"/>
            <w:shd w:val="clear" w:color="auto" w:fill="auto"/>
          </w:tcPr>
          <w:p w14:paraId="5E6A0DA2" w14:textId="77777777" w:rsidR="00CC5121" w:rsidRPr="00A40EDC" w:rsidRDefault="00CC5121" w:rsidP="00367745">
            <w:pPr>
              <w:pStyle w:val="TabellRader"/>
            </w:pPr>
            <w:r w:rsidRPr="00A40EDC">
              <w:t>-3</w:t>
            </w:r>
            <w:r>
              <w:t>3</w:t>
            </w:r>
          </w:p>
        </w:tc>
        <w:tc>
          <w:tcPr>
            <w:tcW w:w="583" w:type="pct"/>
            <w:shd w:val="clear" w:color="auto" w:fill="auto"/>
          </w:tcPr>
          <w:p w14:paraId="2599E3F5" w14:textId="77777777" w:rsidR="00CC5121" w:rsidRPr="00A40EDC" w:rsidRDefault="00CC5121" w:rsidP="00367745">
            <w:pPr>
              <w:pStyle w:val="TabellRader"/>
            </w:pPr>
            <w:r w:rsidRPr="00A40EDC">
              <w:t>-3</w:t>
            </w:r>
            <w:r>
              <w:t>1</w:t>
            </w:r>
          </w:p>
        </w:tc>
        <w:tc>
          <w:tcPr>
            <w:tcW w:w="728" w:type="pct"/>
          </w:tcPr>
          <w:p w14:paraId="1BCAFB42" w14:textId="77777777" w:rsidR="00CC5121" w:rsidRPr="00A40EDC" w:rsidRDefault="00CC5121" w:rsidP="00367745">
            <w:pPr>
              <w:pStyle w:val="TabellRader"/>
            </w:pPr>
            <w:r w:rsidRPr="00406EBD">
              <w:t>-</w:t>
            </w:r>
            <w:r>
              <w:t>20</w:t>
            </w:r>
          </w:p>
        </w:tc>
        <w:tc>
          <w:tcPr>
            <w:tcW w:w="727" w:type="pct"/>
            <w:shd w:val="clear" w:color="auto" w:fill="auto"/>
            <w:tcMar>
              <w:right w:w="0" w:type="dxa"/>
            </w:tcMar>
          </w:tcPr>
          <w:p w14:paraId="5515D0DE" w14:textId="77777777" w:rsidR="00CC5121" w:rsidRPr="00A40EDC" w:rsidRDefault="00CC5121" w:rsidP="00367745">
            <w:pPr>
              <w:pStyle w:val="TabellRader"/>
            </w:pPr>
            <w:r w:rsidRPr="00A40EDC">
              <w:t>-2</w:t>
            </w:r>
            <w:r>
              <w:t>7</w:t>
            </w:r>
            <w:r w:rsidRPr="00A40EDC">
              <w:t xml:space="preserve">2 </w:t>
            </w:r>
          </w:p>
        </w:tc>
      </w:tr>
      <w:tr w:rsidR="00CC5121" w:rsidRPr="00992CB3" w14:paraId="1A4F644F" w14:textId="77777777" w:rsidTr="00367745">
        <w:tc>
          <w:tcPr>
            <w:tcW w:w="1212" w:type="pct"/>
            <w:tcBorders>
              <w:bottom w:val="single" w:sz="8" w:space="0" w:color="auto"/>
            </w:tcBorders>
            <w:shd w:val="clear" w:color="auto" w:fill="auto"/>
          </w:tcPr>
          <w:p w14:paraId="6C3880C0" w14:textId="77777777" w:rsidR="00CC5121" w:rsidRPr="00A40EDC" w:rsidRDefault="00CC5121" w:rsidP="00367745">
            <w:pPr>
              <w:pStyle w:val="TabellSlutsumma"/>
              <w:jc w:val="left"/>
            </w:pPr>
            <w:r w:rsidRPr="00A40EDC">
              <w:t>Totalt fondkapital</w:t>
            </w:r>
          </w:p>
        </w:tc>
        <w:tc>
          <w:tcPr>
            <w:tcW w:w="582" w:type="pct"/>
            <w:tcBorders>
              <w:bottom w:val="single" w:sz="8" w:space="0" w:color="auto"/>
            </w:tcBorders>
            <w:shd w:val="clear" w:color="auto" w:fill="auto"/>
          </w:tcPr>
          <w:p w14:paraId="4EB0480D" w14:textId="77777777" w:rsidR="00CC5121" w:rsidRPr="00A40EDC" w:rsidRDefault="00CC5121" w:rsidP="00367745">
            <w:pPr>
              <w:pStyle w:val="TabellSlutsumma"/>
            </w:pPr>
            <w:r w:rsidRPr="00A40EDC">
              <w:t>1 383</w:t>
            </w:r>
          </w:p>
        </w:tc>
        <w:tc>
          <w:tcPr>
            <w:tcW w:w="583" w:type="pct"/>
            <w:tcBorders>
              <w:bottom w:val="single" w:sz="8" w:space="0" w:color="auto"/>
            </w:tcBorders>
            <w:shd w:val="clear" w:color="auto" w:fill="auto"/>
          </w:tcPr>
          <w:p w14:paraId="5BC8EFC4" w14:textId="77777777" w:rsidR="00CC5121" w:rsidRPr="00A40EDC" w:rsidRDefault="00CC5121" w:rsidP="00367745">
            <w:pPr>
              <w:pStyle w:val="TabellSlutsumma"/>
            </w:pPr>
            <w:r w:rsidRPr="00A40EDC">
              <w:t>1 596</w:t>
            </w:r>
          </w:p>
        </w:tc>
        <w:tc>
          <w:tcPr>
            <w:tcW w:w="583" w:type="pct"/>
            <w:tcBorders>
              <w:bottom w:val="single" w:sz="8" w:space="0" w:color="auto"/>
            </w:tcBorders>
            <w:shd w:val="clear" w:color="auto" w:fill="auto"/>
          </w:tcPr>
          <w:p w14:paraId="46A31243" w14:textId="77777777" w:rsidR="00CC5121" w:rsidRPr="00A40EDC" w:rsidRDefault="00CC5121" w:rsidP="00367745">
            <w:pPr>
              <w:pStyle w:val="TabellSlutsumma"/>
            </w:pPr>
            <w:r w:rsidRPr="00A40EDC">
              <w:t>1 696</w:t>
            </w:r>
          </w:p>
        </w:tc>
        <w:tc>
          <w:tcPr>
            <w:tcW w:w="583" w:type="pct"/>
            <w:tcBorders>
              <w:bottom w:val="single" w:sz="8" w:space="0" w:color="auto"/>
            </w:tcBorders>
            <w:shd w:val="clear" w:color="auto" w:fill="auto"/>
          </w:tcPr>
          <w:p w14:paraId="790068EE" w14:textId="77777777" w:rsidR="00CC5121" w:rsidRPr="00A40EDC" w:rsidRDefault="00CC5121" w:rsidP="00367745">
            <w:pPr>
              <w:pStyle w:val="TabellSlutsumma"/>
            </w:pPr>
            <w:r w:rsidRPr="00A40EDC">
              <w:t>2</w:t>
            </w:r>
            <w:r>
              <w:t xml:space="preserve"> </w:t>
            </w:r>
            <w:r w:rsidRPr="00A40EDC">
              <w:t>004</w:t>
            </w:r>
          </w:p>
        </w:tc>
        <w:tc>
          <w:tcPr>
            <w:tcW w:w="728" w:type="pct"/>
            <w:tcBorders>
              <w:bottom w:val="single" w:sz="8" w:space="0" w:color="auto"/>
            </w:tcBorders>
          </w:tcPr>
          <w:p w14:paraId="1FC67570" w14:textId="77777777" w:rsidR="00CC5121" w:rsidRDefault="00CC5121" w:rsidP="00367745">
            <w:pPr>
              <w:pStyle w:val="TabellSlutsumma"/>
            </w:pPr>
            <w:r>
              <w:t>1 826</w:t>
            </w:r>
          </w:p>
        </w:tc>
        <w:tc>
          <w:tcPr>
            <w:tcW w:w="727" w:type="pct"/>
            <w:tcBorders>
              <w:bottom w:val="single" w:sz="8" w:space="0" w:color="auto"/>
            </w:tcBorders>
            <w:shd w:val="clear" w:color="auto" w:fill="auto"/>
            <w:tcMar>
              <w:right w:w="0" w:type="dxa"/>
            </w:tcMar>
          </w:tcPr>
          <w:p w14:paraId="1B9410A6" w14:textId="77777777" w:rsidR="00CC5121" w:rsidRPr="00A40EDC" w:rsidRDefault="00CC5121" w:rsidP="00367745">
            <w:pPr>
              <w:pStyle w:val="TabellSlutsumma"/>
            </w:pPr>
          </w:p>
        </w:tc>
      </w:tr>
    </w:tbl>
    <w:p w14:paraId="72C7E06C" w14:textId="77777777" w:rsidR="00CC5121" w:rsidRDefault="00CC5121" w:rsidP="00CC5121">
      <w:pPr>
        <w:pStyle w:val="FigurFotnot"/>
      </w:pPr>
      <w:r w:rsidRPr="0044260D">
        <w:t>Not 1: Tidsperioden gäller fr.o.m. den 1 juli 2001</w:t>
      </w:r>
      <w:r>
        <w:t>.</w:t>
      </w:r>
    </w:p>
    <w:p w14:paraId="78F97223" w14:textId="77777777" w:rsidR="00CC5121" w:rsidRDefault="00CC5121" w:rsidP="00CC5121">
      <w:pPr>
        <w:pStyle w:val="TabellFotnot"/>
      </w:pPr>
      <w:r>
        <w:t xml:space="preserve">Not 2: </w:t>
      </w:r>
      <w:r w:rsidRPr="00A40EDC">
        <w:t>Årsgenomsnitt, geometriskt medelvärde</w:t>
      </w:r>
      <w:r>
        <w:t>.</w:t>
      </w:r>
    </w:p>
    <w:p w14:paraId="149C9FEE" w14:textId="77777777" w:rsidR="00CC5121" w:rsidRDefault="00CC5121" w:rsidP="00CC5121">
      <w:pPr>
        <w:pStyle w:val="TabellFotnot"/>
      </w:pPr>
      <w:r w:rsidRPr="00A40EDC">
        <w:t xml:space="preserve">Källa: McKinsey </w:t>
      </w:r>
      <w:r w:rsidRPr="00076011">
        <w:t>bilaga 9</w:t>
      </w:r>
      <w:r w:rsidRPr="00A40EDC">
        <w:t xml:space="preserve"> (grunddata från Första–Fjärde och Sjätte AP-fonderna)</w:t>
      </w:r>
      <w:r>
        <w:t>.</w:t>
      </w:r>
    </w:p>
    <w:bookmarkEnd w:id="3"/>
    <w:p w14:paraId="57B020A3" w14:textId="77777777" w:rsidR="00CC5121" w:rsidRDefault="00CC5121" w:rsidP="00CC5121">
      <w:pPr>
        <w:pStyle w:val="Brdtextmedindrag"/>
        <w:ind w:firstLine="0"/>
        <w:rPr>
          <w:highlight w:val="yellow"/>
        </w:rPr>
      </w:pPr>
    </w:p>
    <w:p w14:paraId="1AE0E961" w14:textId="77777777" w:rsidR="00CC5121" w:rsidRPr="00FD48BC" w:rsidRDefault="00CC5121" w:rsidP="00CC5121">
      <w:pPr>
        <w:pStyle w:val="Punktlista"/>
      </w:pPr>
      <w:bookmarkStart w:id="11" w:name="_Hlk513190851"/>
      <w:bookmarkEnd w:id="10"/>
      <w:r w:rsidRPr="00F11D68">
        <w:t>Förvaltningskostnaderna för buffertfonderna uppgick till 1 </w:t>
      </w:r>
      <w:r>
        <w:t xml:space="preserve">602 </w:t>
      </w:r>
      <w:r w:rsidRPr="00F11D68">
        <w:t>miljo</w:t>
      </w:r>
      <w:r w:rsidRPr="00F11D68">
        <w:softHyphen/>
        <w:t>ner kronor under 202</w:t>
      </w:r>
      <w:r>
        <w:t>2</w:t>
      </w:r>
      <w:r w:rsidRPr="00F11D68">
        <w:t xml:space="preserve">. Det var </w:t>
      </w:r>
      <w:r>
        <w:t>22</w:t>
      </w:r>
      <w:r w:rsidRPr="00F11D68">
        <w:t xml:space="preserve"> miljoner kronor lägre än föregående år och motsvarar en minskning på </w:t>
      </w:r>
      <w:r>
        <w:t xml:space="preserve">1,4 </w:t>
      </w:r>
      <w:r w:rsidRPr="00F11D68">
        <w:t>procent.</w:t>
      </w:r>
    </w:p>
    <w:p w14:paraId="4165F1C0" w14:textId="77777777" w:rsidR="00CC5121" w:rsidRDefault="00CC5121" w:rsidP="00CC5121">
      <w:pPr>
        <w:pStyle w:val="Punktlista"/>
      </w:pPr>
      <w:r w:rsidRPr="005468AF">
        <w:t>Sjunde AP-fonden har i uppgift att förvalta förvalsalternativet AP7</w:t>
      </w:r>
      <w:r>
        <w:t> </w:t>
      </w:r>
      <w:proofErr w:type="spellStart"/>
      <w:r w:rsidRPr="005468AF">
        <w:t>Såfa</w:t>
      </w:r>
      <w:proofErr w:type="spellEnd"/>
      <w:r w:rsidRPr="005468AF">
        <w:t xml:space="preserve"> inom premiepensionssystemet. Under</w:t>
      </w:r>
      <w:r w:rsidRPr="005468AF" w:rsidDel="00FD00C9">
        <w:t xml:space="preserve"> </w:t>
      </w:r>
      <w:r w:rsidRPr="005468AF">
        <w:t>202</w:t>
      </w:r>
      <w:r>
        <w:t>2</w:t>
      </w:r>
      <w:r w:rsidRPr="005468AF">
        <w:t xml:space="preserve"> uppgick avkast</w:t>
      </w:r>
      <w:r>
        <w:softHyphen/>
      </w:r>
      <w:r w:rsidRPr="005468AF">
        <w:t xml:space="preserve">ningen för </w:t>
      </w:r>
      <w:r w:rsidRPr="0018092B">
        <w:t>den genomsnittlig</w:t>
      </w:r>
      <w:r>
        <w:t>a</w:t>
      </w:r>
      <w:r w:rsidRPr="0018092B">
        <w:t xml:space="preserve"> AP7-spararen</w:t>
      </w:r>
      <w:r w:rsidRPr="005468AF">
        <w:t xml:space="preserve"> till </w:t>
      </w:r>
      <w:r>
        <w:t>-9,5</w:t>
      </w:r>
      <w:r w:rsidRPr="005468AF">
        <w:t> procent</w:t>
      </w:r>
      <w:r>
        <w:t xml:space="preserve"> (a</w:t>
      </w:r>
      <w:r w:rsidRPr="0018092B">
        <w:t>vser det samlade kapitalet för AP7 Aktiefond och AP7 Räntefond</w:t>
      </w:r>
      <w:r>
        <w:t>)</w:t>
      </w:r>
      <w:r w:rsidRPr="005468AF">
        <w:t>,</w:t>
      </w:r>
      <w:r>
        <w:t xml:space="preserve"> </w:t>
      </w:r>
      <w:r w:rsidRPr="0018092B">
        <w:t xml:space="preserve">med majoriteten (94,8 procent) av spararna i AP7 </w:t>
      </w:r>
      <w:proofErr w:type="spellStart"/>
      <w:r w:rsidRPr="0018092B">
        <w:t>Såfa</w:t>
      </w:r>
      <w:proofErr w:type="spellEnd"/>
      <w:r w:rsidRPr="0018092B">
        <w:t>.</w:t>
      </w:r>
      <w:r>
        <w:t xml:space="preserve"> Detta</w:t>
      </w:r>
      <w:r w:rsidRPr="005468AF">
        <w:t xml:space="preserve"> kan jämföras med den genomsnittliga avkastningen för de privata fonderna i premie</w:t>
      </w:r>
      <w:r>
        <w:softHyphen/>
      </w:r>
      <w:r w:rsidRPr="005468AF">
        <w:t>pensions</w:t>
      </w:r>
      <w:r w:rsidRPr="005468AF">
        <w:softHyphen/>
        <w:t>syste</w:t>
      </w:r>
      <w:r w:rsidRPr="005468AF">
        <w:softHyphen/>
        <w:t xml:space="preserve">met. </w:t>
      </w:r>
      <w:r>
        <w:t>Sjunde AP-fondens</w:t>
      </w:r>
      <w:r w:rsidRPr="005468AF">
        <w:t xml:space="preserve"> genom</w:t>
      </w:r>
      <w:r w:rsidRPr="005468AF">
        <w:softHyphen/>
        <w:t xml:space="preserve">snittliga årsavkastning uppgår till </w:t>
      </w:r>
      <w:r>
        <w:t>7,4</w:t>
      </w:r>
      <w:r w:rsidRPr="005468AF">
        <w:t> pro</w:t>
      </w:r>
      <w:r>
        <w:softHyphen/>
      </w:r>
      <w:r w:rsidRPr="005468AF">
        <w:t>cent sedan 2001, medan mot</w:t>
      </w:r>
      <w:r w:rsidRPr="005468AF">
        <w:softHyphen/>
        <w:t>svarande avkastning för de privata fond</w:t>
      </w:r>
      <w:r>
        <w:softHyphen/>
      </w:r>
      <w:r w:rsidRPr="005468AF">
        <w:t xml:space="preserve">erna uppgår till </w:t>
      </w:r>
      <w:r>
        <w:t>4,8</w:t>
      </w:r>
      <w:r w:rsidRPr="005468AF">
        <w:t> procent.</w:t>
      </w:r>
      <w:r>
        <w:t xml:space="preserve"> Förvaltnings</w:t>
      </w:r>
      <w:r>
        <w:softHyphen/>
        <w:t>avgifterna för AP7 Aktiefond och AP7 Räntefond uppgick till 0,05 procent respektive 0,04 procent av förvaltat kapital 2022. Detta kan jämföras med den genomsnittliga förvaltningsavgiften för de omkring 460 pri</w:t>
      </w:r>
      <w:r>
        <w:softHyphen/>
        <w:t xml:space="preserve">vata fonderna i premiepensionssystemet som uppgick till 0,20 procent. </w:t>
      </w:r>
      <w:bookmarkEnd w:id="4"/>
      <w:bookmarkEnd w:id="11"/>
    </w:p>
    <w:bookmarkEnd w:id="5"/>
    <w:p w14:paraId="7EF81F79" w14:textId="77777777" w:rsidR="00CC5121" w:rsidRDefault="00CC5121" w:rsidP="00CC5121">
      <w:pPr>
        <w:pStyle w:val="Punktlista"/>
      </w:pPr>
      <w:r>
        <w:t xml:space="preserve">Första–Fjärde AP-fonderna har uppfyllt det lagstadgade målet om att förvalta fondmedlen på ett föredömligt sätt. Även Sjätte och Sjunde AP-fonderna </w:t>
      </w:r>
      <w:r w:rsidRPr="005A4322">
        <w:t>har arbetat aktivt med hållbarhetsfrågor</w:t>
      </w:r>
      <w:r>
        <w:t xml:space="preserve"> och</w:t>
      </w:r>
      <w:r w:rsidRPr="005A4322">
        <w:t xml:space="preserve"> infriat rege</w:t>
      </w:r>
      <w:r>
        <w:softHyphen/>
      </w:r>
      <w:r w:rsidRPr="005A4322">
        <w:t xml:space="preserve">ringens förväntningar på </w:t>
      </w:r>
      <w:r>
        <w:t>fonderna</w:t>
      </w:r>
      <w:r w:rsidRPr="005A4322">
        <w:t>.</w:t>
      </w:r>
      <w:r>
        <w:t xml:space="preserve"> Sjätte AP-fondens lagstadgade mål om föredömlig förvaltning som trädde i kraft under 2022 följs upp från och med nästa års utvärdering.</w:t>
      </w:r>
      <w:bookmarkEnd w:id="6"/>
    </w:p>
    <w:p w14:paraId="0FDC652A" w14:textId="77777777" w:rsidR="00CC5121" w:rsidRPr="008F2013" w:rsidRDefault="00CC5121" w:rsidP="00CC5121">
      <w:pPr>
        <w:pStyle w:val="Innehllsfrteckning"/>
        <w:pageBreakBefore/>
        <w:rPr>
          <w:sz w:val="30"/>
          <w:szCs w:val="30"/>
        </w:rPr>
      </w:pPr>
      <w:r>
        <w:rPr>
          <w:rFonts w:eastAsiaTheme="minorHAnsi"/>
        </w:rPr>
        <w:lastRenderedPageBreak/>
        <w:t>Innehållsförteckning</w:t>
      </w:r>
    </w:p>
    <w:p w14:paraId="5DA07D3E" w14:textId="3A2041B8" w:rsidR="00DE3D14" w:rsidRDefault="00CC512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35834651" w:history="1">
        <w:r w:rsidR="00DE3D14" w:rsidRPr="008A48B9">
          <w:rPr>
            <w:rStyle w:val="Hyperlnk"/>
          </w:rPr>
          <w:t>1</w:t>
        </w:r>
        <w:r w:rsidR="00DE3D14">
          <w:rPr>
            <w:rFonts w:asciiTheme="minorHAnsi" w:eastAsiaTheme="minorEastAsia" w:hAnsiTheme="minorHAnsi"/>
            <w:sz w:val="22"/>
            <w:lang w:eastAsia="sv-SE"/>
          </w:rPr>
          <w:tab/>
        </w:r>
        <w:r w:rsidR="00DE3D14" w:rsidRPr="008A48B9">
          <w:rPr>
            <w:rStyle w:val="Hyperlnk"/>
          </w:rPr>
          <w:t>Inledning och innehållsöversikt</w:t>
        </w:r>
        <w:r w:rsidR="00DE3D14">
          <w:rPr>
            <w:webHidden/>
          </w:rPr>
          <w:tab/>
        </w:r>
        <w:r w:rsidR="00DE3D14">
          <w:rPr>
            <w:webHidden/>
          </w:rPr>
          <w:fldChar w:fldCharType="begin"/>
        </w:r>
        <w:r w:rsidR="00DE3D14">
          <w:rPr>
            <w:webHidden/>
          </w:rPr>
          <w:instrText xml:space="preserve"> PAGEREF _Toc135834651 \h </w:instrText>
        </w:r>
        <w:r w:rsidR="00DE3D14">
          <w:rPr>
            <w:webHidden/>
          </w:rPr>
        </w:r>
        <w:r w:rsidR="00DE3D14">
          <w:rPr>
            <w:webHidden/>
          </w:rPr>
          <w:fldChar w:fldCharType="separate"/>
        </w:r>
        <w:r w:rsidR="00DE3D14">
          <w:rPr>
            <w:webHidden/>
          </w:rPr>
          <w:t>4</w:t>
        </w:r>
        <w:r w:rsidR="00DE3D14">
          <w:rPr>
            <w:webHidden/>
          </w:rPr>
          <w:fldChar w:fldCharType="end"/>
        </w:r>
      </w:hyperlink>
    </w:p>
    <w:p w14:paraId="70F1935B" w14:textId="0B4B4CFE" w:rsidR="00DE3D14" w:rsidRDefault="00263E1F">
      <w:pPr>
        <w:pStyle w:val="Innehll1"/>
        <w:rPr>
          <w:rFonts w:asciiTheme="minorHAnsi" w:eastAsiaTheme="minorEastAsia" w:hAnsiTheme="minorHAnsi"/>
          <w:sz w:val="22"/>
          <w:lang w:eastAsia="sv-SE"/>
        </w:rPr>
      </w:pPr>
      <w:hyperlink w:anchor="_Toc135834652" w:history="1">
        <w:r w:rsidR="00DE3D14" w:rsidRPr="008A48B9">
          <w:rPr>
            <w:rStyle w:val="Hyperlnk"/>
          </w:rPr>
          <w:t>2</w:t>
        </w:r>
        <w:r w:rsidR="00DE3D14">
          <w:rPr>
            <w:rFonts w:asciiTheme="minorHAnsi" w:eastAsiaTheme="minorEastAsia" w:hAnsiTheme="minorHAnsi"/>
            <w:sz w:val="22"/>
            <w:lang w:eastAsia="sv-SE"/>
          </w:rPr>
          <w:tab/>
        </w:r>
        <w:r w:rsidR="00DE3D14" w:rsidRPr="008A48B9">
          <w:rPr>
            <w:rStyle w:val="Hyperlnk"/>
          </w:rPr>
          <w:t>AP-fonderna och det allmänna pensionssystemet</w:t>
        </w:r>
        <w:r w:rsidR="00DE3D14">
          <w:rPr>
            <w:webHidden/>
          </w:rPr>
          <w:tab/>
        </w:r>
        <w:r w:rsidR="00DE3D14">
          <w:rPr>
            <w:webHidden/>
          </w:rPr>
          <w:fldChar w:fldCharType="begin"/>
        </w:r>
        <w:r w:rsidR="00DE3D14">
          <w:rPr>
            <w:webHidden/>
          </w:rPr>
          <w:instrText xml:space="preserve"> PAGEREF _Toc135834652 \h </w:instrText>
        </w:r>
        <w:r w:rsidR="00DE3D14">
          <w:rPr>
            <w:webHidden/>
          </w:rPr>
        </w:r>
        <w:r w:rsidR="00DE3D14">
          <w:rPr>
            <w:webHidden/>
          </w:rPr>
          <w:fldChar w:fldCharType="separate"/>
        </w:r>
        <w:r w:rsidR="00DE3D14">
          <w:rPr>
            <w:webHidden/>
          </w:rPr>
          <w:t>4</w:t>
        </w:r>
        <w:r w:rsidR="00DE3D14">
          <w:rPr>
            <w:webHidden/>
          </w:rPr>
          <w:fldChar w:fldCharType="end"/>
        </w:r>
      </w:hyperlink>
    </w:p>
    <w:p w14:paraId="7EAEF01C" w14:textId="480560B7" w:rsidR="00DE3D14" w:rsidRDefault="00263E1F">
      <w:pPr>
        <w:pStyle w:val="Innehll2"/>
        <w:rPr>
          <w:rFonts w:asciiTheme="minorHAnsi" w:eastAsiaTheme="minorEastAsia" w:hAnsiTheme="minorHAnsi" w:cstheme="minorBidi"/>
          <w:sz w:val="22"/>
          <w:szCs w:val="22"/>
          <w:lang w:eastAsia="sv-SE"/>
        </w:rPr>
      </w:pPr>
      <w:hyperlink w:anchor="_Toc135834653" w:history="1">
        <w:r w:rsidR="00DE3D14" w:rsidRPr="008A48B9">
          <w:rPr>
            <w:rStyle w:val="Hyperlnk"/>
            <w:rFonts w:eastAsiaTheme="majorEastAsia"/>
          </w:rPr>
          <w:t>2.1</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Inkomstpensionssystemet</w:t>
        </w:r>
        <w:r w:rsidR="00DE3D14">
          <w:rPr>
            <w:webHidden/>
          </w:rPr>
          <w:tab/>
        </w:r>
        <w:r w:rsidR="00DE3D14">
          <w:rPr>
            <w:webHidden/>
          </w:rPr>
          <w:fldChar w:fldCharType="begin"/>
        </w:r>
        <w:r w:rsidR="00DE3D14">
          <w:rPr>
            <w:webHidden/>
          </w:rPr>
          <w:instrText xml:space="preserve"> PAGEREF _Toc135834653 \h </w:instrText>
        </w:r>
        <w:r w:rsidR="00DE3D14">
          <w:rPr>
            <w:webHidden/>
          </w:rPr>
        </w:r>
        <w:r w:rsidR="00DE3D14">
          <w:rPr>
            <w:webHidden/>
          </w:rPr>
          <w:fldChar w:fldCharType="separate"/>
        </w:r>
        <w:r w:rsidR="00DE3D14">
          <w:rPr>
            <w:webHidden/>
          </w:rPr>
          <w:t>6</w:t>
        </w:r>
        <w:r w:rsidR="00DE3D14">
          <w:rPr>
            <w:webHidden/>
          </w:rPr>
          <w:fldChar w:fldCharType="end"/>
        </w:r>
      </w:hyperlink>
    </w:p>
    <w:p w14:paraId="183E4B4D" w14:textId="4291648A" w:rsidR="00DE3D14" w:rsidRDefault="00263E1F">
      <w:pPr>
        <w:pStyle w:val="Innehll2"/>
        <w:rPr>
          <w:rFonts w:asciiTheme="minorHAnsi" w:eastAsiaTheme="minorEastAsia" w:hAnsiTheme="minorHAnsi" w:cstheme="minorBidi"/>
          <w:sz w:val="22"/>
          <w:szCs w:val="22"/>
          <w:lang w:eastAsia="sv-SE"/>
        </w:rPr>
      </w:pPr>
      <w:hyperlink w:anchor="_Toc135834654" w:history="1">
        <w:r w:rsidR="00DE3D14" w:rsidRPr="008A48B9">
          <w:rPr>
            <w:rStyle w:val="Hyperlnk"/>
            <w:rFonts w:eastAsiaTheme="majorEastAsia"/>
          </w:rPr>
          <w:t>2.2</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Premiepensionssystemet</w:t>
        </w:r>
        <w:r w:rsidR="00DE3D14">
          <w:rPr>
            <w:webHidden/>
          </w:rPr>
          <w:tab/>
        </w:r>
        <w:r w:rsidR="00DE3D14">
          <w:rPr>
            <w:webHidden/>
          </w:rPr>
          <w:fldChar w:fldCharType="begin"/>
        </w:r>
        <w:r w:rsidR="00DE3D14">
          <w:rPr>
            <w:webHidden/>
          </w:rPr>
          <w:instrText xml:space="preserve"> PAGEREF _Toc135834654 \h </w:instrText>
        </w:r>
        <w:r w:rsidR="00DE3D14">
          <w:rPr>
            <w:webHidden/>
          </w:rPr>
        </w:r>
        <w:r w:rsidR="00DE3D14">
          <w:rPr>
            <w:webHidden/>
          </w:rPr>
          <w:fldChar w:fldCharType="separate"/>
        </w:r>
        <w:r w:rsidR="00DE3D14">
          <w:rPr>
            <w:webHidden/>
          </w:rPr>
          <w:t>9</w:t>
        </w:r>
        <w:r w:rsidR="00DE3D14">
          <w:rPr>
            <w:webHidden/>
          </w:rPr>
          <w:fldChar w:fldCharType="end"/>
        </w:r>
      </w:hyperlink>
    </w:p>
    <w:p w14:paraId="28DB7675" w14:textId="54313D5A" w:rsidR="00DE3D14" w:rsidRDefault="00263E1F">
      <w:pPr>
        <w:pStyle w:val="Innehll1"/>
        <w:rPr>
          <w:rFonts w:asciiTheme="minorHAnsi" w:eastAsiaTheme="minorEastAsia" w:hAnsiTheme="minorHAnsi"/>
          <w:sz w:val="22"/>
          <w:lang w:eastAsia="sv-SE"/>
        </w:rPr>
      </w:pPr>
      <w:hyperlink w:anchor="_Toc135834655" w:history="1">
        <w:r w:rsidR="00DE3D14" w:rsidRPr="008A48B9">
          <w:rPr>
            <w:rStyle w:val="Hyperlnk"/>
          </w:rPr>
          <w:t>3</w:t>
        </w:r>
        <w:r w:rsidR="00DE3D14">
          <w:rPr>
            <w:rFonts w:asciiTheme="minorHAnsi" w:eastAsiaTheme="minorEastAsia" w:hAnsiTheme="minorHAnsi"/>
            <w:sz w:val="22"/>
            <w:lang w:eastAsia="sv-SE"/>
          </w:rPr>
          <w:tab/>
        </w:r>
        <w:r w:rsidR="00DE3D14" w:rsidRPr="008A48B9">
          <w:rPr>
            <w:rStyle w:val="Hyperlnk"/>
          </w:rPr>
          <w:t>Buffertfondernas samlade resultat</w:t>
        </w:r>
        <w:r w:rsidR="00DE3D14">
          <w:rPr>
            <w:webHidden/>
          </w:rPr>
          <w:tab/>
        </w:r>
        <w:r w:rsidR="00DE3D14">
          <w:rPr>
            <w:webHidden/>
          </w:rPr>
          <w:fldChar w:fldCharType="begin"/>
        </w:r>
        <w:r w:rsidR="00DE3D14">
          <w:rPr>
            <w:webHidden/>
          </w:rPr>
          <w:instrText xml:space="preserve"> PAGEREF _Toc135834655 \h </w:instrText>
        </w:r>
        <w:r w:rsidR="00DE3D14">
          <w:rPr>
            <w:webHidden/>
          </w:rPr>
        </w:r>
        <w:r w:rsidR="00DE3D14">
          <w:rPr>
            <w:webHidden/>
          </w:rPr>
          <w:fldChar w:fldCharType="separate"/>
        </w:r>
        <w:r w:rsidR="00DE3D14">
          <w:rPr>
            <w:webHidden/>
          </w:rPr>
          <w:t>11</w:t>
        </w:r>
        <w:r w:rsidR="00DE3D14">
          <w:rPr>
            <w:webHidden/>
          </w:rPr>
          <w:fldChar w:fldCharType="end"/>
        </w:r>
      </w:hyperlink>
    </w:p>
    <w:p w14:paraId="065C23CD" w14:textId="20AFE71A" w:rsidR="00DE3D14" w:rsidRDefault="00263E1F">
      <w:pPr>
        <w:pStyle w:val="Innehll2"/>
        <w:rPr>
          <w:rFonts w:asciiTheme="minorHAnsi" w:eastAsiaTheme="minorEastAsia" w:hAnsiTheme="minorHAnsi" w:cstheme="minorBidi"/>
          <w:sz w:val="22"/>
          <w:szCs w:val="22"/>
          <w:lang w:eastAsia="sv-SE"/>
        </w:rPr>
      </w:pPr>
      <w:hyperlink w:anchor="_Toc135834656" w:history="1">
        <w:r w:rsidR="00DE3D14" w:rsidRPr="008A48B9">
          <w:rPr>
            <w:rStyle w:val="Hyperlnk"/>
            <w:rFonts w:eastAsiaTheme="majorEastAsia"/>
          </w:rPr>
          <w:t>3.1</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Rollen som buffert för hantering av över- och underskott</w:t>
        </w:r>
        <w:r w:rsidR="00DE3D14">
          <w:rPr>
            <w:webHidden/>
          </w:rPr>
          <w:tab/>
        </w:r>
        <w:r w:rsidR="00DE3D14">
          <w:rPr>
            <w:webHidden/>
          </w:rPr>
          <w:fldChar w:fldCharType="begin"/>
        </w:r>
        <w:r w:rsidR="00DE3D14">
          <w:rPr>
            <w:webHidden/>
          </w:rPr>
          <w:instrText xml:space="preserve"> PAGEREF _Toc135834656 \h </w:instrText>
        </w:r>
        <w:r w:rsidR="00DE3D14">
          <w:rPr>
            <w:webHidden/>
          </w:rPr>
        </w:r>
        <w:r w:rsidR="00DE3D14">
          <w:rPr>
            <w:webHidden/>
          </w:rPr>
          <w:fldChar w:fldCharType="separate"/>
        </w:r>
        <w:r w:rsidR="00DE3D14">
          <w:rPr>
            <w:webHidden/>
          </w:rPr>
          <w:t>11</w:t>
        </w:r>
        <w:r w:rsidR="00DE3D14">
          <w:rPr>
            <w:webHidden/>
          </w:rPr>
          <w:fldChar w:fldCharType="end"/>
        </w:r>
      </w:hyperlink>
    </w:p>
    <w:p w14:paraId="17D612EB" w14:textId="26E853D9" w:rsidR="00DE3D14" w:rsidRDefault="00263E1F">
      <w:pPr>
        <w:pStyle w:val="Innehll2"/>
        <w:rPr>
          <w:rFonts w:asciiTheme="minorHAnsi" w:eastAsiaTheme="minorEastAsia" w:hAnsiTheme="minorHAnsi" w:cstheme="minorBidi"/>
          <w:sz w:val="22"/>
          <w:szCs w:val="22"/>
          <w:lang w:eastAsia="sv-SE"/>
        </w:rPr>
      </w:pPr>
      <w:hyperlink w:anchor="_Toc135834657" w:history="1">
        <w:r w:rsidR="00DE3D14" w:rsidRPr="008A48B9">
          <w:rPr>
            <w:rStyle w:val="Hyperlnk"/>
            <w:rFonts w:eastAsiaTheme="majorEastAsia"/>
          </w:rPr>
          <w:t>3.2</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Rollen som långsiktig finansiär</w:t>
        </w:r>
        <w:r w:rsidR="00DE3D14">
          <w:rPr>
            <w:webHidden/>
          </w:rPr>
          <w:tab/>
        </w:r>
        <w:r w:rsidR="00DE3D14">
          <w:rPr>
            <w:webHidden/>
          </w:rPr>
          <w:fldChar w:fldCharType="begin"/>
        </w:r>
        <w:r w:rsidR="00DE3D14">
          <w:rPr>
            <w:webHidden/>
          </w:rPr>
          <w:instrText xml:space="preserve"> PAGEREF _Toc135834657 \h </w:instrText>
        </w:r>
        <w:r w:rsidR="00DE3D14">
          <w:rPr>
            <w:webHidden/>
          </w:rPr>
        </w:r>
        <w:r w:rsidR="00DE3D14">
          <w:rPr>
            <w:webHidden/>
          </w:rPr>
          <w:fldChar w:fldCharType="separate"/>
        </w:r>
        <w:r w:rsidR="00DE3D14">
          <w:rPr>
            <w:webHidden/>
          </w:rPr>
          <w:t>12</w:t>
        </w:r>
        <w:r w:rsidR="00DE3D14">
          <w:rPr>
            <w:webHidden/>
          </w:rPr>
          <w:fldChar w:fldCharType="end"/>
        </w:r>
      </w:hyperlink>
    </w:p>
    <w:p w14:paraId="0AA071A1" w14:textId="270310D0" w:rsidR="00DE3D14" w:rsidRDefault="00263E1F">
      <w:pPr>
        <w:pStyle w:val="Innehll2"/>
        <w:rPr>
          <w:rFonts w:asciiTheme="minorHAnsi" w:eastAsiaTheme="minorEastAsia" w:hAnsiTheme="minorHAnsi" w:cstheme="minorBidi"/>
          <w:sz w:val="22"/>
          <w:szCs w:val="22"/>
          <w:lang w:eastAsia="sv-SE"/>
        </w:rPr>
      </w:pPr>
      <w:hyperlink w:anchor="_Toc135834658" w:history="1">
        <w:r w:rsidR="00DE3D14" w:rsidRPr="008A48B9">
          <w:rPr>
            <w:rStyle w:val="Hyperlnk"/>
            <w:rFonts w:eastAsiaTheme="majorEastAsia"/>
          </w:rPr>
          <w:t>3.3</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Avkastning i jämförelse med utländska pensionsfonder</w:t>
        </w:r>
        <w:r w:rsidR="00DE3D14">
          <w:rPr>
            <w:webHidden/>
          </w:rPr>
          <w:tab/>
        </w:r>
        <w:r w:rsidR="00DE3D14">
          <w:rPr>
            <w:webHidden/>
          </w:rPr>
          <w:fldChar w:fldCharType="begin"/>
        </w:r>
        <w:r w:rsidR="00DE3D14">
          <w:rPr>
            <w:webHidden/>
          </w:rPr>
          <w:instrText xml:space="preserve"> PAGEREF _Toc135834658 \h </w:instrText>
        </w:r>
        <w:r w:rsidR="00DE3D14">
          <w:rPr>
            <w:webHidden/>
          </w:rPr>
        </w:r>
        <w:r w:rsidR="00DE3D14">
          <w:rPr>
            <w:webHidden/>
          </w:rPr>
          <w:fldChar w:fldCharType="separate"/>
        </w:r>
        <w:r w:rsidR="00DE3D14">
          <w:rPr>
            <w:webHidden/>
          </w:rPr>
          <w:t>16</w:t>
        </w:r>
        <w:r w:rsidR="00DE3D14">
          <w:rPr>
            <w:webHidden/>
          </w:rPr>
          <w:fldChar w:fldCharType="end"/>
        </w:r>
      </w:hyperlink>
    </w:p>
    <w:p w14:paraId="4833E011" w14:textId="76DB4193" w:rsidR="00DE3D14" w:rsidRDefault="00263E1F">
      <w:pPr>
        <w:pStyle w:val="Innehll2"/>
        <w:rPr>
          <w:rFonts w:asciiTheme="minorHAnsi" w:eastAsiaTheme="minorEastAsia" w:hAnsiTheme="minorHAnsi" w:cstheme="minorBidi"/>
          <w:sz w:val="22"/>
          <w:szCs w:val="22"/>
          <w:lang w:eastAsia="sv-SE"/>
        </w:rPr>
      </w:pPr>
      <w:hyperlink w:anchor="_Toc135834659" w:history="1">
        <w:r w:rsidR="00DE3D14" w:rsidRPr="008A48B9">
          <w:rPr>
            <w:rStyle w:val="Hyperlnk"/>
            <w:rFonts w:eastAsiaTheme="majorEastAsia"/>
          </w:rPr>
          <w:t>3.4</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Tillgångsallokering</w:t>
        </w:r>
        <w:r w:rsidR="00DE3D14">
          <w:rPr>
            <w:webHidden/>
          </w:rPr>
          <w:tab/>
        </w:r>
        <w:r w:rsidR="00DE3D14">
          <w:rPr>
            <w:webHidden/>
          </w:rPr>
          <w:fldChar w:fldCharType="begin"/>
        </w:r>
        <w:r w:rsidR="00DE3D14">
          <w:rPr>
            <w:webHidden/>
          </w:rPr>
          <w:instrText xml:space="preserve"> PAGEREF _Toc135834659 \h </w:instrText>
        </w:r>
        <w:r w:rsidR="00DE3D14">
          <w:rPr>
            <w:webHidden/>
          </w:rPr>
        </w:r>
        <w:r w:rsidR="00DE3D14">
          <w:rPr>
            <w:webHidden/>
          </w:rPr>
          <w:fldChar w:fldCharType="separate"/>
        </w:r>
        <w:r w:rsidR="00DE3D14">
          <w:rPr>
            <w:webHidden/>
          </w:rPr>
          <w:t>18</w:t>
        </w:r>
        <w:r w:rsidR="00DE3D14">
          <w:rPr>
            <w:webHidden/>
          </w:rPr>
          <w:fldChar w:fldCharType="end"/>
        </w:r>
      </w:hyperlink>
    </w:p>
    <w:p w14:paraId="0927B6F5" w14:textId="2497F4C1" w:rsidR="00DE3D14" w:rsidRDefault="00263E1F">
      <w:pPr>
        <w:pStyle w:val="Innehll2"/>
        <w:rPr>
          <w:rFonts w:asciiTheme="minorHAnsi" w:eastAsiaTheme="minorEastAsia" w:hAnsiTheme="minorHAnsi" w:cstheme="minorBidi"/>
          <w:sz w:val="22"/>
          <w:szCs w:val="22"/>
          <w:lang w:eastAsia="sv-SE"/>
        </w:rPr>
      </w:pPr>
      <w:hyperlink w:anchor="_Toc135834660" w:history="1">
        <w:r w:rsidR="00DE3D14" w:rsidRPr="008A48B9">
          <w:rPr>
            <w:rStyle w:val="Hyperlnk"/>
            <w:rFonts w:eastAsiaTheme="majorEastAsia"/>
          </w:rPr>
          <w:t>3.5</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Utvecklingen på finansmarknaderna</w:t>
        </w:r>
        <w:r w:rsidR="00DE3D14">
          <w:rPr>
            <w:webHidden/>
          </w:rPr>
          <w:tab/>
        </w:r>
        <w:r w:rsidR="00DE3D14">
          <w:rPr>
            <w:webHidden/>
          </w:rPr>
          <w:fldChar w:fldCharType="begin"/>
        </w:r>
        <w:r w:rsidR="00DE3D14">
          <w:rPr>
            <w:webHidden/>
          </w:rPr>
          <w:instrText xml:space="preserve"> PAGEREF _Toc135834660 \h </w:instrText>
        </w:r>
        <w:r w:rsidR="00DE3D14">
          <w:rPr>
            <w:webHidden/>
          </w:rPr>
        </w:r>
        <w:r w:rsidR="00DE3D14">
          <w:rPr>
            <w:webHidden/>
          </w:rPr>
          <w:fldChar w:fldCharType="separate"/>
        </w:r>
        <w:r w:rsidR="00DE3D14">
          <w:rPr>
            <w:webHidden/>
          </w:rPr>
          <w:t>20</w:t>
        </w:r>
        <w:r w:rsidR="00DE3D14">
          <w:rPr>
            <w:webHidden/>
          </w:rPr>
          <w:fldChar w:fldCharType="end"/>
        </w:r>
      </w:hyperlink>
    </w:p>
    <w:p w14:paraId="53A2931E" w14:textId="57DC27EC" w:rsidR="00DE3D14" w:rsidRDefault="00263E1F">
      <w:pPr>
        <w:pStyle w:val="Innehll1"/>
        <w:rPr>
          <w:rFonts w:asciiTheme="minorHAnsi" w:eastAsiaTheme="minorEastAsia" w:hAnsiTheme="minorHAnsi"/>
          <w:sz w:val="22"/>
          <w:lang w:eastAsia="sv-SE"/>
        </w:rPr>
      </w:pPr>
      <w:hyperlink w:anchor="_Toc135834661" w:history="1">
        <w:r w:rsidR="00DE3D14" w:rsidRPr="008A48B9">
          <w:rPr>
            <w:rStyle w:val="Hyperlnk"/>
          </w:rPr>
          <w:t>4</w:t>
        </w:r>
        <w:r w:rsidR="00DE3D14">
          <w:rPr>
            <w:rFonts w:asciiTheme="minorHAnsi" w:eastAsiaTheme="minorEastAsia" w:hAnsiTheme="minorHAnsi"/>
            <w:sz w:val="22"/>
            <w:lang w:eastAsia="sv-SE"/>
          </w:rPr>
          <w:tab/>
        </w:r>
        <w:r w:rsidR="00DE3D14" w:rsidRPr="008A48B9">
          <w:rPr>
            <w:rStyle w:val="Hyperlnk"/>
          </w:rPr>
          <w:t>Buffertfondernas samlade kostnader</w:t>
        </w:r>
        <w:r w:rsidR="00DE3D14">
          <w:rPr>
            <w:webHidden/>
          </w:rPr>
          <w:tab/>
        </w:r>
        <w:r w:rsidR="00DE3D14">
          <w:rPr>
            <w:webHidden/>
          </w:rPr>
          <w:fldChar w:fldCharType="begin"/>
        </w:r>
        <w:r w:rsidR="00DE3D14">
          <w:rPr>
            <w:webHidden/>
          </w:rPr>
          <w:instrText xml:space="preserve"> PAGEREF _Toc135834661 \h </w:instrText>
        </w:r>
        <w:r w:rsidR="00DE3D14">
          <w:rPr>
            <w:webHidden/>
          </w:rPr>
        </w:r>
        <w:r w:rsidR="00DE3D14">
          <w:rPr>
            <w:webHidden/>
          </w:rPr>
          <w:fldChar w:fldCharType="separate"/>
        </w:r>
        <w:r w:rsidR="00DE3D14">
          <w:rPr>
            <w:webHidden/>
          </w:rPr>
          <w:t>22</w:t>
        </w:r>
        <w:r w:rsidR="00DE3D14">
          <w:rPr>
            <w:webHidden/>
          </w:rPr>
          <w:fldChar w:fldCharType="end"/>
        </w:r>
      </w:hyperlink>
    </w:p>
    <w:p w14:paraId="1EF2D5FE" w14:textId="263F57A6" w:rsidR="00DE3D14" w:rsidRDefault="00263E1F">
      <w:pPr>
        <w:pStyle w:val="Innehll1"/>
        <w:rPr>
          <w:rFonts w:asciiTheme="minorHAnsi" w:eastAsiaTheme="minorEastAsia" w:hAnsiTheme="minorHAnsi"/>
          <w:sz w:val="22"/>
          <w:lang w:eastAsia="sv-SE"/>
        </w:rPr>
      </w:pPr>
      <w:hyperlink w:anchor="_Toc135834662" w:history="1">
        <w:r w:rsidR="00DE3D14" w:rsidRPr="008A48B9">
          <w:rPr>
            <w:rStyle w:val="Hyperlnk"/>
          </w:rPr>
          <w:t>5</w:t>
        </w:r>
        <w:r w:rsidR="00DE3D14">
          <w:rPr>
            <w:rFonts w:asciiTheme="minorHAnsi" w:eastAsiaTheme="minorEastAsia" w:hAnsiTheme="minorHAnsi"/>
            <w:sz w:val="22"/>
            <w:lang w:eastAsia="sv-SE"/>
          </w:rPr>
          <w:tab/>
        </w:r>
        <w:r w:rsidR="00DE3D14" w:rsidRPr="008A48B9">
          <w:rPr>
            <w:rStyle w:val="Hyperlnk"/>
          </w:rPr>
          <w:t>Första–Fjärde AP-fondernas samlade hållbarhetsarbete</w:t>
        </w:r>
        <w:r w:rsidR="00DE3D14">
          <w:rPr>
            <w:webHidden/>
          </w:rPr>
          <w:tab/>
        </w:r>
        <w:r w:rsidR="00DE3D14">
          <w:rPr>
            <w:webHidden/>
          </w:rPr>
          <w:fldChar w:fldCharType="begin"/>
        </w:r>
        <w:r w:rsidR="00DE3D14">
          <w:rPr>
            <w:webHidden/>
          </w:rPr>
          <w:instrText xml:space="preserve"> PAGEREF _Toc135834662 \h </w:instrText>
        </w:r>
        <w:r w:rsidR="00DE3D14">
          <w:rPr>
            <w:webHidden/>
          </w:rPr>
        </w:r>
        <w:r w:rsidR="00DE3D14">
          <w:rPr>
            <w:webHidden/>
          </w:rPr>
          <w:fldChar w:fldCharType="separate"/>
        </w:r>
        <w:r w:rsidR="00DE3D14">
          <w:rPr>
            <w:webHidden/>
          </w:rPr>
          <w:t>28</w:t>
        </w:r>
        <w:r w:rsidR="00DE3D14">
          <w:rPr>
            <w:webHidden/>
          </w:rPr>
          <w:fldChar w:fldCharType="end"/>
        </w:r>
      </w:hyperlink>
    </w:p>
    <w:p w14:paraId="650840EC" w14:textId="46380D28" w:rsidR="00DE3D14" w:rsidRDefault="00263E1F">
      <w:pPr>
        <w:pStyle w:val="Innehll1"/>
        <w:rPr>
          <w:rFonts w:asciiTheme="minorHAnsi" w:eastAsiaTheme="minorEastAsia" w:hAnsiTheme="minorHAnsi"/>
          <w:sz w:val="22"/>
          <w:lang w:eastAsia="sv-SE"/>
        </w:rPr>
      </w:pPr>
      <w:hyperlink w:anchor="_Toc135834663" w:history="1">
        <w:r w:rsidR="00DE3D14" w:rsidRPr="008A48B9">
          <w:rPr>
            <w:rStyle w:val="Hyperlnk"/>
          </w:rPr>
          <w:t>6</w:t>
        </w:r>
        <w:r w:rsidR="00DE3D14">
          <w:rPr>
            <w:rFonts w:asciiTheme="minorHAnsi" w:eastAsiaTheme="minorEastAsia" w:hAnsiTheme="minorHAnsi"/>
            <w:sz w:val="22"/>
            <w:lang w:eastAsia="sv-SE"/>
          </w:rPr>
          <w:tab/>
        </w:r>
        <w:r w:rsidR="00DE3D14" w:rsidRPr="008A48B9">
          <w:rPr>
            <w:rStyle w:val="Hyperlnk"/>
          </w:rPr>
          <w:t>Redovisning och utvärdering av AP-fonderna</w:t>
        </w:r>
        <w:r w:rsidR="00DE3D14">
          <w:rPr>
            <w:webHidden/>
          </w:rPr>
          <w:tab/>
        </w:r>
        <w:r w:rsidR="00DE3D14">
          <w:rPr>
            <w:webHidden/>
          </w:rPr>
          <w:fldChar w:fldCharType="begin"/>
        </w:r>
        <w:r w:rsidR="00DE3D14">
          <w:rPr>
            <w:webHidden/>
          </w:rPr>
          <w:instrText xml:space="preserve"> PAGEREF _Toc135834663 \h </w:instrText>
        </w:r>
        <w:r w:rsidR="00DE3D14">
          <w:rPr>
            <w:webHidden/>
          </w:rPr>
        </w:r>
        <w:r w:rsidR="00DE3D14">
          <w:rPr>
            <w:webHidden/>
          </w:rPr>
          <w:fldChar w:fldCharType="separate"/>
        </w:r>
        <w:r w:rsidR="00DE3D14">
          <w:rPr>
            <w:webHidden/>
          </w:rPr>
          <w:t>33</w:t>
        </w:r>
        <w:r w:rsidR="00DE3D14">
          <w:rPr>
            <w:webHidden/>
          </w:rPr>
          <w:fldChar w:fldCharType="end"/>
        </w:r>
      </w:hyperlink>
    </w:p>
    <w:p w14:paraId="08AF7ACD" w14:textId="2D8AEEAF" w:rsidR="00DE3D14" w:rsidRDefault="00263E1F">
      <w:pPr>
        <w:pStyle w:val="Innehll2"/>
        <w:rPr>
          <w:rFonts w:asciiTheme="minorHAnsi" w:eastAsiaTheme="minorEastAsia" w:hAnsiTheme="minorHAnsi" w:cstheme="minorBidi"/>
          <w:sz w:val="22"/>
          <w:szCs w:val="22"/>
          <w:lang w:eastAsia="sv-SE"/>
        </w:rPr>
      </w:pPr>
      <w:hyperlink w:anchor="_Toc135834664" w:history="1">
        <w:r w:rsidR="00DE3D14" w:rsidRPr="008A48B9">
          <w:rPr>
            <w:rStyle w:val="Hyperlnk"/>
            <w:rFonts w:eastAsiaTheme="majorEastAsia"/>
          </w:rPr>
          <w:t>6.1</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Första AP-fonden</w:t>
        </w:r>
        <w:r w:rsidR="00DE3D14">
          <w:rPr>
            <w:webHidden/>
          </w:rPr>
          <w:tab/>
        </w:r>
        <w:r w:rsidR="00DE3D14">
          <w:rPr>
            <w:webHidden/>
          </w:rPr>
          <w:fldChar w:fldCharType="begin"/>
        </w:r>
        <w:r w:rsidR="00DE3D14">
          <w:rPr>
            <w:webHidden/>
          </w:rPr>
          <w:instrText xml:space="preserve"> PAGEREF _Toc135834664 \h </w:instrText>
        </w:r>
        <w:r w:rsidR="00DE3D14">
          <w:rPr>
            <w:webHidden/>
          </w:rPr>
        </w:r>
        <w:r w:rsidR="00DE3D14">
          <w:rPr>
            <w:webHidden/>
          </w:rPr>
          <w:fldChar w:fldCharType="separate"/>
        </w:r>
        <w:r w:rsidR="00DE3D14">
          <w:rPr>
            <w:webHidden/>
          </w:rPr>
          <w:t>33</w:t>
        </w:r>
        <w:r w:rsidR="00DE3D14">
          <w:rPr>
            <w:webHidden/>
          </w:rPr>
          <w:fldChar w:fldCharType="end"/>
        </w:r>
      </w:hyperlink>
    </w:p>
    <w:p w14:paraId="4F06AE83" w14:textId="4EBF6AEA" w:rsidR="00DE3D14" w:rsidRDefault="00263E1F">
      <w:pPr>
        <w:pStyle w:val="Innehll2"/>
        <w:rPr>
          <w:rFonts w:asciiTheme="minorHAnsi" w:eastAsiaTheme="minorEastAsia" w:hAnsiTheme="minorHAnsi" w:cstheme="minorBidi"/>
          <w:sz w:val="22"/>
          <w:szCs w:val="22"/>
          <w:lang w:eastAsia="sv-SE"/>
        </w:rPr>
      </w:pPr>
      <w:hyperlink w:anchor="_Toc135834665" w:history="1">
        <w:r w:rsidR="00DE3D14" w:rsidRPr="008A48B9">
          <w:rPr>
            <w:rStyle w:val="Hyperlnk"/>
            <w:rFonts w:eastAsiaTheme="majorEastAsia"/>
          </w:rPr>
          <w:t>6.2</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Andra AP-fonden</w:t>
        </w:r>
        <w:r w:rsidR="00DE3D14">
          <w:rPr>
            <w:webHidden/>
          </w:rPr>
          <w:tab/>
        </w:r>
        <w:r w:rsidR="00DE3D14">
          <w:rPr>
            <w:webHidden/>
          </w:rPr>
          <w:fldChar w:fldCharType="begin"/>
        </w:r>
        <w:r w:rsidR="00DE3D14">
          <w:rPr>
            <w:webHidden/>
          </w:rPr>
          <w:instrText xml:space="preserve"> PAGEREF _Toc135834665 \h </w:instrText>
        </w:r>
        <w:r w:rsidR="00DE3D14">
          <w:rPr>
            <w:webHidden/>
          </w:rPr>
        </w:r>
        <w:r w:rsidR="00DE3D14">
          <w:rPr>
            <w:webHidden/>
          </w:rPr>
          <w:fldChar w:fldCharType="separate"/>
        </w:r>
        <w:r w:rsidR="00DE3D14">
          <w:rPr>
            <w:webHidden/>
          </w:rPr>
          <w:t>41</w:t>
        </w:r>
        <w:r w:rsidR="00DE3D14">
          <w:rPr>
            <w:webHidden/>
          </w:rPr>
          <w:fldChar w:fldCharType="end"/>
        </w:r>
      </w:hyperlink>
    </w:p>
    <w:p w14:paraId="4E61BF97" w14:textId="66628712" w:rsidR="00DE3D14" w:rsidRDefault="00263E1F">
      <w:pPr>
        <w:pStyle w:val="Innehll2"/>
        <w:rPr>
          <w:rFonts w:asciiTheme="minorHAnsi" w:eastAsiaTheme="minorEastAsia" w:hAnsiTheme="minorHAnsi" w:cstheme="minorBidi"/>
          <w:sz w:val="22"/>
          <w:szCs w:val="22"/>
          <w:lang w:eastAsia="sv-SE"/>
        </w:rPr>
      </w:pPr>
      <w:hyperlink w:anchor="_Toc135834666" w:history="1">
        <w:r w:rsidR="00DE3D14" w:rsidRPr="008A48B9">
          <w:rPr>
            <w:rStyle w:val="Hyperlnk"/>
            <w:rFonts w:eastAsiaTheme="majorEastAsia"/>
          </w:rPr>
          <w:t>6.3</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Tredje AP-fonden</w:t>
        </w:r>
        <w:r w:rsidR="00DE3D14">
          <w:rPr>
            <w:webHidden/>
          </w:rPr>
          <w:tab/>
        </w:r>
        <w:r w:rsidR="00DE3D14">
          <w:rPr>
            <w:webHidden/>
          </w:rPr>
          <w:fldChar w:fldCharType="begin"/>
        </w:r>
        <w:r w:rsidR="00DE3D14">
          <w:rPr>
            <w:webHidden/>
          </w:rPr>
          <w:instrText xml:space="preserve"> PAGEREF _Toc135834666 \h </w:instrText>
        </w:r>
        <w:r w:rsidR="00DE3D14">
          <w:rPr>
            <w:webHidden/>
          </w:rPr>
        </w:r>
        <w:r w:rsidR="00DE3D14">
          <w:rPr>
            <w:webHidden/>
          </w:rPr>
          <w:fldChar w:fldCharType="separate"/>
        </w:r>
        <w:r w:rsidR="00DE3D14">
          <w:rPr>
            <w:webHidden/>
          </w:rPr>
          <w:t>50</w:t>
        </w:r>
        <w:r w:rsidR="00DE3D14">
          <w:rPr>
            <w:webHidden/>
          </w:rPr>
          <w:fldChar w:fldCharType="end"/>
        </w:r>
      </w:hyperlink>
    </w:p>
    <w:p w14:paraId="16FFE231" w14:textId="26958761" w:rsidR="00DE3D14" w:rsidRDefault="00263E1F">
      <w:pPr>
        <w:pStyle w:val="Innehll2"/>
        <w:rPr>
          <w:rFonts w:asciiTheme="minorHAnsi" w:eastAsiaTheme="minorEastAsia" w:hAnsiTheme="minorHAnsi" w:cstheme="minorBidi"/>
          <w:sz w:val="22"/>
          <w:szCs w:val="22"/>
          <w:lang w:eastAsia="sv-SE"/>
        </w:rPr>
      </w:pPr>
      <w:hyperlink w:anchor="_Toc135834667" w:history="1">
        <w:r w:rsidR="00DE3D14" w:rsidRPr="008A48B9">
          <w:rPr>
            <w:rStyle w:val="Hyperlnk"/>
            <w:rFonts w:eastAsiaTheme="majorEastAsia"/>
          </w:rPr>
          <w:t>6.4</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Fjärde AP-fonden</w:t>
        </w:r>
        <w:r w:rsidR="00DE3D14">
          <w:rPr>
            <w:webHidden/>
          </w:rPr>
          <w:tab/>
        </w:r>
        <w:r w:rsidR="00DE3D14">
          <w:rPr>
            <w:webHidden/>
          </w:rPr>
          <w:fldChar w:fldCharType="begin"/>
        </w:r>
        <w:r w:rsidR="00DE3D14">
          <w:rPr>
            <w:webHidden/>
          </w:rPr>
          <w:instrText xml:space="preserve"> PAGEREF _Toc135834667 \h </w:instrText>
        </w:r>
        <w:r w:rsidR="00DE3D14">
          <w:rPr>
            <w:webHidden/>
          </w:rPr>
        </w:r>
        <w:r w:rsidR="00DE3D14">
          <w:rPr>
            <w:webHidden/>
          </w:rPr>
          <w:fldChar w:fldCharType="separate"/>
        </w:r>
        <w:r w:rsidR="00DE3D14">
          <w:rPr>
            <w:webHidden/>
          </w:rPr>
          <w:t>58</w:t>
        </w:r>
        <w:r w:rsidR="00DE3D14">
          <w:rPr>
            <w:webHidden/>
          </w:rPr>
          <w:fldChar w:fldCharType="end"/>
        </w:r>
      </w:hyperlink>
    </w:p>
    <w:p w14:paraId="71953F93" w14:textId="5779A539" w:rsidR="00DE3D14" w:rsidRDefault="00263E1F">
      <w:pPr>
        <w:pStyle w:val="Innehll2"/>
        <w:rPr>
          <w:rFonts w:asciiTheme="minorHAnsi" w:eastAsiaTheme="minorEastAsia" w:hAnsiTheme="minorHAnsi" w:cstheme="minorBidi"/>
          <w:sz w:val="22"/>
          <w:szCs w:val="22"/>
          <w:lang w:eastAsia="sv-SE"/>
        </w:rPr>
      </w:pPr>
      <w:hyperlink w:anchor="_Toc135834668" w:history="1">
        <w:r w:rsidR="00DE3D14" w:rsidRPr="008A48B9">
          <w:rPr>
            <w:rStyle w:val="Hyperlnk"/>
            <w:rFonts w:eastAsiaTheme="majorEastAsia"/>
          </w:rPr>
          <w:t>6.5</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Sjätte AP-fonden</w:t>
        </w:r>
        <w:r w:rsidR="00DE3D14">
          <w:rPr>
            <w:webHidden/>
          </w:rPr>
          <w:tab/>
        </w:r>
        <w:r w:rsidR="00DE3D14">
          <w:rPr>
            <w:webHidden/>
          </w:rPr>
          <w:fldChar w:fldCharType="begin"/>
        </w:r>
        <w:r w:rsidR="00DE3D14">
          <w:rPr>
            <w:webHidden/>
          </w:rPr>
          <w:instrText xml:space="preserve"> PAGEREF _Toc135834668 \h </w:instrText>
        </w:r>
        <w:r w:rsidR="00DE3D14">
          <w:rPr>
            <w:webHidden/>
          </w:rPr>
        </w:r>
        <w:r w:rsidR="00DE3D14">
          <w:rPr>
            <w:webHidden/>
          </w:rPr>
          <w:fldChar w:fldCharType="separate"/>
        </w:r>
        <w:r w:rsidR="00DE3D14">
          <w:rPr>
            <w:webHidden/>
          </w:rPr>
          <w:t>68</w:t>
        </w:r>
        <w:r w:rsidR="00DE3D14">
          <w:rPr>
            <w:webHidden/>
          </w:rPr>
          <w:fldChar w:fldCharType="end"/>
        </w:r>
      </w:hyperlink>
    </w:p>
    <w:p w14:paraId="05B4D913" w14:textId="43EDAC3D" w:rsidR="00DE3D14" w:rsidRDefault="00263E1F">
      <w:pPr>
        <w:pStyle w:val="Innehll2"/>
        <w:rPr>
          <w:rFonts w:asciiTheme="minorHAnsi" w:eastAsiaTheme="minorEastAsia" w:hAnsiTheme="minorHAnsi" w:cstheme="minorBidi"/>
          <w:sz w:val="22"/>
          <w:szCs w:val="22"/>
          <w:lang w:eastAsia="sv-SE"/>
        </w:rPr>
      </w:pPr>
      <w:hyperlink w:anchor="_Toc135834669" w:history="1">
        <w:r w:rsidR="00DE3D14" w:rsidRPr="008A48B9">
          <w:rPr>
            <w:rStyle w:val="Hyperlnk"/>
            <w:rFonts w:eastAsiaTheme="majorEastAsia"/>
          </w:rPr>
          <w:t>6.6</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Sjunde AP-fonden</w:t>
        </w:r>
        <w:r w:rsidR="00DE3D14">
          <w:rPr>
            <w:webHidden/>
          </w:rPr>
          <w:tab/>
        </w:r>
        <w:r w:rsidR="00DE3D14">
          <w:rPr>
            <w:webHidden/>
          </w:rPr>
          <w:fldChar w:fldCharType="begin"/>
        </w:r>
        <w:r w:rsidR="00DE3D14">
          <w:rPr>
            <w:webHidden/>
          </w:rPr>
          <w:instrText xml:space="preserve"> PAGEREF _Toc135834669 \h </w:instrText>
        </w:r>
        <w:r w:rsidR="00DE3D14">
          <w:rPr>
            <w:webHidden/>
          </w:rPr>
        </w:r>
        <w:r w:rsidR="00DE3D14">
          <w:rPr>
            <w:webHidden/>
          </w:rPr>
          <w:fldChar w:fldCharType="separate"/>
        </w:r>
        <w:r w:rsidR="00DE3D14">
          <w:rPr>
            <w:webHidden/>
          </w:rPr>
          <w:t>77</w:t>
        </w:r>
        <w:r w:rsidR="00DE3D14">
          <w:rPr>
            <w:webHidden/>
          </w:rPr>
          <w:fldChar w:fldCharType="end"/>
        </w:r>
      </w:hyperlink>
    </w:p>
    <w:p w14:paraId="05F86C52" w14:textId="44B70D97" w:rsidR="00DE3D14" w:rsidRDefault="00263E1F">
      <w:pPr>
        <w:pStyle w:val="Innehll1"/>
        <w:rPr>
          <w:rFonts w:asciiTheme="minorHAnsi" w:eastAsiaTheme="minorEastAsia" w:hAnsiTheme="minorHAnsi"/>
          <w:sz w:val="22"/>
          <w:lang w:eastAsia="sv-SE"/>
        </w:rPr>
      </w:pPr>
      <w:hyperlink w:anchor="_Toc135834670" w:history="1">
        <w:r w:rsidR="00DE3D14" w:rsidRPr="008A48B9">
          <w:rPr>
            <w:rStyle w:val="Hyperlnk"/>
          </w:rPr>
          <w:t>7</w:t>
        </w:r>
        <w:r w:rsidR="00DE3D14">
          <w:rPr>
            <w:rFonts w:asciiTheme="minorHAnsi" w:eastAsiaTheme="minorEastAsia" w:hAnsiTheme="minorHAnsi"/>
            <w:sz w:val="22"/>
            <w:lang w:eastAsia="sv-SE"/>
          </w:rPr>
          <w:tab/>
        </w:r>
        <w:r w:rsidR="00DE3D14" w:rsidRPr="008A48B9">
          <w:rPr>
            <w:rStyle w:val="Hyperlnk"/>
          </w:rPr>
          <w:t>Övriga förvaltningsfrågor</w:t>
        </w:r>
        <w:r w:rsidR="00DE3D14">
          <w:rPr>
            <w:webHidden/>
          </w:rPr>
          <w:tab/>
        </w:r>
        <w:r w:rsidR="00DE3D14">
          <w:rPr>
            <w:webHidden/>
          </w:rPr>
          <w:fldChar w:fldCharType="begin"/>
        </w:r>
        <w:r w:rsidR="00DE3D14">
          <w:rPr>
            <w:webHidden/>
          </w:rPr>
          <w:instrText xml:space="preserve"> PAGEREF _Toc135834670 \h </w:instrText>
        </w:r>
        <w:r w:rsidR="00DE3D14">
          <w:rPr>
            <w:webHidden/>
          </w:rPr>
        </w:r>
        <w:r w:rsidR="00DE3D14">
          <w:rPr>
            <w:webHidden/>
          </w:rPr>
          <w:fldChar w:fldCharType="separate"/>
        </w:r>
        <w:r w:rsidR="00DE3D14">
          <w:rPr>
            <w:webHidden/>
          </w:rPr>
          <w:t>86</w:t>
        </w:r>
        <w:r w:rsidR="00DE3D14">
          <w:rPr>
            <w:webHidden/>
          </w:rPr>
          <w:fldChar w:fldCharType="end"/>
        </w:r>
      </w:hyperlink>
    </w:p>
    <w:p w14:paraId="26604508" w14:textId="70C82677" w:rsidR="00DE3D14" w:rsidRDefault="00263E1F">
      <w:pPr>
        <w:pStyle w:val="Innehll2"/>
        <w:rPr>
          <w:rFonts w:asciiTheme="minorHAnsi" w:eastAsiaTheme="minorEastAsia" w:hAnsiTheme="minorHAnsi" w:cstheme="minorBidi"/>
          <w:sz w:val="22"/>
          <w:szCs w:val="22"/>
          <w:lang w:eastAsia="sv-SE"/>
        </w:rPr>
      </w:pPr>
      <w:hyperlink w:anchor="_Toc135834671" w:history="1">
        <w:r w:rsidR="00DE3D14" w:rsidRPr="008A48B9">
          <w:rPr>
            <w:rStyle w:val="Hyperlnk"/>
            <w:rFonts w:eastAsiaTheme="majorEastAsia"/>
          </w:rPr>
          <w:t>7.1</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Process för prövning av sidouppdrag för styrelseledamöter</w:t>
        </w:r>
        <w:r w:rsidR="00DE3D14">
          <w:rPr>
            <w:webHidden/>
          </w:rPr>
          <w:tab/>
        </w:r>
        <w:r w:rsidR="00DE3D14">
          <w:rPr>
            <w:webHidden/>
          </w:rPr>
          <w:fldChar w:fldCharType="begin"/>
        </w:r>
        <w:r w:rsidR="00DE3D14">
          <w:rPr>
            <w:webHidden/>
          </w:rPr>
          <w:instrText xml:space="preserve"> PAGEREF _Toc135834671 \h </w:instrText>
        </w:r>
        <w:r w:rsidR="00DE3D14">
          <w:rPr>
            <w:webHidden/>
          </w:rPr>
        </w:r>
        <w:r w:rsidR="00DE3D14">
          <w:rPr>
            <w:webHidden/>
          </w:rPr>
          <w:fldChar w:fldCharType="separate"/>
        </w:r>
        <w:r w:rsidR="00DE3D14">
          <w:rPr>
            <w:webHidden/>
          </w:rPr>
          <w:t>86</w:t>
        </w:r>
        <w:r w:rsidR="00DE3D14">
          <w:rPr>
            <w:webHidden/>
          </w:rPr>
          <w:fldChar w:fldCharType="end"/>
        </w:r>
      </w:hyperlink>
    </w:p>
    <w:p w14:paraId="56450312" w14:textId="09E9D602" w:rsidR="00DE3D14" w:rsidRDefault="00263E1F">
      <w:pPr>
        <w:pStyle w:val="Innehll2"/>
        <w:rPr>
          <w:rFonts w:asciiTheme="minorHAnsi" w:eastAsiaTheme="minorEastAsia" w:hAnsiTheme="minorHAnsi" w:cstheme="minorBidi"/>
          <w:sz w:val="22"/>
          <w:szCs w:val="22"/>
          <w:lang w:eastAsia="sv-SE"/>
        </w:rPr>
      </w:pPr>
      <w:hyperlink w:anchor="_Toc135834672" w:history="1">
        <w:r w:rsidR="00DE3D14" w:rsidRPr="008A48B9">
          <w:rPr>
            <w:rStyle w:val="Hyperlnk"/>
            <w:rFonts w:eastAsiaTheme="majorEastAsia"/>
          </w:rPr>
          <w:t>7.2</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Samarbete mellan AP-fonderna</w:t>
        </w:r>
        <w:r w:rsidR="00DE3D14">
          <w:rPr>
            <w:webHidden/>
          </w:rPr>
          <w:tab/>
        </w:r>
        <w:r w:rsidR="00DE3D14">
          <w:rPr>
            <w:webHidden/>
          </w:rPr>
          <w:fldChar w:fldCharType="begin"/>
        </w:r>
        <w:r w:rsidR="00DE3D14">
          <w:rPr>
            <w:webHidden/>
          </w:rPr>
          <w:instrText xml:space="preserve"> PAGEREF _Toc135834672 \h </w:instrText>
        </w:r>
        <w:r w:rsidR="00DE3D14">
          <w:rPr>
            <w:webHidden/>
          </w:rPr>
        </w:r>
        <w:r w:rsidR="00DE3D14">
          <w:rPr>
            <w:webHidden/>
          </w:rPr>
          <w:fldChar w:fldCharType="separate"/>
        </w:r>
        <w:r w:rsidR="00DE3D14">
          <w:rPr>
            <w:webHidden/>
          </w:rPr>
          <w:t>87</w:t>
        </w:r>
        <w:r w:rsidR="00DE3D14">
          <w:rPr>
            <w:webHidden/>
          </w:rPr>
          <w:fldChar w:fldCharType="end"/>
        </w:r>
      </w:hyperlink>
    </w:p>
    <w:p w14:paraId="3093A81A" w14:textId="3B856E4B" w:rsidR="00DE3D14" w:rsidRDefault="00263E1F">
      <w:pPr>
        <w:pStyle w:val="Innehll2"/>
        <w:rPr>
          <w:rFonts w:asciiTheme="minorHAnsi" w:eastAsiaTheme="minorEastAsia" w:hAnsiTheme="minorHAnsi" w:cstheme="minorBidi"/>
          <w:sz w:val="22"/>
          <w:szCs w:val="22"/>
          <w:lang w:eastAsia="sv-SE"/>
        </w:rPr>
      </w:pPr>
      <w:hyperlink w:anchor="_Toc135834673" w:history="1">
        <w:r w:rsidR="00DE3D14" w:rsidRPr="008A48B9">
          <w:rPr>
            <w:rStyle w:val="Hyperlnk"/>
            <w:rFonts w:eastAsiaTheme="majorEastAsia"/>
          </w:rPr>
          <w:t>7.3</w:t>
        </w:r>
        <w:r w:rsidR="00DE3D14">
          <w:rPr>
            <w:rFonts w:asciiTheme="minorHAnsi" w:eastAsiaTheme="minorEastAsia" w:hAnsiTheme="minorHAnsi" w:cstheme="minorBidi"/>
            <w:sz w:val="22"/>
            <w:szCs w:val="22"/>
            <w:lang w:eastAsia="sv-SE"/>
          </w:rPr>
          <w:tab/>
        </w:r>
        <w:r w:rsidR="00DE3D14" w:rsidRPr="008A48B9">
          <w:rPr>
            <w:rStyle w:val="Hyperlnk"/>
            <w:rFonts w:eastAsiaTheme="majorEastAsia"/>
          </w:rPr>
          <w:t>Sammanfattning från revision</w:t>
        </w:r>
        <w:r w:rsidR="00DE3D14">
          <w:rPr>
            <w:webHidden/>
          </w:rPr>
          <w:tab/>
        </w:r>
        <w:r w:rsidR="00DE3D14">
          <w:rPr>
            <w:webHidden/>
          </w:rPr>
          <w:fldChar w:fldCharType="begin"/>
        </w:r>
        <w:r w:rsidR="00DE3D14">
          <w:rPr>
            <w:webHidden/>
          </w:rPr>
          <w:instrText xml:space="preserve"> PAGEREF _Toc135834673 \h </w:instrText>
        </w:r>
        <w:r w:rsidR="00DE3D14">
          <w:rPr>
            <w:webHidden/>
          </w:rPr>
        </w:r>
        <w:r w:rsidR="00DE3D14">
          <w:rPr>
            <w:webHidden/>
          </w:rPr>
          <w:fldChar w:fldCharType="separate"/>
        </w:r>
        <w:r w:rsidR="00DE3D14">
          <w:rPr>
            <w:webHidden/>
          </w:rPr>
          <w:t>88</w:t>
        </w:r>
        <w:r w:rsidR="00DE3D14">
          <w:rPr>
            <w:webHidden/>
          </w:rPr>
          <w:fldChar w:fldCharType="end"/>
        </w:r>
      </w:hyperlink>
    </w:p>
    <w:p w14:paraId="2BA4A9C4" w14:textId="3A76F069" w:rsidR="00DE3D14" w:rsidRDefault="00263E1F">
      <w:pPr>
        <w:pStyle w:val="Innehll4"/>
        <w:rPr>
          <w:rFonts w:asciiTheme="minorHAnsi" w:eastAsiaTheme="minorEastAsia" w:hAnsiTheme="minorHAnsi"/>
          <w:noProof/>
          <w:sz w:val="22"/>
          <w:lang w:eastAsia="sv-SE"/>
        </w:rPr>
      </w:pPr>
      <w:hyperlink w:anchor="_Toc135834674" w:history="1">
        <w:r w:rsidR="00DE3D14" w:rsidRPr="008A48B9">
          <w:rPr>
            <w:rStyle w:val="Hyperlnk"/>
            <w:noProof/>
          </w:rPr>
          <w:t>Policy för styrning och utvärdering av AP-fonderna</w:t>
        </w:r>
        <w:r w:rsidR="00DE3D14">
          <w:rPr>
            <w:noProof/>
            <w:webHidden/>
          </w:rPr>
          <w:tab/>
        </w:r>
        <w:r w:rsidR="00DE3D14">
          <w:rPr>
            <w:noProof/>
            <w:webHidden/>
          </w:rPr>
          <w:fldChar w:fldCharType="begin"/>
        </w:r>
        <w:r w:rsidR="00DE3D14">
          <w:rPr>
            <w:noProof/>
            <w:webHidden/>
          </w:rPr>
          <w:instrText xml:space="preserve"> PAGEREF _Toc135834674 \h </w:instrText>
        </w:r>
        <w:r w:rsidR="00DE3D14">
          <w:rPr>
            <w:noProof/>
            <w:webHidden/>
          </w:rPr>
        </w:r>
        <w:r w:rsidR="00DE3D14">
          <w:rPr>
            <w:noProof/>
            <w:webHidden/>
          </w:rPr>
          <w:fldChar w:fldCharType="separate"/>
        </w:r>
        <w:r w:rsidR="00DE3D14">
          <w:rPr>
            <w:noProof/>
            <w:webHidden/>
          </w:rPr>
          <w:t>90</w:t>
        </w:r>
        <w:r w:rsidR="00DE3D14">
          <w:rPr>
            <w:noProof/>
            <w:webHidden/>
          </w:rPr>
          <w:fldChar w:fldCharType="end"/>
        </w:r>
      </w:hyperlink>
    </w:p>
    <w:p w14:paraId="67118025" w14:textId="04413CBF" w:rsidR="00DE3D14" w:rsidRDefault="00263E1F">
      <w:pPr>
        <w:pStyle w:val="Innehll4"/>
        <w:rPr>
          <w:rFonts w:asciiTheme="minorHAnsi" w:eastAsiaTheme="minorEastAsia" w:hAnsiTheme="minorHAnsi"/>
          <w:noProof/>
          <w:sz w:val="22"/>
          <w:lang w:eastAsia="sv-SE"/>
        </w:rPr>
      </w:pPr>
      <w:hyperlink w:anchor="_Toc135834675" w:history="1">
        <w:r w:rsidR="00DE3D14" w:rsidRPr="008A48B9">
          <w:rPr>
            <w:rStyle w:val="Hyperlnk"/>
            <w:noProof/>
          </w:rPr>
          <w:t>Placeringsbestämmelser för AP-fondernas verksamhet i sammandrag</w:t>
        </w:r>
        <w:r w:rsidR="00DE3D14">
          <w:rPr>
            <w:noProof/>
            <w:webHidden/>
          </w:rPr>
          <w:tab/>
        </w:r>
        <w:r w:rsidR="00DE3D14">
          <w:rPr>
            <w:noProof/>
            <w:webHidden/>
          </w:rPr>
          <w:fldChar w:fldCharType="begin"/>
        </w:r>
        <w:r w:rsidR="00DE3D14">
          <w:rPr>
            <w:noProof/>
            <w:webHidden/>
          </w:rPr>
          <w:instrText xml:space="preserve"> PAGEREF _Toc135834675 \h </w:instrText>
        </w:r>
        <w:r w:rsidR="00DE3D14">
          <w:rPr>
            <w:noProof/>
            <w:webHidden/>
          </w:rPr>
        </w:r>
        <w:r w:rsidR="00DE3D14">
          <w:rPr>
            <w:noProof/>
            <w:webHidden/>
          </w:rPr>
          <w:fldChar w:fldCharType="separate"/>
        </w:r>
        <w:r w:rsidR="00DE3D14">
          <w:rPr>
            <w:noProof/>
            <w:webHidden/>
          </w:rPr>
          <w:t>99</w:t>
        </w:r>
        <w:r w:rsidR="00DE3D14">
          <w:rPr>
            <w:noProof/>
            <w:webHidden/>
          </w:rPr>
          <w:fldChar w:fldCharType="end"/>
        </w:r>
      </w:hyperlink>
    </w:p>
    <w:p w14:paraId="256DF145" w14:textId="6335C120" w:rsidR="00DE3D14" w:rsidRDefault="00263E1F">
      <w:pPr>
        <w:pStyle w:val="Innehll4"/>
        <w:rPr>
          <w:rFonts w:asciiTheme="minorHAnsi" w:eastAsiaTheme="minorEastAsia" w:hAnsiTheme="minorHAnsi"/>
          <w:noProof/>
          <w:sz w:val="22"/>
          <w:lang w:eastAsia="sv-SE"/>
        </w:rPr>
      </w:pPr>
      <w:hyperlink w:anchor="_Toc135834676" w:history="1">
        <w:r w:rsidR="00DE3D14" w:rsidRPr="008A48B9">
          <w:rPr>
            <w:rStyle w:val="Hyperlnk"/>
            <w:noProof/>
          </w:rPr>
          <w:t>Utdrag ur årsredovisning för Första AP-fonden</w:t>
        </w:r>
        <w:r w:rsidR="00DE3D14">
          <w:rPr>
            <w:noProof/>
            <w:webHidden/>
          </w:rPr>
          <w:tab/>
        </w:r>
        <w:r w:rsidR="00DE3D14">
          <w:rPr>
            <w:noProof/>
            <w:webHidden/>
          </w:rPr>
          <w:fldChar w:fldCharType="begin"/>
        </w:r>
        <w:r w:rsidR="00DE3D14">
          <w:rPr>
            <w:noProof/>
            <w:webHidden/>
          </w:rPr>
          <w:instrText xml:space="preserve"> PAGEREF _Toc135834676 \h </w:instrText>
        </w:r>
        <w:r w:rsidR="00DE3D14">
          <w:rPr>
            <w:noProof/>
            <w:webHidden/>
          </w:rPr>
        </w:r>
        <w:r w:rsidR="00DE3D14">
          <w:rPr>
            <w:noProof/>
            <w:webHidden/>
          </w:rPr>
          <w:fldChar w:fldCharType="separate"/>
        </w:r>
        <w:r w:rsidR="00DE3D14">
          <w:rPr>
            <w:noProof/>
            <w:webHidden/>
          </w:rPr>
          <w:t>102</w:t>
        </w:r>
        <w:r w:rsidR="00DE3D14">
          <w:rPr>
            <w:noProof/>
            <w:webHidden/>
          </w:rPr>
          <w:fldChar w:fldCharType="end"/>
        </w:r>
      </w:hyperlink>
    </w:p>
    <w:p w14:paraId="05CDB824" w14:textId="71F55E05" w:rsidR="00DE3D14" w:rsidRDefault="00263E1F">
      <w:pPr>
        <w:pStyle w:val="Innehll4"/>
        <w:rPr>
          <w:rFonts w:asciiTheme="minorHAnsi" w:eastAsiaTheme="minorEastAsia" w:hAnsiTheme="minorHAnsi"/>
          <w:noProof/>
          <w:sz w:val="22"/>
          <w:lang w:eastAsia="sv-SE"/>
        </w:rPr>
      </w:pPr>
      <w:hyperlink w:anchor="_Toc135834677" w:history="1">
        <w:r w:rsidR="00DE3D14" w:rsidRPr="008A48B9">
          <w:rPr>
            <w:rStyle w:val="Hyperlnk"/>
            <w:noProof/>
          </w:rPr>
          <w:t>Utdrag ur årsredovisning för Andra AP-fonden</w:t>
        </w:r>
        <w:r w:rsidR="00DE3D14">
          <w:rPr>
            <w:noProof/>
            <w:webHidden/>
          </w:rPr>
          <w:tab/>
        </w:r>
        <w:r w:rsidR="00DE3D14">
          <w:rPr>
            <w:noProof/>
            <w:webHidden/>
          </w:rPr>
          <w:fldChar w:fldCharType="begin"/>
        </w:r>
        <w:r w:rsidR="00DE3D14">
          <w:rPr>
            <w:noProof/>
            <w:webHidden/>
          </w:rPr>
          <w:instrText xml:space="preserve"> PAGEREF _Toc135834677 \h </w:instrText>
        </w:r>
        <w:r w:rsidR="00DE3D14">
          <w:rPr>
            <w:noProof/>
            <w:webHidden/>
          </w:rPr>
        </w:r>
        <w:r w:rsidR="00DE3D14">
          <w:rPr>
            <w:noProof/>
            <w:webHidden/>
          </w:rPr>
          <w:fldChar w:fldCharType="separate"/>
        </w:r>
        <w:r w:rsidR="00DE3D14">
          <w:rPr>
            <w:noProof/>
            <w:webHidden/>
          </w:rPr>
          <w:t>120</w:t>
        </w:r>
        <w:r w:rsidR="00DE3D14">
          <w:rPr>
            <w:noProof/>
            <w:webHidden/>
          </w:rPr>
          <w:fldChar w:fldCharType="end"/>
        </w:r>
      </w:hyperlink>
    </w:p>
    <w:p w14:paraId="401DE8E9" w14:textId="3197E3B0" w:rsidR="00DE3D14" w:rsidRDefault="00263E1F">
      <w:pPr>
        <w:pStyle w:val="Innehll4"/>
        <w:rPr>
          <w:rFonts w:asciiTheme="minorHAnsi" w:eastAsiaTheme="minorEastAsia" w:hAnsiTheme="minorHAnsi"/>
          <w:noProof/>
          <w:sz w:val="22"/>
          <w:lang w:eastAsia="sv-SE"/>
        </w:rPr>
      </w:pPr>
      <w:hyperlink w:anchor="_Toc135834678" w:history="1">
        <w:r w:rsidR="00DE3D14" w:rsidRPr="008A48B9">
          <w:rPr>
            <w:rStyle w:val="Hyperlnk"/>
            <w:noProof/>
          </w:rPr>
          <w:t>Utdrag ur årsredovisning för Tredje AP-fonden</w:t>
        </w:r>
        <w:r w:rsidR="00DE3D14">
          <w:rPr>
            <w:noProof/>
            <w:webHidden/>
          </w:rPr>
          <w:tab/>
        </w:r>
        <w:r w:rsidR="00DE3D14">
          <w:rPr>
            <w:noProof/>
            <w:webHidden/>
          </w:rPr>
          <w:fldChar w:fldCharType="begin"/>
        </w:r>
        <w:r w:rsidR="00DE3D14">
          <w:rPr>
            <w:noProof/>
            <w:webHidden/>
          </w:rPr>
          <w:instrText xml:space="preserve"> PAGEREF _Toc135834678 \h </w:instrText>
        </w:r>
        <w:r w:rsidR="00DE3D14">
          <w:rPr>
            <w:noProof/>
            <w:webHidden/>
          </w:rPr>
        </w:r>
        <w:r w:rsidR="00DE3D14">
          <w:rPr>
            <w:noProof/>
            <w:webHidden/>
          </w:rPr>
          <w:fldChar w:fldCharType="separate"/>
        </w:r>
        <w:r w:rsidR="00DE3D14">
          <w:rPr>
            <w:noProof/>
            <w:webHidden/>
          </w:rPr>
          <w:t>141</w:t>
        </w:r>
        <w:r w:rsidR="00DE3D14">
          <w:rPr>
            <w:noProof/>
            <w:webHidden/>
          </w:rPr>
          <w:fldChar w:fldCharType="end"/>
        </w:r>
      </w:hyperlink>
    </w:p>
    <w:p w14:paraId="567D1673" w14:textId="7AE5BDE1" w:rsidR="00DE3D14" w:rsidRDefault="00263E1F">
      <w:pPr>
        <w:pStyle w:val="Innehll4"/>
        <w:rPr>
          <w:rFonts w:asciiTheme="minorHAnsi" w:eastAsiaTheme="minorEastAsia" w:hAnsiTheme="minorHAnsi"/>
          <w:noProof/>
          <w:sz w:val="22"/>
          <w:lang w:eastAsia="sv-SE"/>
        </w:rPr>
      </w:pPr>
      <w:hyperlink w:anchor="_Toc135834679" w:history="1">
        <w:r w:rsidR="00DE3D14" w:rsidRPr="008A48B9">
          <w:rPr>
            <w:rStyle w:val="Hyperlnk"/>
            <w:noProof/>
          </w:rPr>
          <w:t>Utdrag ur årsredovisning för Fjärde AP-fonden</w:t>
        </w:r>
        <w:r w:rsidR="00DE3D14">
          <w:rPr>
            <w:noProof/>
            <w:webHidden/>
          </w:rPr>
          <w:tab/>
        </w:r>
        <w:r w:rsidR="00DE3D14">
          <w:rPr>
            <w:noProof/>
            <w:webHidden/>
          </w:rPr>
          <w:fldChar w:fldCharType="begin"/>
        </w:r>
        <w:r w:rsidR="00DE3D14">
          <w:rPr>
            <w:noProof/>
            <w:webHidden/>
          </w:rPr>
          <w:instrText xml:space="preserve"> PAGEREF _Toc135834679 \h </w:instrText>
        </w:r>
        <w:r w:rsidR="00DE3D14">
          <w:rPr>
            <w:noProof/>
            <w:webHidden/>
          </w:rPr>
        </w:r>
        <w:r w:rsidR="00DE3D14">
          <w:rPr>
            <w:noProof/>
            <w:webHidden/>
          </w:rPr>
          <w:fldChar w:fldCharType="separate"/>
        </w:r>
        <w:r w:rsidR="00DE3D14">
          <w:rPr>
            <w:noProof/>
            <w:webHidden/>
          </w:rPr>
          <w:t>160</w:t>
        </w:r>
        <w:r w:rsidR="00DE3D14">
          <w:rPr>
            <w:noProof/>
            <w:webHidden/>
          </w:rPr>
          <w:fldChar w:fldCharType="end"/>
        </w:r>
      </w:hyperlink>
    </w:p>
    <w:p w14:paraId="17D31185" w14:textId="5DB69533" w:rsidR="00DE3D14" w:rsidRDefault="00263E1F">
      <w:pPr>
        <w:pStyle w:val="Innehll4"/>
        <w:rPr>
          <w:rFonts w:asciiTheme="minorHAnsi" w:eastAsiaTheme="minorEastAsia" w:hAnsiTheme="minorHAnsi"/>
          <w:noProof/>
          <w:sz w:val="22"/>
          <w:lang w:eastAsia="sv-SE"/>
        </w:rPr>
      </w:pPr>
      <w:hyperlink w:anchor="_Toc135834680" w:history="1">
        <w:r w:rsidR="00DE3D14" w:rsidRPr="008A48B9">
          <w:rPr>
            <w:rStyle w:val="Hyperlnk"/>
            <w:noProof/>
          </w:rPr>
          <w:t>Utdrag ur årsredovisning för Sjätte AP-fonden</w:t>
        </w:r>
        <w:r w:rsidR="00DE3D14">
          <w:rPr>
            <w:noProof/>
            <w:webHidden/>
          </w:rPr>
          <w:tab/>
        </w:r>
        <w:r w:rsidR="00DE3D14">
          <w:rPr>
            <w:noProof/>
            <w:webHidden/>
          </w:rPr>
          <w:fldChar w:fldCharType="begin"/>
        </w:r>
        <w:r w:rsidR="00DE3D14">
          <w:rPr>
            <w:noProof/>
            <w:webHidden/>
          </w:rPr>
          <w:instrText xml:space="preserve"> PAGEREF _Toc135834680 \h </w:instrText>
        </w:r>
        <w:r w:rsidR="00DE3D14">
          <w:rPr>
            <w:noProof/>
            <w:webHidden/>
          </w:rPr>
        </w:r>
        <w:r w:rsidR="00DE3D14">
          <w:rPr>
            <w:noProof/>
            <w:webHidden/>
          </w:rPr>
          <w:fldChar w:fldCharType="separate"/>
        </w:r>
        <w:r w:rsidR="00DE3D14">
          <w:rPr>
            <w:noProof/>
            <w:webHidden/>
          </w:rPr>
          <w:t>179</w:t>
        </w:r>
        <w:r w:rsidR="00DE3D14">
          <w:rPr>
            <w:noProof/>
            <w:webHidden/>
          </w:rPr>
          <w:fldChar w:fldCharType="end"/>
        </w:r>
      </w:hyperlink>
    </w:p>
    <w:p w14:paraId="1753E9B2" w14:textId="2EF6184B" w:rsidR="00DE3D14" w:rsidRDefault="00263E1F">
      <w:pPr>
        <w:pStyle w:val="Innehll4"/>
        <w:rPr>
          <w:rFonts w:asciiTheme="minorHAnsi" w:eastAsiaTheme="minorEastAsia" w:hAnsiTheme="minorHAnsi"/>
          <w:noProof/>
          <w:sz w:val="22"/>
          <w:lang w:eastAsia="sv-SE"/>
        </w:rPr>
      </w:pPr>
      <w:hyperlink w:anchor="_Toc135834681" w:history="1">
        <w:r w:rsidR="00DE3D14" w:rsidRPr="008A48B9">
          <w:rPr>
            <w:rStyle w:val="Hyperlnk"/>
            <w:noProof/>
          </w:rPr>
          <w:t>Utdrag ur årsredovisning för Sjunde AP-fonden</w:t>
        </w:r>
        <w:r w:rsidR="00DE3D14">
          <w:rPr>
            <w:noProof/>
            <w:webHidden/>
          </w:rPr>
          <w:tab/>
        </w:r>
        <w:r w:rsidR="00DE3D14">
          <w:rPr>
            <w:noProof/>
            <w:webHidden/>
          </w:rPr>
          <w:fldChar w:fldCharType="begin"/>
        </w:r>
        <w:r w:rsidR="00DE3D14">
          <w:rPr>
            <w:noProof/>
            <w:webHidden/>
          </w:rPr>
          <w:instrText xml:space="preserve"> PAGEREF _Toc135834681 \h </w:instrText>
        </w:r>
        <w:r w:rsidR="00DE3D14">
          <w:rPr>
            <w:noProof/>
            <w:webHidden/>
          </w:rPr>
        </w:r>
        <w:r w:rsidR="00DE3D14">
          <w:rPr>
            <w:noProof/>
            <w:webHidden/>
          </w:rPr>
          <w:fldChar w:fldCharType="separate"/>
        </w:r>
        <w:r w:rsidR="00DE3D14">
          <w:rPr>
            <w:noProof/>
            <w:webHidden/>
          </w:rPr>
          <w:t>196</w:t>
        </w:r>
        <w:r w:rsidR="00DE3D14">
          <w:rPr>
            <w:noProof/>
            <w:webHidden/>
          </w:rPr>
          <w:fldChar w:fldCharType="end"/>
        </w:r>
      </w:hyperlink>
    </w:p>
    <w:p w14:paraId="093904FE" w14:textId="1361F029" w:rsidR="00DE3D14" w:rsidRDefault="00263E1F">
      <w:pPr>
        <w:pStyle w:val="Innehll4"/>
        <w:rPr>
          <w:rFonts w:asciiTheme="minorHAnsi" w:eastAsiaTheme="minorEastAsia" w:hAnsiTheme="minorHAnsi"/>
          <w:noProof/>
          <w:sz w:val="22"/>
          <w:lang w:eastAsia="sv-SE"/>
        </w:rPr>
      </w:pPr>
      <w:hyperlink w:anchor="_Toc135834682" w:history="1">
        <w:r w:rsidR="00DE3D14" w:rsidRPr="008A48B9">
          <w:rPr>
            <w:rStyle w:val="Hyperlnk"/>
            <w:noProof/>
          </w:rPr>
          <w:t>Underlag från McKinsey &amp; Company  Utvärdering av AP-fondernas verksamhet</w:t>
        </w:r>
        <w:r w:rsidR="00DE3D14">
          <w:rPr>
            <w:noProof/>
            <w:webHidden/>
          </w:rPr>
          <w:tab/>
        </w:r>
        <w:r w:rsidR="00DE3D14">
          <w:rPr>
            <w:noProof/>
            <w:webHidden/>
          </w:rPr>
          <w:fldChar w:fldCharType="begin"/>
        </w:r>
        <w:r w:rsidR="00DE3D14">
          <w:rPr>
            <w:noProof/>
            <w:webHidden/>
          </w:rPr>
          <w:instrText xml:space="preserve"> PAGEREF _Toc135834682 \h </w:instrText>
        </w:r>
        <w:r w:rsidR="00DE3D14">
          <w:rPr>
            <w:noProof/>
            <w:webHidden/>
          </w:rPr>
        </w:r>
        <w:r w:rsidR="00DE3D14">
          <w:rPr>
            <w:noProof/>
            <w:webHidden/>
          </w:rPr>
          <w:fldChar w:fldCharType="separate"/>
        </w:r>
        <w:r w:rsidR="00DE3D14">
          <w:rPr>
            <w:noProof/>
            <w:webHidden/>
          </w:rPr>
          <w:t>208</w:t>
        </w:r>
        <w:r w:rsidR="00DE3D14">
          <w:rPr>
            <w:noProof/>
            <w:webHidden/>
          </w:rPr>
          <w:fldChar w:fldCharType="end"/>
        </w:r>
      </w:hyperlink>
    </w:p>
    <w:p w14:paraId="6B814802" w14:textId="2C6B1932" w:rsidR="00DE3D14" w:rsidRDefault="00263E1F">
      <w:pPr>
        <w:pStyle w:val="Innehll5"/>
        <w:rPr>
          <w:rFonts w:asciiTheme="minorHAnsi" w:eastAsiaTheme="minorEastAsia" w:hAnsiTheme="minorHAnsi"/>
          <w:noProof/>
          <w:sz w:val="22"/>
          <w:lang w:eastAsia="sv-SE"/>
        </w:rPr>
      </w:pPr>
      <w:hyperlink w:anchor="_Toc135834683" w:history="1">
        <w:r w:rsidR="00DE3D14" w:rsidRPr="008A48B9">
          <w:rPr>
            <w:rStyle w:val="Hyperlnk"/>
            <w:noProof/>
          </w:rPr>
          <w:t>Utdrag ur protokoll vid regeringssammanträde den 25 maj 2023</w:t>
        </w:r>
        <w:r w:rsidR="00DE3D14">
          <w:rPr>
            <w:noProof/>
            <w:webHidden/>
          </w:rPr>
          <w:tab/>
        </w:r>
        <w:r w:rsidR="00DE3D14">
          <w:rPr>
            <w:noProof/>
            <w:webHidden/>
          </w:rPr>
          <w:fldChar w:fldCharType="begin"/>
        </w:r>
        <w:r w:rsidR="00DE3D14">
          <w:rPr>
            <w:noProof/>
            <w:webHidden/>
          </w:rPr>
          <w:instrText xml:space="preserve"> PAGEREF _Toc135834683 \h </w:instrText>
        </w:r>
        <w:r w:rsidR="00DE3D14">
          <w:rPr>
            <w:noProof/>
            <w:webHidden/>
          </w:rPr>
        </w:r>
        <w:r w:rsidR="00DE3D14">
          <w:rPr>
            <w:noProof/>
            <w:webHidden/>
          </w:rPr>
          <w:fldChar w:fldCharType="separate"/>
        </w:r>
        <w:r w:rsidR="00DE3D14">
          <w:rPr>
            <w:noProof/>
            <w:webHidden/>
          </w:rPr>
          <w:t>288</w:t>
        </w:r>
        <w:r w:rsidR="00DE3D14">
          <w:rPr>
            <w:noProof/>
            <w:webHidden/>
          </w:rPr>
          <w:fldChar w:fldCharType="end"/>
        </w:r>
      </w:hyperlink>
    </w:p>
    <w:p w14:paraId="2EA4FBE5" w14:textId="59B4565B" w:rsidR="00CC5121" w:rsidRDefault="00CC5121" w:rsidP="00CC5121">
      <w:pPr>
        <w:pStyle w:val="Brdtextmedindrag"/>
      </w:pPr>
      <w:r>
        <w:fldChar w:fldCharType="end"/>
      </w:r>
      <w:bookmarkStart w:id="12" w:name="_Toc337537303"/>
      <w:bookmarkStart w:id="13" w:name="_Toc72921785"/>
      <w:bookmarkEnd w:id="12"/>
    </w:p>
    <w:p w14:paraId="0A6054F0" w14:textId="77777777" w:rsidR="00CC5121" w:rsidRDefault="00CC5121" w:rsidP="00CC5121">
      <w:pPr>
        <w:spacing w:line="2" w:lineRule="auto"/>
        <w:rPr>
          <w:rFonts w:ascii="Times New Roman" w:eastAsiaTheme="minorHAnsi" w:hAnsi="Times New Roman" w:cstheme="minorBidi"/>
          <w:kern w:val="28"/>
          <w:sz w:val="30"/>
          <w:szCs w:val="22"/>
        </w:rPr>
      </w:pPr>
      <w:r>
        <w:br w:type="page"/>
      </w:r>
    </w:p>
    <w:p w14:paraId="2CA73F60" w14:textId="77777777" w:rsidR="00CC5121" w:rsidRPr="00B4646E" w:rsidRDefault="00CC5121" w:rsidP="00CC5121">
      <w:pPr>
        <w:pStyle w:val="Rubrik1"/>
      </w:pPr>
      <w:bookmarkStart w:id="14" w:name="_Toc135834651"/>
      <w:r w:rsidRPr="00B4646E">
        <w:lastRenderedPageBreak/>
        <w:t>Inledning och innehållsöversikt</w:t>
      </w:r>
      <w:bookmarkEnd w:id="13"/>
      <w:bookmarkEnd w:id="14"/>
    </w:p>
    <w:p w14:paraId="27370498" w14:textId="77777777" w:rsidR="00CC5121" w:rsidRPr="003514F5" w:rsidRDefault="00CC5121" w:rsidP="00CC5121">
      <w:pPr>
        <w:pStyle w:val="Brdtext"/>
      </w:pPr>
      <w:r w:rsidRPr="003514F5">
        <w:t xml:space="preserve">Regeringen ska senast den 1 juni varje år överlämna en redovisning av </w:t>
      </w:r>
      <w:r>
        <w:br/>
      </w:r>
      <w:r w:rsidRPr="003514F5">
        <w:t xml:space="preserve">AP-fondernas verksamhet till riksdagen. Som underlag ska AP-fonderna lämna årsredovisning och verksamhetsberättelse. I skrivelsen redovisas och analyseras fondkapitalet per fond och som helhet. Förvaltningen av fondkapitalet utvärderas både av regeringen och av extern expertis. </w:t>
      </w:r>
    </w:p>
    <w:p w14:paraId="04B7EFF9" w14:textId="77777777" w:rsidR="00CC5121" w:rsidRPr="003514F5" w:rsidRDefault="00CC5121" w:rsidP="00CC5121">
      <w:pPr>
        <w:pStyle w:val="Brdtextmedindrag"/>
      </w:pPr>
      <w:bookmarkStart w:id="15" w:name="_Hlk133321000"/>
      <w:r w:rsidRPr="003514F5">
        <w:t>Den nuvarande ordningen för AP-fonderna har gällt sedan reforme</w:t>
      </w:r>
      <w:r w:rsidRPr="003514F5">
        <w:softHyphen/>
        <w:t>ringen av det allmänna pensionssystemet 1999. AP-fonderna regleras i lagen (2000:192) om allmänna pensionsfonder (AP-fonder),</w:t>
      </w:r>
      <w:r>
        <w:t xml:space="preserve"> i det följande benämnd lagen om allmänna pensionsfonder,</w:t>
      </w:r>
      <w:r w:rsidRPr="003514F5">
        <w:t xml:space="preserve"> förutom Sjätte AP-fonden som regleras i lagen (2000:193) om Sjätte AP-fonden.</w:t>
      </w:r>
    </w:p>
    <w:bookmarkEnd w:id="15"/>
    <w:p w14:paraId="1F7DD224" w14:textId="77777777" w:rsidR="00CC5121" w:rsidRPr="004D7178" w:rsidRDefault="00CC5121" w:rsidP="00CC5121">
      <w:pPr>
        <w:pStyle w:val="Brdtextmedindrag"/>
      </w:pPr>
      <w:r w:rsidRPr="006B5AA0">
        <w:t xml:space="preserve">Avsnitt 2 innehåller en översiktlig beskrivning av AP-fonderna och det allmänna pensionssystemet. Här redovisas Första–Fjärde och Sjätte AP-fondernas </w:t>
      </w:r>
      <w:r>
        <w:t xml:space="preserve">(buffertfondernas) </w:t>
      </w:r>
      <w:r w:rsidRPr="006B5AA0">
        <w:t>betydelse för inkomstpensionssystemets finansiella ställning och Sjunde AP-fondens roll inom premiepensions</w:t>
      </w:r>
      <w:r>
        <w:softHyphen/>
      </w:r>
      <w:r w:rsidRPr="006B5AA0">
        <w:t>systemet. I avsnitt 3 redovisas buffertfondernas samlade resultat. Här beskrivs hur buffert</w:t>
      </w:r>
      <w:r w:rsidRPr="006B5AA0">
        <w:softHyphen/>
        <w:t>fonderna sammantaget uppfyllt rollen som buffert för hantering av över- och underskott och rollen som långsiktig finansiär. Avsnittet innehåller även en redovisning av Första–Fjärde</w:t>
      </w:r>
      <w:r>
        <w:t xml:space="preserve"> och Sjätte</w:t>
      </w:r>
      <w:r w:rsidRPr="006B5AA0">
        <w:t xml:space="preserve"> AP-fondernas avkastning i jäm</w:t>
      </w:r>
      <w:r w:rsidRPr="006B5AA0">
        <w:softHyphen/>
        <w:t>förelse med ett urval av utländska pensions</w:t>
      </w:r>
      <w:r>
        <w:softHyphen/>
      </w:r>
      <w:r w:rsidRPr="006B5AA0">
        <w:t>fonder samt de fyra fondernas samlade tillgångsallokering. Hur utveck</w:t>
      </w:r>
      <w:r>
        <w:softHyphen/>
      </w:r>
      <w:r w:rsidRPr="006B5AA0">
        <w:t>lingen på finansmark</w:t>
      </w:r>
      <w:r w:rsidRPr="006B5AA0">
        <w:softHyphen/>
        <w:t xml:space="preserve">naderna påverkar AP-fondernas resultat beskrivs också. </w:t>
      </w:r>
      <w:bookmarkStart w:id="16" w:name="_Hlk70415038"/>
      <w:r w:rsidRPr="006B5AA0">
        <w:t>I avsnitt 4 redogörs för buffertfondernas samlade kostnader och</w:t>
      </w:r>
      <w:r w:rsidRPr="00972426" w:rsidDel="00F2612E">
        <w:t xml:space="preserve"> i </w:t>
      </w:r>
      <w:bookmarkEnd w:id="16"/>
      <w:r w:rsidRPr="006B5AA0">
        <w:t xml:space="preserve">avsnitt 5 redogörs för </w:t>
      </w:r>
      <w:r>
        <w:t xml:space="preserve">Första–Fjärde </w:t>
      </w:r>
      <w:r w:rsidRPr="006B5AA0">
        <w:t xml:space="preserve">AP-fondernas </w:t>
      </w:r>
      <w:r>
        <w:t>samlade hållbarhets</w:t>
      </w:r>
      <w:r>
        <w:softHyphen/>
        <w:t>arbete</w:t>
      </w:r>
      <w:r w:rsidRPr="006B5AA0">
        <w:t>.</w:t>
      </w:r>
      <w:r w:rsidRPr="00E064A7">
        <w:t xml:space="preserve"> </w:t>
      </w:r>
      <w:r w:rsidRPr="006B5AA0">
        <w:t>Avsnitt 6 innehåller en redovisning och utvärdering av respektive AP-fond. Här finns uppgifter om respek</w:t>
      </w:r>
      <w:r w:rsidRPr="006B5AA0">
        <w:softHyphen/>
        <w:t>tive fonds resultat och kostnader samt beskriv</w:t>
      </w:r>
      <w:r>
        <w:softHyphen/>
      </w:r>
      <w:r w:rsidRPr="006B5AA0">
        <w:t>ningar av fondernas arbete med hållbarhet, risk och kontroll. Avsnitt 7 behandlar övriga förvalt</w:t>
      </w:r>
      <w:r w:rsidRPr="006B5AA0">
        <w:softHyphen/>
        <w:t xml:space="preserve">ningsfrågor som </w:t>
      </w:r>
      <w:r w:rsidRPr="004D7178">
        <w:t>process för prövning av sidouppdrag för styrelseledamöter, samarbete mellan AP-fonderna och en sammanfattning av revisionen.</w:t>
      </w:r>
      <w:r w:rsidRPr="006B5AA0">
        <w:t xml:space="preserve"> </w:t>
      </w:r>
      <w:r w:rsidRPr="00FD77E5">
        <w:t xml:space="preserve">Den årliga revisionen har utförts av revisorer från </w:t>
      </w:r>
      <w:proofErr w:type="spellStart"/>
      <w:r w:rsidRPr="00FD77E5">
        <w:t>PricewaterhouseCoopers</w:t>
      </w:r>
      <w:proofErr w:type="spellEnd"/>
      <w:r w:rsidRPr="00FD77E5">
        <w:t xml:space="preserve"> AB.</w:t>
      </w:r>
    </w:p>
    <w:p w14:paraId="38F368C6" w14:textId="77777777" w:rsidR="00CC5121" w:rsidRDefault="00CC5121" w:rsidP="00CC5121">
      <w:pPr>
        <w:pStyle w:val="Brdtextmedindrag"/>
      </w:pPr>
      <w:r w:rsidRPr="004D7178">
        <w:t xml:space="preserve">I </w:t>
      </w:r>
      <w:r w:rsidRPr="004D7178">
        <w:rPr>
          <w:i/>
        </w:rPr>
        <w:t>bilaga 1</w:t>
      </w:r>
      <w:r w:rsidRPr="004D7178">
        <w:t xml:space="preserve"> finns regeringens policy för styrning och utvärdering av </w:t>
      </w:r>
      <w:r w:rsidRPr="004D7178">
        <w:br/>
        <w:t xml:space="preserve">AP-fonderna. Bilagan är </w:t>
      </w:r>
      <w:r>
        <w:t xml:space="preserve">i stort sett </w:t>
      </w:r>
      <w:r w:rsidRPr="004D7178">
        <w:t xml:space="preserve">oförändrad sedan föregående år. I </w:t>
      </w:r>
      <w:r w:rsidRPr="004D7178">
        <w:rPr>
          <w:i/>
        </w:rPr>
        <w:t xml:space="preserve">bilaga </w:t>
      </w:r>
      <w:r>
        <w:rPr>
          <w:i/>
        </w:rPr>
        <w:t xml:space="preserve">2 </w:t>
      </w:r>
      <w:r w:rsidRPr="004D7178">
        <w:t xml:space="preserve">finns AP-fondernas placeringsregler i sammandrag. Utdrag ur AP-fondernas årsredovisningar finns i </w:t>
      </w:r>
      <w:r w:rsidRPr="004D7178">
        <w:rPr>
          <w:i/>
        </w:rPr>
        <w:t>bilagorna 3</w:t>
      </w:r>
      <w:r w:rsidRPr="004D7178">
        <w:rPr>
          <w:iCs/>
        </w:rPr>
        <w:t>–</w:t>
      </w:r>
      <w:r w:rsidRPr="004D7178">
        <w:rPr>
          <w:i/>
        </w:rPr>
        <w:t>8</w:t>
      </w:r>
      <w:r w:rsidRPr="004D7178">
        <w:t>. Årsredovis</w:t>
      </w:r>
      <w:r w:rsidRPr="004D7178">
        <w:softHyphen/>
        <w:t xml:space="preserve">ningarna finns i sin helhet på respektive fonds webbplats. </w:t>
      </w:r>
      <w:r w:rsidRPr="004D7178">
        <w:rPr>
          <w:i/>
        </w:rPr>
        <w:t>Bilaga</w:t>
      </w:r>
      <w:r w:rsidRPr="006B5AA0">
        <w:rPr>
          <w:i/>
        </w:rPr>
        <w:t xml:space="preserve"> 9</w:t>
      </w:r>
      <w:r w:rsidRPr="006B5AA0">
        <w:t xml:space="preserve"> inne</w:t>
      </w:r>
      <w:r w:rsidRPr="006B5AA0">
        <w:softHyphen/>
        <w:t>håller en externt genomförd utvärdering av AP-fondernas verksamhet 202</w:t>
      </w:r>
      <w:r>
        <w:t>2</w:t>
      </w:r>
      <w:r w:rsidRPr="006B5AA0">
        <w:t>. Den externa utvärderingen har genomförts av McKinsey &amp; Company.</w:t>
      </w:r>
    </w:p>
    <w:p w14:paraId="6D074885" w14:textId="77777777" w:rsidR="00CC5121" w:rsidRPr="001158F9" w:rsidRDefault="00CC5121" w:rsidP="00CC5121">
      <w:pPr>
        <w:pStyle w:val="Rubrik1"/>
      </w:pPr>
      <w:bookmarkStart w:id="17" w:name="_Toc8029405"/>
      <w:bookmarkStart w:id="18" w:name="_Toc9430683"/>
      <w:bookmarkStart w:id="19" w:name="_Toc41492994"/>
      <w:bookmarkStart w:id="20" w:name="_Toc72921786"/>
      <w:bookmarkStart w:id="21" w:name="_Toc135834652"/>
      <w:r w:rsidRPr="001158F9">
        <w:t>AP-fonderna och det allmänna pensionssystemet</w:t>
      </w:r>
      <w:bookmarkEnd w:id="17"/>
      <w:bookmarkEnd w:id="18"/>
      <w:bookmarkEnd w:id="19"/>
      <w:bookmarkEnd w:id="20"/>
      <w:bookmarkEnd w:id="21"/>
    </w:p>
    <w:p w14:paraId="4B76194A" w14:textId="77777777" w:rsidR="00CC5121" w:rsidRPr="00F85F1D" w:rsidRDefault="00CC5121" w:rsidP="00CC5121">
      <w:pPr>
        <w:pStyle w:val="Brdtext"/>
      </w:pPr>
      <w:r w:rsidRPr="00F85F1D">
        <w:t xml:space="preserve">Det svenska pensionssystemet består av tre delar: den statliga allmänna </w:t>
      </w:r>
      <w:r>
        <w:t>ålders</w:t>
      </w:r>
      <w:r w:rsidRPr="00F85F1D">
        <w:rPr>
          <w:spacing w:val="-1"/>
        </w:rPr>
        <w:t xml:space="preserve">pensionen, tjänstepensionssystemet och privat pensionssparande. Den allmänna </w:t>
      </w:r>
      <w:r>
        <w:rPr>
          <w:spacing w:val="-1"/>
        </w:rPr>
        <w:t>ålders</w:t>
      </w:r>
      <w:r w:rsidRPr="00F85F1D">
        <w:rPr>
          <w:spacing w:val="-1"/>
        </w:rPr>
        <w:t>pensionen består i sin tur av flera delar: garantipension, inkomst</w:t>
      </w:r>
      <w:r w:rsidRPr="00F85F1D">
        <w:rPr>
          <w:spacing w:val="-1"/>
        </w:rPr>
        <w:softHyphen/>
        <w:t xml:space="preserve">pension och premiepension. </w:t>
      </w:r>
      <w:r>
        <w:rPr>
          <w:spacing w:val="-1"/>
        </w:rPr>
        <w:t xml:space="preserve">Därtill finns det sedan 2021 ett </w:t>
      </w:r>
      <w:r>
        <w:rPr>
          <w:spacing w:val="-1"/>
        </w:rPr>
        <w:lastRenderedPageBreak/>
        <w:t>inkomstpensionstillägg. Det är ett tillägg till inkomstpensionen som finan</w:t>
      </w:r>
      <w:r>
        <w:rPr>
          <w:spacing w:val="-1"/>
        </w:rPr>
        <w:softHyphen/>
        <w:t xml:space="preserve">sieras via statens budget. </w:t>
      </w:r>
      <w:r w:rsidRPr="00F85F1D">
        <w:t xml:space="preserve">Denna skrivelse redogör för AP-fondernas roll och utveckling i det allmänna pensionssystemet. </w:t>
      </w:r>
    </w:p>
    <w:p w14:paraId="0CB51935" w14:textId="77777777" w:rsidR="00CC5121" w:rsidRPr="00CE2FA6" w:rsidRDefault="00CC5121" w:rsidP="00CC5121">
      <w:pPr>
        <w:pStyle w:val="Brdtextmedindrag"/>
      </w:pPr>
      <w:r w:rsidRPr="00CE2FA6">
        <w:t>Utformningen av det allmänna pensionssystemet har sin bakgrund i den pensionsreform som trädde i kraft i januari 1999 efter en bred parti</w:t>
      </w:r>
      <w:r>
        <w:softHyphen/>
      </w:r>
      <w:r w:rsidRPr="00CE2FA6">
        <w:t>uppgörelse mellan Socialdemokraterna</w:t>
      </w:r>
      <w:r>
        <w:t>, Moderaterna, Centerpartiet, Folkpartiet (numera Liberalerna) och Kristdemokraterna.</w:t>
      </w:r>
      <w:r w:rsidRPr="00CE2FA6">
        <w:rPr>
          <w:rStyle w:val="Fotnotsreferens"/>
        </w:rPr>
        <w:footnoteReference w:id="2"/>
      </w:r>
      <w:r w:rsidRPr="00CE2FA6">
        <w:t xml:space="preserve"> Reformen innebar att pensionssystemet gjordes självfinansierande (via avgifter) och att det infördes en funktion så att pensionerna automatiskt anpassas till den ekonomiska tillväxten,</w:t>
      </w:r>
      <w:r>
        <w:t xml:space="preserve"> genom indexering och</w:t>
      </w:r>
      <w:r w:rsidRPr="00CE2FA6">
        <w:t xml:space="preserve"> den s.k. automatiska balanseringen.</w:t>
      </w:r>
    </w:p>
    <w:p w14:paraId="1A94BA42" w14:textId="77777777" w:rsidR="00CC5121" w:rsidRDefault="00CC5121" w:rsidP="00CC5121">
      <w:pPr>
        <w:pStyle w:val="FigurRubrik"/>
      </w:pPr>
      <w:bookmarkStart w:id="22" w:name="_Ref101524773"/>
      <w:r w:rsidRPr="00CE2FA6">
        <w:t xml:space="preserve">Figur </w:t>
      </w:r>
      <w:r w:rsidR="00263E1F">
        <w:fldChar w:fldCharType="begin"/>
      </w:r>
      <w:r w:rsidR="00263E1F">
        <w:instrText xml:space="preserve"> STYLEREF 1 \s </w:instrText>
      </w:r>
      <w:r w:rsidR="00263E1F">
        <w:fldChar w:fldCharType="separate"/>
      </w:r>
      <w:r>
        <w:rPr>
          <w:noProof/>
        </w:rPr>
        <w:t>2</w:t>
      </w:r>
      <w:r w:rsidR="00263E1F">
        <w:rPr>
          <w:noProof/>
        </w:rPr>
        <w:fldChar w:fldCharType="end"/>
      </w:r>
      <w:r w:rsidRPr="00CE2FA6">
        <w:t>.</w:t>
      </w:r>
      <w:r w:rsidR="00263E1F">
        <w:fldChar w:fldCharType="begin"/>
      </w:r>
      <w:r w:rsidR="00263E1F">
        <w:instrText xml:space="preserve"> SEQ Figur \* Arabic \s 1  \* MERGEFORMAT </w:instrText>
      </w:r>
      <w:r w:rsidR="00263E1F">
        <w:fldChar w:fldCharType="separate"/>
      </w:r>
      <w:r>
        <w:rPr>
          <w:noProof/>
        </w:rPr>
        <w:t>1</w:t>
      </w:r>
      <w:r w:rsidR="00263E1F">
        <w:rPr>
          <w:noProof/>
        </w:rPr>
        <w:fldChar w:fldCharType="end"/>
      </w:r>
      <w:bookmarkEnd w:id="22"/>
      <w:r w:rsidRPr="00CE2FA6">
        <w:tab/>
        <w:t>Det allmänna pensionssystemet</w:t>
      </w:r>
    </w:p>
    <w:p w14:paraId="56BA2BB3" w14:textId="77777777" w:rsidR="00CC5121" w:rsidRDefault="00CC5121" w:rsidP="00CC5121">
      <w:pPr>
        <w:pStyle w:val="Brdtextmedindrag"/>
      </w:pPr>
      <w:r>
        <w:rPr>
          <w:noProof/>
        </w:rPr>
        <mc:AlternateContent>
          <mc:Choice Requires="wpc">
            <w:drawing>
              <wp:inline distT="0" distB="0" distL="0" distR="0" wp14:anchorId="7353AA39" wp14:editId="6BB64EEE">
                <wp:extent cx="3744595" cy="2184400"/>
                <wp:effectExtent l="0" t="0" r="8255" b="6350"/>
                <wp:docPr id="4" name="Arbetsyta 47"/>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52" name="Textruta 17"/>
                        <wps:cNvSpPr txBox="1"/>
                        <wps:spPr>
                          <a:xfrm>
                            <a:off x="2611549" y="180000"/>
                            <a:ext cx="1119600" cy="212400"/>
                          </a:xfrm>
                          <a:prstGeom prst="rect">
                            <a:avLst/>
                          </a:prstGeom>
                          <a:solidFill>
                            <a:schemeClr val="lt1"/>
                          </a:solidFill>
                          <a:ln w="6350">
                            <a:solidFill>
                              <a:prstClr val="black"/>
                            </a:solidFill>
                          </a:ln>
                        </wps:spPr>
                        <wps:txbx>
                          <w:txbxContent>
                            <w:p w14:paraId="265C9EE0" w14:textId="77777777" w:rsidR="00CC5121" w:rsidRDefault="00CC5121" w:rsidP="00CC5121">
                              <w:pPr>
                                <w:jc w:val="center"/>
                                <w:rPr>
                                  <w:rFonts w:ascii="Garamond" w:hAnsi="Garamond"/>
                                  <w:b/>
                                  <w:bCs/>
                                  <w:sz w:val="18"/>
                                  <w:szCs w:val="18"/>
                                </w:rPr>
                              </w:pPr>
                              <w:r>
                                <w:rPr>
                                  <w:rFonts w:ascii="Garamond" w:hAnsi="Garamond"/>
                                  <w:b/>
                                  <w:bCs/>
                                  <w:sz w:val="18"/>
                                  <w:szCs w:val="18"/>
                                </w:rPr>
                                <w:t>Premiepension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3" name="Textruta 18"/>
                        <wps:cNvSpPr txBox="1"/>
                        <wps:spPr>
                          <a:xfrm>
                            <a:off x="1353670" y="180000"/>
                            <a:ext cx="1119600" cy="212400"/>
                          </a:xfrm>
                          <a:prstGeom prst="rect">
                            <a:avLst/>
                          </a:prstGeom>
                          <a:solidFill>
                            <a:schemeClr val="lt1"/>
                          </a:solidFill>
                          <a:ln w="6350">
                            <a:solidFill>
                              <a:prstClr val="black"/>
                            </a:solidFill>
                          </a:ln>
                        </wps:spPr>
                        <wps:txbx>
                          <w:txbxContent>
                            <w:p w14:paraId="3F184954" w14:textId="77777777" w:rsidR="00CC5121" w:rsidRDefault="00CC5121" w:rsidP="00CC5121">
                              <w:pPr>
                                <w:jc w:val="center"/>
                                <w:rPr>
                                  <w:rFonts w:ascii="Garamond" w:hAnsi="Garamond"/>
                                  <w:b/>
                                  <w:bCs/>
                                  <w:sz w:val="18"/>
                                  <w:szCs w:val="18"/>
                                </w:rPr>
                              </w:pPr>
                              <w:r>
                                <w:rPr>
                                  <w:rFonts w:ascii="Garamond" w:hAnsi="Garamond"/>
                                  <w:b/>
                                  <w:bCs/>
                                  <w:sz w:val="18"/>
                                  <w:szCs w:val="18"/>
                                </w:rPr>
                                <w:t>Inkomstpension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4" name="Textruta 19"/>
                        <wps:cNvSpPr txBox="1"/>
                        <wps:spPr>
                          <a:xfrm>
                            <a:off x="155165" y="180000"/>
                            <a:ext cx="987425" cy="213995"/>
                          </a:xfrm>
                          <a:prstGeom prst="rect">
                            <a:avLst/>
                          </a:prstGeom>
                          <a:solidFill>
                            <a:schemeClr val="lt1"/>
                          </a:solidFill>
                          <a:ln w="6350">
                            <a:solidFill>
                              <a:prstClr val="black"/>
                            </a:solidFill>
                          </a:ln>
                        </wps:spPr>
                        <wps:txbx>
                          <w:txbxContent>
                            <w:p w14:paraId="262595CE" w14:textId="77777777" w:rsidR="00CC5121" w:rsidRDefault="00CC5121" w:rsidP="00CC5121">
                              <w:pPr>
                                <w:jc w:val="center"/>
                                <w:rPr>
                                  <w:rFonts w:ascii="Garamond" w:hAnsi="Garamond"/>
                                  <w:b/>
                                  <w:bCs/>
                                  <w:sz w:val="18"/>
                                  <w:szCs w:val="18"/>
                                </w:rPr>
                              </w:pPr>
                              <w:r>
                                <w:rPr>
                                  <w:rFonts w:ascii="Garamond" w:hAnsi="Garamond"/>
                                  <w:b/>
                                  <w:bCs/>
                                  <w:sz w:val="18"/>
                                  <w:szCs w:val="18"/>
                                </w:rPr>
                                <w:t>Garantipension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5" name="Textruta 20"/>
                        <wps:cNvSpPr txBox="1"/>
                        <wps:spPr>
                          <a:xfrm>
                            <a:off x="155165" y="597195"/>
                            <a:ext cx="982980" cy="344170"/>
                          </a:xfrm>
                          <a:prstGeom prst="rect">
                            <a:avLst/>
                          </a:prstGeom>
                          <a:solidFill>
                            <a:schemeClr val="lt1"/>
                          </a:solidFill>
                          <a:ln w="6350">
                            <a:solidFill>
                              <a:prstClr val="black"/>
                            </a:solidFill>
                          </a:ln>
                        </wps:spPr>
                        <wps:txbx>
                          <w:txbxContent>
                            <w:p w14:paraId="52B96C17" w14:textId="77777777" w:rsidR="00CC5121" w:rsidRDefault="00CC5121" w:rsidP="00CC5121">
                              <w:pPr>
                                <w:jc w:val="center"/>
                                <w:rPr>
                                  <w:rFonts w:ascii="Garamond" w:hAnsi="Garamond"/>
                                  <w:b/>
                                  <w:bCs/>
                                  <w:sz w:val="18"/>
                                  <w:szCs w:val="18"/>
                                </w:rPr>
                              </w:pPr>
                              <w:r>
                                <w:rPr>
                                  <w:rFonts w:ascii="Garamond" w:hAnsi="Garamond"/>
                                  <w:b/>
                                  <w:bCs/>
                                  <w:sz w:val="18"/>
                                  <w:szCs w:val="18"/>
                                </w:rPr>
                                <w:t>Inkomst</w:t>
                              </w:r>
                              <w:r>
                                <w:rPr>
                                  <w:rFonts w:ascii="Garamond" w:hAnsi="Garamond"/>
                                  <w:b/>
                                  <w:bCs/>
                                  <w:sz w:val="18"/>
                                  <w:szCs w:val="18"/>
                                </w:rPr>
                                <w:softHyphen/>
                                <w:t>pensionstillägg</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6" name="Textruta 27"/>
                        <wps:cNvSpPr txBox="1"/>
                        <wps:spPr>
                          <a:xfrm>
                            <a:off x="1353669" y="597195"/>
                            <a:ext cx="1119600" cy="450000"/>
                          </a:xfrm>
                          <a:prstGeom prst="rect">
                            <a:avLst/>
                          </a:prstGeom>
                          <a:solidFill>
                            <a:schemeClr val="lt1"/>
                          </a:solidFill>
                          <a:ln w="6350">
                            <a:solidFill>
                              <a:prstClr val="black"/>
                            </a:solidFill>
                          </a:ln>
                        </wps:spPr>
                        <wps:txbx>
                          <w:txbxContent>
                            <w:p w14:paraId="49E41D74" w14:textId="77777777" w:rsidR="00CC5121" w:rsidRDefault="00CC5121" w:rsidP="00CC5121">
                              <w:pPr>
                                <w:jc w:val="center"/>
                                <w:rPr>
                                  <w:rFonts w:ascii="Garamond" w:hAnsi="Garamond"/>
                                  <w:b/>
                                  <w:bCs/>
                                  <w:sz w:val="18"/>
                                  <w:szCs w:val="18"/>
                                </w:rPr>
                              </w:pPr>
                              <w:r>
                                <w:rPr>
                                  <w:rFonts w:ascii="Garamond" w:hAnsi="Garamond"/>
                                  <w:b/>
                                  <w:bCs/>
                                  <w:sz w:val="18"/>
                                  <w:szCs w:val="18"/>
                                </w:rPr>
                                <w:t>Första–Fjärde AP-fonderna (samt Sjätte AP-fonden)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7" name="Textruta 29"/>
                        <wps:cNvSpPr txBox="1"/>
                        <wps:spPr>
                          <a:xfrm>
                            <a:off x="2611549" y="597195"/>
                            <a:ext cx="1119600" cy="450000"/>
                          </a:xfrm>
                          <a:prstGeom prst="rect">
                            <a:avLst/>
                          </a:prstGeom>
                          <a:solidFill>
                            <a:schemeClr val="lt1"/>
                          </a:solidFill>
                          <a:ln w="6350">
                            <a:solidFill>
                              <a:prstClr val="black"/>
                            </a:solidFill>
                          </a:ln>
                        </wps:spPr>
                        <wps:txbx>
                          <w:txbxContent>
                            <w:p w14:paraId="02E0DDF2" w14:textId="77777777" w:rsidR="00CC5121" w:rsidRDefault="00CC5121" w:rsidP="00CC5121">
                              <w:pPr>
                                <w:jc w:val="center"/>
                                <w:rPr>
                                  <w:rFonts w:ascii="Garamond" w:hAnsi="Garamond"/>
                                  <w:b/>
                                  <w:bCs/>
                                  <w:sz w:val="18"/>
                                  <w:szCs w:val="18"/>
                                </w:rPr>
                              </w:pPr>
                              <w:r>
                                <w:rPr>
                                  <w:rFonts w:ascii="Garamond" w:hAnsi="Garamond"/>
                                  <w:b/>
                                  <w:bCs/>
                                  <w:sz w:val="18"/>
                                  <w:szCs w:val="18"/>
                                </w:rPr>
                                <w:t>Sjunde AP-fonden Privata fondbolag</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8" name="Textruta 30"/>
                        <wps:cNvSpPr txBox="1"/>
                        <wps:spPr>
                          <a:xfrm>
                            <a:off x="1358154" y="1244895"/>
                            <a:ext cx="1119952" cy="213995"/>
                          </a:xfrm>
                          <a:prstGeom prst="rect">
                            <a:avLst/>
                          </a:prstGeom>
                          <a:solidFill>
                            <a:schemeClr val="lt1"/>
                          </a:solidFill>
                          <a:ln w="6350">
                            <a:solidFill>
                              <a:prstClr val="black"/>
                            </a:solidFill>
                          </a:ln>
                        </wps:spPr>
                        <wps:txbx>
                          <w:txbxContent>
                            <w:p w14:paraId="68BC1435" w14:textId="77777777" w:rsidR="00CC5121" w:rsidRDefault="00CC5121" w:rsidP="00CC5121">
                              <w:pPr>
                                <w:jc w:val="center"/>
                                <w:rPr>
                                  <w:rFonts w:ascii="Garamond" w:hAnsi="Garamond"/>
                                  <w:b/>
                                  <w:bCs/>
                                  <w:sz w:val="18"/>
                                  <w:szCs w:val="18"/>
                                </w:rPr>
                              </w:pPr>
                              <w:r>
                                <w:rPr>
                                  <w:rFonts w:ascii="Garamond" w:hAnsi="Garamond"/>
                                  <w:b/>
                                  <w:bCs/>
                                  <w:sz w:val="18"/>
                                  <w:szCs w:val="18"/>
                                </w:rPr>
                                <w:t>16 %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9" name="Textruta 32"/>
                        <wps:cNvSpPr txBox="1"/>
                        <wps:spPr>
                          <a:xfrm>
                            <a:off x="2611549" y="1244895"/>
                            <a:ext cx="1119600" cy="212400"/>
                          </a:xfrm>
                          <a:prstGeom prst="rect">
                            <a:avLst/>
                          </a:prstGeom>
                          <a:solidFill>
                            <a:schemeClr val="lt1"/>
                          </a:solidFill>
                          <a:ln w="6350">
                            <a:solidFill>
                              <a:prstClr val="black"/>
                            </a:solidFill>
                          </a:ln>
                        </wps:spPr>
                        <wps:txbx>
                          <w:txbxContent>
                            <w:p w14:paraId="0E76B01C" w14:textId="77777777" w:rsidR="00CC5121" w:rsidRDefault="00CC5121" w:rsidP="00CC5121">
                              <w:pPr>
                                <w:jc w:val="center"/>
                                <w:rPr>
                                  <w:rFonts w:ascii="Garamond" w:hAnsi="Garamond"/>
                                  <w:b/>
                                  <w:bCs/>
                                  <w:sz w:val="18"/>
                                  <w:szCs w:val="18"/>
                                </w:rPr>
                              </w:pPr>
                              <w:r>
                                <w:rPr>
                                  <w:rFonts w:ascii="Garamond" w:hAnsi="Garamond"/>
                                  <w:b/>
                                  <w:bCs/>
                                  <w:sz w:val="18"/>
                                  <w:szCs w:val="18"/>
                                </w:rPr>
                                <w:t>2,5 %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0" name="Textruta 34"/>
                        <wps:cNvSpPr txBox="1"/>
                        <wps:spPr>
                          <a:xfrm>
                            <a:off x="29260" y="1760515"/>
                            <a:ext cx="1202640" cy="243205"/>
                          </a:xfrm>
                          <a:prstGeom prst="rect">
                            <a:avLst/>
                          </a:prstGeom>
                          <a:solidFill>
                            <a:schemeClr val="lt1"/>
                          </a:solidFill>
                          <a:ln w="6350">
                            <a:solidFill>
                              <a:prstClr val="black"/>
                            </a:solidFill>
                          </a:ln>
                        </wps:spPr>
                        <wps:txbx>
                          <w:txbxContent>
                            <w:p w14:paraId="3D6FB297" w14:textId="77777777" w:rsidR="00CC5121" w:rsidRDefault="00CC5121" w:rsidP="00CC5121">
                              <w:pPr>
                                <w:jc w:val="center"/>
                                <w:rPr>
                                  <w:rFonts w:ascii="Garamond" w:hAnsi="Garamond"/>
                                  <w:b/>
                                  <w:bCs/>
                                  <w:sz w:val="18"/>
                                  <w:szCs w:val="18"/>
                                </w:rPr>
                              </w:pPr>
                              <w:r>
                                <w:rPr>
                                  <w:rFonts w:ascii="Garamond" w:hAnsi="Garamond"/>
                                  <w:b/>
                                  <w:bCs/>
                                  <w:sz w:val="18"/>
                                  <w:szCs w:val="18"/>
                                </w:rPr>
                                <w:t>Statens budget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1" name="Textruta 36"/>
                        <wps:cNvSpPr txBox="1"/>
                        <wps:spPr>
                          <a:xfrm>
                            <a:off x="1358153" y="1760515"/>
                            <a:ext cx="2372995" cy="243205"/>
                          </a:xfrm>
                          <a:prstGeom prst="rect">
                            <a:avLst/>
                          </a:prstGeom>
                          <a:solidFill>
                            <a:schemeClr val="lt1"/>
                          </a:solidFill>
                          <a:ln w="6350">
                            <a:solidFill>
                              <a:prstClr val="black"/>
                            </a:solidFill>
                          </a:ln>
                        </wps:spPr>
                        <wps:txbx>
                          <w:txbxContent>
                            <w:p w14:paraId="3A5AE852" w14:textId="77777777" w:rsidR="00CC5121" w:rsidRDefault="00CC5121" w:rsidP="00CC5121">
                              <w:pPr>
                                <w:jc w:val="center"/>
                                <w:rPr>
                                  <w:rFonts w:ascii="Garamond" w:hAnsi="Garamond"/>
                                  <w:b/>
                                  <w:bCs/>
                                  <w:sz w:val="18"/>
                                  <w:szCs w:val="18"/>
                                </w:rPr>
                              </w:pPr>
                              <w:r>
                                <w:rPr>
                                  <w:rFonts w:ascii="Garamond" w:hAnsi="Garamond"/>
                                  <w:b/>
                                  <w:bCs/>
                                  <w:sz w:val="18"/>
                                  <w:szCs w:val="18"/>
                                </w:rPr>
                                <w:t>Ålderspensionsavgift (18,5 %)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2" name="Koppling: vinklad 162"/>
                        <wps:cNvCnPr/>
                        <wps:spPr>
                          <a:xfrm flipH="1" flipV="1">
                            <a:off x="1882365" y="1459525"/>
                            <a:ext cx="658495" cy="173355"/>
                          </a:xfrm>
                          <a:prstGeom prst="bentConnector3">
                            <a:avLst>
                              <a:gd name="adj1" fmla="val 100176"/>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3" name="Rak pilkoppling 163"/>
                        <wps:cNvCnPr/>
                        <wps:spPr>
                          <a:xfrm flipV="1">
                            <a:off x="3162828" y="1054864"/>
                            <a:ext cx="0" cy="18669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4" name="Rak pilkoppling 164"/>
                        <wps:cNvCnPr/>
                        <wps:spPr>
                          <a:xfrm flipV="1">
                            <a:off x="1881896" y="1053594"/>
                            <a:ext cx="0" cy="18669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5" name="Rak pilkoppling 165"/>
                        <wps:cNvCnPr/>
                        <wps:spPr>
                          <a:xfrm flipV="1">
                            <a:off x="1884905" y="402885"/>
                            <a:ext cx="0" cy="19050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6" name="Rak pilkoppling 166"/>
                        <wps:cNvCnPr/>
                        <wps:spPr>
                          <a:xfrm flipV="1">
                            <a:off x="3164733" y="402885"/>
                            <a:ext cx="0" cy="19050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7" name="Koppling: vinklad 167"/>
                        <wps:cNvCnPr/>
                        <wps:spPr>
                          <a:xfrm flipV="1">
                            <a:off x="2534773" y="1458272"/>
                            <a:ext cx="630000" cy="172800"/>
                          </a:xfrm>
                          <a:prstGeom prst="bentConnector3">
                            <a:avLst>
                              <a:gd name="adj1" fmla="val 99737"/>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68" name="Koppling: vinklad 168"/>
                        <wps:cNvCnPr/>
                        <wps:spPr>
                          <a:xfrm flipV="1">
                            <a:off x="31634" y="781980"/>
                            <a:ext cx="118800" cy="979200"/>
                          </a:xfrm>
                          <a:prstGeom prst="bentConnector3">
                            <a:avLst>
                              <a:gd name="adj1" fmla="val -3615"/>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69" name="Koppling: vinklad 169"/>
                        <wps:cNvCnPr/>
                        <wps:spPr>
                          <a:xfrm flipV="1">
                            <a:off x="31634" y="287315"/>
                            <a:ext cx="118800" cy="489600"/>
                          </a:xfrm>
                          <a:prstGeom prst="bentConnector3">
                            <a:avLst>
                              <a:gd name="adj1" fmla="val -3615"/>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70" name="Rak koppling 170"/>
                        <wps:cNvCnPr/>
                        <wps:spPr>
                          <a:xfrm flipH="1">
                            <a:off x="2537069" y="1634150"/>
                            <a:ext cx="0" cy="126000"/>
                          </a:xfrm>
                          <a:prstGeom prst="line">
                            <a:avLst/>
                          </a:prstGeom>
                          <a:ln w="6350"/>
                        </wps:spPr>
                        <wps:style>
                          <a:lnRef idx="1">
                            <a:schemeClr val="dk1"/>
                          </a:lnRef>
                          <a:fillRef idx="0">
                            <a:schemeClr val="dk1"/>
                          </a:fillRef>
                          <a:effectRef idx="0">
                            <a:schemeClr val="dk1"/>
                          </a:effectRef>
                          <a:fontRef idx="minor">
                            <a:schemeClr val="tx1"/>
                          </a:fontRef>
                        </wps:style>
                        <wps:bodyPr/>
                      </wps:wsp>
                    </wpc:wpc>
                  </a:graphicData>
                </a:graphic>
              </wp:inline>
            </w:drawing>
          </mc:Choice>
          <mc:Fallback>
            <w:pict>
              <v:group w14:anchorId="7353AA39" id="Arbetsyta 47" o:spid="_x0000_s1027" editas="canvas" style="width:294.85pt;height:172pt;mso-position-horizontal-relative:char;mso-position-vertical-relative:line" coordsize="37445,218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ld7dAYAAA44AAAOAAAAZHJzL2Uyb0RvYy54bWzsW9ty2zYQfe9M/4HD90QE79REzrhO03aS&#10;STOx2zxDFCmxJgkWhC25X99dkAAlSo5DNcmoCv0g84ILsThYHOwBXrzcFLlxn/A6Y+XMJM8t00jK&#10;mC2ycjkz/7h5/Sw0jVrQckFzViYz8yGpzZcXP/7wYl1NE5utWL5IuAGFlPV0Xc3MlRDVdDKp41VS&#10;0Po5q5ISXqaMF1TALV9OFpyuofQin9iW5U/WjC8qzuKkruHpq+aleSHLT9MkFr+naZ0II5+Z8G1C&#10;/nL5O8ffycULOl1yWq2yuP0MesRXFDQroVJd1CsqqHHHs72iiizmrGapeB6zYsLSNIsT2QZoDbF6&#10;rbmi5T2tZWNisI76QLj6guXOl/jdNcuzxessz/Gm4rW4yrlxT8Fq61UmErTTZCfVBL5iinnx/xr6&#10;MYEk6wp6sa50f9b/7TuvV7RKZPPrafzu/j03sgWAzLNNo6QFoOkm2Qh+B6YmAX4hVg/pritIKTY/&#10;sQ0kVs9reIht26S8wP9gegPe2z4hnhuZxgOkDS34ayABBRsx5ick8uGhEUMCm9hukwBsoQpCY/2S&#10;sMLAi5nJAXISCfT+bS0as6kke4aWME+0qXMhP3fX0HSal8Z6ZvqOZ8mCH++qeU7j2wNdhUVA/6F5&#10;GjPgldjMN409lYnmbPEAluOsGSV1Fb/OoE1vaS3eUw7DAswAQx3erhj/xzTWMGxmZv33HeWJaeS/&#10;ldDdEXFdHGfyxvUCG2749pv59pvyrrhigDECTqKK5SWmF7m6TDkrPsIIv8Ra4RUtY6h7Zgp1eSWa&#10;wQweIk4uL2UiGFkVFW/LaxwnRNoMe+Bm85Hyqu0mAR38jimA0Wmvt5q02F8lu7wTLM1kV6LdGiu1&#10;5gSwfzPUO/uoD1XXDUQ9cTzHD8Ce3y/qbWW6EfXStXcj5LRQ7+6jPlJdNxT1nkd871HQR2Hg2vC6&#10;8fROFHlYzzl5ekcZbsT8SWMeQNjjNzCNHsdvSId5LwpIg2k6VfQmCu0ohHkAMe+4LoE54cww7yrD&#10;jZg/acz7+5g/ltNLduM3nP4Q6Hc4vesp0n9Onl5OXR1bHTm95v+nxW6CfdQfy262V7LfKer90df/&#10;L1ayEBPs8RvnaH7jeCEEcBpSb7tu2Gc46OwjjBidL63X8+RIcU6a4gAj6cNeRyEGLmW3nT0EJQ/D&#10;/szjljr4NcL+lGHvw/KyD3u9KBsK+8jG4jBqGfiWRyTN7VazxLZsH8PP0te7jm2dXQhHs8MR9CcN&#10;elA0+qDX7HQg6GE5CxQHov+Pwd52AhujlWcMe6L54Yj7k8a9lmbfsKrKQZGfGvdZeZvThUH8bbZz&#10;Vb7nbUhzW5o10jyrfpWKIF79qQS8Vq4lYWg7KobvekDse1OA74WuGgokcBzviRlgnpTiipUlqLaM&#10;O51wi2GC5aIdw3TxF4zntMhBAwVN3CCWBfNPGymVyqHuE1SCMe+nNNue6is2B1VfQbP853JhiIcK&#10;lG7BM1ou86St9ICeW4uHPGmq/pCkoOxK9Rsf9OqjcQyNVnXmJaTGVCmI/zpjqzTjLoxOnt7N2KbH&#10;rIncaDEks84ha2al0JmLrGS80bl3a+/MlDbpweZS0W7a3QW7MICNd99Qm/W1NvuB3hpVlt+26AfQ&#10;a9EF3P6nQN+HugPjJbRhqYxu3/Lc0JesqWM7Lc8hoe9HT4Tta8Fptlx1SG9U8Z7oPWIXtw88OWLO&#10;DbtaYd3H7jZPH4JdcNMkjCCk32DX8aIRu+au+xz97pCdcGqjDvp18KNqJxgygYZm72NXTvxt+oHY&#10;dSNYOCJ2XcsOwx7DUG4X0jy1F2x0u7uYHynDFnS14LkP3e2V4hDoAmVwgfOO0H2UtI5e90t4Xa1a&#10;HlrkaTViIN+1PccNgjbM4XqhHcjlYsd3fUcq9TLKQQIbNuu2i6FHduIetbSLosCRLYDdAJ+1svtq&#10;y7TF7RFLtC7TQF/bZTw3eqvFxkNg1RrCQLCCp3Ua0TEICe6ggkVnh1QC/FftGY+CCM4pfAWkPnP8&#10;Jv49IvVMgghaHzyEVB34Pxqpdhg4e4rJFlJBRETF8JP7/47yqSNSz8yn4smBbtnVxbqa3aOfseaS&#10;AV4cteoUjucEVrtjDz0rgaMuOx5VLbpA/nsKohB0xjNDexthDkS3VKSwOxTz2UHUbr4cQCm7TKc/&#10;O8vzXXC2S0a22wNyeKpt+14GWrtjfBf/AgAA//8DAFBLAwQUAAYACAAAACEA8GM0+9oAAAAFAQAA&#10;DwAAAGRycy9kb3ducmV2LnhtbEyPwU7DMBBE70j9B2srcaN2oZQS4lSoCCEOHGj5AMdekgh7HcVu&#10;k/49Cxe4rDSa0czbcjsFL044pC6ShuVCgUCy0XXUaPg4PF9tQKRsyBkfCTWcMcG2ml2UpnBxpHc8&#10;7XMjuIRSYTS0OfeFlMm2GExaxB6Jvc84BJNZDo10gxm5PHh5rdRaBtMRL7Smx12L9mt/DBp6dPns&#10;lxbx6U2NNdqX150nrS/n0+MDiIxT/gvDDz6jQ8VMdTySS8Jr4Efy72XvdnN/B6LWcLNaKZBVKf/T&#10;V98AAAD//wMAUEsBAi0AFAAGAAgAAAAhALaDOJL+AAAA4QEAABMAAAAAAAAAAAAAAAAAAAAAAFtD&#10;b250ZW50X1R5cGVzXS54bWxQSwECLQAUAAYACAAAACEAOP0h/9YAAACUAQAACwAAAAAAAAAAAAAA&#10;AAAvAQAAX3JlbHMvLnJlbHNQSwECLQAUAAYACAAAACEAMoZXe3QGAAAOOAAADgAAAAAAAAAAAAAA&#10;AAAuAgAAZHJzL2Uyb0RvYy54bWxQSwECLQAUAAYACAAAACEA8GM0+9oAAAAFAQAADwAAAAAAAAAA&#10;AAAAAADOCAAAZHJzL2Rvd25yZXYueG1sUEsFBgAAAAAEAAQA8wAAANUJ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style="position:absolute;width:37445;height:21844;visibility:visible;mso-wrap-style:square" filled="t">
                  <v:fill o:detectmouseclick="t"/>
                  <v:path o:connecttype="none"/>
                </v:shape>
                <v:shape id="Textruta 17" o:spid="_x0000_s1029" type="#_x0000_t202" style="position:absolute;left:26115;top:1800;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pugwAAAANwAAAAPAAAAZHJzL2Rvd25yZXYueG1sRE9NawIx&#10;EL0X+h/CFLzVbAVlXY3SFlsKnqql52EzJsHNZEnSdfvvG0HobR7vc9bb0XdioJhcYAVP0woEcRu0&#10;Y6Pg6/j2WINIGVljF5gU/FKC7eb+bo2NDhf+pOGQjSghnBpUYHPuGylTa8ljmoaeuHCnED3mAqOR&#10;OuKlhPtOzqpqIT06Lg0We3q11J4PP17B7sUsTVtjtLtaOzeM36e9eVdq8jA+r0BkGvO/+Ob+0GX+&#10;fAbXZ8oFcvMHAAD//wMAUEsBAi0AFAAGAAgAAAAhANvh9svuAAAAhQEAABMAAAAAAAAAAAAAAAAA&#10;AAAAAFtDb250ZW50X1R5cGVzXS54bWxQSwECLQAUAAYACAAAACEAWvQsW78AAAAVAQAACwAAAAAA&#10;AAAAAAAAAAAfAQAAX3JlbHMvLnJlbHNQSwECLQAUAAYACAAAACEAkyqboMAAAADcAAAADwAAAAAA&#10;AAAAAAAAAAAHAgAAZHJzL2Rvd25yZXYueG1sUEsFBgAAAAADAAMAtwAAAPQCAAAAAA==&#10;" fillcolor="white [3201]" strokeweight=".5pt">
                  <v:textbox>
                    <w:txbxContent>
                      <w:p w14:paraId="265C9EE0" w14:textId="77777777" w:rsidR="00CC5121" w:rsidRDefault="00CC5121" w:rsidP="00CC5121">
                        <w:pPr>
                          <w:jc w:val="center"/>
                          <w:rPr>
                            <w:rFonts w:ascii="Garamond" w:hAnsi="Garamond"/>
                            <w:b/>
                            <w:bCs/>
                            <w:sz w:val="18"/>
                            <w:szCs w:val="18"/>
                          </w:rPr>
                        </w:pPr>
                        <w:r>
                          <w:rPr>
                            <w:rFonts w:ascii="Garamond" w:hAnsi="Garamond"/>
                            <w:b/>
                            <w:bCs/>
                            <w:sz w:val="18"/>
                            <w:szCs w:val="18"/>
                          </w:rPr>
                          <w:t>Premiepension</w:t>
                        </w:r>
                      </w:p>
                    </w:txbxContent>
                  </v:textbox>
                </v:shape>
                <v:shape id="Textruta 18" o:spid="_x0000_s1030" type="#_x0000_t202" style="position:absolute;left:13536;top:1800;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j47wQAAANwAAAAPAAAAZHJzL2Rvd25yZXYueG1sRE9NSwMx&#10;EL0L/ocwgjeb1VJZt02LSi2Cp7bS87CZJsHNZEnS7frvjVDobR7vcxar0XdioJhcYAWPkwoEcRu0&#10;Y6Pge//xUINIGVljF5gU/FKC1fL2ZoGNDmfe0rDLRpQQTg0qsDn3jZSpteQxTUJPXLhjiB5zgdFI&#10;HfFcwn0nn6rqWXp0XBos9vRuqf3ZnbyC9Zt5MW2N0a5r7dwwHo5fZqPU/d34OgeRacxX8cX9qcv8&#10;2RT+nykXyOUfAAAA//8DAFBLAQItABQABgAIAAAAIQDb4fbL7gAAAIUBAAATAAAAAAAAAAAAAAAA&#10;AAAAAABbQ29udGVudF9UeXBlc10ueG1sUEsBAi0AFAAGAAgAAAAhAFr0LFu/AAAAFQEAAAsAAAAA&#10;AAAAAAAAAAAAHwEAAF9yZWxzLy5yZWxzUEsBAi0AFAAGAAgAAAAhAPxmPjvBAAAA3AAAAA8AAAAA&#10;AAAAAAAAAAAABwIAAGRycy9kb3ducmV2LnhtbFBLBQYAAAAAAwADALcAAAD1AgAAAAA=&#10;" fillcolor="white [3201]" strokeweight=".5pt">
                  <v:textbox>
                    <w:txbxContent>
                      <w:p w14:paraId="3F184954" w14:textId="77777777" w:rsidR="00CC5121" w:rsidRDefault="00CC5121" w:rsidP="00CC5121">
                        <w:pPr>
                          <w:jc w:val="center"/>
                          <w:rPr>
                            <w:rFonts w:ascii="Garamond" w:hAnsi="Garamond"/>
                            <w:b/>
                            <w:bCs/>
                            <w:sz w:val="18"/>
                            <w:szCs w:val="18"/>
                          </w:rPr>
                        </w:pPr>
                        <w:r>
                          <w:rPr>
                            <w:rFonts w:ascii="Garamond" w:hAnsi="Garamond"/>
                            <w:b/>
                            <w:bCs/>
                            <w:sz w:val="18"/>
                            <w:szCs w:val="18"/>
                          </w:rPr>
                          <w:t>Inkomstpension</w:t>
                        </w:r>
                      </w:p>
                    </w:txbxContent>
                  </v:textbox>
                </v:shape>
                <v:shape id="Textruta 19" o:spid="_x0000_s1031" type="#_x0000_t202" style="position:absolute;left:1551;top:1800;width:9874;height:21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j6ZPwQAAANwAAAAPAAAAZHJzL2Rvd25yZXYueG1sRE9NSwMx&#10;EL0L/ocwgjebVVpZt02LSi2Cp7bS87CZJsHNZEnS7frvjVDobR7vcxar0XdioJhcYAWPkwoEcRu0&#10;Y6Pge//xUINIGVljF5gU/FKC1fL2ZoGNDmfe0rDLRpQQTg0qsDn3jZSpteQxTUJPXLhjiB5zgdFI&#10;HfFcwn0nn6rqWXp0XBos9vRuqf3ZnbyC9Zt5MW2N0a5r7dwwHo5fZqPU/d34OgeRacxX8cX9qcv8&#10;2RT+nykXyOUfAAAA//8DAFBLAQItABQABgAIAAAAIQDb4fbL7gAAAIUBAAATAAAAAAAAAAAAAAAA&#10;AAAAAABbQ29udGVudF9UeXBlc10ueG1sUEsBAi0AFAAGAAgAAAAhAFr0LFu/AAAAFQEAAAsAAAAA&#10;AAAAAAAAAAAAHwEAAF9yZWxzLy5yZWxzUEsBAi0AFAAGAAgAAAAhAHOPpk/BAAAA3AAAAA8AAAAA&#10;AAAAAAAAAAAABwIAAGRycy9kb3ducmV2LnhtbFBLBQYAAAAAAwADALcAAAD1AgAAAAA=&#10;" fillcolor="white [3201]" strokeweight=".5pt">
                  <v:textbox>
                    <w:txbxContent>
                      <w:p w14:paraId="262595CE" w14:textId="77777777" w:rsidR="00CC5121" w:rsidRDefault="00CC5121" w:rsidP="00CC5121">
                        <w:pPr>
                          <w:jc w:val="center"/>
                          <w:rPr>
                            <w:rFonts w:ascii="Garamond" w:hAnsi="Garamond"/>
                            <w:b/>
                            <w:bCs/>
                            <w:sz w:val="18"/>
                            <w:szCs w:val="18"/>
                          </w:rPr>
                        </w:pPr>
                        <w:r>
                          <w:rPr>
                            <w:rFonts w:ascii="Garamond" w:hAnsi="Garamond"/>
                            <w:b/>
                            <w:bCs/>
                            <w:sz w:val="18"/>
                            <w:szCs w:val="18"/>
                          </w:rPr>
                          <w:t>Garantipension</w:t>
                        </w:r>
                      </w:p>
                    </w:txbxContent>
                  </v:textbox>
                </v:shape>
                <v:shape id="Textruta 20" o:spid="_x0000_s1032" type="#_x0000_t202" style="position:absolute;left:1551;top:5971;width:9830;height:34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wPUwAAAANwAAAAPAAAAZHJzL2Rvd25yZXYueG1sRE9NawIx&#10;EL0X+h/CFLzVbAvKdjVKW1QKnmpLz8NmTIKbyZKk6/rvG0HobR7vc5br0XdioJhcYAVP0woEcRu0&#10;Y6Pg+2v7WINIGVljF5gUXCjBenV/t8RGhzN/0nDIRpQQTg0qsDn3jZSpteQxTUNPXLhjiB5zgdFI&#10;HfFcwn0nn6tqLj06Lg0We3q31J4Ov17B5s28mLbGaDe1dm4Yf457s1Nq8jC+LkBkGvO/+Ob+0GX+&#10;bAbXZ8oFcvUHAAD//wMAUEsBAi0AFAAGAAgAAAAhANvh9svuAAAAhQEAABMAAAAAAAAAAAAAAAAA&#10;AAAAAFtDb250ZW50X1R5cGVzXS54bWxQSwECLQAUAAYACAAAACEAWvQsW78AAAAVAQAACwAAAAAA&#10;AAAAAAAAAAAfAQAAX3JlbHMvLnJlbHNQSwECLQAUAAYACAAAACEAHMMD1MAAAADcAAAADwAAAAAA&#10;AAAAAAAAAAAHAgAAZHJzL2Rvd25yZXYueG1sUEsFBgAAAAADAAMAtwAAAPQCAAAAAA==&#10;" fillcolor="white [3201]" strokeweight=".5pt">
                  <v:textbox>
                    <w:txbxContent>
                      <w:p w14:paraId="52B96C17" w14:textId="77777777" w:rsidR="00CC5121" w:rsidRDefault="00CC5121" w:rsidP="00CC5121">
                        <w:pPr>
                          <w:jc w:val="center"/>
                          <w:rPr>
                            <w:rFonts w:ascii="Garamond" w:hAnsi="Garamond"/>
                            <w:b/>
                            <w:bCs/>
                            <w:sz w:val="18"/>
                            <w:szCs w:val="18"/>
                          </w:rPr>
                        </w:pPr>
                        <w:r>
                          <w:rPr>
                            <w:rFonts w:ascii="Garamond" w:hAnsi="Garamond"/>
                            <w:b/>
                            <w:bCs/>
                            <w:sz w:val="18"/>
                            <w:szCs w:val="18"/>
                          </w:rPr>
                          <w:t>Inkomst</w:t>
                        </w:r>
                        <w:r>
                          <w:rPr>
                            <w:rFonts w:ascii="Garamond" w:hAnsi="Garamond"/>
                            <w:b/>
                            <w:bCs/>
                            <w:sz w:val="18"/>
                            <w:szCs w:val="18"/>
                          </w:rPr>
                          <w:softHyphen/>
                          <w:t>pensionstillägg</w:t>
                        </w:r>
                      </w:p>
                    </w:txbxContent>
                  </v:textbox>
                </v:shape>
                <v:shape id="Textruta 27" o:spid="_x0000_s1033" type="#_x0000_t202" style="position:absolute;left:13536;top:5971;width:11196;height:45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Z2jwAAAANwAAAAPAAAAZHJzL2Rvd25yZXYueG1sRE9NawIx&#10;EL0X+h/CFHqr2RaUdTVKW1QKnqql52EzJsHNZEnSdfvvTUHobR7vc5br0XdioJhcYAXPkwoEcRu0&#10;Y6Pg67h9qkGkjKyxC0wKfinBenV/t8RGhwt/0nDIRpQQTg0qsDn3jZSpteQxTUJPXLhTiB5zgdFI&#10;HfFSwn0nX6pqJj06Lg0We3q31J4PP17B5s3MTVtjtJtaOzeM36e92Sn1+DC+LkBkGvO/+Ob+0GX+&#10;dAZ/z5QL5OoKAAD//wMAUEsBAi0AFAAGAAgAAAAhANvh9svuAAAAhQEAABMAAAAAAAAAAAAAAAAA&#10;AAAAAFtDb250ZW50X1R5cGVzXS54bWxQSwECLQAUAAYACAAAACEAWvQsW78AAAAVAQAACwAAAAAA&#10;AAAAAAAAAAAfAQAAX3JlbHMvLnJlbHNQSwECLQAUAAYACAAAACEA7BGdo8AAAADcAAAADwAAAAAA&#10;AAAAAAAAAAAHAgAAZHJzL2Rvd25yZXYueG1sUEsFBgAAAAADAAMAtwAAAPQCAAAAAA==&#10;" fillcolor="white [3201]" strokeweight=".5pt">
                  <v:textbox>
                    <w:txbxContent>
                      <w:p w14:paraId="49E41D74" w14:textId="77777777" w:rsidR="00CC5121" w:rsidRDefault="00CC5121" w:rsidP="00CC5121">
                        <w:pPr>
                          <w:jc w:val="center"/>
                          <w:rPr>
                            <w:rFonts w:ascii="Garamond" w:hAnsi="Garamond"/>
                            <w:b/>
                            <w:bCs/>
                            <w:sz w:val="18"/>
                            <w:szCs w:val="18"/>
                          </w:rPr>
                        </w:pPr>
                        <w:r>
                          <w:rPr>
                            <w:rFonts w:ascii="Garamond" w:hAnsi="Garamond"/>
                            <w:b/>
                            <w:bCs/>
                            <w:sz w:val="18"/>
                            <w:szCs w:val="18"/>
                          </w:rPr>
                          <w:t>Första–Fjärde AP-fonderna (samt Sjätte AP-fonden)</w:t>
                        </w:r>
                      </w:p>
                    </w:txbxContent>
                  </v:textbox>
                </v:shape>
                <v:shape id="Textruta 29" o:spid="_x0000_s1034" type="#_x0000_t202" style="position:absolute;left:26115;top:5971;width:11196;height:45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XTg4wQAAANwAAAAPAAAAZHJzL2Rvd25yZXYueG1sRE9NSwMx&#10;EL0L/ocwgjebVWhdt02LSi2Cp7bS87CZJsHNZEnS7frvjVDobR7vcxar0XdioJhcYAWPkwoEcRu0&#10;Y6Pge//xUINIGVljF5gU/FKC1fL2ZoGNDmfe0rDLRpQQTg0qsDn3jZSpteQxTUJPXLhjiB5zgdFI&#10;HfFcwn0nn6pqJj06Lg0We3q31P7sTl7B+s28mLbGaNe1dm4YD8cvs1Hq/m58nYPINOar+OL+1GX+&#10;9Bn+nykXyOUfAAAA//8DAFBLAQItABQABgAIAAAAIQDb4fbL7gAAAIUBAAATAAAAAAAAAAAAAAAA&#10;AAAAAABbQ29udGVudF9UeXBlc10ueG1sUEsBAi0AFAAGAAgAAAAhAFr0LFu/AAAAFQEAAAsAAAAA&#10;AAAAAAAAAAAAHwEAAF9yZWxzLy5yZWxzUEsBAi0AFAAGAAgAAAAhAINdODjBAAAA3AAAAA8AAAAA&#10;AAAAAAAAAAAABwIAAGRycy9kb3ducmV2LnhtbFBLBQYAAAAAAwADALcAAAD1AgAAAAA=&#10;" fillcolor="white [3201]" strokeweight=".5pt">
                  <v:textbox>
                    <w:txbxContent>
                      <w:p w14:paraId="02E0DDF2" w14:textId="77777777" w:rsidR="00CC5121" w:rsidRDefault="00CC5121" w:rsidP="00CC5121">
                        <w:pPr>
                          <w:jc w:val="center"/>
                          <w:rPr>
                            <w:rFonts w:ascii="Garamond" w:hAnsi="Garamond"/>
                            <w:b/>
                            <w:bCs/>
                            <w:sz w:val="18"/>
                            <w:szCs w:val="18"/>
                          </w:rPr>
                        </w:pPr>
                        <w:r>
                          <w:rPr>
                            <w:rFonts w:ascii="Garamond" w:hAnsi="Garamond"/>
                            <w:b/>
                            <w:bCs/>
                            <w:sz w:val="18"/>
                            <w:szCs w:val="18"/>
                          </w:rPr>
                          <w:t>Sjunde AP-fonden Privata fondbolag</w:t>
                        </w:r>
                      </w:p>
                    </w:txbxContent>
                  </v:textbox>
                </v:shape>
                <v:shape id="Textruta 30" o:spid="_x0000_s1035" type="#_x0000_t202" style="position:absolute;left:13581;top:12448;width:11200;height:21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qxKwgAAANwAAAAPAAAAZHJzL2Rvd25yZXYueG1sRI9BSwMx&#10;EIXvgv8hjODNZhUq69q02NKK4MkqnofNNAluJksSt+u/dw6Ctxnem/e+WW3mOKiJcgmJDdwuGlDE&#10;fbKBnYGP98NNC6pUZItDYjLwQwU268uLFXY2nfmNpmN1SkK4dGjA1zp2WpfeU8SySCOxaKeUI1ZZ&#10;s9M241nC46DvmuZeRwwsDR5H2nnqv47f0cB+6x5c32L2+9aGMM2fp1f3bMz11fz0CKrSXP/Nf9cv&#10;VvCXQivPyAR6/QsAAP//AwBQSwECLQAUAAYACAAAACEA2+H2y+4AAACFAQAAEwAAAAAAAAAAAAAA&#10;AAAAAAAAW0NvbnRlbnRfVHlwZXNdLnhtbFBLAQItABQABgAIAAAAIQBa9CxbvwAAABUBAAALAAAA&#10;AAAAAAAAAAAAAB8BAABfcmVscy8ucmVsc1BLAQItABQABgAIAAAAIQDywqxKwgAAANwAAAAPAAAA&#10;AAAAAAAAAAAAAAcCAABkcnMvZG93bnJldi54bWxQSwUGAAAAAAMAAwC3AAAA9gIAAAAA&#10;" fillcolor="white [3201]" strokeweight=".5pt">
                  <v:textbox>
                    <w:txbxContent>
                      <w:p w14:paraId="68BC1435" w14:textId="77777777" w:rsidR="00CC5121" w:rsidRDefault="00CC5121" w:rsidP="00CC5121">
                        <w:pPr>
                          <w:jc w:val="center"/>
                          <w:rPr>
                            <w:rFonts w:ascii="Garamond" w:hAnsi="Garamond"/>
                            <w:b/>
                            <w:bCs/>
                            <w:sz w:val="18"/>
                            <w:szCs w:val="18"/>
                          </w:rPr>
                        </w:pPr>
                        <w:r>
                          <w:rPr>
                            <w:rFonts w:ascii="Garamond" w:hAnsi="Garamond"/>
                            <w:b/>
                            <w:bCs/>
                            <w:sz w:val="18"/>
                            <w:szCs w:val="18"/>
                          </w:rPr>
                          <w:t>16 %</w:t>
                        </w:r>
                      </w:p>
                    </w:txbxContent>
                  </v:textbox>
                </v:shape>
                <v:shape id="Textruta 32" o:spid="_x0000_s1036" type="#_x0000_t202" style="position:absolute;left:26115;top:12448;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jgnRwAAAANwAAAAPAAAAZHJzL2Rvd25yZXYueG1sRE9NSwMx&#10;EL0L/ocwgjebVVC2a7NLlbYInqziedhMk9DNZEnS7fbfG0HwNo/3Oatu9oOYKCYXWMH9ogJB3Aft&#10;2Cj4+tze1SBSRtY4BCYFF0rQtddXK2x0OPMHTftsRAnh1KACm/PYSJl6Sx7TIozEhTuE6DEXGI3U&#10;Ec8l3A/yoaqepEfHpcHiSK+W+uP+5BVsXszS9DVGu6m1c9P8fXg3O6Vub+b1M4hMc/4X/7nfdJn/&#10;uITfZ8oFsv0BAAD//wMAUEsBAi0AFAAGAAgAAAAhANvh9svuAAAAhQEAABMAAAAAAAAAAAAAAAAA&#10;AAAAAFtDb250ZW50X1R5cGVzXS54bWxQSwECLQAUAAYACAAAACEAWvQsW78AAAAVAQAACwAAAAAA&#10;AAAAAAAAAAAfAQAAX3JlbHMvLnJlbHNQSwECLQAUAAYACAAAACEAnY4J0cAAAADcAAAADwAAAAAA&#10;AAAAAAAAAAAHAgAAZHJzL2Rvd25yZXYueG1sUEsFBgAAAAADAAMAtwAAAPQCAAAAAA==&#10;" fillcolor="white [3201]" strokeweight=".5pt">
                  <v:textbox>
                    <w:txbxContent>
                      <w:p w14:paraId="0E76B01C" w14:textId="77777777" w:rsidR="00CC5121" w:rsidRDefault="00CC5121" w:rsidP="00CC5121">
                        <w:pPr>
                          <w:jc w:val="center"/>
                          <w:rPr>
                            <w:rFonts w:ascii="Garamond" w:hAnsi="Garamond"/>
                            <w:b/>
                            <w:bCs/>
                            <w:sz w:val="18"/>
                            <w:szCs w:val="18"/>
                          </w:rPr>
                        </w:pPr>
                        <w:r>
                          <w:rPr>
                            <w:rFonts w:ascii="Garamond" w:hAnsi="Garamond"/>
                            <w:b/>
                            <w:bCs/>
                            <w:sz w:val="18"/>
                            <w:szCs w:val="18"/>
                          </w:rPr>
                          <w:t>2,5 %</w:t>
                        </w:r>
                      </w:p>
                    </w:txbxContent>
                  </v:textbox>
                </v:shape>
                <v:shape id="Textruta 34" o:spid="_x0000_s1037" type="#_x0000_t202" style="position:absolute;left:292;top:17605;width:12027;height:24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2GrxwgAAANwAAAAPAAAAZHJzL2Rvd25yZXYueG1sRI9BSwMx&#10;EIXvgv8hjODNZttDWdemxZYqgiereB420yS4mSxJ3K7/3jkI3mZ4b977ZrOb46AmyiUkNrBcNKCI&#10;+2QDOwMf7093LahSkS0OicnADxXYba+vNtjZdOE3mk7VKQnh0qEBX+vYaV16TxHLIo3Eop1Tjlhl&#10;zU7bjBcJj4NeNc1aRwwsDR5HOnjqv07f0cBx7+5d32L2x9aGMM2f51f3bMztzfz4AKrSXP/Nf9cv&#10;VvDXgi/PyAR6+wsAAP//AwBQSwECLQAUAAYACAAAACEA2+H2y+4AAACFAQAAEwAAAAAAAAAAAAAA&#10;AAAAAAAAW0NvbnRlbnRfVHlwZXNdLnhtbFBLAQItABQABgAIAAAAIQBa9CxbvwAAABUBAAALAAAA&#10;AAAAAAAAAAAAAB8BAABfcmVscy8ucmVsc1BLAQItABQABgAIAAAAIQDC2GrxwgAAANwAAAAPAAAA&#10;AAAAAAAAAAAAAAcCAABkcnMvZG93bnJldi54bWxQSwUGAAAAAAMAAwC3AAAA9gIAAAAA&#10;" fillcolor="white [3201]" strokeweight=".5pt">
                  <v:textbox>
                    <w:txbxContent>
                      <w:p w14:paraId="3D6FB297" w14:textId="77777777" w:rsidR="00CC5121" w:rsidRDefault="00CC5121" w:rsidP="00CC5121">
                        <w:pPr>
                          <w:jc w:val="center"/>
                          <w:rPr>
                            <w:rFonts w:ascii="Garamond" w:hAnsi="Garamond"/>
                            <w:b/>
                            <w:bCs/>
                            <w:sz w:val="18"/>
                            <w:szCs w:val="18"/>
                          </w:rPr>
                        </w:pPr>
                        <w:r>
                          <w:rPr>
                            <w:rFonts w:ascii="Garamond" w:hAnsi="Garamond"/>
                            <w:b/>
                            <w:bCs/>
                            <w:sz w:val="18"/>
                            <w:szCs w:val="18"/>
                          </w:rPr>
                          <w:t>Statens budget</w:t>
                        </w:r>
                      </w:p>
                    </w:txbxContent>
                  </v:textbox>
                </v:shape>
                <v:shape id="Textruta 36" o:spid="_x0000_s1038" type="#_x0000_t202" style="position:absolute;left:13581;top:17605;width:23730;height:24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lM9qwAAAANwAAAAPAAAAZHJzL2Rvd25yZXYueG1sRE9NawIx&#10;EL0L/Q9hCt40qwfZbo1iiy1CT7Wl52EzJsHNZEniuv57Uyj0No/3Oevt6DsxUEwusILFvAJB3Abt&#10;2Cj4/nqb1SBSRtbYBSYFN0qw3TxM1tjocOVPGo7ZiBLCqUEFNue+kTK1ljymeeiJC3cK0WMuMBqp&#10;I15LuO/ksqpW0qPj0mCxp1dL7fl48Qr2L+bJtDVGu6+1c8P4c/ow70pNH8fdM4hMY/4X/7kPusxf&#10;LeD3mXKB3NwBAAD//wMAUEsBAi0AFAAGAAgAAAAhANvh9svuAAAAhQEAABMAAAAAAAAAAAAAAAAA&#10;AAAAAFtDb250ZW50X1R5cGVzXS54bWxQSwECLQAUAAYACAAAACEAWvQsW78AAAAVAQAACwAAAAAA&#10;AAAAAAAAAAAfAQAAX3JlbHMvLnJlbHNQSwECLQAUAAYACAAAACEArZTPasAAAADcAAAADwAAAAAA&#10;AAAAAAAAAAAHAgAAZHJzL2Rvd25yZXYueG1sUEsFBgAAAAADAAMAtwAAAPQCAAAAAA==&#10;" fillcolor="white [3201]" strokeweight=".5pt">
                  <v:textbox>
                    <w:txbxContent>
                      <w:p w14:paraId="3A5AE852" w14:textId="77777777" w:rsidR="00CC5121" w:rsidRDefault="00CC5121" w:rsidP="00CC5121">
                        <w:pPr>
                          <w:jc w:val="center"/>
                          <w:rPr>
                            <w:rFonts w:ascii="Garamond" w:hAnsi="Garamond"/>
                            <w:b/>
                            <w:bCs/>
                            <w:sz w:val="18"/>
                            <w:szCs w:val="18"/>
                          </w:rPr>
                        </w:pPr>
                        <w:r>
                          <w:rPr>
                            <w:rFonts w:ascii="Garamond" w:hAnsi="Garamond"/>
                            <w:b/>
                            <w:bCs/>
                            <w:sz w:val="18"/>
                            <w:szCs w:val="18"/>
                          </w:rPr>
                          <w:t>Ålderspensionsavgift (18,5 %)</w:t>
                        </w:r>
                      </w:p>
                    </w:txbxContent>
                  </v:textbox>
                </v:shape>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Koppling: vinklad 162" o:spid="_x0000_s1039" type="#_x0000_t34" style="position:absolute;left:18823;top:14595;width:6585;height:1733;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Hr0rwgAAANwAAAAPAAAAZHJzL2Rvd25yZXYueG1sRE9Ni8Iw&#10;EL0v+B/CCN7WVEWRrlG0KrgnURfc49CMbdlmUpto6783C4K3ebzPmS1aU4o71a6wrGDQj0AQp1YX&#10;nCn4OW0/pyCcR9ZYWiYFD3KwmHc+Zhhr2/CB7kefiRDCLkYFufdVLKVLczLo+rYiDtzF1gZ9gHUm&#10;dY1NCDelHEbRRBosODTkWFGSU/p3vBkF13V5SH6358tjhbtls0m+R+f9WKlet11+gfDU+rf45d7p&#10;MH8yhP9nwgVy/gQAAP//AwBQSwECLQAUAAYACAAAACEA2+H2y+4AAACFAQAAEwAAAAAAAAAAAAAA&#10;AAAAAAAAW0NvbnRlbnRfVHlwZXNdLnhtbFBLAQItABQABgAIAAAAIQBa9CxbvwAAABUBAAALAAAA&#10;AAAAAAAAAAAAAB8BAABfcmVscy8ucmVsc1BLAQItABQABgAIAAAAIQASHr0rwgAAANwAAAAPAAAA&#10;AAAAAAAAAAAAAAcCAABkcnMvZG93bnJldi54bWxQSwUGAAAAAAMAAwC3AAAA9gIAAAAA&#10;" adj="21638" strokecolor="black [3213]" strokeweight=".5pt">
                  <v:stroke endarrow="block"/>
                </v:shape>
                <v:shapetype id="_x0000_t32" coordsize="21600,21600" o:spt="32" o:oned="t" path="m,l21600,21600e" filled="f">
                  <v:path arrowok="t" fillok="f" o:connecttype="none"/>
                  <o:lock v:ext="edit" shapetype="t"/>
                </v:shapetype>
                <v:shape id="Rak pilkoppling 163" o:spid="_x0000_s1040" type="#_x0000_t32" style="position:absolute;left:31628;top:10548;width:0;height:186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QO/AwgAAANwAAAAPAAAAZHJzL2Rvd25yZXYueG1sRE9Na8JA&#10;EL0X/A/LCN7qRgNpSF1FAtJKTo29eBuyYxLMzobsauK/d4VCb/N4n7PZTaYTdxpca1nBahmBIK6s&#10;brlW8Hs6vKcgnEfW2FkmBQ9ysNvO3jaYaTvyD91LX4sQwi5DBY33fSalqxoy6Ja2Jw7cxQ4GfYBD&#10;LfWAYwg3nVxHUSINthwaGuwpb6i6ljejIM2L8RinH3nhzl9Hf7qk52l0Si3m0/4ThKfJ/4v/3N86&#10;zE9ieD0TLpDbJwAAAP//AwBQSwECLQAUAAYACAAAACEA2+H2y+4AAACFAQAAEwAAAAAAAAAAAAAA&#10;AAAAAAAAW0NvbnRlbnRfVHlwZXNdLnhtbFBLAQItABQABgAIAAAAIQBa9CxbvwAAABUBAAALAAAA&#10;AAAAAAAAAAAAAB8BAABfcmVscy8ucmVsc1BLAQItABQABgAIAAAAIQAmQO/AwgAAANwAAAAPAAAA&#10;AAAAAAAAAAAAAAcCAABkcnMvZG93bnJldi54bWxQSwUGAAAAAAMAAwC3AAAA9gIAAAAA&#10;" strokecolor="black [3213]" strokeweight=".5pt">
                  <v:stroke endarrow="block"/>
                </v:shape>
                <v:shape id="Rak pilkoppling 164" o:spid="_x0000_s1041" type="#_x0000_t32" style="position:absolute;left:18818;top:10535;width:0;height:186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Xe0wAAAANwAAAAPAAAAZHJzL2Rvd25yZXYueG1sRE9Ni8Iw&#10;EL0L/ocwgjdN1cUt1ShSEBVP6l68Dc3YFptJaaKt/34jCN7m8T5nue5MJZ7UuNKygsk4AkGcWV1y&#10;ruDvsh3FIJxH1lhZJgUvcrBe9XtLTLRt+UTPs89FCGGXoILC+zqR0mUFGXRjWxMH7mYbgz7AJpe6&#10;wTaEm0pOo2guDZYcGgqsKS0ou58fRkGcHtvDLP5Nj+66O/jLLb52rVNqOOg2CxCeOv8Vf9x7HebP&#10;f+D9TLhArv4BAAD//wMAUEsBAi0AFAAGAAgAAAAhANvh9svuAAAAhQEAABMAAAAAAAAAAAAAAAAA&#10;AAAAAFtDb250ZW50X1R5cGVzXS54bWxQSwECLQAUAAYACAAAACEAWvQsW78AAAAVAQAACwAAAAAA&#10;AAAAAAAAAAAfAQAAX3JlbHMvLnJlbHNQSwECLQAUAAYACAAAACEAqal3tMAAAADcAAAADwAAAAAA&#10;AAAAAAAAAAAHAgAAZHJzL2Rvd25yZXYueG1sUEsFBgAAAAADAAMAtwAAAPQCAAAAAA==&#10;" strokecolor="black [3213]" strokeweight=".5pt">
                  <v:stroke endarrow="block"/>
                </v:shape>
                <v:shape id="Rak pilkoppling 165" o:spid="_x0000_s1042" type="#_x0000_t32" style="position:absolute;left:18849;top:4028;width:0;height:190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5dIvwAAAANwAAAAPAAAAZHJzL2Rvd25yZXYueG1sRE9Ni8Iw&#10;EL0L/ocwgjdNVdYt1ShSEBVP6l68Dc3YFptJaaKt/34jCN7m8T5nue5MJZ7UuNKygsk4AkGcWV1y&#10;ruDvsh3FIJxH1lhZJgUvcrBe9XtLTLRt+UTPs89FCGGXoILC+zqR0mUFGXRjWxMH7mYbgz7AJpe6&#10;wTaEm0pOo2guDZYcGgqsKS0ou58fRkGcHtvDLP5Nj+66O/jLLb52rVNqOOg2CxCeOv8Vf9x7HebP&#10;f+D9TLhArv4BAAD//wMAUEsBAi0AFAAGAAgAAAAhANvh9svuAAAAhQEAABMAAAAAAAAAAAAAAAAA&#10;AAAAAFtDb250ZW50X1R5cGVzXS54bWxQSwECLQAUAAYACAAAACEAWvQsW78AAAAVAQAACwAAAAAA&#10;AAAAAAAAAAAfAQAAX3JlbHMvLnJlbHNQSwECLQAUAAYACAAAACEAxuXSL8AAAADcAAAADwAAAAAA&#10;AAAAAAAAAAAHAgAAZHJzL2Rvd25yZXYueG1sUEsFBgAAAAADAAMAtwAAAPQCAAAAAA==&#10;" strokecolor="black [3213]" strokeweight=".5pt">
                  <v:stroke endarrow="block"/>
                </v:shape>
                <v:shape id="Rak pilkoppling 166" o:spid="_x0000_s1043" type="#_x0000_t32" style="position:absolute;left:31647;top:4028;width:0;height:190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N0xYwgAAANwAAAAPAAAAZHJzL2Rvd25yZXYueG1sRE9Na4NA&#10;EL0X+h+WKeRW1yRgxGYTghAa8ZSYS26DO1GpOyvuNpp/3y0UepvH+5ztfja9eNDoOssKllEMgri2&#10;uuNGwbU6vqcgnEfW2FsmBU9ysN+9vmwx03biMz0uvhEhhF2GClrvh0xKV7dk0EV2IA7c3Y4GfYBj&#10;I/WIUwg3vVzFcSINdhwaWhwob6n+unwbBWleTsU63eSlu30Wvrqnt3lySi3e5sMHCE+z/xf/uU86&#10;zE8S+H0mXCB3PwAAAP//AwBQSwECLQAUAAYACAAAACEA2+H2y+4AAACFAQAAEwAAAAAAAAAAAAAA&#10;AAAAAAAAW0NvbnRlbnRfVHlwZXNdLnhtbFBLAQItABQABgAIAAAAIQBa9CxbvwAAABUBAAALAAAA&#10;AAAAAAAAAAAAAB8BAABfcmVscy8ucmVsc1BLAQItABQABgAIAAAAIQA2N0xYwgAAANwAAAAPAAAA&#10;AAAAAAAAAAAAAAcCAABkcnMvZG93bnJldi54bWxQSwUGAAAAAAMAAwC3AAAA9gIAAAAA&#10;" strokecolor="black [3213]" strokeweight=".5pt">
                  <v:stroke endarrow="block"/>
                </v:shape>
                <v:shape id="Koppling: vinklad 167" o:spid="_x0000_s1044" type="#_x0000_t34" style="position:absolute;left:25347;top:14582;width:6300;height:172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yCZNwwAAANwAAAAPAAAAZHJzL2Rvd25yZXYueG1sRE9Na8JA&#10;EL0X+h+WKXgpdaOg1uhGilJaekv0oLcxO01CsrNhd9X033cLBW/zeJ+z3gymE1dyvrGsYDJOQBCX&#10;VjdcKTjs319eQfiArLGzTAp+yMMme3xYY6rtjXO6FqESMYR9igrqEPpUSl/WZNCPbU8cuW/rDIYI&#10;XSW1w1sMN52cJslcGmw4NtTY07amsi0uRsH5/CxdoT/y2Wl3/NKzQ77kdlBq9DS8rUAEGsJd/O/+&#10;1HH+fAF/z8QLZPYLAAD//wMAUEsBAi0AFAAGAAgAAAAhANvh9svuAAAAhQEAABMAAAAAAAAAAAAA&#10;AAAAAAAAAFtDb250ZW50X1R5cGVzXS54bWxQSwECLQAUAAYACAAAACEAWvQsW78AAAAVAQAACwAA&#10;AAAAAAAAAAAAAAAfAQAAX3JlbHMvLnJlbHNQSwECLQAUAAYACAAAACEAysgmTcMAAADcAAAADwAA&#10;AAAAAAAAAAAAAAAHAgAAZHJzL2Rvd25yZXYueG1sUEsFBgAAAAADAAMAtwAAAPcCAAAAAA==&#10;" adj="21543" strokecolor="black [3040]" strokeweight=".5pt">
                  <v:stroke endarrow="block"/>
                </v:shape>
                <v:shape id="Koppling: vinklad 168" o:spid="_x0000_s1045" type="#_x0000_t34" style="position:absolute;left:316;top:7819;width:1188;height:9792;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lMWDxgAAANwAAAAPAAAAZHJzL2Rvd25yZXYueG1sRI9Ba8JA&#10;EIXvQv/DMgVvuqnYUFJXkVLBgxS0vfQ2zU6TtNnZsLsm8d87B8HbDO/Ne9+sNqNrVU8hNp4NPM0z&#10;UMSltw1XBr4+d7MXUDEhW2w9k4ELRdisHyYrLKwf+Ej9KVVKQjgWaKBOqSu0jmVNDuPcd8Si/frg&#10;MMkaKm0DDhLuWr3Islw7bFgaauzoraby/3R2BjAcm4PPf963u/777/KxXD4Pi70x08dx+woq0Zju&#10;5tv13gp+LrTyjEyg11cAAAD//wMAUEsBAi0AFAAGAAgAAAAhANvh9svuAAAAhQEAABMAAAAAAAAA&#10;AAAAAAAAAAAAAFtDb250ZW50X1R5cGVzXS54bWxQSwECLQAUAAYACAAAACEAWvQsW78AAAAVAQAA&#10;CwAAAAAAAAAAAAAAAAAfAQAAX3JlbHMvLnJlbHNQSwECLQAUAAYACAAAACEAQ5TFg8YAAADcAAAA&#10;DwAAAAAAAAAAAAAAAAAHAgAAZHJzL2Rvd25yZXYueG1sUEsFBgAAAAADAAMAtwAAAPoCAAAAAA==&#10;" adj="-781" strokecolor="black [3040]" strokeweight=".5pt">
                  <v:stroke endarrow="block"/>
                </v:shape>
                <v:shape id="Koppling: vinklad 169" o:spid="_x0000_s1046" type="#_x0000_t34" style="position:absolute;left:316;top:2873;width:1188;height:4896;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GAYwwAAANwAAAAPAAAAZHJzL2Rvd25yZXYueG1sRE9Na8JA&#10;EL0L/odlhN50o2iw0VVEFDxIQeultzE7TVKzs2F3m8R/3y0UepvH+5z1tje1aMn5yrKC6SQBQZxb&#10;XXGh4PZ+HC9B+ICssbZMCp7kYbsZDtaYadvxhdprKEQMYZ+hgjKEJpPS5yUZ9BPbEEfu0zqDIUJX&#10;SO2wi+GmlrMkSaXBimNDiQ3tS8of12+jAN2lOtv0ftgd24+v59t8vuhmJ6VeRv1uBSJQH/7Ff+6T&#10;jvPTV/h9Jl4gNz8AAAD//wMAUEsBAi0AFAAGAAgAAAAhANvh9svuAAAAhQEAABMAAAAAAAAAAAAA&#10;AAAAAAAAAFtDb250ZW50X1R5cGVzXS54bWxQSwECLQAUAAYACAAAACEAWvQsW78AAAAVAQAACwAA&#10;AAAAAAAAAAAAAAAfAQAAX3JlbHMvLnJlbHNQSwECLQAUAAYACAAAACEALNhgGMMAAADcAAAADwAA&#10;AAAAAAAAAAAAAAAHAgAAZHJzL2Rvd25yZXYueG1sUEsFBgAAAAADAAMAtwAAAPcCAAAAAA==&#10;" adj="-781" strokecolor="black [3040]" strokeweight=".5pt">
                  <v:stroke endarrow="block"/>
                </v:shape>
                <v:line id="Rak koppling 170" o:spid="_x0000_s1047" style="position:absolute;flip:x;visibility:visible;mso-wrap-style:square" from="25370,16341" to="25370,176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xdVrxAAAANwAAAAPAAAAZHJzL2Rvd25yZXYueG1sRI/NbsJA&#10;DITvlXiHlStxqWADaikKLIgfFfXaFJSrlXWTtFlvlF0gvD0+IPU2lsefZ5br3jXqQl2oPRuYjBNQ&#10;xIW3NZcGjt8fozmoEJEtNp7JwI0CrFeDpyWm1l/5iy5ZLJVAOKRooIqxTbUORUUOw9i3xLL78Z3D&#10;KGNXatvhVeCu0dMkmWmHNcuHClvaVVT8ZWcnFC7bl9n2NZ8e94nNft/yU3bIjRk+95sFqEh9/Dc/&#10;rj+txH+X+FJGFOjVHQAA//8DAFBLAQItABQABgAIAAAAIQDb4fbL7gAAAIUBAAATAAAAAAAAAAAA&#10;AAAAAAAAAABbQ29udGVudF9UeXBlc10ueG1sUEsBAi0AFAAGAAgAAAAhAFr0LFu/AAAAFQEAAAsA&#10;AAAAAAAAAAAAAAAAHwEAAF9yZWxzLy5yZWxzUEsBAi0AFAAGAAgAAAAhACDF1WvEAAAA3AAAAA8A&#10;AAAAAAAAAAAAAAAABwIAAGRycy9kb3ducmV2LnhtbFBLBQYAAAAAAwADALcAAAD4AgAAAAA=&#10;" strokecolor="black [3040]" strokeweight=".5pt"/>
                <w10:anchorlock/>
              </v:group>
            </w:pict>
          </mc:Fallback>
        </mc:AlternateContent>
      </w:r>
    </w:p>
    <w:p w14:paraId="3F2B54EF" w14:textId="77777777" w:rsidR="00CC5121" w:rsidRPr="00866395" w:rsidRDefault="00CC5121" w:rsidP="00CC5121">
      <w:pPr>
        <w:pStyle w:val="Brdtextmedindrag"/>
      </w:pPr>
    </w:p>
    <w:p w14:paraId="7C6625AB" w14:textId="77777777" w:rsidR="00CC5121" w:rsidRDefault="00CC5121" w:rsidP="00CC5121">
      <w:pPr>
        <w:pStyle w:val="Brdtext"/>
      </w:pPr>
      <w:r w:rsidRPr="001437C5">
        <w:t>Avgiften till det allmänna pensionssystemet uppgår till 18,5 procent av pensionsgrundande inkomster, varav 16 procent</w:t>
      </w:r>
      <w:r>
        <w:t>enheter</w:t>
      </w:r>
      <w:r w:rsidRPr="001437C5">
        <w:t xml:space="preserve"> sätts av till inkomst</w:t>
      </w:r>
      <w:r w:rsidRPr="001437C5">
        <w:softHyphen/>
        <w:t>pensionen och resterande 2,5 procent</w:t>
      </w:r>
      <w:r>
        <w:t>enheter</w:t>
      </w:r>
      <w:r w:rsidRPr="001437C5">
        <w:t xml:space="preserve"> till premiepen</w:t>
      </w:r>
      <w:r>
        <w:softHyphen/>
      </w:r>
      <w:r w:rsidRPr="001437C5">
        <w:t>sionen.</w:t>
      </w:r>
      <w:r w:rsidRPr="001437C5">
        <w:rPr>
          <w:rStyle w:val="Fotnotsreferens"/>
        </w:rPr>
        <w:footnoteReference w:id="3"/>
      </w:r>
      <w:r w:rsidRPr="001437C5">
        <w:t xml:space="preserve"> </w:t>
      </w:r>
      <w:r>
        <w:t>Utöver</w:t>
      </w:r>
      <w:r w:rsidRPr="001437C5">
        <w:t xml:space="preserve"> lön räknas ersättning från social- och arbetslöshets</w:t>
      </w:r>
      <w:r>
        <w:softHyphen/>
      </w:r>
      <w:r w:rsidRPr="001437C5">
        <w:t>försäkringar som pensions</w:t>
      </w:r>
      <w:r w:rsidRPr="001437C5">
        <w:softHyphen/>
        <w:t>grundande inkom</w:t>
      </w:r>
      <w:r w:rsidRPr="001437C5">
        <w:softHyphen/>
        <w:t>ster. Även sjuk- och aktivi</w:t>
      </w:r>
      <w:r>
        <w:softHyphen/>
      </w:r>
      <w:r w:rsidRPr="001437C5">
        <w:t>tetsersättning tillgodoräknas liksom år med små barn (barnår), studier och plikttjänst.</w:t>
      </w:r>
      <w:r w:rsidRPr="001437C5">
        <w:rPr>
          <w:rStyle w:val="Fotnotsreferens"/>
        </w:rPr>
        <w:footnoteReference w:id="4"/>
      </w:r>
      <w:r w:rsidRPr="001437C5">
        <w:t xml:space="preserve"> De individuella belopp som sätts av kallas pensionsrätt och bokas på ett personligt konto hos Pensions</w:t>
      </w:r>
      <w:r w:rsidRPr="001437C5">
        <w:softHyphen/>
        <w:t>myndigheten. På så sätt tillgodoräknas varje individs intjänade pensions</w:t>
      </w:r>
      <w:r w:rsidRPr="001437C5">
        <w:softHyphen/>
        <w:t>rätter över hela livet. Pensionsrätterna för inkomst</w:t>
      </w:r>
      <w:r w:rsidRPr="001437C5">
        <w:softHyphen/>
        <w:t xml:space="preserve">pensionen räknas årligen upp med en avkastning som beräknas med utgångspunkt </w:t>
      </w:r>
      <w:r>
        <w:t>i</w:t>
      </w:r>
      <w:r w:rsidRPr="001437C5">
        <w:t xml:space="preserve"> inkomstindex. Inkomstindex speglar den genom</w:t>
      </w:r>
      <w:r w:rsidRPr="001437C5">
        <w:softHyphen/>
        <w:t>snittliga inkomst</w:t>
      </w:r>
      <w:r w:rsidRPr="001437C5">
        <w:softHyphen/>
        <w:t>utvecklingen i Sverige</w:t>
      </w:r>
      <w:r>
        <w:t>,</w:t>
      </w:r>
      <w:r w:rsidRPr="001437C5">
        <w:t xml:space="preserve"> vilken även </w:t>
      </w:r>
      <w:r w:rsidRPr="001437C5">
        <w:lastRenderedPageBreak/>
        <w:t>påverkas av hur stor del av den arbetsföra befolkningen som arbe</w:t>
      </w:r>
      <w:r w:rsidRPr="001437C5">
        <w:softHyphen/>
        <w:t xml:space="preserve">tar. </w:t>
      </w:r>
      <w:r w:rsidRPr="00B95FCF">
        <w:t>Uppräkningen av pensionen kan även påverkas av buffertkapi</w:t>
      </w:r>
      <w:r w:rsidRPr="00B95FCF">
        <w:softHyphen/>
        <w:t>talets värdeutveckling och av demografiska och ekonomiska faktorer genom det s.k. balans</w:t>
      </w:r>
      <w:r w:rsidRPr="00B95FCF">
        <w:softHyphen/>
        <w:t>talet.</w:t>
      </w:r>
      <w:r w:rsidRPr="00B95FCF">
        <w:rPr>
          <w:rStyle w:val="Fotnotsreferens"/>
        </w:rPr>
        <w:footnoteReference w:id="5"/>
      </w:r>
    </w:p>
    <w:p w14:paraId="75C010F2" w14:textId="77777777" w:rsidR="00CC5121" w:rsidRPr="0061402B" w:rsidRDefault="00CC5121" w:rsidP="00CC5121">
      <w:pPr>
        <w:pStyle w:val="Brdtextmedindrag"/>
        <w:rPr>
          <w:highlight w:val="yellow"/>
        </w:rPr>
      </w:pPr>
      <w:r>
        <w:t>I i</w:t>
      </w:r>
      <w:r w:rsidRPr="00F85F1D">
        <w:t xml:space="preserve">nkomstpensionssystemet </w:t>
      </w:r>
      <w:r w:rsidRPr="00F85F1D">
        <w:rPr>
          <w:spacing w:val="-1"/>
        </w:rPr>
        <w:t>används in</w:t>
      </w:r>
      <w:r w:rsidRPr="00F85F1D">
        <w:rPr>
          <w:spacing w:val="-1"/>
        </w:rPr>
        <w:softHyphen/>
        <w:t>betalda pensionsavgifter för att finansiera samma års pensions</w:t>
      </w:r>
      <w:r w:rsidRPr="00F85F1D">
        <w:rPr>
          <w:spacing w:val="-1"/>
        </w:rPr>
        <w:softHyphen/>
        <w:t>utbetalningar</w:t>
      </w:r>
      <w:r>
        <w:rPr>
          <w:spacing w:val="-1"/>
        </w:rPr>
        <w:t xml:space="preserve">, detta brukar kallas för att systemet är </w:t>
      </w:r>
      <w:proofErr w:type="spellStart"/>
      <w:r>
        <w:rPr>
          <w:spacing w:val="-1"/>
        </w:rPr>
        <w:t>ofonderat</w:t>
      </w:r>
      <w:proofErr w:type="spellEnd"/>
      <w:r w:rsidRPr="00F85F1D">
        <w:t>. För att hantera skillnaderna mellan de löpande pensions</w:t>
      </w:r>
      <w:r w:rsidRPr="00F85F1D">
        <w:softHyphen/>
        <w:t>avgifterna och pensionsutbetalningarna finns ett buffertkapital som för</w:t>
      </w:r>
      <w:r w:rsidRPr="00F85F1D">
        <w:softHyphen/>
        <w:t xml:space="preserve">valtas av Första‒Fjärde AP-fonderna. Sjätte AP-fonden </w:t>
      </w:r>
      <w:r>
        <w:t>förvaltar också en del av buffertkapitalet.</w:t>
      </w:r>
      <w:r w:rsidRPr="00F85F1D">
        <w:t xml:space="preserve"> </w:t>
      </w:r>
      <w:r>
        <w:t xml:space="preserve">Till skillnad från Första–Fjärde </w:t>
      </w:r>
      <w:r>
        <w:br/>
        <w:t xml:space="preserve">AP-fonderna </w:t>
      </w:r>
      <w:r w:rsidRPr="00F85F1D">
        <w:t>är</w:t>
      </w:r>
      <w:r>
        <w:t xml:space="preserve"> Sjätte AP-fonden </w:t>
      </w:r>
      <w:r w:rsidRPr="00F85F1D">
        <w:t>sluten</w:t>
      </w:r>
      <w:r>
        <w:t>, vilket innebär att den</w:t>
      </w:r>
      <w:r w:rsidRPr="00F85F1D">
        <w:t xml:space="preserve"> saknar betalningsflöden gent</w:t>
      </w:r>
      <w:r>
        <w:softHyphen/>
      </w:r>
      <w:r w:rsidRPr="00F85F1D">
        <w:t>emot pensionssystemet. Sjunde AP-fonden har en särskild roll som för</w:t>
      </w:r>
      <w:r>
        <w:softHyphen/>
      </w:r>
      <w:r w:rsidRPr="00F85F1D">
        <w:t xml:space="preserve">valtare av det statliga förvalsalternativet AP7 </w:t>
      </w:r>
      <w:proofErr w:type="spellStart"/>
      <w:r w:rsidRPr="00F85F1D">
        <w:t>Såfa</w:t>
      </w:r>
      <w:proofErr w:type="spellEnd"/>
      <w:r w:rsidRPr="00F85F1D">
        <w:t xml:space="preserve"> inom premie</w:t>
      </w:r>
      <w:r w:rsidRPr="00F85F1D">
        <w:softHyphen/>
        <w:t>pensionen.</w:t>
      </w:r>
    </w:p>
    <w:p w14:paraId="64570F9E" w14:textId="77777777" w:rsidR="00CC5121" w:rsidRPr="004B0D44" w:rsidRDefault="00CC5121" w:rsidP="00CC5121">
      <w:pPr>
        <w:pStyle w:val="Rubrik2"/>
      </w:pPr>
      <w:bookmarkStart w:id="23" w:name="_Toc481501521"/>
      <w:bookmarkStart w:id="24" w:name="_Toc481574480"/>
      <w:bookmarkStart w:id="25" w:name="_Toc483313555"/>
      <w:bookmarkStart w:id="26" w:name="_Toc514842414"/>
      <w:bookmarkStart w:id="27" w:name="_Toc7438813"/>
      <w:bookmarkStart w:id="28" w:name="_Toc8029406"/>
      <w:bookmarkStart w:id="29" w:name="_Toc9430684"/>
      <w:bookmarkStart w:id="30" w:name="_Toc41492995"/>
      <w:bookmarkStart w:id="31" w:name="_Toc72921787"/>
      <w:bookmarkStart w:id="32" w:name="_Toc135834653"/>
      <w:r w:rsidRPr="004B0D44">
        <w:t>Inkomstpensionssystemet</w:t>
      </w:r>
      <w:bookmarkEnd w:id="23"/>
      <w:bookmarkEnd w:id="24"/>
      <w:bookmarkEnd w:id="25"/>
      <w:bookmarkEnd w:id="26"/>
      <w:bookmarkEnd w:id="27"/>
      <w:bookmarkEnd w:id="28"/>
      <w:bookmarkEnd w:id="29"/>
      <w:bookmarkEnd w:id="30"/>
      <w:bookmarkEnd w:id="31"/>
      <w:bookmarkEnd w:id="32"/>
    </w:p>
    <w:p w14:paraId="7AFF1C67" w14:textId="77777777" w:rsidR="00CC5121" w:rsidRPr="00CE2FA6" w:rsidRDefault="00CC5121" w:rsidP="00CC5121">
      <w:pPr>
        <w:pStyle w:val="Rubrik4utannumrering"/>
        <w:spacing w:before="0"/>
      </w:pPr>
      <w:r w:rsidRPr="00CE2FA6">
        <w:t>Buffertfonderna och det allmänna pensionssystemet</w:t>
      </w:r>
    </w:p>
    <w:p w14:paraId="27F18CDC" w14:textId="77777777" w:rsidR="00CC5121" w:rsidRPr="00CE2FA6" w:rsidRDefault="00CC5121" w:rsidP="00CC5121">
      <w:pPr>
        <w:pStyle w:val="Brdtext"/>
      </w:pPr>
      <w:r w:rsidRPr="00CE2FA6">
        <w:t>Buffertkapitalet förvaltas av Första‒Fjärde och Sjätte AP-fonderna</w:t>
      </w:r>
      <w:r>
        <w:t xml:space="preserve"> som</w:t>
      </w:r>
      <w:r w:rsidRPr="00CE2FA6">
        <w:t xml:space="preserve"> är buffertfonder i inkomstpensionssystemet. När det nuvarande pensions</w:t>
      </w:r>
      <w:r>
        <w:softHyphen/>
      </w:r>
      <w:r w:rsidRPr="00CE2FA6">
        <w:t>systemet infördes 2001, fördelades drygt 130 miljarder kronor till vardera av Första–Fjärde AP-fonderna. För dessa fyra fonder infördes samtidigt ett gemensamt regelverk, lagen om allmänna pensionsfonder, vilken även reglerar Sjunde AP-fonden.</w:t>
      </w:r>
    </w:p>
    <w:p w14:paraId="78B5AE0F" w14:textId="77777777" w:rsidR="00CC5121" w:rsidRPr="00CE2FA6" w:rsidRDefault="00CC5121" w:rsidP="00CC5121">
      <w:pPr>
        <w:pStyle w:val="Brdtextmedindrag"/>
      </w:pPr>
      <w:r w:rsidRPr="00CE2FA6">
        <w:t xml:space="preserve">Enligt lagen är </w:t>
      </w:r>
      <w:r>
        <w:t>Första–Fjärde AP-</w:t>
      </w:r>
      <w:r w:rsidRPr="00CE2FA6">
        <w:t>fondernas uppdrag att förvalta fond</w:t>
      </w:r>
      <w:r>
        <w:softHyphen/>
      </w:r>
      <w:r w:rsidRPr="00CE2FA6">
        <w:t>medlen så att de blir till största möjliga nytta för inkomstpensionssystemet. Förvaltningen ska ta sin utgångspunkt i pensionssystemets åtagande. Målet är att</w:t>
      </w:r>
      <w:r>
        <w:t xml:space="preserve"> uppnå</w:t>
      </w:r>
      <w:r w:rsidRPr="00CE2FA6">
        <w:t xml:space="preserve"> långsiktigt </w:t>
      </w:r>
      <w:r>
        <w:t>hög</w:t>
      </w:r>
      <w:r w:rsidRPr="00CE2FA6">
        <w:t xml:space="preserve"> avkastning i förhållande till risken i placeringarna. Den totala risknivån i förvaltningen ska vara låg, vilket inte ska tolkas som ett mål att minimera risken. Av det följer däremot ett krav på god riskspridning. Risk och avkastning ska tolkas i termer av utgående pensioner. Fondmedlen ska även förvaltas på ett föredömligt sätt genom ansvarsfulla investeringar och ansvarsfullt ägande</w:t>
      </w:r>
      <w:r>
        <w:t>.</w:t>
      </w:r>
      <w:r w:rsidRPr="00CE2FA6">
        <w:t xml:space="preserve"> </w:t>
      </w:r>
      <w:r>
        <w:t xml:space="preserve">Vid förvaltningen ska </w:t>
      </w:r>
      <w:r w:rsidRPr="00CE2FA6">
        <w:t>särskild vikt fästas vid hur en hållbar utveckling kan främjas utan att det görs avkall på det övergripande målet om avkastning och risk.</w:t>
      </w:r>
      <w:r w:rsidRPr="00171169">
        <w:t xml:space="preserve"> </w:t>
      </w:r>
      <w:r>
        <w:t>Målet om föredömlig förvaltning innebär att Första–Fjärde AP-fonderna ska integ</w:t>
      </w:r>
      <w:r>
        <w:softHyphen/>
        <w:t>rera miljöaspekter, sociala aspekter och bolagsstyrningsaspekter (ESG) i sin förvaltning. Det ankommer på fonderna att närmare precisera inne</w:t>
      </w:r>
      <w:r>
        <w:softHyphen/>
        <w:t>börden av målet. AP-fonderna ska samverka när det gäller målet om före</w:t>
      </w:r>
      <w:r>
        <w:softHyphen/>
        <w:t xml:space="preserve">dömlig förvaltning. </w:t>
      </w:r>
    </w:p>
    <w:p w14:paraId="6CE362FE" w14:textId="77777777" w:rsidR="00CC5121" w:rsidRPr="00CE2FA6" w:rsidRDefault="00CC5121" w:rsidP="00CC5121">
      <w:pPr>
        <w:pStyle w:val="Brdtextmedindrag"/>
      </w:pPr>
      <w:r w:rsidRPr="00CE2FA6">
        <w:t>AP-fonderna ska, med förvaltade medel, svara för kostnaderna för sin verksamhet, för revision och för uppföljning av fondförvaltningen. Rege</w:t>
      </w:r>
      <w:r w:rsidRPr="00CE2FA6">
        <w:softHyphen/>
        <w:t>ringen utser styrelserna i fonderna och ska årligen utvärdera förvaltningen.</w:t>
      </w:r>
      <w:r w:rsidRPr="00CE2FA6" w:rsidDel="00B81ECE">
        <w:t xml:space="preserve"> </w:t>
      </w:r>
      <w:r w:rsidRPr="00CE2FA6">
        <w:t xml:space="preserve">Fonderna ska inte ha näringspolitiska eller ekonomiskpolitiska mål. Rollen </w:t>
      </w:r>
      <w:r w:rsidRPr="00CE2FA6">
        <w:lastRenderedPageBreak/>
        <w:t xml:space="preserve">som förvaltare av allmänna pensionsmedel ställer krav på att fonderna uppbär allmänhetens förtroende. </w:t>
      </w:r>
    </w:p>
    <w:p w14:paraId="6A5999B1" w14:textId="77777777" w:rsidR="00CC5121" w:rsidRPr="00CE2FA6" w:rsidRDefault="00CC5121" w:rsidP="00CC5121">
      <w:pPr>
        <w:pStyle w:val="Brdtextmedindrag"/>
      </w:pPr>
      <w:r w:rsidRPr="00CE2FA6">
        <w:t>Sjätte AP-fonden är också en buffertfond men regleras i en egen lag, lagen</w:t>
      </w:r>
      <w:r w:rsidRPr="00CE2FA6" w:rsidDel="00473178">
        <w:t xml:space="preserve"> </w:t>
      </w:r>
      <w:r w:rsidRPr="00CE2FA6">
        <w:t xml:space="preserve">om Sjätte AP-fonden. </w:t>
      </w:r>
      <w:r>
        <w:t>Till skillnad från de andra buffertfonderna är Sjätte AP-f</w:t>
      </w:r>
      <w:r w:rsidRPr="00CE2FA6">
        <w:t xml:space="preserve">onden sluten, vilket innebär att den inte har </w:t>
      </w:r>
      <w:r>
        <w:t xml:space="preserve">några </w:t>
      </w:r>
      <w:r w:rsidRPr="00CE2FA6">
        <w:t>betalnings</w:t>
      </w:r>
      <w:r>
        <w:softHyphen/>
      </w:r>
      <w:r w:rsidRPr="00CE2FA6">
        <w:t xml:space="preserve">flöden gentemot pensionssystemet. Fondens uppdrag skiljer sig </w:t>
      </w:r>
      <w:r>
        <w:t>också</w:t>
      </w:r>
      <w:r w:rsidRPr="00CE2FA6">
        <w:t xml:space="preserve"> från de andra buffertfonderna</w:t>
      </w:r>
      <w:r>
        <w:t>.</w:t>
      </w:r>
      <w:r w:rsidRPr="00CE2FA6">
        <w:t xml:space="preserve"> </w:t>
      </w:r>
      <w:r>
        <w:t>Sjätte AP-fonden ska, inom ramen för vad som är till nytta för försäkringen för inkomstgrundad ålders</w:t>
      </w:r>
      <w:r>
        <w:softHyphen/>
        <w:t>pension, förvalta</w:t>
      </w:r>
      <w:r w:rsidRPr="00CE2FA6">
        <w:t xml:space="preserve"> medlen </w:t>
      </w:r>
      <w:r>
        <w:t xml:space="preserve">genom </w:t>
      </w:r>
      <w:r w:rsidRPr="00CE2FA6">
        <w:t>placer</w:t>
      </w:r>
      <w:r>
        <w:t>ingar</w:t>
      </w:r>
      <w:r w:rsidRPr="00CE2FA6">
        <w:t xml:space="preserve"> på riskkapitalmarknaden. Sjätte AP-fonden har sitt ursprung i </w:t>
      </w:r>
      <w:r>
        <w:t>s</w:t>
      </w:r>
      <w:r w:rsidRPr="00CE2FA6">
        <w:t>jätte fond</w:t>
      </w:r>
      <w:r>
        <w:softHyphen/>
      </w:r>
      <w:r w:rsidRPr="00CE2FA6">
        <w:t xml:space="preserve">styrelsen, </w:t>
      </w:r>
      <w:r>
        <w:t>som</w:t>
      </w:r>
      <w:r w:rsidRPr="00CE2FA6">
        <w:t xml:space="preserve"> inrättades 1996. Namnbytet gjordes i samband med </w:t>
      </w:r>
      <w:r>
        <w:t xml:space="preserve">1990-talets </w:t>
      </w:r>
      <w:r w:rsidRPr="00CE2FA6">
        <w:t>pensionsreform. Sjätte AP-fonden ingick dock inte i den pensions</w:t>
      </w:r>
      <w:r>
        <w:softHyphen/>
      </w:r>
      <w:r w:rsidRPr="00CE2FA6">
        <w:t>överenskommelse som slöts</w:t>
      </w:r>
      <w:r>
        <w:t>, utan</w:t>
      </w:r>
      <w:r w:rsidRPr="00CE2FA6">
        <w:t xml:space="preserve"> </w:t>
      </w:r>
      <w:r>
        <w:t>d</w:t>
      </w:r>
      <w:r w:rsidRPr="00CE2FA6">
        <w:t xml:space="preserve">e tidigare gällande reglerna avseende </w:t>
      </w:r>
      <w:r>
        <w:t>s</w:t>
      </w:r>
      <w:r w:rsidRPr="00CE2FA6">
        <w:t xml:space="preserve">jätte fondstyrelsen överfördes i princip oförändrade till den nu gällande lagen om Sjätte AP-fonden. </w:t>
      </w:r>
      <w:r>
        <w:t xml:space="preserve">År 2007 fick Sjätte AP-fonden möjlighet att göra investeringar utomlands. </w:t>
      </w:r>
      <w:r w:rsidRPr="00CE2FA6">
        <w:t>Fondens medel har i sin helhet genererats från de 10,4 miljarder kronor som tillsköts i samband med att den dåvarande Sjätte fondstyrelsen bildades 1996.</w:t>
      </w:r>
      <w:r>
        <w:t xml:space="preserve"> Sedan den 1 juli 2022 omfattas Sjätte AP-fonden av motsvarande regler som Första–Fjärde AP-fonderna om att fondmedlen ska förvaltas på ett föredömligt sätt.</w:t>
      </w:r>
    </w:p>
    <w:p w14:paraId="0A69F90A" w14:textId="77777777" w:rsidR="00CC5121" w:rsidRPr="00CE2FA6" w:rsidRDefault="00CC5121" w:rsidP="00CC5121">
      <w:pPr>
        <w:pStyle w:val="Rubrik4utannumrering"/>
      </w:pPr>
      <w:r w:rsidRPr="00CE2FA6">
        <w:t>Buffertfondernas två olika roller</w:t>
      </w:r>
    </w:p>
    <w:p w14:paraId="1E83B107" w14:textId="77777777" w:rsidR="00CC5121" w:rsidRPr="00CE2FA6" w:rsidRDefault="00CC5121" w:rsidP="00CC5121">
      <w:pPr>
        <w:pStyle w:val="Brdtext"/>
      </w:pPr>
      <w:r w:rsidRPr="00CE2FA6">
        <w:t>Buffertfonderna har två olika roller inom inkomstpensionssystemet. Den ena rollen är</w:t>
      </w:r>
      <w:r w:rsidRPr="00CE2FA6">
        <w:rPr>
          <w:i/>
        </w:rPr>
        <w:t xml:space="preserve"> </w:t>
      </w:r>
      <w:r w:rsidRPr="00CE2FA6">
        <w:rPr>
          <w:iCs/>
        </w:rPr>
        <w:t>att</w:t>
      </w:r>
      <w:r w:rsidRPr="00CE2FA6">
        <w:rPr>
          <w:i/>
        </w:rPr>
        <w:t xml:space="preserve"> hantera de över- och underskott</w:t>
      </w:r>
      <w:r w:rsidRPr="00CE2FA6">
        <w:t xml:space="preserve"> som uppstår när inbetalda pensionsavgifter skiljer sig från utbetalda pensioner. När inbetalningarna till systemet är större än ut</w:t>
      </w:r>
      <w:r w:rsidRPr="00CE2FA6">
        <w:softHyphen/>
        <w:t xml:space="preserve">betalningarna sparas överskottet i Första–Fjärde AP-fonderna och när utbetalningarna är större än inbetalningarna tas medel från fonderna. </w:t>
      </w:r>
    </w:p>
    <w:p w14:paraId="3D2B1C74" w14:textId="77777777" w:rsidR="00CC5121" w:rsidRPr="0062571D" w:rsidRDefault="00CC5121" w:rsidP="00CC5121">
      <w:pPr>
        <w:pStyle w:val="Brdtextmedindrag"/>
      </w:pPr>
      <w:r w:rsidRPr="00C51B8D">
        <w:t xml:space="preserve">Buffertfondernas andra roll är att </w:t>
      </w:r>
      <w:r w:rsidRPr="00C51B8D">
        <w:rPr>
          <w:i/>
        </w:rPr>
        <w:t>generera avkastning till inkomst-pensionssystemets långsiktiga finansiering</w:t>
      </w:r>
      <w:r w:rsidRPr="00C51B8D">
        <w:t xml:space="preserve">. </w:t>
      </w:r>
      <w:r w:rsidRPr="0062571D">
        <w:t>Fonderna ska generera en avkastning som minimerar risken för att den s.k. automatiska balanse</w:t>
      </w:r>
      <w:r w:rsidRPr="0062571D">
        <w:softHyphen/>
        <w:t>ringen aktiveras, vilket har samband med hur demografiska och ekono</w:t>
      </w:r>
      <w:r>
        <w:softHyphen/>
      </w:r>
      <w:r w:rsidRPr="0062571D">
        <w:t>miska faktorer påverkar utvecklingen av avgiftstillgångar och skulder i inkomstpensionssystemet.</w:t>
      </w:r>
      <w:r w:rsidRPr="00C51B8D">
        <w:t xml:space="preserve"> </w:t>
      </w:r>
    </w:p>
    <w:p w14:paraId="39EF6FD9" w14:textId="77777777" w:rsidR="00CC5121" w:rsidRPr="00C51B8D" w:rsidRDefault="00CC5121" w:rsidP="00CC5121">
      <w:pPr>
        <w:pStyle w:val="Rubrik4utannumrering"/>
      </w:pPr>
      <w:r w:rsidRPr="00C51B8D">
        <w:t>Inkomstpensionssystemets finansiella ställning</w:t>
      </w:r>
    </w:p>
    <w:p w14:paraId="31A2AC47" w14:textId="77777777" w:rsidR="00CC5121" w:rsidRPr="00F84885" w:rsidRDefault="00CC5121" w:rsidP="00CC5121">
      <w:pPr>
        <w:pStyle w:val="Brdtext"/>
        <w:rPr>
          <w:highlight w:val="yellow"/>
        </w:rPr>
      </w:pPr>
      <w:r w:rsidRPr="00C51B8D">
        <w:t>Inkomstpensionssystemets konstruktion gör att det finns en stark kopp</w:t>
      </w:r>
      <w:r w:rsidRPr="00C51B8D">
        <w:softHyphen/>
        <w:t xml:space="preserve">ling mellan hur systemets tillgångar och skulder utvecklas. Om systemets tillgångar (avgiftstillgången, dvs. </w:t>
      </w:r>
      <w:r>
        <w:t>framtida avgiftsinkomster</w:t>
      </w:r>
      <w:r w:rsidRPr="00C51B8D">
        <w:t xml:space="preserve"> och buffert</w:t>
      </w:r>
      <w:r w:rsidRPr="00C51B8D">
        <w:softHyphen/>
        <w:t>kapitalet) är större än skulderna, räknas värdet på pensionsrätterna</w:t>
      </w:r>
      <w:r>
        <w:t xml:space="preserve"> och de utgående pensionerna</w:t>
      </w:r>
      <w:r w:rsidRPr="00C51B8D">
        <w:t xml:space="preserve"> (pensionsskulden) upp med</w:t>
      </w:r>
      <w:r>
        <w:t xml:space="preserve"> utgångspunkt i</w:t>
      </w:r>
      <w:r w:rsidRPr="00C51B8D">
        <w:t xml:space="preserve"> inkomst</w:t>
      </w:r>
      <w:r w:rsidRPr="00C51B8D">
        <w:softHyphen/>
        <w:t>index. Pensionsrätterna följer då den genomsnittliga inkomst</w:t>
      </w:r>
      <w:r w:rsidRPr="00C51B8D">
        <w:softHyphen/>
        <w:t>utvecklingen i Sverige. Om skulderna däremot är större än tillgångarna, aktiveras balanseringen i systemet. Balanseringen innebär att pension</w:t>
      </w:r>
      <w:r>
        <w:t>erna och pensionsrätterna</w:t>
      </w:r>
      <w:r w:rsidRPr="00C51B8D">
        <w:t xml:space="preserve"> räk</w:t>
      </w:r>
      <w:r w:rsidRPr="00C51B8D">
        <w:softHyphen/>
        <w:t>nas upp i en långsammare takt, vilket gör att systemets finansiella ställ</w:t>
      </w:r>
      <w:r w:rsidRPr="00C51B8D">
        <w:softHyphen/>
        <w:t>ning stärks. Inkomst</w:t>
      </w:r>
      <w:r w:rsidRPr="00C51B8D">
        <w:softHyphen/>
        <w:t>pensions</w:t>
      </w:r>
      <w:r w:rsidRPr="00C51B8D">
        <w:softHyphen/>
        <w:t>systemets tillgångar och skulder sammanställs i slutet av varje år. I sam</w:t>
      </w:r>
      <w:r>
        <w:softHyphen/>
      </w:r>
      <w:r w:rsidRPr="00C51B8D">
        <w:t xml:space="preserve">band med </w:t>
      </w:r>
      <w:r w:rsidRPr="00C51B8D">
        <w:rPr>
          <w:spacing w:val="-3"/>
        </w:rPr>
        <w:t xml:space="preserve">detta </w:t>
      </w:r>
      <w:r>
        <w:rPr>
          <w:spacing w:val="-3"/>
        </w:rPr>
        <w:t>beräknas</w:t>
      </w:r>
      <w:r w:rsidRPr="00C51B8D">
        <w:rPr>
          <w:spacing w:val="-3"/>
        </w:rPr>
        <w:t xml:space="preserve"> </w:t>
      </w:r>
      <w:r>
        <w:rPr>
          <w:spacing w:val="-3"/>
        </w:rPr>
        <w:t xml:space="preserve">det s.k. </w:t>
      </w:r>
      <w:r w:rsidRPr="00C51B8D">
        <w:rPr>
          <w:spacing w:val="-3"/>
        </w:rPr>
        <w:t>balanstalet</w:t>
      </w:r>
      <w:r w:rsidRPr="00C51B8D">
        <w:t xml:space="preserve"> genom att systemets tillgångar divi</w:t>
      </w:r>
      <w:r w:rsidRPr="00C51B8D">
        <w:softHyphen/>
        <w:t>deras med dess skulder. Om balanstalet under</w:t>
      </w:r>
      <w:r>
        <w:softHyphen/>
      </w:r>
      <w:r w:rsidRPr="00C51B8D">
        <w:t xml:space="preserve">stiger 1,0000 räknas </w:t>
      </w:r>
      <w:r>
        <w:t xml:space="preserve">pensionsrätter och utgående </w:t>
      </w:r>
      <w:r>
        <w:lastRenderedPageBreak/>
        <w:t xml:space="preserve">pensioner </w:t>
      </w:r>
      <w:r w:rsidRPr="00C51B8D">
        <w:t>upp i en lång</w:t>
      </w:r>
      <w:r w:rsidRPr="00C51B8D">
        <w:softHyphen/>
        <w:t xml:space="preserve">sammare takt till dess att systemet är i balans. </w:t>
      </w:r>
      <w:r w:rsidRPr="00C51B8D">
        <w:rPr>
          <w:spacing w:val="-3"/>
        </w:rPr>
        <w:t xml:space="preserve">Vid </w:t>
      </w:r>
      <w:r>
        <w:rPr>
          <w:spacing w:val="-3"/>
        </w:rPr>
        <w:t>slutet av 2022</w:t>
      </w:r>
      <w:r w:rsidRPr="00C51B8D">
        <w:rPr>
          <w:spacing w:val="-3"/>
        </w:rPr>
        <w:t xml:space="preserve"> uppgick tillgångarna i inkomst</w:t>
      </w:r>
      <w:r w:rsidRPr="00C51B8D">
        <w:rPr>
          <w:spacing w:val="-3"/>
        </w:rPr>
        <w:softHyphen/>
      </w:r>
      <w:r w:rsidRPr="00C51B8D">
        <w:t>pensions</w:t>
      </w:r>
      <w:r w:rsidRPr="00C51B8D">
        <w:softHyphen/>
        <w:t xml:space="preserve">systemet till </w:t>
      </w:r>
      <w:r w:rsidRPr="00403D1D">
        <w:t>11</w:t>
      </w:r>
      <w:r>
        <w:t> </w:t>
      </w:r>
      <w:r w:rsidRPr="00403D1D">
        <w:t>733</w:t>
      </w:r>
      <w:r>
        <w:t> </w:t>
      </w:r>
      <w:r w:rsidRPr="00C51B8D">
        <w:t>miljarder kronor, varav avgifts</w:t>
      </w:r>
      <w:r>
        <w:softHyphen/>
      </w:r>
      <w:r w:rsidRPr="00C51B8D">
        <w:t xml:space="preserve">tillgången stod för </w:t>
      </w:r>
      <w:r w:rsidRPr="00403D1D">
        <w:t>9</w:t>
      </w:r>
      <w:r>
        <w:t> </w:t>
      </w:r>
      <w:r w:rsidRPr="00403D1D">
        <w:t>907</w:t>
      </w:r>
      <w:r>
        <w:t> </w:t>
      </w:r>
      <w:r w:rsidRPr="00C51B8D">
        <w:t xml:space="preserve">miljarder kronor och buffertfonderna för </w:t>
      </w:r>
      <w:r>
        <w:t>1 826 </w:t>
      </w:r>
      <w:r w:rsidRPr="00C51B8D">
        <w:t xml:space="preserve">miljarder kronor. Pensionsskulden uppgick vid samma tillfälle till </w:t>
      </w:r>
      <w:r w:rsidRPr="00711C48">
        <w:t>10</w:t>
      </w:r>
      <w:r>
        <w:t> </w:t>
      </w:r>
      <w:r w:rsidRPr="00711C48">
        <w:t>388</w:t>
      </w:r>
      <w:r>
        <w:t> </w:t>
      </w:r>
      <w:r w:rsidRPr="00C51B8D">
        <w:t>miljarder kronor (</w:t>
      </w:r>
      <w:r>
        <w:t xml:space="preserve">se </w:t>
      </w:r>
      <w:r>
        <w:fldChar w:fldCharType="begin"/>
      </w:r>
      <w:r>
        <w:instrText xml:space="preserve"> REF  _Ref101854279 \* Lower \h  \* MERGEFORMAT </w:instrText>
      </w:r>
      <w:r>
        <w:fldChar w:fldCharType="separate"/>
      </w:r>
      <w:r w:rsidRPr="0078555B">
        <w:t xml:space="preserve">tabell </w:t>
      </w:r>
      <w:r>
        <w:t>2</w:t>
      </w:r>
      <w:r w:rsidRPr="0078555B">
        <w:t>.</w:t>
      </w:r>
      <w:r>
        <w:rPr>
          <w:noProof/>
        </w:rPr>
        <w:t>1</w:t>
      </w:r>
      <w:r>
        <w:fldChar w:fldCharType="end"/>
      </w:r>
      <w:r>
        <w:t xml:space="preserve"> nedan</w:t>
      </w:r>
      <w:r w:rsidRPr="00C51B8D">
        <w:t>).</w:t>
      </w:r>
    </w:p>
    <w:p w14:paraId="48B7EE78" w14:textId="77777777" w:rsidR="00CC5121" w:rsidRPr="004F6683" w:rsidRDefault="00CC5121" w:rsidP="00CC5121">
      <w:pPr>
        <w:pStyle w:val="Brdtextmedindrag"/>
      </w:pPr>
      <w:r w:rsidRPr="004F6683">
        <w:t>Från 2008 till 2014 beräknades buffertfondernas sammanlagda värde i balanstalet som medelvärdet av fondernas marknadsvärde vid utgången av de tre senaste åren. Sedan 2015 används inte längre något medelvärde utan det är fondernas marknadsvärde per den 31</w:t>
      </w:r>
      <w:r>
        <w:t> </w:t>
      </w:r>
      <w:r w:rsidRPr="004F6683">
        <w:t xml:space="preserve">december som ingår i </w:t>
      </w:r>
      <w:r>
        <w:t xml:space="preserve">beräkningen av </w:t>
      </w:r>
      <w:r w:rsidRPr="004F6683">
        <w:t>balanstal</w:t>
      </w:r>
      <w:r>
        <w:t>et</w:t>
      </w:r>
      <w:r w:rsidRPr="004F6683">
        <w:t>. Balanstalet för 202</w:t>
      </w:r>
      <w:r>
        <w:t>4</w:t>
      </w:r>
      <w:r w:rsidRPr="004F6683">
        <w:t>, som baseras på 202</w:t>
      </w:r>
      <w:r>
        <w:t>2 </w:t>
      </w:r>
      <w:r w:rsidRPr="004F6683">
        <w:t xml:space="preserve">års tillgångar och skulder, beräknas till </w:t>
      </w:r>
      <w:r w:rsidRPr="00711C48">
        <w:t>1,1295</w:t>
      </w:r>
      <w:r>
        <w:t>, vilket är det högsta balanstalet någonsin</w:t>
      </w:r>
      <w:r w:rsidRPr="004F6683">
        <w:t xml:space="preserve">. Att balanstalet överstiger </w:t>
      </w:r>
      <w:r>
        <w:t>1,0000</w:t>
      </w:r>
      <w:r w:rsidRPr="004F6683">
        <w:t xml:space="preserve"> beror på att både avgifts</w:t>
      </w:r>
      <w:r>
        <w:softHyphen/>
      </w:r>
      <w:r w:rsidRPr="004F6683">
        <w:t>tillgången och fondvärdet har ökat. Systemets balanstal för 202</w:t>
      </w:r>
      <w:r>
        <w:t>3</w:t>
      </w:r>
      <w:r w:rsidRPr="004F6683">
        <w:t xml:space="preserve"> är sedan tidigare fastställt till 1,</w:t>
      </w:r>
      <w:r>
        <w:t>1202</w:t>
      </w:r>
      <w:r w:rsidRPr="004F6683">
        <w:t>. De nya beräkningsreglerna minskar pensionernas volatilitet genom införandet av ett dämpat balanstal och ett mer aktuellt inkomstindex. Det dämpade balanstalet begränsar</w:t>
      </w:r>
      <w:r>
        <w:t xml:space="preserve"> balanstalets effekt på indexeringen under en</w:t>
      </w:r>
      <w:r w:rsidRPr="004F6683">
        <w:t xml:space="preserve"> balansering</w:t>
      </w:r>
      <w:r>
        <w:t>speriod,</w:t>
      </w:r>
      <w:r w:rsidRPr="004F6683">
        <w:t xml:space="preserve"> vilket medför mindre svängningar av pensionsbeloppen.</w:t>
      </w:r>
      <w:r w:rsidRPr="004F6683">
        <w:rPr>
          <w:rStyle w:val="Fotnotsreferens"/>
        </w:rPr>
        <w:footnoteReference w:id="6"/>
      </w:r>
      <w:r w:rsidRPr="004F6683">
        <w:t xml:space="preserve"> I</w:t>
      </w:r>
      <w:r>
        <w:t xml:space="preserve"> </w:t>
      </w:r>
      <w:r>
        <w:fldChar w:fldCharType="begin"/>
      </w:r>
      <w:r>
        <w:instrText xml:space="preserve"> REF  _Ref101854279 \* Lower \h  \* MERGEFORMAT </w:instrText>
      </w:r>
      <w:r>
        <w:fldChar w:fldCharType="separate"/>
      </w:r>
      <w:r w:rsidRPr="0078555B">
        <w:t xml:space="preserve">tabell </w:t>
      </w:r>
      <w:r>
        <w:t>2</w:t>
      </w:r>
      <w:r w:rsidRPr="0078555B">
        <w:t>.</w:t>
      </w:r>
      <w:r>
        <w:rPr>
          <w:noProof/>
        </w:rPr>
        <w:t>1</w:t>
      </w:r>
      <w:r>
        <w:fldChar w:fldCharType="end"/>
      </w:r>
      <w:r w:rsidRPr="004F6683">
        <w:t xml:space="preserve"> </w:t>
      </w:r>
      <w:r w:rsidRPr="00711C48">
        <w:t xml:space="preserve">redovisas </w:t>
      </w:r>
      <w:r w:rsidRPr="00E7298F">
        <w:t>202</w:t>
      </w:r>
      <w:r w:rsidRPr="00711C48">
        <w:t>2</w:t>
      </w:r>
      <w:r>
        <w:t xml:space="preserve"> </w:t>
      </w:r>
      <w:r w:rsidRPr="00711C48">
        <w:t>års</w:t>
      </w:r>
      <w:r w:rsidRPr="004F6683">
        <w:t xml:space="preserve"> och tidigare </w:t>
      </w:r>
      <w:proofErr w:type="gramStart"/>
      <w:r w:rsidRPr="004F6683">
        <w:t>års resultat</w:t>
      </w:r>
      <w:proofErr w:type="gramEnd"/>
      <w:r w:rsidRPr="004F6683">
        <w:t xml:space="preserve"> för inkomstpensionssystemet.</w:t>
      </w:r>
    </w:p>
    <w:p w14:paraId="534440CB" w14:textId="77777777" w:rsidR="00CC5121" w:rsidRPr="0078555B" w:rsidRDefault="00CC5121" w:rsidP="00CC5121">
      <w:pPr>
        <w:pStyle w:val="TabellRubrik"/>
      </w:pPr>
      <w:bookmarkStart w:id="33" w:name="_Ref101854279"/>
      <w:bookmarkStart w:id="34" w:name="_Ref101980429"/>
      <w:r w:rsidRPr="0078555B">
        <w:t xml:space="preserve">Tabell </w:t>
      </w:r>
      <w:r w:rsidR="00263E1F">
        <w:fldChar w:fldCharType="begin"/>
      </w:r>
      <w:r w:rsidR="00263E1F">
        <w:instrText xml:space="preserve"> STYLEREF 1 \s </w:instrText>
      </w:r>
      <w:r w:rsidR="00263E1F">
        <w:fldChar w:fldCharType="separate"/>
      </w:r>
      <w:r>
        <w:rPr>
          <w:noProof/>
        </w:rPr>
        <w:t>2</w:t>
      </w:r>
      <w:r w:rsidR="00263E1F">
        <w:rPr>
          <w:noProof/>
        </w:rPr>
        <w:fldChar w:fldCharType="end"/>
      </w:r>
      <w:r w:rsidRPr="0078555B">
        <w:t>.</w:t>
      </w:r>
      <w:r w:rsidR="00263E1F">
        <w:fldChar w:fldCharType="begin"/>
      </w:r>
      <w:r w:rsidR="00263E1F">
        <w:instrText xml:space="preserve"> SEQ Tabell \* Arabic \s 1</w:instrText>
      </w:r>
      <w:r w:rsidR="00263E1F">
        <w:instrText xml:space="preserve">  \* MERGEFORMAT </w:instrText>
      </w:r>
      <w:r w:rsidR="00263E1F">
        <w:fldChar w:fldCharType="separate"/>
      </w:r>
      <w:r>
        <w:rPr>
          <w:noProof/>
        </w:rPr>
        <w:t>1</w:t>
      </w:r>
      <w:r w:rsidR="00263E1F">
        <w:rPr>
          <w:noProof/>
        </w:rPr>
        <w:fldChar w:fldCharType="end"/>
      </w:r>
      <w:bookmarkEnd w:id="33"/>
      <w:r w:rsidRPr="0078555B">
        <w:tab/>
        <w:t>Inkomstpensionssystemets tillgångar och skulder</w:t>
      </w:r>
      <w:bookmarkEnd w:id="34"/>
      <w:r w:rsidRPr="0078555B">
        <w:t xml:space="preserve"> </w:t>
      </w:r>
    </w:p>
    <w:p w14:paraId="7C76855B" w14:textId="77777777" w:rsidR="00CC5121" w:rsidRPr="0078555B" w:rsidRDefault="00CC5121" w:rsidP="00CC5121">
      <w:pPr>
        <w:pStyle w:val="FigurUnderrubrik"/>
      </w:pPr>
      <w:r w:rsidRPr="0078555B">
        <w:t>Miljarder kronor</w:t>
      </w:r>
    </w:p>
    <w:tbl>
      <w:tblPr>
        <w:tblW w:w="4673" w:type="pct"/>
        <w:tblLayout w:type="fixed"/>
        <w:tblCellMar>
          <w:left w:w="0" w:type="dxa"/>
        </w:tblCellMar>
        <w:tblLook w:val="0000" w:firstRow="0" w:lastRow="0" w:firstColumn="0" w:lastColumn="0" w:noHBand="0" w:noVBand="0"/>
        <w:tblDescription w:val="Tabell som visar inkomstpensionssystemets tillgångar och skulder i miljarder kronor."/>
      </w:tblPr>
      <w:tblGrid>
        <w:gridCol w:w="1044"/>
        <w:gridCol w:w="541"/>
        <w:gridCol w:w="541"/>
        <w:gridCol w:w="541"/>
        <w:gridCol w:w="474"/>
        <w:gridCol w:w="474"/>
        <w:gridCol w:w="474"/>
        <w:gridCol w:w="474"/>
        <w:gridCol w:w="474"/>
        <w:gridCol w:w="474"/>
      </w:tblGrid>
      <w:tr w:rsidR="00CC5121" w:rsidRPr="00992CB3" w14:paraId="0ED0BCB6" w14:textId="77777777" w:rsidTr="00367745">
        <w:tc>
          <w:tcPr>
            <w:tcW w:w="1044" w:type="dxa"/>
            <w:tcBorders>
              <w:top w:val="single" w:sz="8" w:space="0" w:color="auto"/>
            </w:tcBorders>
          </w:tcPr>
          <w:p w14:paraId="69E6FD8D" w14:textId="77777777" w:rsidR="00CC5121" w:rsidRPr="0078555B" w:rsidRDefault="00CC5121" w:rsidP="00367745">
            <w:pPr>
              <w:pStyle w:val="TabellHuvud"/>
              <w:jc w:val="left"/>
              <w:rPr>
                <w:sz w:val="16"/>
              </w:rPr>
            </w:pPr>
            <w:proofErr w:type="spellStart"/>
            <w:r w:rsidRPr="0078555B">
              <w:rPr>
                <w:sz w:val="16"/>
                <w:szCs w:val="16"/>
              </w:rPr>
              <w:t>Beräkningsår</w:t>
            </w:r>
            <w:proofErr w:type="spellEnd"/>
          </w:p>
        </w:tc>
        <w:tc>
          <w:tcPr>
            <w:tcW w:w="541" w:type="dxa"/>
            <w:tcBorders>
              <w:top w:val="single" w:sz="8" w:space="0" w:color="auto"/>
            </w:tcBorders>
          </w:tcPr>
          <w:p w14:paraId="5D99F00C" w14:textId="77777777" w:rsidR="00CC5121" w:rsidRPr="0078555B" w:rsidRDefault="00CC5121" w:rsidP="00367745">
            <w:pPr>
              <w:pStyle w:val="TabellHuvud"/>
              <w:rPr>
                <w:sz w:val="16"/>
              </w:rPr>
            </w:pPr>
            <w:r>
              <w:rPr>
                <w:sz w:val="16"/>
              </w:rPr>
              <w:t>2022</w:t>
            </w:r>
          </w:p>
        </w:tc>
        <w:tc>
          <w:tcPr>
            <w:tcW w:w="541" w:type="dxa"/>
            <w:tcBorders>
              <w:top w:val="single" w:sz="8" w:space="0" w:color="auto"/>
            </w:tcBorders>
          </w:tcPr>
          <w:p w14:paraId="759AF6CA" w14:textId="77777777" w:rsidR="00CC5121" w:rsidRPr="0078555B" w:rsidRDefault="00CC5121" w:rsidP="00367745">
            <w:pPr>
              <w:pStyle w:val="TabellHuvud"/>
              <w:rPr>
                <w:sz w:val="16"/>
              </w:rPr>
            </w:pPr>
            <w:r w:rsidRPr="0078555B">
              <w:rPr>
                <w:sz w:val="16"/>
              </w:rPr>
              <w:t>2021</w:t>
            </w:r>
          </w:p>
        </w:tc>
        <w:tc>
          <w:tcPr>
            <w:tcW w:w="541" w:type="dxa"/>
            <w:tcBorders>
              <w:top w:val="single" w:sz="8" w:space="0" w:color="auto"/>
            </w:tcBorders>
          </w:tcPr>
          <w:p w14:paraId="54FA9BF1" w14:textId="77777777" w:rsidR="00CC5121" w:rsidRPr="0078555B" w:rsidRDefault="00CC5121" w:rsidP="00367745">
            <w:pPr>
              <w:pStyle w:val="TabellHuvud"/>
              <w:rPr>
                <w:sz w:val="16"/>
              </w:rPr>
            </w:pPr>
            <w:r w:rsidRPr="0078555B">
              <w:rPr>
                <w:sz w:val="16"/>
              </w:rPr>
              <w:t>2020</w:t>
            </w:r>
          </w:p>
        </w:tc>
        <w:tc>
          <w:tcPr>
            <w:tcW w:w="474" w:type="dxa"/>
            <w:tcBorders>
              <w:top w:val="single" w:sz="8" w:space="0" w:color="auto"/>
            </w:tcBorders>
          </w:tcPr>
          <w:p w14:paraId="2D3D506F" w14:textId="77777777" w:rsidR="00CC5121" w:rsidRPr="0078555B" w:rsidRDefault="00CC5121" w:rsidP="00367745">
            <w:pPr>
              <w:pStyle w:val="TabellHuvud"/>
              <w:rPr>
                <w:sz w:val="16"/>
              </w:rPr>
            </w:pPr>
            <w:r w:rsidRPr="0078555B">
              <w:rPr>
                <w:sz w:val="16"/>
              </w:rPr>
              <w:t>2019</w:t>
            </w:r>
          </w:p>
        </w:tc>
        <w:tc>
          <w:tcPr>
            <w:tcW w:w="474" w:type="dxa"/>
            <w:tcBorders>
              <w:top w:val="single" w:sz="8" w:space="0" w:color="auto"/>
            </w:tcBorders>
          </w:tcPr>
          <w:p w14:paraId="24436AAC" w14:textId="77777777" w:rsidR="00CC5121" w:rsidRPr="0078555B" w:rsidRDefault="00CC5121" w:rsidP="00367745">
            <w:pPr>
              <w:pStyle w:val="TabellHuvud"/>
              <w:rPr>
                <w:sz w:val="16"/>
              </w:rPr>
            </w:pPr>
            <w:r w:rsidRPr="0078555B">
              <w:rPr>
                <w:sz w:val="16"/>
              </w:rPr>
              <w:t>2018</w:t>
            </w:r>
          </w:p>
        </w:tc>
        <w:tc>
          <w:tcPr>
            <w:tcW w:w="474" w:type="dxa"/>
            <w:tcBorders>
              <w:top w:val="single" w:sz="8" w:space="0" w:color="auto"/>
            </w:tcBorders>
          </w:tcPr>
          <w:p w14:paraId="496012BD" w14:textId="77777777" w:rsidR="00CC5121" w:rsidRPr="0078555B" w:rsidRDefault="00CC5121" w:rsidP="00367745">
            <w:pPr>
              <w:pStyle w:val="TabellHuvud"/>
              <w:rPr>
                <w:sz w:val="16"/>
              </w:rPr>
            </w:pPr>
            <w:r w:rsidRPr="0078555B">
              <w:rPr>
                <w:sz w:val="16"/>
              </w:rPr>
              <w:t>2017</w:t>
            </w:r>
          </w:p>
        </w:tc>
        <w:tc>
          <w:tcPr>
            <w:tcW w:w="474" w:type="dxa"/>
            <w:tcBorders>
              <w:top w:val="single" w:sz="8" w:space="0" w:color="auto"/>
            </w:tcBorders>
          </w:tcPr>
          <w:p w14:paraId="05BBB6BA" w14:textId="77777777" w:rsidR="00CC5121" w:rsidRPr="0078555B" w:rsidRDefault="00CC5121" w:rsidP="00367745">
            <w:pPr>
              <w:pStyle w:val="TabellHuvud"/>
              <w:rPr>
                <w:sz w:val="16"/>
              </w:rPr>
            </w:pPr>
            <w:r w:rsidRPr="0078555B">
              <w:rPr>
                <w:sz w:val="16"/>
              </w:rPr>
              <w:t>2016</w:t>
            </w:r>
          </w:p>
        </w:tc>
        <w:tc>
          <w:tcPr>
            <w:tcW w:w="474" w:type="dxa"/>
            <w:tcBorders>
              <w:top w:val="single" w:sz="8" w:space="0" w:color="auto"/>
            </w:tcBorders>
          </w:tcPr>
          <w:p w14:paraId="0D5DBDCA" w14:textId="77777777" w:rsidR="00CC5121" w:rsidRPr="0078555B" w:rsidRDefault="00CC5121" w:rsidP="00367745">
            <w:pPr>
              <w:pStyle w:val="TabellHuvud"/>
              <w:rPr>
                <w:sz w:val="16"/>
              </w:rPr>
            </w:pPr>
            <w:proofErr w:type="gramStart"/>
            <w:r w:rsidRPr="0078555B">
              <w:rPr>
                <w:sz w:val="16"/>
              </w:rPr>
              <w:t>2015</w:t>
            </w:r>
            <w:r w:rsidRPr="0078555B">
              <w:rPr>
                <w:vertAlign w:val="superscript"/>
              </w:rPr>
              <w:t>1</w:t>
            </w:r>
            <w:proofErr w:type="gramEnd"/>
          </w:p>
        </w:tc>
        <w:tc>
          <w:tcPr>
            <w:tcW w:w="474" w:type="dxa"/>
            <w:tcBorders>
              <w:top w:val="single" w:sz="8" w:space="0" w:color="auto"/>
            </w:tcBorders>
          </w:tcPr>
          <w:p w14:paraId="6046950B" w14:textId="77777777" w:rsidR="00CC5121" w:rsidRPr="0078555B" w:rsidRDefault="00CC5121" w:rsidP="00367745">
            <w:pPr>
              <w:pStyle w:val="TabellHuvud"/>
              <w:rPr>
                <w:sz w:val="16"/>
              </w:rPr>
            </w:pPr>
            <w:proofErr w:type="gramStart"/>
            <w:r w:rsidRPr="0078555B">
              <w:rPr>
                <w:sz w:val="16"/>
              </w:rPr>
              <w:t>2014</w:t>
            </w:r>
            <w:r w:rsidRPr="0078555B">
              <w:rPr>
                <w:vertAlign w:val="superscript"/>
              </w:rPr>
              <w:t>2</w:t>
            </w:r>
            <w:proofErr w:type="gramEnd"/>
          </w:p>
        </w:tc>
      </w:tr>
      <w:tr w:rsidR="00CC5121" w:rsidRPr="00992CB3" w14:paraId="7DC2A0C9" w14:textId="77777777" w:rsidTr="00367745">
        <w:tc>
          <w:tcPr>
            <w:tcW w:w="1044" w:type="dxa"/>
            <w:tcBorders>
              <w:bottom w:val="single" w:sz="4" w:space="0" w:color="auto"/>
            </w:tcBorders>
          </w:tcPr>
          <w:p w14:paraId="78E4534D" w14:textId="77777777" w:rsidR="00CC5121" w:rsidRPr="0078555B" w:rsidRDefault="00CC5121" w:rsidP="00367745">
            <w:pPr>
              <w:pStyle w:val="TabellHuvud"/>
              <w:jc w:val="left"/>
              <w:rPr>
                <w:sz w:val="16"/>
              </w:rPr>
            </w:pPr>
            <w:r w:rsidRPr="0078555B">
              <w:rPr>
                <w:sz w:val="16"/>
                <w:szCs w:val="16"/>
              </w:rPr>
              <w:t>Balanseringsår</w:t>
            </w:r>
          </w:p>
        </w:tc>
        <w:tc>
          <w:tcPr>
            <w:tcW w:w="541" w:type="dxa"/>
            <w:tcBorders>
              <w:bottom w:val="single" w:sz="4" w:space="0" w:color="auto"/>
            </w:tcBorders>
          </w:tcPr>
          <w:p w14:paraId="6A5CB239" w14:textId="77777777" w:rsidR="00CC5121" w:rsidRPr="0078555B" w:rsidRDefault="00CC5121" w:rsidP="00367745">
            <w:pPr>
              <w:pStyle w:val="TabellHuvud"/>
              <w:rPr>
                <w:sz w:val="16"/>
              </w:rPr>
            </w:pPr>
            <w:r>
              <w:rPr>
                <w:sz w:val="16"/>
              </w:rPr>
              <w:t>2024</w:t>
            </w:r>
          </w:p>
        </w:tc>
        <w:tc>
          <w:tcPr>
            <w:tcW w:w="541" w:type="dxa"/>
            <w:tcBorders>
              <w:bottom w:val="single" w:sz="4" w:space="0" w:color="auto"/>
            </w:tcBorders>
          </w:tcPr>
          <w:p w14:paraId="012E1B4A" w14:textId="77777777" w:rsidR="00CC5121" w:rsidRPr="0078555B" w:rsidRDefault="00CC5121" w:rsidP="00367745">
            <w:pPr>
              <w:pStyle w:val="TabellHuvud"/>
              <w:rPr>
                <w:sz w:val="16"/>
              </w:rPr>
            </w:pPr>
            <w:r w:rsidRPr="0078555B">
              <w:rPr>
                <w:sz w:val="16"/>
              </w:rPr>
              <w:t>2023</w:t>
            </w:r>
          </w:p>
        </w:tc>
        <w:tc>
          <w:tcPr>
            <w:tcW w:w="541" w:type="dxa"/>
            <w:tcBorders>
              <w:bottom w:val="single" w:sz="4" w:space="0" w:color="auto"/>
            </w:tcBorders>
          </w:tcPr>
          <w:p w14:paraId="60D98C8B" w14:textId="77777777" w:rsidR="00CC5121" w:rsidRPr="0078555B" w:rsidRDefault="00CC5121" w:rsidP="00367745">
            <w:pPr>
              <w:pStyle w:val="TabellHuvud"/>
              <w:rPr>
                <w:sz w:val="16"/>
              </w:rPr>
            </w:pPr>
            <w:r w:rsidRPr="0078555B">
              <w:rPr>
                <w:sz w:val="16"/>
              </w:rPr>
              <w:t>2022</w:t>
            </w:r>
          </w:p>
        </w:tc>
        <w:tc>
          <w:tcPr>
            <w:tcW w:w="474" w:type="dxa"/>
            <w:tcBorders>
              <w:bottom w:val="single" w:sz="4" w:space="0" w:color="auto"/>
            </w:tcBorders>
          </w:tcPr>
          <w:p w14:paraId="14F1A636" w14:textId="77777777" w:rsidR="00CC5121" w:rsidRPr="0078555B" w:rsidRDefault="00CC5121" w:rsidP="00367745">
            <w:pPr>
              <w:pStyle w:val="TabellHuvud"/>
              <w:rPr>
                <w:sz w:val="16"/>
              </w:rPr>
            </w:pPr>
            <w:r w:rsidRPr="0078555B">
              <w:rPr>
                <w:sz w:val="16"/>
              </w:rPr>
              <w:t>2021</w:t>
            </w:r>
          </w:p>
        </w:tc>
        <w:tc>
          <w:tcPr>
            <w:tcW w:w="474" w:type="dxa"/>
            <w:tcBorders>
              <w:bottom w:val="single" w:sz="4" w:space="0" w:color="auto"/>
            </w:tcBorders>
          </w:tcPr>
          <w:p w14:paraId="15823246" w14:textId="77777777" w:rsidR="00CC5121" w:rsidRPr="0078555B" w:rsidRDefault="00CC5121" w:rsidP="00367745">
            <w:pPr>
              <w:pStyle w:val="TabellHuvud"/>
              <w:rPr>
                <w:sz w:val="16"/>
              </w:rPr>
            </w:pPr>
            <w:r w:rsidRPr="0078555B">
              <w:rPr>
                <w:sz w:val="16"/>
              </w:rPr>
              <w:t>2020</w:t>
            </w:r>
          </w:p>
        </w:tc>
        <w:tc>
          <w:tcPr>
            <w:tcW w:w="474" w:type="dxa"/>
            <w:tcBorders>
              <w:bottom w:val="single" w:sz="4" w:space="0" w:color="auto"/>
            </w:tcBorders>
          </w:tcPr>
          <w:p w14:paraId="3ECF53F0" w14:textId="77777777" w:rsidR="00CC5121" w:rsidRPr="0078555B" w:rsidRDefault="00CC5121" w:rsidP="00367745">
            <w:pPr>
              <w:pStyle w:val="TabellHuvud"/>
              <w:rPr>
                <w:sz w:val="16"/>
              </w:rPr>
            </w:pPr>
            <w:r w:rsidRPr="0078555B">
              <w:rPr>
                <w:sz w:val="16"/>
              </w:rPr>
              <w:t>2019</w:t>
            </w:r>
          </w:p>
        </w:tc>
        <w:tc>
          <w:tcPr>
            <w:tcW w:w="474" w:type="dxa"/>
            <w:tcBorders>
              <w:bottom w:val="single" w:sz="4" w:space="0" w:color="auto"/>
            </w:tcBorders>
          </w:tcPr>
          <w:p w14:paraId="32D3F3FB" w14:textId="77777777" w:rsidR="00CC5121" w:rsidRPr="0078555B" w:rsidRDefault="00CC5121" w:rsidP="00367745">
            <w:pPr>
              <w:pStyle w:val="TabellHuvud"/>
              <w:rPr>
                <w:sz w:val="16"/>
              </w:rPr>
            </w:pPr>
            <w:r w:rsidRPr="0078555B">
              <w:rPr>
                <w:sz w:val="16"/>
              </w:rPr>
              <w:t>2018</w:t>
            </w:r>
          </w:p>
        </w:tc>
        <w:tc>
          <w:tcPr>
            <w:tcW w:w="474" w:type="dxa"/>
            <w:tcBorders>
              <w:bottom w:val="single" w:sz="4" w:space="0" w:color="auto"/>
            </w:tcBorders>
          </w:tcPr>
          <w:p w14:paraId="0843BD34" w14:textId="77777777" w:rsidR="00CC5121" w:rsidRPr="0078555B" w:rsidRDefault="00CC5121" w:rsidP="00367745">
            <w:pPr>
              <w:pStyle w:val="TabellHuvud"/>
              <w:rPr>
                <w:sz w:val="16"/>
              </w:rPr>
            </w:pPr>
            <w:r w:rsidRPr="0078555B">
              <w:rPr>
                <w:sz w:val="16"/>
              </w:rPr>
              <w:t>2017</w:t>
            </w:r>
          </w:p>
        </w:tc>
        <w:tc>
          <w:tcPr>
            <w:tcW w:w="474" w:type="dxa"/>
            <w:tcBorders>
              <w:bottom w:val="single" w:sz="4" w:space="0" w:color="auto"/>
            </w:tcBorders>
          </w:tcPr>
          <w:p w14:paraId="29BE1F47" w14:textId="77777777" w:rsidR="00CC5121" w:rsidRPr="0078555B" w:rsidRDefault="00CC5121" w:rsidP="00367745">
            <w:pPr>
              <w:pStyle w:val="TabellHuvud"/>
              <w:rPr>
                <w:sz w:val="16"/>
              </w:rPr>
            </w:pPr>
            <w:r w:rsidRPr="0078555B">
              <w:rPr>
                <w:sz w:val="16"/>
              </w:rPr>
              <w:t>2016</w:t>
            </w:r>
          </w:p>
        </w:tc>
      </w:tr>
      <w:tr w:rsidR="00CC5121" w:rsidRPr="00992CB3" w14:paraId="6991DD24" w14:textId="77777777" w:rsidTr="00367745">
        <w:tc>
          <w:tcPr>
            <w:tcW w:w="1044" w:type="dxa"/>
            <w:tcBorders>
              <w:top w:val="single" w:sz="4" w:space="0" w:color="auto"/>
            </w:tcBorders>
          </w:tcPr>
          <w:p w14:paraId="2E9F2F7D" w14:textId="77777777" w:rsidR="00CC5121" w:rsidRPr="0078555B" w:rsidRDefault="00CC5121" w:rsidP="00367745">
            <w:pPr>
              <w:pStyle w:val="TabellRader"/>
              <w:jc w:val="left"/>
            </w:pPr>
            <w:r w:rsidRPr="0078555B">
              <w:rPr>
                <w:sz w:val="14"/>
                <w:szCs w:val="14"/>
              </w:rPr>
              <w:t>Buffertfonde</w:t>
            </w:r>
            <w:r>
              <w:rPr>
                <w:sz w:val="14"/>
                <w:szCs w:val="14"/>
              </w:rPr>
              <w:t>r</w:t>
            </w:r>
            <w:r w:rsidRPr="0078555B">
              <w:rPr>
                <w:sz w:val="14"/>
                <w:szCs w:val="14"/>
              </w:rPr>
              <w:t>n</w:t>
            </w:r>
            <w:r>
              <w:rPr>
                <w:sz w:val="14"/>
                <w:szCs w:val="14"/>
              </w:rPr>
              <w:t>a</w:t>
            </w:r>
            <w:r w:rsidRPr="0078555B">
              <w:rPr>
                <w:sz w:val="14"/>
                <w:szCs w:val="14"/>
              </w:rPr>
              <w:t>, medelvärde</w:t>
            </w:r>
            <w:r w:rsidRPr="0078555B">
              <w:rPr>
                <w:rFonts w:cs="Arial"/>
                <w:color w:val="000000"/>
                <w:spacing w:val="0"/>
                <w:sz w:val="14"/>
                <w:szCs w:val="14"/>
                <w:vertAlign w:val="superscript"/>
                <w:lang w:eastAsia="sv-SE"/>
              </w:rPr>
              <w:t>1</w:t>
            </w:r>
          </w:p>
        </w:tc>
        <w:tc>
          <w:tcPr>
            <w:tcW w:w="541" w:type="dxa"/>
            <w:tcBorders>
              <w:top w:val="single" w:sz="4" w:space="0" w:color="auto"/>
            </w:tcBorders>
          </w:tcPr>
          <w:p w14:paraId="2BED9A9D" w14:textId="77777777" w:rsidR="00CC5121" w:rsidRPr="0078555B" w:rsidRDefault="00CC5121" w:rsidP="00367745">
            <w:pPr>
              <w:pStyle w:val="TabellRader"/>
              <w:rPr>
                <w:sz w:val="14"/>
                <w:szCs w:val="14"/>
              </w:rPr>
            </w:pPr>
          </w:p>
        </w:tc>
        <w:tc>
          <w:tcPr>
            <w:tcW w:w="541" w:type="dxa"/>
            <w:tcBorders>
              <w:top w:val="single" w:sz="4" w:space="0" w:color="auto"/>
            </w:tcBorders>
          </w:tcPr>
          <w:p w14:paraId="55514875" w14:textId="77777777" w:rsidR="00CC5121" w:rsidRPr="0078555B" w:rsidRDefault="00CC5121" w:rsidP="00367745">
            <w:pPr>
              <w:pStyle w:val="TabellRader"/>
              <w:rPr>
                <w:sz w:val="14"/>
                <w:szCs w:val="14"/>
              </w:rPr>
            </w:pPr>
          </w:p>
        </w:tc>
        <w:tc>
          <w:tcPr>
            <w:tcW w:w="541" w:type="dxa"/>
            <w:tcBorders>
              <w:top w:val="single" w:sz="4" w:space="0" w:color="auto"/>
            </w:tcBorders>
          </w:tcPr>
          <w:p w14:paraId="2A559F06" w14:textId="77777777" w:rsidR="00CC5121" w:rsidRPr="0078555B" w:rsidRDefault="00CC5121" w:rsidP="00367745">
            <w:pPr>
              <w:pStyle w:val="TabellRader"/>
              <w:rPr>
                <w:sz w:val="14"/>
                <w:szCs w:val="14"/>
              </w:rPr>
            </w:pPr>
          </w:p>
        </w:tc>
        <w:tc>
          <w:tcPr>
            <w:tcW w:w="474" w:type="dxa"/>
            <w:tcBorders>
              <w:top w:val="single" w:sz="4" w:space="0" w:color="auto"/>
            </w:tcBorders>
          </w:tcPr>
          <w:p w14:paraId="31C27FF3" w14:textId="77777777" w:rsidR="00CC5121" w:rsidRPr="0078555B" w:rsidRDefault="00CC5121" w:rsidP="00367745">
            <w:pPr>
              <w:pStyle w:val="TabellRader"/>
              <w:rPr>
                <w:sz w:val="14"/>
                <w:szCs w:val="14"/>
              </w:rPr>
            </w:pPr>
          </w:p>
        </w:tc>
        <w:tc>
          <w:tcPr>
            <w:tcW w:w="474" w:type="dxa"/>
            <w:tcBorders>
              <w:top w:val="single" w:sz="4" w:space="0" w:color="auto"/>
            </w:tcBorders>
          </w:tcPr>
          <w:p w14:paraId="0DB34DCB" w14:textId="77777777" w:rsidR="00CC5121" w:rsidRPr="0078555B" w:rsidRDefault="00CC5121" w:rsidP="00367745">
            <w:pPr>
              <w:pStyle w:val="TabellRader"/>
              <w:rPr>
                <w:sz w:val="14"/>
                <w:szCs w:val="14"/>
              </w:rPr>
            </w:pPr>
          </w:p>
        </w:tc>
        <w:tc>
          <w:tcPr>
            <w:tcW w:w="474" w:type="dxa"/>
            <w:tcBorders>
              <w:top w:val="single" w:sz="4" w:space="0" w:color="auto"/>
            </w:tcBorders>
          </w:tcPr>
          <w:p w14:paraId="32BC2749" w14:textId="77777777" w:rsidR="00CC5121" w:rsidRPr="0078555B" w:rsidRDefault="00CC5121" w:rsidP="00367745">
            <w:pPr>
              <w:pStyle w:val="TabellRader"/>
              <w:rPr>
                <w:sz w:val="14"/>
                <w:szCs w:val="14"/>
              </w:rPr>
            </w:pPr>
          </w:p>
        </w:tc>
        <w:tc>
          <w:tcPr>
            <w:tcW w:w="474" w:type="dxa"/>
            <w:tcBorders>
              <w:top w:val="single" w:sz="4" w:space="0" w:color="auto"/>
            </w:tcBorders>
          </w:tcPr>
          <w:p w14:paraId="773BDA62" w14:textId="77777777" w:rsidR="00CC5121" w:rsidRPr="0078555B" w:rsidRDefault="00CC5121" w:rsidP="00367745">
            <w:pPr>
              <w:pStyle w:val="TabellRader"/>
              <w:rPr>
                <w:sz w:val="14"/>
                <w:szCs w:val="14"/>
              </w:rPr>
            </w:pPr>
          </w:p>
        </w:tc>
        <w:tc>
          <w:tcPr>
            <w:tcW w:w="474" w:type="dxa"/>
            <w:tcBorders>
              <w:top w:val="single" w:sz="4" w:space="0" w:color="auto"/>
            </w:tcBorders>
          </w:tcPr>
          <w:p w14:paraId="4E35CAA7" w14:textId="77777777" w:rsidR="00CC5121" w:rsidRPr="0078555B" w:rsidRDefault="00CC5121" w:rsidP="00367745">
            <w:pPr>
              <w:pStyle w:val="TabellRader"/>
            </w:pPr>
          </w:p>
        </w:tc>
        <w:tc>
          <w:tcPr>
            <w:tcW w:w="474" w:type="dxa"/>
            <w:tcBorders>
              <w:top w:val="single" w:sz="4" w:space="0" w:color="auto"/>
            </w:tcBorders>
          </w:tcPr>
          <w:p w14:paraId="00AC35A0" w14:textId="77777777" w:rsidR="00CC5121" w:rsidRPr="0078555B" w:rsidRDefault="00CC5121" w:rsidP="00367745">
            <w:pPr>
              <w:pStyle w:val="TabellRader"/>
            </w:pPr>
            <w:r w:rsidRPr="0078555B">
              <w:rPr>
                <w:sz w:val="14"/>
                <w:szCs w:val="14"/>
              </w:rPr>
              <w:t>1 067</w:t>
            </w:r>
          </w:p>
        </w:tc>
      </w:tr>
      <w:tr w:rsidR="00CC5121" w:rsidRPr="00992CB3" w14:paraId="2238FF21" w14:textId="77777777" w:rsidTr="00367745">
        <w:tc>
          <w:tcPr>
            <w:tcW w:w="1044" w:type="dxa"/>
          </w:tcPr>
          <w:p w14:paraId="1BDD99C1" w14:textId="77777777" w:rsidR="00CC5121" w:rsidRPr="0078555B" w:rsidRDefault="00CC5121" w:rsidP="00367745">
            <w:pPr>
              <w:pStyle w:val="TabellRader"/>
              <w:jc w:val="left"/>
            </w:pPr>
            <w:r w:rsidRPr="0078555B">
              <w:rPr>
                <w:sz w:val="14"/>
                <w:szCs w:val="14"/>
              </w:rPr>
              <w:t>Buffertfonde</w:t>
            </w:r>
            <w:r>
              <w:rPr>
                <w:sz w:val="14"/>
                <w:szCs w:val="14"/>
              </w:rPr>
              <w:t>r</w:t>
            </w:r>
            <w:r w:rsidRPr="0078555B">
              <w:rPr>
                <w:sz w:val="14"/>
                <w:szCs w:val="14"/>
              </w:rPr>
              <w:t>n</w:t>
            </w:r>
            <w:r>
              <w:rPr>
                <w:sz w:val="14"/>
                <w:szCs w:val="14"/>
              </w:rPr>
              <w:t>a</w:t>
            </w:r>
          </w:p>
        </w:tc>
        <w:tc>
          <w:tcPr>
            <w:tcW w:w="541" w:type="dxa"/>
          </w:tcPr>
          <w:p w14:paraId="1F6040BB" w14:textId="77777777" w:rsidR="00CC5121" w:rsidRPr="0078555B" w:rsidRDefault="00CC5121" w:rsidP="00367745">
            <w:pPr>
              <w:pStyle w:val="TabellRader"/>
              <w:rPr>
                <w:sz w:val="14"/>
                <w:szCs w:val="14"/>
              </w:rPr>
            </w:pPr>
            <w:r>
              <w:rPr>
                <w:sz w:val="14"/>
                <w:szCs w:val="14"/>
              </w:rPr>
              <w:t>1 826</w:t>
            </w:r>
          </w:p>
        </w:tc>
        <w:tc>
          <w:tcPr>
            <w:tcW w:w="541" w:type="dxa"/>
          </w:tcPr>
          <w:p w14:paraId="4AA00194" w14:textId="77777777" w:rsidR="00CC5121" w:rsidRPr="0078555B" w:rsidRDefault="00CC5121" w:rsidP="00367745">
            <w:pPr>
              <w:pStyle w:val="TabellRader"/>
              <w:rPr>
                <w:sz w:val="14"/>
                <w:szCs w:val="14"/>
              </w:rPr>
            </w:pPr>
            <w:r w:rsidRPr="0078555B">
              <w:rPr>
                <w:sz w:val="14"/>
                <w:szCs w:val="14"/>
              </w:rPr>
              <w:t>2 004</w:t>
            </w:r>
          </w:p>
        </w:tc>
        <w:tc>
          <w:tcPr>
            <w:tcW w:w="541" w:type="dxa"/>
          </w:tcPr>
          <w:p w14:paraId="776954B7" w14:textId="77777777" w:rsidR="00CC5121" w:rsidRPr="0078555B" w:rsidRDefault="00CC5121" w:rsidP="00367745">
            <w:pPr>
              <w:pStyle w:val="TabellRader"/>
              <w:rPr>
                <w:sz w:val="14"/>
                <w:szCs w:val="14"/>
              </w:rPr>
            </w:pPr>
            <w:r w:rsidRPr="0078555B">
              <w:rPr>
                <w:sz w:val="14"/>
                <w:szCs w:val="14"/>
              </w:rPr>
              <w:t>1 696</w:t>
            </w:r>
          </w:p>
        </w:tc>
        <w:tc>
          <w:tcPr>
            <w:tcW w:w="474" w:type="dxa"/>
          </w:tcPr>
          <w:p w14:paraId="1EE3FB66" w14:textId="77777777" w:rsidR="00CC5121" w:rsidRPr="0078555B" w:rsidRDefault="00CC5121" w:rsidP="00367745">
            <w:pPr>
              <w:pStyle w:val="TabellRader"/>
              <w:rPr>
                <w:sz w:val="14"/>
                <w:szCs w:val="14"/>
              </w:rPr>
            </w:pPr>
            <w:r w:rsidRPr="0078555B">
              <w:rPr>
                <w:sz w:val="14"/>
                <w:szCs w:val="14"/>
              </w:rPr>
              <w:t>1 596</w:t>
            </w:r>
          </w:p>
        </w:tc>
        <w:tc>
          <w:tcPr>
            <w:tcW w:w="474" w:type="dxa"/>
          </w:tcPr>
          <w:p w14:paraId="2B3048E7" w14:textId="77777777" w:rsidR="00CC5121" w:rsidRPr="0078555B" w:rsidRDefault="00CC5121" w:rsidP="00367745">
            <w:pPr>
              <w:pStyle w:val="TabellRader"/>
              <w:rPr>
                <w:sz w:val="14"/>
                <w:szCs w:val="14"/>
              </w:rPr>
            </w:pPr>
            <w:r w:rsidRPr="0078555B">
              <w:rPr>
                <w:sz w:val="14"/>
                <w:szCs w:val="14"/>
              </w:rPr>
              <w:t>1 383</w:t>
            </w:r>
          </w:p>
        </w:tc>
        <w:tc>
          <w:tcPr>
            <w:tcW w:w="474" w:type="dxa"/>
          </w:tcPr>
          <w:p w14:paraId="76699F61" w14:textId="77777777" w:rsidR="00CC5121" w:rsidRPr="0078555B" w:rsidRDefault="00CC5121" w:rsidP="00367745">
            <w:pPr>
              <w:pStyle w:val="TabellRader"/>
              <w:rPr>
                <w:sz w:val="14"/>
                <w:szCs w:val="14"/>
              </w:rPr>
            </w:pPr>
            <w:r w:rsidRPr="0078555B">
              <w:rPr>
                <w:sz w:val="14"/>
                <w:szCs w:val="14"/>
              </w:rPr>
              <w:t>1 412</w:t>
            </w:r>
          </w:p>
        </w:tc>
        <w:tc>
          <w:tcPr>
            <w:tcW w:w="474" w:type="dxa"/>
          </w:tcPr>
          <w:p w14:paraId="4D1447CB" w14:textId="77777777" w:rsidR="00CC5121" w:rsidRPr="0078555B" w:rsidRDefault="00CC5121" w:rsidP="00367745">
            <w:pPr>
              <w:pStyle w:val="TabellRader"/>
              <w:rPr>
                <w:sz w:val="14"/>
                <w:szCs w:val="14"/>
              </w:rPr>
            </w:pPr>
            <w:r w:rsidRPr="0078555B">
              <w:rPr>
                <w:sz w:val="14"/>
                <w:szCs w:val="14"/>
              </w:rPr>
              <w:t>1</w:t>
            </w:r>
            <w:r w:rsidRPr="0078555B">
              <w:rPr>
                <w:rFonts w:ascii="Cambria" w:hAnsi="Cambria" w:cs="Cambria"/>
                <w:sz w:val="14"/>
                <w:szCs w:val="14"/>
              </w:rPr>
              <w:t> </w:t>
            </w:r>
            <w:r w:rsidRPr="0078555B">
              <w:rPr>
                <w:sz w:val="14"/>
                <w:szCs w:val="14"/>
              </w:rPr>
              <w:t xml:space="preserve">321 </w:t>
            </w:r>
          </w:p>
        </w:tc>
        <w:tc>
          <w:tcPr>
            <w:tcW w:w="474" w:type="dxa"/>
          </w:tcPr>
          <w:p w14:paraId="1E1324D1" w14:textId="77777777" w:rsidR="00CC5121" w:rsidRPr="0078555B" w:rsidRDefault="00CC5121" w:rsidP="00367745">
            <w:pPr>
              <w:pStyle w:val="TabellRader"/>
            </w:pPr>
            <w:r w:rsidRPr="0078555B">
              <w:rPr>
                <w:sz w:val="14"/>
                <w:szCs w:val="14"/>
              </w:rPr>
              <w:t>1 230</w:t>
            </w:r>
          </w:p>
        </w:tc>
        <w:tc>
          <w:tcPr>
            <w:tcW w:w="474" w:type="dxa"/>
          </w:tcPr>
          <w:p w14:paraId="5F78393F" w14:textId="77777777" w:rsidR="00CC5121" w:rsidRPr="0078555B" w:rsidRDefault="00CC5121" w:rsidP="00367745">
            <w:pPr>
              <w:pStyle w:val="TabellRader"/>
            </w:pPr>
            <w:r w:rsidRPr="0078555B">
              <w:rPr>
                <w:sz w:val="14"/>
                <w:szCs w:val="14"/>
              </w:rPr>
              <w:t>1 185</w:t>
            </w:r>
          </w:p>
        </w:tc>
      </w:tr>
      <w:tr w:rsidR="00CC5121" w:rsidRPr="00992CB3" w14:paraId="397E325D" w14:textId="77777777" w:rsidTr="00367745">
        <w:tc>
          <w:tcPr>
            <w:tcW w:w="1044" w:type="dxa"/>
          </w:tcPr>
          <w:p w14:paraId="7FA05546" w14:textId="77777777" w:rsidR="00CC5121" w:rsidRPr="0078555B" w:rsidRDefault="00CC5121" w:rsidP="00367745">
            <w:pPr>
              <w:pStyle w:val="TabellRader"/>
              <w:jc w:val="left"/>
            </w:pPr>
            <w:r w:rsidRPr="0078555B">
              <w:rPr>
                <w:sz w:val="14"/>
                <w:szCs w:val="14"/>
              </w:rPr>
              <w:t>Avgiftstillgång</w:t>
            </w:r>
          </w:p>
        </w:tc>
        <w:tc>
          <w:tcPr>
            <w:tcW w:w="541" w:type="dxa"/>
          </w:tcPr>
          <w:p w14:paraId="44F458CA" w14:textId="77777777" w:rsidR="00CC5121" w:rsidRPr="0078555B" w:rsidRDefault="00CC5121" w:rsidP="00367745">
            <w:pPr>
              <w:pStyle w:val="TabellRader"/>
              <w:rPr>
                <w:sz w:val="14"/>
                <w:szCs w:val="14"/>
              </w:rPr>
            </w:pPr>
            <w:r>
              <w:rPr>
                <w:sz w:val="14"/>
                <w:szCs w:val="14"/>
              </w:rPr>
              <w:t>9 907</w:t>
            </w:r>
          </w:p>
        </w:tc>
        <w:tc>
          <w:tcPr>
            <w:tcW w:w="541" w:type="dxa"/>
          </w:tcPr>
          <w:p w14:paraId="6CFF08AF" w14:textId="77777777" w:rsidR="00CC5121" w:rsidRPr="0078555B" w:rsidRDefault="00CC5121" w:rsidP="00367745">
            <w:pPr>
              <w:pStyle w:val="TabellRader"/>
              <w:rPr>
                <w:sz w:val="14"/>
                <w:szCs w:val="14"/>
              </w:rPr>
            </w:pPr>
            <w:r w:rsidRPr="0078555B">
              <w:rPr>
                <w:sz w:val="14"/>
                <w:szCs w:val="14"/>
              </w:rPr>
              <w:t>9 188</w:t>
            </w:r>
          </w:p>
        </w:tc>
        <w:tc>
          <w:tcPr>
            <w:tcW w:w="541" w:type="dxa"/>
          </w:tcPr>
          <w:p w14:paraId="0EFD1079" w14:textId="77777777" w:rsidR="00CC5121" w:rsidRPr="0078555B" w:rsidRDefault="00CC5121" w:rsidP="00367745">
            <w:pPr>
              <w:pStyle w:val="TabellRader"/>
              <w:rPr>
                <w:sz w:val="14"/>
                <w:szCs w:val="14"/>
              </w:rPr>
            </w:pPr>
            <w:r w:rsidRPr="0078555B">
              <w:rPr>
                <w:sz w:val="14"/>
                <w:szCs w:val="14"/>
              </w:rPr>
              <w:t>8 893</w:t>
            </w:r>
          </w:p>
        </w:tc>
        <w:tc>
          <w:tcPr>
            <w:tcW w:w="474" w:type="dxa"/>
          </w:tcPr>
          <w:p w14:paraId="1D6D9ED7" w14:textId="77777777" w:rsidR="00CC5121" w:rsidRPr="0078555B" w:rsidRDefault="00CC5121" w:rsidP="00367745">
            <w:pPr>
              <w:pStyle w:val="TabellRader"/>
              <w:rPr>
                <w:sz w:val="14"/>
                <w:szCs w:val="14"/>
              </w:rPr>
            </w:pPr>
            <w:r w:rsidRPr="0078555B">
              <w:rPr>
                <w:sz w:val="14"/>
                <w:szCs w:val="14"/>
              </w:rPr>
              <w:t>8 616</w:t>
            </w:r>
          </w:p>
        </w:tc>
        <w:tc>
          <w:tcPr>
            <w:tcW w:w="474" w:type="dxa"/>
          </w:tcPr>
          <w:p w14:paraId="11737061" w14:textId="77777777" w:rsidR="00CC5121" w:rsidRPr="0078555B" w:rsidRDefault="00CC5121" w:rsidP="00367745">
            <w:pPr>
              <w:pStyle w:val="TabellRader"/>
              <w:rPr>
                <w:sz w:val="14"/>
                <w:szCs w:val="14"/>
              </w:rPr>
            </w:pPr>
            <w:r w:rsidRPr="0078555B">
              <w:rPr>
                <w:sz w:val="14"/>
                <w:szCs w:val="14"/>
              </w:rPr>
              <w:t>8 244</w:t>
            </w:r>
          </w:p>
        </w:tc>
        <w:tc>
          <w:tcPr>
            <w:tcW w:w="474" w:type="dxa"/>
          </w:tcPr>
          <w:p w14:paraId="14AAFDA7" w14:textId="77777777" w:rsidR="00CC5121" w:rsidRPr="0078555B" w:rsidRDefault="00CC5121" w:rsidP="00367745">
            <w:pPr>
              <w:pStyle w:val="TabellRader"/>
              <w:rPr>
                <w:sz w:val="14"/>
                <w:szCs w:val="14"/>
              </w:rPr>
            </w:pPr>
            <w:r w:rsidRPr="0078555B">
              <w:rPr>
                <w:sz w:val="14"/>
                <w:szCs w:val="14"/>
              </w:rPr>
              <w:t>7 984</w:t>
            </w:r>
          </w:p>
        </w:tc>
        <w:tc>
          <w:tcPr>
            <w:tcW w:w="474" w:type="dxa"/>
          </w:tcPr>
          <w:p w14:paraId="7ED19CEC" w14:textId="77777777" w:rsidR="00CC5121" w:rsidRPr="0078555B" w:rsidRDefault="00CC5121" w:rsidP="00367745">
            <w:pPr>
              <w:pStyle w:val="TabellRader"/>
              <w:rPr>
                <w:sz w:val="14"/>
                <w:szCs w:val="14"/>
              </w:rPr>
            </w:pPr>
            <w:r w:rsidRPr="0078555B">
              <w:rPr>
                <w:sz w:val="14"/>
                <w:szCs w:val="14"/>
              </w:rPr>
              <w:t>7 737</w:t>
            </w:r>
          </w:p>
        </w:tc>
        <w:tc>
          <w:tcPr>
            <w:tcW w:w="474" w:type="dxa"/>
          </w:tcPr>
          <w:p w14:paraId="4A7DFED9" w14:textId="77777777" w:rsidR="00CC5121" w:rsidRPr="0078555B" w:rsidRDefault="00CC5121" w:rsidP="00367745">
            <w:pPr>
              <w:pStyle w:val="TabellRader"/>
            </w:pPr>
            <w:r w:rsidRPr="0078555B">
              <w:rPr>
                <w:sz w:val="14"/>
                <w:szCs w:val="14"/>
              </w:rPr>
              <w:t>7 457</w:t>
            </w:r>
          </w:p>
        </w:tc>
        <w:tc>
          <w:tcPr>
            <w:tcW w:w="474" w:type="dxa"/>
          </w:tcPr>
          <w:p w14:paraId="5EA6A113" w14:textId="77777777" w:rsidR="00CC5121" w:rsidRPr="0078555B" w:rsidRDefault="00CC5121" w:rsidP="00367745">
            <w:pPr>
              <w:pStyle w:val="TabellRader"/>
            </w:pPr>
            <w:r w:rsidRPr="0078555B">
              <w:rPr>
                <w:sz w:val="14"/>
                <w:szCs w:val="14"/>
              </w:rPr>
              <w:t>7 380</w:t>
            </w:r>
          </w:p>
        </w:tc>
      </w:tr>
      <w:tr w:rsidR="00CC5121" w:rsidRPr="00992CB3" w14:paraId="61B0B1C9" w14:textId="77777777" w:rsidTr="00367745">
        <w:tc>
          <w:tcPr>
            <w:tcW w:w="1044" w:type="dxa"/>
          </w:tcPr>
          <w:p w14:paraId="395EF92B" w14:textId="77777777" w:rsidR="00CC5121" w:rsidRPr="0078555B" w:rsidRDefault="00CC5121" w:rsidP="00367745">
            <w:pPr>
              <w:pStyle w:val="TabellRader"/>
              <w:jc w:val="left"/>
            </w:pPr>
            <w:r w:rsidRPr="0078555B">
              <w:rPr>
                <w:b/>
                <w:sz w:val="14"/>
                <w:szCs w:val="14"/>
              </w:rPr>
              <w:t>Summa tillgångar</w:t>
            </w:r>
          </w:p>
        </w:tc>
        <w:tc>
          <w:tcPr>
            <w:tcW w:w="541" w:type="dxa"/>
          </w:tcPr>
          <w:p w14:paraId="0B89C93B" w14:textId="77777777" w:rsidR="00CC5121" w:rsidRPr="0078555B" w:rsidRDefault="00CC5121" w:rsidP="00367745">
            <w:pPr>
              <w:pStyle w:val="TabellRader"/>
              <w:rPr>
                <w:b/>
                <w:sz w:val="14"/>
                <w:szCs w:val="14"/>
              </w:rPr>
            </w:pPr>
            <w:r>
              <w:rPr>
                <w:b/>
                <w:sz w:val="14"/>
                <w:szCs w:val="14"/>
              </w:rPr>
              <w:t>11 733</w:t>
            </w:r>
          </w:p>
        </w:tc>
        <w:tc>
          <w:tcPr>
            <w:tcW w:w="541" w:type="dxa"/>
          </w:tcPr>
          <w:p w14:paraId="3FF99169" w14:textId="77777777" w:rsidR="00CC5121" w:rsidRPr="0078555B" w:rsidRDefault="00CC5121" w:rsidP="00367745">
            <w:pPr>
              <w:pStyle w:val="TabellRader"/>
              <w:rPr>
                <w:b/>
                <w:sz w:val="14"/>
                <w:szCs w:val="14"/>
              </w:rPr>
            </w:pPr>
            <w:r w:rsidRPr="0078555B">
              <w:rPr>
                <w:b/>
                <w:sz w:val="14"/>
                <w:szCs w:val="14"/>
              </w:rPr>
              <w:t>11 192</w:t>
            </w:r>
          </w:p>
        </w:tc>
        <w:tc>
          <w:tcPr>
            <w:tcW w:w="541" w:type="dxa"/>
          </w:tcPr>
          <w:p w14:paraId="644C2CBA" w14:textId="77777777" w:rsidR="00CC5121" w:rsidRPr="0078555B" w:rsidRDefault="00CC5121" w:rsidP="00367745">
            <w:pPr>
              <w:pStyle w:val="TabellRader"/>
              <w:rPr>
                <w:b/>
                <w:sz w:val="14"/>
                <w:szCs w:val="14"/>
              </w:rPr>
            </w:pPr>
            <w:r w:rsidRPr="0078555B">
              <w:rPr>
                <w:b/>
                <w:sz w:val="14"/>
                <w:szCs w:val="14"/>
              </w:rPr>
              <w:t>10 589</w:t>
            </w:r>
          </w:p>
        </w:tc>
        <w:tc>
          <w:tcPr>
            <w:tcW w:w="474" w:type="dxa"/>
          </w:tcPr>
          <w:p w14:paraId="595CD5A1" w14:textId="77777777" w:rsidR="00CC5121" w:rsidRPr="0078555B" w:rsidRDefault="00CC5121" w:rsidP="00367745">
            <w:pPr>
              <w:pStyle w:val="TabellRader"/>
              <w:rPr>
                <w:b/>
                <w:sz w:val="14"/>
                <w:szCs w:val="14"/>
              </w:rPr>
            </w:pPr>
            <w:r w:rsidRPr="0078555B">
              <w:rPr>
                <w:b/>
                <w:sz w:val="14"/>
                <w:szCs w:val="14"/>
              </w:rPr>
              <w:t>10 213</w:t>
            </w:r>
          </w:p>
        </w:tc>
        <w:tc>
          <w:tcPr>
            <w:tcW w:w="474" w:type="dxa"/>
          </w:tcPr>
          <w:p w14:paraId="597C5734" w14:textId="77777777" w:rsidR="00CC5121" w:rsidRPr="0078555B" w:rsidRDefault="00CC5121" w:rsidP="00367745">
            <w:pPr>
              <w:pStyle w:val="TabellRader"/>
              <w:rPr>
                <w:b/>
                <w:sz w:val="14"/>
                <w:szCs w:val="14"/>
              </w:rPr>
            </w:pPr>
            <w:r w:rsidRPr="0078555B">
              <w:rPr>
                <w:b/>
                <w:sz w:val="14"/>
                <w:szCs w:val="14"/>
              </w:rPr>
              <w:t>9 627</w:t>
            </w:r>
          </w:p>
        </w:tc>
        <w:tc>
          <w:tcPr>
            <w:tcW w:w="474" w:type="dxa"/>
          </w:tcPr>
          <w:p w14:paraId="122A5E4E" w14:textId="77777777" w:rsidR="00CC5121" w:rsidRPr="0078555B" w:rsidRDefault="00CC5121" w:rsidP="00367745">
            <w:pPr>
              <w:pStyle w:val="TabellRader"/>
              <w:rPr>
                <w:b/>
                <w:sz w:val="14"/>
                <w:szCs w:val="14"/>
              </w:rPr>
            </w:pPr>
            <w:r w:rsidRPr="0078555B">
              <w:rPr>
                <w:b/>
                <w:sz w:val="14"/>
                <w:szCs w:val="14"/>
              </w:rPr>
              <w:t>9 396</w:t>
            </w:r>
          </w:p>
        </w:tc>
        <w:tc>
          <w:tcPr>
            <w:tcW w:w="474" w:type="dxa"/>
          </w:tcPr>
          <w:p w14:paraId="7E7085D6" w14:textId="77777777" w:rsidR="00CC5121" w:rsidRPr="0078555B" w:rsidRDefault="00CC5121" w:rsidP="00367745">
            <w:pPr>
              <w:pStyle w:val="TabellRader"/>
              <w:rPr>
                <w:b/>
                <w:sz w:val="14"/>
                <w:szCs w:val="14"/>
              </w:rPr>
            </w:pPr>
            <w:r w:rsidRPr="0078555B">
              <w:rPr>
                <w:b/>
                <w:sz w:val="14"/>
                <w:szCs w:val="14"/>
              </w:rPr>
              <w:t>9 058</w:t>
            </w:r>
          </w:p>
        </w:tc>
        <w:tc>
          <w:tcPr>
            <w:tcW w:w="474" w:type="dxa"/>
          </w:tcPr>
          <w:p w14:paraId="3DCB6917" w14:textId="77777777" w:rsidR="00CC5121" w:rsidRPr="0078555B" w:rsidRDefault="00CC5121" w:rsidP="00367745">
            <w:pPr>
              <w:pStyle w:val="TabellRader"/>
            </w:pPr>
            <w:r w:rsidRPr="0078555B">
              <w:rPr>
                <w:b/>
                <w:sz w:val="14"/>
                <w:szCs w:val="14"/>
              </w:rPr>
              <w:t>8 688</w:t>
            </w:r>
          </w:p>
        </w:tc>
        <w:tc>
          <w:tcPr>
            <w:tcW w:w="474" w:type="dxa"/>
          </w:tcPr>
          <w:p w14:paraId="3F8B650E" w14:textId="77777777" w:rsidR="00CC5121" w:rsidRPr="0078555B" w:rsidRDefault="00CC5121" w:rsidP="00367745">
            <w:pPr>
              <w:pStyle w:val="TabellRader"/>
            </w:pPr>
            <w:r w:rsidRPr="0078555B">
              <w:rPr>
                <w:b/>
                <w:sz w:val="14"/>
                <w:szCs w:val="14"/>
              </w:rPr>
              <w:t>8 565</w:t>
            </w:r>
          </w:p>
        </w:tc>
      </w:tr>
      <w:tr w:rsidR="00CC5121" w:rsidRPr="00992CB3" w14:paraId="4217FE0A" w14:textId="77777777" w:rsidTr="00367745">
        <w:tc>
          <w:tcPr>
            <w:tcW w:w="1044" w:type="dxa"/>
          </w:tcPr>
          <w:p w14:paraId="52A154D8" w14:textId="77777777" w:rsidR="00CC5121" w:rsidRPr="0078555B" w:rsidRDefault="00CC5121" w:rsidP="00367745">
            <w:pPr>
              <w:pStyle w:val="TabellRader"/>
              <w:jc w:val="left"/>
            </w:pPr>
            <w:r w:rsidRPr="0078555B">
              <w:rPr>
                <w:b/>
                <w:sz w:val="14"/>
                <w:szCs w:val="14"/>
              </w:rPr>
              <w:t>Pensionsskuld</w:t>
            </w:r>
          </w:p>
        </w:tc>
        <w:tc>
          <w:tcPr>
            <w:tcW w:w="541" w:type="dxa"/>
          </w:tcPr>
          <w:p w14:paraId="1240C0BB" w14:textId="77777777" w:rsidR="00CC5121" w:rsidRPr="0078555B" w:rsidRDefault="00CC5121" w:rsidP="00367745">
            <w:pPr>
              <w:pStyle w:val="TabellRader"/>
              <w:rPr>
                <w:b/>
                <w:sz w:val="14"/>
                <w:szCs w:val="14"/>
              </w:rPr>
            </w:pPr>
            <w:r>
              <w:rPr>
                <w:b/>
                <w:sz w:val="14"/>
                <w:szCs w:val="14"/>
              </w:rPr>
              <w:t>10 388</w:t>
            </w:r>
          </w:p>
        </w:tc>
        <w:tc>
          <w:tcPr>
            <w:tcW w:w="541" w:type="dxa"/>
          </w:tcPr>
          <w:p w14:paraId="592E8CBD" w14:textId="77777777" w:rsidR="00CC5121" w:rsidRPr="0078555B" w:rsidRDefault="00CC5121" w:rsidP="00367745">
            <w:pPr>
              <w:pStyle w:val="TabellRader"/>
              <w:rPr>
                <w:b/>
                <w:sz w:val="14"/>
                <w:szCs w:val="14"/>
              </w:rPr>
            </w:pPr>
            <w:r w:rsidRPr="0078555B">
              <w:rPr>
                <w:b/>
                <w:sz w:val="14"/>
                <w:szCs w:val="14"/>
              </w:rPr>
              <w:t>9 991</w:t>
            </w:r>
          </w:p>
        </w:tc>
        <w:tc>
          <w:tcPr>
            <w:tcW w:w="541" w:type="dxa"/>
          </w:tcPr>
          <w:p w14:paraId="69DA2173" w14:textId="77777777" w:rsidR="00CC5121" w:rsidRPr="0078555B" w:rsidRDefault="00CC5121" w:rsidP="00367745">
            <w:pPr>
              <w:pStyle w:val="TabellRader"/>
              <w:rPr>
                <w:b/>
                <w:sz w:val="14"/>
                <w:szCs w:val="14"/>
              </w:rPr>
            </w:pPr>
            <w:r w:rsidRPr="0078555B">
              <w:rPr>
                <w:b/>
                <w:sz w:val="14"/>
                <w:szCs w:val="14"/>
              </w:rPr>
              <w:t>9 783</w:t>
            </w:r>
          </w:p>
        </w:tc>
        <w:tc>
          <w:tcPr>
            <w:tcW w:w="474" w:type="dxa"/>
          </w:tcPr>
          <w:p w14:paraId="70421D1B" w14:textId="77777777" w:rsidR="00CC5121" w:rsidRPr="0078555B" w:rsidRDefault="00CC5121" w:rsidP="00367745">
            <w:pPr>
              <w:pStyle w:val="TabellRader"/>
              <w:rPr>
                <w:b/>
                <w:sz w:val="14"/>
                <w:szCs w:val="14"/>
              </w:rPr>
            </w:pPr>
            <w:r w:rsidRPr="0078555B">
              <w:rPr>
                <w:b/>
                <w:sz w:val="14"/>
                <w:szCs w:val="14"/>
              </w:rPr>
              <w:t>9 454</w:t>
            </w:r>
          </w:p>
        </w:tc>
        <w:tc>
          <w:tcPr>
            <w:tcW w:w="474" w:type="dxa"/>
          </w:tcPr>
          <w:p w14:paraId="336376F7" w14:textId="77777777" w:rsidR="00CC5121" w:rsidRPr="0078555B" w:rsidRDefault="00CC5121" w:rsidP="00367745">
            <w:pPr>
              <w:pStyle w:val="TabellRader"/>
              <w:rPr>
                <w:b/>
                <w:sz w:val="14"/>
                <w:szCs w:val="14"/>
              </w:rPr>
            </w:pPr>
            <w:r w:rsidRPr="0078555B">
              <w:rPr>
                <w:b/>
                <w:sz w:val="14"/>
                <w:szCs w:val="14"/>
              </w:rPr>
              <w:t>9 165</w:t>
            </w:r>
          </w:p>
        </w:tc>
        <w:tc>
          <w:tcPr>
            <w:tcW w:w="474" w:type="dxa"/>
          </w:tcPr>
          <w:p w14:paraId="09D7B9C6" w14:textId="77777777" w:rsidR="00CC5121" w:rsidRPr="0078555B" w:rsidRDefault="00CC5121" w:rsidP="00367745">
            <w:pPr>
              <w:pStyle w:val="TabellRader"/>
              <w:rPr>
                <w:b/>
                <w:sz w:val="14"/>
                <w:szCs w:val="14"/>
              </w:rPr>
            </w:pPr>
            <w:r w:rsidRPr="0078555B">
              <w:rPr>
                <w:b/>
                <w:sz w:val="14"/>
                <w:szCs w:val="14"/>
              </w:rPr>
              <w:t>9 080</w:t>
            </w:r>
          </w:p>
        </w:tc>
        <w:tc>
          <w:tcPr>
            <w:tcW w:w="474" w:type="dxa"/>
          </w:tcPr>
          <w:p w14:paraId="33FEA4D1" w14:textId="77777777" w:rsidR="00CC5121" w:rsidRPr="0078555B" w:rsidRDefault="00CC5121" w:rsidP="00367745">
            <w:pPr>
              <w:pStyle w:val="TabellRader"/>
              <w:rPr>
                <w:b/>
                <w:sz w:val="14"/>
                <w:szCs w:val="14"/>
              </w:rPr>
            </w:pPr>
            <w:r w:rsidRPr="0078555B">
              <w:rPr>
                <w:b/>
                <w:sz w:val="14"/>
                <w:szCs w:val="14"/>
              </w:rPr>
              <w:t>8 714</w:t>
            </w:r>
          </w:p>
        </w:tc>
        <w:tc>
          <w:tcPr>
            <w:tcW w:w="474" w:type="dxa"/>
          </w:tcPr>
          <w:p w14:paraId="4B05AF21" w14:textId="77777777" w:rsidR="00CC5121" w:rsidRPr="0078555B" w:rsidRDefault="00CC5121" w:rsidP="00367745">
            <w:pPr>
              <w:pStyle w:val="TabellRader"/>
              <w:rPr>
                <w:b/>
              </w:rPr>
            </w:pPr>
            <w:r w:rsidRPr="0078555B">
              <w:rPr>
                <w:b/>
                <w:sz w:val="14"/>
                <w:szCs w:val="14"/>
              </w:rPr>
              <w:t>8 517</w:t>
            </w:r>
          </w:p>
        </w:tc>
        <w:tc>
          <w:tcPr>
            <w:tcW w:w="474" w:type="dxa"/>
          </w:tcPr>
          <w:p w14:paraId="341C7096" w14:textId="77777777" w:rsidR="00CC5121" w:rsidRPr="0078555B" w:rsidRDefault="00CC5121" w:rsidP="00367745">
            <w:pPr>
              <w:pStyle w:val="TabellRader"/>
            </w:pPr>
            <w:r w:rsidRPr="0078555B">
              <w:rPr>
                <w:b/>
                <w:sz w:val="14"/>
                <w:szCs w:val="14"/>
              </w:rPr>
              <w:t>8 141</w:t>
            </w:r>
          </w:p>
        </w:tc>
      </w:tr>
      <w:tr w:rsidR="00CC5121" w:rsidRPr="00992CB3" w14:paraId="44079B5B" w14:textId="77777777" w:rsidTr="00367745">
        <w:tc>
          <w:tcPr>
            <w:tcW w:w="1044" w:type="dxa"/>
          </w:tcPr>
          <w:p w14:paraId="2D798D6A" w14:textId="77777777" w:rsidR="00CC5121" w:rsidRPr="0078555B" w:rsidRDefault="00CC5121" w:rsidP="00367745">
            <w:pPr>
              <w:pStyle w:val="TabellRader"/>
              <w:jc w:val="left"/>
            </w:pPr>
            <w:r w:rsidRPr="0078555B">
              <w:rPr>
                <w:sz w:val="14"/>
                <w:szCs w:val="14"/>
              </w:rPr>
              <w:t>Över-/underskott</w:t>
            </w:r>
          </w:p>
        </w:tc>
        <w:tc>
          <w:tcPr>
            <w:tcW w:w="541" w:type="dxa"/>
          </w:tcPr>
          <w:p w14:paraId="2B32F5CC" w14:textId="77777777" w:rsidR="00CC5121" w:rsidRPr="0078555B" w:rsidRDefault="00CC5121" w:rsidP="00367745">
            <w:pPr>
              <w:pStyle w:val="TabellRader"/>
              <w:rPr>
                <w:sz w:val="14"/>
                <w:szCs w:val="14"/>
              </w:rPr>
            </w:pPr>
            <w:r>
              <w:rPr>
                <w:sz w:val="14"/>
                <w:szCs w:val="14"/>
              </w:rPr>
              <w:t>1 345</w:t>
            </w:r>
          </w:p>
        </w:tc>
        <w:tc>
          <w:tcPr>
            <w:tcW w:w="541" w:type="dxa"/>
          </w:tcPr>
          <w:p w14:paraId="5D0C683A" w14:textId="77777777" w:rsidR="00CC5121" w:rsidRPr="0078555B" w:rsidRDefault="00CC5121" w:rsidP="00367745">
            <w:pPr>
              <w:pStyle w:val="TabellRader"/>
              <w:rPr>
                <w:sz w:val="14"/>
                <w:szCs w:val="14"/>
              </w:rPr>
            </w:pPr>
            <w:r w:rsidRPr="0078555B">
              <w:rPr>
                <w:sz w:val="14"/>
                <w:szCs w:val="14"/>
              </w:rPr>
              <w:t>1 201</w:t>
            </w:r>
          </w:p>
        </w:tc>
        <w:tc>
          <w:tcPr>
            <w:tcW w:w="541" w:type="dxa"/>
          </w:tcPr>
          <w:p w14:paraId="40076019" w14:textId="77777777" w:rsidR="00CC5121" w:rsidRPr="0078555B" w:rsidRDefault="00CC5121" w:rsidP="00367745">
            <w:pPr>
              <w:pStyle w:val="TabellRader"/>
              <w:rPr>
                <w:sz w:val="14"/>
                <w:szCs w:val="14"/>
              </w:rPr>
            </w:pPr>
            <w:r w:rsidRPr="0078555B">
              <w:rPr>
                <w:sz w:val="14"/>
                <w:szCs w:val="14"/>
              </w:rPr>
              <w:t>806</w:t>
            </w:r>
          </w:p>
        </w:tc>
        <w:tc>
          <w:tcPr>
            <w:tcW w:w="474" w:type="dxa"/>
          </w:tcPr>
          <w:p w14:paraId="75FE6F8D" w14:textId="77777777" w:rsidR="00CC5121" w:rsidRPr="0078555B" w:rsidRDefault="00CC5121" w:rsidP="00367745">
            <w:pPr>
              <w:pStyle w:val="TabellRader"/>
              <w:rPr>
                <w:sz w:val="14"/>
                <w:szCs w:val="14"/>
              </w:rPr>
            </w:pPr>
            <w:r w:rsidRPr="0078555B">
              <w:rPr>
                <w:sz w:val="14"/>
                <w:szCs w:val="14"/>
              </w:rPr>
              <w:t>758</w:t>
            </w:r>
          </w:p>
        </w:tc>
        <w:tc>
          <w:tcPr>
            <w:tcW w:w="474" w:type="dxa"/>
          </w:tcPr>
          <w:p w14:paraId="3D0A7793" w14:textId="77777777" w:rsidR="00CC5121" w:rsidRPr="0078555B" w:rsidRDefault="00CC5121" w:rsidP="00367745">
            <w:pPr>
              <w:pStyle w:val="TabellRader"/>
              <w:rPr>
                <w:sz w:val="14"/>
                <w:szCs w:val="14"/>
              </w:rPr>
            </w:pPr>
            <w:r w:rsidRPr="0078555B">
              <w:rPr>
                <w:sz w:val="14"/>
                <w:szCs w:val="14"/>
              </w:rPr>
              <w:t>463</w:t>
            </w:r>
          </w:p>
        </w:tc>
        <w:tc>
          <w:tcPr>
            <w:tcW w:w="474" w:type="dxa"/>
          </w:tcPr>
          <w:p w14:paraId="559A05E9" w14:textId="77777777" w:rsidR="00CC5121" w:rsidRPr="0078555B" w:rsidRDefault="00CC5121" w:rsidP="00367745">
            <w:pPr>
              <w:pStyle w:val="TabellRader"/>
              <w:rPr>
                <w:sz w:val="14"/>
                <w:szCs w:val="14"/>
              </w:rPr>
            </w:pPr>
            <w:r w:rsidRPr="0078555B">
              <w:rPr>
                <w:sz w:val="14"/>
                <w:szCs w:val="14"/>
              </w:rPr>
              <w:t>315</w:t>
            </w:r>
          </w:p>
        </w:tc>
        <w:tc>
          <w:tcPr>
            <w:tcW w:w="474" w:type="dxa"/>
          </w:tcPr>
          <w:p w14:paraId="10E1AEBD" w14:textId="77777777" w:rsidR="00CC5121" w:rsidRPr="0078555B" w:rsidRDefault="00CC5121" w:rsidP="00367745">
            <w:pPr>
              <w:pStyle w:val="TabellRader"/>
              <w:rPr>
                <w:sz w:val="14"/>
                <w:szCs w:val="14"/>
              </w:rPr>
            </w:pPr>
            <w:r w:rsidRPr="0078555B">
              <w:rPr>
                <w:sz w:val="14"/>
                <w:szCs w:val="14"/>
              </w:rPr>
              <w:t>344</w:t>
            </w:r>
          </w:p>
        </w:tc>
        <w:tc>
          <w:tcPr>
            <w:tcW w:w="474" w:type="dxa"/>
          </w:tcPr>
          <w:p w14:paraId="3CF93C23" w14:textId="77777777" w:rsidR="00CC5121" w:rsidRPr="0078555B" w:rsidRDefault="00CC5121" w:rsidP="00367745">
            <w:pPr>
              <w:pStyle w:val="TabellRader"/>
            </w:pPr>
            <w:r w:rsidRPr="0078555B">
              <w:rPr>
                <w:sz w:val="14"/>
                <w:szCs w:val="14"/>
              </w:rPr>
              <w:t>171</w:t>
            </w:r>
          </w:p>
        </w:tc>
        <w:tc>
          <w:tcPr>
            <w:tcW w:w="474" w:type="dxa"/>
          </w:tcPr>
          <w:p w14:paraId="4084DC63" w14:textId="77777777" w:rsidR="00CC5121" w:rsidRPr="0078555B" w:rsidRDefault="00CC5121" w:rsidP="00367745">
            <w:pPr>
              <w:pStyle w:val="TabellRader"/>
            </w:pPr>
            <w:r w:rsidRPr="0078555B">
              <w:rPr>
                <w:sz w:val="14"/>
                <w:szCs w:val="14"/>
              </w:rPr>
              <w:t>423</w:t>
            </w:r>
          </w:p>
        </w:tc>
      </w:tr>
      <w:tr w:rsidR="00CC5121" w:rsidRPr="00992CB3" w14:paraId="1C5EF3BF" w14:textId="77777777" w:rsidTr="00367745">
        <w:tc>
          <w:tcPr>
            <w:tcW w:w="1044" w:type="dxa"/>
          </w:tcPr>
          <w:p w14:paraId="72DFC048" w14:textId="77777777" w:rsidR="00CC5121" w:rsidRPr="0078555B" w:rsidRDefault="00CC5121" w:rsidP="00367745">
            <w:pPr>
              <w:pStyle w:val="TabellRader"/>
              <w:jc w:val="left"/>
            </w:pPr>
            <w:r w:rsidRPr="0078555B">
              <w:rPr>
                <w:b/>
                <w:sz w:val="14"/>
                <w:szCs w:val="14"/>
              </w:rPr>
              <w:t>Balanstal</w:t>
            </w:r>
          </w:p>
        </w:tc>
        <w:tc>
          <w:tcPr>
            <w:tcW w:w="541" w:type="dxa"/>
          </w:tcPr>
          <w:p w14:paraId="0CE07C47" w14:textId="77777777" w:rsidR="00CC5121" w:rsidRPr="0078555B" w:rsidRDefault="00CC5121" w:rsidP="00367745">
            <w:pPr>
              <w:pStyle w:val="TabellRader"/>
              <w:rPr>
                <w:b/>
                <w:sz w:val="14"/>
                <w:szCs w:val="14"/>
              </w:rPr>
            </w:pPr>
            <w:r>
              <w:rPr>
                <w:b/>
                <w:sz w:val="14"/>
                <w:szCs w:val="14"/>
              </w:rPr>
              <w:t>1,1295</w:t>
            </w:r>
          </w:p>
        </w:tc>
        <w:tc>
          <w:tcPr>
            <w:tcW w:w="541" w:type="dxa"/>
          </w:tcPr>
          <w:p w14:paraId="1B0C557C" w14:textId="77777777" w:rsidR="00CC5121" w:rsidRPr="0078555B" w:rsidRDefault="00CC5121" w:rsidP="00367745">
            <w:pPr>
              <w:pStyle w:val="TabellRader"/>
              <w:rPr>
                <w:b/>
                <w:sz w:val="14"/>
                <w:szCs w:val="14"/>
              </w:rPr>
            </w:pPr>
            <w:r w:rsidRPr="0078555B">
              <w:rPr>
                <w:b/>
                <w:sz w:val="14"/>
                <w:szCs w:val="14"/>
              </w:rPr>
              <w:t>1,1202</w:t>
            </w:r>
          </w:p>
        </w:tc>
        <w:tc>
          <w:tcPr>
            <w:tcW w:w="541" w:type="dxa"/>
          </w:tcPr>
          <w:p w14:paraId="43383789" w14:textId="77777777" w:rsidR="00CC5121" w:rsidRPr="0078555B" w:rsidRDefault="00CC5121" w:rsidP="00367745">
            <w:pPr>
              <w:pStyle w:val="TabellRader"/>
              <w:rPr>
                <w:b/>
                <w:sz w:val="14"/>
                <w:szCs w:val="14"/>
              </w:rPr>
            </w:pPr>
            <w:r w:rsidRPr="0078555B">
              <w:rPr>
                <w:b/>
                <w:sz w:val="14"/>
                <w:szCs w:val="14"/>
              </w:rPr>
              <w:t>1,0824</w:t>
            </w:r>
          </w:p>
        </w:tc>
        <w:tc>
          <w:tcPr>
            <w:tcW w:w="474" w:type="dxa"/>
          </w:tcPr>
          <w:p w14:paraId="5EB7532B" w14:textId="77777777" w:rsidR="00CC5121" w:rsidRPr="0078555B" w:rsidRDefault="00CC5121" w:rsidP="00367745">
            <w:pPr>
              <w:pStyle w:val="TabellRader"/>
              <w:rPr>
                <w:b/>
                <w:sz w:val="14"/>
                <w:szCs w:val="14"/>
              </w:rPr>
            </w:pPr>
            <w:r w:rsidRPr="0078555B">
              <w:rPr>
                <w:b/>
                <w:sz w:val="14"/>
                <w:szCs w:val="14"/>
              </w:rPr>
              <w:t>1,0802</w:t>
            </w:r>
          </w:p>
        </w:tc>
        <w:tc>
          <w:tcPr>
            <w:tcW w:w="474" w:type="dxa"/>
          </w:tcPr>
          <w:p w14:paraId="39FE6EA4" w14:textId="77777777" w:rsidR="00CC5121" w:rsidRPr="0078555B" w:rsidRDefault="00CC5121" w:rsidP="00367745">
            <w:pPr>
              <w:pStyle w:val="TabellRader"/>
              <w:rPr>
                <w:b/>
                <w:sz w:val="14"/>
                <w:szCs w:val="14"/>
              </w:rPr>
            </w:pPr>
            <w:r w:rsidRPr="0078555B">
              <w:rPr>
                <w:b/>
                <w:sz w:val="14"/>
                <w:szCs w:val="14"/>
              </w:rPr>
              <w:t>1,0505</w:t>
            </w:r>
          </w:p>
        </w:tc>
        <w:tc>
          <w:tcPr>
            <w:tcW w:w="474" w:type="dxa"/>
          </w:tcPr>
          <w:p w14:paraId="70E75122" w14:textId="77777777" w:rsidR="00CC5121" w:rsidRPr="0078555B" w:rsidRDefault="00CC5121" w:rsidP="00367745">
            <w:pPr>
              <w:pStyle w:val="TabellRader"/>
              <w:rPr>
                <w:b/>
                <w:sz w:val="14"/>
                <w:szCs w:val="14"/>
              </w:rPr>
            </w:pPr>
            <w:r w:rsidRPr="0078555B">
              <w:rPr>
                <w:b/>
                <w:sz w:val="14"/>
                <w:szCs w:val="14"/>
              </w:rPr>
              <w:t>1,0347</w:t>
            </w:r>
          </w:p>
        </w:tc>
        <w:tc>
          <w:tcPr>
            <w:tcW w:w="474" w:type="dxa"/>
          </w:tcPr>
          <w:p w14:paraId="75207118" w14:textId="77777777" w:rsidR="00CC5121" w:rsidRPr="0078555B" w:rsidRDefault="00CC5121" w:rsidP="00367745">
            <w:pPr>
              <w:pStyle w:val="TabellRader"/>
              <w:rPr>
                <w:b/>
                <w:sz w:val="14"/>
                <w:szCs w:val="14"/>
              </w:rPr>
            </w:pPr>
            <w:r w:rsidRPr="0078555B">
              <w:rPr>
                <w:b/>
                <w:sz w:val="14"/>
                <w:szCs w:val="14"/>
              </w:rPr>
              <w:t>1,0395</w:t>
            </w:r>
          </w:p>
        </w:tc>
        <w:tc>
          <w:tcPr>
            <w:tcW w:w="474" w:type="dxa"/>
          </w:tcPr>
          <w:p w14:paraId="789FADB6" w14:textId="77777777" w:rsidR="00CC5121" w:rsidRPr="0078555B" w:rsidRDefault="00CC5121" w:rsidP="00367745">
            <w:pPr>
              <w:pStyle w:val="TabellRader"/>
            </w:pPr>
            <w:r w:rsidRPr="0078555B">
              <w:rPr>
                <w:b/>
                <w:sz w:val="14"/>
                <w:szCs w:val="14"/>
              </w:rPr>
              <w:t>1,0201</w:t>
            </w:r>
          </w:p>
        </w:tc>
        <w:tc>
          <w:tcPr>
            <w:tcW w:w="474" w:type="dxa"/>
          </w:tcPr>
          <w:p w14:paraId="20D81309" w14:textId="77777777" w:rsidR="00CC5121" w:rsidRPr="0078555B" w:rsidRDefault="00CC5121" w:rsidP="00367745">
            <w:pPr>
              <w:pStyle w:val="TabellRader"/>
            </w:pPr>
            <w:r w:rsidRPr="0078555B">
              <w:rPr>
                <w:b/>
                <w:sz w:val="14"/>
                <w:szCs w:val="14"/>
              </w:rPr>
              <w:t>1,0375</w:t>
            </w:r>
          </w:p>
        </w:tc>
      </w:tr>
      <w:tr w:rsidR="00CC5121" w:rsidRPr="00992CB3" w14:paraId="44D32AA8" w14:textId="77777777" w:rsidTr="00367745">
        <w:tc>
          <w:tcPr>
            <w:tcW w:w="1044" w:type="dxa"/>
            <w:tcBorders>
              <w:bottom w:val="single" w:sz="4" w:space="0" w:color="auto"/>
            </w:tcBorders>
          </w:tcPr>
          <w:p w14:paraId="01B9B810" w14:textId="77777777" w:rsidR="00CC5121" w:rsidRPr="0078555B" w:rsidRDefault="00CC5121" w:rsidP="00367745">
            <w:pPr>
              <w:pStyle w:val="TabellRader"/>
              <w:jc w:val="left"/>
            </w:pPr>
            <w:r w:rsidRPr="0078555B">
              <w:rPr>
                <w:sz w:val="14"/>
                <w:szCs w:val="14"/>
              </w:rPr>
              <w:t>Dämpat balanstal</w:t>
            </w:r>
          </w:p>
        </w:tc>
        <w:tc>
          <w:tcPr>
            <w:tcW w:w="541" w:type="dxa"/>
            <w:tcBorders>
              <w:bottom w:val="single" w:sz="4" w:space="0" w:color="auto"/>
            </w:tcBorders>
          </w:tcPr>
          <w:p w14:paraId="4CD6F0D7" w14:textId="77777777" w:rsidR="00CC5121" w:rsidRPr="0078555B" w:rsidRDefault="00CC5121" w:rsidP="00367745">
            <w:pPr>
              <w:pStyle w:val="TabellRader"/>
              <w:rPr>
                <w:sz w:val="14"/>
                <w:szCs w:val="14"/>
              </w:rPr>
            </w:pPr>
            <w:r>
              <w:rPr>
                <w:sz w:val="14"/>
                <w:szCs w:val="14"/>
              </w:rPr>
              <w:t>1,0432</w:t>
            </w:r>
          </w:p>
        </w:tc>
        <w:tc>
          <w:tcPr>
            <w:tcW w:w="541" w:type="dxa"/>
            <w:tcBorders>
              <w:bottom w:val="single" w:sz="4" w:space="0" w:color="auto"/>
            </w:tcBorders>
          </w:tcPr>
          <w:p w14:paraId="6CE23655" w14:textId="77777777" w:rsidR="00CC5121" w:rsidRPr="0078555B" w:rsidRDefault="00CC5121" w:rsidP="00367745">
            <w:pPr>
              <w:pStyle w:val="TabellRader"/>
              <w:rPr>
                <w:sz w:val="14"/>
                <w:szCs w:val="14"/>
              </w:rPr>
            </w:pPr>
            <w:r w:rsidRPr="0078555B">
              <w:rPr>
                <w:sz w:val="14"/>
                <w:szCs w:val="14"/>
              </w:rPr>
              <w:t>1,0401</w:t>
            </w:r>
          </w:p>
        </w:tc>
        <w:tc>
          <w:tcPr>
            <w:tcW w:w="541" w:type="dxa"/>
            <w:tcBorders>
              <w:bottom w:val="single" w:sz="4" w:space="0" w:color="auto"/>
            </w:tcBorders>
          </w:tcPr>
          <w:p w14:paraId="3D4B3DA3" w14:textId="77777777" w:rsidR="00CC5121" w:rsidRPr="0078555B" w:rsidRDefault="00CC5121" w:rsidP="00367745">
            <w:pPr>
              <w:pStyle w:val="TabellRader"/>
              <w:rPr>
                <w:sz w:val="14"/>
                <w:szCs w:val="14"/>
              </w:rPr>
            </w:pPr>
            <w:r w:rsidRPr="0078555B">
              <w:rPr>
                <w:sz w:val="14"/>
                <w:szCs w:val="14"/>
              </w:rPr>
              <w:t>1,0275</w:t>
            </w:r>
          </w:p>
        </w:tc>
        <w:tc>
          <w:tcPr>
            <w:tcW w:w="474" w:type="dxa"/>
            <w:tcBorders>
              <w:bottom w:val="single" w:sz="4" w:space="0" w:color="auto"/>
            </w:tcBorders>
          </w:tcPr>
          <w:p w14:paraId="0A885947" w14:textId="77777777" w:rsidR="00CC5121" w:rsidRPr="0078555B" w:rsidRDefault="00CC5121" w:rsidP="00367745">
            <w:pPr>
              <w:pStyle w:val="TabellRader"/>
              <w:rPr>
                <w:sz w:val="14"/>
                <w:szCs w:val="14"/>
              </w:rPr>
            </w:pPr>
            <w:r w:rsidRPr="0078555B">
              <w:rPr>
                <w:sz w:val="14"/>
                <w:szCs w:val="14"/>
              </w:rPr>
              <w:t>1,0267</w:t>
            </w:r>
          </w:p>
        </w:tc>
        <w:tc>
          <w:tcPr>
            <w:tcW w:w="474" w:type="dxa"/>
            <w:tcBorders>
              <w:bottom w:val="single" w:sz="4" w:space="0" w:color="auto"/>
            </w:tcBorders>
          </w:tcPr>
          <w:p w14:paraId="2BD5C213" w14:textId="77777777" w:rsidR="00CC5121" w:rsidRPr="0078555B" w:rsidRDefault="00CC5121" w:rsidP="00367745">
            <w:pPr>
              <w:pStyle w:val="TabellRader"/>
              <w:rPr>
                <w:sz w:val="14"/>
                <w:szCs w:val="14"/>
              </w:rPr>
            </w:pPr>
            <w:r w:rsidRPr="0078555B">
              <w:rPr>
                <w:sz w:val="14"/>
                <w:szCs w:val="14"/>
              </w:rPr>
              <w:t>1,0168</w:t>
            </w:r>
          </w:p>
        </w:tc>
        <w:tc>
          <w:tcPr>
            <w:tcW w:w="474" w:type="dxa"/>
            <w:tcBorders>
              <w:bottom w:val="single" w:sz="4" w:space="0" w:color="auto"/>
            </w:tcBorders>
          </w:tcPr>
          <w:p w14:paraId="42831F1B" w14:textId="77777777" w:rsidR="00CC5121" w:rsidRPr="0078555B" w:rsidRDefault="00CC5121" w:rsidP="00367745">
            <w:pPr>
              <w:pStyle w:val="TabellRader"/>
              <w:rPr>
                <w:sz w:val="14"/>
                <w:szCs w:val="14"/>
              </w:rPr>
            </w:pPr>
            <w:r w:rsidRPr="0078555B">
              <w:rPr>
                <w:sz w:val="14"/>
                <w:szCs w:val="14"/>
              </w:rPr>
              <w:t>1,0116</w:t>
            </w:r>
          </w:p>
        </w:tc>
        <w:tc>
          <w:tcPr>
            <w:tcW w:w="474" w:type="dxa"/>
            <w:tcBorders>
              <w:bottom w:val="single" w:sz="4" w:space="0" w:color="auto"/>
            </w:tcBorders>
          </w:tcPr>
          <w:p w14:paraId="3B4D1E3C" w14:textId="77777777" w:rsidR="00CC5121" w:rsidRPr="0078555B" w:rsidRDefault="00CC5121" w:rsidP="00367745">
            <w:pPr>
              <w:pStyle w:val="TabellRader"/>
              <w:rPr>
                <w:sz w:val="14"/>
                <w:szCs w:val="14"/>
              </w:rPr>
            </w:pPr>
            <w:r w:rsidRPr="0078555B">
              <w:rPr>
                <w:sz w:val="14"/>
                <w:szCs w:val="14"/>
              </w:rPr>
              <w:t>1,0132</w:t>
            </w:r>
          </w:p>
        </w:tc>
        <w:tc>
          <w:tcPr>
            <w:tcW w:w="474" w:type="dxa"/>
            <w:tcBorders>
              <w:bottom w:val="single" w:sz="4" w:space="0" w:color="auto"/>
            </w:tcBorders>
          </w:tcPr>
          <w:p w14:paraId="188DABF5" w14:textId="77777777" w:rsidR="00CC5121" w:rsidRPr="0078555B" w:rsidRDefault="00CC5121" w:rsidP="00367745">
            <w:pPr>
              <w:pStyle w:val="TabellRader"/>
            </w:pPr>
            <w:r w:rsidRPr="0078555B">
              <w:rPr>
                <w:sz w:val="14"/>
                <w:szCs w:val="14"/>
              </w:rPr>
              <w:t>1,0067</w:t>
            </w:r>
          </w:p>
        </w:tc>
        <w:tc>
          <w:tcPr>
            <w:tcW w:w="474" w:type="dxa"/>
            <w:tcBorders>
              <w:bottom w:val="single" w:sz="4" w:space="0" w:color="auto"/>
            </w:tcBorders>
          </w:tcPr>
          <w:p w14:paraId="0E0A8669" w14:textId="77777777" w:rsidR="00CC5121" w:rsidRPr="0078555B" w:rsidRDefault="00CC5121" w:rsidP="00367745">
            <w:pPr>
              <w:pStyle w:val="TabellRader"/>
            </w:pPr>
          </w:p>
        </w:tc>
      </w:tr>
    </w:tbl>
    <w:p w14:paraId="741857EE" w14:textId="77777777" w:rsidR="00CC5121" w:rsidRPr="004F6683" w:rsidRDefault="00CC5121" w:rsidP="00CC5121">
      <w:pPr>
        <w:pStyle w:val="FigurFotnot"/>
      </w:pPr>
      <w:r w:rsidRPr="004A0D6F">
        <w:t>Not 1:</w:t>
      </w:r>
      <w:r w:rsidRPr="0078555B">
        <w:t xml:space="preserve"> Tillgångar och skulder beräknade enligt de nya beräkningsreglerna.</w:t>
      </w:r>
      <w:r w:rsidRPr="0078555B">
        <w:br/>
      </w:r>
      <w:r w:rsidRPr="004A0D6F">
        <w:t>Not 2:</w:t>
      </w:r>
      <w:r w:rsidRPr="0078555B">
        <w:t xml:space="preserve"> Från 2008 till 2014 är balanstalet beräknat enligt andra beräkningsregler.</w:t>
      </w:r>
      <w:r w:rsidRPr="0078555B">
        <w:br/>
        <w:t>Källa: Pensionsmyndighetens årsredovisning för 20</w:t>
      </w:r>
      <w:r>
        <w:t>22</w:t>
      </w:r>
      <w:r w:rsidRPr="0078555B">
        <w:t>, s. 9</w:t>
      </w:r>
      <w:r>
        <w:t>9</w:t>
      </w:r>
      <w:r w:rsidRPr="0078555B">
        <w:t>.</w:t>
      </w:r>
    </w:p>
    <w:p w14:paraId="64F22AB0" w14:textId="77777777" w:rsidR="00CC5121" w:rsidRPr="00F84885" w:rsidRDefault="00CC5121" w:rsidP="00CC5121">
      <w:pPr>
        <w:pStyle w:val="Brdtext"/>
        <w:rPr>
          <w:highlight w:val="yellow"/>
        </w:rPr>
      </w:pPr>
    </w:p>
    <w:p w14:paraId="395C8B10" w14:textId="77777777" w:rsidR="00CC5121" w:rsidRPr="004F6683" w:rsidDel="00145D18" w:rsidRDefault="00CC5121" w:rsidP="00CC5121">
      <w:pPr>
        <w:pStyle w:val="Brdtext"/>
      </w:pPr>
      <w:r w:rsidRPr="004F6683" w:rsidDel="00145D18">
        <w:t>Som nämns ovan påverkas inkomstpensionssystemets resultat (balans</w:t>
      </w:r>
      <w:r w:rsidRPr="004F6683" w:rsidDel="00145D18">
        <w:softHyphen/>
        <w:t>talet) av ett antal samhällsekonomiska och demografiska faktorer. På kort sikt har sysselsättningens utveckling störst betydelse. Buffert</w:t>
      </w:r>
      <w:r w:rsidRPr="004F6683" w:rsidDel="00145D18">
        <w:softHyphen/>
        <w:t xml:space="preserve">fondernas värdeutveckling har också betydelse, vilket i sin tur är kopplat till </w:t>
      </w:r>
      <w:r w:rsidRPr="004F6683" w:rsidDel="00145D18">
        <w:lastRenderedPageBreak/>
        <w:t>utvecklingen på kapitalmarknaderna. På lång sikt har även demo</w:t>
      </w:r>
      <w:r w:rsidRPr="004F6683" w:rsidDel="00145D18">
        <w:softHyphen/>
        <w:t xml:space="preserve">grafiska faktorer stor betydelse för utvecklingen i balanstalet. </w:t>
      </w:r>
    </w:p>
    <w:p w14:paraId="2E4FB895" w14:textId="77777777" w:rsidR="00CC5121" w:rsidRPr="007F5DC8" w:rsidRDefault="00CC5121" w:rsidP="00CC5121">
      <w:pPr>
        <w:pStyle w:val="Rubrik2"/>
      </w:pPr>
      <w:bookmarkStart w:id="35" w:name="_Toc482855892"/>
      <w:bookmarkStart w:id="36" w:name="_Toc482855980"/>
      <w:bookmarkStart w:id="37" w:name="_Toc482889490"/>
      <w:bookmarkStart w:id="38" w:name="_Toc481501522"/>
      <w:bookmarkStart w:id="39" w:name="_Toc481574481"/>
      <w:bookmarkStart w:id="40" w:name="_Toc483313556"/>
      <w:bookmarkStart w:id="41" w:name="_Toc514842415"/>
      <w:bookmarkStart w:id="42" w:name="_Toc7438814"/>
      <w:bookmarkStart w:id="43" w:name="_Toc8029407"/>
      <w:bookmarkStart w:id="44" w:name="_Toc9430685"/>
      <w:bookmarkStart w:id="45" w:name="_Toc41492996"/>
      <w:bookmarkStart w:id="46" w:name="_Toc72921788"/>
      <w:bookmarkStart w:id="47" w:name="_Toc135834654"/>
      <w:bookmarkEnd w:id="35"/>
      <w:bookmarkEnd w:id="36"/>
      <w:bookmarkEnd w:id="37"/>
      <w:r w:rsidRPr="007F5DC8">
        <w:t>Premiepensionssystemet</w:t>
      </w:r>
      <w:bookmarkEnd w:id="38"/>
      <w:bookmarkEnd w:id="39"/>
      <w:bookmarkEnd w:id="40"/>
      <w:bookmarkEnd w:id="41"/>
      <w:bookmarkEnd w:id="42"/>
      <w:bookmarkEnd w:id="43"/>
      <w:bookmarkEnd w:id="44"/>
      <w:bookmarkEnd w:id="45"/>
      <w:bookmarkEnd w:id="46"/>
      <w:bookmarkEnd w:id="47"/>
    </w:p>
    <w:p w14:paraId="436908D1" w14:textId="77777777" w:rsidR="00CC5121" w:rsidRPr="007F5DC8" w:rsidRDefault="00CC5121" w:rsidP="00CC5121">
      <w:pPr>
        <w:pStyle w:val="Brdtext"/>
      </w:pPr>
      <w:r w:rsidRPr="007F5DC8">
        <w:t>Premiepensionssystemet är fonderat. Eftersom tillgångarna i systemet är fullt fond</w:t>
      </w:r>
      <w:r>
        <w:softHyphen/>
      </w:r>
      <w:r w:rsidRPr="007F5DC8">
        <w:t>erade, påverkas behållningarna fullt ut av upp- och nedgångar i fond</w:t>
      </w:r>
      <w:r>
        <w:softHyphen/>
      </w:r>
      <w:r w:rsidRPr="007F5DC8">
        <w:t>andelarnas värden.</w:t>
      </w:r>
      <w:r>
        <w:t xml:space="preserve"> </w:t>
      </w:r>
      <w:r w:rsidRPr="007F5DC8">
        <w:t xml:space="preserve">Inom systemet kan var och en själv </w:t>
      </w:r>
      <w:r w:rsidRPr="002F2D05">
        <w:t xml:space="preserve">välja hur </w:t>
      </w:r>
      <w:r>
        <w:t xml:space="preserve">de intjänade premiepensionsrätterna </w:t>
      </w:r>
      <w:r w:rsidRPr="002F2D05">
        <w:t xml:space="preserve">ska placeras. </w:t>
      </w:r>
      <w:bookmarkStart w:id="48" w:name="_Hlk133338023"/>
      <w:r>
        <w:t>V</w:t>
      </w:r>
      <w:r w:rsidRPr="002F2D05">
        <w:t xml:space="preserve">id slutet </w:t>
      </w:r>
      <w:r w:rsidRPr="00BC0E73">
        <w:t>av 2022</w:t>
      </w:r>
      <w:r>
        <w:t>,</w:t>
      </w:r>
      <w:r w:rsidRPr="00BC0E73">
        <w:t xml:space="preserve"> </w:t>
      </w:r>
      <w:r>
        <w:t xml:space="preserve">fanns det omkring </w:t>
      </w:r>
      <w:r w:rsidRPr="00795D16">
        <w:t>46</w:t>
      </w:r>
      <w:r>
        <w:t>0</w:t>
      </w:r>
      <w:r w:rsidRPr="00BC0E73">
        <w:t> fonder</w:t>
      </w:r>
      <w:r w:rsidRPr="002F2D05">
        <w:t xml:space="preserve"> att välja mellan på Pensions</w:t>
      </w:r>
      <w:r>
        <w:softHyphen/>
      </w:r>
      <w:r w:rsidRPr="002F2D05">
        <w:t>myndighetens fondtorg</w:t>
      </w:r>
      <w:r>
        <w:t>.</w:t>
      </w:r>
      <w:r w:rsidRPr="002F2D05">
        <w:t xml:space="preserve"> </w:t>
      </w:r>
      <w:bookmarkEnd w:id="48"/>
      <w:r>
        <w:t>Under 2022 infördes ett nytt regelverk för upphandling av fonder till premiepensionens fondtorg. Det inrättades en ny myndighet, Fondtorgs</w:t>
      </w:r>
      <w:r>
        <w:softHyphen/>
        <w:t>nämnden, som framöver ska upphandla, förvalta och granska de valbara fonderna på fondtorget. De första upphandlingarna av fonder beräknas ske under 2023.</w:t>
      </w:r>
    </w:p>
    <w:p w14:paraId="2F8407DA" w14:textId="77777777" w:rsidR="00CC5121" w:rsidRPr="00D36E43" w:rsidRDefault="00CC5121" w:rsidP="00CC5121">
      <w:pPr>
        <w:pStyle w:val="Brdtextmedindrag"/>
      </w:pPr>
      <w:r w:rsidRPr="002F2D05">
        <w:t xml:space="preserve">Premiepension kan tas ut som antingen traditionell försäkring eller fondförsäkring. Traditionell försäkring innebär att pensionen beräknas som ett livsvarigt garanterat nominellt belopp och om förvaltningen går bra erhålls ett tilläggsbelopp. Den försäkrades fondandelar säljs och </w:t>
      </w:r>
      <w:r w:rsidRPr="002F2D05">
        <w:rPr>
          <w:spacing w:val="-1"/>
        </w:rPr>
        <w:t>Pensionsmyndigheten tar över investeringsansvaret. Fondförsäkring inne</w:t>
      </w:r>
      <w:r w:rsidRPr="002F2D05">
        <w:rPr>
          <w:spacing w:val="-1"/>
        </w:rPr>
        <w:softHyphen/>
      </w:r>
      <w:r w:rsidRPr="002F2D05">
        <w:t>bär att den försäkrade behåller sitt sparande i de valfria premiepensions</w:t>
      </w:r>
      <w:r w:rsidRPr="002F2D05">
        <w:softHyphen/>
        <w:t>fonderna</w:t>
      </w:r>
      <w:r>
        <w:t xml:space="preserve"> eller i förvalsalternativet</w:t>
      </w:r>
      <w:r w:rsidRPr="002F2D05">
        <w:t>. I fondförsäkringen räknas pensions</w:t>
      </w:r>
      <w:r>
        <w:softHyphen/>
      </w:r>
      <w:r w:rsidRPr="002F2D05">
        <w:t>utbetalningarnas storlek årligen om med utgångspunkt från fond</w:t>
      </w:r>
      <w:r>
        <w:softHyphen/>
      </w:r>
      <w:r w:rsidRPr="002F2D05">
        <w:t>andel</w:t>
      </w:r>
      <w:r>
        <w:softHyphen/>
      </w:r>
      <w:r w:rsidRPr="002F2D05">
        <w:t>arnas värde i december. Följande år säljs det antal fondandelar som krävs för att finansiera den beräknade premiepensionen. Om fondandelarnas värde ökar säljs färre andelar och om fondandelarnas värde minskar säljs fler andelar.</w:t>
      </w:r>
      <w:bookmarkStart w:id="49" w:name="_Hlk68619921"/>
    </w:p>
    <w:bookmarkEnd w:id="49"/>
    <w:p w14:paraId="772E0C6F" w14:textId="77777777" w:rsidR="00CC5121" w:rsidRPr="007426CD" w:rsidRDefault="00CC5121" w:rsidP="00CC5121">
      <w:pPr>
        <w:pStyle w:val="Rubrik4utannumrering"/>
      </w:pPr>
      <w:r w:rsidRPr="007426CD">
        <w:t>Sjunde AP-fondens roll</w:t>
      </w:r>
    </w:p>
    <w:p w14:paraId="3CA00126" w14:textId="77777777" w:rsidR="00CC5121" w:rsidRPr="007426CD" w:rsidRDefault="00CC5121" w:rsidP="00CC5121">
      <w:pPr>
        <w:pStyle w:val="Brdtext"/>
      </w:pPr>
      <w:r w:rsidRPr="007426CD">
        <w:t>Sjunde AP-fonden är det statliga alternativet inom premiepensions</w:t>
      </w:r>
      <w:r w:rsidRPr="007426CD">
        <w:softHyphen/>
        <w:t>systemet och förvaltar pensionsmedel åt de individer som inte själva aktivt har valt fonder på fondtorg</w:t>
      </w:r>
      <w:r>
        <w:t>et för premiepensionen</w:t>
      </w:r>
      <w:r w:rsidRPr="007426CD">
        <w:t xml:space="preserve"> eller åt individer som aktivt önskar ett långsiktigt pensionssparande i statlig regi. Sjunde </w:t>
      </w:r>
      <w:r>
        <w:br/>
      </w:r>
      <w:r w:rsidRPr="007426CD">
        <w:t xml:space="preserve">AP-fonden har som främsta uppgift att förvalta premiepensionsmedel i det statliga förvalsalternativet, AP7 </w:t>
      </w:r>
      <w:proofErr w:type="spellStart"/>
      <w:r w:rsidRPr="007426CD">
        <w:t>Såfa</w:t>
      </w:r>
      <w:proofErr w:type="spellEnd"/>
      <w:r w:rsidRPr="007426CD">
        <w:t xml:space="preserve"> (Statens årskullsförvaltningsalter</w:t>
      </w:r>
      <w:r>
        <w:softHyphen/>
      </w:r>
      <w:r w:rsidRPr="007426CD">
        <w:t>nativ)</w:t>
      </w:r>
      <w:r>
        <w:t>,</w:t>
      </w:r>
      <w:r w:rsidRPr="007426CD">
        <w:t xml:space="preserve"> där risken förändras med spararnas ålder. Sjunde AP-fonden </w:t>
      </w:r>
      <w:r>
        <w:t>utgår</w:t>
      </w:r>
      <w:r w:rsidRPr="00060992">
        <w:t xml:space="preserve"> </w:t>
      </w:r>
      <w:r>
        <w:t>från</w:t>
      </w:r>
      <w:r w:rsidRPr="00060992">
        <w:t xml:space="preserve"> två s</w:t>
      </w:r>
      <w:r>
        <w:t>.k.</w:t>
      </w:r>
      <w:r w:rsidRPr="00060992">
        <w:t xml:space="preserve"> byggstensfonder, AP7 Aktiefond och AP7 Räntefond, </w:t>
      </w:r>
      <w:r>
        <w:t>och</w:t>
      </w:r>
      <w:r w:rsidRPr="00060992">
        <w:t xml:space="preserve"> </w:t>
      </w:r>
      <w:r w:rsidRPr="007426CD">
        <w:t xml:space="preserve">erbjuder </w:t>
      </w:r>
      <w:r>
        <w:t>sex</w:t>
      </w:r>
      <w:r w:rsidRPr="007426CD">
        <w:t xml:space="preserve"> fondportföljer</w:t>
      </w:r>
      <w:r>
        <w:t xml:space="preserve">, varav AP7 </w:t>
      </w:r>
      <w:proofErr w:type="spellStart"/>
      <w:r>
        <w:t>Såfa</w:t>
      </w:r>
      <w:proofErr w:type="spellEnd"/>
      <w:r>
        <w:t xml:space="preserve"> är förvalsalternativet,</w:t>
      </w:r>
      <w:r w:rsidRPr="007426CD">
        <w:t xml:space="preserve"> för den som själv vill välja risknivå på sitt sparande. </w:t>
      </w:r>
    </w:p>
    <w:p w14:paraId="6158EE56" w14:textId="77777777" w:rsidR="00CC5121" w:rsidRDefault="00CC5121" w:rsidP="00CC5121">
      <w:pPr>
        <w:pStyle w:val="Brdtextmedindrag"/>
      </w:pPr>
      <w:r w:rsidRPr="007426CD">
        <w:t>Sjunde AP-fonden regleras, liksom Första‒Fjärde AP-fonderna, i lagen om allmänna pensionsfonder. Målet för fondens uppdrag är att</w:t>
      </w:r>
      <w:r>
        <w:t xml:space="preserve"> uppnå</w:t>
      </w:r>
      <w:r w:rsidRPr="007426CD">
        <w:t xml:space="preserve"> lång</w:t>
      </w:r>
      <w:r>
        <w:softHyphen/>
      </w:r>
      <w:r w:rsidRPr="007426CD">
        <w:t xml:space="preserve">siktigt </w:t>
      </w:r>
      <w:r>
        <w:t>hög</w:t>
      </w:r>
      <w:r w:rsidRPr="007426CD">
        <w:t xml:space="preserve"> avkastning i förhållande till risken i place</w:t>
      </w:r>
      <w:r w:rsidRPr="007426CD">
        <w:softHyphen/>
        <w:t>ringarna.</w:t>
      </w:r>
      <w:r>
        <w:t xml:space="preserve"> Sjunde AP-fonden </w:t>
      </w:r>
      <w:r w:rsidRPr="00BA3030">
        <w:t>regleras även av vissa bestämmelser i lagen (2004:46) om värde</w:t>
      </w:r>
      <w:r>
        <w:softHyphen/>
      </w:r>
      <w:r w:rsidRPr="00BA3030">
        <w:t>pappersfonder</w:t>
      </w:r>
      <w:r>
        <w:t>.</w:t>
      </w:r>
      <w:r w:rsidRPr="007426CD">
        <w:t xml:space="preserve"> </w:t>
      </w:r>
    </w:p>
    <w:p w14:paraId="2BBC49C9" w14:textId="77777777" w:rsidR="00CC5121" w:rsidRDefault="00CC5121" w:rsidP="00CC5121">
      <w:pPr>
        <w:pStyle w:val="Brdtextmedindrag"/>
      </w:pPr>
      <w:r>
        <w:t>I november 2022 beslutade riksdagen om lagändringar för Sjunde AP-fonden (prop. 2021/22:280, bet. 2022/</w:t>
      </w:r>
      <w:proofErr w:type="gramStart"/>
      <w:r>
        <w:t>23:SfU</w:t>
      </w:r>
      <w:proofErr w:type="gramEnd"/>
      <w:r>
        <w:t>5, rskr. 2022/23:27). Änd</w:t>
      </w:r>
      <w:r>
        <w:softHyphen/>
        <w:t>ringarna innebär i huvudsak att det klargörs att målet för Sjunde AP-fondens förvaltning av fonder är detsamma som målet för premiepen</w:t>
      </w:r>
      <w:r>
        <w:softHyphen/>
        <w:t>sionssystemet i stort. Målet är alltså att förvalsalternativet inom premie</w:t>
      </w:r>
      <w:r>
        <w:softHyphen/>
      </w:r>
      <w:r>
        <w:lastRenderedPageBreak/>
        <w:t>pensionen ska utgöra ett pensionssparande av hög kvalitet som ger en trygg pension. Ändringarna innebär också att det införs ett mål om före</w:t>
      </w:r>
      <w:r>
        <w:softHyphen/>
        <w:t xml:space="preserve">dömlig förvaltning och att Sjunde AP-fondens placeringsregler justeras, </w:t>
      </w:r>
      <w:proofErr w:type="gramStart"/>
      <w:r>
        <w:t>bl.a.</w:t>
      </w:r>
      <w:proofErr w:type="gramEnd"/>
      <w:r>
        <w:t xml:space="preserve"> på så sätt att möjligheterna att placera medel i illikvida tillgångar utökas. Lagändringarna trädde i kraft den 1 januari 2023. </w:t>
      </w:r>
    </w:p>
    <w:p w14:paraId="7167771D" w14:textId="77777777" w:rsidR="00CC5121" w:rsidRPr="00F84885" w:rsidRDefault="00CC5121" w:rsidP="00CC5121">
      <w:pPr>
        <w:pStyle w:val="Brdtextmedindrag"/>
        <w:rPr>
          <w:highlight w:val="yellow"/>
        </w:rPr>
      </w:pPr>
      <w:r w:rsidRPr="00CE4A3F">
        <w:t>I avsnitt 6.6 beskrivs Sjunde AP-fondens verk</w:t>
      </w:r>
      <w:r w:rsidRPr="00CE4A3F">
        <w:softHyphen/>
        <w:t>samhet och resul</w:t>
      </w:r>
      <w:r w:rsidRPr="00CE4A3F">
        <w:softHyphen/>
        <w:t xml:space="preserve">tat mer utförligt. </w:t>
      </w:r>
    </w:p>
    <w:p w14:paraId="29517E3C" w14:textId="77777777" w:rsidR="00CC5121" w:rsidRPr="00761090" w:rsidRDefault="00CC5121" w:rsidP="00CC5121">
      <w:pPr>
        <w:pStyle w:val="Rubrik4utannumrering"/>
      </w:pPr>
      <w:bookmarkStart w:id="50" w:name="_Hlk6232195"/>
      <w:r w:rsidRPr="00761090">
        <w:t>Premiepensionssystemets finansiella ställning</w:t>
      </w:r>
    </w:p>
    <w:p w14:paraId="36649073" w14:textId="77777777" w:rsidR="00CC5121" w:rsidRPr="00F84885" w:rsidRDefault="00CC5121" w:rsidP="00CC5121">
      <w:pPr>
        <w:pStyle w:val="Brdtext"/>
        <w:rPr>
          <w:highlight w:val="yellow"/>
        </w:rPr>
      </w:pPr>
      <w:r w:rsidRPr="001F6414">
        <w:t xml:space="preserve">Vid utgången av </w:t>
      </w:r>
      <w:r>
        <w:t>2022</w:t>
      </w:r>
      <w:r w:rsidRPr="001F6414">
        <w:t xml:space="preserve"> omfattade </w:t>
      </w:r>
      <w:r w:rsidRPr="00977E94">
        <w:t>premiepensionssystemet 8,1 miljoner individer, varav ca 6,3 miljoner pensionssparare och ca 1,8 miljoner pensionärer. Totalt förvaltat kapital under 2022 uppgick till 1 889,4 miljarder kronor (2 124,3 miljarder kronor 2021), varav 1 827,5 miljarder kronor (2 060,6 miljarder kronor 2021) i fondförsäkring</w:t>
      </w:r>
      <w:r w:rsidRPr="000B5ECC">
        <w:t xml:space="preserve"> och </w:t>
      </w:r>
      <w:r w:rsidRPr="007D2151">
        <w:t>61</w:t>
      </w:r>
      <w:r>
        <w:t>,9 </w:t>
      </w:r>
      <w:r w:rsidRPr="009F7401">
        <w:t xml:space="preserve">miljarder kronor </w:t>
      </w:r>
      <w:r>
        <w:t>(</w:t>
      </w:r>
      <w:r w:rsidRPr="007D2151">
        <w:t>63</w:t>
      </w:r>
      <w:r>
        <w:t xml:space="preserve">,7 miljarder kronor 2021) </w:t>
      </w:r>
      <w:r w:rsidRPr="009F7401">
        <w:t>i traditionell försäk</w:t>
      </w:r>
      <w:r>
        <w:softHyphen/>
      </w:r>
      <w:r w:rsidRPr="009F7401">
        <w:t xml:space="preserve">ring. </w:t>
      </w:r>
      <w:r>
        <w:t>Den kraftiga minskningen av tillgångar beror i huvudsak på aktie</w:t>
      </w:r>
      <w:r>
        <w:softHyphen/>
        <w:t xml:space="preserve">fondernas negativa värdeutveckling </w:t>
      </w:r>
      <w:r w:rsidRPr="00C8657E">
        <w:t xml:space="preserve">och stigande räntor </w:t>
      </w:r>
      <w:r>
        <w:t xml:space="preserve">under året. </w:t>
      </w:r>
      <w:r w:rsidRPr="001F49E6">
        <w:t>Värdeutvecklingen i fondrörelsen för 202</w:t>
      </w:r>
      <w:r>
        <w:t>2</w:t>
      </w:r>
      <w:r w:rsidRPr="001F49E6">
        <w:t xml:space="preserve"> uppgick till </w:t>
      </w:r>
      <w:r>
        <w:t>-</w:t>
      </w:r>
      <w:r w:rsidRPr="00F31C90">
        <w:t>256,2</w:t>
      </w:r>
      <w:r>
        <w:t> </w:t>
      </w:r>
      <w:r w:rsidRPr="001F49E6">
        <w:t>miljarder kronor</w:t>
      </w:r>
      <w:r>
        <w:t xml:space="preserve"> (</w:t>
      </w:r>
      <w:r w:rsidRPr="00F31C90">
        <w:t>457,5</w:t>
      </w:r>
      <w:r>
        <w:t> miljarder kronor 2021)</w:t>
      </w:r>
      <w:r w:rsidRPr="001F49E6">
        <w:t>, vilket motsvarar en genomsnittlig avkastning på</w:t>
      </w:r>
      <w:r>
        <w:t xml:space="preserve"> </w:t>
      </w:r>
      <w:r w:rsidRPr="00F31C90">
        <w:t>-12,4</w:t>
      </w:r>
      <w:r>
        <w:t> </w:t>
      </w:r>
      <w:r w:rsidRPr="001F49E6">
        <w:t xml:space="preserve">procent </w:t>
      </w:r>
      <w:r>
        <w:t>(</w:t>
      </w:r>
      <w:r w:rsidRPr="00F31C90">
        <w:t>29,1</w:t>
      </w:r>
      <w:r>
        <w:t> </w:t>
      </w:r>
      <w:r w:rsidRPr="001F49E6">
        <w:t>procent</w:t>
      </w:r>
      <w:r>
        <w:t xml:space="preserve"> 2021) </w:t>
      </w:r>
      <w:r w:rsidRPr="001F49E6">
        <w:t>mätt som tidsviktad års</w:t>
      </w:r>
      <w:r>
        <w:softHyphen/>
      </w:r>
      <w:r w:rsidRPr="001F49E6">
        <w:t>avkastning</w:t>
      </w:r>
      <w:r w:rsidRPr="001F49E6">
        <w:rPr>
          <w:rStyle w:val="Fotnotsreferens"/>
        </w:rPr>
        <w:footnoteReference w:id="7"/>
      </w:r>
      <w:r w:rsidRPr="001F49E6">
        <w:t>. En stor del av kapitalet i fond</w:t>
      </w:r>
      <w:r>
        <w:softHyphen/>
      </w:r>
      <w:r w:rsidRPr="001F49E6">
        <w:t>rörelsen är placerat i aktier</w:t>
      </w:r>
      <w:r>
        <w:t xml:space="preserve"> och m</w:t>
      </w:r>
      <w:r w:rsidRPr="00F31C90">
        <w:t>inskningen av tillgångarna jämfört med 2021 var en följd av en negativ börsutveckling under 2022.</w:t>
      </w:r>
      <w:r>
        <w:t xml:space="preserve"> </w:t>
      </w:r>
      <w:r w:rsidRPr="001F49E6">
        <w:t>Värdeutveckling</w:t>
      </w:r>
      <w:r>
        <w:t>en</w:t>
      </w:r>
      <w:r w:rsidRPr="001F49E6">
        <w:t xml:space="preserve"> i fondrörelsen sedan start den 13 december 2000 har gett en genomsnittlig årlig avkastning på </w:t>
      </w:r>
      <w:r w:rsidRPr="00955FEF">
        <w:t>5,6</w:t>
      </w:r>
      <w:r>
        <w:t> </w:t>
      </w:r>
      <w:r w:rsidRPr="001F49E6">
        <w:t>procent</w:t>
      </w:r>
      <w:r>
        <w:t xml:space="preserve"> (</w:t>
      </w:r>
      <w:r w:rsidRPr="00955FEF">
        <w:t>6,6</w:t>
      </w:r>
      <w:r>
        <w:t> </w:t>
      </w:r>
      <w:r w:rsidRPr="001F49E6">
        <w:t>procent</w:t>
      </w:r>
      <w:r>
        <w:t xml:space="preserve"> 2021) mätt som tidsviktad avkastning</w:t>
      </w:r>
      <w:r w:rsidRPr="001F49E6">
        <w:t xml:space="preserve">. </w:t>
      </w:r>
    </w:p>
    <w:p w14:paraId="4B065EA6" w14:textId="77777777" w:rsidR="00CC5121" w:rsidRPr="001E5A31" w:rsidRDefault="00CC5121" w:rsidP="00CC5121">
      <w:pPr>
        <w:pStyle w:val="Brdtextmedindrag"/>
      </w:pPr>
      <w:r w:rsidRPr="00DA757A">
        <w:t>Sjunde AP-fonden är den enskilt största fondförvaltaren i premiepen</w:t>
      </w:r>
      <w:r>
        <w:softHyphen/>
      </w:r>
      <w:r w:rsidRPr="00DA757A">
        <w:t xml:space="preserve">sionssystemet. Av pensionsspararna har </w:t>
      </w:r>
      <w:r w:rsidRPr="00795D16">
        <w:t>66,2 </w:t>
      </w:r>
      <w:r w:rsidRPr="00CB1F7E">
        <w:t xml:space="preserve">procent </w:t>
      </w:r>
      <w:r w:rsidRPr="00DA757A">
        <w:t>sina pensions</w:t>
      </w:r>
      <w:r w:rsidRPr="00DA757A">
        <w:softHyphen/>
        <w:t xml:space="preserve">medel placerade i AP7 </w:t>
      </w:r>
      <w:proofErr w:type="spellStart"/>
      <w:r w:rsidRPr="00DA757A">
        <w:t>Såfa</w:t>
      </w:r>
      <w:proofErr w:type="spellEnd"/>
      <w:r w:rsidRPr="00DA757A">
        <w:t xml:space="preserve"> och deras fondkapital motsvarar </w:t>
      </w:r>
      <w:r>
        <w:t>47,0</w:t>
      </w:r>
      <w:r w:rsidRPr="006C0B10">
        <w:t> procent</w:t>
      </w:r>
      <w:r w:rsidRPr="00DA757A">
        <w:t xml:space="preserve"> av det totala fondkapitalet i premiepensionssystemet.</w:t>
      </w:r>
      <w:bookmarkEnd w:id="50"/>
      <w:r w:rsidRPr="00DA757A">
        <w:t xml:space="preserve"> Vid 202</w:t>
      </w:r>
      <w:r>
        <w:t>2</w:t>
      </w:r>
      <w:r w:rsidRPr="00DA757A">
        <w:t xml:space="preserve"> års slut </w:t>
      </w:r>
      <w:r w:rsidRPr="00DA757A">
        <w:rPr>
          <w:spacing w:val="-2"/>
        </w:rPr>
        <w:t>för</w:t>
      </w:r>
      <w:r>
        <w:rPr>
          <w:spacing w:val="-2"/>
        </w:rPr>
        <w:softHyphen/>
      </w:r>
      <w:r w:rsidRPr="00DA757A">
        <w:rPr>
          <w:spacing w:val="-2"/>
        </w:rPr>
        <w:t xml:space="preserve">valtade Sjunde AP-fonden totalt </w:t>
      </w:r>
      <w:r>
        <w:rPr>
          <w:spacing w:val="-2"/>
        </w:rPr>
        <w:t>905,2 </w:t>
      </w:r>
      <w:r w:rsidRPr="00DA757A">
        <w:rPr>
          <w:spacing w:val="-2"/>
        </w:rPr>
        <w:t xml:space="preserve">miljarder kronor, varav </w:t>
      </w:r>
      <w:r>
        <w:rPr>
          <w:spacing w:val="-2"/>
        </w:rPr>
        <w:t>814,0 </w:t>
      </w:r>
      <w:r w:rsidRPr="001E5A31">
        <w:rPr>
          <w:spacing w:val="-2"/>
        </w:rPr>
        <w:t>miljar</w:t>
      </w:r>
      <w:r w:rsidRPr="001E5A31">
        <w:rPr>
          <w:spacing w:val="-2"/>
        </w:rPr>
        <w:softHyphen/>
      </w:r>
      <w:r w:rsidRPr="001E5A31">
        <w:t xml:space="preserve">der kronor i AP7 Aktiefond och </w:t>
      </w:r>
      <w:r>
        <w:t>91,2 </w:t>
      </w:r>
      <w:r w:rsidRPr="001E5A31">
        <w:t>miljarder kronor i AP7</w:t>
      </w:r>
      <w:r>
        <w:t> </w:t>
      </w:r>
      <w:r w:rsidRPr="001E5A31">
        <w:t xml:space="preserve">Räntefond. </w:t>
      </w:r>
      <w:bookmarkStart w:id="51" w:name="_Hlk103690200"/>
      <w:r w:rsidRPr="001E5A31">
        <w:t>Under 202</w:t>
      </w:r>
      <w:r>
        <w:t>2</w:t>
      </w:r>
      <w:r w:rsidRPr="001E5A31">
        <w:t xml:space="preserve"> hade den genomsnittlig</w:t>
      </w:r>
      <w:r>
        <w:t>a</w:t>
      </w:r>
      <w:r w:rsidRPr="001E5A31">
        <w:t xml:space="preserve"> </w:t>
      </w:r>
      <w:proofErr w:type="spellStart"/>
      <w:r w:rsidRPr="001E5A31">
        <w:t>Såfa</w:t>
      </w:r>
      <w:proofErr w:type="spellEnd"/>
      <w:r w:rsidRPr="001E5A31">
        <w:t xml:space="preserve">-spararen en avkastning på </w:t>
      </w:r>
      <w:r>
        <w:br/>
        <w:t>-9,5 </w:t>
      </w:r>
      <w:r w:rsidRPr="001E5A31">
        <w:t>procent, vilket kan jämföras med att de privata premiepensions</w:t>
      </w:r>
      <w:r w:rsidRPr="001E5A31">
        <w:softHyphen/>
        <w:t xml:space="preserve">fonderna i genomsnitt gav en avkastning på </w:t>
      </w:r>
      <w:r w:rsidRPr="000D3488">
        <w:t>-15,1</w:t>
      </w:r>
      <w:r>
        <w:t> </w:t>
      </w:r>
      <w:r w:rsidRPr="001E5A31">
        <w:t>procent</w:t>
      </w:r>
      <w:bookmarkEnd w:id="51"/>
      <w:r w:rsidRPr="001E5A31">
        <w:t xml:space="preserve">. Skillnaden förklaras huvudsakligen av att AP7 </w:t>
      </w:r>
      <w:proofErr w:type="spellStart"/>
      <w:r w:rsidRPr="001E5A31">
        <w:t>Såfa</w:t>
      </w:r>
      <w:proofErr w:type="spellEnd"/>
      <w:r w:rsidRPr="001E5A31">
        <w:t xml:space="preserve"> har en högre valuta</w:t>
      </w:r>
      <w:r>
        <w:softHyphen/>
      </w:r>
      <w:r w:rsidRPr="001E5A31">
        <w:t xml:space="preserve">exponering än de privata </w:t>
      </w:r>
      <w:r w:rsidRPr="00BE3B10">
        <w:t>premiepensionsfonderna. Risken (mätt som standardavvikelse under den senaste 24-månadersperioden) har för AP7</w:t>
      </w:r>
      <w:r>
        <w:t xml:space="preserve"> </w:t>
      </w:r>
      <w:proofErr w:type="spellStart"/>
      <w:r>
        <w:t>Såfa</w:t>
      </w:r>
      <w:proofErr w:type="spellEnd"/>
      <w:r w:rsidRPr="00BE3B10">
        <w:t> varit 13,0 pro</w:t>
      </w:r>
      <w:r w:rsidRPr="00BE3B10">
        <w:softHyphen/>
        <w:t>cent jämfört med 13,5 procent för</w:t>
      </w:r>
      <w:r w:rsidRPr="001E5A31">
        <w:t xml:space="preserve"> de privata premie</w:t>
      </w:r>
      <w:r w:rsidRPr="001E5A31">
        <w:softHyphen/>
        <w:t>pensionsfonderna</w:t>
      </w:r>
      <w:r>
        <w:t>.</w:t>
      </w:r>
    </w:p>
    <w:p w14:paraId="4E69DC19" w14:textId="77777777" w:rsidR="00CC5121" w:rsidRDefault="00CC5121" w:rsidP="00CC5121">
      <w:pPr>
        <w:pStyle w:val="Brdtextmedindrag"/>
        <w:rPr>
          <w:spacing w:val="-2"/>
        </w:rPr>
      </w:pPr>
      <w:r w:rsidRPr="00CF2A75">
        <w:t>I slutet av 202</w:t>
      </w:r>
      <w:r>
        <w:t>2</w:t>
      </w:r>
      <w:r w:rsidRPr="00CF2A75">
        <w:t xml:space="preserve"> </w:t>
      </w:r>
      <w:r w:rsidRPr="00C16CC7">
        <w:t xml:space="preserve">förvaltade Sjunde AP-fonden </w:t>
      </w:r>
      <w:r>
        <w:t>49,6 </w:t>
      </w:r>
      <w:r w:rsidRPr="00C16CC7">
        <w:t xml:space="preserve">procent av det totala premiepensionskapitalet, se </w:t>
      </w:r>
      <w:r>
        <w:fldChar w:fldCharType="begin"/>
      </w:r>
      <w:r>
        <w:instrText xml:space="preserve"> REF  _Ref101854345 \* Lower \h  \* MERGEFORMAT </w:instrText>
      </w:r>
      <w:r>
        <w:fldChar w:fldCharType="separate"/>
      </w:r>
      <w:r>
        <w:t xml:space="preserve">figur </w:t>
      </w:r>
      <w:r>
        <w:rPr>
          <w:noProof/>
        </w:rPr>
        <w:t>2</w:t>
      </w:r>
      <w:r>
        <w:t>.</w:t>
      </w:r>
      <w:r>
        <w:rPr>
          <w:noProof/>
        </w:rPr>
        <w:t>2</w:t>
      </w:r>
      <w:r>
        <w:fldChar w:fldCharType="end"/>
      </w:r>
      <w:r w:rsidRPr="00C16CC7">
        <w:t xml:space="preserve">. Som framgår av figuren har Sjunde AP-fondens andel av det totala kapitalet </w:t>
      </w:r>
      <w:r>
        <w:t xml:space="preserve">ökat </w:t>
      </w:r>
      <w:r w:rsidRPr="00C16CC7">
        <w:t>sedan 201</w:t>
      </w:r>
      <w:r>
        <w:t>1</w:t>
      </w:r>
      <w:r w:rsidRPr="00C16CC7">
        <w:t xml:space="preserve">. Ökningen beror dels på att sparare bytt till Sjunde AP-fonden </w:t>
      </w:r>
      <w:r>
        <w:t>i samband med likvidering eller stängning av</w:t>
      </w:r>
      <w:r w:rsidRPr="00C16CC7">
        <w:t xml:space="preserve"> fonder </w:t>
      </w:r>
      <w:r>
        <w:t>på</w:t>
      </w:r>
      <w:r w:rsidRPr="00C16CC7">
        <w:t xml:space="preserve"> Pensionsmyndighetens fondtorg, dels på grund av det årliga inflödet av pensionsrätter. </w:t>
      </w:r>
    </w:p>
    <w:p w14:paraId="4E2D8419" w14:textId="77777777" w:rsidR="00CC5121" w:rsidRDefault="00CC5121" w:rsidP="00CC5121">
      <w:pPr>
        <w:pStyle w:val="FigurRubrik"/>
      </w:pPr>
      <w:bookmarkStart w:id="52" w:name="_Ref101854345"/>
      <w:r>
        <w:lastRenderedPageBreak/>
        <w:t xml:space="preserve">Figur </w:t>
      </w:r>
      <w:r w:rsidR="00263E1F">
        <w:fldChar w:fldCharType="begin"/>
      </w:r>
      <w:r w:rsidR="00263E1F">
        <w:instrText xml:space="preserve"> STYLEREF 1 \s </w:instrText>
      </w:r>
      <w:r w:rsidR="00263E1F">
        <w:fldChar w:fldCharType="separate"/>
      </w:r>
      <w:r>
        <w:rPr>
          <w:noProof/>
        </w:rPr>
        <w:t>2</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2</w:t>
      </w:r>
      <w:r w:rsidR="00263E1F">
        <w:rPr>
          <w:noProof/>
        </w:rPr>
        <w:fldChar w:fldCharType="end"/>
      </w:r>
      <w:bookmarkEnd w:id="52"/>
      <w:r>
        <w:tab/>
        <w:t>Utvecklingen av det totala kapitalet i premiepensionssystemet</w:t>
      </w:r>
    </w:p>
    <w:p w14:paraId="433184D4" w14:textId="77777777" w:rsidR="00CC5121" w:rsidRDefault="00CC5121" w:rsidP="00CC5121">
      <w:pPr>
        <w:pStyle w:val="FigurUnderrubrik"/>
      </w:pPr>
      <w:r>
        <w:t>Procent</w:t>
      </w:r>
    </w:p>
    <w:p w14:paraId="5DC1995F" w14:textId="77777777" w:rsidR="00CC5121" w:rsidRDefault="00CC5121" w:rsidP="00CC5121">
      <w:pPr>
        <w:pStyle w:val="Brdtext"/>
      </w:pPr>
      <w:r>
        <w:rPr>
          <w:noProof/>
        </w:rPr>
        <w:drawing>
          <wp:inline distT="0" distB="0" distL="0" distR="0" wp14:anchorId="4BFEF4F9" wp14:editId="0F08DFAF">
            <wp:extent cx="3744595" cy="2460625"/>
            <wp:effectExtent l="0" t="0" r="8255" b="0"/>
            <wp:docPr id="5" name="Diagram 19">
              <a:extLst xmlns:a="http://schemas.openxmlformats.org/drawingml/2006/main">
                <a:ext uri="{FF2B5EF4-FFF2-40B4-BE49-F238E27FC236}">
                  <a16:creationId xmlns:a16="http://schemas.microsoft.com/office/drawing/2014/main" id="{46AF7FC0-F46F-46B4-AA5C-8ECD3E052FC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725C1FA" w14:textId="77777777" w:rsidR="00CC5121" w:rsidRPr="007E6C10" w:rsidRDefault="00CC5121" w:rsidP="00CC5121">
      <w:pPr>
        <w:pStyle w:val="FigurFotnot"/>
      </w:pPr>
      <w:r>
        <w:t>Källa: McKinsey bilaga 9 (grunddata från Sjunde AP-fonden).</w:t>
      </w:r>
    </w:p>
    <w:p w14:paraId="2E8F8650" w14:textId="77777777" w:rsidR="00CC5121" w:rsidRDefault="00CC5121" w:rsidP="00CC5121">
      <w:pPr>
        <w:pStyle w:val="Brdtextmedindrag"/>
        <w:ind w:firstLine="0"/>
        <w:rPr>
          <w:spacing w:val="-2"/>
        </w:rPr>
      </w:pPr>
    </w:p>
    <w:p w14:paraId="53207384" w14:textId="77777777" w:rsidR="00CC5121" w:rsidRPr="000A5BA8" w:rsidRDefault="00CC5121" w:rsidP="00CC5121">
      <w:pPr>
        <w:pStyle w:val="Brdtextmedindrag"/>
        <w:ind w:firstLine="0"/>
      </w:pPr>
      <w:r w:rsidRPr="000A5BA8">
        <w:rPr>
          <w:spacing w:val="-2"/>
        </w:rPr>
        <w:t>En utförlig beskrivning av det allmänna pensionssystemet finns i Pensions</w:t>
      </w:r>
      <w:r w:rsidRPr="000A5BA8">
        <w:rPr>
          <w:spacing w:val="-2"/>
        </w:rPr>
        <w:softHyphen/>
      </w:r>
      <w:r w:rsidRPr="000A5BA8">
        <w:t>myndighetens årsredovisning 202</w:t>
      </w:r>
      <w:r>
        <w:t>2</w:t>
      </w:r>
      <w:r w:rsidRPr="000A5BA8">
        <w:t>.</w:t>
      </w:r>
    </w:p>
    <w:p w14:paraId="1EFC8199" w14:textId="77777777" w:rsidR="00CC5121" w:rsidRPr="00A95773" w:rsidRDefault="00CC5121" w:rsidP="00CC5121">
      <w:pPr>
        <w:pStyle w:val="Rubrik1"/>
      </w:pPr>
      <w:bookmarkStart w:id="53" w:name="_Toc514842416"/>
      <w:bookmarkStart w:id="54" w:name="_Toc7438815"/>
      <w:bookmarkStart w:id="55" w:name="_Toc8029408"/>
      <w:bookmarkStart w:id="56" w:name="_Toc9430686"/>
      <w:bookmarkStart w:id="57" w:name="_Toc41492997"/>
      <w:bookmarkStart w:id="58" w:name="_Toc72921789"/>
      <w:bookmarkStart w:id="59" w:name="_Toc135834655"/>
      <w:r w:rsidRPr="00A95773">
        <w:t>Buffertfondernas samlade resultat</w:t>
      </w:r>
      <w:bookmarkEnd w:id="53"/>
      <w:bookmarkEnd w:id="54"/>
      <w:bookmarkEnd w:id="55"/>
      <w:bookmarkEnd w:id="56"/>
      <w:bookmarkEnd w:id="57"/>
      <w:bookmarkEnd w:id="58"/>
      <w:bookmarkEnd w:id="59"/>
    </w:p>
    <w:p w14:paraId="58047A9C" w14:textId="77777777" w:rsidR="00CC5121" w:rsidRPr="005D56D3" w:rsidRDefault="00CC5121" w:rsidP="00CC5121">
      <w:pPr>
        <w:pStyle w:val="Brdtext"/>
      </w:pPr>
      <w:r w:rsidRPr="005D56D3">
        <w:t xml:space="preserve">Buffertfonderna har två olika roller: </w:t>
      </w:r>
    </w:p>
    <w:p w14:paraId="3EE09D12" w14:textId="77777777" w:rsidR="00CC5121" w:rsidRPr="00A95773" w:rsidRDefault="00CC5121" w:rsidP="00CC5121">
      <w:pPr>
        <w:pStyle w:val="Punktlista"/>
      </w:pPr>
      <w:r w:rsidRPr="00A95773">
        <w:rPr>
          <w:spacing w:val="-3"/>
        </w:rPr>
        <w:t>att vara buffert för hantering av över- och underskott i inkomstpensions</w:t>
      </w:r>
      <w:r w:rsidRPr="00A95773">
        <w:softHyphen/>
        <w:t xml:space="preserve">systemet och </w:t>
      </w:r>
    </w:p>
    <w:p w14:paraId="49F692AE" w14:textId="77777777" w:rsidR="00CC5121" w:rsidRPr="00A95773" w:rsidRDefault="00CC5121" w:rsidP="00CC5121">
      <w:pPr>
        <w:pStyle w:val="Punktlista"/>
      </w:pPr>
      <w:r w:rsidRPr="00A95773">
        <w:t xml:space="preserve">att bidra till inkomstpensionssystemets långsiktiga finansiering. </w:t>
      </w:r>
    </w:p>
    <w:p w14:paraId="13660092" w14:textId="77777777" w:rsidR="00CC5121" w:rsidRPr="00A95773" w:rsidRDefault="00CC5121" w:rsidP="00CC5121">
      <w:pPr>
        <w:pStyle w:val="Brdtext"/>
      </w:pPr>
    </w:p>
    <w:p w14:paraId="4B308EF8" w14:textId="77777777" w:rsidR="00CC5121" w:rsidRPr="00A95773" w:rsidRDefault="00CC5121" w:rsidP="00CC5121">
      <w:pPr>
        <w:pStyle w:val="Brdtext"/>
        <w:rPr>
          <w:spacing w:val="-1"/>
        </w:rPr>
      </w:pPr>
      <w:r w:rsidRPr="00A95773">
        <w:rPr>
          <w:spacing w:val="-1"/>
        </w:rPr>
        <w:t>I detta avsnitt utvärderas hur buffertfonderna har uppfyllt de båda rollerna.</w:t>
      </w:r>
    </w:p>
    <w:p w14:paraId="20E9A733" w14:textId="77777777" w:rsidR="00CC5121" w:rsidRPr="00A95773" w:rsidRDefault="00CC5121" w:rsidP="00CC5121">
      <w:pPr>
        <w:pStyle w:val="Rubrik2"/>
      </w:pPr>
      <w:bookmarkStart w:id="60" w:name="_Toc481501524"/>
      <w:bookmarkStart w:id="61" w:name="_Toc481574483"/>
      <w:bookmarkStart w:id="62" w:name="_Toc483313558"/>
      <w:bookmarkStart w:id="63" w:name="_Toc514842417"/>
      <w:bookmarkStart w:id="64" w:name="_Toc7438816"/>
      <w:bookmarkStart w:id="65" w:name="_Toc8029409"/>
      <w:bookmarkStart w:id="66" w:name="_Toc9430687"/>
      <w:bookmarkStart w:id="67" w:name="_Toc41492998"/>
      <w:bookmarkStart w:id="68" w:name="_Toc72921790"/>
      <w:bookmarkStart w:id="69" w:name="_Toc135834656"/>
      <w:r w:rsidRPr="00A95773">
        <w:t>Rollen som buffert för hantering av över- och underskott</w:t>
      </w:r>
      <w:bookmarkEnd w:id="60"/>
      <w:bookmarkEnd w:id="61"/>
      <w:bookmarkEnd w:id="62"/>
      <w:bookmarkEnd w:id="63"/>
      <w:bookmarkEnd w:id="64"/>
      <w:bookmarkEnd w:id="65"/>
      <w:bookmarkEnd w:id="66"/>
      <w:bookmarkEnd w:id="67"/>
      <w:bookmarkEnd w:id="68"/>
      <w:bookmarkEnd w:id="69"/>
    </w:p>
    <w:p w14:paraId="3EC0009B" w14:textId="77777777" w:rsidR="00CC5121" w:rsidRPr="009426F1" w:rsidRDefault="00CC5121" w:rsidP="00CC5121">
      <w:pPr>
        <w:pStyle w:val="Brdtextram"/>
      </w:pPr>
      <w:r w:rsidRPr="009426F1">
        <w:rPr>
          <w:b/>
        </w:rPr>
        <w:t>Regeringens bedömning:</w:t>
      </w:r>
      <w:r w:rsidRPr="009426F1">
        <w:t xml:space="preserve"> </w:t>
      </w:r>
      <w:bookmarkStart w:id="70" w:name="_Hlk70430666"/>
      <w:r w:rsidRPr="009426F1">
        <w:t>Första–Fjärde AP-fonderna har uppfyllt rollen som buffert genom att hantera löpande avgiftsmedel och utbetalningar för inkomstpensionssystemets räkning. Fonderna har haft den betalningsberedskap som behövts för uppgiften.</w:t>
      </w:r>
    </w:p>
    <w:bookmarkEnd w:id="70"/>
    <w:p w14:paraId="66E4132C" w14:textId="77777777" w:rsidR="00CC5121" w:rsidRPr="00F84885" w:rsidRDefault="00CC5121" w:rsidP="00CC5121">
      <w:pPr>
        <w:pStyle w:val="Brdtextmedindrag"/>
        <w:rPr>
          <w:sz w:val="8"/>
          <w:szCs w:val="8"/>
          <w:highlight w:val="yellow"/>
        </w:rPr>
      </w:pPr>
    </w:p>
    <w:p w14:paraId="56C06928" w14:textId="77777777" w:rsidR="00CC5121" w:rsidRDefault="00CC5121" w:rsidP="00CC5121">
      <w:pPr>
        <w:pStyle w:val="Brdtextmedindrag"/>
      </w:pPr>
      <w:r w:rsidRPr="009426F1">
        <w:rPr>
          <w:b/>
        </w:rPr>
        <w:t>Skälen för regeringens bedömning:</w:t>
      </w:r>
      <w:r w:rsidRPr="009426F1">
        <w:t xml:space="preserve"> Rollen som buffert finns efter</w:t>
      </w:r>
      <w:r w:rsidRPr="009426F1">
        <w:softHyphen/>
        <w:t xml:space="preserve">som de löpande inbetalda pensionsavgifterna inte är lika stora som utbetalda pensionsbelopp till dagens pensionärer. När inbetalningarna till systemet är större än utbetalningarna sparas överskottet i Första–Fjärde </w:t>
      </w:r>
      <w:r>
        <w:br/>
      </w:r>
      <w:r w:rsidRPr="009426F1">
        <w:lastRenderedPageBreak/>
        <w:t>AP-fonderna. På motsvarande sätt tas medel från fonderna när utbetal</w:t>
      </w:r>
      <w:r>
        <w:softHyphen/>
      </w:r>
      <w:r w:rsidRPr="009426F1">
        <w:t>ningarna är större än inbetal</w:t>
      </w:r>
      <w:r w:rsidRPr="009426F1">
        <w:softHyphen/>
        <w:t>ning</w:t>
      </w:r>
      <w:r w:rsidRPr="009426F1">
        <w:softHyphen/>
        <w:t>arna. Sjätte AP-fonden är också en buffertfond men har inga betalningsflöden gentemot pensionssyste</w:t>
      </w:r>
      <w:r w:rsidRPr="009426F1">
        <w:softHyphen/>
        <w:t>met.</w:t>
      </w:r>
      <w:r w:rsidRPr="00722A5F">
        <w:t xml:space="preserve"> </w:t>
      </w:r>
    </w:p>
    <w:p w14:paraId="2E8F0C22" w14:textId="77777777" w:rsidR="00CC5121" w:rsidRPr="002D6117" w:rsidRDefault="00CC5121" w:rsidP="00CC5121">
      <w:pPr>
        <w:pStyle w:val="Brdtextmedindrag"/>
      </w:pPr>
      <w:r w:rsidRPr="009426F1">
        <w:t>I</w:t>
      </w:r>
      <w:r>
        <w:t xml:space="preserve"> </w:t>
      </w:r>
      <w:r>
        <w:fldChar w:fldCharType="begin"/>
      </w:r>
      <w:r>
        <w:instrText xml:space="preserve"> REF  _Ref101854378 \* Lower \h  \* MERGEFORMAT </w:instrText>
      </w:r>
      <w:r>
        <w:fldChar w:fldCharType="separate"/>
      </w:r>
      <w:r>
        <w:t xml:space="preserve">figur </w:t>
      </w:r>
      <w:r>
        <w:rPr>
          <w:noProof/>
        </w:rPr>
        <w:t>3</w:t>
      </w:r>
      <w:r>
        <w:t>.</w:t>
      </w:r>
      <w:r>
        <w:rPr>
          <w:noProof/>
        </w:rPr>
        <w:t>1</w:t>
      </w:r>
      <w:r>
        <w:fldChar w:fldCharType="end"/>
      </w:r>
      <w:r w:rsidRPr="009426F1">
        <w:t xml:space="preserve"> redovisas de årliga nettoflödena mellan inkomstpensions</w:t>
      </w:r>
      <w:r>
        <w:softHyphen/>
      </w:r>
      <w:r w:rsidRPr="009426F1">
        <w:t>systemet och Första–Fjärde AP-fonderna efter administra</w:t>
      </w:r>
      <w:r w:rsidRPr="009426F1">
        <w:softHyphen/>
        <w:t xml:space="preserve">tionskostnader. </w:t>
      </w:r>
    </w:p>
    <w:p w14:paraId="40D13DB5" w14:textId="77777777" w:rsidR="00CC5121" w:rsidRDefault="00CC5121" w:rsidP="00CC5121">
      <w:pPr>
        <w:pStyle w:val="FigurRubrik"/>
      </w:pPr>
      <w:bookmarkStart w:id="71" w:name="_Ref101854378"/>
      <w:r>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w:t>
      </w:r>
      <w:r w:rsidR="00263E1F">
        <w:rPr>
          <w:noProof/>
        </w:rPr>
        <w:fldChar w:fldCharType="end"/>
      </w:r>
      <w:bookmarkEnd w:id="71"/>
      <w:r>
        <w:tab/>
        <w:t xml:space="preserve">Nettoflödet mellan inkomstpensionssystemet och </w:t>
      </w:r>
      <w:r>
        <w:br/>
        <w:t>Första–Fjärde AP-fonderna</w:t>
      </w:r>
    </w:p>
    <w:p w14:paraId="36391BED" w14:textId="77777777" w:rsidR="00CC5121" w:rsidRDefault="00CC5121" w:rsidP="00CC5121">
      <w:pPr>
        <w:pStyle w:val="FigurUnderrubrik"/>
      </w:pPr>
      <w:r w:rsidRPr="002D6117">
        <w:t>Miljarder kronor, utfall 2001–202</w:t>
      </w:r>
      <w:r>
        <w:t>2</w:t>
      </w:r>
      <w:r w:rsidRPr="002D6117">
        <w:t>, prognos 202</w:t>
      </w:r>
      <w:r>
        <w:t>3</w:t>
      </w:r>
      <w:r w:rsidRPr="002D6117">
        <w:t>–202</w:t>
      </w:r>
      <w:r>
        <w:t>6</w:t>
      </w:r>
    </w:p>
    <w:p w14:paraId="47F11E67" w14:textId="77777777" w:rsidR="00CC5121" w:rsidRDefault="00CC5121" w:rsidP="00CC5121">
      <w:pPr>
        <w:pStyle w:val="Brdtext"/>
      </w:pPr>
      <w:r>
        <w:rPr>
          <w:noProof/>
        </w:rPr>
        <w:drawing>
          <wp:inline distT="0" distB="0" distL="0" distR="0" wp14:anchorId="6279ED47" wp14:editId="7A90992D">
            <wp:extent cx="3744595" cy="2460625"/>
            <wp:effectExtent l="0" t="0" r="8255" b="0"/>
            <wp:docPr id="6" name="Diagram 24">
              <a:extLst xmlns:a="http://schemas.openxmlformats.org/drawingml/2006/main">
                <a:ext uri="{FF2B5EF4-FFF2-40B4-BE49-F238E27FC236}">
                  <a16:creationId xmlns:a16="http://schemas.microsoft.com/office/drawing/2014/main" id="{D8D1E42F-698B-44B2-BD92-7B730DC83D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08281DF4" w14:textId="77777777" w:rsidR="00CC5121" w:rsidRDefault="00CC5121" w:rsidP="00CC5121">
      <w:pPr>
        <w:pStyle w:val="FigurFotnot"/>
        <w:spacing w:after="240"/>
      </w:pPr>
      <w:r>
        <w:t>Källa: Pensionsmyndigheten: Ålderspensionsavgifter och AP-fonden april 2023.</w:t>
      </w:r>
    </w:p>
    <w:p w14:paraId="0611C687" w14:textId="77777777" w:rsidR="00CC5121" w:rsidRPr="002D6117" w:rsidRDefault="00CC5121" w:rsidP="00CC5121">
      <w:pPr>
        <w:pStyle w:val="Brdtext"/>
      </w:pPr>
      <w:r w:rsidRPr="005C4CA7">
        <w:t>Av</w:t>
      </w:r>
      <w:r>
        <w:t xml:space="preserve"> </w:t>
      </w:r>
      <w:r>
        <w:fldChar w:fldCharType="begin"/>
      </w:r>
      <w:r>
        <w:instrText xml:space="preserve"> REF  _Ref101854378 \* Lower \h  \* MERGEFORMAT </w:instrText>
      </w:r>
      <w:r>
        <w:fldChar w:fldCharType="separate"/>
      </w:r>
      <w:r>
        <w:t xml:space="preserve">figur </w:t>
      </w:r>
      <w:r>
        <w:rPr>
          <w:noProof/>
        </w:rPr>
        <w:t>3</w:t>
      </w:r>
      <w:r>
        <w:t>.</w:t>
      </w:r>
      <w:r>
        <w:rPr>
          <w:noProof/>
        </w:rPr>
        <w:t>1</w:t>
      </w:r>
      <w:r>
        <w:fldChar w:fldCharType="end"/>
      </w:r>
      <w:r w:rsidRPr="005C4CA7">
        <w:t xml:space="preserve"> framgår att inbetalningarna till pensionssystemet var större än utbetalningarna under de första åtta åren (2001‒2008) med det nya pensionssystemet. Under denna period tillfördes AP-fonderna samman</w:t>
      </w:r>
      <w:r w:rsidRPr="005C4CA7">
        <w:softHyphen/>
        <w:t xml:space="preserve">lagt </w:t>
      </w:r>
      <w:r>
        <w:t>50,7</w:t>
      </w:r>
      <w:r w:rsidRPr="005C4CA7">
        <w:t xml:space="preserve"> miljarder kronor. År 2009 vände betalningsströmmarna och under åren </w:t>
      </w:r>
      <w:r w:rsidRPr="001A14F8">
        <w:t>2009‒2022</w:t>
      </w:r>
      <w:r w:rsidRPr="005C4CA7">
        <w:t xml:space="preserve"> användes sammanlagt </w:t>
      </w:r>
      <w:r>
        <w:t>322,3</w:t>
      </w:r>
      <w:r w:rsidRPr="005C4CA7">
        <w:t xml:space="preserve"> miljarder </w:t>
      </w:r>
      <w:r w:rsidRPr="00A7332C">
        <w:t xml:space="preserve">kronor från AP-fonderna </w:t>
      </w:r>
      <w:r w:rsidRPr="006C0B10">
        <w:t>för att finansiera pensionsutbetalningar och administrations</w:t>
      </w:r>
      <w:r w:rsidRPr="006C0B10">
        <w:softHyphen/>
        <w:t>kostnader. För hela perioden 2001‒2022 har nettoutflödet från AP-fonderna till inkomst</w:t>
      </w:r>
      <w:r w:rsidRPr="006C0B10">
        <w:softHyphen/>
        <w:t>pensions</w:t>
      </w:r>
      <w:r w:rsidRPr="006C0B10">
        <w:softHyphen/>
        <w:t>systemet</w:t>
      </w:r>
      <w:r w:rsidRPr="00E14807">
        <w:t xml:space="preserve"> uppgått till </w:t>
      </w:r>
      <w:r>
        <w:t>271,6</w:t>
      </w:r>
      <w:r w:rsidRPr="00E14807">
        <w:t xml:space="preserve"> miljarder kronor. En viktig förklaring till underskotten sedan 2009 är att den stora generationen födda på 1940-talet har börjat ta ut pension. Enligt Pensionsmyndighetens prognoser kommer Första–Fjärde AP-fonderna fortsätta att bidra till finansieringen av inkomstpensionerna </w:t>
      </w:r>
      <w:r>
        <w:t>under</w:t>
      </w:r>
      <w:r w:rsidRPr="00E14807">
        <w:t xml:space="preserve"> över</w:t>
      </w:r>
      <w:r>
        <w:softHyphen/>
      </w:r>
      <w:r w:rsidRPr="00E14807">
        <w:t xml:space="preserve">skådlig framtid. </w:t>
      </w:r>
      <w:r w:rsidRPr="00D644FC">
        <w:t>Under 202</w:t>
      </w:r>
      <w:r>
        <w:t>3</w:t>
      </w:r>
      <w:r w:rsidRPr="00E14807">
        <w:t xml:space="preserve"> beräknas över</w:t>
      </w:r>
      <w:r w:rsidRPr="00E14807">
        <w:softHyphen/>
        <w:t xml:space="preserve">föringen uppgå till </w:t>
      </w:r>
      <w:r>
        <w:t>21,3</w:t>
      </w:r>
      <w:r w:rsidRPr="00E14807">
        <w:t xml:space="preserve"> miljarder kronor, vilket motsvarar ca </w:t>
      </w:r>
      <w:r w:rsidRPr="008E5CC7">
        <w:t>1 p</w:t>
      </w:r>
      <w:r w:rsidRPr="00E14807">
        <w:t xml:space="preserve">rocent av fondvärdet vid årets början. Under </w:t>
      </w:r>
      <w:r w:rsidRPr="00D644FC">
        <w:t>åren 2023–2026</w:t>
      </w:r>
      <w:r w:rsidRPr="00E14807">
        <w:t xml:space="preserve"> beräknas </w:t>
      </w:r>
      <w:r w:rsidRPr="00AA1C43">
        <w:t>överföringen</w:t>
      </w:r>
      <w:r w:rsidRPr="00E14807">
        <w:t xml:space="preserve"> sammanlagt uppgå till </w:t>
      </w:r>
      <w:r>
        <w:t>73</w:t>
      </w:r>
      <w:r w:rsidRPr="00AA1C43">
        <w:t xml:space="preserve"> </w:t>
      </w:r>
      <w:r w:rsidRPr="00E14807">
        <w:t>miljarder kronor, vilket är lägre än förra årets prognos.</w:t>
      </w:r>
    </w:p>
    <w:p w14:paraId="72F9D4F3" w14:textId="77777777" w:rsidR="00CC5121" w:rsidRPr="0050108D" w:rsidRDefault="00CC5121" w:rsidP="00CC5121">
      <w:pPr>
        <w:pStyle w:val="Rubrik2"/>
      </w:pPr>
      <w:bookmarkStart w:id="72" w:name="_Toc481501525"/>
      <w:bookmarkStart w:id="73" w:name="_Toc481574484"/>
      <w:bookmarkStart w:id="74" w:name="_Toc483313559"/>
      <w:bookmarkStart w:id="75" w:name="_Toc514842418"/>
      <w:bookmarkStart w:id="76" w:name="_Toc7438817"/>
      <w:bookmarkStart w:id="77" w:name="_Toc8029410"/>
      <w:bookmarkStart w:id="78" w:name="_Toc9430688"/>
      <w:bookmarkStart w:id="79" w:name="_Toc41492999"/>
      <w:bookmarkStart w:id="80" w:name="_Toc72921791"/>
      <w:bookmarkStart w:id="81" w:name="_Toc135834657"/>
      <w:r w:rsidRPr="0050108D">
        <w:t>Rollen som långsiktig finansiär</w:t>
      </w:r>
      <w:bookmarkEnd w:id="72"/>
      <w:bookmarkEnd w:id="73"/>
      <w:bookmarkEnd w:id="74"/>
      <w:bookmarkEnd w:id="75"/>
      <w:bookmarkEnd w:id="76"/>
      <w:bookmarkEnd w:id="77"/>
      <w:bookmarkEnd w:id="78"/>
      <w:bookmarkEnd w:id="79"/>
      <w:bookmarkEnd w:id="80"/>
      <w:bookmarkEnd w:id="81"/>
    </w:p>
    <w:p w14:paraId="756B590C" w14:textId="77777777" w:rsidR="00CC5121" w:rsidRPr="00F84885" w:rsidRDefault="00CC5121" w:rsidP="00CC5121">
      <w:pPr>
        <w:pStyle w:val="Brdtextram"/>
        <w:pBdr>
          <w:top w:val="single" w:sz="4" w:space="1" w:color="auto"/>
          <w:bottom w:val="single" w:sz="4" w:space="1" w:color="auto"/>
        </w:pBdr>
        <w:rPr>
          <w:highlight w:val="yellow"/>
        </w:rPr>
      </w:pPr>
      <w:r w:rsidRPr="0050108D">
        <w:rPr>
          <w:b/>
        </w:rPr>
        <w:t>Regeringens bedömning:</w:t>
      </w:r>
      <w:r w:rsidRPr="0050108D">
        <w:t xml:space="preserve"> </w:t>
      </w:r>
      <w:bookmarkStart w:id="82" w:name="_Hlk70430684"/>
      <w:r w:rsidRPr="0050108D">
        <w:t xml:space="preserve">Buffertfonderna har bidragit positivt till inkomstpensionssystemets långsiktiga finansiering. Sedan nuvarande </w:t>
      </w:r>
      <w:r w:rsidRPr="0050108D">
        <w:lastRenderedPageBreak/>
        <w:t xml:space="preserve">system inrättades 2001 har den genomsnittliga avkastningen efter kostnader uppgått till </w:t>
      </w:r>
      <w:r>
        <w:t>6,2</w:t>
      </w:r>
      <w:r w:rsidRPr="0050108D">
        <w:t xml:space="preserve"> procent per år. </w:t>
      </w:r>
      <w:bookmarkEnd w:id="82"/>
      <w:r>
        <w:t>Detta har bidragit till att buffertkapitalets andel av tillgångarna i inkomstpensionssystemet har ökat från ca 10 procent 2001 till ca 16 procent 2022. Ökningen har bidragit till att tillgångarna överstigit skulderna under samtliga år förutom 2008, 2009 och 2012.</w:t>
      </w:r>
      <w:r w:rsidRPr="0050108D">
        <w:t xml:space="preserve"> </w:t>
      </w:r>
    </w:p>
    <w:p w14:paraId="32441B6B" w14:textId="77777777" w:rsidR="00CC5121" w:rsidRPr="0050108D" w:rsidRDefault="00CC5121" w:rsidP="00CC5121">
      <w:pPr>
        <w:pStyle w:val="Rubrik4utannumrering"/>
      </w:pPr>
      <w:r w:rsidRPr="0050108D">
        <w:t xml:space="preserve">Skälen för regeringens bedömning </w:t>
      </w:r>
    </w:p>
    <w:p w14:paraId="79DCADA9" w14:textId="77777777" w:rsidR="00CC5121" w:rsidRPr="007D6129" w:rsidRDefault="00CC5121" w:rsidP="00CC5121">
      <w:pPr>
        <w:pStyle w:val="Rubrik5utannumrering"/>
        <w:spacing w:before="0"/>
      </w:pPr>
      <w:r w:rsidRPr="007D6129">
        <w:t xml:space="preserve">Resultatuppföljning </w:t>
      </w:r>
    </w:p>
    <w:p w14:paraId="21FF2BC6" w14:textId="77777777" w:rsidR="00CC5121" w:rsidRDefault="00CC5121" w:rsidP="00CC5121">
      <w:pPr>
        <w:pStyle w:val="Brdtext"/>
      </w:pPr>
      <w:r>
        <w:t>Första till Fjärde AP-fonderna började agera i sina roller som buffert</w:t>
      </w:r>
      <w:r>
        <w:softHyphen/>
        <w:t>fonder den 1 januari 2001, men det dröjde till senare under det året innan fonderna hade implementerat sina långsiktiga investeringsportföljer. Första–Fjärde AP-fonderna utvärderas därför över perioden den 1 juli 2001–31 decem</w:t>
      </w:r>
      <w:r>
        <w:softHyphen/>
        <w:t>ber 2022. Första–Fjärde och Sjätte AP-fondernas gemen</w:t>
      </w:r>
      <w:r>
        <w:softHyphen/>
        <w:t>samma påverkan på inkomstpensionssystemet utvärderas över perioden den 1 januari 2001–31 december 2022.</w:t>
      </w:r>
      <w:r w:rsidRPr="009426F1">
        <w:t xml:space="preserve"> </w:t>
      </w:r>
    </w:p>
    <w:p w14:paraId="553F1CAD" w14:textId="77777777" w:rsidR="00CC5121" w:rsidRDefault="00CC5121" w:rsidP="00CC5121">
      <w:pPr>
        <w:pStyle w:val="Brdtextmedindrag"/>
      </w:pPr>
      <w:r w:rsidRPr="007D6129">
        <w:t>Under</w:t>
      </w:r>
      <w:r w:rsidRPr="007D6129" w:rsidDel="0004060B">
        <w:t xml:space="preserve"> </w:t>
      </w:r>
      <w:r w:rsidRPr="007D6129">
        <w:t>202</w:t>
      </w:r>
      <w:r>
        <w:t>2</w:t>
      </w:r>
      <w:r w:rsidRPr="007D6129">
        <w:t xml:space="preserve"> uppgick det samlade resultatet för buffertfonderna till </w:t>
      </w:r>
      <w:r>
        <w:br/>
        <w:t>-160 </w:t>
      </w:r>
      <w:r w:rsidRPr="007D6129">
        <w:t xml:space="preserve">miljarder kronor efter kostnader. </w:t>
      </w:r>
      <w:r w:rsidRPr="00750499">
        <w:t>Fondernas aktieinnehav och räntebärande tillgångar har drivit den negativa utvecklingen, medan alternativa tillgångar och den svagare kronan har haft en dämpande effekt</w:t>
      </w:r>
      <w:r>
        <w:t xml:space="preserve"> på</w:t>
      </w:r>
      <w:r w:rsidRPr="007D6129">
        <w:t xml:space="preserve"> buffertfondernas </w:t>
      </w:r>
      <w:r w:rsidRPr="006D4508">
        <w:t>resultat under 202</w:t>
      </w:r>
      <w:r>
        <w:t>2</w:t>
      </w:r>
      <w:r w:rsidRPr="00750499">
        <w:t>. Avkastningsbidraget från alternativa tillgångar har under året varit positivt för buffertfonderna, medan aktier och räntebärande tillgångar minskat i värde.</w:t>
      </w:r>
      <w:r>
        <w:t xml:space="preserve"> På lång sikt har framför allt en hög andel aktier bidragit till buffertfondernas positiva resultat. </w:t>
      </w:r>
      <w:r w:rsidRPr="006D4508">
        <w:t xml:space="preserve">Vid </w:t>
      </w:r>
      <w:r>
        <w:t xml:space="preserve">utgången av </w:t>
      </w:r>
      <w:r w:rsidRPr="006D4508">
        <w:t>202</w:t>
      </w:r>
      <w:r>
        <w:t>2</w:t>
      </w:r>
      <w:r w:rsidRPr="006D4508">
        <w:t xml:space="preserve"> uppgick det ackumulerade resultatet till </w:t>
      </w:r>
      <w:r>
        <w:t>1 498 </w:t>
      </w:r>
      <w:r w:rsidRPr="006D4508">
        <w:t xml:space="preserve">miljarder kronor sedan det nuvarande pensionssystemet infördes 2001. </w:t>
      </w:r>
    </w:p>
    <w:p w14:paraId="713BF934" w14:textId="77777777" w:rsidR="00CC5121" w:rsidRPr="006D4508" w:rsidRDefault="00CC5121" w:rsidP="00CC5121">
      <w:pPr>
        <w:pStyle w:val="Brdtextmedindrag"/>
      </w:pPr>
      <w:r w:rsidRPr="006D4508">
        <w:t>Åren efter finans</w:t>
      </w:r>
      <w:r>
        <w:softHyphen/>
      </w:r>
      <w:r w:rsidRPr="006D4508">
        <w:t xml:space="preserve">krisen 2008 står för </w:t>
      </w:r>
      <w:r>
        <w:t>ca</w:t>
      </w:r>
      <w:r w:rsidRPr="006D4508">
        <w:t xml:space="preserve"> 9</w:t>
      </w:r>
      <w:r>
        <w:t>5</w:t>
      </w:r>
      <w:r w:rsidRPr="006D4508">
        <w:t> procent av det ackumulerade resul</w:t>
      </w:r>
      <w:r w:rsidRPr="006D4508">
        <w:softHyphen/>
        <w:t>tatet. Under 2008 föll världens börser med ca 40 procent. Åren därefter präg</w:t>
      </w:r>
      <w:r>
        <w:softHyphen/>
      </w:r>
      <w:r w:rsidRPr="006D4508">
        <w:t>la</w:t>
      </w:r>
      <w:r>
        <w:t>de</w:t>
      </w:r>
      <w:r w:rsidRPr="006D4508">
        <w:t xml:space="preserve">s av en expansiv penningpolitik med låga räntor. Tillsammans med en god global ekonomisk tillväxt </w:t>
      </w:r>
      <w:r>
        <w:t>bidrog</w:t>
      </w:r>
      <w:r w:rsidRPr="006D4508">
        <w:t xml:space="preserve"> detta till en lång</w:t>
      </w:r>
      <w:r>
        <w:t>varig</w:t>
      </w:r>
      <w:r w:rsidRPr="006D4508">
        <w:t xml:space="preserve"> börsupp</w:t>
      </w:r>
      <w:r w:rsidRPr="006D4508">
        <w:softHyphen/>
        <w:t xml:space="preserve">gång. </w:t>
      </w:r>
      <w:r w:rsidRPr="00E201DA">
        <w:t xml:space="preserve">En stark ökning av inflationstakten som inleddes 2021 innebar under 2022 slutet på en period med låga eller negativa räntor och kvantitativa lättnader, som understött värderingar av riskfyllda finansiella tillgångar sedan den globala finanskrisen 2008. </w:t>
      </w:r>
      <w:r>
        <w:t xml:space="preserve">År </w:t>
      </w:r>
      <w:r w:rsidRPr="00E201DA">
        <w:t>2022 kännetecknades av stor volatilitet och svag utveckling på de finansiella marknaderna. Avkastningen på både aktier och räntor föll därför samtidigt under stora delar av året</w:t>
      </w:r>
      <w:r>
        <w:t xml:space="preserve"> (se även avsnitt 3.5)</w:t>
      </w:r>
      <w:r w:rsidRPr="00E201DA">
        <w:t>.</w:t>
      </w:r>
    </w:p>
    <w:p w14:paraId="24D4305C" w14:textId="77777777" w:rsidR="00CC5121" w:rsidRPr="00233A2E" w:rsidRDefault="00CC5121" w:rsidP="00CC5121">
      <w:pPr>
        <w:pStyle w:val="Brdtextmedindrag"/>
      </w:pPr>
      <w:r w:rsidRPr="006D4508">
        <w:t xml:space="preserve">På samma sätt som de senaste årens starka börsutveckling </w:t>
      </w:r>
      <w:r>
        <w:t xml:space="preserve">fram t.o.m. 2021 har </w:t>
      </w:r>
      <w:r w:rsidRPr="006D4508">
        <w:t>bidragit till buffertfondernas positiva resultat</w:t>
      </w:r>
      <w:r>
        <w:t>,</w:t>
      </w:r>
      <w:r w:rsidRPr="006D4508">
        <w:t xml:space="preserve"> fick </w:t>
      </w:r>
      <w:r w:rsidRPr="00233A2E">
        <w:t>de kraftiga börsnedgångarna</w:t>
      </w:r>
      <w:r>
        <w:t xml:space="preserve"> </w:t>
      </w:r>
      <w:r w:rsidRPr="00233A2E">
        <w:t>2001–2002</w:t>
      </w:r>
      <w:r>
        <w:t>,</w:t>
      </w:r>
      <w:r w:rsidRPr="00233A2E">
        <w:t xml:space="preserve"> 2008 </w:t>
      </w:r>
      <w:r>
        <w:t xml:space="preserve">och 2022 </w:t>
      </w:r>
      <w:r w:rsidRPr="00233A2E">
        <w:t xml:space="preserve">resultatet att falla betydligt. Ett svagare resultat redovisades även för 2011 då </w:t>
      </w:r>
      <w:proofErr w:type="gramStart"/>
      <w:r w:rsidRPr="00233A2E">
        <w:t>bl.a.</w:t>
      </w:r>
      <w:proofErr w:type="gramEnd"/>
      <w:r w:rsidRPr="00233A2E">
        <w:t xml:space="preserve"> stats</w:t>
      </w:r>
      <w:r>
        <w:softHyphen/>
      </w:r>
      <w:r w:rsidRPr="00233A2E">
        <w:t>finansiella problem i Europa bidrog till ökad osäkerhet på finans</w:t>
      </w:r>
      <w:r>
        <w:softHyphen/>
      </w:r>
      <w:r w:rsidRPr="00233A2E">
        <w:t xml:space="preserve">marknaderna. Buffertfondernas resultat i miljarder kronor </w:t>
      </w:r>
      <w:r>
        <w:t xml:space="preserve">redovisas </w:t>
      </w:r>
      <w:r w:rsidRPr="00233A2E">
        <w:t xml:space="preserve">i </w:t>
      </w:r>
      <w:r>
        <w:fldChar w:fldCharType="begin"/>
      </w:r>
      <w:r>
        <w:instrText xml:space="preserve"> REF  _Ref102055867 \* Lower \h  \* MERGEFORMAT </w:instrText>
      </w:r>
      <w:r>
        <w:fldChar w:fldCharType="separate"/>
      </w:r>
      <w:r>
        <w:t xml:space="preserve">figur </w:t>
      </w:r>
      <w:r>
        <w:rPr>
          <w:noProof/>
        </w:rPr>
        <w:t>3</w:t>
      </w:r>
      <w:r>
        <w:t>.</w:t>
      </w:r>
      <w:r>
        <w:rPr>
          <w:noProof/>
        </w:rPr>
        <w:t>2</w:t>
      </w:r>
      <w:r>
        <w:fldChar w:fldCharType="end"/>
      </w:r>
      <w:r w:rsidRPr="00233A2E">
        <w:t>.</w:t>
      </w:r>
    </w:p>
    <w:p w14:paraId="7B50059F" w14:textId="77777777" w:rsidR="00CC5121" w:rsidRDefault="00CC5121" w:rsidP="00CC5121">
      <w:pPr>
        <w:pStyle w:val="FigurRubrik"/>
      </w:pPr>
      <w:bookmarkStart w:id="83" w:name="_Ref102055867"/>
      <w:r>
        <w:lastRenderedPageBreak/>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w:instrText>
      </w:r>
      <w:r w:rsidR="00263E1F">
        <w:instrText xml:space="preserve"> \* Arabic \s 1  \* MERGEFORMAT </w:instrText>
      </w:r>
      <w:r w:rsidR="00263E1F">
        <w:fldChar w:fldCharType="separate"/>
      </w:r>
      <w:r>
        <w:rPr>
          <w:noProof/>
        </w:rPr>
        <w:t>2</w:t>
      </w:r>
      <w:r w:rsidR="00263E1F">
        <w:rPr>
          <w:noProof/>
        </w:rPr>
        <w:fldChar w:fldCharType="end"/>
      </w:r>
      <w:bookmarkEnd w:id="83"/>
      <w:r>
        <w:tab/>
        <w:t>Buffertfondernas samlade resultat efter kostnader</w:t>
      </w:r>
    </w:p>
    <w:p w14:paraId="47F49A8D" w14:textId="77777777" w:rsidR="00CC5121" w:rsidRDefault="00CC5121" w:rsidP="00CC5121">
      <w:pPr>
        <w:pStyle w:val="FigurUnderrubrik"/>
      </w:pPr>
      <w:r>
        <w:t>Miljarder kronor</w:t>
      </w:r>
    </w:p>
    <w:p w14:paraId="0DD9DB62" w14:textId="77777777" w:rsidR="00CC5121" w:rsidRDefault="00CC5121" w:rsidP="00CC5121">
      <w:pPr>
        <w:pStyle w:val="Brdtext"/>
      </w:pPr>
      <w:r>
        <w:rPr>
          <w:noProof/>
        </w:rPr>
        <w:drawing>
          <wp:inline distT="0" distB="0" distL="0" distR="0" wp14:anchorId="18515221" wp14:editId="02C87C5B">
            <wp:extent cx="3744595" cy="2460625"/>
            <wp:effectExtent l="0" t="0" r="8255" b="0"/>
            <wp:docPr id="7" name="Diagram 20">
              <a:extLst xmlns:a="http://schemas.openxmlformats.org/drawingml/2006/main">
                <a:ext uri="{FF2B5EF4-FFF2-40B4-BE49-F238E27FC236}">
                  <a16:creationId xmlns:a16="http://schemas.microsoft.com/office/drawing/2014/main" id="{E993222C-0E2D-43B1-B50A-B96B68075B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79C1EF01" w14:textId="77777777" w:rsidR="00CC5121" w:rsidRDefault="00CC5121" w:rsidP="00CC5121">
      <w:pPr>
        <w:pStyle w:val="FigurFotnot"/>
      </w:pPr>
      <w:r>
        <w:t>Källa: McKinsey bilaga 9 (grunddata från Första–Fjärde och Sjätte AP-fonderna).</w:t>
      </w:r>
    </w:p>
    <w:p w14:paraId="1FFAE03E" w14:textId="77777777" w:rsidR="00CC5121" w:rsidRPr="00F01026" w:rsidRDefault="00CC5121" w:rsidP="00CC5121">
      <w:pPr>
        <w:pStyle w:val="Brdtextmedindrag"/>
        <w:rPr>
          <w:highlight w:val="yellow"/>
        </w:rPr>
      </w:pPr>
    </w:p>
    <w:p w14:paraId="76796D22" w14:textId="77777777" w:rsidR="00CC5121" w:rsidRDefault="00CC5121" w:rsidP="00CC5121">
      <w:pPr>
        <w:pStyle w:val="Brdtext"/>
      </w:pPr>
      <w:r w:rsidRPr="006039F6">
        <w:t>I</w:t>
      </w:r>
      <w:r>
        <w:t xml:space="preserve"> </w:t>
      </w:r>
      <w:r>
        <w:fldChar w:fldCharType="begin"/>
      </w:r>
      <w:r>
        <w:instrText xml:space="preserve"> REF  _Ref101854454 \* Lower \h  \* MERGEFORMAT </w:instrText>
      </w:r>
      <w:r>
        <w:fldChar w:fldCharType="separate"/>
      </w:r>
      <w:r>
        <w:t xml:space="preserve">figur </w:t>
      </w:r>
      <w:r>
        <w:rPr>
          <w:noProof/>
        </w:rPr>
        <w:t>3</w:t>
      </w:r>
      <w:r>
        <w:t>.</w:t>
      </w:r>
      <w:r>
        <w:rPr>
          <w:noProof/>
        </w:rPr>
        <w:t>3</w:t>
      </w:r>
      <w:r>
        <w:fldChar w:fldCharType="end"/>
      </w:r>
      <w:r w:rsidRPr="006039F6">
        <w:t xml:space="preserve"> redovisas buffertfondernas samlade resultat (efter kostnader) uttryckt i procent. </w:t>
      </w:r>
      <w:r>
        <w:t>A</w:t>
      </w:r>
      <w:r w:rsidRPr="006039F6">
        <w:t>vkastningen</w:t>
      </w:r>
      <w:r>
        <w:t xml:space="preserve"> (resultatet</w:t>
      </w:r>
      <w:r w:rsidRPr="006039F6">
        <w:t xml:space="preserve">) </w:t>
      </w:r>
      <w:r>
        <w:t>f</w:t>
      </w:r>
      <w:r w:rsidRPr="006039F6">
        <w:t>ör 202</w:t>
      </w:r>
      <w:r>
        <w:t>2</w:t>
      </w:r>
      <w:r w:rsidRPr="006039F6">
        <w:t xml:space="preserve"> </w:t>
      </w:r>
      <w:r>
        <w:t xml:space="preserve">var </w:t>
      </w:r>
      <w:r w:rsidRPr="00CA14A5">
        <w:t>den lägsta</w:t>
      </w:r>
      <w:r>
        <w:t xml:space="preserve"> </w:t>
      </w:r>
      <w:r w:rsidRPr="00CA14A5">
        <w:t>sedan finanskrisen 2008</w:t>
      </w:r>
      <w:r>
        <w:t xml:space="preserve"> och </w:t>
      </w:r>
      <w:r w:rsidRPr="006039F6">
        <w:t xml:space="preserve">uppgick till </w:t>
      </w:r>
      <w:r>
        <w:t>-8,0 </w:t>
      </w:r>
      <w:r w:rsidRPr="006039F6">
        <w:t xml:space="preserve">procent, </w:t>
      </w:r>
      <w:r>
        <w:t>samtidigt som</w:t>
      </w:r>
      <w:r w:rsidRPr="006039F6">
        <w:t xml:space="preserve"> den genomsnittliga årliga avkastningen </w:t>
      </w:r>
      <w:r>
        <w:t>uppgick till</w:t>
      </w:r>
      <w:r w:rsidRPr="006039F6">
        <w:t xml:space="preserve"> </w:t>
      </w:r>
      <w:r>
        <w:t>6,2</w:t>
      </w:r>
      <w:r w:rsidRPr="006039F6">
        <w:t xml:space="preserve"> procent sedan start 2001. Det enskilda året med </w:t>
      </w:r>
      <w:r>
        <w:t>lägst</w:t>
      </w:r>
      <w:r w:rsidRPr="006039F6">
        <w:t xml:space="preserve"> avkastning</w:t>
      </w:r>
      <w:r>
        <w:t xml:space="preserve"> dessförinnan</w:t>
      </w:r>
      <w:r w:rsidRPr="006039F6">
        <w:t xml:space="preserve"> var </w:t>
      </w:r>
      <w:r>
        <w:t>u</w:t>
      </w:r>
      <w:r w:rsidRPr="006039F6">
        <w:t xml:space="preserve">nder finanskrisåret 2008 </w:t>
      </w:r>
      <w:r>
        <w:t xml:space="preserve">då </w:t>
      </w:r>
      <w:r w:rsidRPr="006039F6">
        <w:t xml:space="preserve">buffertfonderna visade sitt historiskt sämsta resultat, vilket </w:t>
      </w:r>
      <w:r w:rsidRPr="00756141">
        <w:t xml:space="preserve">var -21,6 procent. </w:t>
      </w:r>
      <w:r>
        <w:t xml:space="preserve">Årets resultat är framför allt drivet av en svag aktiemarknad, där </w:t>
      </w:r>
      <w:proofErr w:type="gramStart"/>
      <w:r>
        <w:t>t.ex.</w:t>
      </w:r>
      <w:proofErr w:type="gramEnd"/>
      <w:r>
        <w:t xml:space="preserve"> svenska börsen föll med ca 21 procent och globala aktier föll med ca 18 procent samtidigt som svenska och amerikanska statsobligationer föll med ca 9 procent. </w:t>
      </w:r>
      <w:r w:rsidRPr="006039F6">
        <w:t xml:space="preserve">Resultatet </w:t>
      </w:r>
      <w:r>
        <w:t>2021, som var det historiskt bästa resultatet för buffertfonderna sedan starten 2001, uppgick till 20,2 procent och var</w:t>
      </w:r>
      <w:r w:rsidRPr="003843B9">
        <w:t xml:space="preserve"> framför allt drivet av en stark aktiemarknad där </w:t>
      </w:r>
      <w:proofErr w:type="gramStart"/>
      <w:r w:rsidRPr="003843B9">
        <w:t>t.ex.</w:t>
      </w:r>
      <w:proofErr w:type="gramEnd"/>
      <w:r w:rsidRPr="003843B9">
        <w:t xml:space="preserve"> </w:t>
      </w:r>
      <w:r>
        <w:t xml:space="preserve">den </w:t>
      </w:r>
      <w:r w:rsidRPr="003843B9">
        <w:t>svenska börsen steg med ca 40 procent och globala aktier steg med ca 35 procent</w:t>
      </w:r>
      <w:r w:rsidRPr="006039F6">
        <w:t xml:space="preserve">. </w:t>
      </w:r>
    </w:p>
    <w:p w14:paraId="2B5C9D8D" w14:textId="77777777" w:rsidR="00CC5121" w:rsidRDefault="00CC5121" w:rsidP="00CC5121">
      <w:pPr>
        <w:pStyle w:val="FigurRubrik"/>
      </w:pPr>
      <w:bookmarkStart w:id="84" w:name="_Ref101854454"/>
      <w:r>
        <w:lastRenderedPageBreak/>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3</w:t>
      </w:r>
      <w:r w:rsidR="00263E1F">
        <w:rPr>
          <w:noProof/>
        </w:rPr>
        <w:fldChar w:fldCharType="end"/>
      </w:r>
      <w:bookmarkEnd w:id="84"/>
      <w:r>
        <w:tab/>
        <w:t>Buffertfondernas samlade resultat efter kostnader</w:t>
      </w:r>
    </w:p>
    <w:p w14:paraId="1B14E8CA" w14:textId="77777777" w:rsidR="00CC5121" w:rsidRDefault="00CC5121" w:rsidP="00CC5121">
      <w:pPr>
        <w:pStyle w:val="FigurUnderrubrik"/>
      </w:pPr>
      <w:r>
        <w:t>Procent</w:t>
      </w:r>
    </w:p>
    <w:p w14:paraId="0C335A90" w14:textId="77777777" w:rsidR="00CC5121" w:rsidRDefault="00CC5121" w:rsidP="00CC5121">
      <w:pPr>
        <w:pStyle w:val="Brdtext"/>
      </w:pPr>
      <w:r>
        <w:rPr>
          <w:noProof/>
        </w:rPr>
        <w:drawing>
          <wp:inline distT="0" distB="0" distL="0" distR="0" wp14:anchorId="605763A8" wp14:editId="13971182">
            <wp:extent cx="3744595" cy="2460625"/>
            <wp:effectExtent l="0" t="0" r="8255" b="0"/>
            <wp:docPr id="8" name="Diagram 26">
              <a:extLst xmlns:a="http://schemas.openxmlformats.org/drawingml/2006/main">
                <a:ext uri="{FF2B5EF4-FFF2-40B4-BE49-F238E27FC236}">
                  <a16:creationId xmlns:a16="http://schemas.microsoft.com/office/drawing/2014/main" id="{D75F5B04-990B-49F7-9D8E-023EE0C297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925FD3D" w14:textId="77777777" w:rsidR="00CC5121" w:rsidRPr="00F01026" w:rsidRDefault="00CC5121" w:rsidP="00CC5121">
      <w:pPr>
        <w:pStyle w:val="FigurFotnot"/>
      </w:pPr>
      <w:r>
        <w:t xml:space="preserve">Källa: </w:t>
      </w:r>
      <w:r w:rsidRPr="007E48CF">
        <w:t>McKinsey bilaga 9</w:t>
      </w:r>
      <w:r>
        <w:t xml:space="preserve"> (grunddata från Första–Fjärde och Sjätte AP-fonderna).</w:t>
      </w:r>
    </w:p>
    <w:p w14:paraId="3170C61B" w14:textId="77777777" w:rsidR="00CC5121" w:rsidRPr="00756141" w:rsidRDefault="00CC5121" w:rsidP="00CC5121">
      <w:pPr>
        <w:pStyle w:val="Rubrik5utannumrering"/>
      </w:pPr>
      <w:bookmarkStart w:id="85" w:name="_Hlk41551711"/>
      <w:r w:rsidRPr="00756141">
        <w:t>Buffertkapitalets utveckling</w:t>
      </w:r>
      <w:r>
        <w:t xml:space="preserve"> </w:t>
      </w:r>
    </w:p>
    <w:p w14:paraId="4E6CD572" w14:textId="77777777" w:rsidR="00CC5121" w:rsidRPr="006E7128" w:rsidRDefault="00CC5121" w:rsidP="00CC5121">
      <w:pPr>
        <w:pStyle w:val="Brdtextmedindrag"/>
        <w:ind w:firstLine="0"/>
      </w:pPr>
      <w:bookmarkStart w:id="86" w:name="_Hlk37323761"/>
      <w:r w:rsidRPr="00756141">
        <w:t>Vid 202</w:t>
      </w:r>
      <w:r>
        <w:t>2</w:t>
      </w:r>
      <w:r w:rsidRPr="00756141">
        <w:t xml:space="preserve"> års slut uppgick det förvaltade kapitalet i buffertfonderna till </w:t>
      </w:r>
      <w:r w:rsidRPr="00A52676">
        <w:t>1</w:t>
      </w:r>
      <w:r>
        <w:t> </w:t>
      </w:r>
      <w:r w:rsidRPr="00A52676">
        <w:t>825,8</w:t>
      </w:r>
      <w:r>
        <w:t xml:space="preserve"> </w:t>
      </w:r>
      <w:r w:rsidRPr="00756141">
        <w:t xml:space="preserve">miljarder kronor, vilket var </w:t>
      </w:r>
      <w:r w:rsidRPr="00A52676">
        <w:t>178,2</w:t>
      </w:r>
      <w:r>
        <w:t> </w:t>
      </w:r>
      <w:r w:rsidRPr="00756141">
        <w:t xml:space="preserve">miljarder kronor </w:t>
      </w:r>
      <w:r>
        <w:t>lägre</w:t>
      </w:r>
      <w:r w:rsidRPr="00756141">
        <w:t xml:space="preserve"> än vid före</w:t>
      </w:r>
      <w:r w:rsidRPr="00756141">
        <w:softHyphen/>
        <w:t xml:space="preserve">gående </w:t>
      </w:r>
      <w:proofErr w:type="gramStart"/>
      <w:r w:rsidRPr="00756141">
        <w:t>års slut</w:t>
      </w:r>
      <w:bookmarkEnd w:id="86"/>
      <w:proofErr w:type="gramEnd"/>
      <w:r w:rsidRPr="00756141">
        <w:t xml:space="preserve">. Sedan det nuvarande pensionssystemet infördes 2001 har buffertkapitalet </w:t>
      </w:r>
      <w:r w:rsidRPr="006C0B10">
        <w:t>ökat med 1 259 miljarder kronor. Under samma period har nettoutflödet från buffertfonderna för att täcka underskottet i inkomst</w:t>
      </w:r>
      <w:r w:rsidRPr="006C0B10">
        <w:softHyphen/>
        <w:t>pensionssystemet varit 271,6</w:t>
      </w:r>
      <w:r>
        <w:t> </w:t>
      </w:r>
      <w:r w:rsidRPr="00756141">
        <w:t xml:space="preserve">miljarder kronor. </w:t>
      </w:r>
      <w:bookmarkEnd w:id="85"/>
      <w:r>
        <w:br w:type="page"/>
      </w:r>
    </w:p>
    <w:p w14:paraId="404555DF" w14:textId="77777777" w:rsidR="00CC5121" w:rsidRDefault="00CC5121" w:rsidP="00CC5121">
      <w:pPr>
        <w:pStyle w:val="FigurRubrik"/>
      </w:pPr>
      <w:bookmarkStart w:id="87" w:name="_Ref101524763"/>
      <w:bookmarkStart w:id="88" w:name="_Ref101524752"/>
      <w:r>
        <w:lastRenderedPageBreak/>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4</w:t>
      </w:r>
      <w:r w:rsidR="00263E1F">
        <w:rPr>
          <w:noProof/>
        </w:rPr>
        <w:fldChar w:fldCharType="end"/>
      </w:r>
      <w:r>
        <w:tab/>
        <w:t>Utveckling av tillgångar och skulder i inkomstpensionssystemet</w:t>
      </w:r>
    </w:p>
    <w:bookmarkEnd w:id="87"/>
    <w:bookmarkEnd w:id="88"/>
    <w:p w14:paraId="3EFC3596" w14:textId="77777777" w:rsidR="00CC5121" w:rsidDel="00145D18" w:rsidRDefault="00CC5121" w:rsidP="00CC5121">
      <w:pPr>
        <w:pStyle w:val="FigurUnderrubrik"/>
      </w:pPr>
      <w:r w:rsidDel="00145D18">
        <w:t>Miljarder kronor</w:t>
      </w:r>
    </w:p>
    <w:p w14:paraId="6CA092B5" w14:textId="77777777" w:rsidR="00CC5121" w:rsidDel="00145D18" w:rsidRDefault="00CC5121" w:rsidP="00CC5121">
      <w:pPr>
        <w:pStyle w:val="Brdtext"/>
      </w:pPr>
      <w:r>
        <w:rPr>
          <w:noProof/>
        </w:rPr>
        <w:drawing>
          <wp:inline distT="0" distB="0" distL="0" distR="0" wp14:anchorId="25875ACE" wp14:editId="54B35B9D">
            <wp:extent cx="3744595" cy="2460625"/>
            <wp:effectExtent l="0" t="0" r="8255" b="0"/>
            <wp:docPr id="9" name="Diagram 14">
              <a:extLst xmlns:a="http://schemas.openxmlformats.org/drawingml/2006/main">
                <a:ext uri="{FF2B5EF4-FFF2-40B4-BE49-F238E27FC236}">
                  <a16:creationId xmlns:a16="http://schemas.microsoft.com/office/drawing/2014/main" id="{3092BAAB-837A-4C24-B6B1-586F5A0918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67291413" w14:textId="77777777" w:rsidR="00CC5121" w:rsidRPr="00992CB3" w:rsidDel="00145D18" w:rsidRDefault="00CC5121" w:rsidP="00CC5121">
      <w:pPr>
        <w:pStyle w:val="FigurFotnot"/>
      </w:pPr>
      <w:r w:rsidDel="00145D18">
        <w:t xml:space="preserve">Källa: McKinsey bilaga </w:t>
      </w:r>
      <w:r>
        <w:t xml:space="preserve">9 </w:t>
      </w:r>
      <w:r w:rsidDel="00145D18">
        <w:t>(grunddata från Första</w:t>
      </w:r>
      <w:r>
        <w:t>–</w:t>
      </w:r>
      <w:r w:rsidDel="00145D18">
        <w:t>Fjärde</w:t>
      </w:r>
      <w:r>
        <w:t xml:space="preserve"> och Sjätte</w:t>
      </w:r>
      <w:r w:rsidDel="00145D18">
        <w:t xml:space="preserve"> AP-fonderna)</w:t>
      </w:r>
      <w:r>
        <w:t>.</w:t>
      </w:r>
    </w:p>
    <w:p w14:paraId="2DF41384" w14:textId="77777777" w:rsidR="00CC5121" w:rsidRDefault="00CC5121" w:rsidP="00CC5121">
      <w:pPr>
        <w:pStyle w:val="Brdtextmedindrag"/>
        <w:ind w:firstLine="0"/>
      </w:pPr>
    </w:p>
    <w:p w14:paraId="079D770A" w14:textId="77777777" w:rsidR="00CC5121" w:rsidRDefault="00CC5121" w:rsidP="00CC5121">
      <w:pPr>
        <w:pStyle w:val="Brdtext"/>
      </w:pPr>
      <w:bookmarkStart w:id="89" w:name="_Ref101854471"/>
      <w:r w:rsidRPr="003A27D2" w:rsidDel="00145D18">
        <w:t>I</w:t>
      </w:r>
      <w:r>
        <w:t xml:space="preserve"> figur 3.4 </w:t>
      </w:r>
      <w:r w:rsidRPr="003A27D2" w:rsidDel="00145D18">
        <w:t>illustreras utvecklingen av tillgångar och skulder i inkomst-pensionssystemet.</w:t>
      </w:r>
      <w:r w:rsidDel="00145D18">
        <w:t xml:space="preserve"> </w:t>
      </w:r>
      <w:r w:rsidRPr="003A27D2" w:rsidDel="00145D18">
        <w:t>Avgiftstillgången utgör merparten av tillgångarna i systemet (</w:t>
      </w:r>
      <w:r>
        <w:t>84,4</w:t>
      </w:r>
      <w:r w:rsidRPr="003A27D2" w:rsidDel="00145D18">
        <w:t xml:space="preserve"> procent vid utgången av </w:t>
      </w:r>
      <w:r w:rsidRPr="003A27D2">
        <w:t>202</w:t>
      </w:r>
      <w:r>
        <w:t>2</w:t>
      </w:r>
      <w:r w:rsidRPr="003A27D2" w:rsidDel="00145D18">
        <w:t xml:space="preserve">). Som </w:t>
      </w:r>
      <w:r>
        <w:t xml:space="preserve">framgår av figuren </w:t>
      </w:r>
      <w:r w:rsidRPr="003A27D2" w:rsidDel="00145D18">
        <w:t>har buffertfondernas andel av tillgångarna i systemet ökat sedan 201</w:t>
      </w:r>
      <w:r>
        <w:t>1</w:t>
      </w:r>
      <w:r w:rsidRPr="003A27D2" w:rsidDel="00145D18">
        <w:t xml:space="preserve">. </w:t>
      </w:r>
      <w:bookmarkEnd w:id="89"/>
    </w:p>
    <w:p w14:paraId="3EEC6412" w14:textId="77777777" w:rsidR="00CC5121" w:rsidRDefault="00CC5121" w:rsidP="00CC5121">
      <w:pPr>
        <w:pStyle w:val="Brdtextmedindrag"/>
      </w:pPr>
      <w:r w:rsidRPr="00FD6FCF">
        <w:rPr>
          <w:spacing w:val="-3"/>
        </w:rPr>
        <w:t>Vid 202</w:t>
      </w:r>
      <w:r>
        <w:rPr>
          <w:spacing w:val="-3"/>
        </w:rPr>
        <w:t>2</w:t>
      </w:r>
      <w:r w:rsidRPr="00FD6FCF">
        <w:rPr>
          <w:spacing w:val="-3"/>
        </w:rPr>
        <w:t xml:space="preserve"> års slut utgjorde buffertfondernas kapital </w:t>
      </w:r>
      <w:r>
        <w:rPr>
          <w:spacing w:val="-3"/>
        </w:rPr>
        <w:t>15,6 </w:t>
      </w:r>
      <w:r w:rsidRPr="00FD6FCF">
        <w:rPr>
          <w:spacing w:val="-3"/>
        </w:rPr>
        <w:t>procent av till</w:t>
      </w:r>
      <w:r>
        <w:rPr>
          <w:spacing w:val="-3"/>
        </w:rPr>
        <w:softHyphen/>
      </w:r>
      <w:r w:rsidRPr="00FD6FCF">
        <w:rPr>
          <w:spacing w:val="-3"/>
        </w:rPr>
        <w:t>gångarna i inkomst</w:t>
      </w:r>
      <w:r w:rsidRPr="00FD6FCF">
        <w:rPr>
          <w:spacing w:val="-3"/>
        </w:rPr>
        <w:softHyphen/>
      </w:r>
      <w:r w:rsidRPr="00FD6FCF">
        <w:rPr>
          <w:spacing w:val="-2"/>
        </w:rPr>
        <w:t>pensionssystemet. Detta är en ökning med</w:t>
      </w:r>
      <w:r w:rsidRPr="00FD6FCF" w:rsidDel="00362F07">
        <w:rPr>
          <w:spacing w:val="-2"/>
        </w:rPr>
        <w:t xml:space="preserve"> </w:t>
      </w:r>
      <w:r>
        <w:rPr>
          <w:spacing w:val="-2"/>
        </w:rPr>
        <w:t>ca 6 </w:t>
      </w:r>
      <w:r w:rsidRPr="00FD6FCF">
        <w:rPr>
          <w:spacing w:val="-2"/>
        </w:rPr>
        <w:t>procent</w:t>
      </w:r>
      <w:r w:rsidRPr="00FD6FCF">
        <w:rPr>
          <w:spacing w:val="-2"/>
        </w:rPr>
        <w:softHyphen/>
      </w:r>
      <w:r w:rsidRPr="00FD6FCF">
        <w:t>enheter sedan slutet av 2001, då andelen var 10 procent. Den största (och reste</w:t>
      </w:r>
      <w:r w:rsidRPr="00FD6FCF">
        <w:softHyphen/>
        <w:t>rande) delen av tillgångarna i inkomstpensionssystemet utgörs av fram</w:t>
      </w:r>
      <w:r w:rsidRPr="00FD6FCF">
        <w:softHyphen/>
        <w:t>tida avgiftsinkomster. Dessa avgiftsinkomster har störst betydelse för nivån på framtida pensioner och grundas på den real</w:t>
      </w:r>
      <w:r>
        <w:softHyphen/>
      </w:r>
      <w:r w:rsidRPr="00FD6FCF">
        <w:t>ekonomiska och befolkningsmässiga utvecklingen.</w:t>
      </w:r>
      <w:bookmarkStart w:id="90" w:name="_Toc482855898"/>
      <w:bookmarkStart w:id="91" w:name="_Toc482855986"/>
      <w:bookmarkStart w:id="92" w:name="_Toc482889496"/>
      <w:bookmarkStart w:id="93" w:name="_Toc482855899"/>
      <w:bookmarkStart w:id="94" w:name="_Toc482855987"/>
      <w:bookmarkStart w:id="95" w:name="_Toc482889497"/>
      <w:bookmarkStart w:id="96" w:name="_Toc482855900"/>
      <w:bookmarkStart w:id="97" w:name="_Toc482855988"/>
      <w:bookmarkStart w:id="98" w:name="_Toc482889498"/>
      <w:bookmarkStart w:id="99" w:name="_Toc481501526"/>
      <w:bookmarkStart w:id="100" w:name="_Toc481574485"/>
      <w:bookmarkStart w:id="101" w:name="_Toc483313560"/>
      <w:bookmarkStart w:id="102" w:name="_Toc514842419"/>
      <w:bookmarkStart w:id="103" w:name="_Toc7438818"/>
      <w:bookmarkStart w:id="104" w:name="_Toc8029411"/>
      <w:bookmarkStart w:id="105" w:name="_Toc9430689"/>
      <w:bookmarkStart w:id="106" w:name="_Toc41493000"/>
      <w:bookmarkStart w:id="107" w:name="_Toc72921792"/>
      <w:bookmarkStart w:id="108" w:name="_Hlk101530875"/>
      <w:bookmarkEnd w:id="90"/>
      <w:bookmarkEnd w:id="91"/>
      <w:bookmarkEnd w:id="92"/>
      <w:bookmarkEnd w:id="93"/>
      <w:bookmarkEnd w:id="94"/>
      <w:bookmarkEnd w:id="95"/>
      <w:bookmarkEnd w:id="96"/>
      <w:bookmarkEnd w:id="97"/>
      <w:bookmarkEnd w:id="98"/>
    </w:p>
    <w:p w14:paraId="0DC7CB2D" w14:textId="77777777" w:rsidR="00CC5121" w:rsidRPr="005A1585" w:rsidRDefault="00CC5121" w:rsidP="00CC5121">
      <w:pPr>
        <w:pStyle w:val="Rubrik2"/>
      </w:pPr>
      <w:bookmarkStart w:id="109" w:name="_Toc135834658"/>
      <w:r w:rsidRPr="005A1585">
        <w:t>Avkastning i jämförelse med utländska pensionsfonder</w:t>
      </w:r>
      <w:bookmarkEnd w:id="99"/>
      <w:bookmarkEnd w:id="100"/>
      <w:bookmarkEnd w:id="101"/>
      <w:bookmarkEnd w:id="102"/>
      <w:bookmarkEnd w:id="103"/>
      <w:bookmarkEnd w:id="104"/>
      <w:bookmarkEnd w:id="105"/>
      <w:bookmarkEnd w:id="106"/>
      <w:bookmarkEnd w:id="107"/>
      <w:bookmarkEnd w:id="109"/>
    </w:p>
    <w:bookmarkEnd w:id="108"/>
    <w:p w14:paraId="44CA3F82" w14:textId="77777777" w:rsidR="00CC5121" w:rsidRPr="005A1585" w:rsidRDefault="00CC5121" w:rsidP="00CC5121">
      <w:pPr>
        <w:pStyle w:val="Brdtextram"/>
      </w:pPr>
      <w:r w:rsidRPr="005A1585">
        <w:rPr>
          <w:b/>
        </w:rPr>
        <w:t>Regeringens bedömning:</w:t>
      </w:r>
      <w:r w:rsidRPr="005A1585">
        <w:t xml:space="preserve"> Buffertfondernas avkastning är </w:t>
      </w:r>
      <w:r>
        <w:t>god i jämförelse</w:t>
      </w:r>
      <w:r w:rsidRPr="005A1585">
        <w:t xml:space="preserve"> med ett urval av utländska pensionsfonder. </w:t>
      </w:r>
      <w:r>
        <w:t xml:space="preserve">Skillnader mellan de olika fonderna medför </w:t>
      </w:r>
      <w:r w:rsidRPr="004B1E15">
        <w:t>att jämförelser bör göras med viss försiktighet</w:t>
      </w:r>
      <w:r>
        <w:t>.</w:t>
      </w:r>
    </w:p>
    <w:p w14:paraId="1DF346FB" w14:textId="77777777" w:rsidR="00CC5121" w:rsidRPr="00F84885" w:rsidRDefault="00CC5121" w:rsidP="00CC5121">
      <w:pPr>
        <w:pStyle w:val="Brdtextmedindrag"/>
        <w:rPr>
          <w:b/>
          <w:sz w:val="8"/>
          <w:szCs w:val="8"/>
          <w:highlight w:val="yellow"/>
        </w:rPr>
      </w:pPr>
    </w:p>
    <w:p w14:paraId="18F6BC1D" w14:textId="77777777" w:rsidR="00CC5121" w:rsidRDefault="00CC5121" w:rsidP="00CC5121">
      <w:pPr>
        <w:pStyle w:val="Brdtextmedindrag"/>
      </w:pPr>
      <w:r w:rsidRPr="00DF1D5D">
        <w:rPr>
          <w:b/>
        </w:rPr>
        <w:t>Skälen för regeringens bedömning:</w:t>
      </w:r>
      <w:r w:rsidRPr="00DF1D5D">
        <w:t xml:space="preserve"> Buffertfonderna kan jämföras med ett antal utländska pensionsfonder som har liknande uppdrag i res</w:t>
      </w:r>
      <w:r w:rsidRPr="00DF1D5D">
        <w:softHyphen/>
        <w:t>pektive lands pensionssystem. Skillnader i fondernas uppdrag, place</w:t>
      </w:r>
      <w:r w:rsidRPr="00DF1D5D">
        <w:softHyphen/>
        <w:t>rings</w:t>
      </w:r>
      <w:r w:rsidRPr="00DF1D5D">
        <w:softHyphen/>
        <w:t>regler, risktolerans, investeringsinriktning, valutaeffekter och mark</w:t>
      </w:r>
      <w:r w:rsidRPr="00DF1D5D">
        <w:softHyphen/>
        <w:t>nads</w:t>
      </w:r>
      <w:r w:rsidRPr="00DF1D5D">
        <w:softHyphen/>
        <w:t xml:space="preserve">utvecklingen på respektive hemmamarknad gör att jämförelser bör göras med viss försiktighet. Det kan även vara skillnader i räkenskapsår och datatillgänglighet. Som </w:t>
      </w:r>
      <w:r w:rsidRPr="00233A2E">
        <w:t>framgår av</w:t>
      </w:r>
      <w:r>
        <w:t xml:space="preserve"> </w:t>
      </w:r>
      <w:r>
        <w:fldChar w:fldCharType="begin"/>
      </w:r>
      <w:r>
        <w:instrText xml:space="preserve"> REF  _Ref101854497 \* Lower \h  \* MERGEFORMAT </w:instrText>
      </w:r>
      <w:r>
        <w:fldChar w:fldCharType="separate"/>
      </w:r>
      <w:r>
        <w:t xml:space="preserve">figur </w:t>
      </w:r>
      <w:r>
        <w:rPr>
          <w:noProof/>
        </w:rPr>
        <w:t>3</w:t>
      </w:r>
      <w:r>
        <w:t>.</w:t>
      </w:r>
      <w:r>
        <w:rPr>
          <w:noProof/>
        </w:rPr>
        <w:t>5</w:t>
      </w:r>
      <w:r>
        <w:fldChar w:fldCharType="end"/>
      </w:r>
      <w:r w:rsidRPr="00233A2E">
        <w:t xml:space="preserve"> visar</w:t>
      </w:r>
      <w:r w:rsidRPr="00DF1D5D">
        <w:t xml:space="preserve"> McKinseys jämförelse </w:t>
      </w:r>
      <w:r w:rsidRPr="00DF1D5D">
        <w:lastRenderedPageBreak/>
        <w:t xml:space="preserve">att de svenska buffertfonderna har haft en avkastning som är </w:t>
      </w:r>
      <w:r>
        <w:t>god i jämförelse</w:t>
      </w:r>
      <w:r w:rsidRPr="00DF1D5D">
        <w:t xml:space="preserve"> med utländska pensionsfonder under den senaste tioårs</w:t>
      </w:r>
      <w:r>
        <w:softHyphen/>
      </w:r>
      <w:r w:rsidRPr="00DF1D5D">
        <w:t>perioden (</w:t>
      </w:r>
      <w:r>
        <w:t>8,7 </w:t>
      </w:r>
      <w:r w:rsidRPr="00DF1D5D">
        <w:t>procent</w:t>
      </w:r>
      <w:r>
        <w:t xml:space="preserve"> jämfört med 6,6 procent)</w:t>
      </w:r>
      <w:r w:rsidRPr="00DF1D5D">
        <w:t xml:space="preserve">. </w:t>
      </w:r>
      <w:r w:rsidRPr="007C4F6B">
        <w:t>Under den senaste femårsperioden har buffert</w:t>
      </w:r>
      <w:r>
        <w:softHyphen/>
      </w:r>
      <w:r w:rsidRPr="007C4F6B">
        <w:t xml:space="preserve">fondernas avkastning varit </w:t>
      </w:r>
      <w:r>
        <w:t>något högre</w:t>
      </w:r>
      <w:r w:rsidRPr="007C4F6B">
        <w:t xml:space="preserve"> än de utländska pensionsfondernas genomsnittliga avkastning (</w:t>
      </w:r>
      <w:r>
        <w:t>7 </w:t>
      </w:r>
      <w:r w:rsidRPr="007C4F6B">
        <w:t>procent jäm</w:t>
      </w:r>
      <w:r>
        <w:softHyphen/>
      </w:r>
      <w:r w:rsidRPr="007C4F6B">
        <w:t xml:space="preserve">fört med i genomsnitt </w:t>
      </w:r>
      <w:r>
        <w:t>4,5 </w:t>
      </w:r>
      <w:r w:rsidRPr="007C4F6B">
        <w:t>procent</w:t>
      </w:r>
      <w:r>
        <w:t>).</w:t>
      </w:r>
      <w:r w:rsidRPr="007C4F6B">
        <w:t xml:space="preserve"> </w:t>
      </w:r>
      <w:r>
        <w:t>U</w:t>
      </w:r>
      <w:r w:rsidRPr="00DF1D5D">
        <w:t>nder 202</w:t>
      </w:r>
      <w:r>
        <w:t>2</w:t>
      </w:r>
      <w:r w:rsidRPr="00DF1D5D">
        <w:t xml:space="preserve"> har buffertfondernas avkastning </w:t>
      </w:r>
      <w:r>
        <w:t>även varit relativt motståndskraftig</w:t>
      </w:r>
      <w:r w:rsidRPr="00DF1D5D">
        <w:t xml:space="preserve"> </w:t>
      </w:r>
      <w:r>
        <w:t xml:space="preserve">i jämförelse med </w:t>
      </w:r>
      <w:r w:rsidRPr="00DF1D5D">
        <w:t>de utländska pensionsfonderna (</w:t>
      </w:r>
      <w:r>
        <w:t>-8 </w:t>
      </w:r>
      <w:r w:rsidRPr="00DF1D5D">
        <w:t xml:space="preserve">procent </w:t>
      </w:r>
      <w:r>
        <w:t xml:space="preserve">genomsnittlig avkastning </w:t>
      </w:r>
      <w:r w:rsidRPr="00DF1D5D">
        <w:t>jämfört med</w:t>
      </w:r>
      <w:r>
        <w:t xml:space="preserve"> -9,9 </w:t>
      </w:r>
      <w:r w:rsidRPr="00DF1D5D">
        <w:t>pro</w:t>
      </w:r>
      <w:r>
        <w:softHyphen/>
      </w:r>
      <w:r w:rsidRPr="00DF1D5D">
        <w:t>cent för 202</w:t>
      </w:r>
      <w:r>
        <w:t>2</w:t>
      </w:r>
      <w:r w:rsidRPr="00DF1D5D">
        <w:t>).</w:t>
      </w:r>
      <w:r>
        <w:t xml:space="preserve"> </w:t>
      </w:r>
    </w:p>
    <w:p w14:paraId="4C9B6F77" w14:textId="77777777" w:rsidR="00CC5121" w:rsidRDefault="00CC5121" w:rsidP="00CC5121">
      <w:pPr>
        <w:pStyle w:val="FigurRubrik"/>
      </w:pPr>
      <w:bookmarkStart w:id="110" w:name="_Ref101854497"/>
      <w:r>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5</w:t>
      </w:r>
      <w:r w:rsidR="00263E1F">
        <w:rPr>
          <w:noProof/>
        </w:rPr>
        <w:fldChar w:fldCharType="end"/>
      </w:r>
      <w:bookmarkEnd w:id="110"/>
      <w:r>
        <w:tab/>
        <w:t>Buffertfondernas avkastning i jämförelse med utländska pensionsfonder 2022</w:t>
      </w:r>
    </w:p>
    <w:p w14:paraId="020FF449" w14:textId="77777777" w:rsidR="00CC5121" w:rsidRDefault="00CC5121" w:rsidP="00CC5121">
      <w:pPr>
        <w:pStyle w:val="FigurUnderrubrik"/>
      </w:pPr>
      <w:r>
        <w:t>Procent</w:t>
      </w:r>
    </w:p>
    <w:p w14:paraId="391B5602" w14:textId="77777777" w:rsidR="00CC5121" w:rsidRDefault="00CC5121" w:rsidP="00CC5121">
      <w:pPr>
        <w:pStyle w:val="FigurFotnot"/>
      </w:pPr>
      <w:r>
        <w:rPr>
          <w:noProof/>
        </w:rPr>
        <w:drawing>
          <wp:inline distT="0" distB="0" distL="0" distR="0" wp14:anchorId="7FCE7A83" wp14:editId="2F3EE3AF">
            <wp:extent cx="3744595" cy="2460625"/>
            <wp:effectExtent l="0" t="0" r="8255" b="0"/>
            <wp:docPr id="10" name="Diagram 30">
              <a:extLst xmlns:a="http://schemas.openxmlformats.org/drawingml/2006/main">
                <a:ext uri="{FF2B5EF4-FFF2-40B4-BE49-F238E27FC236}">
                  <a16:creationId xmlns:a16="http://schemas.microsoft.com/office/drawing/2014/main" id="{04AF0C89-5A53-4BF7-9FAD-E97AFE6116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8BF5B20" w14:textId="77777777" w:rsidR="00CC5121" w:rsidRPr="00120312" w:rsidRDefault="00CC5121" w:rsidP="00CC5121">
      <w:pPr>
        <w:pStyle w:val="FigurFotnot"/>
      </w:pPr>
      <w:r>
        <w:t>Anm.:</w:t>
      </w:r>
      <w:r w:rsidRPr="00120312">
        <w:t xml:space="preserve"> De utländska pensionsfondernas kapital är redovisat i mdkr</w:t>
      </w:r>
      <w:r>
        <w:t>.</w:t>
      </w:r>
    </w:p>
    <w:p w14:paraId="1017C7A6" w14:textId="77777777" w:rsidR="00CC5121" w:rsidRDefault="00CC5121" w:rsidP="00CC5121">
      <w:pPr>
        <w:pStyle w:val="FigurFotnot"/>
      </w:pPr>
      <w:r w:rsidRPr="00970CA7">
        <w:t xml:space="preserve">Källa: McKinsey bilaga </w:t>
      </w:r>
      <w:r>
        <w:t xml:space="preserve">9 </w:t>
      </w:r>
      <w:r w:rsidRPr="00970CA7">
        <w:t>(grunddata från Första</w:t>
      </w:r>
      <w:r>
        <w:t>–</w:t>
      </w:r>
      <w:r w:rsidRPr="00970CA7">
        <w:t>Fjärde</w:t>
      </w:r>
      <w:r>
        <w:t xml:space="preserve"> och Sjätte</w:t>
      </w:r>
      <w:r w:rsidRPr="00970CA7">
        <w:t xml:space="preserve"> AP-fonderna)</w:t>
      </w:r>
      <w:r>
        <w:t>.</w:t>
      </w:r>
    </w:p>
    <w:p w14:paraId="7B52E9CB" w14:textId="77777777" w:rsidR="00CC5121" w:rsidRDefault="00CC5121" w:rsidP="00CC5121">
      <w:pPr>
        <w:pStyle w:val="Brdtext"/>
      </w:pPr>
    </w:p>
    <w:p w14:paraId="36DFFD51" w14:textId="77777777" w:rsidR="00CC5121" w:rsidRPr="00233A2E" w:rsidRDefault="00CC5121" w:rsidP="00CC5121">
      <w:pPr>
        <w:pStyle w:val="Brdtext"/>
      </w:pPr>
      <w:r>
        <w:t xml:space="preserve">I </w:t>
      </w:r>
      <w:r>
        <w:fldChar w:fldCharType="begin"/>
      </w:r>
      <w:r>
        <w:instrText xml:space="preserve"> REF  _Ref101854532 \* Lower \h  \* MERGEFORMAT </w:instrText>
      </w:r>
      <w:r>
        <w:fldChar w:fldCharType="separate"/>
      </w:r>
      <w:r>
        <w:t xml:space="preserve">figur </w:t>
      </w:r>
      <w:r>
        <w:rPr>
          <w:noProof/>
        </w:rPr>
        <w:t>3</w:t>
      </w:r>
      <w:r>
        <w:t>.</w:t>
      </w:r>
      <w:r>
        <w:rPr>
          <w:noProof/>
        </w:rPr>
        <w:t>6</w:t>
      </w:r>
      <w:r>
        <w:fldChar w:fldCharType="end"/>
      </w:r>
      <w:r>
        <w:t xml:space="preserve"> nedan redovisas buffertfondernas tillgångsallokering i jäm</w:t>
      </w:r>
      <w:r>
        <w:softHyphen/>
        <w:t>förelse med utländska pensionsfonder.</w:t>
      </w:r>
      <w:r w:rsidRPr="00A0138F">
        <w:t xml:space="preserve"> De utländska pensionsfonderna har </w:t>
      </w:r>
      <w:r>
        <w:t xml:space="preserve">i </w:t>
      </w:r>
      <w:r w:rsidRPr="00A0138F">
        <w:t>lik</w:t>
      </w:r>
      <w:r>
        <w:t>he</w:t>
      </w:r>
      <w:r w:rsidRPr="00A0138F">
        <w:t xml:space="preserve">t </w:t>
      </w:r>
      <w:r>
        <w:t>med</w:t>
      </w:r>
      <w:r w:rsidRPr="00A0138F">
        <w:t xml:space="preserve"> buffert</w:t>
      </w:r>
      <w:r>
        <w:softHyphen/>
      </w:r>
      <w:r w:rsidRPr="00A0138F">
        <w:t xml:space="preserve">fonderna </w:t>
      </w:r>
      <w:r>
        <w:t>under</w:t>
      </w:r>
      <w:r w:rsidRPr="00A0138F">
        <w:t xml:space="preserve"> de senaste åren ökat andelen alternativa investeringar, minskat andelen räntor och skiftat sina aktieportföljer från hemma</w:t>
      </w:r>
      <w:r>
        <w:softHyphen/>
      </w:r>
      <w:r w:rsidRPr="00A0138F">
        <w:t xml:space="preserve">marknaderna </w:t>
      </w:r>
      <w:r>
        <w:t>till</w:t>
      </w:r>
      <w:r w:rsidRPr="00A0138F">
        <w:t xml:space="preserve"> både tillväxt</w:t>
      </w:r>
      <w:r w:rsidRPr="00A0138F">
        <w:softHyphen/>
        <w:t xml:space="preserve">marknader och andra utvecklade marknader. Den främsta anledningen för investerare att söka sig till </w:t>
      </w:r>
      <w:r>
        <w:t>alternativa marknader</w:t>
      </w:r>
      <w:r w:rsidRPr="00A0138F">
        <w:t xml:space="preserve"> är möjligheten till högre avkastning och diversifiering genom att få exponering mot andra faktorer än aktie- och räntemarknaderna, samt att deras långa investeringshorisont innebär en </w:t>
      </w:r>
      <w:r w:rsidRPr="004440B2">
        <w:t xml:space="preserve">konkurrensfördel. Fonderna har dock olika definition av alternativa investeringar, vilket leder till att allokeringen inte är helt jämförbar mellan fonderna. </w:t>
      </w:r>
    </w:p>
    <w:p w14:paraId="4A05EDE8" w14:textId="77777777" w:rsidR="00CC5121" w:rsidRPr="00730794" w:rsidRDefault="00CC5121" w:rsidP="00CC5121">
      <w:pPr>
        <w:pStyle w:val="Brdtext"/>
      </w:pPr>
    </w:p>
    <w:p w14:paraId="6084C32F" w14:textId="77777777" w:rsidR="00CC5121" w:rsidRDefault="00CC5121" w:rsidP="00CC5121">
      <w:pPr>
        <w:pStyle w:val="FigurRubrik"/>
      </w:pPr>
      <w:bookmarkStart w:id="111" w:name="_Ref101854532"/>
      <w:r>
        <w:lastRenderedPageBreak/>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6</w:t>
      </w:r>
      <w:r w:rsidR="00263E1F">
        <w:rPr>
          <w:noProof/>
        </w:rPr>
        <w:fldChar w:fldCharType="end"/>
      </w:r>
      <w:bookmarkEnd w:id="111"/>
      <w:r>
        <w:tab/>
        <w:t>Buffertfondernas tillgångsallokering i jämförelse med utländska pensionsfonder 2022</w:t>
      </w:r>
    </w:p>
    <w:p w14:paraId="6040BD1C" w14:textId="77777777" w:rsidR="00CC5121" w:rsidRDefault="00CC5121" w:rsidP="00CC5121">
      <w:pPr>
        <w:pStyle w:val="FigurUnderrubrik"/>
      </w:pPr>
      <w:r>
        <w:t>Procent</w:t>
      </w:r>
    </w:p>
    <w:p w14:paraId="2EA3CF9D" w14:textId="77777777" w:rsidR="00CC5121" w:rsidRDefault="00CC5121" w:rsidP="00CC5121">
      <w:pPr>
        <w:pStyle w:val="Brdtext"/>
      </w:pPr>
      <w:r>
        <w:rPr>
          <w:noProof/>
        </w:rPr>
        <w:drawing>
          <wp:inline distT="0" distB="0" distL="0" distR="0" wp14:anchorId="1AB1803A" wp14:editId="2690E7C5">
            <wp:extent cx="3744595" cy="2460625"/>
            <wp:effectExtent l="0" t="0" r="8255" b="0"/>
            <wp:docPr id="11" name="Diagram 38">
              <a:extLst xmlns:a="http://schemas.openxmlformats.org/drawingml/2006/main">
                <a:ext uri="{FF2B5EF4-FFF2-40B4-BE49-F238E27FC236}">
                  <a16:creationId xmlns:a16="http://schemas.microsoft.com/office/drawing/2014/main" id="{806B4260-22C0-4ADD-915C-DB85C5F3813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Pr>
          <w:rFonts w:asciiTheme="minorHAnsi" w:hAnsiTheme="minorHAnsi"/>
        </w:rPr>
        <w:t xml:space="preserve"> </w:t>
      </w:r>
    </w:p>
    <w:p w14:paraId="5D6077D9" w14:textId="77777777" w:rsidR="00CC5121" w:rsidRDefault="00CC5121" w:rsidP="00CC5121">
      <w:pPr>
        <w:pStyle w:val="FigurFotnot"/>
      </w:pPr>
      <w:r w:rsidRPr="00E90D9F">
        <w:t xml:space="preserve">Källa: </w:t>
      </w:r>
      <w:r w:rsidRPr="00A81D77">
        <w:t>McKinsey bilaga 9 (grunddata</w:t>
      </w:r>
      <w:r w:rsidRPr="00E90D9F">
        <w:t xml:space="preserve"> från Första</w:t>
      </w:r>
      <w:r>
        <w:t>–</w:t>
      </w:r>
      <w:r w:rsidRPr="00E90D9F">
        <w:t>Fjärde</w:t>
      </w:r>
      <w:r>
        <w:t xml:space="preserve"> och Sjätte</w:t>
      </w:r>
      <w:r w:rsidRPr="00E90D9F">
        <w:t xml:space="preserve"> AP-fonderna)</w:t>
      </w:r>
      <w:r>
        <w:t>.</w:t>
      </w:r>
    </w:p>
    <w:p w14:paraId="58E2BA6A" w14:textId="77777777" w:rsidR="00CC5121" w:rsidRDefault="00CC5121" w:rsidP="00CC5121">
      <w:pPr>
        <w:pStyle w:val="Brdtext"/>
      </w:pPr>
    </w:p>
    <w:p w14:paraId="0D1654A5" w14:textId="77777777" w:rsidR="00CC5121" w:rsidRPr="00655ED5" w:rsidRDefault="00CC5121" w:rsidP="00CC5121">
      <w:pPr>
        <w:pStyle w:val="Brdtext"/>
      </w:pPr>
      <w:r w:rsidRPr="00233A2E">
        <w:t>De utländska pensionsfonderna har viss spridning sinsemellan när det gäller tillgångsslagens andelar av portföljerna. Av</w:t>
      </w:r>
      <w:r>
        <w:t xml:space="preserve"> </w:t>
      </w:r>
      <w:r>
        <w:fldChar w:fldCharType="begin"/>
      </w:r>
      <w:r>
        <w:instrText xml:space="preserve"> REF  _Ref101854532 \* Lower \h  \* MERGEFORMAT </w:instrText>
      </w:r>
      <w:r>
        <w:fldChar w:fldCharType="separate"/>
      </w:r>
      <w:r>
        <w:t xml:space="preserve">figur </w:t>
      </w:r>
      <w:r>
        <w:rPr>
          <w:noProof/>
        </w:rPr>
        <w:t>3</w:t>
      </w:r>
      <w:r>
        <w:t>.</w:t>
      </w:r>
      <w:r>
        <w:rPr>
          <w:noProof/>
        </w:rPr>
        <w:t>6</w:t>
      </w:r>
      <w:r>
        <w:fldChar w:fldCharType="end"/>
      </w:r>
      <w:r w:rsidRPr="00233A2E">
        <w:t xml:space="preserve"> </w:t>
      </w:r>
      <w:r>
        <w:t xml:space="preserve">ovan </w:t>
      </w:r>
      <w:r w:rsidRPr="00233A2E">
        <w:t>framgår</w:t>
      </w:r>
      <w:r w:rsidRPr="00A0138F">
        <w:t xml:space="preserve"> att buffertfondernas andelar ligger inom denna spridning. </w:t>
      </w:r>
      <w:r>
        <w:t>I sammanhanget</w:t>
      </w:r>
      <w:r w:rsidRPr="00A0138F">
        <w:t xml:space="preserve"> bör också </w:t>
      </w:r>
      <w:r w:rsidRPr="00655ED5">
        <w:t xml:space="preserve">nämnas att buffertfondernas andel alternativa investeringar först på senare år har närmat sig de utländska pensionsfondernas andelar. </w:t>
      </w:r>
    </w:p>
    <w:p w14:paraId="2CB9F324" w14:textId="77777777" w:rsidR="00CC5121" w:rsidRPr="00655ED5" w:rsidRDefault="00CC5121" w:rsidP="00CC5121">
      <w:pPr>
        <w:pStyle w:val="Rubrik2"/>
      </w:pPr>
      <w:bookmarkStart w:id="112" w:name="_Toc481501527"/>
      <w:bookmarkStart w:id="113" w:name="_Toc481574486"/>
      <w:bookmarkStart w:id="114" w:name="_Toc483313561"/>
      <w:bookmarkStart w:id="115" w:name="_Toc514842420"/>
      <w:bookmarkStart w:id="116" w:name="_Toc7438819"/>
      <w:bookmarkStart w:id="117" w:name="_Toc8029412"/>
      <w:bookmarkStart w:id="118" w:name="_Toc9430690"/>
      <w:bookmarkStart w:id="119" w:name="_Toc41493001"/>
      <w:bookmarkStart w:id="120" w:name="_Toc72921793"/>
      <w:bookmarkStart w:id="121" w:name="_Toc135834659"/>
      <w:r w:rsidRPr="00655ED5">
        <w:t>Tillgångsallokering</w:t>
      </w:r>
      <w:bookmarkEnd w:id="112"/>
      <w:bookmarkEnd w:id="113"/>
      <w:bookmarkEnd w:id="114"/>
      <w:bookmarkEnd w:id="115"/>
      <w:bookmarkEnd w:id="116"/>
      <w:bookmarkEnd w:id="117"/>
      <w:bookmarkEnd w:id="118"/>
      <w:bookmarkEnd w:id="119"/>
      <w:bookmarkEnd w:id="120"/>
      <w:bookmarkEnd w:id="121"/>
    </w:p>
    <w:p w14:paraId="74B18491" w14:textId="77777777" w:rsidR="00CC5121" w:rsidRPr="00F84885" w:rsidRDefault="00CC5121" w:rsidP="00CC5121">
      <w:pPr>
        <w:pStyle w:val="Brdtextram"/>
        <w:pBdr>
          <w:top w:val="single" w:sz="4" w:space="1" w:color="auto"/>
          <w:bottom w:val="single" w:sz="4" w:space="1" w:color="auto"/>
        </w:pBdr>
        <w:rPr>
          <w:highlight w:val="yellow"/>
        </w:rPr>
      </w:pPr>
      <w:r w:rsidRPr="00655ED5">
        <w:rPr>
          <w:b/>
        </w:rPr>
        <w:t>Regeringens bedömning:</w:t>
      </w:r>
      <w:r w:rsidRPr="00655ED5">
        <w:t xml:space="preserve"> </w:t>
      </w:r>
      <w:bookmarkStart w:id="122" w:name="_Hlk70430715"/>
      <w:r w:rsidRPr="00655ED5">
        <w:t xml:space="preserve">Första–Fjärde AP-fonderna har anpassat sin övergripande tillgångsförvaltning </w:t>
      </w:r>
      <w:r w:rsidRPr="00233A2E">
        <w:t xml:space="preserve">på ett rimligt sätt inom givna placeringsregler för att uppnå en god riskspridning i portföljen. Den ökade andelen alternativa investeringar har genererat en god avkastning och kan bidra till en dämpande effekt på fondernas resultatnedgång vid en negativ utveckling på aktiemarknaden. </w:t>
      </w:r>
      <w:bookmarkEnd w:id="122"/>
    </w:p>
    <w:p w14:paraId="59379C5F" w14:textId="77777777" w:rsidR="00CC5121" w:rsidRPr="004F6683" w:rsidRDefault="00CC5121" w:rsidP="00CC5121">
      <w:pPr>
        <w:pStyle w:val="Brdtextmedindrag"/>
        <w:rPr>
          <w:sz w:val="8"/>
          <w:szCs w:val="8"/>
        </w:rPr>
      </w:pPr>
    </w:p>
    <w:p w14:paraId="4576BF5B" w14:textId="77777777" w:rsidR="00CC5121" w:rsidRDefault="00CC5121" w:rsidP="00CC5121">
      <w:pPr>
        <w:pStyle w:val="Brdtextmedindrag"/>
      </w:pPr>
      <w:r w:rsidRPr="00A97A41">
        <w:rPr>
          <w:b/>
        </w:rPr>
        <w:t>Skälen för regeringens bedömning:</w:t>
      </w:r>
      <w:r w:rsidRPr="00A97A41">
        <w:t xml:space="preserve"> Buffertfondernas självständighet gör att respektive fond har utvecklat sin egen förvaltningsmodell och att fon</w:t>
      </w:r>
      <w:r w:rsidRPr="00A97A41">
        <w:softHyphen/>
        <w:t xml:space="preserve">derna allokerar sina tillgångar </w:t>
      </w:r>
      <w:r w:rsidRPr="00D017B6">
        <w:t xml:space="preserve">olika. </w:t>
      </w:r>
      <w:r w:rsidRPr="004F6683">
        <w:t xml:space="preserve">Första–Fjärde AP-fonderna skiljer sig mest åt </w:t>
      </w:r>
      <w:r>
        <w:t xml:space="preserve">när </w:t>
      </w:r>
      <w:r w:rsidRPr="004F6683">
        <w:t>d</w:t>
      </w:r>
      <w:r>
        <w:t>et</w:t>
      </w:r>
      <w:r w:rsidRPr="004F6683">
        <w:t xml:space="preserve"> gäller andelen alternativa investeringar (se</w:t>
      </w:r>
      <w:r>
        <w:t xml:space="preserve"> </w:t>
      </w:r>
      <w:r>
        <w:fldChar w:fldCharType="begin"/>
      </w:r>
      <w:r>
        <w:instrText xml:space="preserve"> REF  _Ref101854552 \* Lower \h  \* MERGEFORMAT </w:instrText>
      </w:r>
      <w:r>
        <w:fldChar w:fldCharType="separate"/>
      </w:r>
      <w:r>
        <w:t xml:space="preserve">figur </w:t>
      </w:r>
      <w:r>
        <w:rPr>
          <w:noProof/>
        </w:rPr>
        <w:t>3</w:t>
      </w:r>
      <w:r>
        <w:t>.</w:t>
      </w:r>
      <w:r>
        <w:rPr>
          <w:noProof/>
        </w:rPr>
        <w:t>7</w:t>
      </w:r>
      <w:r>
        <w:fldChar w:fldCharType="end"/>
      </w:r>
      <w:r w:rsidRPr="004F6683">
        <w:t>), där Fjärde AP-fonden har lägst andel (</w:t>
      </w:r>
      <w:r>
        <w:t>23</w:t>
      </w:r>
      <w:r w:rsidRPr="004F6683">
        <w:t xml:space="preserve"> procent) och Andra AP-fonden har högst andel (</w:t>
      </w:r>
      <w:r>
        <w:t>36</w:t>
      </w:r>
      <w:r w:rsidRPr="004F6683">
        <w:t xml:space="preserve"> procent). Andelen svenska</w:t>
      </w:r>
      <w:r>
        <w:t xml:space="preserve"> aktier</w:t>
      </w:r>
      <w:r w:rsidRPr="004F6683">
        <w:t xml:space="preserve">, utländska aktier och räntebärande tillgångar skiljer sig som mest mellan </w:t>
      </w:r>
      <w:r>
        <w:t>11 och 2 </w:t>
      </w:r>
      <w:r w:rsidRPr="004F6683">
        <w:t>procent</w:t>
      </w:r>
      <w:r>
        <w:softHyphen/>
      </w:r>
      <w:r w:rsidRPr="004F6683">
        <w:t xml:space="preserve">enheter </w:t>
      </w:r>
      <w:r>
        <w:t>för aktier respektive ränteprodukter</w:t>
      </w:r>
      <w:r w:rsidRPr="004F6683">
        <w:t xml:space="preserve"> mellan fonderna</w:t>
      </w:r>
      <w:r>
        <w:t>. B</w:t>
      </w:r>
      <w:r w:rsidRPr="00377FAD">
        <w:t xml:space="preserve">åde Första och Tredje AP-fonderna </w:t>
      </w:r>
      <w:r>
        <w:t xml:space="preserve">har </w:t>
      </w:r>
      <w:r w:rsidRPr="00377FAD">
        <w:t xml:space="preserve">under 2022 </w:t>
      </w:r>
      <w:r>
        <w:t xml:space="preserve">helt </w:t>
      </w:r>
      <w:r w:rsidRPr="00377FAD">
        <w:t>avyttrat sina aktieinnehav i tillväxtmarknader</w:t>
      </w:r>
      <w:r w:rsidRPr="004F6683">
        <w:t xml:space="preserve">, och andelen aktier i tillväxtmarknader skiljer sig </w:t>
      </w:r>
      <w:r>
        <w:t xml:space="preserve">nu </w:t>
      </w:r>
      <w:r w:rsidRPr="004F6683">
        <w:t xml:space="preserve">som mest </w:t>
      </w:r>
      <w:r>
        <w:t>9</w:t>
      </w:r>
      <w:r w:rsidRPr="004F6683">
        <w:t xml:space="preserve"> procentenheter mellan fonderna. Den totala andelen aktier i port</w:t>
      </w:r>
      <w:r>
        <w:softHyphen/>
      </w:r>
      <w:r w:rsidRPr="004F6683">
        <w:t xml:space="preserve">följerna varierar mellan </w:t>
      </w:r>
      <w:r>
        <w:t>36</w:t>
      </w:r>
      <w:r w:rsidRPr="004F6683">
        <w:t xml:space="preserve"> procent (Andra AP-fonden) och 5</w:t>
      </w:r>
      <w:r>
        <w:t>0</w:t>
      </w:r>
      <w:r w:rsidRPr="004F6683">
        <w:t xml:space="preserve"> procent (Fjärde AP-fonden). </w:t>
      </w:r>
      <w:r>
        <w:t xml:space="preserve">Första, </w:t>
      </w:r>
      <w:r w:rsidRPr="004F6683">
        <w:t>Andra</w:t>
      </w:r>
      <w:r>
        <w:t xml:space="preserve"> och</w:t>
      </w:r>
      <w:r w:rsidRPr="004F6683">
        <w:t xml:space="preserve"> Tredje AP-fonderna har efter aktier </w:t>
      </w:r>
      <w:r w:rsidRPr="004F6683">
        <w:lastRenderedPageBreak/>
        <w:t xml:space="preserve">störst innehav i alternativa </w:t>
      </w:r>
      <w:r>
        <w:t>investeringar</w:t>
      </w:r>
      <w:r w:rsidRPr="004F6683">
        <w:t xml:space="preserve">, medan Fjärde AP-fonden har större innehav i räntebärande tillgångar än i alternativa </w:t>
      </w:r>
      <w:r>
        <w:t>investeringar</w:t>
      </w:r>
      <w:r w:rsidRPr="004F6683">
        <w:t>.</w:t>
      </w:r>
      <w:r>
        <w:t xml:space="preserve"> </w:t>
      </w:r>
      <w:r w:rsidRPr="00EC76DC">
        <w:t>Fonderna har olika definitioner av vad som ingår i alternativa investe</w:t>
      </w:r>
      <w:r>
        <w:softHyphen/>
      </w:r>
      <w:r w:rsidRPr="00EC76DC">
        <w:t>ringar, vilket innebär att allokeringen inte är helt jämförbar, men samtliga klassar dock aktier i onoterade bolag, infrastruktur och fastigheter som alternativa investe</w:t>
      </w:r>
      <w:r w:rsidRPr="00EC76DC">
        <w:softHyphen/>
        <w:t xml:space="preserve">ringar. </w:t>
      </w:r>
      <w:bookmarkStart w:id="123" w:name="_Hlk36017588"/>
    </w:p>
    <w:p w14:paraId="7797CD8A" w14:textId="77777777" w:rsidR="00CC5121" w:rsidRPr="007E6C10" w:rsidRDefault="00CC5121" w:rsidP="00CC5121">
      <w:pPr>
        <w:pStyle w:val="Brdtextmedindrag"/>
        <w:rPr>
          <w:highlight w:val="yellow"/>
        </w:rPr>
      </w:pPr>
      <w:r>
        <w:t>Första–Fjärde AP-f</w:t>
      </w:r>
      <w:r w:rsidRPr="00243895">
        <w:t xml:space="preserve">onderna har under 2022 </w:t>
      </w:r>
      <w:r>
        <w:t xml:space="preserve">framför allt </w:t>
      </w:r>
      <w:r w:rsidRPr="00243895">
        <w:t>ökat alloke</w:t>
      </w:r>
      <w:r>
        <w:softHyphen/>
      </w:r>
      <w:r w:rsidRPr="00243895">
        <w:t>ringen till alternativa tillgångar</w:t>
      </w:r>
      <w:r>
        <w:t>. Ökningen refl</w:t>
      </w:r>
      <w:r w:rsidRPr="00243895">
        <w:t xml:space="preserve">ekterar dels en relativt bättre marknadsutveckling för vissa tillgångsslag i denna kategori, dels en långsiktig strategi från fonderna att långsiktigt bygga upp portföljer med alternativa tillgångar. Strategier i alternativa tillgångar, såsom fastigheter, skog, och private </w:t>
      </w:r>
      <w:proofErr w:type="spellStart"/>
      <w:r w:rsidRPr="00243895">
        <w:t>equity</w:t>
      </w:r>
      <w:proofErr w:type="spellEnd"/>
      <w:r w:rsidRPr="00243895">
        <w:t>-tillgångar, tar lång tid att genomföra. Det kan dock även konstateras att värdeförändringar i onoterade tillgångar, som inte marknadsvärderas löpande, sker med en viss eftersläpning jämfört med noterade tillgångar, och att eventuella värdeminskningar i alternativa tillgångar därmed inte reflekteras fullt ut i 2022 års portföljdata.</w:t>
      </w:r>
      <w:r>
        <w:t xml:space="preserve"> </w:t>
      </w:r>
    </w:p>
    <w:p w14:paraId="15B50BEA" w14:textId="77777777" w:rsidR="00CC5121" w:rsidRDefault="00CC5121" w:rsidP="00CC5121">
      <w:pPr>
        <w:pStyle w:val="FigurRubrik"/>
      </w:pPr>
      <w:bookmarkStart w:id="124" w:name="_Ref101854552"/>
      <w:r>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7</w:t>
      </w:r>
      <w:r w:rsidR="00263E1F">
        <w:rPr>
          <w:noProof/>
        </w:rPr>
        <w:fldChar w:fldCharType="end"/>
      </w:r>
      <w:bookmarkEnd w:id="124"/>
      <w:r>
        <w:tab/>
        <w:t>Jämförelse av Första–Fjärde AP-fondernas tillgångsallokering 2022</w:t>
      </w:r>
    </w:p>
    <w:p w14:paraId="5D96CF52" w14:textId="77777777" w:rsidR="00CC5121" w:rsidRDefault="00CC5121" w:rsidP="00CC5121">
      <w:pPr>
        <w:pStyle w:val="FigurUnderrubrik"/>
      </w:pPr>
      <w:r>
        <w:t>Procent av fondernas faktiska portföljer, 31 december 2022</w:t>
      </w:r>
    </w:p>
    <w:p w14:paraId="7D9C6948" w14:textId="77777777" w:rsidR="00CC5121" w:rsidRDefault="00CC5121" w:rsidP="00CC5121">
      <w:pPr>
        <w:pStyle w:val="Brdtext"/>
      </w:pPr>
      <w:r>
        <w:rPr>
          <w:noProof/>
        </w:rPr>
        <w:drawing>
          <wp:inline distT="0" distB="0" distL="0" distR="0" wp14:anchorId="20183AF9" wp14:editId="5C9B2418">
            <wp:extent cx="4032000" cy="2649600"/>
            <wp:effectExtent l="0" t="0" r="6985" b="0"/>
            <wp:docPr id="12" name="Diagram 32">
              <a:extLst xmlns:a="http://schemas.openxmlformats.org/drawingml/2006/main">
                <a:ext uri="{FF2B5EF4-FFF2-40B4-BE49-F238E27FC236}">
                  <a16:creationId xmlns:a16="http://schemas.microsoft.com/office/drawing/2014/main" id="{22E569BE-FCD1-4BCB-B800-F4DA2EC6A3D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747FEFF5" w14:textId="77777777" w:rsidR="00CC5121" w:rsidRDefault="00CC5121" w:rsidP="00CC5121">
      <w:pPr>
        <w:pStyle w:val="FigurFotnot"/>
      </w:pPr>
      <w:r>
        <w:t>Anm.: Ändring av vissa kategorier för ökad jämförbarhet.</w:t>
      </w:r>
    </w:p>
    <w:p w14:paraId="6B256D22" w14:textId="77777777" w:rsidR="00CC5121" w:rsidRPr="005A7950" w:rsidRDefault="00CC5121" w:rsidP="00CC5121">
      <w:pPr>
        <w:pStyle w:val="FigurFotnot"/>
      </w:pPr>
      <w:r>
        <w:t xml:space="preserve">Källa: </w:t>
      </w:r>
      <w:r w:rsidRPr="00A81D77">
        <w:t>McKinsey bilaga 9 (grunddata från</w:t>
      </w:r>
      <w:r>
        <w:t xml:space="preserve"> Första–Fjärde AP-fonderna). </w:t>
      </w:r>
    </w:p>
    <w:p w14:paraId="15D8972F" w14:textId="77777777" w:rsidR="00CC5121" w:rsidRDefault="00CC5121" w:rsidP="00CC5121">
      <w:pPr>
        <w:pStyle w:val="Brdtextmedindrag"/>
        <w:rPr>
          <w:highlight w:val="yellow"/>
        </w:rPr>
      </w:pPr>
    </w:p>
    <w:p w14:paraId="312C93DB" w14:textId="77777777" w:rsidR="00CC5121" w:rsidRPr="00016C61" w:rsidRDefault="00CC5121" w:rsidP="00CC5121">
      <w:pPr>
        <w:pStyle w:val="Brdtext"/>
        <w:rPr>
          <w:highlight w:val="yellow"/>
        </w:rPr>
      </w:pPr>
      <w:r>
        <w:t xml:space="preserve">I </w:t>
      </w:r>
      <w:r>
        <w:fldChar w:fldCharType="begin"/>
      </w:r>
      <w:r>
        <w:instrText xml:space="preserve"> REF  _Ref101854584 \* Lower \h  \* MERGEFORMAT </w:instrText>
      </w:r>
      <w:r>
        <w:fldChar w:fldCharType="separate"/>
      </w:r>
      <w:r>
        <w:t xml:space="preserve">figur </w:t>
      </w:r>
      <w:r>
        <w:rPr>
          <w:noProof/>
        </w:rPr>
        <w:t>3</w:t>
      </w:r>
      <w:r>
        <w:t>.</w:t>
      </w:r>
      <w:r>
        <w:rPr>
          <w:noProof/>
        </w:rPr>
        <w:t>8</w:t>
      </w:r>
      <w:r>
        <w:fldChar w:fldCharType="end"/>
      </w:r>
      <w:r>
        <w:t xml:space="preserve"> n</w:t>
      </w:r>
      <w:r w:rsidRPr="00AD19B6">
        <w:t>edan redovisas hur den sam</w:t>
      </w:r>
      <w:r w:rsidRPr="00AD19B6">
        <w:softHyphen/>
        <w:t xml:space="preserve">lade tillgångallokeringen för </w:t>
      </w:r>
      <w:r w:rsidRPr="00AD19B6">
        <w:br/>
        <w:t xml:space="preserve">Första–Fjärde </w:t>
      </w:r>
      <w:r w:rsidRPr="00AD19B6">
        <w:rPr>
          <w:spacing w:val="-2"/>
        </w:rPr>
        <w:t>AP-fonderna har utvecklats sedan start 2001</w:t>
      </w:r>
      <w:r w:rsidRPr="00AD19B6">
        <w:t xml:space="preserve">. </w:t>
      </w:r>
      <w:r>
        <w:t>A</w:t>
      </w:r>
      <w:r w:rsidRPr="00AD19B6">
        <w:t xml:space="preserve">ndelarna </w:t>
      </w:r>
      <w:r>
        <w:t>var</w:t>
      </w:r>
      <w:r w:rsidRPr="00AD19B6">
        <w:t xml:space="preserve"> relativt stabila fram till 2007, då ett skifte påbörjades för att öka andelen alternativa investeringar sam</w:t>
      </w:r>
      <w:r w:rsidRPr="00AD19B6">
        <w:softHyphen/>
        <w:t xml:space="preserve">tidigt som </w:t>
      </w:r>
      <w:r w:rsidRPr="00205088">
        <w:t>andelen aktier och räntor minskades. Ungefär vid samma tid</w:t>
      </w:r>
      <w:r w:rsidRPr="00205088">
        <w:softHyphen/>
        <w:t>punkt på</w:t>
      </w:r>
      <w:r w:rsidRPr="00205088">
        <w:softHyphen/>
        <w:t>börjades ett mindre skifte som innebar att andelen aktier i till</w:t>
      </w:r>
      <w:r w:rsidRPr="00205088">
        <w:softHyphen/>
        <w:t>växt</w:t>
      </w:r>
      <w:r w:rsidRPr="00205088">
        <w:softHyphen/>
        <w:t xml:space="preserve">marknader ökade, delvis på bekostnad av en något lägre andel </w:t>
      </w:r>
      <w:r>
        <w:t>globala</w:t>
      </w:r>
      <w:r w:rsidRPr="00205088">
        <w:t xml:space="preserve"> aktier. </w:t>
      </w:r>
      <w:r>
        <w:t>M</w:t>
      </w:r>
      <w:r w:rsidRPr="000B7ADA">
        <w:t xml:space="preserve">ed bakgrund i en målsättning att minska beroendet av extern förvaltning </w:t>
      </w:r>
      <w:r>
        <w:t xml:space="preserve">har </w:t>
      </w:r>
      <w:r w:rsidRPr="000B7ADA">
        <w:t xml:space="preserve">Första och Tredje AP-fonderna </w:t>
      </w:r>
      <w:r>
        <w:t xml:space="preserve">under 2022 </w:t>
      </w:r>
      <w:r w:rsidRPr="000B7ADA">
        <w:t xml:space="preserve">avslutat sina mandat </w:t>
      </w:r>
      <w:r>
        <w:t>för</w:t>
      </w:r>
      <w:r w:rsidRPr="000B7ADA">
        <w:t xml:space="preserve"> aktier i tillväxtmarknader, </w:t>
      </w:r>
      <w:r>
        <w:t xml:space="preserve">vilket lett </w:t>
      </w:r>
      <w:r>
        <w:lastRenderedPageBreak/>
        <w:t xml:space="preserve">till att andelen aktier i tillväxtmarknader minskade under året. </w:t>
      </w:r>
      <w:r w:rsidRPr="00205088">
        <w:t>Andelen svenska aktier</w:t>
      </w:r>
      <w:r>
        <w:t>,</w:t>
      </w:r>
      <w:r w:rsidRPr="00205088">
        <w:t xml:space="preserve"> som uppgår till 1</w:t>
      </w:r>
      <w:r>
        <w:t>4 </w:t>
      </w:r>
      <w:r w:rsidRPr="00205088">
        <w:t>procent</w:t>
      </w:r>
      <w:r>
        <w:t>,</w:t>
      </w:r>
      <w:r w:rsidRPr="00205088">
        <w:t xml:space="preserve"> är större än dess vikt på den globala aktiemarknaden</w:t>
      </w:r>
      <w:r>
        <w:t>, där svenska aktier</w:t>
      </w:r>
      <w:r w:rsidRPr="00205088">
        <w:t xml:space="preserve"> uppgår till strax under 1 procent (s.k. </w:t>
      </w:r>
      <w:proofErr w:type="spellStart"/>
      <w:r w:rsidRPr="00205088">
        <w:t>home</w:t>
      </w:r>
      <w:proofErr w:type="spellEnd"/>
      <w:r w:rsidRPr="00205088">
        <w:t xml:space="preserve"> bias).</w:t>
      </w:r>
    </w:p>
    <w:p w14:paraId="163111BA" w14:textId="77777777" w:rsidR="00CC5121" w:rsidRDefault="00CC5121" w:rsidP="00CC5121">
      <w:pPr>
        <w:pStyle w:val="FigurRubrik"/>
      </w:pPr>
      <w:bookmarkStart w:id="125" w:name="_Ref101854584"/>
      <w:r>
        <w:t xml:space="preserve">Figur </w:t>
      </w:r>
      <w:r w:rsidR="00263E1F">
        <w:fldChar w:fldCharType="begin"/>
      </w:r>
      <w:r w:rsidR="00263E1F">
        <w:instrText xml:space="preserve"> STYLEREF 1 </w:instrText>
      </w:r>
      <w:r w:rsidR="00263E1F">
        <w:instrText xml:space="preserve">\s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8</w:t>
      </w:r>
      <w:r w:rsidR="00263E1F">
        <w:rPr>
          <w:noProof/>
        </w:rPr>
        <w:fldChar w:fldCharType="end"/>
      </w:r>
      <w:bookmarkEnd w:id="125"/>
      <w:r>
        <w:tab/>
        <w:t>Tillgångsallokering Första–Fjärde AP-fonderna</w:t>
      </w:r>
    </w:p>
    <w:p w14:paraId="7381C5E3" w14:textId="77777777" w:rsidR="00CC5121" w:rsidRDefault="00CC5121" w:rsidP="00CC5121">
      <w:pPr>
        <w:pStyle w:val="FigurUnderrubrik"/>
      </w:pPr>
      <w:r>
        <w:t>Procent av fondernas faktiska portfölj, årsgenomsnitt</w:t>
      </w:r>
    </w:p>
    <w:p w14:paraId="549193F1" w14:textId="77777777" w:rsidR="00CC5121" w:rsidRDefault="00CC5121" w:rsidP="00CC5121">
      <w:pPr>
        <w:pStyle w:val="Brdtext"/>
      </w:pPr>
      <w:r>
        <w:rPr>
          <w:noProof/>
        </w:rPr>
        <w:drawing>
          <wp:inline distT="0" distB="0" distL="0" distR="0" wp14:anchorId="46C48B0E" wp14:editId="7D1765DC">
            <wp:extent cx="3744595" cy="2460625"/>
            <wp:effectExtent l="0" t="0" r="8255" b="0"/>
            <wp:docPr id="13" name="Diagram 34">
              <a:extLst xmlns:a="http://schemas.openxmlformats.org/drawingml/2006/main">
                <a:ext uri="{FF2B5EF4-FFF2-40B4-BE49-F238E27FC236}">
                  <a16:creationId xmlns:a16="http://schemas.microsoft.com/office/drawing/2014/main" id="{9F559AF8-D3B7-4B7F-8836-5239B38D3A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6FE575C4" w14:textId="77777777" w:rsidR="00CC5121" w:rsidRDefault="00CC5121" w:rsidP="00CC5121">
      <w:pPr>
        <w:pStyle w:val="FigurFotnot"/>
      </w:pPr>
      <w:r>
        <w:t>Källa: McKinsey bilaga 9 (grunddata från–Första-Fjärde AP-fonderna).</w:t>
      </w:r>
    </w:p>
    <w:bookmarkEnd w:id="123"/>
    <w:p w14:paraId="50E3CBA6" w14:textId="77777777" w:rsidR="00CC5121" w:rsidRPr="00A97A41" w:rsidRDefault="00CC5121" w:rsidP="00CC5121">
      <w:pPr>
        <w:spacing w:line="2" w:lineRule="auto"/>
        <w:rPr>
          <w:rFonts w:ascii="Trade Gothic Pro" w:hAnsi="Trade Gothic Pro"/>
          <w:b/>
          <w:sz w:val="18"/>
        </w:rPr>
      </w:pPr>
    </w:p>
    <w:p w14:paraId="4E088B6D" w14:textId="77777777" w:rsidR="00CC5121" w:rsidRPr="00A97A41" w:rsidRDefault="00CC5121" w:rsidP="00CC5121">
      <w:pPr>
        <w:pStyle w:val="Brdtextram"/>
        <w:rPr>
          <w:b/>
        </w:rPr>
      </w:pPr>
      <w:r w:rsidRPr="00A97A41">
        <w:rPr>
          <w:b/>
        </w:rPr>
        <w:t xml:space="preserve">Faktaruta Alternativa investeringar </w:t>
      </w:r>
    </w:p>
    <w:p w14:paraId="38D9B28F" w14:textId="77777777" w:rsidR="00CC5121" w:rsidRPr="00A97A41" w:rsidRDefault="00CC5121" w:rsidP="00CC5121">
      <w:pPr>
        <w:pStyle w:val="Brdtextram"/>
      </w:pPr>
      <w:r w:rsidRPr="00A97A41">
        <w:t>Det finns ingen gemensam definition för alternativa investeringar utan det anses ofta vara tillgångar av mer illikvid karaktär där investerings</w:t>
      </w:r>
      <w:r w:rsidRPr="00A97A41">
        <w:softHyphen/>
        <w:t>horisonten oftast är lång och investeringsprocessen kan vara mer komplex. Exempel på alternativa investeringar är fastigheter, jordbruk, skog, infrastruktur, riskkapital</w:t>
      </w:r>
      <w:r>
        <w:t>företag</w:t>
      </w:r>
      <w:r w:rsidRPr="00A97A41">
        <w:t xml:space="preserve"> (private </w:t>
      </w:r>
      <w:proofErr w:type="spellStart"/>
      <w:r w:rsidRPr="00A97A41">
        <w:t>equity</w:t>
      </w:r>
      <w:proofErr w:type="spellEnd"/>
      <w:r w:rsidRPr="00A97A41">
        <w:t>) och hedgefonder.</w:t>
      </w:r>
    </w:p>
    <w:p w14:paraId="12A3E940" w14:textId="77777777" w:rsidR="00CC5121" w:rsidRDefault="00CC5121" w:rsidP="00CC5121">
      <w:pPr>
        <w:pStyle w:val="Brdtextmedindragram"/>
      </w:pPr>
      <w:r w:rsidRPr="00A97A41">
        <w:t xml:space="preserve">Syftet med att investera i alternativa investeringar är att diversifiera portföljen och att skapa en högre riskjusterad avkastning eftersom </w:t>
      </w:r>
      <w:r w:rsidRPr="00AB6797">
        <w:t>tillgångarna kan ha låg korrelation med tillgångar som aktier och räntor.</w:t>
      </w:r>
    </w:p>
    <w:p w14:paraId="3537F2CC" w14:textId="77777777" w:rsidR="00CC5121" w:rsidRPr="00AB6797" w:rsidRDefault="00CC5121" w:rsidP="00CC5121">
      <w:pPr>
        <w:pStyle w:val="Brdtextmedindragram"/>
      </w:pPr>
      <w:r>
        <w:t>I skrivelsen används begreppet alternativa tillgångar synonymt med alternativa investeringar.</w:t>
      </w:r>
    </w:p>
    <w:p w14:paraId="3E6A5EF1" w14:textId="77777777" w:rsidR="00CC5121" w:rsidRPr="00AB6797" w:rsidRDefault="00CC5121" w:rsidP="00CC5121">
      <w:pPr>
        <w:pStyle w:val="Rubrik2"/>
      </w:pPr>
      <w:bookmarkStart w:id="126" w:name="_Toc481501528"/>
      <w:bookmarkStart w:id="127" w:name="_Toc481574487"/>
      <w:bookmarkStart w:id="128" w:name="_Toc483313562"/>
      <w:bookmarkStart w:id="129" w:name="_Toc514842421"/>
      <w:bookmarkStart w:id="130" w:name="_Toc7438820"/>
      <w:bookmarkStart w:id="131" w:name="_Toc8029413"/>
      <w:bookmarkStart w:id="132" w:name="_Toc9430691"/>
      <w:bookmarkStart w:id="133" w:name="_Toc41493002"/>
      <w:bookmarkStart w:id="134" w:name="_Toc72921794"/>
      <w:bookmarkStart w:id="135" w:name="_Toc135834660"/>
      <w:r w:rsidRPr="00AB6797">
        <w:t>Utvecklingen på finansmarknaderna</w:t>
      </w:r>
      <w:bookmarkEnd w:id="126"/>
      <w:bookmarkEnd w:id="127"/>
      <w:bookmarkEnd w:id="128"/>
      <w:bookmarkEnd w:id="129"/>
      <w:bookmarkEnd w:id="130"/>
      <w:bookmarkEnd w:id="131"/>
      <w:bookmarkEnd w:id="132"/>
      <w:bookmarkEnd w:id="133"/>
      <w:bookmarkEnd w:id="134"/>
      <w:bookmarkEnd w:id="135"/>
    </w:p>
    <w:p w14:paraId="11C90D6F" w14:textId="77777777" w:rsidR="00CC5121" w:rsidRPr="00AB6797" w:rsidRDefault="00CC5121" w:rsidP="00CC5121">
      <w:pPr>
        <w:pStyle w:val="Brdtextram"/>
      </w:pPr>
      <w:r w:rsidRPr="00AB6797">
        <w:rPr>
          <w:b/>
        </w:rPr>
        <w:t>Sammanfattning:</w:t>
      </w:r>
      <w:r w:rsidRPr="00AB6797">
        <w:t xml:space="preserve"> AP-fondernas resultat och värdeutveckling är starkt beroende av utvecklingen på finansmarknaderna. Breda börs</w:t>
      </w:r>
      <w:r w:rsidRPr="00AB6797">
        <w:softHyphen/>
        <w:t xml:space="preserve">uppgångar </w:t>
      </w:r>
      <w:r>
        <w:t>efter</w:t>
      </w:r>
      <w:r w:rsidRPr="00AB6797">
        <w:t xml:space="preserve"> finanskrisen 2008 och fallande räntor sedan början av 2000-talet har bidragit till AP-fondernas långsiktiga resultat. </w:t>
      </w:r>
      <w:r>
        <w:t>Under 2022 utveck</w:t>
      </w:r>
      <w:r>
        <w:softHyphen/>
        <w:t xml:space="preserve">lades de underliggande finansmarknaderna negativt vilket har påverkat </w:t>
      </w:r>
      <w:r w:rsidRPr="00301184">
        <w:t>AP-fondernas</w:t>
      </w:r>
      <w:r w:rsidRPr="00EA0F27">
        <w:t xml:space="preserve"> </w:t>
      </w:r>
      <w:r w:rsidRPr="00301184">
        <w:t>resultat</w:t>
      </w:r>
      <w:r>
        <w:t>.</w:t>
      </w:r>
    </w:p>
    <w:p w14:paraId="6915128B" w14:textId="77777777" w:rsidR="00CC5121" w:rsidRPr="00F84885" w:rsidRDefault="00CC5121" w:rsidP="00CC5121">
      <w:pPr>
        <w:pStyle w:val="Brdtext"/>
        <w:rPr>
          <w:sz w:val="8"/>
          <w:szCs w:val="8"/>
          <w:highlight w:val="yellow"/>
        </w:rPr>
      </w:pPr>
    </w:p>
    <w:p w14:paraId="687559AD" w14:textId="77777777" w:rsidR="00CC5121" w:rsidRDefault="00CC5121" w:rsidP="00CC5121">
      <w:pPr>
        <w:pStyle w:val="Brdtextmedindrag"/>
      </w:pPr>
      <w:r w:rsidRPr="003C601F">
        <w:t xml:space="preserve">Resultatet och värdeutvecklingen i AP-fonderna är starkt beroende av utvecklingen på finansmarknaderna. </w:t>
      </w:r>
      <w:r>
        <w:t xml:space="preserve">Under 2022 har utvecklingen varit </w:t>
      </w:r>
      <w:r>
        <w:lastRenderedPageBreak/>
        <w:t>svag på samtliga marknader där AP-fonderna är aktiva, vilket förklarar årets negativa avkastning. Avgörande faktorer inkluderar Rysslands inva</w:t>
      </w:r>
      <w:r>
        <w:softHyphen/>
        <w:t xml:space="preserve">sion av Ukraina, globala produktions- och logistikproblem samt fortsatta pandemistörningar i Kina. </w:t>
      </w:r>
    </w:p>
    <w:p w14:paraId="78FE335C" w14:textId="77777777" w:rsidR="00CC5121" w:rsidRPr="00F84885" w:rsidRDefault="00CC5121" w:rsidP="00CC5121">
      <w:pPr>
        <w:pStyle w:val="Brdtextmedindrag"/>
        <w:rPr>
          <w:highlight w:val="yellow"/>
        </w:rPr>
      </w:pPr>
      <w:r>
        <w:t>Omkring 35–50</w:t>
      </w:r>
      <w:r w:rsidRPr="003C601F">
        <w:t xml:space="preserve"> procent av kapitalet i Första–Fjärde AP-fonderna utgörs av aktier</w:t>
      </w:r>
      <w:r>
        <w:t>, vilket innebär att u</w:t>
      </w:r>
      <w:r w:rsidRPr="003C601F">
        <w:t>tveck</w:t>
      </w:r>
      <w:r>
        <w:softHyphen/>
      </w:r>
      <w:r w:rsidRPr="003C601F">
        <w:t xml:space="preserve">lingen på världens </w:t>
      </w:r>
      <w:r w:rsidRPr="00664151">
        <w:t>aktie</w:t>
      </w:r>
      <w:r w:rsidRPr="00664151">
        <w:softHyphen/>
        <w:t xml:space="preserve">marknader har stor betydelse för fondernas resultat. </w:t>
      </w:r>
      <w:r>
        <w:t>Historiskt sett har d</w:t>
      </w:r>
      <w:r w:rsidRPr="00664151">
        <w:t>en höga andelen aktier bidr</w:t>
      </w:r>
      <w:r>
        <w:t>agit positivt</w:t>
      </w:r>
      <w:r w:rsidRPr="00664151">
        <w:t xml:space="preserve"> till buffertfondernas höga avkastning </w:t>
      </w:r>
      <w:r>
        <w:t>sedan starten 2001. Under 2022 bidrog aktierna däremot till buffertfondernas negativa avkastning</w:t>
      </w:r>
      <w:r w:rsidRPr="00664151">
        <w:t xml:space="preserve">. </w:t>
      </w:r>
      <w:r>
        <w:t>A</w:t>
      </w:r>
      <w:r w:rsidRPr="00664151">
        <w:t xml:space="preserve">vkastningen på svenska aktier </w:t>
      </w:r>
      <w:r>
        <w:t>var -20,8 </w:t>
      </w:r>
      <w:r w:rsidRPr="00664151">
        <w:t xml:space="preserve">procent. </w:t>
      </w:r>
      <w:r>
        <w:t>För</w:t>
      </w:r>
      <w:r w:rsidRPr="00664151">
        <w:t xml:space="preserve"> globala aktier och aktier i tillväxtmarknaden var avkastningen </w:t>
      </w:r>
      <w:r>
        <w:t xml:space="preserve">-17,7 </w:t>
      </w:r>
      <w:r w:rsidRPr="00664151">
        <w:t xml:space="preserve">respektive </w:t>
      </w:r>
      <w:r>
        <w:br/>
        <w:t>-19 </w:t>
      </w:r>
      <w:r w:rsidRPr="00664151">
        <w:t>procent</w:t>
      </w:r>
      <w:r>
        <w:t>, uträknat i US-dollar</w:t>
      </w:r>
      <w:r w:rsidRPr="00664151">
        <w:t xml:space="preserve">. </w:t>
      </w:r>
      <w:r w:rsidRPr="00D254E7">
        <w:t>Under perioden 2001–202</w:t>
      </w:r>
      <w:r w:rsidRPr="00EE1ACD">
        <w:t>2</w:t>
      </w:r>
      <w:r w:rsidRPr="00D254E7">
        <w:t xml:space="preserve"> var den genomsnittliga årliga avkastningen mätt i svenska kronor för svenska aktier </w:t>
      </w:r>
      <w:r w:rsidRPr="00EE1ACD">
        <w:t>8</w:t>
      </w:r>
      <w:r w:rsidRPr="00D254E7">
        <w:t>,2 procent, globala aktier 6,</w:t>
      </w:r>
      <w:r w:rsidRPr="00EE1ACD">
        <w:t>5</w:t>
      </w:r>
      <w:r w:rsidRPr="00D254E7">
        <w:t xml:space="preserve"> procent och aktier i tillväxt</w:t>
      </w:r>
      <w:r>
        <w:softHyphen/>
      </w:r>
      <w:r w:rsidRPr="00D254E7">
        <w:t xml:space="preserve">marknader </w:t>
      </w:r>
      <w:r w:rsidRPr="00EE1ACD">
        <w:t>8,6</w:t>
      </w:r>
      <w:r w:rsidRPr="00D254E7">
        <w:t xml:space="preserve"> procent (se </w:t>
      </w:r>
      <w:r w:rsidRPr="00D254E7">
        <w:fldChar w:fldCharType="begin"/>
      </w:r>
      <w:r w:rsidRPr="00D254E7">
        <w:instrText xml:space="preserve"> REF  _Ref101854622 \* Lower \h  \* MERGEFORMAT </w:instrText>
      </w:r>
      <w:r w:rsidRPr="00D254E7">
        <w:fldChar w:fldCharType="separate"/>
      </w:r>
      <w:r>
        <w:t>figur 3.9</w:t>
      </w:r>
      <w:r w:rsidRPr="00D254E7">
        <w:fldChar w:fldCharType="end"/>
      </w:r>
      <w:r w:rsidRPr="00D254E7">
        <w:t>).</w:t>
      </w:r>
    </w:p>
    <w:p w14:paraId="4B0557BE" w14:textId="77777777" w:rsidR="00CC5121" w:rsidRPr="00B36391" w:rsidRDefault="00CC5121" w:rsidP="00CC5121">
      <w:pPr>
        <w:pStyle w:val="Brdtextmedindrag"/>
      </w:pPr>
      <w:r>
        <w:t xml:space="preserve">Under 2022 vändes även trenden med fallande marknadsräntor som historiskt har </w:t>
      </w:r>
      <w:r w:rsidRPr="00FF71B4">
        <w:t xml:space="preserve">haft en positiv inverkan på AP-fondernas långsiktiga resultat. De mer direkta effekterna påverkar den </w:t>
      </w:r>
      <w:r>
        <w:t>fjärdedel</w:t>
      </w:r>
      <w:r w:rsidRPr="00FF71B4">
        <w:t xml:space="preserve"> av kapitalet i Första–Fjärde AP-fonderna som utgörs av räntebärande tillgångar. När marknadsräntan </w:t>
      </w:r>
      <w:r>
        <w:t>stiger</w:t>
      </w:r>
      <w:r w:rsidRPr="00FF71B4">
        <w:t xml:space="preserve"> </w:t>
      </w:r>
      <w:r>
        <w:t>faller</w:t>
      </w:r>
      <w:r w:rsidRPr="00FF71B4">
        <w:t xml:space="preserve"> värdet av obligationsinnehaven samtidigt som framtida avkastning från nya räntebärande tillgångar </w:t>
      </w:r>
      <w:r>
        <w:t>stiger</w:t>
      </w:r>
      <w:r w:rsidRPr="00FF71B4">
        <w:t xml:space="preserve">. </w:t>
      </w:r>
      <w:r w:rsidRPr="004C75A3">
        <w:t>De högre räntorna har även haft en negativ inverkan på värderingen av aktie</w:t>
      </w:r>
      <w:r>
        <w:softHyphen/>
      </w:r>
      <w:r w:rsidRPr="004C75A3">
        <w:t>börserna</w:t>
      </w:r>
      <w:r w:rsidRPr="00EE1ACD">
        <w:t>. Årets utveckling försvårade för kapitalförvaltare att placera sina tillgångar med låg risk.</w:t>
      </w:r>
    </w:p>
    <w:p w14:paraId="2703EFAA" w14:textId="77777777" w:rsidR="00CC5121" w:rsidRDefault="00CC5121" w:rsidP="00CC5121">
      <w:pPr>
        <w:pStyle w:val="Brdtextmedindrag"/>
        <w:rPr>
          <w:highlight w:val="yellow"/>
        </w:rPr>
      </w:pPr>
      <w:r w:rsidRPr="00B36391">
        <w:t xml:space="preserve">Cirka en </w:t>
      </w:r>
      <w:r>
        <w:t>tredjedel</w:t>
      </w:r>
      <w:r w:rsidRPr="00B36391">
        <w:t xml:space="preserve"> av kapitalet i buffertfonderna utgörs av alternativa investeringar (fastigheter, infrastruktur och riskkapital</w:t>
      </w:r>
      <w:r>
        <w:t>företag</w:t>
      </w:r>
      <w:r w:rsidRPr="00B36391">
        <w:t xml:space="preserve"> </w:t>
      </w:r>
      <w:proofErr w:type="gramStart"/>
      <w:r w:rsidRPr="00B36391">
        <w:t>m.m.</w:t>
      </w:r>
      <w:proofErr w:type="gramEnd"/>
      <w:r w:rsidRPr="00B36391">
        <w:t xml:space="preserve">). </w:t>
      </w:r>
      <w:r>
        <w:t xml:space="preserve">Alternativa investeringars andel av fondkapitalet har ökat på senare år, dels på grund av tillgångsslagets stigande värde, dels då vissa av fonderna har fokuserat på att öka innehavet av strategiska skäl. </w:t>
      </w:r>
      <w:r w:rsidRPr="00B36391">
        <w:t>Alternativa investeringar har genererat en god avkastning de senaste åren och har dessutom ofta en dämpande effekt när aktiemarknaden utvecklas negativt eftersom dessa tillgångar marknadsvärderas mer sällan än likvida till</w:t>
      </w:r>
      <w:r w:rsidRPr="00B36391">
        <w:softHyphen/>
        <w:t xml:space="preserve">gångar. </w:t>
      </w:r>
      <w:r>
        <w:t xml:space="preserve">Detta var gynnsamt för fonderna under 2022 då tillgångsslaget bidrog med positiv eller neutral avkastning. </w:t>
      </w:r>
      <w:r w:rsidRPr="00B36391">
        <w:t>För Sjätte AP-fonden blir detta särskilt tydligt eftersom fondens uppdrag är avgrän</w:t>
      </w:r>
      <w:r w:rsidRPr="00B36391">
        <w:softHyphen/>
        <w:t>sat till att investera i onoterade till</w:t>
      </w:r>
      <w:r w:rsidRPr="00B36391">
        <w:softHyphen/>
        <w:t xml:space="preserve">gångar. </w:t>
      </w:r>
      <w:r>
        <w:t xml:space="preserve">Detta var starkt bidragande till att Sjätte AP-fonden var den enda AP-fonden med positiv avkastning 2022. </w:t>
      </w:r>
      <w:r w:rsidRPr="00B36391">
        <w:t>Utvecklingen på finansmark</w:t>
      </w:r>
      <w:r w:rsidRPr="00B36391">
        <w:softHyphen/>
        <w:t>naderna har dock stor betydelse för den långsiktiga resultat</w:t>
      </w:r>
      <w:r w:rsidRPr="00B36391">
        <w:softHyphen/>
        <w:t>utvecklingen även för dessa tillgångsslag. I</w:t>
      </w:r>
      <w:r>
        <w:t xml:space="preserve"> </w:t>
      </w:r>
      <w:r>
        <w:fldChar w:fldCharType="begin"/>
      </w:r>
      <w:r>
        <w:instrText xml:space="preserve"> REF  _Ref101854584 \* Lower \h  \* MERGEFORMAT </w:instrText>
      </w:r>
      <w:r>
        <w:fldChar w:fldCharType="separate"/>
      </w:r>
      <w:r>
        <w:t xml:space="preserve">figur </w:t>
      </w:r>
      <w:r>
        <w:rPr>
          <w:noProof/>
        </w:rPr>
        <w:t>3</w:t>
      </w:r>
      <w:r>
        <w:t>.</w:t>
      </w:r>
      <w:r>
        <w:rPr>
          <w:noProof/>
        </w:rPr>
        <w:t>8</w:t>
      </w:r>
      <w:r>
        <w:fldChar w:fldCharType="end"/>
      </w:r>
      <w:r w:rsidRPr="00B36391">
        <w:t xml:space="preserve"> redovisas </w:t>
      </w:r>
      <w:r>
        <w:t>Första–Fjärde AP-</w:t>
      </w:r>
      <w:r w:rsidRPr="00B36391">
        <w:t xml:space="preserve">fondernas allokering och </w:t>
      </w:r>
      <w:r>
        <w:t xml:space="preserve">i </w:t>
      </w:r>
      <w:r>
        <w:fldChar w:fldCharType="begin"/>
      </w:r>
      <w:r>
        <w:instrText xml:space="preserve"> REF  _Ref101854622 \* Lower \h  \* MERGEFORMAT </w:instrText>
      </w:r>
      <w:r>
        <w:fldChar w:fldCharType="separate"/>
      </w:r>
      <w:r>
        <w:t xml:space="preserve">figur </w:t>
      </w:r>
      <w:r>
        <w:rPr>
          <w:noProof/>
        </w:rPr>
        <w:t>3</w:t>
      </w:r>
      <w:r>
        <w:t>.</w:t>
      </w:r>
      <w:r>
        <w:rPr>
          <w:noProof/>
        </w:rPr>
        <w:t>9</w:t>
      </w:r>
      <w:r>
        <w:fldChar w:fldCharType="end"/>
      </w:r>
      <w:r>
        <w:t xml:space="preserve"> </w:t>
      </w:r>
      <w:r w:rsidRPr="00B36391">
        <w:t>utveckling</w:t>
      </w:r>
      <w:r>
        <w:t>en</w:t>
      </w:r>
      <w:r w:rsidRPr="00B36391">
        <w:t xml:space="preserve"> på de under</w:t>
      </w:r>
      <w:r>
        <w:softHyphen/>
      </w:r>
      <w:r w:rsidRPr="00B36391">
        <w:t xml:space="preserve">liggande marknaderna. </w:t>
      </w:r>
    </w:p>
    <w:p w14:paraId="5D0E05DA" w14:textId="77777777" w:rsidR="00CC5121" w:rsidRDefault="00CC5121" w:rsidP="00CC5121">
      <w:pPr>
        <w:pStyle w:val="FigurRubrik"/>
      </w:pPr>
      <w:bookmarkStart w:id="136" w:name="_Ref101854622"/>
      <w:r>
        <w:lastRenderedPageBreak/>
        <w:t xml:space="preserve">Figur </w:t>
      </w:r>
      <w:r w:rsidR="00263E1F">
        <w:fldChar w:fldCharType="begin"/>
      </w:r>
      <w:r w:rsidR="00263E1F">
        <w:instrText xml:space="preserve"> STYLEREF 1 \s </w:instrText>
      </w:r>
      <w:r w:rsidR="00263E1F">
        <w:fldChar w:fldCharType="separate"/>
      </w:r>
      <w:r>
        <w:rPr>
          <w:noProof/>
        </w:rPr>
        <w:t>3</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9</w:t>
      </w:r>
      <w:r w:rsidR="00263E1F">
        <w:rPr>
          <w:noProof/>
        </w:rPr>
        <w:fldChar w:fldCharType="end"/>
      </w:r>
      <w:bookmarkEnd w:id="136"/>
      <w:r>
        <w:tab/>
        <w:t>Utvecklingen på de underliggande marknaderna</w:t>
      </w:r>
    </w:p>
    <w:p w14:paraId="7E0365C4" w14:textId="77777777" w:rsidR="00CC5121" w:rsidRDefault="00CC5121" w:rsidP="00CC5121">
      <w:pPr>
        <w:pStyle w:val="FigurUnderrubrik"/>
      </w:pPr>
      <w:r>
        <w:t>Index 100=2001</w:t>
      </w:r>
    </w:p>
    <w:p w14:paraId="63640DC8" w14:textId="77777777" w:rsidR="00CC5121" w:rsidRDefault="00CC5121" w:rsidP="00CC5121">
      <w:pPr>
        <w:pStyle w:val="Brdtext"/>
      </w:pPr>
      <w:r>
        <w:rPr>
          <w:noProof/>
        </w:rPr>
        <w:drawing>
          <wp:inline distT="0" distB="0" distL="0" distR="0" wp14:anchorId="05AB9798" wp14:editId="22E360A3">
            <wp:extent cx="3744595" cy="2172614"/>
            <wp:effectExtent l="0" t="0" r="8255" b="0"/>
            <wp:docPr id="14" name="Diagram 36">
              <a:extLst xmlns:a="http://schemas.openxmlformats.org/drawingml/2006/main">
                <a:ext uri="{FF2B5EF4-FFF2-40B4-BE49-F238E27FC236}">
                  <a16:creationId xmlns:a16="http://schemas.microsoft.com/office/drawing/2014/main" id="{B2F757B3-F983-48DA-85D0-F3E2765429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10719BFC" w14:textId="77777777" w:rsidR="00CC5121" w:rsidRDefault="00CC5121" w:rsidP="00CC5121">
      <w:pPr>
        <w:pStyle w:val="FigurFotnot"/>
      </w:pPr>
      <w:r>
        <w:t xml:space="preserve">Källa: McKinsey bilaga 9 (grunddata från </w:t>
      </w:r>
      <w:proofErr w:type="spellStart"/>
      <w:r>
        <w:t>Datastream</w:t>
      </w:r>
      <w:proofErr w:type="spellEnd"/>
      <w:r>
        <w:t>). Uträknat i SEK.</w:t>
      </w:r>
    </w:p>
    <w:p w14:paraId="7179BC5B" w14:textId="77777777" w:rsidR="00CC5121" w:rsidRPr="00A005E9" w:rsidRDefault="00CC5121" w:rsidP="00CC5121">
      <w:pPr>
        <w:pStyle w:val="Rubrik1"/>
      </w:pPr>
      <w:bookmarkStart w:id="137" w:name="_Toc514842422"/>
      <w:bookmarkStart w:id="138" w:name="_Toc7438821"/>
      <w:bookmarkStart w:id="139" w:name="_Toc8029414"/>
      <w:bookmarkStart w:id="140" w:name="_Toc9430692"/>
      <w:bookmarkStart w:id="141" w:name="_Toc41493003"/>
      <w:bookmarkStart w:id="142" w:name="_Toc72921795"/>
      <w:bookmarkStart w:id="143" w:name="_Toc135834661"/>
      <w:bookmarkStart w:id="144" w:name="_Hlk40092179"/>
      <w:r w:rsidRPr="00A005E9">
        <w:t>Buffertfondernas samlade kostnader</w:t>
      </w:r>
      <w:bookmarkEnd w:id="137"/>
      <w:bookmarkEnd w:id="138"/>
      <w:bookmarkEnd w:id="139"/>
      <w:bookmarkEnd w:id="140"/>
      <w:bookmarkEnd w:id="141"/>
      <w:bookmarkEnd w:id="142"/>
      <w:bookmarkEnd w:id="143"/>
    </w:p>
    <w:p w14:paraId="663BD688" w14:textId="77777777" w:rsidR="00CC5121" w:rsidRPr="007E6C10" w:rsidRDefault="00CC5121" w:rsidP="00CC5121">
      <w:pPr>
        <w:pStyle w:val="Brdtextmedindragram"/>
        <w:tabs>
          <w:tab w:val="center" w:pos="2948"/>
        </w:tabs>
        <w:ind w:firstLine="0"/>
      </w:pPr>
      <w:bookmarkStart w:id="145" w:name="_Hlk40092201"/>
      <w:bookmarkEnd w:id="144"/>
      <w:r w:rsidRPr="007E6C10">
        <w:rPr>
          <w:b/>
        </w:rPr>
        <w:t xml:space="preserve">Regeringens bedömning: </w:t>
      </w:r>
      <w:r w:rsidRPr="007E6C10">
        <w:tab/>
      </w:r>
      <w:bookmarkStart w:id="146" w:name="_Hlk70430758"/>
      <w:r w:rsidRPr="007E6C10">
        <w:t>Buffertfondernas kostnader</w:t>
      </w:r>
      <w:r>
        <w:t xml:space="preserve"> i absoluta tal</w:t>
      </w:r>
      <w:r w:rsidRPr="007E6C10">
        <w:t xml:space="preserve"> har minskat under </w:t>
      </w:r>
      <w:r>
        <w:t>2022</w:t>
      </w:r>
      <w:r w:rsidRPr="007E6C10">
        <w:t>. För AP-fonderna, liksom övrig verksamhet i offentlig regi, är det viktigt att ständigt arbeta för en hög kostnads</w:t>
      </w:r>
      <w:r>
        <w:softHyphen/>
      </w:r>
      <w:r w:rsidRPr="007E6C10">
        <w:t>effektivitet. Detta bidrar både till netto</w:t>
      </w:r>
      <w:r w:rsidRPr="007E6C10">
        <w:softHyphen/>
        <w:t>avkastningen och till allmän</w:t>
      </w:r>
      <w:r>
        <w:softHyphen/>
      </w:r>
      <w:r w:rsidRPr="007E6C10">
        <w:t>hetens förtroende för det allmänna pensionssystemet. Nettoavkast</w:t>
      </w:r>
      <w:r>
        <w:softHyphen/>
      </w:r>
      <w:r w:rsidRPr="007E6C10">
        <w:t>ningen bidrar till buffertfondernas lång</w:t>
      </w:r>
      <w:r w:rsidRPr="007E6C10">
        <w:softHyphen/>
        <w:t>siktiga finansiering av inkomstpensionssystemet, vilket kostnads</w:t>
      </w:r>
      <w:r w:rsidRPr="007E6C10">
        <w:softHyphen/>
        <w:t>besparingar ska vägas emot. Viktiga faktorer för kostnadsut</w:t>
      </w:r>
      <w:r w:rsidRPr="007E6C10">
        <w:softHyphen/>
        <w:t>veck</w:t>
      </w:r>
      <w:r w:rsidRPr="007E6C10">
        <w:softHyphen/>
        <w:t>lingen i absoluta tal är fond</w:t>
      </w:r>
      <w:r>
        <w:softHyphen/>
      </w:r>
      <w:r w:rsidRPr="007E6C10">
        <w:t>kapitalets utveckling och placeringar</w:t>
      </w:r>
      <w:r w:rsidRPr="007E6C10">
        <w:softHyphen/>
        <w:t>nas inriktning.</w:t>
      </w:r>
      <w:r w:rsidRPr="00176005">
        <w:t xml:space="preserve"> </w:t>
      </w:r>
      <w:bookmarkStart w:id="147" w:name="_Hlk40092170"/>
      <w:bookmarkEnd w:id="146"/>
    </w:p>
    <w:bookmarkEnd w:id="145"/>
    <w:bookmarkEnd w:id="147"/>
    <w:p w14:paraId="20A219C4" w14:textId="77777777" w:rsidR="00CC5121" w:rsidRPr="00122FEE" w:rsidRDefault="00CC5121" w:rsidP="00CC5121">
      <w:pPr>
        <w:pStyle w:val="Rubrik4utannumrering"/>
      </w:pPr>
      <w:r w:rsidRPr="00122FEE">
        <w:t xml:space="preserve">Skälen för regeringens bedömning </w:t>
      </w:r>
    </w:p>
    <w:p w14:paraId="05C33F6F" w14:textId="77777777" w:rsidR="00CC5121" w:rsidRPr="00122FEE" w:rsidRDefault="00CC5121" w:rsidP="00CC5121">
      <w:pPr>
        <w:pStyle w:val="Rubrik5utannumrering"/>
        <w:spacing w:before="0"/>
      </w:pPr>
      <w:r w:rsidRPr="00122FEE">
        <w:t>Sammanfattning</w:t>
      </w:r>
    </w:p>
    <w:p w14:paraId="2E6546E3" w14:textId="77777777" w:rsidR="00CC5121" w:rsidRPr="00F84885" w:rsidRDefault="00CC5121" w:rsidP="00CC5121">
      <w:pPr>
        <w:pStyle w:val="Brdtextmedindrag"/>
        <w:ind w:firstLine="0"/>
        <w:rPr>
          <w:highlight w:val="yellow"/>
        </w:rPr>
      </w:pPr>
      <w:r w:rsidRPr="00122FEE">
        <w:t xml:space="preserve">Buffertfondernas kostnader uppgick till </w:t>
      </w:r>
      <w:r>
        <w:t xml:space="preserve">1 602 </w:t>
      </w:r>
      <w:r w:rsidRPr="00122FEE">
        <w:t>miljoner kronor under</w:t>
      </w:r>
      <w:r>
        <w:t xml:space="preserve"> 2022</w:t>
      </w:r>
      <w:r w:rsidRPr="00122FEE">
        <w:t xml:space="preserve">. Jämfört med föregående år var detta en minskning med </w:t>
      </w:r>
      <w:r>
        <w:t xml:space="preserve">22 </w:t>
      </w:r>
      <w:r w:rsidRPr="00122FEE">
        <w:t xml:space="preserve">miljoner kronor eller </w:t>
      </w:r>
      <w:r>
        <w:t xml:space="preserve">1,4 </w:t>
      </w:r>
      <w:r w:rsidRPr="00122FEE">
        <w:t xml:space="preserve">procent. </w:t>
      </w:r>
      <w:r>
        <w:t>Det är framför allt de externa förvaltnings</w:t>
      </w:r>
      <w:r>
        <w:softHyphen/>
        <w:t xml:space="preserve">kostnaderna som har minskat. För de interna förvaltningskostnaderna fortsätter dock ökningstrenden, i år från 1 055 till 1 115 miljoner kronor. </w:t>
      </w:r>
    </w:p>
    <w:p w14:paraId="7E5D49D4" w14:textId="77777777" w:rsidR="00CC5121" w:rsidRPr="009F686E" w:rsidRDefault="00CC5121" w:rsidP="00CC5121">
      <w:pPr>
        <w:pStyle w:val="Brdtextmedindrag"/>
      </w:pPr>
      <w:r w:rsidRPr="009F686E">
        <w:t xml:space="preserve">Den absoluta kostnadsutvecklingen styrs i hög grad av fondkapitalets storlek och placeringarnas inriktning. Tillgångsförvaltning med högre kostnader är motiverad när den förväntas bidra till högre nettoavkastning och ökad riskspridning. Den svenska kronans rörelse gentemot andra valutor påverkar fondernas kostnader för köp av tjänster som prissätts i </w:t>
      </w:r>
      <w:r>
        <w:t>US-</w:t>
      </w:r>
      <w:r w:rsidRPr="009F686E">
        <w:t xml:space="preserve">dollar och euro. </w:t>
      </w:r>
    </w:p>
    <w:p w14:paraId="5BE64246" w14:textId="77777777" w:rsidR="00CC5121" w:rsidRPr="00BF08F3" w:rsidRDefault="00CC5121" w:rsidP="00CC5121">
      <w:pPr>
        <w:pStyle w:val="Brdtextmedindrag"/>
        <w:rPr>
          <w:highlight w:val="yellow"/>
        </w:rPr>
      </w:pPr>
      <w:r w:rsidRPr="009F686E">
        <w:t xml:space="preserve">Under perioden 2012‒2015 ökade kostnaderna med i genomsnitt 10 procent per år, men 2016 bröts trenden och kostnaderna minskade med </w:t>
      </w:r>
      <w:r w:rsidRPr="009F686E">
        <w:lastRenderedPageBreak/>
        <w:t>103 miljoner kronor eller 5,6 procent</w:t>
      </w:r>
      <w:r>
        <w:t xml:space="preserve"> under året</w:t>
      </w:r>
      <w:r w:rsidRPr="009F686E">
        <w:t xml:space="preserve">. Under perioden </w:t>
      </w:r>
      <w:r>
        <w:br/>
      </w:r>
      <w:r w:rsidRPr="009F686E">
        <w:t>2016–202</w:t>
      </w:r>
      <w:r>
        <w:t>2</w:t>
      </w:r>
      <w:r w:rsidRPr="009F686E">
        <w:t xml:space="preserve"> har kostnaderna minskat </w:t>
      </w:r>
      <w:r>
        <w:t xml:space="preserve">med 7,8 </w:t>
      </w:r>
      <w:r w:rsidRPr="009F686E">
        <w:t>procent medan</w:t>
      </w:r>
      <w:r>
        <w:t xml:space="preserve"> det sammanlagda</w:t>
      </w:r>
      <w:r w:rsidRPr="009F686E">
        <w:t xml:space="preserve"> buffertkapitalet har ökat med ca </w:t>
      </w:r>
      <w:r>
        <w:t xml:space="preserve">33 </w:t>
      </w:r>
      <w:r w:rsidRPr="009F686E">
        <w:t>procent</w:t>
      </w:r>
      <w:r>
        <w:t xml:space="preserve"> totalt</w:t>
      </w:r>
      <w:r w:rsidRPr="009F686E">
        <w:t xml:space="preserve">. </w:t>
      </w:r>
    </w:p>
    <w:p w14:paraId="2B8965CD" w14:textId="77777777" w:rsidR="00CC5121" w:rsidRPr="009F686E" w:rsidRDefault="00CC5121" w:rsidP="00CC5121">
      <w:pPr>
        <w:pStyle w:val="Brdtextmedindrag"/>
      </w:pPr>
      <w:r w:rsidRPr="009F686E">
        <w:t>Det är viktigt att understryka att det är buffertfondernas netto</w:t>
      </w:r>
      <w:r w:rsidRPr="009F686E">
        <w:softHyphen/>
        <w:t>av</w:t>
      </w:r>
      <w:r w:rsidRPr="009F686E">
        <w:softHyphen/>
        <w:t>kastning som påverkar deras bidrag till inkomstpensionssystemets lång</w:t>
      </w:r>
      <w:r w:rsidRPr="009F686E">
        <w:softHyphen/>
        <w:t xml:space="preserve">siktiga finansiering. Att få kapitalet att växa är buffertfondernas uppgift. </w:t>
      </w:r>
      <w:r>
        <w:br/>
      </w:r>
      <w:r w:rsidRPr="009F686E">
        <w:t>AP-fonderna bör dock, liksom övrig verksamhet i offentlig regi, ständigt arbeta för hög kostnadseffektivitet. Detta är viktigt både för fondernas nettobidrag till inkomstpensionssystemet och för att upprätthålla ett högt förtroende hos allmänheten.</w:t>
      </w:r>
      <w:r>
        <w:t xml:space="preserve"> Att det totala fondkapitalet är fördelat på fem fonder bidrar även till lägre kostnadseffektivitet.</w:t>
      </w:r>
    </w:p>
    <w:p w14:paraId="5113324D" w14:textId="77777777" w:rsidR="00CC5121" w:rsidRPr="008A5D6E" w:rsidRDefault="00CC5121" w:rsidP="00CC5121">
      <w:pPr>
        <w:pStyle w:val="Rubrik5utannumrering"/>
        <w:rPr>
          <w:rStyle w:val="BrdtextChar"/>
          <w:rFonts w:eastAsiaTheme="majorEastAsia"/>
        </w:rPr>
      </w:pPr>
      <w:r w:rsidRPr="008A5D6E">
        <w:rPr>
          <w:rStyle w:val="BrdtextChar"/>
          <w:rFonts w:eastAsiaTheme="majorEastAsia"/>
        </w:rPr>
        <w:t>Kostnadssammanställning</w:t>
      </w:r>
    </w:p>
    <w:p w14:paraId="687DA317" w14:textId="77777777" w:rsidR="00CC5121" w:rsidRPr="00C522E0" w:rsidRDefault="00CC5121" w:rsidP="00CC5121">
      <w:pPr>
        <w:pStyle w:val="Brdtextmedindrag"/>
        <w:ind w:firstLine="0"/>
      </w:pPr>
      <w:r w:rsidRPr="008A5D6E">
        <w:rPr>
          <w:rStyle w:val="BrdtextChar"/>
          <w:rFonts w:eastAsiaTheme="majorEastAsia"/>
        </w:rPr>
        <w:t>B</w:t>
      </w:r>
      <w:r w:rsidRPr="008A5D6E">
        <w:t>uffertfondernas kostnader finansieras av de medel som fonderna förval</w:t>
      </w:r>
      <w:r w:rsidRPr="008A5D6E">
        <w:softHyphen/>
        <w:t>tar.</w:t>
      </w:r>
      <w:r w:rsidRPr="008A5D6E">
        <w:rPr>
          <w:rStyle w:val="Fotnotsreferens"/>
        </w:rPr>
        <w:footnoteReference w:id="8"/>
      </w:r>
      <w:r w:rsidRPr="008A5D6E">
        <w:t xml:space="preserve"> Kostnaderna delas in i interna och externa kostnader, vilka redovisas på olika sätt i årsredovisningen. De interna förvaltnings</w:t>
      </w:r>
      <w:r w:rsidRPr="008A5D6E">
        <w:softHyphen/>
        <w:t>kostnaderna redovisas som rörelsens kostnader i resultaträkningen medan de externa förvaltningskostnaderna tas upp som en negativ post under rörelsens intäkter. I</w:t>
      </w:r>
      <w:r>
        <w:t xml:space="preserve"> </w:t>
      </w:r>
      <w:r>
        <w:fldChar w:fldCharType="begin"/>
      </w:r>
      <w:r>
        <w:instrText xml:space="preserve"> REF  _Ref101854818 \* Lower \h  \* MERGEFORMAT </w:instrText>
      </w:r>
      <w:r>
        <w:fldChar w:fldCharType="separate"/>
      </w:r>
      <w:r>
        <w:t xml:space="preserve">tabell </w:t>
      </w:r>
      <w:r>
        <w:rPr>
          <w:noProof/>
        </w:rPr>
        <w:t>4</w:t>
      </w:r>
      <w:r>
        <w:t>.</w:t>
      </w:r>
      <w:r>
        <w:rPr>
          <w:noProof/>
        </w:rPr>
        <w:t>1</w:t>
      </w:r>
      <w:r>
        <w:fldChar w:fldCharType="end"/>
      </w:r>
      <w:r w:rsidRPr="008A5D6E">
        <w:t xml:space="preserve"> redovisas den sammantagna kostnads</w:t>
      </w:r>
      <w:r w:rsidRPr="008A5D6E">
        <w:softHyphen/>
        <w:t>utvecklingen för buffertfonderna de senaste fem åren.</w:t>
      </w:r>
    </w:p>
    <w:p w14:paraId="36E69182" w14:textId="77777777" w:rsidR="00CC5121" w:rsidRDefault="00CC5121" w:rsidP="00CC5121">
      <w:pPr>
        <w:pStyle w:val="TabellRubrik"/>
      </w:pPr>
      <w:bookmarkStart w:id="148" w:name="_Ref101854818"/>
      <w:r>
        <w:t xml:space="preserve">Tabell </w:t>
      </w:r>
      <w:r w:rsidR="00263E1F">
        <w:fldChar w:fldCharType="begin"/>
      </w:r>
      <w:r w:rsidR="00263E1F">
        <w:instrText xml:space="preserve"> STYLEREF 1 \s </w:instrText>
      </w:r>
      <w:r w:rsidR="00263E1F">
        <w:fldChar w:fldCharType="separate"/>
      </w:r>
      <w:r>
        <w:rPr>
          <w:noProof/>
        </w:rPr>
        <w:t>4</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1</w:t>
      </w:r>
      <w:r w:rsidR="00263E1F">
        <w:rPr>
          <w:noProof/>
        </w:rPr>
        <w:fldChar w:fldCharType="end"/>
      </w:r>
      <w:bookmarkEnd w:id="148"/>
      <w:r>
        <w:tab/>
        <w:t>Buffertfondernas interna och externa förvaltningskostnader</w:t>
      </w:r>
    </w:p>
    <w:p w14:paraId="4668EE22" w14:textId="77777777" w:rsidR="00CC5121" w:rsidRDefault="00CC5121" w:rsidP="00CC5121">
      <w:pPr>
        <w:pStyle w:val="TabellUnderrubrik"/>
      </w:pPr>
      <w:r>
        <w:t>Miljoner kronor</w:t>
      </w:r>
    </w:p>
    <w:tbl>
      <w:tblPr>
        <w:tblW w:w="0" w:type="auto"/>
        <w:tblCellMar>
          <w:left w:w="0" w:type="dxa"/>
        </w:tblCellMar>
        <w:tblLook w:val="06A0" w:firstRow="1" w:lastRow="0" w:firstColumn="1" w:lastColumn="0" w:noHBand="1" w:noVBand="1"/>
      </w:tblPr>
      <w:tblGrid>
        <w:gridCol w:w="1629"/>
        <w:gridCol w:w="853"/>
        <w:gridCol w:w="853"/>
        <w:gridCol w:w="854"/>
        <w:gridCol w:w="854"/>
        <w:gridCol w:w="854"/>
      </w:tblGrid>
      <w:tr w:rsidR="00CC5121" w14:paraId="51FF8AA9" w14:textId="77777777" w:rsidTr="00367745">
        <w:trPr>
          <w:tblHeader/>
        </w:trPr>
        <w:tc>
          <w:tcPr>
            <w:tcW w:w="833" w:type="pct"/>
            <w:tcBorders>
              <w:top w:val="single" w:sz="8" w:space="0" w:color="auto"/>
              <w:bottom w:val="single" w:sz="6" w:space="0" w:color="auto"/>
            </w:tcBorders>
            <w:shd w:val="clear" w:color="auto" w:fill="auto"/>
          </w:tcPr>
          <w:p w14:paraId="42847A40" w14:textId="77777777" w:rsidR="00CC5121" w:rsidRDefault="00CC5121" w:rsidP="00367745">
            <w:pPr>
              <w:pStyle w:val="TabellHuvud"/>
              <w:jc w:val="left"/>
            </w:pPr>
          </w:p>
        </w:tc>
        <w:tc>
          <w:tcPr>
            <w:tcW w:w="833" w:type="pct"/>
            <w:tcBorders>
              <w:top w:val="single" w:sz="8" w:space="0" w:color="auto"/>
              <w:bottom w:val="single" w:sz="6" w:space="0" w:color="auto"/>
            </w:tcBorders>
            <w:shd w:val="clear" w:color="auto" w:fill="auto"/>
          </w:tcPr>
          <w:p w14:paraId="6F52B24D" w14:textId="77777777" w:rsidR="00CC5121" w:rsidRDefault="00CC5121" w:rsidP="00367745">
            <w:pPr>
              <w:pStyle w:val="TabellHuvud"/>
            </w:pPr>
            <w:r>
              <w:t>2018</w:t>
            </w:r>
          </w:p>
        </w:tc>
        <w:tc>
          <w:tcPr>
            <w:tcW w:w="833" w:type="pct"/>
            <w:tcBorders>
              <w:top w:val="single" w:sz="8" w:space="0" w:color="auto"/>
              <w:bottom w:val="single" w:sz="6" w:space="0" w:color="auto"/>
            </w:tcBorders>
            <w:shd w:val="clear" w:color="auto" w:fill="auto"/>
          </w:tcPr>
          <w:p w14:paraId="528F37FF" w14:textId="77777777" w:rsidR="00CC5121" w:rsidRDefault="00CC5121" w:rsidP="00367745">
            <w:pPr>
              <w:pStyle w:val="TabellHuvud"/>
            </w:pPr>
            <w:r>
              <w:t>2019</w:t>
            </w:r>
          </w:p>
        </w:tc>
        <w:tc>
          <w:tcPr>
            <w:tcW w:w="833" w:type="pct"/>
            <w:tcBorders>
              <w:top w:val="single" w:sz="8" w:space="0" w:color="auto"/>
              <w:bottom w:val="single" w:sz="6" w:space="0" w:color="auto"/>
            </w:tcBorders>
            <w:shd w:val="clear" w:color="auto" w:fill="auto"/>
          </w:tcPr>
          <w:p w14:paraId="5B640D93" w14:textId="77777777" w:rsidR="00CC5121" w:rsidRDefault="00CC5121" w:rsidP="00367745">
            <w:pPr>
              <w:pStyle w:val="TabellHuvud"/>
            </w:pPr>
            <w:r>
              <w:t>2020</w:t>
            </w:r>
          </w:p>
        </w:tc>
        <w:tc>
          <w:tcPr>
            <w:tcW w:w="833" w:type="pct"/>
            <w:tcBorders>
              <w:top w:val="single" w:sz="8" w:space="0" w:color="auto"/>
              <w:bottom w:val="single" w:sz="6" w:space="0" w:color="auto"/>
            </w:tcBorders>
            <w:shd w:val="clear" w:color="auto" w:fill="auto"/>
          </w:tcPr>
          <w:p w14:paraId="2869955F" w14:textId="77777777" w:rsidR="00CC5121" w:rsidRDefault="00CC5121" w:rsidP="00367745">
            <w:pPr>
              <w:pStyle w:val="TabellHuvud"/>
            </w:pPr>
            <w:r>
              <w:t>2021</w:t>
            </w:r>
          </w:p>
        </w:tc>
        <w:tc>
          <w:tcPr>
            <w:tcW w:w="833" w:type="pct"/>
            <w:tcBorders>
              <w:top w:val="single" w:sz="8" w:space="0" w:color="auto"/>
              <w:bottom w:val="single" w:sz="6" w:space="0" w:color="auto"/>
            </w:tcBorders>
          </w:tcPr>
          <w:p w14:paraId="75943699" w14:textId="77777777" w:rsidR="00CC5121" w:rsidRDefault="00CC5121" w:rsidP="00367745">
            <w:pPr>
              <w:pStyle w:val="TabellHuvud"/>
            </w:pPr>
            <w:r>
              <w:t>2022</w:t>
            </w:r>
          </w:p>
        </w:tc>
      </w:tr>
      <w:tr w:rsidR="00CC5121" w14:paraId="1F9E8A0D" w14:textId="77777777" w:rsidTr="00367745">
        <w:tc>
          <w:tcPr>
            <w:tcW w:w="833" w:type="pct"/>
            <w:tcBorders>
              <w:top w:val="single" w:sz="6" w:space="0" w:color="auto"/>
            </w:tcBorders>
            <w:shd w:val="clear" w:color="auto" w:fill="auto"/>
          </w:tcPr>
          <w:p w14:paraId="537751A1" w14:textId="77777777" w:rsidR="00CC5121" w:rsidRPr="00F155B6" w:rsidRDefault="00CC5121" w:rsidP="00367745">
            <w:pPr>
              <w:pStyle w:val="TabellRader"/>
              <w:jc w:val="left"/>
            </w:pPr>
            <w:r w:rsidRPr="00F155B6">
              <w:t>Interna förvaltningskostnader</w:t>
            </w:r>
          </w:p>
        </w:tc>
        <w:tc>
          <w:tcPr>
            <w:tcW w:w="833" w:type="pct"/>
            <w:tcBorders>
              <w:top w:val="single" w:sz="6" w:space="0" w:color="auto"/>
            </w:tcBorders>
            <w:shd w:val="clear" w:color="auto" w:fill="auto"/>
          </w:tcPr>
          <w:p w14:paraId="23837E55" w14:textId="77777777" w:rsidR="00CC5121" w:rsidRPr="00F155B6" w:rsidRDefault="00CC5121" w:rsidP="00367745">
            <w:pPr>
              <w:pStyle w:val="TabellRader"/>
            </w:pPr>
            <w:r w:rsidRPr="00F155B6">
              <w:t>946</w:t>
            </w:r>
          </w:p>
        </w:tc>
        <w:tc>
          <w:tcPr>
            <w:tcW w:w="833" w:type="pct"/>
            <w:tcBorders>
              <w:top w:val="single" w:sz="6" w:space="0" w:color="auto"/>
            </w:tcBorders>
            <w:shd w:val="clear" w:color="auto" w:fill="auto"/>
          </w:tcPr>
          <w:p w14:paraId="06924B7D" w14:textId="77777777" w:rsidR="00CC5121" w:rsidRPr="00492A8A" w:rsidRDefault="00CC5121" w:rsidP="00367745">
            <w:pPr>
              <w:pStyle w:val="TabellRader"/>
            </w:pPr>
            <w:r w:rsidRPr="00F155B6">
              <w:t>1</w:t>
            </w:r>
            <w:r>
              <w:rPr>
                <w:rFonts w:ascii="Cambria" w:hAnsi="Cambria"/>
              </w:rPr>
              <w:t> </w:t>
            </w:r>
            <w:r w:rsidRPr="00F155B6">
              <w:t>017</w:t>
            </w:r>
          </w:p>
        </w:tc>
        <w:tc>
          <w:tcPr>
            <w:tcW w:w="833" w:type="pct"/>
            <w:tcBorders>
              <w:top w:val="single" w:sz="6" w:space="0" w:color="auto"/>
            </w:tcBorders>
            <w:shd w:val="clear" w:color="auto" w:fill="auto"/>
          </w:tcPr>
          <w:p w14:paraId="3566AE43" w14:textId="77777777" w:rsidR="00CC5121" w:rsidRPr="00492A8A" w:rsidRDefault="00CC5121" w:rsidP="00367745">
            <w:pPr>
              <w:pStyle w:val="TabellRader"/>
            </w:pPr>
            <w:r w:rsidRPr="00492A8A">
              <w:t>1</w:t>
            </w:r>
            <w:r>
              <w:rPr>
                <w:rFonts w:ascii="Cambria" w:hAnsi="Cambria"/>
              </w:rPr>
              <w:t> </w:t>
            </w:r>
            <w:r w:rsidRPr="00492A8A">
              <w:t>018</w:t>
            </w:r>
          </w:p>
        </w:tc>
        <w:tc>
          <w:tcPr>
            <w:tcW w:w="833" w:type="pct"/>
            <w:tcBorders>
              <w:top w:val="single" w:sz="6" w:space="0" w:color="auto"/>
            </w:tcBorders>
            <w:shd w:val="clear" w:color="auto" w:fill="auto"/>
          </w:tcPr>
          <w:p w14:paraId="3F380E7E" w14:textId="77777777" w:rsidR="00CC5121" w:rsidRPr="00492A8A" w:rsidRDefault="00CC5121" w:rsidP="00367745">
            <w:pPr>
              <w:pStyle w:val="TabellRader"/>
            </w:pPr>
            <w:r w:rsidRPr="00492A8A">
              <w:t>1</w:t>
            </w:r>
            <w:r>
              <w:rPr>
                <w:rFonts w:ascii="Cambria" w:hAnsi="Cambria"/>
              </w:rPr>
              <w:t> </w:t>
            </w:r>
            <w:r w:rsidRPr="00492A8A">
              <w:t>055</w:t>
            </w:r>
          </w:p>
        </w:tc>
        <w:tc>
          <w:tcPr>
            <w:tcW w:w="833" w:type="pct"/>
            <w:tcBorders>
              <w:top w:val="single" w:sz="6" w:space="0" w:color="auto"/>
            </w:tcBorders>
          </w:tcPr>
          <w:p w14:paraId="6490BC8E" w14:textId="77777777" w:rsidR="00CC5121" w:rsidRDefault="00CC5121" w:rsidP="00367745">
            <w:pPr>
              <w:pStyle w:val="TabellRader"/>
            </w:pPr>
            <w:r>
              <w:t>1 115</w:t>
            </w:r>
          </w:p>
        </w:tc>
      </w:tr>
      <w:tr w:rsidR="00CC5121" w14:paraId="7776DD44" w14:textId="77777777" w:rsidTr="00367745">
        <w:tc>
          <w:tcPr>
            <w:tcW w:w="833" w:type="pct"/>
            <w:shd w:val="clear" w:color="auto" w:fill="auto"/>
          </w:tcPr>
          <w:p w14:paraId="2022CEDF" w14:textId="77777777" w:rsidR="00CC5121" w:rsidRPr="00F155B6" w:rsidRDefault="00CC5121" w:rsidP="00367745">
            <w:pPr>
              <w:pStyle w:val="TabellRader"/>
              <w:jc w:val="left"/>
            </w:pPr>
            <w:r w:rsidRPr="00F155B6">
              <w:t>Externa förvaltningskostnader</w:t>
            </w:r>
            <w:r w:rsidRPr="00661915">
              <w:rPr>
                <w:vertAlign w:val="superscript"/>
              </w:rPr>
              <w:t>1</w:t>
            </w:r>
          </w:p>
        </w:tc>
        <w:tc>
          <w:tcPr>
            <w:tcW w:w="833" w:type="pct"/>
            <w:shd w:val="clear" w:color="auto" w:fill="auto"/>
          </w:tcPr>
          <w:p w14:paraId="7266F2B0" w14:textId="77777777" w:rsidR="00CC5121" w:rsidRPr="00F155B6" w:rsidRDefault="00CC5121" w:rsidP="00367745">
            <w:pPr>
              <w:pStyle w:val="TabellRader"/>
            </w:pPr>
            <w:r w:rsidRPr="00F155B6">
              <w:t>768</w:t>
            </w:r>
          </w:p>
        </w:tc>
        <w:tc>
          <w:tcPr>
            <w:tcW w:w="833" w:type="pct"/>
            <w:shd w:val="clear" w:color="auto" w:fill="auto"/>
          </w:tcPr>
          <w:p w14:paraId="7279342F" w14:textId="77777777" w:rsidR="00CC5121" w:rsidRPr="00492A8A" w:rsidRDefault="00CC5121" w:rsidP="00367745">
            <w:pPr>
              <w:pStyle w:val="TabellRader"/>
            </w:pPr>
            <w:r w:rsidRPr="00F155B6">
              <w:t>739</w:t>
            </w:r>
          </w:p>
        </w:tc>
        <w:tc>
          <w:tcPr>
            <w:tcW w:w="833" w:type="pct"/>
            <w:shd w:val="clear" w:color="auto" w:fill="auto"/>
          </w:tcPr>
          <w:p w14:paraId="2ED3DECB" w14:textId="77777777" w:rsidR="00CC5121" w:rsidRPr="00492A8A" w:rsidRDefault="00CC5121" w:rsidP="00367745">
            <w:pPr>
              <w:pStyle w:val="TabellRader"/>
            </w:pPr>
            <w:r w:rsidRPr="00492A8A">
              <w:t>617</w:t>
            </w:r>
          </w:p>
        </w:tc>
        <w:tc>
          <w:tcPr>
            <w:tcW w:w="833" w:type="pct"/>
            <w:shd w:val="clear" w:color="auto" w:fill="auto"/>
          </w:tcPr>
          <w:p w14:paraId="1116E4FF" w14:textId="77777777" w:rsidR="00CC5121" w:rsidRPr="00492A8A" w:rsidRDefault="00CC5121" w:rsidP="00367745">
            <w:pPr>
              <w:pStyle w:val="TabellRader"/>
            </w:pPr>
            <w:r w:rsidRPr="00492A8A">
              <w:t>569</w:t>
            </w:r>
          </w:p>
        </w:tc>
        <w:tc>
          <w:tcPr>
            <w:tcW w:w="833" w:type="pct"/>
          </w:tcPr>
          <w:p w14:paraId="365BB68C" w14:textId="77777777" w:rsidR="00CC5121" w:rsidRDefault="00CC5121" w:rsidP="00367745">
            <w:pPr>
              <w:pStyle w:val="TabellRader"/>
            </w:pPr>
            <w:r>
              <w:t>487</w:t>
            </w:r>
          </w:p>
        </w:tc>
      </w:tr>
      <w:tr w:rsidR="00CC5121" w14:paraId="04942316" w14:textId="77777777" w:rsidTr="00367745">
        <w:tc>
          <w:tcPr>
            <w:tcW w:w="833" w:type="pct"/>
            <w:shd w:val="clear" w:color="auto" w:fill="auto"/>
          </w:tcPr>
          <w:p w14:paraId="261373B0" w14:textId="77777777" w:rsidR="00CC5121" w:rsidRPr="00617287" w:rsidRDefault="00CC5121" w:rsidP="00367745">
            <w:pPr>
              <w:pStyle w:val="TabellRader"/>
              <w:jc w:val="left"/>
              <w:rPr>
                <w:b/>
                <w:bCs/>
              </w:rPr>
            </w:pPr>
            <w:r w:rsidRPr="00617287">
              <w:rPr>
                <w:b/>
                <w:bCs/>
              </w:rPr>
              <w:t>Summa</w:t>
            </w:r>
          </w:p>
        </w:tc>
        <w:tc>
          <w:tcPr>
            <w:tcW w:w="833" w:type="pct"/>
            <w:shd w:val="clear" w:color="auto" w:fill="auto"/>
          </w:tcPr>
          <w:p w14:paraId="5349F5B0" w14:textId="77777777" w:rsidR="00CC5121" w:rsidRPr="00617287" w:rsidRDefault="00CC5121" w:rsidP="00367745">
            <w:pPr>
              <w:pStyle w:val="TabellRader"/>
              <w:rPr>
                <w:b/>
                <w:bCs/>
              </w:rPr>
            </w:pPr>
            <w:r w:rsidRPr="00617287">
              <w:rPr>
                <w:b/>
                <w:bCs/>
              </w:rPr>
              <w:t>1</w:t>
            </w:r>
            <w:r w:rsidRPr="00617287">
              <w:rPr>
                <w:rFonts w:ascii="Cambria" w:hAnsi="Cambria"/>
                <w:b/>
                <w:bCs/>
              </w:rPr>
              <w:t> </w:t>
            </w:r>
            <w:r w:rsidRPr="00617287">
              <w:rPr>
                <w:b/>
                <w:bCs/>
              </w:rPr>
              <w:t>714</w:t>
            </w:r>
          </w:p>
        </w:tc>
        <w:tc>
          <w:tcPr>
            <w:tcW w:w="833" w:type="pct"/>
            <w:shd w:val="clear" w:color="auto" w:fill="auto"/>
          </w:tcPr>
          <w:p w14:paraId="5763371B" w14:textId="77777777" w:rsidR="00CC5121" w:rsidRPr="00617287" w:rsidRDefault="00CC5121" w:rsidP="00367745">
            <w:pPr>
              <w:pStyle w:val="TabellRader"/>
              <w:rPr>
                <w:b/>
                <w:bCs/>
              </w:rPr>
            </w:pPr>
            <w:r w:rsidRPr="00617287">
              <w:rPr>
                <w:b/>
                <w:bCs/>
              </w:rPr>
              <w:t>1</w:t>
            </w:r>
            <w:r w:rsidRPr="00617287">
              <w:rPr>
                <w:rFonts w:ascii="Cambria" w:hAnsi="Cambria"/>
                <w:b/>
                <w:bCs/>
              </w:rPr>
              <w:t> </w:t>
            </w:r>
            <w:r w:rsidRPr="00617287">
              <w:rPr>
                <w:b/>
                <w:bCs/>
              </w:rPr>
              <w:t>756</w:t>
            </w:r>
          </w:p>
        </w:tc>
        <w:tc>
          <w:tcPr>
            <w:tcW w:w="833" w:type="pct"/>
            <w:shd w:val="clear" w:color="auto" w:fill="auto"/>
          </w:tcPr>
          <w:p w14:paraId="1445DC4E" w14:textId="77777777" w:rsidR="00CC5121" w:rsidRPr="00617287" w:rsidRDefault="00CC5121" w:rsidP="00367745">
            <w:pPr>
              <w:pStyle w:val="TabellRader"/>
              <w:rPr>
                <w:b/>
                <w:bCs/>
              </w:rPr>
            </w:pPr>
            <w:r w:rsidRPr="00617287">
              <w:rPr>
                <w:b/>
                <w:bCs/>
              </w:rPr>
              <w:t>1</w:t>
            </w:r>
            <w:r w:rsidRPr="00617287">
              <w:rPr>
                <w:rFonts w:ascii="Cambria" w:hAnsi="Cambria"/>
                <w:b/>
                <w:bCs/>
              </w:rPr>
              <w:t> </w:t>
            </w:r>
            <w:r w:rsidRPr="00617287">
              <w:rPr>
                <w:b/>
                <w:bCs/>
              </w:rPr>
              <w:t>635</w:t>
            </w:r>
          </w:p>
        </w:tc>
        <w:tc>
          <w:tcPr>
            <w:tcW w:w="833" w:type="pct"/>
            <w:shd w:val="clear" w:color="auto" w:fill="auto"/>
          </w:tcPr>
          <w:p w14:paraId="5721597A" w14:textId="77777777" w:rsidR="00CC5121" w:rsidRPr="00617287" w:rsidRDefault="00CC5121" w:rsidP="00367745">
            <w:pPr>
              <w:pStyle w:val="TabellRader"/>
              <w:rPr>
                <w:b/>
                <w:bCs/>
              </w:rPr>
            </w:pPr>
            <w:r w:rsidRPr="00617287">
              <w:rPr>
                <w:b/>
                <w:bCs/>
              </w:rPr>
              <w:t>1</w:t>
            </w:r>
            <w:r w:rsidRPr="00617287">
              <w:rPr>
                <w:rFonts w:ascii="Cambria" w:hAnsi="Cambria"/>
                <w:b/>
                <w:bCs/>
              </w:rPr>
              <w:t> </w:t>
            </w:r>
            <w:r w:rsidRPr="00617287">
              <w:rPr>
                <w:b/>
                <w:bCs/>
              </w:rPr>
              <w:t>624</w:t>
            </w:r>
          </w:p>
        </w:tc>
        <w:tc>
          <w:tcPr>
            <w:tcW w:w="833" w:type="pct"/>
          </w:tcPr>
          <w:p w14:paraId="35727F8D" w14:textId="77777777" w:rsidR="00CC5121" w:rsidRDefault="00CC5121" w:rsidP="00367745">
            <w:pPr>
              <w:pStyle w:val="TabellRader"/>
              <w:rPr>
                <w:b/>
                <w:bCs/>
              </w:rPr>
            </w:pPr>
            <w:r>
              <w:rPr>
                <w:b/>
                <w:bCs/>
              </w:rPr>
              <w:t>1 602</w:t>
            </w:r>
          </w:p>
        </w:tc>
      </w:tr>
      <w:tr w:rsidR="00CC5121" w14:paraId="2C7AB670" w14:textId="77777777" w:rsidTr="00367745">
        <w:tc>
          <w:tcPr>
            <w:tcW w:w="833" w:type="pct"/>
            <w:shd w:val="clear" w:color="auto" w:fill="auto"/>
          </w:tcPr>
          <w:p w14:paraId="4212B4D2" w14:textId="77777777" w:rsidR="00CC5121" w:rsidRPr="00F155B6" w:rsidRDefault="00CC5121" w:rsidP="00367745">
            <w:pPr>
              <w:pStyle w:val="TabellRader"/>
              <w:jc w:val="left"/>
            </w:pPr>
            <w:r w:rsidRPr="00F155B6">
              <w:t>Förändring jmf föregående år, mnkr</w:t>
            </w:r>
          </w:p>
        </w:tc>
        <w:tc>
          <w:tcPr>
            <w:tcW w:w="833" w:type="pct"/>
            <w:shd w:val="clear" w:color="auto" w:fill="auto"/>
          </w:tcPr>
          <w:p w14:paraId="62AFAE1C" w14:textId="77777777" w:rsidR="00CC5121" w:rsidRPr="00F155B6" w:rsidRDefault="00CC5121" w:rsidP="00367745">
            <w:pPr>
              <w:pStyle w:val="TabellRader"/>
            </w:pPr>
            <w:r w:rsidRPr="00F155B6">
              <w:t>-40</w:t>
            </w:r>
          </w:p>
        </w:tc>
        <w:tc>
          <w:tcPr>
            <w:tcW w:w="833" w:type="pct"/>
            <w:shd w:val="clear" w:color="auto" w:fill="auto"/>
          </w:tcPr>
          <w:p w14:paraId="08B74F80" w14:textId="77777777" w:rsidR="00CC5121" w:rsidRPr="00492A8A" w:rsidRDefault="00CC5121" w:rsidP="00367745">
            <w:pPr>
              <w:pStyle w:val="TabellRader"/>
            </w:pPr>
            <w:r w:rsidRPr="00F155B6">
              <w:t>42</w:t>
            </w:r>
          </w:p>
        </w:tc>
        <w:tc>
          <w:tcPr>
            <w:tcW w:w="833" w:type="pct"/>
            <w:shd w:val="clear" w:color="auto" w:fill="auto"/>
          </w:tcPr>
          <w:p w14:paraId="7B71A77B" w14:textId="77777777" w:rsidR="00CC5121" w:rsidRPr="00492A8A" w:rsidRDefault="00CC5121" w:rsidP="00367745">
            <w:pPr>
              <w:pStyle w:val="TabellRader"/>
            </w:pPr>
            <w:r w:rsidRPr="00492A8A">
              <w:t>-121</w:t>
            </w:r>
          </w:p>
        </w:tc>
        <w:tc>
          <w:tcPr>
            <w:tcW w:w="833" w:type="pct"/>
            <w:shd w:val="clear" w:color="auto" w:fill="auto"/>
          </w:tcPr>
          <w:p w14:paraId="52330C8C" w14:textId="77777777" w:rsidR="00CC5121" w:rsidRPr="00492A8A" w:rsidRDefault="00CC5121" w:rsidP="00367745">
            <w:pPr>
              <w:pStyle w:val="TabellRader"/>
            </w:pPr>
            <w:r w:rsidRPr="00492A8A">
              <w:t>-11</w:t>
            </w:r>
          </w:p>
        </w:tc>
        <w:tc>
          <w:tcPr>
            <w:tcW w:w="833" w:type="pct"/>
          </w:tcPr>
          <w:p w14:paraId="0B75423C" w14:textId="77777777" w:rsidR="00CC5121" w:rsidRDefault="00CC5121" w:rsidP="00367745">
            <w:pPr>
              <w:pStyle w:val="TabellRader"/>
            </w:pPr>
            <w:r>
              <w:t>-22</w:t>
            </w:r>
          </w:p>
        </w:tc>
      </w:tr>
      <w:tr w:rsidR="00CC5121" w14:paraId="713C286D" w14:textId="77777777" w:rsidTr="00367745">
        <w:tc>
          <w:tcPr>
            <w:tcW w:w="833" w:type="pct"/>
            <w:shd w:val="clear" w:color="auto" w:fill="auto"/>
          </w:tcPr>
          <w:p w14:paraId="7AB5BAD4" w14:textId="77777777" w:rsidR="00CC5121" w:rsidRPr="00F155B6" w:rsidRDefault="00CC5121" w:rsidP="00367745">
            <w:pPr>
              <w:pStyle w:val="TabellRader"/>
              <w:jc w:val="left"/>
            </w:pPr>
            <w:r w:rsidRPr="00F155B6">
              <w:t>Förändring jmf föregående år, procent</w:t>
            </w:r>
          </w:p>
        </w:tc>
        <w:tc>
          <w:tcPr>
            <w:tcW w:w="833" w:type="pct"/>
            <w:shd w:val="clear" w:color="auto" w:fill="auto"/>
          </w:tcPr>
          <w:p w14:paraId="28CD568C" w14:textId="77777777" w:rsidR="00CC5121" w:rsidRPr="00F155B6" w:rsidRDefault="00CC5121" w:rsidP="00367745">
            <w:pPr>
              <w:pStyle w:val="TabellRader"/>
            </w:pPr>
            <w:r w:rsidRPr="00F155B6">
              <w:t>-2,3</w:t>
            </w:r>
          </w:p>
        </w:tc>
        <w:tc>
          <w:tcPr>
            <w:tcW w:w="833" w:type="pct"/>
            <w:shd w:val="clear" w:color="auto" w:fill="auto"/>
          </w:tcPr>
          <w:p w14:paraId="687DF254" w14:textId="77777777" w:rsidR="00CC5121" w:rsidRPr="00492A8A" w:rsidRDefault="00CC5121" w:rsidP="00367745">
            <w:pPr>
              <w:pStyle w:val="TabellRader"/>
            </w:pPr>
            <w:r w:rsidRPr="00F155B6">
              <w:t>2,5</w:t>
            </w:r>
          </w:p>
        </w:tc>
        <w:tc>
          <w:tcPr>
            <w:tcW w:w="833" w:type="pct"/>
            <w:shd w:val="clear" w:color="auto" w:fill="auto"/>
          </w:tcPr>
          <w:p w14:paraId="42C66691" w14:textId="77777777" w:rsidR="00CC5121" w:rsidRPr="00492A8A" w:rsidRDefault="00CC5121" w:rsidP="00367745">
            <w:pPr>
              <w:pStyle w:val="TabellRader"/>
            </w:pPr>
            <w:r w:rsidRPr="00492A8A">
              <w:t>-6,9</w:t>
            </w:r>
          </w:p>
        </w:tc>
        <w:tc>
          <w:tcPr>
            <w:tcW w:w="833" w:type="pct"/>
            <w:shd w:val="clear" w:color="auto" w:fill="auto"/>
          </w:tcPr>
          <w:p w14:paraId="5059B1A6" w14:textId="77777777" w:rsidR="00CC5121" w:rsidRPr="00492A8A" w:rsidRDefault="00CC5121" w:rsidP="00367745">
            <w:pPr>
              <w:pStyle w:val="TabellRader"/>
            </w:pPr>
            <w:r w:rsidRPr="00492A8A">
              <w:t>-0,7</w:t>
            </w:r>
          </w:p>
        </w:tc>
        <w:tc>
          <w:tcPr>
            <w:tcW w:w="833" w:type="pct"/>
          </w:tcPr>
          <w:p w14:paraId="1C011981" w14:textId="77777777" w:rsidR="00CC5121" w:rsidRDefault="00CC5121" w:rsidP="00367745">
            <w:pPr>
              <w:pStyle w:val="TabellRader"/>
            </w:pPr>
            <w:r>
              <w:t>-1,4</w:t>
            </w:r>
          </w:p>
        </w:tc>
      </w:tr>
      <w:tr w:rsidR="00CC5121" w14:paraId="47E74D1F" w14:textId="77777777" w:rsidTr="00367745">
        <w:tc>
          <w:tcPr>
            <w:tcW w:w="833" w:type="pct"/>
            <w:shd w:val="clear" w:color="auto" w:fill="auto"/>
          </w:tcPr>
          <w:p w14:paraId="2BE7D123" w14:textId="77777777" w:rsidR="00CC5121" w:rsidRPr="00F155B6" w:rsidRDefault="00CC5121" w:rsidP="00367745">
            <w:pPr>
              <w:pStyle w:val="TabellRader"/>
              <w:jc w:val="left"/>
            </w:pPr>
            <w:r w:rsidRPr="00F155B6">
              <w:t>Buffertkapital i genomsnitt, mdkr</w:t>
            </w:r>
            <w:r w:rsidRPr="00661915">
              <w:rPr>
                <w:vertAlign w:val="superscript"/>
              </w:rPr>
              <w:t>2</w:t>
            </w:r>
          </w:p>
        </w:tc>
        <w:tc>
          <w:tcPr>
            <w:tcW w:w="833" w:type="pct"/>
            <w:shd w:val="clear" w:color="auto" w:fill="auto"/>
          </w:tcPr>
          <w:p w14:paraId="774F0926" w14:textId="77777777" w:rsidR="00CC5121" w:rsidRPr="00F155B6" w:rsidRDefault="00CC5121" w:rsidP="00367745">
            <w:pPr>
              <w:pStyle w:val="TabellRader"/>
            </w:pPr>
            <w:r w:rsidRPr="00F155B6">
              <w:t>1</w:t>
            </w:r>
            <w:r>
              <w:rPr>
                <w:rFonts w:ascii="Cambria" w:hAnsi="Cambria"/>
              </w:rPr>
              <w:t> </w:t>
            </w:r>
            <w:r w:rsidRPr="00F155B6">
              <w:t>393</w:t>
            </w:r>
          </w:p>
        </w:tc>
        <w:tc>
          <w:tcPr>
            <w:tcW w:w="833" w:type="pct"/>
            <w:shd w:val="clear" w:color="auto" w:fill="auto"/>
          </w:tcPr>
          <w:p w14:paraId="2E1EE40D" w14:textId="77777777" w:rsidR="00CC5121" w:rsidRPr="00492A8A" w:rsidRDefault="00CC5121" w:rsidP="00367745">
            <w:pPr>
              <w:pStyle w:val="TabellRader"/>
            </w:pPr>
            <w:r w:rsidRPr="00F155B6">
              <w:t>1</w:t>
            </w:r>
            <w:r>
              <w:rPr>
                <w:rFonts w:ascii="Cambria" w:hAnsi="Cambria"/>
              </w:rPr>
              <w:t> </w:t>
            </w:r>
            <w:r w:rsidRPr="00F155B6">
              <w:t>490</w:t>
            </w:r>
          </w:p>
        </w:tc>
        <w:tc>
          <w:tcPr>
            <w:tcW w:w="833" w:type="pct"/>
            <w:shd w:val="clear" w:color="auto" w:fill="auto"/>
          </w:tcPr>
          <w:p w14:paraId="721F9A44" w14:textId="77777777" w:rsidR="00CC5121" w:rsidRPr="00492A8A" w:rsidRDefault="00CC5121" w:rsidP="00367745">
            <w:pPr>
              <w:pStyle w:val="TabellRader"/>
            </w:pPr>
            <w:r w:rsidRPr="00492A8A">
              <w:t>1</w:t>
            </w:r>
            <w:r>
              <w:rPr>
                <w:rFonts w:ascii="Cambria" w:hAnsi="Cambria"/>
              </w:rPr>
              <w:t> </w:t>
            </w:r>
            <w:r w:rsidRPr="00492A8A">
              <w:t>646</w:t>
            </w:r>
          </w:p>
        </w:tc>
        <w:tc>
          <w:tcPr>
            <w:tcW w:w="833" w:type="pct"/>
            <w:shd w:val="clear" w:color="auto" w:fill="auto"/>
          </w:tcPr>
          <w:p w14:paraId="416E10D9" w14:textId="77777777" w:rsidR="00CC5121" w:rsidRPr="00492A8A" w:rsidRDefault="00CC5121" w:rsidP="00367745">
            <w:pPr>
              <w:pStyle w:val="TabellRader"/>
            </w:pPr>
            <w:r w:rsidRPr="00492A8A">
              <w:t>1</w:t>
            </w:r>
            <w:r>
              <w:rPr>
                <w:rFonts w:ascii="Cambria" w:hAnsi="Cambria"/>
              </w:rPr>
              <w:t> </w:t>
            </w:r>
            <w:r w:rsidRPr="00492A8A">
              <w:t>842</w:t>
            </w:r>
          </w:p>
        </w:tc>
        <w:tc>
          <w:tcPr>
            <w:tcW w:w="833" w:type="pct"/>
          </w:tcPr>
          <w:p w14:paraId="36892F45" w14:textId="77777777" w:rsidR="00CC5121" w:rsidRDefault="00CC5121" w:rsidP="00367745">
            <w:pPr>
              <w:pStyle w:val="TabellRader"/>
            </w:pPr>
            <w:r>
              <w:t>1 910</w:t>
            </w:r>
          </w:p>
        </w:tc>
      </w:tr>
    </w:tbl>
    <w:p w14:paraId="0F867D0D" w14:textId="77777777" w:rsidR="00CC5121" w:rsidRPr="0091407E" w:rsidRDefault="00CC5121" w:rsidP="00CC5121">
      <w:pPr>
        <w:pStyle w:val="TabellFotnot"/>
      </w:pPr>
      <w:r>
        <w:t xml:space="preserve">Not 1: </w:t>
      </w:r>
      <w:r w:rsidRPr="0091407E">
        <w:t>Exklusive prestationsbaserade arvoden</w:t>
      </w:r>
      <w:r>
        <w:t>.</w:t>
      </w:r>
    </w:p>
    <w:p w14:paraId="35780695" w14:textId="77777777" w:rsidR="00CC5121" w:rsidRPr="0091407E" w:rsidRDefault="00CC5121" w:rsidP="00CC5121">
      <w:pPr>
        <w:pStyle w:val="TabellFotnot"/>
      </w:pPr>
      <w:r>
        <w:t xml:space="preserve">Not 2: </w:t>
      </w:r>
      <w:r w:rsidRPr="0091407E">
        <w:t xml:space="preserve">Genomsnittligt fondkapital under året (ingående fondkapital + utgående </w:t>
      </w:r>
      <w:proofErr w:type="gramStart"/>
      <w:r w:rsidRPr="0091407E">
        <w:t>fondkapital)/</w:t>
      </w:r>
      <w:proofErr w:type="gramEnd"/>
      <w:r w:rsidRPr="0091407E">
        <w:t>2</w:t>
      </w:r>
      <w:r>
        <w:t>.</w:t>
      </w:r>
    </w:p>
    <w:p w14:paraId="58A15812" w14:textId="77777777" w:rsidR="00CC5121" w:rsidRDefault="00CC5121" w:rsidP="00CC5121">
      <w:pPr>
        <w:pStyle w:val="TabellFotnot"/>
      </w:pPr>
      <w:r>
        <w:t>Källa: Första–Fjärde och Sjätte AP-fondernas årsredovisningar.</w:t>
      </w:r>
    </w:p>
    <w:p w14:paraId="40BC917E" w14:textId="77777777" w:rsidR="00CC5121" w:rsidRDefault="00CC5121" w:rsidP="00CC5121">
      <w:pPr>
        <w:pStyle w:val="Brdtextmedindrag"/>
        <w:ind w:firstLine="0"/>
      </w:pPr>
    </w:p>
    <w:p w14:paraId="1D265848" w14:textId="77777777" w:rsidR="00CC5121" w:rsidRPr="00F84885" w:rsidRDefault="00CC5121" w:rsidP="00CC5121">
      <w:pPr>
        <w:pStyle w:val="Brdtextmedindrag"/>
        <w:ind w:firstLine="0"/>
        <w:rPr>
          <w:highlight w:val="yellow"/>
        </w:rPr>
      </w:pPr>
      <w:r w:rsidRPr="00C522E0">
        <w:t xml:space="preserve">Under </w:t>
      </w:r>
      <w:r>
        <w:t>2022</w:t>
      </w:r>
      <w:r w:rsidRPr="00C522E0">
        <w:t xml:space="preserve"> uppgick buffertfondernas interna och externa förvaltnings</w:t>
      </w:r>
      <w:r w:rsidRPr="00C522E0">
        <w:softHyphen/>
        <w:t>kostnader till sammanlagt 1</w:t>
      </w:r>
      <w:r>
        <w:t> 602 </w:t>
      </w:r>
      <w:r w:rsidRPr="00C522E0">
        <w:t>miljoner kronor. I förhållande till före</w:t>
      </w:r>
      <w:r w:rsidRPr="00C522E0">
        <w:softHyphen/>
        <w:t xml:space="preserve">gående år är detta en minskning med </w:t>
      </w:r>
      <w:r>
        <w:t>22</w:t>
      </w:r>
      <w:r w:rsidRPr="00C522E0">
        <w:t xml:space="preserve"> miljoner kronor eller </w:t>
      </w:r>
      <w:r>
        <w:t>1,4</w:t>
      </w:r>
      <w:r w:rsidRPr="00C522E0">
        <w:t> pro</w:t>
      </w:r>
      <w:r w:rsidRPr="00C522E0">
        <w:softHyphen/>
        <w:t xml:space="preserve">cent. </w:t>
      </w:r>
      <w:r w:rsidRPr="00477514">
        <w:t>Av kapitalet i Första–Fjärde AP-fonderna förvaltades ca 8</w:t>
      </w:r>
      <w:r>
        <w:t>2</w:t>
      </w:r>
      <w:r w:rsidRPr="00477514">
        <w:t> procent internt vid 202</w:t>
      </w:r>
      <w:r>
        <w:t>2 </w:t>
      </w:r>
      <w:r w:rsidRPr="00477514">
        <w:t xml:space="preserve">års slut, jämfört med ca 70 procent vid 2012 års slut. </w:t>
      </w:r>
      <w:bookmarkStart w:id="149" w:name="_Hlk6303380"/>
      <w:r w:rsidRPr="00477514">
        <w:t xml:space="preserve">I en internationell jämförelse är andelen internt förvaltat kapital hög hos </w:t>
      </w:r>
      <w:r w:rsidRPr="00477514">
        <w:lastRenderedPageBreak/>
        <w:t>Första–</w:t>
      </w:r>
      <w:r w:rsidRPr="004218F5">
        <w:t>Fjärde AP-fonderna. En hög andel intern förvalt</w:t>
      </w:r>
      <w:r w:rsidRPr="004218F5">
        <w:softHyphen/>
        <w:t xml:space="preserve">ning ökar kostnadseffektiviteten. </w:t>
      </w:r>
      <w:bookmarkEnd w:id="149"/>
    </w:p>
    <w:p w14:paraId="63157CE6" w14:textId="77777777" w:rsidR="00CC5121" w:rsidRPr="00C522E0" w:rsidRDefault="00CC5121" w:rsidP="00CC5121">
      <w:pPr>
        <w:pStyle w:val="Rubrik5utannumrering"/>
      </w:pPr>
      <w:r w:rsidRPr="00C522E0">
        <w:t>Interna förvaltningskostnader</w:t>
      </w:r>
    </w:p>
    <w:p w14:paraId="4A656CFA" w14:textId="77777777" w:rsidR="00CC5121" w:rsidRPr="00C522E0" w:rsidRDefault="00CC5121" w:rsidP="00CC5121">
      <w:pPr>
        <w:pStyle w:val="Brdtextmedindrag"/>
        <w:ind w:firstLine="0"/>
      </w:pPr>
      <w:r w:rsidRPr="00C522E0">
        <w:t>De interna förvaltningskostnaderna avser främst personal, informations- och datasystem, köpta tjänster och lokaler. I</w:t>
      </w:r>
      <w:r>
        <w:t xml:space="preserve"> </w:t>
      </w:r>
      <w:r>
        <w:fldChar w:fldCharType="begin"/>
      </w:r>
      <w:r>
        <w:instrText xml:space="preserve"> REF  _Ref101854835 \* Lower \h  \* MERGEFORMAT </w:instrText>
      </w:r>
      <w:r>
        <w:fldChar w:fldCharType="separate"/>
      </w:r>
      <w:r w:rsidRPr="00C522E0">
        <w:t xml:space="preserve">tabell </w:t>
      </w:r>
      <w:r>
        <w:rPr>
          <w:noProof/>
        </w:rPr>
        <w:t>4</w:t>
      </w:r>
      <w:r w:rsidRPr="00C522E0">
        <w:t>.</w:t>
      </w:r>
      <w:r>
        <w:rPr>
          <w:noProof/>
        </w:rPr>
        <w:t>2</w:t>
      </w:r>
      <w:r>
        <w:fldChar w:fldCharType="end"/>
      </w:r>
      <w:r>
        <w:t xml:space="preserve"> </w:t>
      </w:r>
      <w:r w:rsidRPr="00C522E0">
        <w:t>redovisas hur kostnaderna har fördelats på dessa poster. Personalkostnader och informations- och datatjänster är de två största kostnadsposterna</w:t>
      </w:r>
      <w:bookmarkStart w:id="150" w:name="_Hlk6303660"/>
      <w:r w:rsidRPr="00C522E0">
        <w:t>.</w:t>
      </w:r>
    </w:p>
    <w:p w14:paraId="3012A277" w14:textId="77777777" w:rsidR="00CC5121" w:rsidRDefault="00CC5121" w:rsidP="00CC5121">
      <w:pPr>
        <w:pStyle w:val="TabellRubrik"/>
      </w:pPr>
      <w:bookmarkStart w:id="151" w:name="_Ref101854835"/>
      <w:bookmarkEnd w:id="150"/>
      <w:r w:rsidRPr="00C522E0">
        <w:t xml:space="preserve">Tabell </w:t>
      </w:r>
      <w:r w:rsidR="00263E1F">
        <w:fldChar w:fldCharType="begin"/>
      </w:r>
      <w:r w:rsidR="00263E1F">
        <w:instrText xml:space="preserve"> STYLEREF 1 \s </w:instrText>
      </w:r>
      <w:r w:rsidR="00263E1F">
        <w:fldChar w:fldCharType="separate"/>
      </w:r>
      <w:r>
        <w:rPr>
          <w:noProof/>
        </w:rPr>
        <w:t>4</w:t>
      </w:r>
      <w:r w:rsidR="00263E1F">
        <w:rPr>
          <w:noProof/>
        </w:rPr>
        <w:fldChar w:fldCharType="end"/>
      </w:r>
      <w:r w:rsidRPr="00C522E0">
        <w:t>.</w:t>
      </w:r>
      <w:r w:rsidR="00263E1F">
        <w:fldChar w:fldCharType="begin"/>
      </w:r>
      <w:r w:rsidR="00263E1F">
        <w:instrText xml:space="preserve"> SEQ Tabell \* Arabic \s 1  \* MERGEFORMAT </w:instrText>
      </w:r>
      <w:r w:rsidR="00263E1F">
        <w:fldChar w:fldCharType="separate"/>
      </w:r>
      <w:r>
        <w:rPr>
          <w:noProof/>
        </w:rPr>
        <w:t>2</w:t>
      </w:r>
      <w:r w:rsidR="00263E1F">
        <w:rPr>
          <w:noProof/>
        </w:rPr>
        <w:fldChar w:fldCharType="end"/>
      </w:r>
      <w:bookmarkEnd w:id="151"/>
      <w:r w:rsidRPr="00C522E0">
        <w:tab/>
        <w:t>Buffertfondernas interna förvaltningskostnader</w:t>
      </w:r>
    </w:p>
    <w:p w14:paraId="55EF7B6E" w14:textId="77777777" w:rsidR="00CC5121" w:rsidRPr="00F53427" w:rsidRDefault="00CC5121" w:rsidP="00CC5121">
      <w:pPr>
        <w:pStyle w:val="FigurUnderrubrik"/>
      </w:pPr>
      <w:r>
        <w:t>Miljoner kronor</w:t>
      </w:r>
    </w:p>
    <w:tbl>
      <w:tblPr>
        <w:tblW w:w="4990" w:type="pct"/>
        <w:tblCellMar>
          <w:left w:w="0" w:type="dxa"/>
        </w:tblCellMar>
        <w:tblLook w:val="0020" w:firstRow="1" w:lastRow="0" w:firstColumn="0" w:lastColumn="0" w:noHBand="0" w:noVBand="0"/>
        <w:tblDescription w:val="Tabell som visar buffertfondernas interna förvaltningskostnader i miljoner kronor.&#10;"/>
      </w:tblPr>
      <w:tblGrid>
        <w:gridCol w:w="2969"/>
        <w:gridCol w:w="586"/>
        <w:gridCol w:w="585"/>
        <w:gridCol w:w="583"/>
        <w:gridCol w:w="581"/>
        <w:gridCol w:w="581"/>
      </w:tblGrid>
      <w:tr w:rsidR="00CC5121" w:rsidRPr="00F24F1B" w14:paraId="5FBE09E0" w14:textId="77777777" w:rsidTr="00367745">
        <w:tc>
          <w:tcPr>
            <w:tcW w:w="2521" w:type="pct"/>
            <w:tcBorders>
              <w:top w:val="single" w:sz="8" w:space="0" w:color="auto"/>
              <w:bottom w:val="single" w:sz="6" w:space="0" w:color="auto"/>
            </w:tcBorders>
          </w:tcPr>
          <w:p w14:paraId="5F5F20BF" w14:textId="77777777" w:rsidR="00CC5121" w:rsidRPr="00485C2B" w:rsidRDefault="00CC5121" w:rsidP="00367745">
            <w:pPr>
              <w:pStyle w:val="TabellHuvud"/>
              <w:jc w:val="left"/>
              <w:rPr>
                <w:b w:val="0"/>
                <w:i/>
              </w:rPr>
            </w:pPr>
          </w:p>
        </w:tc>
        <w:tc>
          <w:tcPr>
            <w:tcW w:w="498" w:type="pct"/>
            <w:tcBorders>
              <w:top w:val="single" w:sz="8" w:space="0" w:color="auto"/>
              <w:bottom w:val="single" w:sz="6" w:space="0" w:color="auto"/>
            </w:tcBorders>
          </w:tcPr>
          <w:p w14:paraId="5F782DE8" w14:textId="77777777" w:rsidR="00CC5121" w:rsidRPr="003F01B7" w:rsidRDefault="00CC5121" w:rsidP="00367745">
            <w:pPr>
              <w:pStyle w:val="TabellHuvud"/>
            </w:pPr>
            <w:r w:rsidRPr="003F01B7">
              <w:t>2018</w:t>
            </w:r>
          </w:p>
        </w:tc>
        <w:tc>
          <w:tcPr>
            <w:tcW w:w="497" w:type="pct"/>
            <w:tcBorders>
              <w:top w:val="single" w:sz="8" w:space="0" w:color="auto"/>
              <w:bottom w:val="single" w:sz="6" w:space="0" w:color="auto"/>
            </w:tcBorders>
          </w:tcPr>
          <w:p w14:paraId="2085F40D" w14:textId="77777777" w:rsidR="00CC5121" w:rsidRPr="003F01B7" w:rsidRDefault="00CC5121" w:rsidP="00367745">
            <w:pPr>
              <w:pStyle w:val="TabellHuvud"/>
            </w:pPr>
            <w:r w:rsidRPr="003F01B7">
              <w:t>2019</w:t>
            </w:r>
          </w:p>
        </w:tc>
        <w:tc>
          <w:tcPr>
            <w:tcW w:w="495" w:type="pct"/>
            <w:tcBorders>
              <w:top w:val="single" w:sz="8" w:space="0" w:color="auto"/>
              <w:bottom w:val="single" w:sz="6" w:space="0" w:color="auto"/>
            </w:tcBorders>
          </w:tcPr>
          <w:p w14:paraId="4DF0573C" w14:textId="77777777" w:rsidR="00CC5121" w:rsidRPr="003F01B7" w:rsidRDefault="00CC5121" w:rsidP="00367745">
            <w:pPr>
              <w:pStyle w:val="TabellHuvud"/>
            </w:pPr>
            <w:r w:rsidRPr="003F01B7">
              <w:t>2020</w:t>
            </w:r>
          </w:p>
        </w:tc>
        <w:tc>
          <w:tcPr>
            <w:tcW w:w="494" w:type="pct"/>
            <w:tcBorders>
              <w:top w:val="single" w:sz="8" w:space="0" w:color="auto"/>
              <w:bottom w:val="single" w:sz="6" w:space="0" w:color="auto"/>
            </w:tcBorders>
          </w:tcPr>
          <w:p w14:paraId="184F81B3" w14:textId="77777777" w:rsidR="00CC5121" w:rsidRPr="003F01B7" w:rsidRDefault="00CC5121" w:rsidP="00367745">
            <w:pPr>
              <w:pStyle w:val="TabellHuvud"/>
            </w:pPr>
            <w:r w:rsidRPr="003F01B7">
              <w:t>2021</w:t>
            </w:r>
          </w:p>
        </w:tc>
        <w:tc>
          <w:tcPr>
            <w:tcW w:w="494" w:type="pct"/>
            <w:tcBorders>
              <w:top w:val="single" w:sz="8" w:space="0" w:color="auto"/>
              <w:bottom w:val="single" w:sz="6" w:space="0" w:color="auto"/>
            </w:tcBorders>
          </w:tcPr>
          <w:p w14:paraId="3D2F6EE5" w14:textId="77777777" w:rsidR="00CC5121" w:rsidRDefault="00CC5121" w:rsidP="00367745">
            <w:pPr>
              <w:pStyle w:val="TabellHuvud"/>
            </w:pPr>
            <w:r>
              <w:t>2022</w:t>
            </w:r>
          </w:p>
        </w:tc>
      </w:tr>
      <w:tr w:rsidR="00CC5121" w:rsidRPr="00F24F1B" w14:paraId="12CEA1D4" w14:textId="77777777" w:rsidTr="00367745">
        <w:tc>
          <w:tcPr>
            <w:tcW w:w="2521" w:type="pct"/>
            <w:tcBorders>
              <w:top w:val="single" w:sz="6" w:space="0" w:color="auto"/>
            </w:tcBorders>
          </w:tcPr>
          <w:p w14:paraId="188DC98B" w14:textId="77777777" w:rsidR="00CC5121" w:rsidRPr="003F01B7" w:rsidRDefault="00CC5121" w:rsidP="00367745">
            <w:pPr>
              <w:pStyle w:val="TabellRader"/>
              <w:jc w:val="left"/>
            </w:pPr>
            <w:r w:rsidRPr="003F01B7">
              <w:t>Personalkostnader</w:t>
            </w:r>
          </w:p>
        </w:tc>
        <w:tc>
          <w:tcPr>
            <w:tcW w:w="498" w:type="pct"/>
            <w:tcBorders>
              <w:top w:val="single" w:sz="6" w:space="0" w:color="auto"/>
            </w:tcBorders>
          </w:tcPr>
          <w:p w14:paraId="127993F1" w14:textId="77777777" w:rsidR="00CC5121" w:rsidRPr="003F01B7" w:rsidRDefault="00CC5121" w:rsidP="00367745">
            <w:pPr>
              <w:pStyle w:val="TabellRader"/>
            </w:pPr>
            <w:r w:rsidRPr="003F01B7">
              <w:t>584</w:t>
            </w:r>
          </w:p>
        </w:tc>
        <w:tc>
          <w:tcPr>
            <w:tcW w:w="497" w:type="pct"/>
            <w:tcBorders>
              <w:top w:val="single" w:sz="6" w:space="0" w:color="auto"/>
            </w:tcBorders>
          </w:tcPr>
          <w:p w14:paraId="5D2D521A" w14:textId="77777777" w:rsidR="00CC5121" w:rsidRPr="003F01B7" w:rsidRDefault="00CC5121" w:rsidP="00367745">
            <w:pPr>
              <w:pStyle w:val="TabellRader"/>
            </w:pPr>
            <w:r w:rsidRPr="003F01B7">
              <w:t>628</w:t>
            </w:r>
          </w:p>
        </w:tc>
        <w:tc>
          <w:tcPr>
            <w:tcW w:w="495" w:type="pct"/>
            <w:tcBorders>
              <w:top w:val="single" w:sz="6" w:space="0" w:color="auto"/>
            </w:tcBorders>
          </w:tcPr>
          <w:p w14:paraId="2EB38936" w14:textId="77777777" w:rsidR="00CC5121" w:rsidRPr="003F01B7" w:rsidRDefault="00CC5121" w:rsidP="00367745">
            <w:pPr>
              <w:pStyle w:val="TabellRader"/>
            </w:pPr>
            <w:r w:rsidRPr="003F01B7">
              <w:t>644</w:t>
            </w:r>
          </w:p>
        </w:tc>
        <w:tc>
          <w:tcPr>
            <w:tcW w:w="494" w:type="pct"/>
            <w:tcBorders>
              <w:top w:val="single" w:sz="6" w:space="0" w:color="auto"/>
            </w:tcBorders>
          </w:tcPr>
          <w:p w14:paraId="38A3A752" w14:textId="77777777" w:rsidR="00CC5121" w:rsidRPr="003F01B7" w:rsidRDefault="00CC5121" w:rsidP="00367745">
            <w:pPr>
              <w:pStyle w:val="TabellRader"/>
            </w:pPr>
            <w:r w:rsidRPr="003F01B7">
              <w:t>668</w:t>
            </w:r>
          </w:p>
        </w:tc>
        <w:tc>
          <w:tcPr>
            <w:tcW w:w="494" w:type="pct"/>
            <w:tcBorders>
              <w:top w:val="single" w:sz="6" w:space="0" w:color="auto"/>
            </w:tcBorders>
          </w:tcPr>
          <w:p w14:paraId="7956D24C" w14:textId="77777777" w:rsidR="00CC5121" w:rsidRDefault="00CC5121" w:rsidP="00367745">
            <w:pPr>
              <w:pStyle w:val="TabellRader"/>
            </w:pPr>
            <w:r>
              <w:t>678</w:t>
            </w:r>
          </w:p>
        </w:tc>
      </w:tr>
      <w:tr w:rsidR="00CC5121" w:rsidRPr="00F24F1B" w14:paraId="2678D712" w14:textId="77777777" w:rsidTr="00367745">
        <w:tc>
          <w:tcPr>
            <w:tcW w:w="2521" w:type="pct"/>
          </w:tcPr>
          <w:p w14:paraId="1C22EB01" w14:textId="77777777" w:rsidR="00CC5121" w:rsidRPr="003F01B7" w:rsidRDefault="00CC5121" w:rsidP="00367745">
            <w:pPr>
              <w:pStyle w:val="TabellRader"/>
              <w:jc w:val="left"/>
            </w:pPr>
            <w:r w:rsidRPr="003F01B7">
              <w:t>Informations- och datatjänster</w:t>
            </w:r>
          </w:p>
        </w:tc>
        <w:tc>
          <w:tcPr>
            <w:tcW w:w="498" w:type="pct"/>
          </w:tcPr>
          <w:p w14:paraId="029E468E" w14:textId="77777777" w:rsidR="00CC5121" w:rsidRPr="003F01B7" w:rsidRDefault="00CC5121" w:rsidP="00367745">
            <w:pPr>
              <w:pStyle w:val="TabellRader"/>
            </w:pPr>
            <w:r w:rsidRPr="003F01B7">
              <w:t>206</w:t>
            </w:r>
          </w:p>
        </w:tc>
        <w:tc>
          <w:tcPr>
            <w:tcW w:w="497" w:type="pct"/>
          </w:tcPr>
          <w:p w14:paraId="0D056A1D" w14:textId="77777777" w:rsidR="00CC5121" w:rsidRPr="003F01B7" w:rsidRDefault="00CC5121" w:rsidP="00367745">
            <w:pPr>
              <w:pStyle w:val="TabellRader"/>
            </w:pPr>
            <w:r w:rsidRPr="003F01B7">
              <w:t>232</w:t>
            </w:r>
          </w:p>
        </w:tc>
        <w:tc>
          <w:tcPr>
            <w:tcW w:w="495" w:type="pct"/>
          </w:tcPr>
          <w:p w14:paraId="23C49AAE" w14:textId="77777777" w:rsidR="00CC5121" w:rsidRPr="003F01B7" w:rsidRDefault="00CC5121" w:rsidP="00367745">
            <w:pPr>
              <w:pStyle w:val="TabellRader"/>
            </w:pPr>
            <w:r w:rsidRPr="003F01B7">
              <w:t>236</w:t>
            </w:r>
          </w:p>
        </w:tc>
        <w:tc>
          <w:tcPr>
            <w:tcW w:w="494" w:type="pct"/>
          </w:tcPr>
          <w:p w14:paraId="486EBBE6" w14:textId="77777777" w:rsidR="00CC5121" w:rsidRPr="003F01B7" w:rsidRDefault="00CC5121" w:rsidP="00367745">
            <w:pPr>
              <w:pStyle w:val="TabellRader"/>
            </w:pPr>
            <w:r w:rsidRPr="003F01B7">
              <w:t>236</w:t>
            </w:r>
          </w:p>
        </w:tc>
        <w:tc>
          <w:tcPr>
            <w:tcW w:w="494" w:type="pct"/>
          </w:tcPr>
          <w:p w14:paraId="5B2B4813" w14:textId="77777777" w:rsidR="00CC5121" w:rsidRDefault="00CC5121" w:rsidP="00367745">
            <w:pPr>
              <w:pStyle w:val="TabellRader"/>
            </w:pPr>
            <w:r>
              <w:t>265</w:t>
            </w:r>
          </w:p>
        </w:tc>
      </w:tr>
      <w:tr w:rsidR="00CC5121" w:rsidRPr="00F24F1B" w14:paraId="3C5D87A2" w14:textId="77777777" w:rsidTr="00367745">
        <w:tc>
          <w:tcPr>
            <w:tcW w:w="2521" w:type="pct"/>
          </w:tcPr>
          <w:p w14:paraId="04DFA309" w14:textId="77777777" w:rsidR="00CC5121" w:rsidRPr="003F01B7" w:rsidRDefault="00CC5121" w:rsidP="00367745">
            <w:pPr>
              <w:pStyle w:val="TabellRader"/>
              <w:jc w:val="left"/>
            </w:pPr>
            <w:r w:rsidRPr="003F01B7">
              <w:t>Köpta tjänster</w:t>
            </w:r>
          </w:p>
        </w:tc>
        <w:tc>
          <w:tcPr>
            <w:tcW w:w="498" w:type="pct"/>
          </w:tcPr>
          <w:p w14:paraId="127E4D6A" w14:textId="77777777" w:rsidR="00CC5121" w:rsidRPr="003F01B7" w:rsidRDefault="00CC5121" w:rsidP="00367745">
            <w:pPr>
              <w:pStyle w:val="TabellRader"/>
            </w:pPr>
            <w:r w:rsidRPr="003F01B7">
              <w:t>67</w:t>
            </w:r>
          </w:p>
        </w:tc>
        <w:tc>
          <w:tcPr>
            <w:tcW w:w="497" w:type="pct"/>
          </w:tcPr>
          <w:p w14:paraId="126C9761" w14:textId="77777777" w:rsidR="00CC5121" w:rsidRPr="003F01B7" w:rsidRDefault="00CC5121" w:rsidP="00367745">
            <w:pPr>
              <w:pStyle w:val="TabellRader"/>
            </w:pPr>
            <w:r w:rsidRPr="003F01B7">
              <w:t>64</w:t>
            </w:r>
          </w:p>
        </w:tc>
        <w:tc>
          <w:tcPr>
            <w:tcW w:w="495" w:type="pct"/>
          </w:tcPr>
          <w:p w14:paraId="6AF81CBB" w14:textId="77777777" w:rsidR="00CC5121" w:rsidRPr="003F01B7" w:rsidRDefault="00CC5121" w:rsidP="00367745">
            <w:pPr>
              <w:pStyle w:val="TabellRader"/>
            </w:pPr>
            <w:r w:rsidRPr="003F01B7">
              <w:t>54</w:t>
            </w:r>
          </w:p>
        </w:tc>
        <w:tc>
          <w:tcPr>
            <w:tcW w:w="494" w:type="pct"/>
          </w:tcPr>
          <w:p w14:paraId="4B73307D" w14:textId="77777777" w:rsidR="00CC5121" w:rsidRPr="003F01B7" w:rsidRDefault="00CC5121" w:rsidP="00367745">
            <w:pPr>
              <w:pStyle w:val="TabellRader"/>
            </w:pPr>
            <w:r w:rsidRPr="003F01B7">
              <w:t>67</w:t>
            </w:r>
          </w:p>
        </w:tc>
        <w:tc>
          <w:tcPr>
            <w:tcW w:w="494" w:type="pct"/>
          </w:tcPr>
          <w:p w14:paraId="1D17FD4F" w14:textId="77777777" w:rsidR="00CC5121" w:rsidRDefault="00CC5121" w:rsidP="00367745">
            <w:pPr>
              <w:pStyle w:val="TabellRader"/>
            </w:pPr>
            <w:r>
              <w:t>64</w:t>
            </w:r>
          </w:p>
        </w:tc>
      </w:tr>
      <w:tr w:rsidR="00CC5121" w:rsidRPr="00F24F1B" w14:paraId="089E99D9" w14:textId="77777777" w:rsidTr="00367745">
        <w:tc>
          <w:tcPr>
            <w:tcW w:w="2521" w:type="pct"/>
          </w:tcPr>
          <w:p w14:paraId="6B2913B6" w14:textId="77777777" w:rsidR="00CC5121" w:rsidRPr="003F01B7" w:rsidRDefault="00CC5121" w:rsidP="00367745">
            <w:pPr>
              <w:pStyle w:val="TabellRader"/>
              <w:jc w:val="left"/>
            </w:pPr>
            <w:r w:rsidRPr="003F01B7">
              <w:t>Lokalkostnader</w:t>
            </w:r>
          </w:p>
        </w:tc>
        <w:tc>
          <w:tcPr>
            <w:tcW w:w="498" w:type="pct"/>
          </w:tcPr>
          <w:p w14:paraId="21E6205C" w14:textId="77777777" w:rsidR="00CC5121" w:rsidRPr="003F01B7" w:rsidRDefault="00CC5121" w:rsidP="00367745">
            <w:pPr>
              <w:pStyle w:val="TabellRader"/>
            </w:pPr>
            <w:r w:rsidRPr="003F01B7">
              <w:t>46</w:t>
            </w:r>
          </w:p>
        </w:tc>
        <w:tc>
          <w:tcPr>
            <w:tcW w:w="497" w:type="pct"/>
          </w:tcPr>
          <w:p w14:paraId="14742AFD" w14:textId="77777777" w:rsidR="00CC5121" w:rsidRPr="003F01B7" w:rsidRDefault="00CC5121" w:rsidP="00367745">
            <w:pPr>
              <w:pStyle w:val="TabellRader"/>
            </w:pPr>
            <w:r w:rsidRPr="003F01B7">
              <w:t>50</w:t>
            </w:r>
          </w:p>
        </w:tc>
        <w:tc>
          <w:tcPr>
            <w:tcW w:w="495" w:type="pct"/>
          </w:tcPr>
          <w:p w14:paraId="47A1DCEA" w14:textId="77777777" w:rsidR="00CC5121" w:rsidRPr="003F01B7" w:rsidRDefault="00CC5121" w:rsidP="00367745">
            <w:pPr>
              <w:pStyle w:val="TabellRader"/>
            </w:pPr>
            <w:r w:rsidRPr="003F01B7">
              <w:t>50</w:t>
            </w:r>
          </w:p>
        </w:tc>
        <w:tc>
          <w:tcPr>
            <w:tcW w:w="494" w:type="pct"/>
          </w:tcPr>
          <w:p w14:paraId="27A4CEE8" w14:textId="77777777" w:rsidR="00CC5121" w:rsidRPr="003F01B7" w:rsidRDefault="00CC5121" w:rsidP="00367745">
            <w:pPr>
              <w:pStyle w:val="TabellRader"/>
            </w:pPr>
            <w:r w:rsidRPr="003F01B7">
              <w:t>54</w:t>
            </w:r>
          </w:p>
        </w:tc>
        <w:tc>
          <w:tcPr>
            <w:tcW w:w="494" w:type="pct"/>
          </w:tcPr>
          <w:p w14:paraId="78A26236" w14:textId="77777777" w:rsidR="00CC5121" w:rsidRDefault="00CC5121" w:rsidP="00367745">
            <w:pPr>
              <w:pStyle w:val="TabellRader"/>
            </w:pPr>
            <w:r>
              <w:t>63</w:t>
            </w:r>
          </w:p>
        </w:tc>
      </w:tr>
      <w:tr w:rsidR="00CC5121" w:rsidRPr="00F24F1B" w14:paraId="3A512A65" w14:textId="77777777" w:rsidTr="00367745">
        <w:tc>
          <w:tcPr>
            <w:tcW w:w="2521" w:type="pct"/>
          </w:tcPr>
          <w:p w14:paraId="4780C06C" w14:textId="77777777" w:rsidR="00CC5121" w:rsidRPr="003F01B7" w:rsidRDefault="00CC5121" w:rsidP="00367745">
            <w:pPr>
              <w:pStyle w:val="TabellRader"/>
              <w:jc w:val="left"/>
            </w:pPr>
            <w:r w:rsidRPr="003F01B7">
              <w:t>Övrigt</w:t>
            </w:r>
          </w:p>
        </w:tc>
        <w:tc>
          <w:tcPr>
            <w:tcW w:w="498" w:type="pct"/>
          </w:tcPr>
          <w:p w14:paraId="3162B79E" w14:textId="77777777" w:rsidR="00CC5121" w:rsidRPr="003F01B7" w:rsidRDefault="00CC5121" w:rsidP="00367745">
            <w:pPr>
              <w:pStyle w:val="TabellRader"/>
            </w:pPr>
            <w:r w:rsidRPr="003F01B7">
              <w:t>44</w:t>
            </w:r>
          </w:p>
        </w:tc>
        <w:tc>
          <w:tcPr>
            <w:tcW w:w="497" w:type="pct"/>
          </w:tcPr>
          <w:p w14:paraId="332AEDB5" w14:textId="77777777" w:rsidR="00CC5121" w:rsidRPr="003F01B7" w:rsidRDefault="00CC5121" w:rsidP="00367745">
            <w:pPr>
              <w:pStyle w:val="TabellRader"/>
            </w:pPr>
            <w:r w:rsidRPr="003F01B7">
              <w:t>42</w:t>
            </w:r>
          </w:p>
        </w:tc>
        <w:tc>
          <w:tcPr>
            <w:tcW w:w="495" w:type="pct"/>
          </w:tcPr>
          <w:p w14:paraId="10EE1345" w14:textId="77777777" w:rsidR="00CC5121" w:rsidRPr="003F01B7" w:rsidRDefault="00CC5121" w:rsidP="00367745">
            <w:pPr>
              <w:pStyle w:val="TabellRader"/>
            </w:pPr>
            <w:r w:rsidRPr="003F01B7">
              <w:t>33</w:t>
            </w:r>
          </w:p>
        </w:tc>
        <w:tc>
          <w:tcPr>
            <w:tcW w:w="494" w:type="pct"/>
          </w:tcPr>
          <w:p w14:paraId="186601BB" w14:textId="77777777" w:rsidR="00CC5121" w:rsidRPr="003F01B7" w:rsidRDefault="00CC5121" w:rsidP="00367745">
            <w:pPr>
              <w:pStyle w:val="TabellRader"/>
            </w:pPr>
            <w:r w:rsidRPr="003F01B7">
              <w:t>30</w:t>
            </w:r>
          </w:p>
        </w:tc>
        <w:tc>
          <w:tcPr>
            <w:tcW w:w="494" w:type="pct"/>
          </w:tcPr>
          <w:p w14:paraId="1C5D173C" w14:textId="77777777" w:rsidR="00CC5121" w:rsidRDefault="00CC5121" w:rsidP="00367745">
            <w:pPr>
              <w:pStyle w:val="TabellRader"/>
            </w:pPr>
            <w:r>
              <w:t>38</w:t>
            </w:r>
          </w:p>
        </w:tc>
      </w:tr>
      <w:tr w:rsidR="00CC5121" w:rsidRPr="00F24F1B" w14:paraId="5CFD543C" w14:textId="77777777" w:rsidTr="00367745">
        <w:tc>
          <w:tcPr>
            <w:tcW w:w="2521" w:type="pct"/>
            <w:tcBorders>
              <w:bottom w:val="single" w:sz="4" w:space="0" w:color="auto"/>
            </w:tcBorders>
          </w:tcPr>
          <w:p w14:paraId="56D4371D" w14:textId="77777777" w:rsidR="00CC5121" w:rsidRPr="003F01B7" w:rsidRDefault="00CC5121" w:rsidP="00367745">
            <w:pPr>
              <w:pStyle w:val="TabellRader"/>
              <w:jc w:val="left"/>
              <w:rPr>
                <w:b/>
              </w:rPr>
            </w:pPr>
            <w:r w:rsidRPr="003F01B7">
              <w:rPr>
                <w:b/>
              </w:rPr>
              <w:t>Summa interna förvaltningskostnader</w:t>
            </w:r>
          </w:p>
        </w:tc>
        <w:tc>
          <w:tcPr>
            <w:tcW w:w="498" w:type="pct"/>
            <w:tcBorders>
              <w:bottom w:val="single" w:sz="4" w:space="0" w:color="auto"/>
            </w:tcBorders>
          </w:tcPr>
          <w:p w14:paraId="265325E2" w14:textId="77777777" w:rsidR="00CC5121" w:rsidRPr="003F01B7" w:rsidRDefault="00CC5121" w:rsidP="00367745">
            <w:pPr>
              <w:pStyle w:val="TabellRader"/>
              <w:rPr>
                <w:b/>
              </w:rPr>
            </w:pPr>
            <w:r w:rsidRPr="003F01B7">
              <w:rPr>
                <w:b/>
              </w:rPr>
              <w:t>946</w:t>
            </w:r>
          </w:p>
        </w:tc>
        <w:tc>
          <w:tcPr>
            <w:tcW w:w="497" w:type="pct"/>
            <w:tcBorders>
              <w:bottom w:val="single" w:sz="4" w:space="0" w:color="auto"/>
            </w:tcBorders>
          </w:tcPr>
          <w:p w14:paraId="5EE11A7A" w14:textId="77777777" w:rsidR="00CC5121" w:rsidRPr="003F01B7" w:rsidRDefault="00CC5121" w:rsidP="00367745">
            <w:pPr>
              <w:pStyle w:val="TabellRader"/>
              <w:rPr>
                <w:b/>
              </w:rPr>
            </w:pPr>
            <w:r w:rsidRPr="003F01B7">
              <w:rPr>
                <w:b/>
              </w:rPr>
              <w:t>1</w:t>
            </w:r>
            <w:r>
              <w:rPr>
                <w:rFonts w:ascii="Cambria" w:hAnsi="Cambria"/>
                <w:b/>
              </w:rPr>
              <w:t> </w:t>
            </w:r>
            <w:r w:rsidRPr="003F01B7">
              <w:rPr>
                <w:b/>
              </w:rPr>
              <w:t>017</w:t>
            </w:r>
          </w:p>
        </w:tc>
        <w:tc>
          <w:tcPr>
            <w:tcW w:w="495" w:type="pct"/>
            <w:tcBorders>
              <w:bottom w:val="single" w:sz="4" w:space="0" w:color="auto"/>
            </w:tcBorders>
          </w:tcPr>
          <w:p w14:paraId="7CC1B02E" w14:textId="77777777" w:rsidR="00CC5121" w:rsidRPr="003F01B7" w:rsidRDefault="00CC5121" w:rsidP="00367745">
            <w:pPr>
              <w:pStyle w:val="TabellRader"/>
              <w:rPr>
                <w:b/>
              </w:rPr>
            </w:pPr>
            <w:r w:rsidRPr="003F01B7">
              <w:rPr>
                <w:b/>
                <w:bCs/>
              </w:rPr>
              <w:t>1</w:t>
            </w:r>
            <w:r>
              <w:rPr>
                <w:rFonts w:ascii="Cambria" w:hAnsi="Cambria"/>
                <w:b/>
                <w:bCs/>
              </w:rPr>
              <w:t> </w:t>
            </w:r>
            <w:r w:rsidRPr="003F01B7">
              <w:rPr>
                <w:b/>
                <w:bCs/>
              </w:rPr>
              <w:t>018</w:t>
            </w:r>
          </w:p>
        </w:tc>
        <w:tc>
          <w:tcPr>
            <w:tcW w:w="494" w:type="pct"/>
            <w:tcBorders>
              <w:bottom w:val="single" w:sz="4" w:space="0" w:color="auto"/>
            </w:tcBorders>
          </w:tcPr>
          <w:p w14:paraId="2D90CA33" w14:textId="77777777" w:rsidR="00CC5121" w:rsidRPr="003F01B7" w:rsidRDefault="00CC5121" w:rsidP="00367745">
            <w:pPr>
              <w:pStyle w:val="TabellRader"/>
              <w:rPr>
                <w:b/>
              </w:rPr>
            </w:pPr>
            <w:r w:rsidRPr="003F01B7">
              <w:rPr>
                <w:b/>
                <w:bCs/>
              </w:rPr>
              <w:t>1</w:t>
            </w:r>
            <w:r>
              <w:rPr>
                <w:rFonts w:ascii="Cambria" w:hAnsi="Cambria"/>
                <w:b/>
                <w:bCs/>
              </w:rPr>
              <w:t> </w:t>
            </w:r>
            <w:r w:rsidRPr="003F01B7">
              <w:rPr>
                <w:b/>
                <w:bCs/>
              </w:rPr>
              <w:t>055</w:t>
            </w:r>
          </w:p>
        </w:tc>
        <w:tc>
          <w:tcPr>
            <w:tcW w:w="494" w:type="pct"/>
            <w:tcBorders>
              <w:bottom w:val="single" w:sz="4" w:space="0" w:color="auto"/>
            </w:tcBorders>
          </w:tcPr>
          <w:p w14:paraId="26A9D92D" w14:textId="77777777" w:rsidR="00CC5121" w:rsidRDefault="00CC5121" w:rsidP="00367745">
            <w:pPr>
              <w:pStyle w:val="TabellRader"/>
              <w:rPr>
                <w:b/>
                <w:bCs/>
              </w:rPr>
            </w:pPr>
            <w:r>
              <w:rPr>
                <w:b/>
                <w:bCs/>
              </w:rPr>
              <w:t>1</w:t>
            </w:r>
            <w:r>
              <w:rPr>
                <w:rFonts w:ascii="Cambria" w:hAnsi="Cambria"/>
                <w:b/>
                <w:bCs/>
              </w:rPr>
              <w:t> </w:t>
            </w:r>
            <w:r>
              <w:rPr>
                <w:b/>
                <w:bCs/>
              </w:rPr>
              <w:t>115</w:t>
            </w:r>
          </w:p>
        </w:tc>
      </w:tr>
    </w:tbl>
    <w:p w14:paraId="7D95672C" w14:textId="77777777" w:rsidR="00CC5121" w:rsidRPr="003F01B7" w:rsidRDefault="00CC5121" w:rsidP="00CC5121">
      <w:pPr>
        <w:pStyle w:val="Fotnotstext"/>
        <w:rPr>
          <w:rFonts w:ascii="TradeGothic CondEighteen" w:hAnsi="TradeGothic CondEighteen"/>
          <w:spacing w:val="4"/>
          <w:sz w:val="14"/>
        </w:rPr>
      </w:pPr>
      <w:r w:rsidRPr="003F01B7">
        <w:rPr>
          <w:rFonts w:ascii="TradeGothic CondEighteen" w:hAnsi="TradeGothic CondEighteen"/>
          <w:spacing w:val="4"/>
          <w:sz w:val="14"/>
        </w:rPr>
        <w:t>Källa: Första–Fjärde och Sjätte AP-fondernas årsredovisningar.</w:t>
      </w:r>
    </w:p>
    <w:p w14:paraId="67A3F9F8" w14:textId="77777777" w:rsidR="00CC5121" w:rsidRPr="00F24F1B" w:rsidRDefault="00CC5121" w:rsidP="00CC5121">
      <w:pPr>
        <w:pStyle w:val="Brdtextmedindrag"/>
        <w:ind w:firstLine="0"/>
        <w:rPr>
          <w:highlight w:val="yellow"/>
        </w:rPr>
      </w:pPr>
    </w:p>
    <w:p w14:paraId="18B98A05" w14:textId="77777777" w:rsidR="00CC5121" w:rsidRPr="00246F56" w:rsidRDefault="00CC5121" w:rsidP="00CC5121">
      <w:pPr>
        <w:pStyle w:val="Brdtextmedindrag"/>
        <w:ind w:firstLine="0"/>
      </w:pPr>
      <w:r w:rsidRPr="00246F56">
        <w:t>Personalkostnaderna påverkas av antalet anställda och lönenivåerna. Antalet anställ</w:t>
      </w:r>
      <w:r>
        <w:t>d</w:t>
      </w:r>
      <w:r w:rsidRPr="00246F56">
        <w:t xml:space="preserve">a påverkas i sin tur av fondernas strategival, </w:t>
      </w:r>
      <w:proofErr w:type="gramStart"/>
      <w:r w:rsidRPr="00246F56">
        <w:t>bl.a.</w:t>
      </w:r>
      <w:proofErr w:type="gramEnd"/>
      <w:r w:rsidRPr="00246F56">
        <w:t xml:space="preserve"> när det gäller hur mycket av kapitalet som förvaltas internt. Under en längre tid har andelen intern förvaltning ökat samtidigt som det förvaltade kapitalet vuxit. </w:t>
      </w:r>
    </w:p>
    <w:p w14:paraId="20F09D03" w14:textId="77777777" w:rsidR="00CC5121" w:rsidRDefault="00CC5121" w:rsidP="00CC5121">
      <w:pPr>
        <w:pStyle w:val="FigurRubrik"/>
      </w:pPr>
      <w:bookmarkStart w:id="152" w:name="_Ref102056232"/>
      <w:r>
        <w:t xml:space="preserve">Figur </w:t>
      </w:r>
      <w:r w:rsidR="00263E1F">
        <w:fldChar w:fldCharType="begin"/>
      </w:r>
      <w:r w:rsidR="00263E1F">
        <w:instrText xml:space="preserve"> STYLEREF 1 \s </w:instrText>
      </w:r>
      <w:r w:rsidR="00263E1F">
        <w:fldChar w:fldCharType="separate"/>
      </w:r>
      <w:r>
        <w:rPr>
          <w:noProof/>
        </w:rPr>
        <w:t>4</w:t>
      </w:r>
      <w:r w:rsidR="00263E1F">
        <w:rPr>
          <w:noProof/>
        </w:rPr>
        <w:fldChar w:fldCharType="end"/>
      </w:r>
      <w:r>
        <w:t>.</w:t>
      </w:r>
      <w:r w:rsidR="00263E1F">
        <w:fldChar w:fldCharType="begin"/>
      </w:r>
      <w:r w:rsidR="00263E1F">
        <w:instrText xml:space="preserve"> SEQ Figur</w:instrText>
      </w:r>
      <w:r w:rsidR="00263E1F">
        <w:instrText xml:space="preserve"> \* Arabic \s 1  \* MERGEFORMAT </w:instrText>
      </w:r>
      <w:r w:rsidR="00263E1F">
        <w:fldChar w:fldCharType="separate"/>
      </w:r>
      <w:r>
        <w:rPr>
          <w:noProof/>
        </w:rPr>
        <w:t>1</w:t>
      </w:r>
      <w:r w:rsidR="00263E1F">
        <w:rPr>
          <w:noProof/>
        </w:rPr>
        <w:fldChar w:fldCharType="end"/>
      </w:r>
      <w:bookmarkEnd w:id="152"/>
      <w:r>
        <w:tab/>
        <w:t>Antal anställda i buffertfonderna och andelen kvinnor</w:t>
      </w:r>
    </w:p>
    <w:p w14:paraId="49C44299" w14:textId="77777777" w:rsidR="00CC5121" w:rsidRDefault="00CC5121" w:rsidP="00CC5121">
      <w:pPr>
        <w:pStyle w:val="FigurUnderrubrik"/>
      </w:pPr>
      <w:r>
        <w:t>Antal (vänster axel), andel (höger axel)</w:t>
      </w:r>
    </w:p>
    <w:p w14:paraId="093BBE81" w14:textId="77777777" w:rsidR="00CC5121" w:rsidRDefault="00CC5121" w:rsidP="00CC5121">
      <w:pPr>
        <w:pStyle w:val="Brdtext"/>
      </w:pPr>
      <w:r>
        <w:rPr>
          <w:noProof/>
        </w:rPr>
        <w:drawing>
          <wp:inline distT="0" distB="0" distL="0" distR="0" wp14:anchorId="07FF0C75" wp14:editId="5E8DA3AB">
            <wp:extent cx="3744595" cy="2460625"/>
            <wp:effectExtent l="0" t="0" r="8255" b="0"/>
            <wp:docPr id="15" name="Diagram 37">
              <a:extLst xmlns:a="http://schemas.openxmlformats.org/drawingml/2006/main">
                <a:ext uri="{FF2B5EF4-FFF2-40B4-BE49-F238E27FC236}">
                  <a16:creationId xmlns:a16="http://schemas.microsoft.com/office/drawing/2014/main" id="{3FF3366D-7177-4AC4-9936-A57F81EB7ED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540802F3" w14:textId="77777777" w:rsidR="00CC5121" w:rsidRDefault="00CC5121" w:rsidP="00CC5121">
      <w:pPr>
        <w:pStyle w:val="FigurFotnot"/>
      </w:pPr>
      <w:r>
        <w:t>Källa: Första–Fjärde och Sjätte AP-fondernas årsredovisningar.</w:t>
      </w:r>
    </w:p>
    <w:p w14:paraId="526604EF" w14:textId="77777777" w:rsidR="00CC5121" w:rsidRDefault="00CC5121" w:rsidP="00CC5121">
      <w:pPr>
        <w:pStyle w:val="Brdtext"/>
      </w:pPr>
    </w:p>
    <w:p w14:paraId="2ED82ACE" w14:textId="77777777" w:rsidR="00CC5121" w:rsidRPr="00246F56" w:rsidRDefault="00CC5121" w:rsidP="00CC5121">
      <w:pPr>
        <w:pStyle w:val="Brdtextmedindrag"/>
        <w:ind w:firstLine="0"/>
      </w:pPr>
      <w:r w:rsidRPr="00246F56">
        <w:lastRenderedPageBreak/>
        <w:t xml:space="preserve">Vid </w:t>
      </w:r>
      <w:r>
        <w:t>2022</w:t>
      </w:r>
      <w:r w:rsidRPr="00246F56">
        <w:t xml:space="preserve"> års slut var </w:t>
      </w:r>
      <w:r>
        <w:t>303</w:t>
      </w:r>
      <w:r w:rsidRPr="00246F56">
        <w:t xml:space="preserve"> personer anställda </w:t>
      </w:r>
      <w:r>
        <w:t>i</w:t>
      </w:r>
      <w:r w:rsidRPr="00246F56">
        <w:t xml:space="preserve"> buffertfonderna, vilket är en </w:t>
      </w:r>
      <w:r>
        <w:t>ökning</w:t>
      </w:r>
      <w:r w:rsidRPr="00246F56">
        <w:t xml:space="preserve"> med </w:t>
      </w:r>
      <w:r>
        <w:t>8</w:t>
      </w:r>
      <w:r w:rsidRPr="00246F56">
        <w:t xml:space="preserve"> personer jämfört med föregående årsskifte (</w:t>
      </w:r>
      <w:r>
        <w:fldChar w:fldCharType="begin"/>
      </w:r>
      <w:r>
        <w:instrText xml:space="preserve"> REF  _Ref102056232 \* Lower \h  \* MERGEFORMAT </w:instrText>
      </w:r>
      <w:r>
        <w:fldChar w:fldCharType="separate"/>
      </w:r>
      <w:r>
        <w:t xml:space="preserve">figur </w:t>
      </w:r>
      <w:r>
        <w:rPr>
          <w:noProof/>
        </w:rPr>
        <w:t>4</w:t>
      </w:r>
      <w:r>
        <w:t>.</w:t>
      </w:r>
      <w:r>
        <w:rPr>
          <w:noProof/>
        </w:rPr>
        <w:t>1</w:t>
      </w:r>
      <w:r>
        <w:fldChar w:fldCharType="end"/>
      </w:r>
      <w:r w:rsidRPr="00246F56">
        <w:t xml:space="preserve">). Andelen kvinnor </w:t>
      </w:r>
      <w:r>
        <w:t>är oförändrad på</w:t>
      </w:r>
      <w:r w:rsidRPr="00246F56">
        <w:t xml:space="preserve"> </w:t>
      </w:r>
      <w:r>
        <w:t>41</w:t>
      </w:r>
      <w:r w:rsidRPr="00246F56">
        <w:t xml:space="preserve"> procent. </w:t>
      </w:r>
    </w:p>
    <w:p w14:paraId="35EEDC7B" w14:textId="77777777" w:rsidR="00CC5121" w:rsidRPr="00246F56" w:rsidRDefault="00CC5121" w:rsidP="00CC5121">
      <w:pPr>
        <w:pStyle w:val="Brdtextmedindrag"/>
      </w:pPr>
      <w:r w:rsidRPr="00246F56">
        <w:t>Tredje och Fjärde AP-fonderna använder rörliga ersättnings</w:t>
      </w:r>
      <w:r w:rsidRPr="00246F56">
        <w:softHyphen/>
        <w:t>program för med</w:t>
      </w:r>
      <w:r w:rsidRPr="00246F56">
        <w:softHyphen/>
        <w:t xml:space="preserve">arbetare. Under </w:t>
      </w:r>
      <w:r>
        <w:t>2022</w:t>
      </w:r>
      <w:r w:rsidRPr="00246F56">
        <w:t xml:space="preserve"> betalades </w:t>
      </w:r>
      <w:r>
        <w:t>4,2</w:t>
      </w:r>
      <w:r w:rsidRPr="00246F56" w:rsidDel="003F01B7">
        <w:t xml:space="preserve"> </w:t>
      </w:r>
      <w:r w:rsidRPr="00246F56">
        <w:t xml:space="preserve">miljoner kronor ut i rörlig ersättning, vilket är </w:t>
      </w:r>
      <w:r>
        <w:t>betydligt lägre jämfört med</w:t>
      </w:r>
      <w:r w:rsidRPr="00246F56">
        <w:t xml:space="preserve"> 20</w:t>
      </w:r>
      <w:r>
        <w:t>21 </w:t>
      </w:r>
      <w:r w:rsidRPr="00246F56">
        <w:t>års rörliga ersätt</w:t>
      </w:r>
      <w:r>
        <w:softHyphen/>
      </w:r>
      <w:r w:rsidRPr="00246F56">
        <w:t>ningar</w:t>
      </w:r>
      <w:r>
        <w:t xml:space="preserve"> (se </w:t>
      </w:r>
      <w:r>
        <w:fldChar w:fldCharType="begin"/>
      </w:r>
      <w:r>
        <w:instrText xml:space="preserve"> REF  _Ref102056294 \* Lower \h  \* MERGEFORMAT </w:instrText>
      </w:r>
      <w:r>
        <w:fldChar w:fldCharType="separate"/>
      </w:r>
      <w:r w:rsidRPr="003F01B7">
        <w:t xml:space="preserve">tabell </w:t>
      </w:r>
      <w:r>
        <w:t>4</w:t>
      </w:r>
      <w:r w:rsidRPr="003F01B7">
        <w:t>.</w:t>
      </w:r>
      <w:r>
        <w:t>3</w:t>
      </w:r>
      <w:r>
        <w:fldChar w:fldCharType="end"/>
      </w:r>
      <w:r>
        <w:t>)</w:t>
      </w:r>
      <w:r w:rsidRPr="00246F56">
        <w:t>.</w:t>
      </w:r>
      <w:r>
        <w:t xml:space="preserve"> Andra AP-fonden beslutade att upphöra med rörliga ersättningar från och med 2022. </w:t>
      </w:r>
    </w:p>
    <w:p w14:paraId="278D24A4" w14:textId="77777777" w:rsidR="00CC5121" w:rsidRPr="003F01B7" w:rsidRDefault="00CC5121" w:rsidP="00CC5121">
      <w:pPr>
        <w:pStyle w:val="TabellRubrik"/>
      </w:pPr>
      <w:bookmarkStart w:id="153" w:name="_Ref102056294"/>
      <w:r w:rsidRPr="003F01B7">
        <w:t xml:space="preserve">Tabell </w:t>
      </w:r>
      <w:r w:rsidR="00263E1F">
        <w:fldChar w:fldCharType="begin"/>
      </w:r>
      <w:r w:rsidR="00263E1F">
        <w:instrText xml:space="preserve"> STYLEREF 1 \s </w:instrText>
      </w:r>
      <w:r w:rsidR="00263E1F">
        <w:fldChar w:fldCharType="separate"/>
      </w:r>
      <w:r>
        <w:rPr>
          <w:noProof/>
        </w:rPr>
        <w:t>4</w:t>
      </w:r>
      <w:r w:rsidR="00263E1F">
        <w:rPr>
          <w:noProof/>
        </w:rPr>
        <w:fldChar w:fldCharType="end"/>
      </w:r>
      <w:r w:rsidRPr="003F01B7">
        <w:t>.</w:t>
      </w:r>
      <w:r w:rsidR="00263E1F">
        <w:fldChar w:fldCharType="begin"/>
      </w:r>
      <w:r w:rsidR="00263E1F">
        <w:instrText xml:space="preserve"> SEQ Tabell \* Arabic \s 1  \* MERGEFORMAT </w:instrText>
      </w:r>
      <w:r w:rsidR="00263E1F">
        <w:fldChar w:fldCharType="separate"/>
      </w:r>
      <w:r>
        <w:rPr>
          <w:noProof/>
        </w:rPr>
        <w:t>3</w:t>
      </w:r>
      <w:r w:rsidR="00263E1F">
        <w:rPr>
          <w:noProof/>
        </w:rPr>
        <w:fldChar w:fldCharType="end"/>
      </w:r>
      <w:bookmarkEnd w:id="153"/>
      <w:r w:rsidRPr="003F01B7">
        <w:tab/>
        <w:t>Rörliga ersättningar för medarbetare i buffertfonderna</w:t>
      </w:r>
    </w:p>
    <w:p w14:paraId="6CC365C4" w14:textId="77777777" w:rsidR="00CC5121" w:rsidRPr="003F01B7" w:rsidRDefault="00CC5121" w:rsidP="00CC5121">
      <w:pPr>
        <w:pStyle w:val="FigurUnderrubrik"/>
      </w:pPr>
      <w:r w:rsidRPr="003F01B7">
        <w:t>Miljoner kronor</w:t>
      </w:r>
    </w:p>
    <w:tbl>
      <w:tblPr>
        <w:tblW w:w="4956" w:type="pct"/>
        <w:tblCellMar>
          <w:left w:w="0" w:type="dxa"/>
        </w:tblCellMar>
        <w:tblLook w:val="0000" w:firstRow="0" w:lastRow="0" w:firstColumn="0" w:lastColumn="0" w:noHBand="0" w:noVBand="0"/>
        <w:tblDescription w:val="Tabell som visar rörliga ersättningar för medarbetare i buffertfonderna i miljoner kronor.&#10;"/>
      </w:tblPr>
      <w:tblGrid>
        <w:gridCol w:w="1430"/>
        <w:gridCol w:w="883"/>
        <w:gridCol w:w="883"/>
        <w:gridCol w:w="883"/>
        <w:gridCol w:w="883"/>
        <w:gridCol w:w="883"/>
      </w:tblGrid>
      <w:tr w:rsidR="00CC5121" w:rsidRPr="0066271F" w14:paraId="0A37D28B" w14:textId="77777777" w:rsidTr="00367745">
        <w:tc>
          <w:tcPr>
            <w:tcW w:w="1430" w:type="dxa"/>
            <w:tcBorders>
              <w:top w:val="single" w:sz="8" w:space="0" w:color="auto"/>
              <w:bottom w:val="single" w:sz="6" w:space="0" w:color="auto"/>
            </w:tcBorders>
          </w:tcPr>
          <w:p w14:paraId="1F240744" w14:textId="77777777" w:rsidR="00CC5121" w:rsidRPr="003F01B7" w:rsidRDefault="00CC5121" w:rsidP="00367745">
            <w:pPr>
              <w:pStyle w:val="TabellHuvud"/>
              <w:jc w:val="left"/>
            </w:pPr>
          </w:p>
        </w:tc>
        <w:tc>
          <w:tcPr>
            <w:tcW w:w="883" w:type="dxa"/>
            <w:tcBorders>
              <w:top w:val="single" w:sz="8" w:space="0" w:color="auto"/>
              <w:bottom w:val="single" w:sz="6" w:space="0" w:color="auto"/>
            </w:tcBorders>
          </w:tcPr>
          <w:p w14:paraId="4437874E" w14:textId="77777777" w:rsidR="00CC5121" w:rsidRPr="003F01B7" w:rsidRDefault="00CC5121" w:rsidP="00367745">
            <w:pPr>
              <w:pStyle w:val="TabellHuvud"/>
            </w:pPr>
            <w:r w:rsidRPr="003F01B7">
              <w:t>2018</w:t>
            </w:r>
          </w:p>
        </w:tc>
        <w:tc>
          <w:tcPr>
            <w:tcW w:w="883" w:type="dxa"/>
            <w:tcBorders>
              <w:top w:val="single" w:sz="8" w:space="0" w:color="auto"/>
              <w:bottom w:val="single" w:sz="6" w:space="0" w:color="auto"/>
            </w:tcBorders>
          </w:tcPr>
          <w:p w14:paraId="214E9FBE" w14:textId="77777777" w:rsidR="00CC5121" w:rsidRPr="003F01B7" w:rsidRDefault="00CC5121" w:rsidP="00367745">
            <w:pPr>
              <w:pStyle w:val="TabellHuvud"/>
            </w:pPr>
            <w:r w:rsidRPr="003F01B7">
              <w:t>2019</w:t>
            </w:r>
          </w:p>
        </w:tc>
        <w:tc>
          <w:tcPr>
            <w:tcW w:w="883" w:type="dxa"/>
            <w:tcBorders>
              <w:top w:val="single" w:sz="8" w:space="0" w:color="auto"/>
              <w:bottom w:val="single" w:sz="6" w:space="0" w:color="auto"/>
            </w:tcBorders>
          </w:tcPr>
          <w:p w14:paraId="6052FEC8" w14:textId="77777777" w:rsidR="00CC5121" w:rsidRPr="003F01B7" w:rsidRDefault="00CC5121" w:rsidP="00367745">
            <w:pPr>
              <w:pStyle w:val="TabellHuvud"/>
            </w:pPr>
            <w:r w:rsidRPr="003F01B7">
              <w:t>2020</w:t>
            </w:r>
          </w:p>
        </w:tc>
        <w:tc>
          <w:tcPr>
            <w:tcW w:w="883" w:type="dxa"/>
            <w:tcBorders>
              <w:top w:val="single" w:sz="8" w:space="0" w:color="auto"/>
              <w:bottom w:val="single" w:sz="6" w:space="0" w:color="auto"/>
            </w:tcBorders>
          </w:tcPr>
          <w:p w14:paraId="6B0538C9" w14:textId="77777777" w:rsidR="00CC5121" w:rsidRPr="003F01B7" w:rsidRDefault="00CC5121" w:rsidP="00367745">
            <w:pPr>
              <w:pStyle w:val="TabellHuvud"/>
            </w:pPr>
            <w:r w:rsidRPr="003F01B7">
              <w:t>2021</w:t>
            </w:r>
          </w:p>
        </w:tc>
        <w:tc>
          <w:tcPr>
            <w:tcW w:w="883" w:type="dxa"/>
            <w:tcBorders>
              <w:top w:val="single" w:sz="8" w:space="0" w:color="auto"/>
              <w:bottom w:val="single" w:sz="6" w:space="0" w:color="auto"/>
            </w:tcBorders>
          </w:tcPr>
          <w:p w14:paraId="42607A12" w14:textId="77777777" w:rsidR="00CC5121" w:rsidRDefault="00CC5121" w:rsidP="00367745">
            <w:pPr>
              <w:pStyle w:val="TabellHuvud"/>
            </w:pPr>
            <w:r>
              <w:t>2022</w:t>
            </w:r>
          </w:p>
        </w:tc>
      </w:tr>
      <w:tr w:rsidR="00CC5121" w:rsidRPr="0066271F" w14:paraId="4241EA59" w14:textId="77777777" w:rsidTr="00367745">
        <w:tc>
          <w:tcPr>
            <w:tcW w:w="1430" w:type="dxa"/>
            <w:tcBorders>
              <w:top w:val="single" w:sz="6" w:space="0" w:color="auto"/>
            </w:tcBorders>
          </w:tcPr>
          <w:p w14:paraId="1A94D559" w14:textId="77777777" w:rsidR="00CC5121" w:rsidRPr="003F01B7" w:rsidRDefault="00CC5121" w:rsidP="00367745">
            <w:pPr>
              <w:pStyle w:val="TabellRader"/>
              <w:jc w:val="left"/>
            </w:pPr>
            <w:r w:rsidRPr="003F01B7">
              <w:t>Första AP-fonden</w:t>
            </w:r>
          </w:p>
        </w:tc>
        <w:tc>
          <w:tcPr>
            <w:tcW w:w="883" w:type="dxa"/>
            <w:tcBorders>
              <w:top w:val="single" w:sz="6" w:space="0" w:color="auto"/>
            </w:tcBorders>
          </w:tcPr>
          <w:p w14:paraId="5AC9694F" w14:textId="77777777" w:rsidR="00CC5121" w:rsidRPr="003F01B7" w:rsidRDefault="00CC5121" w:rsidP="00367745">
            <w:pPr>
              <w:pStyle w:val="TabellRader"/>
            </w:pPr>
            <w:r w:rsidRPr="003F01B7">
              <w:t>0</w:t>
            </w:r>
          </w:p>
        </w:tc>
        <w:tc>
          <w:tcPr>
            <w:tcW w:w="883" w:type="dxa"/>
            <w:tcBorders>
              <w:top w:val="single" w:sz="6" w:space="0" w:color="auto"/>
            </w:tcBorders>
          </w:tcPr>
          <w:p w14:paraId="7BD9DB74" w14:textId="77777777" w:rsidR="00CC5121" w:rsidRPr="003F01B7" w:rsidRDefault="00CC5121" w:rsidP="00367745">
            <w:pPr>
              <w:pStyle w:val="TabellRader"/>
            </w:pPr>
            <w:r w:rsidRPr="003F01B7">
              <w:t>0</w:t>
            </w:r>
          </w:p>
        </w:tc>
        <w:tc>
          <w:tcPr>
            <w:tcW w:w="883" w:type="dxa"/>
            <w:tcBorders>
              <w:top w:val="single" w:sz="6" w:space="0" w:color="auto"/>
            </w:tcBorders>
          </w:tcPr>
          <w:p w14:paraId="6FC4F696" w14:textId="77777777" w:rsidR="00CC5121" w:rsidRPr="003F01B7" w:rsidRDefault="00CC5121" w:rsidP="00367745">
            <w:pPr>
              <w:pStyle w:val="TabellRader"/>
            </w:pPr>
            <w:r w:rsidRPr="003F01B7">
              <w:t>0</w:t>
            </w:r>
          </w:p>
        </w:tc>
        <w:tc>
          <w:tcPr>
            <w:tcW w:w="883" w:type="dxa"/>
            <w:tcBorders>
              <w:top w:val="single" w:sz="6" w:space="0" w:color="auto"/>
            </w:tcBorders>
          </w:tcPr>
          <w:p w14:paraId="7234C5A9" w14:textId="77777777" w:rsidR="00CC5121" w:rsidRPr="003F01B7" w:rsidRDefault="00CC5121" w:rsidP="00367745">
            <w:pPr>
              <w:pStyle w:val="TabellRader"/>
            </w:pPr>
            <w:r w:rsidRPr="003F01B7">
              <w:t>0</w:t>
            </w:r>
          </w:p>
        </w:tc>
        <w:tc>
          <w:tcPr>
            <w:tcW w:w="883" w:type="dxa"/>
            <w:tcBorders>
              <w:top w:val="single" w:sz="6" w:space="0" w:color="auto"/>
            </w:tcBorders>
          </w:tcPr>
          <w:p w14:paraId="6D8FD742" w14:textId="77777777" w:rsidR="00CC5121" w:rsidRDefault="00CC5121" w:rsidP="00367745">
            <w:pPr>
              <w:pStyle w:val="TabellRader"/>
            </w:pPr>
            <w:r>
              <w:t>0</w:t>
            </w:r>
          </w:p>
        </w:tc>
      </w:tr>
      <w:tr w:rsidR="00CC5121" w:rsidRPr="0066271F" w14:paraId="142845B7" w14:textId="77777777" w:rsidTr="00367745">
        <w:tc>
          <w:tcPr>
            <w:tcW w:w="1430" w:type="dxa"/>
          </w:tcPr>
          <w:p w14:paraId="75C83D68" w14:textId="77777777" w:rsidR="00CC5121" w:rsidRPr="003F01B7" w:rsidRDefault="00CC5121" w:rsidP="00367745">
            <w:pPr>
              <w:pStyle w:val="TabellRader"/>
              <w:jc w:val="left"/>
            </w:pPr>
            <w:r w:rsidRPr="003F01B7">
              <w:t>Andra AP-fonden</w:t>
            </w:r>
          </w:p>
        </w:tc>
        <w:tc>
          <w:tcPr>
            <w:tcW w:w="883" w:type="dxa"/>
          </w:tcPr>
          <w:p w14:paraId="1DE8C042" w14:textId="77777777" w:rsidR="00CC5121" w:rsidRPr="003F01B7" w:rsidRDefault="00CC5121" w:rsidP="00367745">
            <w:pPr>
              <w:pStyle w:val="TabellRader"/>
            </w:pPr>
            <w:r w:rsidRPr="003F01B7">
              <w:t>0</w:t>
            </w:r>
          </w:p>
        </w:tc>
        <w:tc>
          <w:tcPr>
            <w:tcW w:w="883" w:type="dxa"/>
          </w:tcPr>
          <w:p w14:paraId="05247906" w14:textId="77777777" w:rsidR="00CC5121" w:rsidRPr="003F01B7" w:rsidRDefault="00CC5121" w:rsidP="00367745">
            <w:pPr>
              <w:pStyle w:val="TabellRader"/>
            </w:pPr>
            <w:r w:rsidRPr="003F01B7">
              <w:t>6,0</w:t>
            </w:r>
          </w:p>
        </w:tc>
        <w:tc>
          <w:tcPr>
            <w:tcW w:w="883" w:type="dxa"/>
          </w:tcPr>
          <w:p w14:paraId="634394DF" w14:textId="77777777" w:rsidR="00CC5121" w:rsidRPr="003F01B7" w:rsidRDefault="00CC5121" w:rsidP="00367745">
            <w:pPr>
              <w:pStyle w:val="TabellRader"/>
            </w:pPr>
            <w:r w:rsidRPr="003F01B7">
              <w:t>5,3</w:t>
            </w:r>
          </w:p>
        </w:tc>
        <w:tc>
          <w:tcPr>
            <w:tcW w:w="883" w:type="dxa"/>
          </w:tcPr>
          <w:p w14:paraId="32B329F8" w14:textId="77777777" w:rsidR="00CC5121" w:rsidRPr="003F01B7" w:rsidRDefault="00CC5121" w:rsidP="00367745">
            <w:pPr>
              <w:pStyle w:val="TabellRader"/>
            </w:pPr>
            <w:r w:rsidRPr="003F01B7">
              <w:t>6,0</w:t>
            </w:r>
          </w:p>
        </w:tc>
        <w:tc>
          <w:tcPr>
            <w:tcW w:w="883" w:type="dxa"/>
          </w:tcPr>
          <w:p w14:paraId="1E5DEBB5" w14:textId="77777777" w:rsidR="00CC5121" w:rsidRDefault="00CC5121" w:rsidP="00367745">
            <w:pPr>
              <w:pStyle w:val="TabellRader"/>
            </w:pPr>
            <w:r>
              <w:t>0</w:t>
            </w:r>
          </w:p>
        </w:tc>
      </w:tr>
      <w:tr w:rsidR="00CC5121" w:rsidRPr="0066271F" w14:paraId="35282141" w14:textId="77777777" w:rsidTr="00367745">
        <w:tc>
          <w:tcPr>
            <w:tcW w:w="1430" w:type="dxa"/>
          </w:tcPr>
          <w:p w14:paraId="6807317B" w14:textId="77777777" w:rsidR="00CC5121" w:rsidRPr="003F01B7" w:rsidRDefault="00CC5121" w:rsidP="00367745">
            <w:pPr>
              <w:pStyle w:val="TabellRader"/>
              <w:jc w:val="left"/>
            </w:pPr>
            <w:r w:rsidRPr="003F01B7">
              <w:t>Tredje AP-fonden</w:t>
            </w:r>
          </w:p>
        </w:tc>
        <w:tc>
          <w:tcPr>
            <w:tcW w:w="883" w:type="dxa"/>
          </w:tcPr>
          <w:p w14:paraId="770217C4" w14:textId="77777777" w:rsidR="00CC5121" w:rsidRPr="003F01B7" w:rsidRDefault="00CC5121" w:rsidP="00367745">
            <w:pPr>
              <w:pStyle w:val="TabellRader"/>
            </w:pPr>
            <w:r w:rsidRPr="003F01B7">
              <w:t>2,9</w:t>
            </w:r>
          </w:p>
        </w:tc>
        <w:tc>
          <w:tcPr>
            <w:tcW w:w="883" w:type="dxa"/>
          </w:tcPr>
          <w:p w14:paraId="2656C379" w14:textId="77777777" w:rsidR="00CC5121" w:rsidRPr="003F01B7" w:rsidRDefault="00CC5121" w:rsidP="00367745">
            <w:pPr>
              <w:pStyle w:val="TabellRader"/>
            </w:pPr>
            <w:r w:rsidRPr="003F01B7">
              <w:t>3,4</w:t>
            </w:r>
          </w:p>
        </w:tc>
        <w:tc>
          <w:tcPr>
            <w:tcW w:w="883" w:type="dxa"/>
          </w:tcPr>
          <w:p w14:paraId="6995C9CD" w14:textId="77777777" w:rsidR="00CC5121" w:rsidRPr="003F01B7" w:rsidRDefault="00CC5121" w:rsidP="00367745">
            <w:pPr>
              <w:pStyle w:val="TabellRader"/>
            </w:pPr>
            <w:r w:rsidRPr="003F01B7">
              <w:t>5,0</w:t>
            </w:r>
          </w:p>
        </w:tc>
        <w:tc>
          <w:tcPr>
            <w:tcW w:w="883" w:type="dxa"/>
          </w:tcPr>
          <w:p w14:paraId="326BBD4D" w14:textId="77777777" w:rsidR="00CC5121" w:rsidRPr="003F01B7" w:rsidRDefault="00CC5121" w:rsidP="00367745">
            <w:pPr>
              <w:pStyle w:val="TabellRader"/>
            </w:pPr>
            <w:r w:rsidRPr="003F01B7">
              <w:t>4,0</w:t>
            </w:r>
          </w:p>
        </w:tc>
        <w:tc>
          <w:tcPr>
            <w:tcW w:w="883" w:type="dxa"/>
          </w:tcPr>
          <w:p w14:paraId="6A4A082A" w14:textId="77777777" w:rsidR="00CC5121" w:rsidRDefault="00CC5121" w:rsidP="00367745">
            <w:pPr>
              <w:pStyle w:val="TabellRader"/>
            </w:pPr>
            <w:r>
              <w:t>4</w:t>
            </w:r>
          </w:p>
        </w:tc>
      </w:tr>
      <w:tr w:rsidR="00CC5121" w:rsidRPr="0066271F" w14:paraId="7F3CABC5" w14:textId="77777777" w:rsidTr="00367745">
        <w:tc>
          <w:tcPr>
            <w:tcW w:w="1430" w:type="dxa"/>
          </w:tcPr>
          <w:p w14:paraId="5F9086F7" w14:textId="77777777" w:rsidR="00CC5121" w:rsidRPr="003F01B7" w:rsidRDefault="00CC5121" w:rsidP="00367745">
            <w:pPr>
              <w:pStyle w:val="TabellRader"/>
              <w:jc w:val="left"/>
            </w:pPr>
            <w:r w:rsidRPr="003F01B7">
              <w:t>Fjärde AP-fonden</w:t>
            </w:r>
          </w:p>
        </w:tc>
        <w:tc>
          <w:tcPr>
            <w:tcW w:w="883" w:type="dxa"/>
          </w:tcPr>
          <w:p w14:paraId="46968F17" w14:textId="77777777" w:rsidR="00CC5121" w:rsidRPr="003F01B7" w:rsidRDefault="00CC5121" w:rsidP="00367745">
            <w:pPr>
              <w:pStyle w:val="TabellRader"/>
            </w:pPr>
            <w:r w:rsidRPr="003F01B7">
              <w:t>0,4</w:t>
            </w:r>
          </w:p>
        </w:tc>
        <w:tc>
          <w:tcPr>
            <w:tcW w:w="883" w:type="dxa"/>
          </w:tcPr>
          <w:p w14:paraId="18FC4BA3" w14:textId="77777777" w:rsidR="00CC5121" w:rsidRPr="003F01B7" w:rsidRDefault="00CC5121" w:rsidP="00367745">
            <w:pPr>
              <w:pStyle w:val="TabellRader"/>
            </w:pPr>
            <w:r w:rsidRPr="003F01B7">
              <w:t>6,4</w:t>
            </w:r>
          </w:p>
        </w:tc>
        <w:tc>
          <w:tcPr>
            <w:tcW w:w="883" w:type="dxa"/>
          </w:tcPr>
          <w:p w14:paraId="21EE5D5F" w14:textId="77777777" w:rsidR="00CC5121" w:rsidRPr="003F01B7" w:rsidRDefault="00CC5121" w:rsidP="00367745">
            <w:pPr>
              <w:pStyle w:val="TabellRader"/>
            </w:pPr>
            <w:r w:rsidRPr="003F01B7">
              <w:t>6,0</w:t>
            </w:r>
          </w:p>
        </w:tc>
        <w:tc>
          <w:tcPr>
            <w:tcW w:w="883" w:type="dxa"/>
          </w:tcPr>
          <w:p w14:paraId="5080BEFB" w14:textId="77777777" w:rsidR="00CC5121" w:rsidRPr="003F01B7" w:rsidRDefault="00CC5121" w:rsidP="00367745">
            <w:pPr>
              <w:pStyle w:val="TabellRader"/>
            </w:pPr>
            <w:r w:rsidRPr="003F01B7">
              <w:t>7,7</w:t>
            </w:r>
          </w:p>
        </w:tc>
        <w:tc>
          <w:tcPr>
            <w:tcW w:w="883" w:type="dxa"/>
          </w:tcPr>
          <w:p w14:paraId="762B893C" w14:textId="77777777" w:rsidR="00CC5121" w:rsidRDefault="00CC5121" w:rsidP="00367745">
            <w:pPr>
              <w:pStyle w:val="TabellRader"/>
            </w:pPr>
            <w:r>
              <w:t>0,2</w:t>
            </w:r>
          </w:p>
        </w:tc>
      </w:tr>
      <w:tr w:rsidR="00CC5121" w:rsidRPr="0066271F" w14:paraId="56DF3332" w14:textId="77777777" w:rsidTr="00367745">
        <w:tc>
          <w:tcPr>
            <w:tcW w:w="1430" w:type="dxa"/>
            <w:tcBorders>
              <w:bottom w:val="single" w:sz="4" w:space="0" w:color="auto"/>
            </w:tcBorders>
          </w:tcPr>
          <w:p w14:paraId="559690D6" w14:textId="77777777" w:rsidR="00CC5121" w:rsidRPr="003F01B7" w:rsidRDefault="00CC5121" w:rsidP="00367745">
            <w:pPr>
              <w:pStyle w:val="TabellRader"/>
              <w:jc w:val="left"/>
            </w:pPr>
            <w:r w:rsidRPr="003F01B7">
              <w:t>Sjätte AP-fonden</w:t>
            </w:r>
          </w:p>
        </w:tc>
        <w:tc>
          <w:tcPr>
            <w:tcW w:w="883" w:type="dxa"/>
            <w:tcBorders>
              <w:bottom w:val="single" w:sz="4" w:space="0" w:color="auto"/>
            </w:tcBorders>
          </w:tcPr>
          <w:p w14:paraId="0C3F4DB8" w14:textId="77777777" w:rsidR="00CC5121" w:rsidRPr="003F01B7" w:rsidRDefault="00CC5121" w:rsidP="00367745">
            <w:pPr>
              <w:pStyle w:val="TabellRader"/>
            </w:pPr>
            <w:r w:rsidRPr="003F01B7">
              <w:t>0</w:t>
            </w:r>
          </w:p>
        </w:tc>
        <w:tc>
          <w:tcPr>
            <w:tcW w:w="883" w:type="dxa"/>
            <w:tcBorders>
              <w:bottom w:val="single" w:sz="4" w:space="0" w:color="auto"/>
            </w:tcBorders>
          </w:tcPr>
          <w:p w14:paraId="73953580" w14:textId="77777777" w:rsidR="00CC5121" w:rsidRPr="003F01B7" w:rsidRDefault="00CC5121" w:rsidP="00367745">
            <w:pPr>
              <w:pStyle w:val="TabellRader"/>
            </w:pPr>
            <w:r w:rsidRPr="003F01B7">
              <w:t>0</w:t>
            </w:r>
          </w:p>
        </w:tc>
        <w:tc>
          <w:tcPr>
            <w:tcW w:w="883" w:type="dxa"/>
            <w:tcBorders>
              <w:bottom w:val="single" w:sz="4" w:space="0" w:color="auto"/>
            </w:tcBorders>
          </w:tcPr>
          <w:p w14:paraId="3E326F67" w14:textId="77777777" w:rsidR="00CC5121" w:rsidRPr="003F01B7" w:rsidRDefault="00CC5121" w:rsidP="00367745">
            <w:pPr>
              <w:pStyle w:val="TabellRader"/>
            </w:pPr>
            <w:r w:rsidRPr="003F01B7">
              <w:t>0</w:t>
            </w:r>
          </w:p>
        </w:tc>
        <w:tc>
          <w:tcPr>
            <w:tcW w:w="883" w:type="dxa"/>
            <w:tcBorders>
              <w:bottom w:val="single" w:sz="4" w:space="0" w:color="auto"/>
            </w:tcBorders>
          </w:tcPr>
          <w:p w14:paraId="2FE89EA8" w14:textId="77777777" w:rsidR="00CC5121" w:rsidRPr="003F01B7" w:rsidRDefault="00CC5121" w:rsidP="00367745">
            <w:pPr>
              <w:pStyle w:val="TabellRader"/>
            </w:pPr>
            <w:r w:rsidRPr="003F01B7">
              <w:t>0</w:t>
            </w:r>
          </w:p>
        </w:tc>
        <w:tc>
          <w:tcPr>
            <w:tcW w:w="883" w:type="dxa"/>
            <w:tcBorders>
              <w:bottom w:val="single" w:sz="4" w:space="0" w:color="auto"/>
            </w:tcBorders>
          </w:tcPr>
          <w:p w14:paraId="0A1B5D83" w14:textId="77777777" w:rsidR="00CC5121" w:rsidRDefault="00CC5121" w:rsidP="00367745">
            <w:pPr>
              <w:pStyle w:val="TabellRader"/>
            </w:pPr>
            <w:r>
              <w:t>0</w:t>
            </w:r>
          </w:p>
        </w:tc>
      </w:tr>
      <w:tr w:rsidR="00CC5121" w:rsidRPr="00F84885" w14:paraId="6481E9D5" w14:textId="77777777" w:rsidTr="00367745">
        <w:tc>
          <w:tcPr>
            <w:tcW w:w="1430" w:type="dxa"/>
            <w:tcBorders>
              <w:top w:val="single" w:sz="4" w:space="0" w:color="auto"/>
              <w:bottom w:val="single" w:sz="8" w:space="0" w:color="auto"/>
            </w:tcBorders>
          </w:tcPr>
          <w:p w14:paraId="4BBBDF61" w14:textId="77777777" w:rsidR="00CC5121" w:rsidRPr="003F01B7" w:rsidRDefault="00CC5121" w:rsidP="00367745">
            <w:pPr>
              <w:pStyle w:val="TabellSlutsumma"/>
              <w:jc w:val="left"/>
            </w:pPr>
            <w:r w:rsidRPr="003F01B7">
              <w:t>Summa</w:t>
            </w:r>
          </w:p>
        </w:tc>
        <w:tc>
          <w:tcPr>
            <w:tcW w:w="883" w:type="dxa"/>
            <w:tcBorders>
              <w:top w:val="single" w:sz="4" w:space="0" w:color="auto"/>
              <w:bottom w:val="single" w:sz="8" w:space="0" w:color="auto"/>
            </w:tcBorders>
          </w:tcPr>
          <w:p w14:paraId="01755A65" w14:textId="77777777" w:rsidR="00CC5121" w:rsidRPr="003F01B7" w:rsidRDefault="00CC5121" w:rsidP="00367745">
            <w:pPr>
              <w:pStyle w:val="TabellSlutsumma"/>
            </w:pPr>
            <w:r w:rsidRPr="003F01B7">
              <w:t>3,3</w:t>
            </w:r>
          </w:p>
        </w:tc>
        <w:tc>
          <w:tcPr>
            <w:tcW w:w="883" w:type="dxa"/>
            <w:tcBorders>
              <w:top w:val="single" w:sz="4" w:space="0" w:color="auto"/>
              <w:bottom w:val="single" w:sz="8" w:space="0" w:color="auto"/>
            </w:tcBorders>
          </w:tcPr>
          <w:p w14:paraId="0E19731E" w14:textId="77777777" w:rsidR="00CC5121" w:rsidRPr="003F01B7" w:rsidRDefault="00CC5121" w:rsidP="00367745">
            <w:pPr>
              <w:pStyle w:val="TabellSlutsumma"/>
            </w:pPr>
            <w:r w:rsidRPr="003F01B7">
              <w:t>15,8</w:t>
            </w:r>
          </w:p>
        </w:tc>
        <w:tc>
          <w:tcPr>
            <w:tcW w:w="883" w:type="dxa"/>
            <w:tcBorders>
              <w:top w:val="single" w:sz="4" w:space="0" w:color="auto"/>
              <w:bottom w:val="single" w:sz="8" w:space="0" w:color="auto"/>
            </w:tcBorders>
          </w:tcPr>
          <w:p w14:paraId="0161EFA4" w14:textId="77777777" w:rsidR="00CC5121" w:rsidRPr="003F01B7" w:rsidRDefault="00CC5121" w:rsidP="00367745">
            <w:pPr>
              <w:pStyle w:val="TabellSlutsumma"/>
            </w:pPr>
            <w:r w:rsidRPr="003F01B7">
              <w:t>16,3</w:t>
            </w:r>
          </w:p>
        </w:tc>
        <w:tc>
          <w:tcPr>
            <w:tcW w:w="883" w:type="dxa"/>
            <w:tcBorders>
              <w:top w:val="single" w:sz="4" w:space="0" w:color="auto"/>
              <w:bottom w:val="single" w:sz="8" w:space="0" w:color="auto"/>
            </w:tcBorders>
          </w:tcPr>
          <w:p w14:paraId="253305DD" w14:textId="77777777" w:rsidR="00CC5121" w:rsidRPr="00A2717D" w:rsidRDefault="00CC5121" w:rsidP="00367745">
            <w:pPr>
              <w:pStyle w:val="TabellSlutsumma"/>
            </w:pPr>
            <w:r w:rsidRPr="003F01B7">
              <w:t>17,7</w:t>
            </w:r>
          </w:p>
        </w:tc>
        <w:tc>
          <w:tcPr>
            <w:tcW w:w="883" w:type="dxa"/>
            <w:tcBorders>
              <w:top w:val="single" w:sz="4" w:space="0" w:color="auto"/>
              <w:bottom w:val="single" w:sz="8" w:space="0" w:color="auto"/>
            </w:tcBorders>
          </w:tcPr>
          <w:p w14:paraId="3174AF9D" w14:textId="77777777" w:rsidR="00CC5121" w:rsidRDefault="00CC5121" w:rsidP="00367745">
            <w:pPr>
              <w:pStyle w:val="TabellSlutsumma"/>
            </w:pPr>
            <w:r>
              <w:t>4,2</w:t>
            </w:r>
          </w:p>
        </w:tc>
      </w:tr>
    </w:tbl>
    <w:p w14:paraId="66F47B60" w14:textId="77777777" w:rsidR="00CC5121" w:rsidRDefault="00CC5121" w:rsidP="00CC5121">
      <w:pPr>
        <w:pStyle w:val="FigurFotnot"/>
      </w:pPr>
      <w:r>
        <w:t>Källa: Första</w:t>
      </w:r>
      <w:r w:rsidRPr="00DD2955">
        <w:t>–</w:t>
      </w:r>
      <w:r>
        <w:t>Fjärde och Sjätte AP-fondernas årsredovisningar.</w:t>
      </w:r>
    </w:p>
    <w:p w14:paraId="4C2DFA66" w14:textId="77777777" w:rsidR="00CC5121" w:rsidRDefault="00CC5121" w:rsidP="00CC5121">
      <w:pPr>
        <w:pStyle w:val="Brdtextmedindrag"/>
        <w:ind w:firstLine="0"/>
        <w:rPr>
          <w:spacing w:val="-1"/>
        </w:rPr>
      </w:pPr>
    </w:p>
    <w:p w14:paraId="1AEC03CF" w14:textId="77777777" w:rsidR="00CC5121" w:rsidRPr="009F4C39" w:rsidRDefault="00CC5121" w:rsidP="00CC5121">
      <w:pPr>
        <w:pStyle w:val="Brdtextmedindrag"/>
        <w:ind w:firstLine="0"/>
      </w:pPr>
      <w:r w:rsidRPr="009F4C39">
        <w:rPr>
          <w:spacing w:val="-1"/>
        </w:rPr>
        <w:t>Enligt regeringens riktlinjer avseende anställningsvillkor för ledande befatt</w:t>
      </w:r>
      <w:r w:rsidRPr="009F4C39">
        <w:rPr>
          <w:spacing w:val="-1"/>
        </w:rPr>
        <w:softHyphen/>
        <w:t>nings</w:t>
      </w:r>
      <w:r w:rsidRPr="009F4C39">
        <w:t>havare i AP-fonderna ska den totala ersättningen till ledande befattningshavare vara rimlig och väl avvägd. Den ska även vara konkurrenskraftig, takbestämd och ändamålsenlig, samt bidra till en god etik och organisationskultur (se</w:t>
      </w:r>
      <w:r>
        <w:t xml:space="preserve"> </w:t>
      </w:r>
      <w:r w:rsidRPr="00C42065">
        <w:rPr>
          <w:i/>
        </w:rPr>
        <w:t>bilaga 1</w:t>
      </w:r>
      <w:r w:rsidRPr="009F4C39">
        <w:t>). I samband med den årliga bok</w:t>
      </w:r>
      <w:r w:rsidRPr="009F4C39">
        <w:softHyphen/>
        <w:t>slutsrevisionen genomförs en granskning av att riktlinjer följs. Gransk</w:t>
      </w:r>
      <w:r w:rsidRPr="009F4C39">
        <w:softHyphen/>
        <w:t>ningen har inte visat några avvikelser från riktlinjerna. Samtliga AP-fonder har ett ersättnings</w:t>
      </w:r>
      <w:r w:rsidRPr="009F4C39">
        <w:softHyphen/>
        <w:t>utskott eller en kommitté som bereder löneramen för samtliga medarbetare, ersätt</w:t>
      </w:r>
      <w:r w:rsidRPr="009F4C39">
        <w:softHyphen/>
        <w:t>ningar till ledande befattningshavare samt förhandlar lön och övriga villkor med den verkställande direktören. Hela styrelsen fattar beslut i ersätt</w:t>
      </w:r>
      <w:r w:rsidRPr="009F4C39">
        <w:softHyphen/>
        <w:t>ningsfrågor efter beredning av ersättnings</w:t>
      </w:r>
      <w:r w:rsidRPr="009F4C39">
        <w:softHyphen/>
        <w:t xml:space="preserve">utskottet eller kommittén. </w:t>
      </w:r>
    </w:p>
    <w:p w14:paraId="6B5ACD20" w14:textId="77777777" w:rsidR="00CC5121" w:rsidRPr="009F4C39" w:rsidRDefault="00CC5121" w:rsidP="00CC5121">
      <w:pPr>
        <w:pStyle w:val="Rubrik5utannumrering"/>
      </w:pPr>
      <w:r w:rsidRPr="009F4C39">
        <w:t>Externa förvaltningskostnader (exklusive prestationsbaserade arvoden)</w:t>
      </w:r>
    </w:p>
    <w:p w14:paraId="157C35EB" w14:textId="77777777" w:rsidR="00CC5121" w:rsidRPr="009F4C39" w:rsidRDefault="00CC5121" w:rsidP="00CC5121">
      <w:pPr>
        <w:pStyle w:val="Brdtext"/>
      </w:pPr>
      <w:r w:rsidRPr="009F4C39">
        <w:t>Externa förvaltningskostnader utgörs av ersättningar som betalas till par</w:t>
      </w:r>
      <w:r w:rsidRPr="009F4C39">
        <w:softHyphen/>
        <w:t xml:space="preserve">ter som förvaltar kapital på uppdrag av fonderna. Vanligtvis </w:t>
      </w:r>
      <w:r>
        <w:t>ges</w:t>
      </w:r>
      <w:r w:rsidRPr="009F4C39">
        <w:t xml:space="preserve"> ersätt</w:t>
      </w:r>
      <w:r w:rsidRPr="009F4C39">
        <w:softHyphen/>
        <w:t>ningen som en procentuell andel av det förvaltade kapitalet. De externa förvaltningskostnaderna bestäms därmed främst av storleken på det externt förvaltade kapitalet, men även av hur kapitalet förvaltas. Passiv förvaltning har i allmänhet en lägre kostnad än aktiv förvaltning och på motsvarande sätt påverkar förvaltningens inriktning kostnaderna. Onote</w:t>
      </w:r>
      <w:r w:rsidRPr="009F4C39">
        <w:softHyphen/>
        <w:t xml:space="preserve">rade tillgångar kostar i regel mer att förvalta än noterade aktier. En mindre andel av de externa förvaltningskostnaderna avser kostnader för depåbank och administration </w:t>
      </w:r>
      <w:r>
        <w:t>av ställda säkerheter</w:t>
      </w:r>
      <w:r w:rsidRPr="009F4C39">
        <w:t>, vilka är beroende av kapitalets volym och omfattningen av transaktioner.</w:t>
      </w:r>
    </w:p>
    <w:p w14:paraId="592D446C" w14:textId="77777777" w:rsidR="00CC5121" w:rsidRPr="009F4C39" w:rsidRDefault="00CC5121" w:rsidP="00CC5121">
      <w:pPr>
        <w:pStyle w:val="Brdtextmedindrag"/>
      </w:pPr>
      <w:r w:rsidRPr="009F4C39">
        <w:t xml:space="preserve">Av </w:t>
      </w:r>
      <w:r>
        <w:fldChar w:fldCharType="begin"/>
      </w:r>
      <w:r>
        <w:instrText xml:space="preserve"> REF  _Ref102056315 \* Lower \h  \* MERGEFORMAT </w:instrText>
      </w:r>
      <w:r>
        <w:fldChar w:fldCharType="separate"/>
      </w:r>
      <w:r w:rsidRPr="00912AAF">
        <w:t xml:space="preserve">tabell </w:t>
      </w:r>
      <w:r>
        <w:rPr>
          <w:noProof/>
        </w:rPr>
        <w:t>4</w:t>
      </w:r>
      <w:r w:rsidRPr="00912AAF">
        <w:t>.</w:t>
      </w:r>
      <w:r>
        <w:rPr>
          <w:noProof/>
        </w:rPr>
        <w:t>4</w:t>
      </w:r>
      <w:r>
        <w:fldChar w:fldCharType="end"/>
      </w:r>
      <w:r w:rsidRPr="009F4C39">
        <w:t xml:space="preserve"> framgår att de externa förvaltningskostnaderna </w:t>
      </w:r>
      <w:r>
        <w:t xml:space="preserve">har </w:t>
      </w:r>
      <w:r w:rsidRPr="009F4C39">
        <w:t xml:space="preserve">minskat varje år </w:t>
      </w:r>
      <w:r>
        <w:t xml:space="preserve">under perioden </w:t>
      </w:r>
      <w:r w:rsidRPr="009F4C39">
        <w:t>201</w:t>
      </w:r>
      <w:r>
        <w:t>8</w:t>
      </w:r>
      <w:r w:rsidRPr="009F4C39">
        <w:t>–202</w:t>
      </w:r>
      <w:r>
        <w:t>2</w:t>
      </w:r>
      <w:r w:rsidRPr="009F4C39">
        <w:t xml:space="preserve"> trots att buffertkapitalet har ökat. De </w:t>
      </w:r>
      <w:r w:rsidRPr="009F4C39">
        <w:lastRenderedPageBreak/>
        <w:t xml:space="preserve">lägre kostnaderna beror på aktivt strategiskt arbete med att öka andelen internt förvaltat kapital och omstrukturering av mandat. </w:t>
      </w:r>
    </w:p>
    <w:p w14:paraId="38A6CB16" w14:textId="77777777" w:rsidR="00CC5121" w:rsidRPr="00912AAF" w:rsidRDefault="00CC5121" w:rsidP="00CC5121">
      <w:pPr>
        <w:pStyle w:val="TabellRubrik"/>
      </w:pPr>
      <w:bookmarkStart w:id="154" w:name="_Ref102056315"/>
      <w:r w:rsidRPr="00912AAF">
        <w:t xml:space="preserve">Tabell </w:t>
      </w:r>
      <w:r w:rsidR="00263E1F">
        <w:fldChar w:fldCharType="begin"/>
      </w:r>
      <w:r w:rsidR="00263E1F">
        <w:instrText xml:space="preserve"> STYLEREF 1 \s </w:instrText>
      </w:r>
      <w:r w:rsidR="00263E1F">
        <w:fldChar w:fldCharType="separate"/>
      </w:r>
      <w:r>
        <w:rPr>
          <w:noProof/>
        </w:rPr>
        <w:t>4</w:t>
      </w:r>
      <w:r w:rsidR="00263E1F">
        <w:rPr>
          <w:noProof/>
        </w:rPr>
        <w:fldChar w:fldCharType="end"/>
      </w:r>
      <w:r w:rsidRPr="00912AAF">
        <w:t>.</w:t>
      </w:r>
      <w:r w:rsidR="00263E1F">
        <w:fldChar w:fldCharType="begin"/>
      </w:r>
      <w:r w:rsidR="00263E1F">
        <w:instrText xml:space="preserve"> SEQ Tabell \* Arabic \s 1  \* MERGEFORMAT </w:instrText>
      </w:r>
      <w:r w:rsidR="00263E1F">
        <w:fldChar w:fldCharType="separate"/>
      </w:r>
      <w:r>
        <w:rPr>
          <w:noProof/>
        </w:rPr>
        <w:t>4</w:t>
      </w:r>
      <w:r w:rsidR="00263E1F">
        <w:rPr>
          <w:noProof/>
        </w:rPr>
        <w:fldChar w:fldCharType="end"/>
      </w:r>
      <w:bookmarkEnd w:id="154"/>
      <w:r w:rsidRPr="00912AAF">
        <w:tab/>
        <w:t>Buffertfondernas externa förvaltningskostnader</w:t>
      </w:r>
    </w:p>
    <w:tbl>
      <w:tblPr>
        <w:tblW w:w="4531" w:type="pct"/>
        <w:tblLayout w:type="fixed"/>
        <w:tblCellMar>
          <w:left w:w="0" w:type="dxa"/>
        </w:tblCellMar>
        <w:tblLook w:val="0000" w:firstRow="0" w:lastRow="0" w:firstColumn="0" w:lastColumn="0" w:noHBand="0" w:noVBand="0"/>
        <w:tblDescription w:val="Tabell som visar buffertfondernas externa förvaltningskostnader."/>
      </w:tblPr>
      <w:tblGrid>
        <w:gridCol w:w="2578"/>
        <w:gridCol w:w="552"/>
        <w:gridCol w:w="554"/>
        <w:gridCol w:w="554"/>
        <w:gridCol w:w="553"/>
        <w:gridCol w:w="553"/>
      </w:tblGrid>
      <w:tr w:rsidR="00CC5121" w:rsidRPr="0066271F" w14:paraId="5CE9DD95" w14:textId="77777777" w:rsidTr="00367745">
        <w:tc>
          <w:tcPr>
            <w:tcW w:w="2412" w:type="pct"/>
            <w:tcBorders>
              <w:top w:val="single" w:sz="8" w:space="0" w:color="auto"/>
              <w:bottom w:val="single" w:sz="6" w:space="0" w:color="auto"/>
            </w:tcBorders>
          </w:tcPr>
          <w:p w14:paraId="71C9DB63" w14:textId="77777777" w:rsidR="00CC5121" w:rsidRPr="00912AAF" w:rsidRDefault="00CC5121" w:rsidP="00367745">
            <w:pPr>
              <w:pStyle w:val="TabellHuvud"/>
              <w:jc w:val="left"/>
            </w:pPr>
          </w:p>
        </w:tc>
        <w:tc>
          <w:tcPr>
            <w:tcW w:w="516" w:type="pct"/>
            <w:tcBorders>
              <w:top w:val="single" w:sz="8" w:space="0" w:color="auto"/>
              <w:bottom w:val="single" w:sz="6" w:space="0" w:color="auto"/>
            </w:tcBorders>
          </w:tcPr>
          <w:p w14:paraId="67F26158" w14:textId="77777777" w:rsidR="00CC5121" w:rsidRPr="003F01B7" w:rsidRDefault="00CC5121" w:rsidP="00367745">
            <w:pPr>
              <w:pStyle w:val="TabellHuvud"/>
            </w:pPr>
            <w:r w:rsidRPr="003F01B7">
              <w:t>2018</w:t>
            </w:r>
          </w:p>
        </w:tc>
        <w:tc>
          <w:tcPr>
            <w:tcW w:w="518" w:type="pct"/>
            <w:tcBorders>
              <w:top w:val="single" w:sz="8" w:space="0" w:color="auto"/>
              <w:bottom w:val="single" w:sz="6" w:space="0" w:color="auto"/>
            </w:tcBorders>
          </w:tcPr>
          <w:p w14:paraId="588D5AE3" w14:textId="77777777" w:rsidR="00CC5121" w:rsidRPr="003F01B7" w:rsidRDefault="00CC5121" w:rsidP="00367745">
            <w:pPr>
              <w:pStyle w:val="TabellHuvud"/>
            </w:pPr>
            <w:r w:rsidRPr="003F01B7">
              <w:t>2019</w:t>
            </w:r>
          </w:p>
        </w:tc>
        <w:tc>
          <w:tcPr>
            <w:tcW w:w="518" w:type="pct"/>
            <w:tcBorders>
              <w:top w:val="single" w:sz="8" w:space="0" w:color="auto"/>
              <w:bottom w:val="single" w:sz="6" w:space="0" w:color="auto"/>
            </w:tcBorders>
          </w:tcPr>
          <w:p w14:paraId="41E4A236" w14:textId="77777777" w:rsidR="00CC5121" w:rsidRPr="003F01B7" w:rsidRDefault="00CC5121" w:rsidP="00367745">
            <w:pPr>
              <w:pStyle w:val="TabellHuvud"/>
            </w:pPr>
            <w:r w:rsidRPr="003F01B7">
              <w:t>2020</w:t>
            </w:r>
          </w:p>
        </w:tc>
        <w:tc>
          <w:tcPr>
            <w:tcW w:w="517" w:type="pct"/>
            <w:tcBorders>
              <w:top w:val="single" w:sz="8" w:space="0" w:color="auto"/>
              <w:bottom w:val="single" w:sz="6" w:space="0" w:color="auto"/>
            </w:tcBorders>
          </w:tcPr>
          <w:p w14:paraId="7B2FD318" w14:textId="77777777" w:rsidR="00CC5121" w:rsidRPr="003F01B7" w:rsidRDefault="00CC5121" w:rsidP="00367745">
            <w:pPr>
              <w:pStyle w:val="TabellHuvud"/>
            </w:pPr>
            <w:r w:rsidRPr="003F01B7">
              <w:t>2021</w:t>
            </w:r>
          </w:p>
        </w:tc>
        <w:tc>
          <w:tcPr>
            <w:tcW w:w="517" w:type="pct"/>
            <w:tcBorders>
              <w:top w:val="single" w:sz="8" w:space="0" w:color="auto"/>
              <w:bottom w:val="single" w:sz="6" w:space="0" w:color="auto"/>
            </w:tcBorders>
          </w:tcPr>
          <w:p w14:paraId="74C24BFB" w14:textId="77777777" w:rsidR="00CC5121" w:rsidRDefault="00CC5121" w:rsidP="00367745">
            <w:pPr>
              <w:pStyle w:val="TabellHuvud"/>
            </w:pPr>
            <w:r>
              <w:t>2022</w:t>
            </w:r>
          </w:p>
        </w:tc>
      </w:tr>
      <w:tr w:rsidR="00CC5121" w:rsidRPr="0066271F" w14:paraId="5CB15D73" w14:textId="77777777" w:rsidTr="00367745">
        <w:tc>
          <w:tcPr>
            <w:tcW w:w="2412" w:type="pct"/>
            <w:tcBorders>
              <w:top w:val="single" w:sz="6" w:space="0" w:color="auto"/>
            </w:tcBorders>
          </w:tcPr>
          <w:p w14:paraId="12E691A5" w14:textId="77777777" w:rsidR="00CC5121" w:rsidRPr="003F01B7" w:rsidRDefault="00CC5121" w:rsidP="00367745">
            <w:pPr>
              <w:pStyle w:val="TabellRader"/>
              <w:jc w:val="left"/>
            </w:pPr>
            <w:r w:rsidRPr="003F01B7">
              <w:t>Externa förvaltningskostnader mnkr</w:t>
            </w:r>
            <w:r w:rsidRPr="003F01B7">
              <w:rPr>
                <w:vertAlign w:val="superscript"/>
              </w:rPr>
              <w:t>1</w:t>
            </w:r>
          </w:p>
        </w:tc>
        <w:tc>
          <w:tcPr>
            <w:tcW w:w="516" w:type="pct"/>
            <w:tcBorders>
              <w:top w:val="single" w:sz="6" w:space="0" w:color="auto"/>
            </w:tcBorders>
          </w:tcPr>
          <w:p w14:paraId="326E2BBA" w14:textId="77777777" w:rsidR="00CC5121" w:rsidRPr="003F01B7" w:rsidRDefault="00CC5121" w:rsidP="00367745">
            <w:pPr>
              <w:pStyle w:val="TabellRader"/>
            </w:pPr>
            <w:r w:rsidRPr="003F01B7">
              <w:t>768</w:t>
            </w:r>
          </w:p>
        </w:tc>
        <w:tc>
          <w:tcPr>
            <w:tcW w:w="518" w:type="pct"/>
            <w:tcBorders>
              <w:top w:val="single" w:sz="6" w:space="0" w:color="auto"/>
            </w:tcBorders>
          </w:tcPr>
          <w:p w14:paraId="47904EAB" w14:textId="77777777" w:rsidR="00CC5121" w:rsidRPr="003F01B7" w:rsidRDefault="00CC5121" w:rsidP="00367745">
            <w:pPr>
              <w:pStyle w:val="TabellRader"/>
              <w:tabs>
                <w:tab w:val="left" w:pos="421"/>
              </w:tabs>
            </w:pPr>
            <w:r w:rsidRPr="003F01B7">
              <w:t>739</w:t>
            </w:r>
          </w:p>
        </w:tc>
        <w:tc>
          <w:tcPr>
            <w:tcW w:w="518" w:type="pct"/>
            <w:tcBorders>
              <w:top w:val="single" w:sz="6" w:space="0" w:color="auto"/>
            </w:tcBorders>
          </w:tcPr>
          <w:p w14:paraId="0626D6A2" w14:textId="77777777" w:rsidR="00CC5121" w:rsidRPr="003F01B7" w:rsidRDefault="00CC5121" w:rsidP="00367745">
            <w:pPr>
              <w:pStyle w:val="TabellRader"/>
              <w:tabs>
                <w:tab w:val="left" w:pos="421"/>
              </w:tabs>
            </w:pPr>
            <w:r w:rsidRPr="003F01B7">
              <w:t>617</w:t>
            </w:r>
          </w:p>
        </w:tc>
        <w:tc>
          <w:tcPr>
            <w:tcW w:w="517" w:type="pct"/>
            <w:tcBorders>
              <w:top w:val="single" w:sz="6" w:space="0" w:color="auto"/>
            </w:tcBorders>
          </w:tcPr>
          <w:p w14:paraId="1B04B688" w14:textId="77777777" w:rsidR="00CC5121" w:rsidRPr="003F01B7" w:rsidRDefault="00CC5121" w:rsidP="00367745">
            <w:pPr>
              <w:pStyle w:val="TabellRader"/>
              <w:tabs>
                <w:tab w:val="left" w:pos="421"/>
              </w:tabs>
            </w:pPr>
            <w:r w:rsidRPr="003F01B7">
              <w:t>569</w:t>
            </w:r>
          </w:p>
        </w:tc>
        <w:tc>
          <w:tcPr>
            <w:tcW w:w="517" w:type="pct"/>
            <w:tcBorders>
              <w:top w:val="single" w:sz="6" w:space="0" w:color="auto"/>
            </w:tcBorders>
          </w:tcPr>
          <w:p w14:paraId="1EDB434B" w14:textId="77777777" w:rsidR="00CC5121" w:rsidRDefault="00CC5121" w:rsidP="00367745">
            <w:pPr>
              <w:pStyle w:val="TabellRader"/>
              <w:tabs>
                <w:tab w:val="left" w:pos="421"/>
              </w:tabs>
            </w:pPr>
            <w:r>
              <w:t>487</w:t>
            </w:r>
          </w:p>
        </w:tc>
      </w:tr>
      <w:tr w:rsidR="00CC5121" w:rsidRPr="0066271F" w14:paraId="2EDF0A48" w14:textId="77777777" w:rsidTr="00367745">
        <w:tc>
          <w:tcPr>
            <w:tcW w:w="2412" w:type="pct"/>
          </w:tcPr>
          <w:p w14:paraId="1B5AF060" w14:textId="77777777" w:rsidR="00CC5121" w:rsidRPr="003F01B7" w:rsidRDefault="00CC5121" w:rsidP="00367745">
            <w:pPr>
              <w:pStyle w:val="TabellRader"/>
              <w:jc w:val="left"/>
            </w:pPr>
            <w:r w:rsidRPr="003F01B7">
              <w:t>Förändring jfr föregående år,</w:t>
            </w:r>
            <w:r w:rsidRPr="003F01B7">
              <w:rPr>
                <w:rFonts w:ascii="Cambria" w:hAnsi="Cambria" w:cs="Cambria"/>
              </w:rPr>
              <w:t> </w:t>
            </w:r>
            <w:r w:rsidRPr="003F01B7">
              <w:t>procent</w:t>
            </w:r>
          </w:p>
        </w:tc>
        <w:tc>
          <w:tcPr>
            <w:tcW w:w="516" w:type="pct"/>
          </w:tcPr>
          <w:p w14:paraId="0AC4666C" w14:textId="77777777" w:rsidR="00CC5121" w:rsidRPr="003F01B7" w:rsidRDefault="00CC5121" w:rsidP="00367745">
            <w:pPr>
              <w:pStyle w:val="TabellRader"/>
            </w:pPr>
            <w:r w:rsidRPr="003F01B7">
              <w:t>-7,7</w:t>
            </w:r>
          </w:p>
        </w:tc>
        <w:tc>
          <w:tcPr>
            <w:tcW w:w="518" w:type="pct"/>
          </w:tcPr>
          <w:p w14:paraId="2B9A0504" w14:textId="77777777" w:rsidR="00CC5121" w:rsidRPr="003F01B7" w:rsidRDefault="00CC5121" w:rsidP="00367745">
            <w:pPr>
              <w:pStyle w:val="TabellRader"/>
            </w:pPr>
            <w:r w:rsidRPr="003F01B7">
              <w:t>-3,8</w:t>
            </w:r>
          </w:p>
        </w:tc>
        <w:tc>
          <w:tcPr>
            <w:tcW w:w="518" w:type="pct"/>
          </w:tcPr>
          <w:p w14:paraId="4EBF44BE" w14:textId="77777777" w:rsidR="00CC5121" w:rsidRPr="003F01B7" w:rsidRDefault="00CC5121" w:rsidP="00367745">
            <w:pPr>
              <w:pStyle w:val="TabellRader"/>
            </w:pPr>
            <w:r w:rsidRPr="003F01B7">
              <w:t>-16,5</w:t>
            </w:r>
          </w:p>
        </w:tc>
        <w:tc>
          <w:tcPr>
            <w:tcW w:w="517" w:type="pct"/>
          </w:tcPr>
          <w:p w14:paraId="1ABD0225" w14:textId="77777777" w:rsidR="00CC5121" w:rsidRPr="003F01B7" w:rsidRDefault="00CC5121" w:rsidP="00367745">
            <w:pPr>
              <w:pStyle w:val="TabellRader"/>
            </w:pPr>
            <w:r w:rsidRPr="003F01B7">
              <w:t>-7,8</w:t>
            </w:r>
          </w:p>
        </w:tc>
        <w:tc>
          <w:tcPr>
            <w:tcW w:w="517" w:type="pct"/>
          </w:tcPr>
          <w:p w14:paraId="6008061A" w14:textId="77777777" w:rsidR="00CC5121" w:rsidRDefault="00CC5121" w:rsidP="00367745">
            <w:pPr>
              <w:pStyle w:val="TabellRader"/>
            </w:pPr>
            <w:r>
              <w:t>-14,4</w:t>
            </w:r>
          </w:p>
        </w:tc>
      </w:tr>
      <w:tr w:rsidR="00CC5121" w:rsidRPr="0066271F" w14:paraId="4BA594A2" w14:textId="77777777" w:rsidTr="00367745">
        <w:tc>
          <w:tcPr>
            <w:tcW w:w="2412" w:type="pct"/>
            <w:tcBorders>
              <w:bottom w:val="single" w:sz="4" w:space="0" w:color="auto"/>
            </w:tcBorders>
          </w:tcPr>
          <w:p w14:paraId="3D9A4925" w14:textId="77777777" w:rsidR="00CC5121" w:rsidRPr="003F01B7" w:rsidRDefault="00CC5121" w:rsidP="00367745">
            <w:pPr>
              <w:pStyle w:val="TabellRader"/>
              <w:jc w:val="left"/>
            </w:pPr>
            <w:r w:rsidRPr="003F01B7">
              <w:t>Buffertkapital i genomsnitt, mdkr</w:t>
            </w:r>
            <w:r w:rsidRPr="003F01B7">
              <w:rPr>
                <w:vertAlign w:val="superscript"/>
              </w:rPr>
              <w:t>2</w:t>
            </w:r>
          </w:p>
        </w:tc>
        <w:tc>
          <w:tcPr>
            <w:tcW w:w="516" w:type="pct"/>
            <w:tcBorders>
              <w:bottom w:val="single" w:sz="4" w:space="0" w:color="auto"/>
            </w:tcBorders>
          </w:tcPr>
          <w:p w14:paraId="62F4D3E0" w14:textId="77777777" w:rsidR="00CC5121" w:rsidRPr="003F01B7" w:rsidRDefault="00CC5121" w:rsidP="00367745">
            <w:pPr>
              <w:pStyle w:val="TabellRader"/>
            </w:pPr>
            <w:r w:rsidRPr="003F01B7">
              <w:t>1</w:t>
            </w:r>
            <w:r w:rsidRPr="003F01B7">
              <w:rPr>
                <w:rFonts w:ascii="Cambria" w:hAnsi="Cambria" w:cs="Cambria"/>
              </w:rPr>
              <w:t> </w:t>
            </w:r>
            <w:r w:rsidRPr="003F01B7">
              <w:t>393</w:t>
            </w:r>
          </w:p>
        </w:tc>
        <w:tc>
          <w:tcPr>
            <w:tcW w:w="518" w:type="pct"/>
            <w:tcBorders>
              <w:bottom w:val="single" w:sz="4" w:space="0" w:color="auto"/>
            </w:tcBorders>
          </w:tcPr>
          <w:p w14:paraId="6571247F" w14:textId="77777777" w:rsidR="00CC5121" w:rsidRPr="003F01B7" w:rsidRDefault="00CC5121" w:rsidP="00367745">
            <w:pPr>
              <w:pStyle w:val="TabellRader"/>
            </w:pPr>
            <w:r w:rsidRPr="003F01B7">
              <w:rPr>
                <w:bCs/>
              </w:rPr>
              <w:t>1 490</w:t>
            </w:r>
          </w:p>
        </w:tc>
        <w:tc>
          <w:tcPr>
            <w:tcW w:w="518" w:type="pct"/>
            <w:tcBorders>
              <w:bottom w:val="single" w:sz="4" w:space="0" w:color="auto"/>
            </w:tcBorders>
          </w:tcPr>
          <w:p w14:paraId="4091FA19" w14:textId="77777777" w:rsidR="00CC5121" w:rsidRPr="003F01B7" w:rsidRDefault="00CC5121" w:rsidP="00367745">
            <w:pPr>
              <w:pStyle w:val="TabellRader"/>
            </w:pPr>
            <w:r w:rsidRPr="003F01B7">
              <w:t xml:space="preserve">1 </w:t>
            </w:r>
            <w:r w:rsidRPr="003F01B7">
              <w:rPr>
                <w:bCs/>
              </w:rPr>
              <w:t>646</w:t>
            </w:r>
          </w:p>
        </w:tc>
        <w:tc>
          <w:tcPr>
            <w:tcW w:w="517" w:type="pct"/>
            <w:tcBorders>
              <w:bottom w:val="single" w:sz="4" w:space="0" w:color="auto"/>
            </w:tcBorders>
          </w:tcPr>
          <w:p w14:paraId="3B346261" w14:textId="77777777" w:rsidR="00CC5121" w:rsidRPr="003F01B7" w:rsidRDefault="00CC5121" w:rsidP="00367745">
            <w:pPr>
              <w:pStyle w:val="TabellRader"/>
            </w:pPr>
            <w:r w:rsidRPr="003F01B7">
              <w:rPr>
                <w:bCs/>
              </w:rPr>
              <w:t>1</w:t>
            </w:r>
            <w:r>
              <w:rPr>
                <w:bCs/>
              </w:rPr>
              <w:t xml:space="preserve"> </w:t>
            </w:r>
            <w:r w:rsidRPr="003F01B7">
              <w:rPr>
                <w:bCs/>
              </w:rPr>
              <w:t>842</w:t>
            </w:r>
          </w:p>
        </w:tc>
        <w:tc>
          <w:tcPr>
            <w:tcW w:w="517" w:type="pct"/>
            <w:tcBorders>
              <w:bottom w:val="single" w:sz="4" w:space="0" w:color="auto"/>
            </w:tcBorders>
          </w:tcPr>
          <w:p w14:paraId="63AF0026" w14:textId="77777777" w:rsidR="00CC5121" w:rsidRDefault="00CC5121" w:rsidP="00367745">
            <w:pPr>
              <w:pStyle w:val="TabellRader"/>
              <w:rPr>
                <w:bCs/>
              </w:rPr>
            </w:pPr>
            <w:r>
              <w:rPr>
                <w:bCs/>
              </w:rPr>
              <w:t>1 910</w:t>
            </w:r>
          </w:p>
        </w:tc>
      </w:tr>
    </w:tbl>
    <w:p w14:paraId="2A43FB19" w14:textId="77777777" w:rsidR="00CC5121" w:rsidRPr="003F01B7" w:rsidRDefault="00CC5121" w:rsidP="00CC5121">
      <w:pPr>
        <w:pStyle w:val="FigurFotnot"/>
      </w:pPr>
      <w:r>
        <w:t xml:space="preserve">Not 1: </w:t>
      </w:r>
      <w:r w:rsidRPr="00DE553A">
        <w:t>Exkl</w:t>
      </w:r>
      <w:r>
        <w:t>usive</w:t>
      </w:r>
      <w:r w:rsidRPr="003F01B7">
        <w:t xml:space="preserve"> prestationsbaserade arvoden.</w:t>
      </w:r>
    </w:p>
    <w:p w14:paraId="0D04A54F" w14:textId="77777777" w:rsidR="00CC5121" w:rsidRPr="003F01B7" w:rsidRDefault="00CC5121" w:rsidP="00CC5121">
      <w:pPr>
        <w:pStyle w:val="FigurFotnot"/>
      </w:pPr>
      <w:r w:rsidRPr="00DE553A">
        <w:t>Not 2:</w:t>
      </w:r>
      <w:r>
        <w:t xml:space="preserve"> I</w:t>
      </w:r>
      <w:r w:rsidRPr="003F01B7">
        <w:t xml:space="preserve">ngående fondkapital + utgående </w:t>
      </w:r>
      <w:proofErr w:type="gramStart"/>
      <w:r w:rsidRPr="003F01B7">
        <w:t>fondkapital)/</w:t>
      </w:r>
      <w:proofErr w:type="gramEnd"/>
      <w:r w:rsidRPr="003F01B7">
        <w:t>2.</w:t>
      </w:r>
    </w:p>
    <w:p w14:paraId="06467629" w14:textId="77777777" w:rsidR="00CC5121" w:rsidRDefault="00CC5121" w:rsidP="00CC5121">
      <w:pPr>
        <w:pStyle w:val="FigurFotnot"/>
      </w:pPr>
      <w:r w:rsidRPr="003F01B7">
        <w:t>Källa: Första–Fjärde och Sjätte AP-fondernas årsredovisningar.</w:t>
      </w:r>
    </w:p>
    <w:p w14:paraId="582FA7AF" w14:textId="77777777" w:rsidR="00CC5121" w:rsidRPr="006B4355" w:rsidRDefault="00CC5121" w:rsidP="00CC5121">
      <w:pPr>
        <w:pStyle w:val="Rubrik5utannumrering"/>
      </w:pPr>
      <w:r w:rsidRPr="006B4355">
        <w:t>Prestationsbaserade arvoden för extern förvaltning</w:t>
      </w:r>
    </w:p>
    <w:p w14:paraId="3740C588" w14:textId="77777777" w:rsidR="00CC5121" w:rsidRPr="006B4355" w:rsidRDefault="00CC5121" w:rsidP="00CC5121">
      <w:pPr>
        <w:pStyle w:val="Brdtext"/>
      </w:pPr>
      <w:r w:rsidRPr="006B4355">
        <w:t>Posten externa förvaltningskostnader innefattar enligt AP-fondernas redovisningsprinciper inte prestationsbaserade arvoden eller förvaltar</w:t>
      </w:r>
      <w:r w:rsidRPr="006B4355">
        <w:softHyphen/>
        <w:t>arvoden för onoterade tillgångar.</w:t>
      </w:r>
    </w:p>
    <w:p w14:paraId="4AE6CDE5" w14:textId="77777777" w:rsidR="00CC5121" w:rsidRPr="006B4355" w:rsidRDefault="00CC5121" w:rsidP="00CC5121">
      <w:pPr>
        <w:pStyle w:val="Brdtextmedindrag"/>
      </w:pPr>
      <w:r w:rsidRPr="006B4355">
        <w:t>Prestationsbaserade arvoden betalas ut till externa förvaltare när en överenskommen avkastning överträffas. Avkastning över detta mål ökar netto</w:t>
      </w:r>
      <w:r w:rsidRPr="006B4355">
        <w:softHyphen/>
        <w:t>avkastningen men genererar för denna typ av arvodesavtal samtidigt en kostnad i form av ett prestationsbaserat arvode. I AP-fondernas resultat</w:t>
      </w:r>
      <w:r w:rsidRPr="006B4355">
        <w:softHyphen/>
        <w:t>räkning</w:t>
      </w:r>
      <w:r>
        <w:t>ar</w:t>
      </w:r>
      <w:r w:rsidRPr="006B4355">
        <w:t xml:space="preserve"> redovisas erlagda prestationsbaserade arvoden som en avgående post under nettoresultatet för aktuellt tillgångsslag. I</w:t>
      </w:r>
      <w:r>
        <w:t xml:space="preserve"> </w:t>
      </w:r>
      <w:r>
        <w:fldChar w:fldCharType="begin"/>
      </w:r>
      <w:r>
        <w:instrText xml:space="preserve"> REF  _Ref101854908 \* Lower \h  \* MERGEFORMAT </w:instrText>
      </w:r>
      <w:r>
        <w:fldChar w:fldCharType="separate"/>
      </w:r>
      <w:r w:rsidRPr="004D3069">
        <w:t xml:space="preserve">tabell </w:t>
      </w:r>
      <w:r>
        <w:rPr>
          <w:noProof/>
        </w:rPr>
        <w:t>4</w:t>
      </w:r>
      <w:r w:rsidRPr="004D3069">
        <w:t>.</w:t>
      </w:r>
      <w:r>
        <w:rPr>
          <w:noProof/>
        </w:rPr>
        <w:t>5</w:t>
      </w:r>
      <w:r>
        <w:fldChar w:fldCharType="end"/>
      </w:r>
      <w:r w:rsidRPr="006B4355">
        <w:t xml:space="preserve"> redovisas prestationsbaserade arvoden för noterade tillgångsslag de senaste fem åren. </w:t>
      </w:r>
    </w:p>
    <w:p w14:paraId="13759BB7" w14:textId="77777777" w:rsidR="00CC5121" w:rsidRDefault="00CC5121" w:rsidP="00CC5121">
      <w:pPr>
        <w:pStyle w:val="TabellRubrik"/>
      </w:pPr>
      <w:bookmarkStart w:id="155" w:name="_Ref101854908"/>
      <w:r w:rsidRPr="004D3069">
        <w:t xml:space="preserve">Tabell </w:t>
      </w:r>
      <w:r w:rsidR="00263E1F">
        <w:fldChar w:fldCharType="begin"/>
      </w:r>
      <w:r w:rsidR="00263E1F">
        <w:instrText xml:space="preserve"> STYLEREF 1 \</w:instrText>
      </w:r>
      <w:r w:rsidR="00263E1F">
        <w:instrText xml:space="preserve">s </w:instrText>
      </w:r>
      <w:r w:rsidR="00263E1F">
        <w:fldChar w:fldCharType="separate"/>
      </w:r>
      <w:r>
        <w:rPr>
          <w:noProof/>
        </w:rPr>
        <w:t>4</w:t>
      </w:r>
      <w:r w:rsidR="00263E1F">
        <w:rPr>
          <w:noProof/>
        </w:rPr>
        <w:fldChar w:fldCharType="end"/>
      </w:r>
      <w:r w:rsidRPr="004D3069">
        <w:t>.</w:t>
      </w:r>
      <w:r w:rsidR="00263E1F">
        <w:fldChar w:fldCharType="begin"/>
      </w:r>
      <w:r w:rsidR="00263E1F">
        <w:instrText xml:space="preserve"> SEQ Tabell \* Arabic \s 1  \* MERGEFORMAT </w:instrText>
      </w:r>
      <w:r w:rsidR="00263E1F">
        <w:fldChar w:fldCharType="separate"/>
      </w:r>
      <w:r>
        <w:rPr>
          <w:noProof/>
        </w:rPr>
        <w:t>5</w:t>
      </w:r>
      <w:r w:rsidR="00263E1F">
        <w:rPr>
          <w:noProof/>
        </w:rPr>
        <w:fldChar w:fldCharType="end"/>
      </w:r>
      <w:bookmarkEnd w:id="155"/>
      <w:r w:rsidRPr="004D3069">
        <w:tab/>
        <w:t>Prestationsbaserade arvoden för extern förvaltning</w:t>
      </w:r>
    </w:p>
    <w:p w14:paraId="21E386EF" w14:textId="77777777" w:rsidR="00CC5121" w:rsidRPr="0080399F" w:rsidRDefault="00CC5121" w:rsidP="00CC5121">
      <w:pPr>
        <w:pStyle w:val="FigurUnderrubrik"/>
      </w:pPr>
      <w:r>
        <w:t>Miljoner kronor</w:t>
      </w:r>
    </w:p>
    <w:tbl>
      <w:tblPr>
        <w:tblW w:w="5051" w:type="pct"/>
        <w:tblCellMar>
          <w:left w:w="0" w:type="dxa"/>
        </w:tblCellMar>
        <w:tblLook w:val="0000" w:firstRow="0" w:lastRow="0" w:firstColumn="0" w:lastColumn="0" w:noHBand="0" w:noVBand="0"/>
        <w:tblDescription w:val="Tabell som visar prestationsbaserade arvoden för extern förvaltning i miljoner kronor."/>
      </w:tblPr>
      <w:tblGrid>
        <w:gridCol w:w="1260"/>
        <w:gridCol w:w="940"/>
        <w:gridCol w:w="940"/>
        <w:gridCol w:w="939"/>
        <w:gridCol w:w="939"/>
        <w:gridCol w:w="939"/>
      </w:tblGrid>
      <w:tr w:rsidR="00CC5121" w:rsidRPr="004D3069" w14:paraId="5BEE09E5" w14:textId="77777777" w:rsidTr="00367745">
        <w:tc>
          <w:tcPr>
            <w:tcW w:w="1058" w:type="pct"/>
            <w:tcBorders>
              <w:top w:val="single" w:sz="4" w:space="0" w:color="auto"/>
            </w:tcBorders>
          </w:tcPr>
          <w:p w14:paraId="30BC554B" w14:textId="77777777" w:rsidR="00CC5121" w:rsidRPr="004D3069" w:rsidRDefault="00CC5121" w:rsidP="00367745">
            <w:pPr>
              <w:pStyle w:val="TabellRader"/>
            </w:pPr>
          </w:p>
        </w:tc>
        <w:tc>
          <w:tcPr>
            <w:tcW w:w="789" w:type="pct"/>
            <w:tcBorders>
              <w:top w:val="single" w:sz="4" w:space="0" w:color="auto"/>
            </w:tcBorders>
          </w:tcPr>
          <w:p w14:paraId="4420E940" w14:textId="77777777" w:rsidR="00CC5121" w:rsidRPr="004D3069" w:rsidRDefault="00CC5121" w:rsidP="00367745">
            <w:pPr>
              <w:pStyle w:val="TabellRader"/>
              <w:rPr>
                <w:b/>
              </w:rPr>
            </w:pPr>
            <w:r w:rsidRPr="003F01B7">
              <w:rPr>
                <w:b/>
                <w:bCs/>
              </w:rPr>
              <w:t>2018</w:t>
            </w:r>
          </w:p>
        </w:tc>
        <w:tc>
          <w:tcPr>
            <w:tcW w:w="789" w:type="pct"/>
            <w:tcBorders>
              <w:top w:val="single" w:sz="4" w:space="0" w:color="auto"/>
            </w:tcBorders>
          </w:tcPr>
          <w:p w14:paraId="3DA10F45" w14:textId="77777777" w:rsidR="00CC5121" w:rsidRPr="004D3069" w:rsidRDefault="00CC5121" w:rsidP="00367745">
            <w:pPr>
              <w:pStyle w:val="TabellRader"/>
              <w:rPr>
                <w:b/>
              </w:rPr>
            </w:pPr>
            <w:r w:rsidRPr="003F01B7">
              <w:rPr>
                <w:b/>
                <w:bCs/>
              </w:rPr>
              <w:t>2019</w:t>
            </w:r>
          </w:p>
        </w:tc>
        <w:tc>
          <w:tcPr>
            <w:tcW w:w="788" w:type="pct"/>
            <w:tcBorders>
              <w:top w:val="single" w:sz="4" w:space="0" w:color="auto"/>
            </w:tcBorders>
          </w:tcPr>
          <w:p w14:paraId="66D3ADCB" w14:textId="77777777" w:rsidR="00CC5121" w:rsidRPr="004D3069" w:rsidRDefault="00CC5121" w:rsidP="00367745">
            <w:pPr>
              <w:pStyle w:val="TabellRader"/>
              <w:rPr>
                <w:b/>
              </w:rPr>
            </w:pPr>
            <w:r w:rsidRPr="003F01B7">
              <w:rPr>
                <w:b/>
                <w:bCs/>
              </w:rPr>
              <w:t>2020</w:t>
            </w:r>
          </w:p>
        </w:tc>
        <w:tc>
          <w:tcPr>
            <w:tcW w:w="788" w:type="pct"/>
            <w:tcBorders>
              <w:top w:val="single" w:sz="4" w:space="0" w:color="auto"/>
            </w:tcBorders>
          </w:tcPr>
          <w:p w14:paraId="61BF3BE1" w14:textId="77777777" w:rsidR="00CC5121" w:rsidRPr="004D3069" w:rsidRDefault="00CC5121" w:rsidP="00367745">
            <w:pPr>
              <w:pStyle w:val="TabellRader"/>
              <w:rPr>
                <w:b/>
              </w:rPr>
            </w:pPr>
            <w:r w:rsidRPr="003F01B7">
              <w:rPr>
                <w:b/>
                <w:bCs/>
              </w:rPr>
              <w:t>2021</w:t>
            </w:r>
          </w:p>
        </w:tc>
        <w:tc>
          <w:tcPr>
            <w:tcW w:w="788" w:type="pct"/>
            <w:tcBorders>
              <w:top w:val="single" w:sz="4" w:space="0" w:color="auto"/>
            </w:tcBorders>
          </w:tcPr>
          <w:p w14:paraId="00691F9A" w14:textId="77777777" w:rsidR="00CC5121" w:rsidRDefault="00CC5121" w:rsidP="00367745">
            <w:pPr>
              <w:pStyle w:val="TabellRader"/>
              <w:rPr>
                <w:b/>
                <w:bCs/>
              </w:rPr>
            </w:pPr>
            <w:r>
              <w:rPr>
                <w:b/>
                <w:bCs/>
              </w:rPr>
              <w:t>2022</w:t>
            </w:r>
          </w:p>
        </w:tc>
      </w:tr>
      <w:tr w:rsidR="00CC5121" w:rsidRPr="004D3069" w14:paraId="1AF2CFD8" w14:textId="77777777" w:rsidTr="00367745">
        <w:tc>
          <w:tcPr>
            <w:tcW w:w="1058" w:type="pct"/>
            <w:tcBorders>
              <w:top w:val="single" w:sz="4" w:space="0" w:color="auto"/>
            </w:tcBorders>
          </w:tcPr>
          <w:p w14:paraId="55FE83D0" w14:textId="77777777" w:rsidR="00CC5121" w:rsidRPr="004D3069" w:rsidRDefault="00CC5121" w:rsidP="00367745">
            <w:pPr>
              <w:pStyle w:val="TabellRader"/>
            </w:pPr>
            <w:r w:rsidRPr="004D3069">
              <w:t>Första AP-fonden</w:t>
            </w:r>
          </w:p>
        </w:tc>
        <w:tc>
          <w:tcPr>
            <w:tcW w:w="789" w:type="pct"/>
            <w:tcBorders>
              <w:top w:val="single" w:sz="4" w:space="0" w:color="auto"/>
            </w:tcBorders>
          </w:tcPr>
          <w:p w14:paraId="2013A0D3" w14:textId="77777777" w:rsidR="00CC5121" w:rsidRPr="004D3069" w:rsidRDefault="00CC5121" w:rsidP="00367745">
            <w:pPr>
              <w:pStyle w:val="TabellRader"/>
            </w:pPr>
            <w:r w:rsidRPr="004D3069">
              <w:t>90</w:t>
            </w:r>
          </w:p>
        </w:tc>
        <w:tc>
          <w:tcPr>
            <w:tcW w:w="789" w:type="pct"/>
            <w:tcBorders>
              <w:top w:val="single" w:sz="4" w:space="0" w:color="auto"/>
            </w:tcBorders>
          </w:tcPr>
          <w:p w14:paraId="2C0D8576" w14:textId="77777777" w:rsidR="00CC5121" w:rsidRPr="004D3069" w:rsidRDefault="00CC5121" w:rsidP="00367745">
            <w:pPr>
              <w:pStyle w:val="TabellRader"/>
            </w:pPr>
            <w:r w:rsidRPr="004D3069">
              <w:t>48</w:t>
            </w:r>
          </w:p>
        </w:tc>
        <w:tc>
          <w:tcPr>
            <w:tcW w:w="788" w:type="pct"/>
            <w:tcBorders>
              <w:top w:val="single" w:sz="4" w:space="0" w:color="auto"/>
            </w:tcBorders>
          </w:tcPr>
          <w:p w14:paraId="1DC5CC4C" w14:textId="77777777" w:rsidR="00CC5121" w:rsidRPr="004D3069" w:rsidRDefault="00CC5121" w:rsidP="00367745">
            <w:pPr>
              <w:pStyle w:val="TabellRader"/>
            </w:pPr>
            <w:r>
              <w:t>103</w:t>
            </w:r>
          </w:p>
        </w:tc>
        <w:tc>
          <w:tcPr>
            <w:tcW w:w="788" w:type="pct"/>
            <w:tcBorders>
              <w:top w:val="single" w:sz="4" w:space="0" w:color="auto"/>
            </w:tcBorders>
          </w:tcPr>
          <w:p w14:paraId="483B3D93" w14:textId="77777777" w:rsidR="00CC5121" w:rsidRPr="004D3069" w:rsidRDefault="00CC5121" w:rsidP="00367745">
            <w:pPr>
              <w:pStyle w:val="TabellRader"/>
              <w:tabs>
                <w:tab w:val="center" w:pos="415"/>
                <w:tab w:val="right" w:pos="831"/>
              </w:tabs>
            </w:pPr>
            <w:r>
              <w:t>66</w:t>
            </w:r>
          </w:p>
        </w:tc>
        <w:tc>
          <w:tcPr>
            <w:tcW w:w="788" w:type="pct"/>
            <w:tcBorders>
              <w:top w:val="single" w:sz="4" w:space="0" w:color="auto"/>
            </w:tcBorders>
          </w:tcPr>
          <w:p w14:paraId="23B6128F" w14:textId="77777777" w:rsidR="00CC5121" w:rsidRDefault="00CC5121" w:rsidP="00367745">
            <w:pPr>
              <w:pStyle w:val="TabellRader"/>
              <w:tabs>
                <w:tab w:val="center" w:pos="415"/>
                <w:tab w:val="right" w:pos="831"/>
              </w:tabs>
            </w:pPr>
            <w:r>
              <w:t>40</w:t>
            </w:r>
            <w:r>
              <w:rPr>
                <w:vertAlign w:val="superscript"/>
              </w:rPr>
              <w:t>1</w:t>
            </w:r>
          </w:p>
        </w:tc>
      </w:tr>
      <w:tr w:rsidR="00CC5121" w:rsidRPr="004D3069" w14:paraId="24A20059" w14:textId="77777777" w:rsidTr="00367745">
        <w:tc>
          <w:tcPr>
            <w:tcW w:w="1058" w:type="pct"/>
          </w:tcPr>
          <w:p w14:paraId="701C476A" w14:textId="77777777" w:rsidR="00CC5121" w:rsidRPr="003F01B7" w:rsidRDefault="00CC5121" w:rsidP="00367745">
            <w:pPr>
              <w:pStyle w:val="TabellRader"/>
              <w:jc w:val="left"/>
            </w:pPr>
            <w:r w:rsidRPr="003F01B7">
              <w:t>Andra AP-fonden</w:t>
            </w:r>
          </w:p>
        </w:tc>
        <w:tc>
          <w:tcPr>
            <w:tcW w:w="789" w:type="pct"/>
          </w:tcPr>
          <w:p w14:paraId="07ECA552" w14:textId="77777777" w:rsidR="00CC5121" w:rsidRPr="003F01B7" w:rsidRDefault="00CC5121" w:rsidP="00367745">
            <w:pPr>
              <w:pStyle w:val="TabellRader"/>
            </w:pPr>
            <w:r w:rsidRPr="003F01B7">
              <w:t>80</w:t>
            </w:r>
          </w:p>
        </w:tc>
        <w:tc>
          <w:tcPr>
            <w:tcW w:w="789" w:type="pct"/>
          </w:tcPr>
          <w:p w14:paraId="1C8EFF5A" w14:textId="77777777" w:rsidR="00CC5121" w:rsidRPr="003F01B7" w:rsidRDefault="00CC5121" w:rsidP="00367745">
            <w:pPr>
              <w:pStyle w:val="TabellRader"/>
            </w:pPr>
            <w:r w:rsidRPr="003F01B7">
              <w:t>148</w:t>
            </w:r>
          </w:p>
        </w:tc>
        <w:tc>
          <w:tcPr>
            <w:tcW w:w="788" w:type="pct"/>
          </w:tcPr>
          <w:p w14:paraId="34E6DAE4" w14:textId="77777777" w:rsidR="00CC5121" w:rsidRPr="003F01B7" w:rsidRDefault="00CC5121" w:rsidP="00367745">
            <w:pPr>
              <w:pStyle w:val="TabellRader"/>
            </w:pPr>
            <w:r w:rsidRPr="003F01B7">
              <w:t>293</w:t>
            </w:r>
          </w:p>
        </w:tc>
        <w:tc>
          <w:tcPr>
            <w:tcW w:w="788" w:type="pct"/>
          </w:tcPr>
          <w:p w14:paraId="17682357" w14:textId="77777777" w:rsidR="00CC5121" w:rsidRPr="003F01B7" w:rsidRDefault="00CC5121" w:rsidP="00367745">
            <w:pPr>
              <w:pStyle w:val="TabellRader"/>
            </w:pPr>
            <w:r w:rsidRPr="003F01B7">
              <w:t>120</w:t>
            </w:r>
          </w:p>
        </w:tc>
        <w:tc>
          <w:tcPr>
            <w:tcW w:w="788" w:type="pct"/>
          </w:tcPr>
          <w:p w14:paraId="1120712A" w14:textId="77777777" w:rsidR="00CC5121" w:rsidRDefault="00CC5121" w:rsidP="00367745">
            <w:pPr>
              <w:pStyle w:val="TabellRader"/>
            </w:pPr>
            <w:r>
              <w:t>-11</w:t>
            </w:r>
            <w:r>
              <w:rPr>
                <w:vertAlign w:val="superscript"/>
              </w:rPr>
              <w:t>2</w:t>
            </w:r>
          </w:p>
        </w:tc>
      </w:tr>
      <w:tr w:rsidR="00CC5121" w:rsidRPr="004D3069" w14:paraId="4C2C5309" w14:textId="77777777" w:rsidTr="00367745">
        <w:tc>
          <w:tcPr>
            <w:tcW w:w="1058" w:type="pct"/>
          </w:tcPr>
          <w:p w14:paraId="75F410A0" w14:textId="77777777" w:rsidR="00CC5121" w:rsidRPr="003F01B7" w:rsidRDefault="00CC5121" w:rsidP="00367745">
            <w:pPr>
              <w:pStyle w:val="TabellRader"/>
            </w:pPr>
            <w:r w:rsidRPr="003F01B7">
              <w:t>Tredje AP-fonden</w:t>
            </w:r>
          </w:p>
        </w:tc>
        <w:tc>
          <w:tcPr>
            <w:tcW w:w="789" w:type="pct"/>
          </w:tcPr>
          <w:p w14:paraId="2F2EB01B" w14:textId="77777777" w:rsidR="00CC5121" w:rsidRPr="003F01B7" w:rsidRDefault="00CC5121" w:rsidP="00367745">
            <w:pPr>
              <w:pStyle w:val="TabellRader"/>
            </w:pPr>
            <w:r w:rsidRPr="003F01B7">
              <w:t>144</w:t>
            </w:r>
          </w:p>
        </w:tc>
        <w:tc>
          <w:tcPr>
            <w:tcW w:w="789" w:type="pct"/>
          </w:tcPr>
          <w:p w14:paraId="2D26B787" w14:textId="77777777" w:rsidR="00CC5121" w:rsidRPr="003F01B7" w:rsidRDefault="00CC5121" w:rsidP="00367745">
            <w:pPr>
              <w:pStyle w:val="TabellRader"/>
            </w:pPr>
            <w:r w:rsidRPr="003F01B7">
              <w:t>197</w:t>
            </w:r>
          </w:p>
        </w:tc>
        <w:tc>
          <w:tcPr>
            <w:tcW w:w="788" w:type="pct"/>
          </w:tcPr>
          <w:p w14:paraId="415B86F7" w14:textId="77777777" w:rsidR="00CC5121" w:rsidRPr="003F01B7" w:rsidRDefault="00CC5121" w:rsidP="00367745">
            <w:pPr>
              <w:pStyle w:val="TabellRader"/>
            </w:pPr>
            <w:r w:rsidRPr="003F01B7">
              <w:t>133</w:t>
            </w:r>
          </w:p>
        </w:tc>
        <w:tc>
          <w:tcPr>
            <w:tcW w:w="788" w:type="pct"/>
          </w:tcPr>
          <w:p w14:paraId="6F559229" w14:textId="77777777" w:rsidR="00CC5121" w:rsidRPr="003F01B7" w:rsidRDefault="00CC5121" w:rsidP="00367745">
            <w:pPr>
              <w:pStyle w:val="TabellRader"/>
            </w:pPr>
            <w:r w:rsidRPr="003F01B7">
              <w:t>99</w:t>
            </w:r>
          </w:p>
        </w:tc>
        <w:tc>
          <w:tcPr>
            <w:tcW w:w="788" w:type="pct"/>
          </w:tcPr>
          <w:p w14:paraId="40D52655" w14:textId="77777777" w:rsidR="00CC5121" w:rsidRDefault="00CC5121" w:rsidP="00367745">
            <w:pPr>
              <w:pStyle w:val="TabellRader"/>
            </w:pPr>
            <w:r>
              <w:t>199</w:t>
            </w:r>
          </w:p>
        </w:tc>
      </w:tr>
      <w:tr w:rsidR="00CC5121" w:rsidRPr="004D3069" w14:paraId="6E35CEB8" w14:textId="77777777" w:rsidTr="00367745">
        <w:tc>
          <w:tcPr>
            <w:tcW w:w="1058" w:type="pct"/>
          </w:tcPr>
          <w:p w14:paraId="5B7A5709" w14:textId="77777777" w:rsidR="00CC5121" w:rsidRPr="003F01B7" w:rsidRDefault="00CC5121" w:rsidP="00367745">
            <w:pPr>
              <w:pStyle w:val="TabellRader"/>
            </w:pPr>
            <w:r w:rsidRPr="003F01B7">
              <w:t>Fjärde AP-fonden</w:t>
            </w:r>
          </w:p>
        </w:tc>
        <w:tc>
          <w:tcPr>
            <w:tcW w:w="789" w:type="pct"/>
          </w:tcPr>
          <w:p w14:paraId="7F69DB24" w14:textId="77777777" w:rsidR="00CC5121" w:rsidRPr="003F01B7" w:rsidRDefault="00CC5121" w:rsidP="00367745">
            <w:pPr>
              <w:pStyle w:val="TabellRader"/>
            </w:pPr>
            <w:r w:rsidRPr="003F01B7">
              <w:t>17</w:t>
            </w:r>
          </w:p>
        </w:tc>
        <w:tc>
          <w:tcPr>
            <w:tcW w:w="789" w:type="pct"/>
          </w:tcPr>
          <w:p w14:paraId="1B090358" w14:textId="77777777" w:rsidR="00CC5121" w:rsidRPr="003F01B7" w:rsidRDefault="00CC5121" w:rsidP="00367745">
            <w:pPr>
              <w:pStyle w:val="TabellRader"/>
            </w:pPr>
            <w:r w:rsidRPr="003F01B7">
              <w:t>13</w:t>
            </w:r>
          </w:p>
        </w:tc>
        <w:tc>
          <w:tcPr>
            <w:tcW w:w="788" w:type="pct"/>
          </w:tcPr>
          <w:p w14:paraId="43D205D5" w14:textId="77777777" w:rsidR="00CC5121" w:rsidRPr="003F01B7" w:rsidRDefault="00CC5121" w:rsidP="00367745">
            <w:pPr>
              <w:pStyle w:val="TabellRader"/>
            </w:pPr>
            <w:r w:rsidRPr="003F01B7">
              <w:t>96</w:t>
            </w:r>
          </w:p>
        </w:tc>
        <w:tc>
          <w:tcPr>
            <w:tcW w:w="788" w:type="pct"/>
          </w:tcPr>
          <w:p w14:paraId="6B36A56D" w14:textId="77777777" w:rsidR="00CC5121" w:rsidRPr="003F01B7" w:rsidRDefault="00CC5121" w:rsidP="00367745">
            <w:pPr>
              <w:pStyle w:val="TabellRader"/>
            </w:pPr>
            <w:r w:rsidRPr="003F01B7">
              <w:t>166</w:t>
            </w:r>
          </w:p>
        </w:tc>
        <w:tc>
          <w:tcPr>
            <w:tcW w:w="788" w:type="pct"/>
          </w:tcPr>
          <w:p w14:paraId="2A7539C4" w14:textId="77777777" w:rsidR="00CC5121" w:rsidRDefault="00CC5121" w:rsidP="00367745">
            <w:pPr>
              <w:pStyle w:val="TabellRader"/>
            </w:pPr>
            <w:r>
              <w:t>29</w:t>
            </w:r>
          </w:p>
        </w:tc>
      </w:tr>
      <w:tr w:rsidR="00CC5121" w:rsidRPr="004D3069" w14:paraId="3698C9C0" w14:textId="77777777" w:rsidTr="00367745">
        <w:tc>
          <w:tcPr>
            <w:tcW w:w="1058" w:type="pct"/>
            <w:tcBorders>
              <w:bottom w:val="single" w:sz="4" w:space="0" w:color="auto"/>
            </w:tcBorders>
          </w:tcPr>
          <w:p w14:paraId="214863BA" w14:textId="77777777" w:rsidR="00CC5121" w:rsidRPr="003F01B7" w:rsidRDefault="00CC5121" w:rsidP="00367745">
            <w:pPr>
              <w:pStyle w:val="TabellRader"/>
              <w:jc w:val="left"/>
            </w:pPr>
            <w:r>
              <w:t>S</w:t>
            </w:r>
            <w:r w:rsidRPr="003F01B7">
              <w:t>jätte AP-fonden</w:t>
            </w:r>
          </w:p>
        </w:tc>
        <w:tc>
          <w:tcPr>
            <w:tcW w:w="789" w:type="pct"/>
            <w:tcBorders>
              <w:bottom w:val="single" w:sz="4" w:space="0" w:color="auto"/>
            </w:tcBorders>
          </w:tcPr>
          <w:p w14:paraId="7126AC36" w14:textId="77777777" w:rsidR="00CC5121" w:rsidRPr="003F01B7" w:rsidRDefault="00CC5121" w:rsidP="00367745">
            <w:pPr>
              <w:pStyle w:val="TabellRader"/>
            </w:pPr>
            <w:r w:rsidRPr="003F01B7">
              <w:t>0</w:t>
            </w:r>
          </w:p>
        </w:tc>
        <w:tc>
          <w:tcPr>
            <w:tcW w:w="789" w:type="pct"/>
            <w:tcBorders>
              <w:bottom w:val="single" w:sz="4" w:space="0" w:color="auto"/>
            </w:tcBorders>
          </w:tcPr>
          <w:p w14:paraId="73A9850E" w14:textId="77777777" w:rsidR="00CC5121" w:rsidRPr="003F01B7" w:rsidRDefault="00CC5121" w:rsidP="00367745">
            <w:pPr>
              <w:pStyle w:val="TabellRader"/>
            </w:pPr>
            <w:r w:rsidRPr="003F01B7">
              <w:t>0</w:t>
            </w:r>
          </w:p>
        </w:tc>
        <w:tc>
          <w:tcPr>
            <w:tcW w:w="788" w:type="pct"/>
            <w:tcBorders>
              <w:bottom w:val="single" w:sz="4" w:space="0" w:color="auto"/>
            </w:tcBorders>
          </w:tcPr>
          <w:p w14:paraId="49626A96" w14:textId="77777777" w:rsidR="00CC5121" w:rsidRPr="003F01B7" w:rsidRDefault="00CC5121" w:rsidP="00367745">
            <w:pPr>
              <w:pStyle w:val="TabellRader"/>
            </w:pPr>
            <w:r w:rsidRPr="003F01B7">
              <w:t>0</w:t>
            </w:r>
          </w:p>
        </w:tc>
        <w:tc>
          <w:tcPr>
            <w:tcW w:w="788" w:type="pct"/>
            <w:tcBorders>
              <w:bottom w:val="single" w:sz="4" w:space="0" w:color="auto"/>
            </w:tcBorders>
          </w:tcPr>
          <w:p w14:paraId="5F9FEA1C" w14:textId="77777777" w:rsidR="00CC5121" w:rsidRPr="003F01B7" w:rsidRDefault="00CC5121" w:rsidP="00367745">
            <w:pPr>
              <w:pStyle w:val="TabellRader"/>
            </w:pPr>
            <w:r w:rsidRPr="003F01B7">
              <w:t>0</w:t>
            </w:r>
          </w:p>
        </w:tc>
        <w:tc>
          <w:tcPr>
            <w:tcW w:w="788" w:type="pct"/>
            <w:tcBorders>
              <w:bottom w:val="single" w:sz="4" w:space="0" w:color="auto"/>
            </w:tcBorders>
          </w:tcPr>
          <w:p w14:paraId="14E52A69" w14:textId="77777777" w:rsidR="00CC5121" w:rsidRDefault="00CC5121" w:rsidP="00367745">
            <w:pPr>
              <w:pStyle w:val="TabellRader"/>
            </w:pPr>
            <w:r>
              <w:t>0</w:t>
            </w:r>
          </w:p>
        </w:tc>
      </w:tr>
      <w:tr w:rsidR="00CC5121" w:rsidRPr="00F84885" w14:paraId="237E51B1" w14:textId="77777777" w:rsidTr="00367745">
        <w:tc>
          <w:tcPr>
            <w:tcW w:w="1058" w:type="pct"/>
            <w:tcBorders>
              <w:top w:val="single" w:sz="4" w:space="0" w:color="auto"/>
              <w:bottom w:val="single" w:sz="4" w:space="0" w:color="auto"/>
            </w:tcBorders>
          </w:tcPr>
          <w:p w14:paraId="1E8088CB" w14:textId="77777777" w:rsidR="00CC5121" w:rsidRPr="003F01B7" w:rsidRDefault="00CC5121" w:rsidP="00367745">
            <w:pPr>
              <w:pStyle w:val="TabellRader"/>
              <w:rPr>
                <w:b/>
              </w:rPr>
            </w:pPr>
            <w:r w:rsidRPr="003F01B7">
              <w:rPr>
                <w:b/>
              </w:rPr>
              <w:t>Summa</w:t>
            </w:r>
          </w:p>
        </w:tc>
        <w:tc>
          <w:tcPr>
            <w:tcW w:w="789" w:type="pct"/>
            <w:tcBorders>
              <w:top w:val="single" w:sz="4" w:space="0" w:color="auto"/>
              <w:bottom w:val="single" w:sz="4" w:space="0" w:color="auto"/>
            </w:tcBorders>
          </w:tcPr>
          <w:p w14:paraId="440C9682" w14:textId="77777777" w:rsidR="00CC5121" w:rsidRPr="003F01B7" w:rsidRDefault="00CC5121" w:rsidP="00367745">
            <w:pPr>
              <w:pStyle w:val="TabellRader"/>
              <w:rPr>
                <w:b/>
              </w:rPr>
            </w:pPr>
            <w:r w:rsidRPr="003F01B7">
              <w:rPr>
                <w:b/>
                <w:bCs/>
              </w:rPr>
              <w:t>331</w:t>
            </w:r>
          </w:p>
        </w:tc>
        <w:tc>
          <w:tcPr>
            <w:tcW w:w="789" w:type="pct"/>
            <w:tcBorders>
              <w:top w:val="single" w:sz="4" w:space="0" w:color="auto"/>
              <w:bottom w:val="single" w:sz="4" w:space="0" w:color="auto"/>
            </w:tcBorders>
          </w:tcPr>
          <w:p w14:paraId="31F6CCFF" w14:textId="77777777" w:rsidR="00CC5121" w:rsidRPr="003F01B7" w:rsidRDefault="00CC5121" w:rsidP="00367745">
            <w:pPr>
              <w:pStyle w:val="TabellRader"/>
              <w:rPr>
                <w:b/>
              </w:rPr>
            </w:pPr>
            <w:r w:rsidRPr="003F01B7">
              <w:rPr>
                <w:b/>
                <w:bCs/>
              </w:rPr>
              <w:t>406</w:t>
            </w:r>
          </w:p>
        </w:tc>
        <w:tc>
          <w:tcPr>
            <w:tcW w:w="788" w:type="pct"/>
            <w:tcBorders>
              <w:top w:val="single" w:sz="4" w:space="0" w:color="auto"/>
              <w:bottom w:val="single" w:sz="4" w:space="0" w:color="auto"/>
            </w:tcBorders>
          </w:tcPr>
          <w:p w14:paraId="64232F52" w14:textId="77777777" w:rsidR="00CC5121" w:rsidRPr="003F01B7" w:rsidRDefault="00CC5121" w:rsidP="00367745">
            <w:pPr>
              <w:pStyle w:val="TabellRader"/>
              <w:rPr>
                <w:b/>
              </w:rPr>
            </w:pPr>
            <w:r w:rsidRPr="003F01B7">
              <w:rPr>
                <w:b/>
                <w:bCs/>
              </w:rPr>
              <w:t>625</w:t>
            </w:r>
          </w:p>
        </w:tc>
        <w:tc>
          <w:tcPr>
            <w:tcW w:w="788" w:type="pct"/>
            <w:tcBorders>
              <w:top w:val="single" w:sz="4" w:space="0" w:color="auto"/>
              <w:bottom w:val="single" w:sz="4" w:space="0" w:color="auto"/>
            </w:tcBorders>
          </w:tcPr>
          <w:p w14:paraId="34DB5114" w14:textId="77777777" w:rsidR="00CC5121" w:rsidRPr="003F01B7" w:rsidRDefault="00CC5121" w:rsidP="00367745">
            <w:pPr>
              <w:pStyle w:val="TabellRader"/>
              <w:rPr>
                <w:b/>
              </w:rPr>
            </w:pPr>
            <w:r w:rsidRPr="003F01B7">
              <w:rPr>
                <w:b/>
                <w:bCs/>
              </w:rPr>
              <w:t>451</w:t>
            </w:r>
          </w:p>
        </w:tc>
        <w:tc>
          <w:tcPr>
            <w:tcW w:w="788" w:type="pct"/>
            <w:tcBorders>
              <w:top w:val="single" w:sz="4" w:space="0" w:color="auto"/>
              <w:bottom w:val="single" w:sz="4" w:space="0" w:color="auto"/>
            </w:tcBorders>
          </w:tcPr>
          <w:p w14:paraId="5CC24282" w14:textId="77777777" w:rsidR="00CC5121" w:rsidRPr="003F01B7" w:rsidRDefault="00CC5121" w:rsidP="00367745">
            <w:pPr>
              <w:pStyle w:val="TabellRader"/>
              <w:rPr>
                <w:b/>
                <w:bCs/>
              </w:rPr>
            </w:pPr>
            <w:r>
              <w:rPr>
                <w:b/>
                <w:bCs/>
              </w:rPr>
              <w:t>257</w:t>
            </w:r>
          </w:p>
        </w:tc>
      </w:tr>
    </w:tbl>
    <w:p w14:paraId="4010AC52" w14:textId="77777777" w:rsidR="00CC5121" w:rsidRDefault="00CC5121" w:rsidP="00CC5121">
      <w:pPr>
        <w:pStyle w:val="FigurFotnot"/>
      </w:pPr>
      <w:r>
        <w:t>Not 1: Utöver detta har återbetalning under året uppgått till 131 mkr</w:t>
      </w:r>
    </w:p>
    <w:p w14:paraId="5AAFA865" w14:textId="77777777" w:rsidR="00CC5121" w:rsidRPr="00C377B4" w:rsidRDefault="00CC5121" w:rsidP="00CC5121">
      <w:pPr>
        <w:pStyle w:val="FigurFotnot"/>
      </w:pPr>
      <w:r w:rsidRPr="00C377B4">
        <w:t xml:space="preserve">Not </w:t>
      </w:r>
      <w:r>
        <w:t>2</w:t>
      </w:r>
      <w:r w:rsidRPr="00C377B4">
        <w:t>: Under 2022 var de prestationsbaserade avgifterna en intäkt då det gjordes för höga reserveringar i samband med bokslutet 2021</w:t>
      </w:r>
      <w:r>
        <w:t>.</w:t>
      </w:r>
    </w:p>
    <w:p w14:paraId="1FDC0608" w14:textId="77777777" w:rsidR="00CC5121" w:rsidRDefault="00CC5121" w:rsidP="00CC5121">
      <w:pPr>
        <w:pStyle w:val="FigurFotnot"/>
      </w:pPr>
      <w:r>
        <w:t>Källa: Första</w:t>
      </w:r>
      <w:r w:rsidRPr="00DD2955">
        <w:t>–</w:t>
      </w:r>
      <w:r>
        <w:t>Fjärde och Sjätte AP-fondernas årsredovisningar.</w:t>
      </w:r>
    </w:p>
    <w:p w14:paraId="56E0247E" w14:textId="77777777" w:rsidR="00CC5121" w:rsidRPr="00F84885" w:rsidRDefault="00CC5121" w:rsidP="00CC5121">
      <w:pPr>
        <w:pStyle w:val="Brdtext"/>
        <w:rPr>
          <w:highlight w:val="yellow"/>
        </w:rPr>
      </w:pPr>
    </w:p>
    <w:p w14:paraId="6FE4C977" w14:textId="77777777" w:rsidR="00CC5121" w:rsidRPr="000F53F5" w:rsidRDefault="00CC5121" w:rsidP="00CC5121">
      <w:pPr>
        <w:pStyle w:val="Brdtextmedindrag"/>
        <w:ind w:firstLine="0"/>
      </w:pPr>
      <w:r w:rsidRPr="000F53F5">
        <w:t>För onoterade tillgångsslag är en annan avtalskonstruktion vanligare, vilken oftast innebär att erlagda förvaltararvoden återbetalas förutsatt att det skett vinstgivande försäljningar i den onoterade fonden</w:t>
      </w:r>
      <w:r>
        <w:t>. D</w:t>
      </w:r>
      <w:r w:rsidRPr="000F53F5">
        <w:t>ärefter sker en vinst</w:t>
      </w:r>
      <w:r w:rsidRPr="000F53F5">
        <w:softHyphen/>
        <w:t>delning, vilket innebär att en del av vinsten över en viss förut</w:t>
      </w:r>
      <w:r w:rsidRPr="000F53F5">
        <w:softHyphen/>
        <w:t xml:space="preserve">bestämd avkastningsränta delas med förvaltarbolaget och nettoredovisas vid realisering. Detta innebär att erlagda arvoden över exempelvis en onoterad riskkapitalfonds livstid återbetalas i sin helhet (förutsatt att </w:t>
      </w:r>
      <w:r>
        <w:t xml:space="preserve">det finns </w:t>
      </w:r>
      <w:r w:rsidRPr="000F53F5">
        <w:t>ut</w:t>
      </w:r>
      <w:r w:rsidRPr="000F53F5">
        <w:softHyphen/>
        <w:t>rymme inom upparbetade vinster</w:t>
      </w:r>
      <w:r>
        <w:t>)</w:t>
      </w:r>
      <w:r w:rsidRPr="000F53F5">
        <w:t>. I</w:t>
      </w:r>
      <w:r>
        <w:t> </w:t>
      </w:r>
      <w:r w:rsidRPr="000F53F5">
        <w:t>regeringens skrivelse Redovisning av AP-fondernas verksamhet t.o.m. 2015 (</w:t>
      </w:r>
      <w:proofErr w:type="spellStart"/>
      <w:r w:rsidRPr="000F53F5">
        <w:t>skr</w:t>
      </w:r>
      <w:proofErr w:type="spellEnd"/>
      <w:r w:rsidRPr="000F53F5">
        <w:t xml:space="preserve">. 2015/16:130) </w:t>
      </w:r>
      <w:r w:rsidRPr="000F53F5">
        <w:lastRenderedPageBreak/>
        <w:t>änd</w:t>
      </w:r>
      <w:r w:rsidRPr="000F53F5">
        <w:softHyphen/>
        <w:t>rades redovisningen för att ge en mer rättvisande bild av den senare kate</w:t>
      </w:r>
      <w:r w:rsidRPr="000F53F5">
        <w:softHyphen/>
        <w:t>gorin av arvoden</w:t>
      </w:r>
      <w:r>
        <w:t>,</w:t>
      </w:r>
      <w:r w:rsidRPr="000F53F5">
        <w:t xml:space="preserve"> och AP-fonderna ombads också att tydligare redogöra för såväl erlagda som återbetalda belopp för onoterade avtals</w:t>
      </w:r>
      <w:r w:rsidRPr="000F53F5">
        <w:softHyphen/>
        <w:t>upplägg i sina årsredovisningar. Ändringen och förtydligandet i skrivel</w:t>
      </w:r>
      <w:r w:rsidRPr="000F53F5">
        <w:softHyphen/>
        <w:t xml:space="preserve">sen innebär att erlagda arvoden på årsbasis ska ställas mot, och redovisas tillsammans med, återbetalda arvoden som återbetalas i samband </w:t>
      </w:r>
      <w:r>
        <w:t xml:space="preserve">med </w:t>
      </w:r>
      <w:r w:rsidRPr="000F53F5">
        <w:t>att en onoterad tillgång säljs med vinst. I</w:t>
      </w:r>
      <w:r>
        <w:t xml:space="preserve"> </w:t>
      </w:r>
      <w:r>
        <w:fldChar w:fldCharType="begin"/>
      </w:r>
      <w:r>
        <w:instrText xml:space="preserve"> REF  _Ref101854926 \* Lower \h  \* MERGEFORMAT </w:instrText>
      </w:r>
      <w:r>
        <w:fldChar w:fldCharType="separate"/>
      </w:r>
      <w:r w:rsidRPr="00E21B9D">
        <w:t xml:space="preserve">tabell </w:t>
      </w:r>
      <w:r>
        <w:rPr>
          <w:noProof/>
        </w:rPr>
        <w:t>4</w:t>
      </w:r>
      <w:r w:rsidRPr="00E21B9D">
        <w:t>.</w:t>
      </w:r>
      <w:r>
        <w:rPr>
          <w:noProof/>
        </w:rPr>
        <w:t>6</w:t>
      </w:r>
      <w:r>
        <w:fldChar w:fldCharType="end"/>
      </w:r>
      <w:r w:rsidRPr="000F53F5">
        <w:t xml:space="preserve"> redovisas detta netto</w:t>
      </w:r>
      <w:r>
        <w:softHyphen/>
      </w:r>
      <w:r w:rsidRPr="000F53F5">
        <w:t>belopp per fond. Under</w:t>
      </w:r>
      <w:r w:rsidRPr="000F53F5" w:rsidDel="003F01B7">
        <w:t xml:space="preserve"> </w:t>
      </w:r>
      <w:r>
        <w:t>2022</w:t>
      </w:r>
      <w:r w:rsidRPr="000F53F5">
        <w:t xml:space="preserve"> var de erlagda arvodena </w:t>
      </w:r>
      <w:r>
        <w:t>761</w:t>
      </w:r>
      <w:r w:rsidRPr="000F53F5">
        <w:t xml:space="preserve"> miljoner kronor högre än de återbetalda. </w:t>
      </w:r>
    </w:p>
    <w:p w14:paraId="3711D650" w14:textId="77777777" w:rsidR="00CC5121" w:rsidRPr="00E21B9D" w:rsidRDefault="00CC5121" w:rsidP="00CC5121">
      <w:pPr>
        <w:pStyle w:val="TabellRubrik"/>
      </w:pPr>
      <w:bookmarkStart w:id="156" w:name="_Ref101854926"/>
      <w:r w:rsidRPr="00E21B9D">
        <w:t xml:space="preserve">Tabell </w:t>
      </w:r>
      <w:r w:rsidR="00263E1F">
        <w:fldChar w:fldCharType="begin"/>
      </w:r>
      <w:r w:rsidR="00263E1F">
        <w:instrText xml:space="preserve"> STYLEREF 1 \s </w:instrText>
      </w:r>
      <w:r w:rsidR="00263E1F">
        <w:fldChar w:fldCharType="separate"/>
      </w:r>
      <w:r>
        <w:rPr>
          <w:noProof/>
        </w:rPr>
        <w:t>4</w:t>
      </w:r>
      <w:r w:rsidR="00263E1F">
        <w:rPr>
          <w:noProof/>
        </w:rPr>
        <w:fldChar w:fldCharType="end"/>
      </w:r>
      <w:r w:rsidRPr="00E21B9D">
        <w:t>.</w:t>
      </w:r>
      <w:r w:rsidR="00263E1F">
        <w:fldChar w:fldCharType="begin"/>
      </w:r>
      <w:r w:rsidR="00263E1F">
        <w:instrText xml:space="preserve"> SEQ Tabell \* Arabic \s 1  \* MERGEFORMAT</w:instrText>
      </w:r>
      <w:r w:rsidR="00263E1F">
        <w:instrText xml:space="preserve"> </w:instrText>
      </w:r>
      <w:r w:rsidR="00263E1F">
        <w:fldChar w:fldCharType="separate"/>
      </w:r>
      <w:r>
        <w:rPr>
          <w:noProof/>
        </w:rPr>
        <w:t>6</w:t>
      </w:r>
      <w:r w:rsidR="00263E1F">
        <w:rPr>
          <w:noProof/>
        </w:rPr>
        <w:fldChar w:fldCharType="end"/>
      </w:r>
      <w:bookmarkEnd w:id="156"/>
      <w:r w:rsidRPr="00E21B9D">
        <w:tab/>
        <w:t xml:space="preserve">Netto erlagda och återbetalda arvoden för onoterade innehav </w:t>
      </w:r>
    </w:p>
    <w:p w14:paraId="42578D1C" w14:textId="77777777" w:rsidR="00CC5121" w:rsidRPr="0080399F" w:rsidRDefault="00CC5121" w:rsidP="00CC5121">
      <w:pPr>
        <w:pStyle w:val="TabellUnderrubrik"/>
        <w:rPr>
          <w:bCs/>
          <w:iCs/>
        </w:rPr>
      </w:pPr>
      <w:r w:rsidRPr="00E21B9D">
        <w:t>(positivt belopp då erlagda arvoden överstiger återbetalda)</w:t>
      </w:r>
      <w:r>
        <w:t xml:space="preserve"> </w:t>
      </w:r>
      <w:r w:rsidRPr="009B1B60">
        <w:rPr>
          <w:bCs/>
          <w:iCs/>
        </w:rPr>
        <w:t>Miljoner kronor</w:t>
      </w:r>
    </w:p>
    <w:tbl>
      <w:tblPr>
        <w:tblW w:w="5897" w:type="dxa"/>
        <w:tblCellMar>
          <w:left w:w="0" w:type="dxa"/>
        </w:tblCellMar>
        <w:tblLook w:val="0000" w:firstRow="0" w:lastRow="0" w:firstColumn="0" w:lastColumn="0" w:noHBand="0" w:noVBand="0"/>
        <w:tblDescription w:val="Tabell som visar Netto erlagda och återbetalda arvoden för onoterade innehav i miljoner kronor."/>
      </w:tblPr>
      <w:tblGrid>
        <w:gridCol w:w="1496"/>
        <w:gridCol w:w="882"/>
        <w:gridCol w:w="882"/>
        <w:gridCol w:w="882"/>
        <w:gridCol w:w="879"/>
        <w:gridCol w:w="876"/>
      </w:tblGrid>
      <w:tr w:rsidR="00CC5121" w:rsidRPr="00F84885" w14:paraId="46346D5A" w14:textId="77777777" w:rsidTr="00367745">
        <w:tc>
          <w:tcPr>
            <w:tcW w:w="1268" w:type="pct"/>
            <w:tcBorders>
              <w:top w:val="single" w:sz="8" w:space="0" w:color="auto"/>
              <w:bottom w:val="single" w:sz="6" w:space="0" w:color="auto"/>
            </w:tcBorders>
          </w:tcPr>
          <w:p w14:paraId="33CD410A" w14:textId="77777777" w:rsidR="00CC5121" w:rsidRPr="003D03A0" w:rsidRDefault="00CC5121" w:rsidP="00367745">
            <w:pPr>
              <w:pStyle w:val="TabellHuvud"/>
              <w:jc w:val="left"/>
              <w:rPr>
                <w:b w:val="0"/>
                <w:i/>
              </w:rPr>
            </w:pPr>
          </w:p>
        </w:tc>
        <w:tc>
          <w:tcPr>
            <w:tcW w:w="748" w:type="pct"/>
            <w:tcBorders>
              <w:top w:val="single" w:sz="8" w:space="0" w:color="auto"/>
              <w:bottom w:val="single" w:sz="6" w:space="0" w:color="auto"/>
            </w:tcBorders>
          </w:tcPr>
          <w:p w14:paraId="6444FC9D" w14:textId="77777777" w:rsidR="00CC5121" w:rsidRPr="003D03A0" w:rsidRDefault="00CC5121" w:rsidP="00367745">
            <w:pPr>
              <w:pStyle w:val="TabellHuvud"/>
            </w:pPr>
            <w:r w:rsidRPr="003D03A0">
              <w:t>2018</w:t>
            </w:r>
          </w:p>
        </w:tc>
        <w:tc>
          <w:tcPr>
            <w:tcW w:w="748" w:type="pct"/>
            <w:tcBorders>
              <w:top w:val="single" w:sz="8" w:space="0" w:color="auto"/>
              <w:bottom w:val="single" w:sz="6" w:space="0" w:color="auto"/>
            </w:tcBorders>
          </w:tcPr>
          <w:p w14:paraId="459C0706" w14:textId="77777777" w:rsidR="00CC5121" w:rsidRPr="003D03A0" w:rsidRDefault="00CC5121" w:rsidP="00367745">
            <w:pPr>
              <w:pStyle w:val="TabellHuvud"/>
            </w:pPr>
            <w:r w:rsidRPr="003D03A0">
              <w:t>2019</w:t>
            </w:r>
          </w:p>
        </w:tc>
        <w:tc>
          <w:tcPr>
            <w:tcW w:w="748" w:type="pct"/>
            <w:tcBorders>
              <w:top w:val="single" w:sz="8" w:space="0" w:color="auto"/>
              <w:bottom w:val="single" w:sz="6" w:space="0" w:color="auto"/>
            </w:tcBorders>
          </w:tcPr>
          <w:p w14:paraId="0DC651EA" w14:textId="77777777" w:rsidR="00CC5121" w:rsidRPr="003D03A0" w:rsidRDefault="00CC5121" w:rsidP="00367745">
            <w:pPr>
              <w:pStyle w:val="TabellHuvud"/>
            </w:pPr>
            <w:r w:rsidRPr="003D03A0">
              <w:t>2020</w:t>
            </w:r>
          </w:p>
        </w:tc>
        <w:tc>
          <w:tcPr>
            <w:tcW w:w="745" w:type="pct"/>
            <w:tcBorders>
              <w:top w:val="single" w:sz="8" w:space="0" w:color="auto"/>
              <w:bottom w:val="single" w:sz="6" w:space="0" w:color="auto"/>
            </w:tcBorders>
          </w:tcPr>
          <w:p w14:paraId="0C414498" w14:textId="77777777" w:rsidR="00CC5121" w:rsidRPr="003D03A0" w:rsidRDefault="00CC5121" w:rsidP="00367745">
            <w:pPr>
              <w:pStyle w:val="TabellHuvud"/>
            </w:pPr>
            <w:r w:rsidRPr="003D03A0">
              <w:t>2021</w:t>
            </w:r>
          </w:p>
        </w:tc>
        <w:tc>
          <w:tcPr>
            <w:tcW w:w="744" w:type="pct"/>
            <w:tcBorders>
              <w:top w:val="single" w:sz="8" w:space="0" w:color="auto"/>
              <w:bottom w:val="single" w:sz="6" w:space="0" w:color="auto"/>
            </w:tcBorders>
          </w:tcPr>
          <w:p w14:paraId="3EF132BE" w14:textId="77777777" w:rsidR="00CC5121" w:rsidRDefault="00CC5121" w:rsidP="00367745">
            <w:pPr>
              <w:pStyle w:val="TabellHuvud"/>
            </w:pPr>
            <w:r>
              <w:t>2022</w:t>
            </w:r>
          </w:p>
        </w:tc>
      </w:tr>
      <w:tr w:rsidR="00CC5121" w:rsidRPr="00F84885" w14:paraId="709CAB52" w14:textId="77777777" w:rsidTr="00367745">
        <w:tc>
          <w:tcPr>
            <w:tcW w:w="1268" w:type="pct"/>
            <w:tcBorders>
              <w:top w:val="single" w:sz="6" w:space="0" w:color="auto"/>
            </w:tcBorders>
          </w:tcPr>
          <w:p w14:paraId="6453F6BA" w14:textId="77777777" w:rsidR="00CC5121" w:rsidRPr="003D03A0" w:rsidRDefault="00CC5121" w:rsidP="00367745">
            <w:pPr>
              <w:pStyle w:val="TabellRader"/>
              <w:jc w:val="left"/>
            </w:pPr>
            <w:r w:rsidRPr="003D03A0">
              <w:t>Första AP-fonden</w:t>
            </w:r>
          </w:p>
        </w:tc>
        <w:tc>
          <w:tcPr>
            <w:tcW w:w="748" w:type="pct"/>
            <w:tcBorders>
              <w:top w:val="single" w:sz="6" w:space="0" w:color="auto"/>
            </w:tcBorders>
          </w:tcPr>
          <w:p w14:paraId="042D2008" w14:textId="77777777" w:rsidR="00CC5121" w:rsidRPr="003D03A0" w:rsidRDefault="00CC5121" w:rsidP="00367745">
            <w:pPr>
              <w:pStyle w:val="TabellRader"/>
            </w:pPr>
            <w:r w:rsidRPr="003D03A0">
              <w:t>109</w:t>
            </w:r>
          </w:p>
        </w:tc>
        <w:tc>
          <w:tcPr>
            <w:tcW w:w="748" w:type="pct"/>
            <w:tcBorders>
              <w:top w:val="single" w:sz="6" w:space="0" w:color="auto"/>
            </w:tcBorders>
          </w:tcPr>
          <w:p w14:paraId="523279F1" w14:textId="77777777" w:rsidR="00CC5121" w:rsidRPr="003D03A0" w:rsidRDefault="00CC5121" w:rsidP="00367745">
            <w:pPr>
              <w:pStyle w:val="TabellRader"/>
            </w:pPr>
            <w:r w:rsidRPr="003D03A0">
              <w:t>-107</w:t>
            </w:r>
          </w:p>
        </w:tc>
        <w:tc>
          <w:tcPr>
            <w:tcW w:w="748" w:type="pct"/>
            <w:tcBorders>
              <w:top w:val="single" w:sz="6" w:space="0" w:color="auto"/>
            </w:tcBorders>
          </w:tcPr>
          <w:p w14:paraId="757D04BD" w14:textId="77777777" w:rsidR="00CC5121" w:rsidRPr="003D03A0" w:rsidRDefault="00CC5121" w:rsidP="00367745">
            <w:pPr>
              <w:pStyle w:val="TabellRader"/>
            </w:pPr>
            <w:r w:rsidRPr="003D03A0">
              <w:t>0</w:t>
            </w:r>
          </w:p>
        </w:tc>
        <w:tc>
          <w:tcPr>
            <w:tcW w:w="745" w:type="pct"/>
            <w:tcBorders>
              <w:top w:val="single" w:sz="6" w:space="0" w:color="auto"/>
            </w:tcBorders>
          </w:tcPr>
          <w:p w14:paraId="582BBFF8" w14:textId="77777777" w:rsidR="00CC5121" w:rsidRPr="003D03A0" w:rsidRDefault="00CC5121" w:rsidP="00367745">
            <w:pPr>
              <w:pStyle w:val="TabellRader"/>
            </w:pPr>
            <w:r w:rsidRPr="003D03A0">
              <w:t>0</w:t>
            </w:r>
          </w:p>
        </w:tc>
        <w:tc>
          <w:tcPr>
            <w:tcW w:w="744" w:type="pct"/>
            <w:tcBorders>
              <w:top w:val="single" w:sz="6" w:space="0" w:color="auto"/>
            </w:tcBorders>
          </w:tcPr>
          <w:p w14:paraId="217069EF" w14:textId="77777777" w:rsidR="00CC5121" w:rsidRDefault="00CC5121" w:rsidP="00367745">
            <w:pPr>
              <w:pStyle w:val="TabellRader"/>
            </w:pPr>
            <w:r>
              <w:t>7</w:t>
            </w:r>
          </w:p>
        </w:tc>
      </w:tr>
      <w:tr w:rsidR="00CC5121" w:rsidRPr="00F84885" w14:paraId="0BDCBD99" w14:textId="77777777" w:rsidTr="00367745">
        <w:tc>
          <w:tcPr>
            <w:tcW w:w="1268" w:type="pct"/>
          </w:tcPr>
          <w:p w14:paraId="45655D27" w14:textId="77777777" w:rsidR="00CC5121" w:rsidRPr="003D03A0" w:rsidRDefault="00CC5121" w:rsidP="00367745">
            <w:pPr>
              <w:pStyle w:val="TabellRader"/>
              <w:jc w:val="left"/>
            </w:pPr>
            <w:r w:rsidRPr="003D03A0">
              <w:t>Andra AP-fonden</w:t>
            </w:r>
          </w:p>
        </w:tc>
        <w:tc>
          <w:tcPr>
            <w:tcW w:w="748" w:type="pct"/>
          </w:tcPr>
          <w:p w14:paraId="5CB37E74" w14:textId="77777777" w:rsidR="00CC5121" w:rsidRPr="003D03A0" w:rsidRDefault="00CC5121" w:rsidP="00367745">
            <w:pPr>
              <w:pStyle w:val="TabellRader"/>
            </w:pPr>
            <w:r w:rsidRPr="003D03A0">
              <w:t>-64</w:t>
            </w:r>
          </w:p>
        </w:tc>
        <w:tc>
          <w:tcPr>
            <w:tcW w:w="748" w:type="pct"/>
          </w:tcPr>
          <w:p w14:paraId="6D070772" w14:textId="77777777" w:rsidR="00CC5121" w:rsidRPr="003D03A0" w:rsidRDefault="00CC5121" w:rsidP="00367745">
            <w:pPr>
              <w:pStyle w:val="TabellRader"/>
            </w:pPr>
            <w:r w:rsidRPr="003D03A0">
              <w:t>82</w:t>
            </w:r>
          </w:p>
        </w:tc>
        <w:tc>
          <w:tcPr>
            <w:tcW w:w="748" w:type="pct"/>
          </w:tcPr>
          <w:p w14:paraId="41B5A26A" w14:textId="77777777" w:rsidR="00CC5121" w:rsidRPr="003D03A0" w:rsidRDefault="00CC5121" w:rsidP="00367745">
            <w:pPr>
              <w:pStyle w:val="TabellRader"/>
            </w:pPr>
            <w:r w:rsidRPr="003D03A0">
              <w:t>9</w:t>
            </w:r>
          </w:p>
        </w:tc>
        <w:tc>
          <w:tcPr>
            <w:tcW w:w="745" w:type="pct"/>
          </w:tcPr>
          <w:p w14:paraId="70249C0A" w14:textId="77777777" w:rsidR="00CC5121" w:rsidRPr="003D03A0" w:rsidRDefault="00CC5121" w:rsidP="00367745">
            <w:pPr>
              <w:pStyle w:val="TabellRader"/>
            </w:pPr>
            <w:r>
              <w:t>-</w:t>
            </w:r>
            <w:r w:rsidRPr="003D03A0">
              <w:t>160</w:t>
            </w:r>
          </w:p>
        </w:tc>
        <w:tc>
          <w:tcPr>
            <w:tcW w:w="744" w:type="pct"/>
          </w:tcPr>
          <w:p w14:paraId="47831C2D" w14:textId="77777777" w:rsidR="00CC5121" w:rsidRDefault="00CC5121" w:rsidP="00367745">
            <w:pPr>
              <w:pStyle w:val="TabellRader"/>
            </w:pPr>
            <w:r>
              <w:t>225</w:t>
            </w:r>
          </w:p>
        </w:tc>
      </w:tr>
      <w:tr w:rsidR="00CC5121" w:rsidRPr="00F84885" w14:paraId="6E3963D9" w14:textId="77777777" w:rsidTr="00367745">
        <w:tc>
          <w:tcPr>
            <w:tcW w:w="1268" w:type="pct"/>
          </w:tcPr>
          <w:p w14:paraId="2E62427E" w14:textId="77777777" w:rsidR="00CC5121" w:rsidRPr="003D03A0" w:rsidRDefault="00CC5121" w:rsidP="00367745">
            <w:pPr>
              <w:pStyle w:val="TabellRader"/>
              <w:jc w:val="left"/>
            </w:pPr>
            <w:r w:rsidRPr="003D03A0">
              <w:t>Tredje AP-fonden</w:t>
            </w:r>
          </w:p>
        </w:tc>
        <w:tc>
          <w:tcPr>
            <w:tcW w:w="748" w:type="pct"/>
          </w:tcPr>
          <w:p w14:paraId="0A9DA030" w14:textId="77777777" w:rsidR="00CC5121" w:rsidRPr="003D03A0" w:rsidRDefault="00CC5121" w:rsidP="00367745">
            <w:pPr>
              <w:pStyle w:val="TabellRader"/>
            </w:pPr>
            <w:r w:rsidRPr="003D03A0">
              <w:t>242</w:t>
            </w:r>
          </w:p>
        </w:tc>
        <w:tc>
          <w:tcPr>
            <w:tcW w:w="748" w:type="pct"/>
          </w:tcPr>
          <w:p w14:paraId="5C16FEB1" w14:textId="77777777" w:rsidR="00CC5121" w:rsidRPr="003D03A0" w:rsidRDefault="00CC5121" w:rsidP="00367745">
            <w:pPr>
              <w:pStyle w:val="TabellRader"/>
            </w:pPr>
            <w:r w:rsidRPr="003D03A0">
              <w:t>226</w:t>
            </w:r>
          </w:p>
        </w:tc>
        <w:tc>
          <w:tcPr>
            <w:tcW w:w="748" w:type="pct"/>
          </w:tcPr>
          <w:p w14:paraId="7935C169" w14:textId="77777777" w:rsidR="00CC5121" w:rsidRPr="003D03A0" w:rsidRDefault="00CC5121" w:rsidP="00367745">
            <w:pPr>
              <w:pStyle w:val="TabellRader"/>
            </w:pPr>
            <w:r w:rsidRPr="003D03A0">
              <w:t>409</w:t>
            </w:r>
          </w:p>
        </w:tc>
        <w:tc>
          <w:tcPr>
            <w:tcW w:w="745" w:type="pct"/>
          </w:tcPr>
          <w:p w14:paraId="1E49D5AE" w14:textId="77777777" w:rsidR="00CC5121" w:rsidRPr="003D03A0" w:rsidRDefault="00CC5121" w:rsidP="00367745">
            <w:pPr>
              <w:pStyle w:val="TabellRader"/>
            </w:pPr>
            <w:r w:rsidRPr="003D03A0">
              <w:t>260</w:t>
            </w:r>
          </w:p>
        </w:tc>
        <w:tc>
          <w:tcPr>
            <w:tcW w:w="744" w:type="pct"/>
          </w:tcPr>
          <w:p w14:paraId="1197237E" w14:textId="77777777" w:rsidR="00CC5121" w:rsidRDefault="00CC5121" w:rsidP="00367745">
            <w:pPr>
              <w:pStyle w:val="TabellRader"/>
            </w:pPr>
            <w:r>
              <w:t>306</w:t>
            </w:r>
          </w:p>
        </w:tc>
      </w:tr>
      <w:tr w:rsidR="00CC5121" w:rsidRPr="00F84885" w14:paraId="564C34C6" w14:textId="77777777" w:rsidTr="00367745">
        <w:tc>
          <w:tcPr>
            <w:tcW w:w="1268" w:type="pct"/>
          </w:tcPr>
          <w:p w14:paraId="2AB87C30" w14:textId="77777777" w:rsidR="00CC5121" w:rsidRPr="003D03A0" w:rsidRDefault="00CC5121" w:rsidP="00367745">
            <w:pPr>
              <w:pStyle w:val="TabellRader"/>
              <w:jc w:val="left"/>
            </w:pPr>
            <w:r w:rsidRPr="003D03A0">
              <w:t>Fjärde AP-fonden</w:t>
            </w:r>
          </w:p>
        </w:tc>
        <w:tc>
          <w:tcPr>
            <w:tcW w:w="748" w:type="pct"/>
          </w:tcPr>
          <w:p w14:paraId="0280F6C3" w14:textId="77777777" w:rsidR="00CC5121" w:rsidRPr="003D03A0" w:rsidRDefault="00CC5121" w:rsidP="00367745">
            <w:pPr>
              <w:pStyle w:val="TabellRader"/>
            </w:pPr>
            <w:r w:rsidRPr="003D03A0">
              <w:t>62</w:t>
            </w:r>
          </w:p>
        </w:tc>
        <w:tc>
          <w:tcPr>
            <w:tcW w:w="748" w:type="pct"/>
          </w:tcPr>
          <w:p w14:paraId="28874898" w14:textId="77777777" w:rsidR="00CC5121" w:rsidRPr="003D03A0" w:rsidRDefault="00CC5121" w:rsidP="00367745">
            <w:pPr>
              <w:pStyle w:val="TabellRader"/>
            </w:pPr>
            <w:r w:rsidRPr="003D03A0">
              <w:t>68</w:t>
            </w:r>
          </w:p>
        </w:tc>
        <w:tc>
          <w:tcPr>
            <w:tcW w:w="748" w:type="pct"/>
          </w:tcPr>
          <w:p w14:paraId="68F8BA13" w14:textId="77777777" w:rsidR="00CC5121" w:rsidRPr="003D03A0" w:rsidRDefault="00CC5121" w:rsidP="00367745">
            <w:pPr>
              <w:pStyle w:val="TabellRader"/>
            </w:pPr>
            <w:r w:rsidRPr="003D03A0">
              <w:t>94</w:t>
            </w:r>
          </w:p>
        </w:tc>
        <w:tc>
          <w:tcPr>
            <w:tcW w:w="745" w:type="pct"/>
          </w:tcPr>
          <w:p w14:paraId="290746FE" w14:textId="77777777" w:rsidR="00CC5121" w:rsidRPr="003D03A0" w:rsidRDefault="00CC5121" w:rsidP="00367745">
            <w:pPr>
              <w:pStyle w:val="TabellRader"/>
            </w:pPr>
            <w:r w:rsidRPr="003D03A0">
              <w:t>144</w:t>
            </w:r>
          </w:p>
        </w:tc>
        <w:tc>
          <w:tcPr>
            <w:tcW w:w="744" w:type="pct"/>
          </w:tcPr>
          <w:p w14:paraId="173B3AD1" w14:textId="77777777" w:rsidR="00CC5121" w:rsidRDefault="00CC5121" w:rsidP="00367745">
            <w:pPr>
              <w:pStyle w:val="TabellRader"/>
            </w:pPr>
            <w:r>
              <w:t>223</w:t>
            </w:r>
          </w:p>
        </w:tc>
      </w:tr>
      <w:tr w:rsidR="00CC5121" w:rsidRPr="00B11454" w14:paraId="0BE7ABB7" w14:textId="77777777" w:rsidTr="00367745">
        <w:tc>
          <w:tcPr>
            <w:tcW w:w="1268" w:type="pct"/>
            <w:tcBorders>
              <w:top w:val="single" w:sz="4" w:space="0" w:color="auto"/>
              <w:bottom w:val="single" w:sz="8" w:space="0" w:color="auto"/>
            </w:tcBorders>
          </w:tcPr>
          <w:p w14:paraId="44916965" w14:textId="77777777" w:rsidR="00CC5121" w:rsidRPr="003D03A0" w:rsidRDefault="00CC5121" w:rsidP="00367745">
            <w:pPr>
              <w:pStyle w:val="TabellSlutsumma"/>
              <w:jc w:val="left"/>
            </w:pPr>
            <w:r w:rsidRPr="003D03A0">
              <w:t>Summa</w:t>
            </w:r>
          </w:p>
        </w:tc>
        <w:tc>
          <w:tcPr>
            <w:tcW w:w="748" w:type="pct"/>
            <w:tcBorders>
              <w:top w:val="single" w:sz="4" w:space="0" w:color="auto"/>
              <w:bottom w:val="single" w:sz="8" w:space="0" w:color="auto"/>
            </w:tcBorders>
          </w:tcPr>
          <w:p w14:paraId="19851CE3" w14:textId="77777777" w:rsidR="00CC5121" w:rsidRPr="003D03A0" w:rsidRDefault="00CC5121" w:rsidP="00367745">
            <w:pPr>
              <w:pStyle w:val="TabellSlutsumma"/>
            </w:pPr>
            <w:r w:rsidRPr="003D03A0">
              <w:t>349</w:t>
            </w:r>
          </w:p>
        </w:tc>
        <w:tc>
          <w:tcPr>
            <w:tcW w:w="748" w:type="pct"/>
            <w:tcBorders>
              <w:top w:val="single" w:sz="4" w:space="0" w:color="auto"/>
              <w:bottom w:val="single" w:sz="8" w:space="0" w:color="auto"/>
            </w:tcBorders>
          </w:tcPr>
          <w:p w14:paraId="22B1F819" w14:textId="77777777" w:rsidR="00CC5121" w:rsidRPr="003D03A0" w:rsidRDefault="00CC5121" w:rsidP="00367745">
            <w:pPr>
              <w:pStyle w:val="TabellSlutsumma"/>
            </w:pPr>
            <w:r w:rsidRPr="003D03A0">
              <w:t>269</w:t>
            </w:r>
          </w:p>
        </w:tc>
        <w:tc>
          <w:tcPr>
            <w:tcW w:w="748" w:type="pct"/>
            <w:tcBorders>
              <w:top w:val="single" w:sz="4" w:space="0" w:color="auto"/>
              <w:bottom w:val="single" w:sz="8" w:space="0" w:color="auto"/>
            </w:tcBorders>
          </w:tcPr>
          <w:p w14:paraId="2087A370" w14:textId="77777777" w:rsidR="00CC5121" w:rsidRPr="003D03A0" w:rsidRDefault="00CC5121" w:rsidP="00367745">
            <w:pPr>
              <w:pStyle w:val="TabellSlutsumma"/>
            </w:pPr>
            <w:r w:rsidRPr="003D03A0">
              <w:t>512</w:t>
            </w:r>
          </w:p>
        </w:tc>
        <w:tc>
          <w:tcPr>
            <w:tcW w:w="745" w:type="pct"/>
            <w:tcBorders>
              <w:top w:val="single" w:sz="4" w:space="0" w:color="auto"/>
              <w:bottom w:val="single" w:sz="8" w:space="0" w:color="auto"/>
            </w:tcBorders>
          </w:tcPr>
          <w:p w14:paraId="0E95B6B0" w14:textId="77777777" w:rsidR="00CC5121" w:rsidRPr="003D03A0" w:rsidRDefault="00CC5121" w:rsidP="00367745">
            <w:pPr>
              <w:pStyle w:val="TabellSlutsumma"/>
            </w:pPr>
            <w:r>
              <w:t>451</w:t>
            </w:r>
          </w:p>
        </w:tc>
        <w:tc>
          <w:tcPr>
            <w:tcW w:w="744" w:type="pct"/>
            <w:tcBorders>
              <w:top w:val="single" w:sz="4" w:space="0" w:color="auto"/>
              <w:bottom w:val="single" w:sz="8" w:space="0" w:color="auto"/>
            </w:tcBorders>
          </w:tcPr>
          <w:p w14:paraId="208E3DDB" w14:textId="77777777" w:rsidR="00CC5121" w:rsidRDefault="00CC5121" w:rsidP="00367745">
            <w:pPr>
              <w:pStyle w:val="TabellSlutsumma"/>
            </w:pPr>
            <w:r>
              <w:t>761</w:t>
            </w:r>
          </w:p>
        </w:tc>
      </w:tr>
    </w:tbl>
    <w:p w14:paraId="51B344F3" w14:textId="77777777" w:rsidR="00CC5121" w:rsidRDefault="00CC5121" w:rsidP="00CC5121">
      <w:pPr>
        <w:pStyle w:val="FigurFotnot"/>
      </w:pPr>
      <w:r>
        <w:t>Anm.</w:t>
      </w:r>
      <w:r w:rsidRPr="00B11454">
        <w:t>: Sjätte AP-fonden har som princip att periodisera sina förvaltningskostnader och dessa ingår därmed inte i tabellen.</w:t>
      </w:r>
      <w:r w:rsidRPr="00E21B9D">
        <w:t xml:space="preserve"> </w:t>
      </w:r>
    </w:p>
    <w:p w14:paraId="65690454" w14:textId="77777777" w:rsidR="00CC5121" w:rsidRPr="00E21B9D" w:rsidRDefault="00CC5121" w:rsidP="00CC5121">
      <w:pPr>
        <w:pStyle w:val="FigurFotnot"/>
      </w:pPr>
      <w:r>
        <w:t>Källa: Första</w:t>
      </w:r>
      <w:r w:rsidRPr="00DD2955">
        <w:t>–</w:t>
      </w:r>
      <w:r>
        <w:t>Fjärde AP-fondernas årsredovisningar.</w:t>
      </w:r>
    </w:p>
    <w:p w14:paraId="08D7F37E" w14:textId="77777777" w:rsidR="00CC5121" w:rsidRPr="00F84885" w:rsidRDefault="00CC5121" w:rsidP="00CC5121">
      <w:pPr>
        <w:pStyle w:val="Brdtextmedindrag"/>
        <w:ind w:firstLine="0"/>
        <w:rPr>
          <w:highlight w:val="yellow"/>
        </w:rPr>
      </w:pPr>
    </w:p>
    <w:p w14:paraId="5FA4EE9B" w14:textId="77777777" w:rsidR="00CC5121" w:rsidRDefault="00CC5121" w:rsidP="00CC5121">
      <w:pPr>
        <w:pStyle w:val="Brdtext"/>
      </w:pPr>
      <w:r w:rsidRPr="0061219B">
        <w:t xml:space="preserve">Vinstdelningen sker efter en viss vinstnivå, men denna nivå uppnås först efter </w:t>
      </w:r>
      <w:r>
        <w:t xml:space="preserve">det </w:t>
      </w:r>
      <w:r w:rsidRPr="0061219B">
        <w:t>att AP-fonden har återfått investerat belopp och erlagda avgifter och därutöver även erhållit en ersättning motsvarande en viss procentuell årlig avkastning på hela det investerade beloppet. Vinstdelningen redo</w:t>
      </w:r>
      <w:r w:rsidRPr="0061219B">
        <w:softHyphen/>
        <w:t xml:space="preserve">visas inte specifikt utan den </w:t>
      </w:r>
      <w:r w:rsidRPr="00AC0C96">
        <w:t xml:space="preserve">har reducerat erhållet försäljningsbelopp och därmed reducerat nettoresultatet. Jämfört med </w:t>
      </w:r>
      <w:r>
        <w:t>2021</w:t>
      </w:r>
      <w:r w:rsidRPr="00AC0C96">
        <w:t xml:space="preserve"> har </w:t>
      </w:r>
      <w:r>
        <w:t>netto</w:t>
      </w:r>
      <w:r w:rsidRPr="00AC0C96">
        <w:t xml:space="preserve"> erlagda</w:t>
      </w:r>
      <w:r>
        <w:t xml:space="preserve"> och återbetalda arvoden ökat</w:t>
      </w:r>
      <w:r w:rsidRPr="00401BE3">
        <w:t xml:space="preserve"> från </w:t>
      </w:r>
      <w:r>
        <w:t>451</w:t>
      </w:r>
      <w:r w:rsidRPr="00401BE3">
        <w:t xml:space="preserve"> till </w:t>
      </w:r>
      <w:r>
        <w:t>761</w:t>
      </w:r>
      <w:r w:rsidRPr="00401BE3">
        <w:t xml:space="preserve"> miljoner kronor. Denna</w:t>
      </w:r>
      <w:r w:rsidRPr="00AC0C96">
        <w:t xml:space="preserve"> typ av avtals</w:t>
      </w:r>
      <w:r w:rsidRPr="00AC0C96">
        <w:softHyphen/>
        <w:t xml:space="preserve">konstruktioner kan förväntas öka ytterligare i och med de ändringar av placeringsreglerna som trädde i kraft den 1 januari </w:t>
      </w:r>
      <w:bookmarkStart w:id="157" w:name="_Hlk40092120"/>
      <w:r w:rsidRPr="00AC0C96">
        <w:t xml:space="preserve">2019. AP-fonderna utredde under 2019 frågan hur de på bästa sätt kan bidra till att öka transparensen kring vinstdelning och konstaterade då att genom att ansluta till pågående initiativ tillsammans med andra globala institutionella investerare skapas </w:t>
      </w:r>
      <w:r>
        <w:t xml:space="preserve">de </w:t>
      </w:r>
      <w:r w:rsidRPr="00AC0C96">
        <w:t xml:space="preserve">bästa förutsättningarna för att påverka transparensen i branschen i rätt riktning samt bidra till utvecklandet av en gemensam rapporteringsstandard. Under 2020 </w:t>
      </w:r>
      <w:r>
        <w:t>anslöt sig</w:t>
      </w:r>
      <w:r w:rsidRPr="00AC0C96">
        <w:t xml:space="preserve"> </w:t>
      </w:r>
      <w:r>
        <w:t>Andra och Tredje</w:t>
      </w:r>
      <w:r w:rsidRPr="00AC0C96">
        <w:t xml:space="preserve"> AP-fonderna till</w:t>
      </w:r>
      <w:r>
        <w:t xml:space="preserve"> den icke-vinstdrivande</w:t>
      </w:r>
      <w:r w:rsidRPr="00AC0C96">
        <w:t xml:space="preserve"> </w:t>
      </w:r>
      <w:r>
        <w:t xml:space="preserve">organisationen </w:t>
      </w:r>
      <w:r w:rsidRPr="00642AB7">
        <w:t xml:space="preserve">Private </w:t>
      </w:r>
      <w:proofErr w:type="spellStart"/>
      <w:r w:rsidRPr="00642AB7">
        <w:t>Capital</w:t>
      </w:r>
      <w:proofErr w:type="spellEnd"/>
      <w:r w:rsidRPr="00642AB7">
        <w:t xml:space="preserve"> Data Standards</w:t>
      </w:r>
      <w:r w:rsidRPr="00642AB7" w:rsidDel="00642AB7">
        <w:t xml:space="preserve"> </w:t>
      </w:r>
      <w:r>
        <w:t>Alliance (</w:t>
      </w:r>
      <w:r w:rsidRPr="00642AB7">
        <w:t>PCDS</w:t>
      </w:r>
      <w:r>
        <w:t xml:space="preserve">), tidigare </w:t>
      </w:r>
      <w:proofErr w:type="spellStart"/>
      <w:r>
        <w:t>Adopting</w:t>
      </w:r>
      <w:proofErr w:type="spellEnd"/>
      <w:r>
        <w:t xml:space="preserve"> Data Standards </w:t>
      </w:r>
      <w:proofErr w:type="spellStart"/>
      <w:r>
        <w:t>Initiative</w:t>
      </w:r>
      <w:proofErr w:type="spellEnd"/>
      <w:r>
        <w:t xml:space="preserve"> (ADS),</w:t>
      </w:r>
      <w:r w:rsidRPr="00AC0C96">
        <w:t xml:space="preserve"> vars huvudsakliga syfte är att verka för just detta.</w:t>
      </w:r>
    </w:p>
    <w:p w14:paraId="5562953C" w14:textId="77777777" w:rsidR="00CC5121" w:rsidRPr="009317F8" w:rsidRDefault="00CC5121" w:rsidP="00CC5121">
      <w:pPr>
        <w:pStyle w:val="Rubrik1"/>
      </w:pPr>
      <w:bookmarkStart w:id="158" w:name="_Toc72921798"/>
      <w:bookmarkStart w:id="159" w:name="_Toc135834662"/>
      <w:bookmarkStart w:id="160" w:name="_Hlk39072596"/>
      <w:bookmarkEnd w:id="157"/>
      <w:r>
        <w:lastRenderedPageBreak/>
        <w:t xml:space="preserve">Första–Fjärde AP-fondernas </w:t>
      </w:r>
      <w:bookmarkEnd w:id="158"/>
      <w:r>
        <w:t>samlade hållbarhetsarbete</w:t>
      </w:r>
      <w:bookmarkEnd w:id="159"/>
    </w:p>
    <w:p w14:paraId="42041256" w14:textId="77777777" w:rsidR="00CC5121" w:rsidRDefault="00CC5121" w:rsidP="00CC5121">
      <w:pPr>
        <w:pStyle w:val="Brdtextram"/>
        <w:rPr>
          <w:highlight w:val="yellow"/>
        </w:rPr>
      </w:pPr>
      <w:bookmarkStart w:id="161" w:name="_Hlk40336750"/>
      <w:bookmarkStart w:id="162" w:name="_Hlk40104883"/>
      <w:r w:rsidRPr="00310793">
        <w:rPr>
          <w:b/>
        </w:rPr>
        <w:t>Regeringens bedömning</w:t>
      </w:r>
      <w:r w:rsidRPr="007E648F">
        <w:rPr>
          <w:b/>
        </w:rPr>
        <w:t>:</w:t>
      </w:r>
      <w:r w:rsidRPr="007E648F">
        <w:t xml:space="preserve"> </w:t>
      </w:r>
      <w:r>
        <w:t>Regeringen ser positivt på att Första–Fjärde AP-fonderna integrerar hållbarhetsarbetet i kapitalförvaltningen. Rege</w:t>
      </w:r>
      <w:r>
        <w:softHyphen/>
        <w:t xml:space="preserve">ringen välkomnar att fondernas strategier i allt högre grad bygger på ambitionen att påverka portföljbolag att minska sina klimatavtryck. </w:t>
      </w:r>
    </w:p>
    <w:p w14:paraId="31404A87" w14:textId="77777777" w:rsidR="00CC5121" w:rsidRPr="007E648F" w:rsidRDefault="00CC5121" w:rsidP="00CC5121">
      <w:pPr>
        <w:pStyle w:val="Brdtextmedindragram"/>
      </w:pPr>
      <w:r w:rsidRPr="007E648F">
        <w:t>Första–Fjärde AP-fondernas totala kol</w:t>
      </w:r>
      <w:r w:rsidRPr="007E648F">
        <w:softHyphen/>
        <w:t xml:space="preserve">dioxidutsläpp har fortsatt att minska under 2022. Den portföljviktade koldioxidintensiteten har också minskat i tre av fyra fonder. Regeringen ser positivt på att Första–Fjärde AP-fondernas </w:t>
      </w:r>
      <w:r>
        <w:t xml:space="preserve">samlade </w:t>
      </w:r>
      <w:r w:rsidRPr="007E648F">
        <w:t>koldioxidavtryck fort</w:t>
      </w:r>
      <w:r w:rsidRPr="007E648F">
        <w:softHyphen/>
        <w:t>sätter att minska och uppmuntrar fonderna att fortsätta sitt arbete.</w:t>
      </w:r>
    </w:p>
    <w:p w14:paraId="0A77FC5B" w14:textId="77777777" w:rsidR="00CC5121" w:rsidRPr="007E648F" w:rsidRDefault="00CC5121" w:rsidP="00CC5121">
      <w:pPr>
        <w:pStyle w:val="Brdtextmedindragram"/>
      </w:pPr>
      <w:r w:rsidRPr="007E648F">
        <w:t xml:space="preserve">Regeringen ser positivt på den samverkan som sker inom ramen för Etikrådets verksamhet och välkomnar den översyn av rådets uppdrag och strategi som har genomförts. </w:t>
      </w:r>
    </w:p>
    <w:p w14:paraId="3818E455" w14:textId="77777777" w:rsidR="00CC5121" w:rsidRPr="00133635" w:rsidRDefault="00CC5121" w:rsidP="00CC5121">
      <w:pPr>
        <w:pStyle w:val="Brdtextmedindragram"/>
      </w:pPr>
      <w:r>
        <w:t>Det är fortfarande i viss mån svårt att få en helhetsbild av resultaten inom hållbarhetsområdet. Första–Fjärde AP-fonderna har dock i stor utsträckning nått sina hållbarhetsmål under 2022, vilket regeringen ser positivt på. Regeringen ser också positivt på att flera av fonderna har fortsatt att utveckla sina målsättningar i riktning mot att bli mer resultatinriktade. Fonderna bör även fortsätta arbetet med att vidare</w:t>
      </w:r>
      <w:r>
        <w:softHyphen/>
        <w:t xml:space="preserve">utveckla resultatrapporteringen inom hållbarhetsområdet. </w:t>
      </w:r>
      <w:bookmarkStart w:id="163" w:name="_Hlk38002445"/>
    </w:p>
    <w:p w14:paraId="2DFC7057" w14:textId="77777777" w:rsidR="00CC5121" w:rsidRPr="004F6683" w:rsidRDefault="00CC5121" w:rsidP="00CC5121">
      <w:pPr>
        <w:pStyle w:val="Brdtextmedindrag"/>
        <w:rPr>
          <w:sz w:val="8"/>
          <w:szCs w:val="8"/>
        </w:rPr>
      </w:pPr>
    </w:p>
    <w:p w14:paraId="486E7CD1" w14:textId="77777777" w:rsidR="00CC5121" w:rsidRPr="003B56AB" w:rsidRDefault="00CC5121" w:rsidP="00CC5121">
      <w:pPr>
        <w:pStyle w:val="Brdtextmedindrag"/>
      </w:pPr>
      <w:r w:rsidRPr="00A97A41">
        <w:rPr>
          <w:b/>
        </w:rPr>
        <w:t>Skälen för regeringens bedömning:</w:t>
      </w:r>
      <w:r w:rsidRPr="00A97A41">
        <w:t xml:space="preserve"> </w:t>
      </w:r>
      <w:r w:rsidRPr="003B56AB">
        <w:t>Under 2022 har Första–Fjärde AP-fonderna fortsatt sitt hållbarhets</w:t>
      </w:r>
      <w:r w:rsidRPr="003B56AB">
        <w:softHyphen/>
        <w:t xml:space="preserve">arbete genom att </w:t>
      </w:r>
      <w:proofErr w:type="gramStart"/>
      <w:r w:rsidRPr="003B56AB">
        <w:t>bl.a.</w:t>
      </w:r>
      <w:proofErr w:type="gramEnd"/>
      <w:r w:rsidRPr="003B56AB">
        <w:t xml:space="preserve"> vidareutveckla målsättningar och måluppföljning. Samtliga fonder integrerar hållbarhets</w:t>
      </w:r>
      <w:r>
        <w:softHyphen/>
      </w:r>
      <w:r w:rsidRPr="003B56AB">
        <w:t>perspektivet i kapitalförvaltningen. Detta uttrycks genom nyttjande av både kvantitativa och kvalitativa hållbarhetsfaktorer i ordinarie investe</w:t>
      </w:r>
      <w:r>
        <w:softHyphen/>
      </w:r>
      <w:r w:rsidRPr="003B56AB">
        <w:t>ringsstrategier, växande samarbete mellan hållbarhets</w:t>
      </w:r>
      <w:r>
        <w:softHyphen/>
      </w:r>
      <w:r w:rsidRPr="003B56AB">
        <w:t>specialister och förvaltare samt kompetensutveckling i hela förvaltnings</w:t>
      </w:r>
      <w:r>
        <w:softHyphen/>
      </w:r>
      <w:r w:rsidRPr="003B56AB">
        <w:t>organisa</w:t>
      </w:r>
      <w:r>
        <w:softHyphen/>
      </w:r>
      <w:r w:rsidRPr="003B56AB">
        <w:t xml:space="preserve">tionen. Därutöver har fonderna identifierat olika fokusområden för arbetet med hållbarhetsfrågor. </w:t>
      </w:r>
    </w:p>
    <w:p w14:paraId="51B73524" w14:textId="77777777" w:rsidR="00CC5121" w:rsidRPr="003B56AB" w:rsidRDefault="00CC5121" w:rsidP="00CC5121">
      <w:pPr>
        <w:pStyle w:val="Brdtextmedindrag"/>
      </w:pPr>
      <w:r w:rsidRPr="003B56AB">
        <w:t>Första–Tredje AP-fonderna har under året arbetat med att implementera nya</w:t>
      </w:r>
      <w:r>
        <w:t xml:space="preserve"> eller uppdaterade </w:t>
      </w:r>
      <w:r w:rsidRPr="003B56AB">
        <w:t xml:space="preserve">policyer och strategier på hållbarhetsområdet som antagits under 2021 och 2022. Detta har lett till förändringar </w:t>
      </w:r>
      <w:proofErr w:type="gramStart"/>
      <w:r w:rsidRPr="003B56AB">
        <w:t>bl.a.</w:t>
      </w:r>
      <w:proofErr w:type="gramEnd"/>
      <w:r w:rsidRPr="003B56AB">
        <w:t xml:space="preserve"> i fråga om fokusområden och målsättningar. För Fjärde AP-fonden är fokus</w:t>
      </w:r>
      <w:r>
        <w:softHyphen/>
      </w:r>
      <w:r w:rsidRPr="003B56AB">
        <w:t>områden och målsättningar i huvudsak oförändrade. Klima</w:t>
      </w:r>
      <w:r>
        <w:t>t och</w:t>
      </w:r>
      <w:r w:rsidRPr="003B56AB">
        <w:t xml:space="preserve"> ägar</w:t>
      </w:r>
      <w:r>
        <w:softHyphen/>
      </w:r>
      <w:r w:rsidRPr="003B56AB">
        <w:t xml:space="preserve">styrning </w:t>
      </w:r>
      <w:r>
        <w:t>ä</w:t>
      </w:r>
      <w:r w:rsidRPr="003B56AB">
        <w:t>r fortsatt högt prioriterade områden</w:t>
      </w:r>
      <w:r>
        <w:t xml:space="preserve"> för fonderna</w:t>
      </w:r>
      <w:r w:rsidRPr="003B56AB">
        <w:t>, men även biologisk mångfald och sociala frågor inklusive mänskliga rättigheter lyfts fram av några fonder.</w:t>
      </w:r>
    </w:p>
    <w:p w14:paraId="7C7E9066" w14:textId="77777777" w:rsidR="00CC5121" w:rsidRDefault="00CC5121" w:rsidP="00CC5121">
      <w:pPr>
        <w:pStyle w:val="Brdtextmedindrag"/>
      </w:pPr>
      <w:r>
        <w:t xml:space="preserve">I </w:t>
      </w:r>
      <w:r>
        <w:fldChar w:fldCharType="begin"/>
      </w:r>
      <w:r>
        <w:instrText xml:space="preserve"> REF  _Ref101964698 \* Lower \h  \* MERGEFORMAT </w:instrText>
      </w:r>
      <w:r>
        <w:fldChar w:fldCharType="separate"/>
      </w:r>
      <w:r>
        <w:t xml:space="preserve">tabell </w:t>
      </w:r>
      <w:r>
        <w:rPr>
          <w:noProof/>
        </w:rPr>
        <w:t>5</w:t>
      </w:r>
      <w:r>
        <w:t>.</w:t>
      </w:r>
      <w:r>
        <w:rPr>
          <w:noProof/>
        </w:rPr>
        <w:t>1</w:t>
      </w:r>
      <w:r>
        <w:fldChar w:fldCharType="end"/>
      </w:r>
      <w:r>
        <w:t xml:space="preserve"> redovisas Första–Fjärde AP-fondernas fokusområden för hållbarhetsarbetet samt antal mål och förändringar under 2022. </w:t>
      </w:r>
    </w:p>
    <w:p w14:paraId="1E768F98" w14:textId="77777777" w:rsidR="00CC5121" w:rsidRDefault="00CC5121" w:rsidP="00CC5121">
      <w:pPr>
        <w:pStyle w:val="TabellRubrik"/>
      </w:pPr>
      <w:bookmarkStart w:id="164" w:name="_Ref101964698"/>
      <w:bookmarkStart w:id="165" w:name="_Ref101536278"/>
      <w:r>
        <w:lastRenderedPageBreak/>
        <w:t xml:space="preserve">Tabell </w:t>
      </w:r>
      <w:r w:rsidR="00263E1F">
        <w:fldChar w:fldCharType="begin"/>
      </w:r>
      <w:r w:rsidR="00263E1F">
        <w:instrText xml:space="preserve"> STYLEREF 1 \s </w:instrText>
      </w:r>
      <w:r w:rsidR="00263E1F">
        <w:fldChar w:fldCharType="separate"/>
      </w:r>
      <w:r>
        <w:rPr>
          <w:noProof/>
        </w:rPr>
        <w:t>5</w:t>
      </w:r>
      <w:r w:rsidR="00263E1F">
        <w:rPr>
          <w:noProof/>
        </w:rPr>
        <w:fldChar w:fldCharType="end"/>
      </w:r>
      <w:r>
        <w:t>.</w:t>
      </w:r>
      <w:r w:rsidR="00263E1F">
        <w:fldChar w:fldCharType="begin"/>
      </w:r>
      <w:r w:rsidR="00263E1F">
        <w:instrText xml:space="preserve"> SEQ Tabell \* Arabic \s 1  \* MERGEFO</w:instrText>
      </w:r>
      <w:r w:rsidR="00263E1F">
        <w:instrText xml:space="preserve">RMAT </w:instrText>
      </w:r>
      <w:r w:rsidR="00263E1F">
        <w:fldChar w:fldCharType="separate"/>
      </w:r>
      <w:r>
        <w:rPr>
          <w:noProof/>
        </w:rPr>
        <w:t>1</w:t>
      </w:r>
      <w:r w:rsidR="00263E1F">
        <w:rPr>
          <w:noProof/>
        </w:rPr>
        <w:fldChar w:fldCharType="end"/>
      </w:r>
      <w:bookmarkEnd w:id="164"/>
      <w:r>
        <w:tab/>
        <w:t xml:space="preserve">Första–Fjärde AP-fondernas fokusområden, antal mål och förändringar inom hållbarhetsområdet </w:t>
      </w:r>
      <w:bookmarkEnd w:id="165"/>
      <w:r>
        <w:t xml:space="preserve">2022 </w:t>
      </w:r>
    </w:p>
    <w:tbl>
      <w:tblPr>
        <w:tblW w:w="5000" w:type="pct"/>
        <w:tblCellMar>
          <w:left w:w="0" w:type="dxa"/>
        </w:tblCellMar>
        <w:tblLook w:val="06A0" w:firstRow="1" w:lastRow="0" w:firstColumn="1" w:lastColumn="0" w:noHBand="1" w:noVBand="1"/>
      </w:tblPr>
      <w:tblGrid>
        <w:gridCol w:w="1276"/>
        <w:gridCol w:w="1843"/>
        <w:gridCol w:w="1010"/>
        <w:gridCol w:w="1768"/>
      </w:tblGrid>
      <w:tr w:rsidR="00CC5121" w14:paraId="284A46EA" w14:textId="77777777" w:rsidTr="00367745">
        <w:trPr>
          <w:tblHeader/>
        </w:trPr>
        <w:tc>
          <w:tcPr>
            <w:tcW w:w="1082" w:type="pct"/>
            <w:tcBorders>
              <w:top w:val="single" w:sz="8" w:space="0" w:color="auto"/>
              <w:bottom w:val="single" w:sz="6" w:space="0" w:color="auto"/>
            </w:tcBorders>
            <w:shd w:val="clear" w:color="auto" w:fill="auto"/>
          </w:tcPr>
          <w:p w14:paraId="456F7B7B" w14:textId="77777777" w:rsidR="00CC5121" w:rsidRDefault="00CC5121" w:rsidP="00367745">
            <w:pPr>
              <w:pStyle w:val="TabellHuvud"/>
              <w:jc w:val="left"/>
            </w:pPr>
            <w:r>
              <w:t>AP-fond</w:t>
            </w:r>
          </w:p>
        </w:tc>
        <w:tc>
          <w:tcPr>
            <w:tcW w:w="1563" w:type="pct"/>
            <w:tcBorders>
              <w:top w:val="single" w:sz="8" w:space="0" w:color="auto"/>
              <w:bottom w:val="single" w:sz="6" w:space="0" w:color="auto"/>
            </w:tcBorders>
            <w:shd w:val="clear" w:color="auto" w:fill="auto"/>
          </w:tcPr>
          <w:p w14:paraId="60E0FF8A" w14:textId="77777777" w:rsidR="00CC5121" w:rsidRDefault="00CC5121" w:rsidP="00367745">
            <w:pPr>
              <w:pStyle w:val="TabellHuvud"/>
              <w:jc w:val="left"/>
            </w:pPr>
            <w:r>
              <w:t>Fokusområden</w:t>
            </w:r>
          </w:p>
        </w:tc>
        <w:tc>
          <w:tcPr>
            <w:tcW w:w="856" w:type="pct"/>
            <w:tcBorders>
              <w:top w:val="single" w:sz="8" w:space="0" w:color="auto"/>
              <w:bottom w:val="single" w:sz="6" w:space="0" w:color="auto"/>
            </w:tcBorders>
          </w:tcPr>
          <w:p w14:paraId="32B83384" w14:textId="77777777" w:rsidR="00CC5121" w:rsidRDefault="00CC5121" w:rsidP="00367745">
            <w:pPr>
              <w:pStyle w:val="TabellHuvud"/>
              <w:jc w:val="left"/>
            </w:pPr>
            <w:r>
              <w:t>Antal mål 2022 (2021)</w:t>
            </w:r>
          </w:p>
        </w:tc>
        <w:tc>
          <w:tcPr>
            <w:tcW w:w="1500" w:type="pct"/>
            <w:tcBorders>
              <w:top w:val="single" w:sz="8" w:space="0" w:color="auto"/>
              <w:bottom w:val="single" w:sz="6" w:space="0" w:color="auto"/>
            </w:tcBorders>
            <w:shd w:val="clear" w:color="auto" w:fill="auto"/>
          </w:tcPr>
          <w:p w14:paraId="5F9D1562" w14:textId="77777777" w:rsidR="00CC5121" w:rsidRDefault="00CC5121" w:rsidP="00367745">
            <w:pPr>
              <w:pStyle w:val="TabellHuvud"/>
              <w:jc w:val="left"/>
            </w:pPr>
            <w:r>
              <w:t>Förändringar</w:t>
            </w:r>
          </w:p>
        </w:tc>
      </w:tr>
      <w:tr w:rsidR="00CC5121" w14:paraId="22C98C11" w14:textId="77777777" w:rsidTr="00367745">
        <w:tc>
          <w:tcPr>
            <w:tcW w:w="1082" w:type="pct"/>
            <w:tcBorders>
              <w:top w:val="single" w:sz="6" w:space="0" w:color="auto"/>
            </w:tcBorders>
            <w:shd w:val="clear" w:color="auto" w:fill="auto"/>
          </w:tcPr>
          <w:p w14:paraId="448F5194" w14:textId="77777777" w:rsidR="00CC5121" w:rsidRDefault="00CC5121" w:rsidP="00367745">
            <w:pPr>
              <w:pStyle w:val="TabellRader"/>
              <w:jc w:val="left"/>
            </w:pPr>
            <w:r>
              <w:t>Första AP-fonden</w:t>
            </w:r>
          </w:p>
        </w:tc>
        <w:tc>
          <w:tcPr>
            <w:tcW w:w="1563" w:type="pct"/>
            <w:tcBorders>
              <w:top w:val="single" w:sz="6" w:space="0" w:color="auto"/>
            </w:tcBorders>
            <w:shd w:val="clear" w:color="auto" w:fill="auto"/>
          </w:tcPr>
          <w:p w14:paraId="49397B0C" w14:textId="77777777" w:rsidR="00CC5121" w:rsidRDefault="00CC5121" w:rsidP="00367745">
            <w:pPr>
              <w:pStyle w:val="TabellRader"/>
              <w:jc w:val="left"/>
            </w:pPr>
            <w:r>
              <w:t>Klimat</w:t>
            </w:r>
          </w:p>
        </w:tc>
        <w:tc>
          <w:tcPr>
            <w:tcW w:w="856" w:type="pct"/>
            <w:tcBorders>
              <w:top w:val="single" w:sz="6" w:space="0" w:color="auto"/>
            </w:tcBorders>
          </w:tcPr>
          <w:p w14:paraId="3D3264DC" w14:textId="77777777" w:rsidR="00CC5121" w:rsidRDefault="00CC5121" w:rsidP="00367745">
            <w:pPr>
              <w:pStyle w:val="TabellRader"/>
              <w:jc w:val="left"/>
            </w:pPr>
            <w:r>
              <w:t>7 (8)</w:t>
            </w:r>
          </w:p>
        </w:tc>
        <w:tc>
          <w:tcPr>
            <w:tcW w:w="1500" w:type="pct"/>
            <w:tcBorders>
              <w:top w:val="single" w:sz="6" w:space="0" w:color="auto"/>
            </w:tcBorders>
            <w:shd w:val="clear" w:color="auto" w:fill="auto"/>
          </w:tcPr>
          <w:p w14:paraId="51541C2B" w14:textId="77777777" w:rsidR="00CC5121" w:rsidRDefault="00CC5121" w:rsidP="00367745">
            <w:pPr>
              <w:pStyle w:val="TabellRader"/>
              <w:jc w:val="left"/>
            </w:pPr>
            <w:r>
              <w:t>Ny ESG-strategi och förändringar i fråga om fokusområden. Färre antal mål. Kvarvarande mål är oförändrade.</w:t>
            </w:r>
          </w:p>
        </w:tc>
      </w:tr>
      <w:tr w:rsidR="00CC5121" w14:paraId="73A814AA" w14:textId="77777777" w:rsidTr="00367745">
        <w:tc>
          <w:tcPr>
            <w:tcW w:w="1082" w:type="pct"/>
            <w:shd w:val="clear" w:color="auto" w:fill="auto"/>
          </w:tcPr>
          <w:p w14:paraId="290F37FA" w14:textId="77777777" w:rsidR="00CC5121" w:rsidRDefault="00CC5121" w:rsidP="00367745">
            <w:pPr>
              <w:pStyle w:val="TabellRader"/>
              <w:jc w:val="left"/>
            </w:pPr>
            <w:r>
              <w:t>Andra AP-fonden</w:t>
            </w:r>
          </w:p>
        </w:tc>
        <w:tc>
          <w:tcPr>
            <w:tcW w:w="1563" w:type="pct"/>
            <w:shd w:val="clear" w:color="auto" w:fill="auto"/>
          </w:tcPr>
          <w:p w14:paraId="47E33674" w14:textId="77777777" w:rsidR="00CC5121" w:rsidRDefault="00CC5121" w:rsidP="00367745">
            <w:pPr>
              <w:pStyle w:val="TabellRader"/>
              <w:jc w:val="left"/>
            </w:pPr>
            <w:r>
              <w:t>Klimat, biologisk mångfald, mänskliga rättigheter, mångfald, jämlikhet och inkludering samt ägarstyrning</w:t>
            </w:r>
          </w:p>
        </w:tc>
        <w:tc>
          <w:tcPr>
            <w:tcW w:w="856" w:type="pct"/>
          </w:tcPr>
          <w:p w14:paraId="72ACE8AA" w14:textId="77777777" w:rsidR="00CC5121" w:rsidRDefault="00CC5121" w:rsidP="00367745">
            <w:pPr>
              <w:pStyle w:val="TabellRader"/>
              <w:jc w:val="left"/>
            </w:pPr>
            <w:r>
              <w:t>8 (26)</w:t>
            </w:r>
          </w:p>
        </w:tc>
        <w:tc>
          <w:tcPr>
            <w:tcW w:w="1500" w:type="pct"/>
            <w:shd w:val="clear" w:color="auto" w:fill="auto"/>
          </w:tcPr>
          <w:p w14:paraId="6E66AA81" w14:textId="77777777" w:rsidR="00CC5121" w:rsidRDefault="00CC5121" w:rsidP="00367745">
            <w:pPr>
              <w:pStyle w:val="TabellRader"/>
              <w:jc w:val="left"/>
            </w:pPr>
            <w:r>
              <w:t>Uppdaterad hållbarhets</w:t>
            </w:r>
            <w:r>
              <w:softHyphen/>
              <w:t>policy. Ett nytt fokus</w:t>
            </w:r>
            <w:r>
              <w:softHyphen/>
              <w:t xml:space="preserve">område. Nya mål kopplade till fondens fem fokusområden. </w:t>
            </w:r>
          </w:p>
        </w:tc>
      </w:tr>
      <w:tr w:rsidR="00CC5121" w14:paraId="5CA2560C" w14:textId="77777777" w:rsidTr="00367745">
        <w:tc>
          <w:tcPr>
            <w:tcW w:w="1082" w:type="pct"/>
            <w:shd w:val="clear" w:color="auto" w:fill="auto"/>
          </w:tcPr>
          <w:p w14:paraId="122DBD10" w14:textId="77777777" w:rsidR="00CC5121" w:rsidRDefault="00CC5121" w:rsidP="00367745">
            <w:pPr>
              <w:pStyle w:val="TabellRader"/>
              <w:jc w:val="left"/>
            </w:pPr>
            <w:r>
              <w:t>Tredje AP-fonden</w:t>
            </w:r>
          </w:p>
        </w:tc>
        <w:tc>
          <w:tcPr>
            <w:tcW w:w="1563" w:type="pct"/>
            <w:shd w:val="clear" w:color="auto" w:fill="auto"/>
          </w:tcPr>
          <w:p w14:paraId="7FBAD9AA" w14:textId="77777777" w:rsidR="00CC5121" w:rsidRDefault="00CC5121" w:rsidP="00367745">
            <w:pPr>
              <w:pStyle w:val="TabellRader"/>
              <w:jc w:val="left"/>
            </w:pPr>
            <w:r>
              <w:t>Bolagsstyrning, klimat, mänskliga rättigheter och biologisk mångfald</w:t>
            </w:r>
          </w:p>
        </w:tc>
        <w:tc>
          <w:tcPr>
            <w:tcW w:w="856" w:type="pct"/>
          </w:tcPr>
          <w:p w14:paraId="3E3D3A35" w14:textId="77777777" w:rsidR="00CC5121" w:rsidRDefault="00CC5121" w:rsidP="00367745">
            <w:pPr>
              <w:pStyle w:val="TabellRader"/>
              <w:jc w:val="left"/>
            </w:pPr>
            <w:r>
              <w:t>6 (5)</w:t>
            </w:r>
          </w:p>
        </w:tc>
        <w:tc>
          <w:tcPr>
            <w:tcW w:w="1500" w:type="pct"/>
            <w:shd w:val="clear" w:color="auto" w:fill="auto"/>
          </w:tcPr>
          <w:p w14:paraId="4DEEC903" w14:textId="77777777" w:rsidR="00CC5121" w:rsidRDefault="00CC5121" w:rsidP="00367745">
            <w:pPr>
              <w:pStyle w:val="TabellRader"/>
              <w:jc w:val="left"/>
            </w:pPr>
            <w:r>
              <w:t>Ett nytt fokusområde. I huvudsak nya och för</w:t>
            </w:r>
            <w:r>
              <w:softHyphen/>
              <w:t>ändrade målsättningar.</w:t>
            </w:r>
          </w:p>
        </w:tc>
      </w:tr>
      <w:tr w:rsidR="00CC5121" w14:paraId="7F88F631" w14:textId="77777777" w:rsidTr="00367745">
        <w:tc>
          <w:tcPr>
            <w:tcW w:w="1082" w:type="pct"/>
            <w:shd w:val="clear" w:color="auto" w:fill="auto"/>
          </w:tcPr>
          <w:p w14:paraId="5ACC0205" w14:textId="77777777" w:rsidR="00CC5121" w:rsidRDefault="00CC5121" w:rsidP="00367745">
            <w:pPr>
              <w:pStyle w:val="TabellRader"/>
              <w:jc w:val="left"/>
            </w:pPr>
            <w:r>
              <w:t>Fjärde AP-fonden</w:t>
            </w:r>
          </w:p>
        </w:tc>
        <w:tc>
          <w:tcPr>
            <w:tcW w:w="1563" w:type="pct"/>
            <w:shd w:val="clear" w:color="auto" w:fill="auto"/>
          </w:tcPr>
          <w:p w14:paraId="5F7656BA" w14:textId="77777777" w:rsidR="00CC5121" w:rsidRDefault="00CC5121" w:rsidP="00367745">
            <w:pPr>
              <w:pStyle w:val="TabellRader"/>
              <w:jc w:val="left"/>
            </w:pPr>
            <w:r>
              <w:t>Klimat och miljö samt ägarstyrning</w:t>
            </w:r>
          </w:p>
        </w:tc>
        <w:tc>
          <w:tcPr>
            <w:tcW w:w="856" w:type="pct"/>
          </w:tcPr>
          <w:p w14:paraId="59EA0066" w14:textId="77777777" w:rsidR="00CC5121" w:rsidRDefault="00CC5121" w:rsidP="00367745">
            <w:pPr>
              <w:pStyle w:val="TabellRader"/>
              <w:jc w:val="left"/>
            </w:pPr>
            <w:r>
              <w:t>11 (11)</w:t>
            </w:r>
          </w:p>
        </w:tc>
        <w:tc>
          <w:tcPr>
            <w:tcW w:w="1500" w:type="pct"/>
            <w:shd w:val="clear" w:color="auto" w:fill="auto"/>
          </w:tcPr>
          <w:p w14:paraId="011E394D" w14:textId="77777777" w:rsidR="00CC5121" w:rsidRDefault="00CC5121" w:rsidP="00367745">
            <w:pPr>
              <w:pStyle w:val="TabellRader"/>
              <w:jc w:val="left"/>
            </w:pPr>
            <w:r>
              <w:t>I huvudsak oförändrade mål.</w:t>
            </w:r>
          </w:p>
        </w:tc>
      </w:tr>
    </w:tbl>
    <w:p w14:paraId="4459B0FC" w14:textId="77777777" w:rsidR="00CC5121" w:rsidRDefault="00CC5121" w:rsidP="00CC5121">
      <w:pPr>
        <w:pStyle w:val="TabellFotnot"/>
      </w:pPr>
      <w:r>
        <w:t>Källa: McKinsey bilaga 9 (grunddata från Första–Fjärde AP-fonderna).</w:t>
      </w:r>
    </w:p>
    <w:p w14:paraId="3FE78A3D" w14:textId="77777777" w:rsidR="00CC5121" w:rsidRDefault="00CC5121" w:rsidP="00CC5121">
      <w:pPr>
        <w:pStyle w:val="Brdtext"/>
      </w:pPr>
    </w:p>
    <w:p w14:paraId="30AF2612" w14:textId="77777777" w:rsidR="00CC5121" w:rsidRDefault="00CC5121" w:rsidP="00CC5121">
      <w:pPr>
        <w:pStyle w:val="Brdtext"/>
      </w:pPr>
      <w:r>
        <w:t xml:space="preserve">Inom klimatområdet rapporterar samtliga AP-fonder koldioxidavtryck enligt ett gemensamt framtaget ramverk. Koldioxidutsläpp mäts vanligtvis i </w:t>
      </w:r>
      <w:proofErr w:type="spellStart"/>
      <w:r>
        <w:t>Scope</w:t>
      </w:r>
      <w:proofErr w:type="spellEnd"/>
      <w:r>
        <w:t xml:space="preserve"> 1, 2 och 3, vilket är vedertagna begrepp på marknaden. </w:t>
      </w:r>
      <w:proofErr w:type="spellStart"/>
      <w:r>
        <w:t>Scope</w:t>
      </w:r>
      <w:proofErr w:type="spellEnd"/>
      <w:r>
        <w:t xml:space="preserve"> 1 visar direkta utsläpp från källor som kontrolleras av företaget, </w:t>
      </w:r>
      <w:proofErr w:type="spellStart"/>
      <w:r>
        <w:t>Scope</w:t>
      </w:r>
      <w:proofErr w:type="spellEnd"/>
      <w:r>
        <w:t xml:space="preserve"> 2 visar indirekta utsläpp från förbrukning av el, fjärrvärme och fjärrkyla och </w:t>
      </w:r>
      <w:proofErr w:type="spellStart"/>
      <w:r>
        <w:t>Scope</w:t>
      </w:r>
      <w:proofErr w:type="spellEnd"/>
      <w:r>
        <w:t xml:space="preserve"> 3 visar övriga indirekta utsläpp som företaget orsakar både upp</w:t>
      </w:r>
      <w:r>
        <w:softHyphen/>
        <w:t xml:space="preserve">ströms och nedströms i värdekedjan. Totalt koldioxidutsläpp inom </w:t>
      </w:r>
      <w:proofErr w:type="spellStart"/>
      <w:r>
        <w:t>Scope</w:t>
      </w:r>
      <w:proofErr w:type="spellEnd"/>
      <w:r>
        <w:t xml:space="preserve"> 1 och 2 redovisas av Första–Fjärde AP-fonderna som summan av ägd andel av de noterade portföljbolagens respektive koldioxidutsläpp. Några av AP-fonderna har börjat mäta </w:t>
      </w:r>
      <w:proofErr w:type="spellStart"/>
      <w:r>
        <w:t>Scope</w:t>
      </w:r>
      <w:proofErr w:type="spellEnd"/>
      <w:r>
        <w:t xml:space="preserve"> 3, men det är ännu inte möjligt att ge en samlad bild av dessa utsläpp.</w:t>
      </w:r>
    </w:p>
    <w:p w14:paraId="4A544732" w14:textId="77777777" w:rsidR="00CC5121" w:rsidRDefault="00CC5121" w:rsidP="00CC5121">
      <w:pPr>
        <w:pStyle w:val="Brdtextmedindrag"/>
      </w:pPr>
      <w:r>
        <w:t xml:space="preserve">I </w:t>
      </w:r>
      <w:r>
        <w:fldChar w:fldCharType="begin"/>
      </w:r>
      <w:r>
        <w:instrText xml:space="preserve"> REF  _Ref101964658 \* Lower \h  \* MERGEFORMAT </w:instrText>
      </w:r>
      <w:r>
        <w:fldChar w:fldCharType="separate"/>
      </w:r>
      <w:r>
        <w:t xml:space="preserve">figur </w:t>
      </w:r>
      <w:r>
        <w:rPr>
          <w:noProof/>
        </w:rPr>
        <w:t>5</w:t>
      </w:r>
      <w:r>
        <w:t>.</w:t>
      </w:r>
      <w:r>
        <w:rPr>
          <w:noProof/>
        </w:rPr>
        <w:t>1</w:t>
      </w:r>
      <w:r>
        <w:fldChar w:fldCharType="end"/>
      </w:r>
      <w:r>
        <w:t xml:space="preserve"> redovisas Första–Fjärde AP-fondernas totala koldioxid</w:t>
      </w:r>
      <w:r>
        <w:softHyphen/>
        <w:t xml:space="preserve">utsläpp inom </w:t>
      </w:r>
      <w:proofErr w:type="spellStart"/>
      <w:r>
        <w:t>Scope</w:t>
      </w:r>
      <w:proofErr w:type="spellEnd"/>
      <w:r>
        <w:t xml:space="preserve"> 1 och 2 under åren 2018–2022.</w:t>
      </w:r>
      <w:r w:rsidRPr="00C305CA">
        <w:t xml:space="preserve"> </w:t>
      </w:r>
      <w:r>
        <w:t>De totala utsläppen från fondernas portföljer har minskat med över en tredjedel under perioden (i genomsnitt 14 procent årligen). Samtliga fonder har presterat en kontinuerlig minskning av de totala utsläppen. Under 2022 minskade utsläppen med ca 0,4 miljoner ton koldioxidekvivalenter (CO2e).</w:t>
      </w:r>
    </w:p>
    <w:p w14:paraId="1E3C2E05" w14:textId="77777777" w:rsidR="00CC5121" w:rsidRDefault="00CC5121" w:rsidP="00CC5121">
      <w:pPr>
        <w:pStyle w:val="FigurRubrik"/>
      </w:pPr>
      <w:bookmarkStart w:id="166" w:name="_Ref101964658"/>
      <w:bookmarkStart w:id="167" w:name="_Ref101955327"/>
      <w:r>
        <w:lastRenderedPageBreak/>
        <w:t xml:space="preserve">Figur </w:t>
      </w:r>
      <w:r w:rsidR="00263E1F">
        <w:fldChar w:fldCharType="begin"/>
      </w:r>
      <w:r w:rsidR="00263E1F">
        <w:instrText xml:space="preserve"> STYLEREF 1 \s </w:instrText>
      </w:r>
      <w:r w:rsidR="00263E1F">
        <w:fldChar w:fldCharType="separate"/>
      </w:r>
      <w:r>
        <w:rPr>
          <w:noProof/>
        </w:rPr>
        <w:t>5</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w:t>
      </w:r>
      <w:r w:rsidR="00263E1F">
        <w:rPr>
          <w:noProof/>
        </w:rPr>
        <w:fldChar w:fldCharType="end"/>
      </w:r>
      <w:bookmarkEnd w:id="166"/>
      <w:r>
        <w:tab/>
        <w:t xml:space="preserve">Redovisade CO2-utsläpp 2018–2022, </w:t>
      </w:r>
      <w:proofErr w:type="spellStart"/>
      <w:r>
        <w:t>Scope</w:t>
      </w:r>
      <w:proofErr w:type="spellEnd"/>
      <w:r>
        <w:t xml:space="preserve"> 1 och 2</w:t>
      </w:r>
      <w:bookmarkEnd w:id="167"/>
    </w:p>
    <w:p w14:paraId="05BE3C07" w14:textId="77777777" w:rsidR="00CC5121" w:rsidRDefault="00CC5121" w:rsidP="00CC5121">
      <w:pPr>
        <w:pStyle w:val="FigurUnderrubrik"/>
      </w:pPr>
      <w:r>
        <w:t>Miljoner ton CO2e</w:t>
      </w:r>
    </w:p>
    <w:p w14:paraId="6E119395" w14:textId="77777777" w:rsidR="00CC5121" w:rsidRDefault="00CC5121" w:rsidP="00CC5121">
      <w:pPr>
        <w:pStyle w:val="Brdtext"/>
      </w:pPr>
      <w:r>
        <w:rPr>
          <w:noProof/>
        </w:rPr>
        <w:drawing>
          <wp:inline distT="0" distB="0" distL="0" distR="0" wp14:anchorId="7ACCB5AD" wp14:editId="1A62B6E5">
            <wp:extent cx="3744595" cy="2460625"/>
            <wp:effectExtent l="0" t="0" r="8255" b="0"/>
            <wp:docPr id="16" name="Diagram 39">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3357C06D" w14:textId="77777777" w:rsidR="00CC5121" w:rsidRDefault="00CC5121" w:rsidP="00CC5121">
      <w:pPr>
        <w:pStyle w:val="FigurFotnot"/>
      </w:pPr>
      <w:r>
        <w:t>Anm.: AP-fonderna har olika stora noterade innehav, vilket i huvudsak förklarar skillnaden i absoluta tal mellan fonderna. Förändringar i Andra AP-fondens beräkningsmetodik innebär att portföljutsläpp före 2019 är mer osäkra än efterföljande år.</w:t>
      </w:r>
    </w:p>
    <w:p w14:paraId="487DF4D5" w14:textId="77777777" w:rsidR="00CC5121" w:rsidRDefault="00CC5121" w:rsidP="00CC5121">
      <w:pPr>
        <w:pStyle w:val="FigurFotnot"/>
      </w:pPr>
      <w:r>
        <w:t>Källa: McKinsey bilaga 9 (grunddata från Första–Fjärde AP-fonderna).</w:t>
      </w:r>
    </w:p>
    <w:p w14:paraId="2326640D" w14:textId="77777777" w:rsidR="00CC5121" w:rsidRDefault="00CC5121" w:rsidP="00CC5121">
      <w:pPr>
        <w:pStyle w:val="Brdtextmedindrag"/>
        <w:ind w:firstLine="0"/>
      </w:pPr>
    </w:p>
    <w:p w14:paraId="12D903F1" w14:textId="77777777" w:rsidR="00CC5121" w:rsidRPr="009D39F7" w:rsidRDefault="00CC5121" w:rsidP="00CC5121">
      <w:pPr>
        <w:pStyle w:val="Brdtextmedindrag"/>
        <w:ind w:firstLine="0"/>
      </w:pPr>
      <w:r>
        <w:t>AP-fonderna redovisar även portföljviktad koldioxidintensitet. Det är ett mått på de underliggande noterade portföljbolagens respektive koldioxid</w:t>
      </w:r>
      <w:r>
        <w:softHyphen/>
        <w:t>intensitet, dvs. ett bolags koldioxidutsläpp i förhållande till dess omsätt</w:t>
      </w:r>
      <w:r>
        <w:softHyphen/>
        <w:t>ning, viktat baserat på respektive bolags andel av portföljen. Måttet är väletablerat och reflekterar portföljens exponering mot bolag som genererar koldioxid</w:t>
      </w:r>
      <w:r>
        <w:softHyphen/>
        <w:t>utsläpp. Den portföljviktade koldioxidintensiteten sjönk för Första, Andra och Fjärde AP-fonderna under 2022, medan den ökade för Tredje AP-fonden (</w:t>
      </w:r>
      <w:r>
        <w:fldChar w:fldCharType="begin"/>
      </w:r>
      <w:r>
        <w:instrText xml:space="preserve"> REF  _Ref101956629 \* Lower \h  \* MERGEFORMAT </w:instrText>
      </w:r>
      <w:r>
        <w:fldChar w:fldCharType="separate"/>
      </w:r>
      <w:r>
        <w:t xml:space="preserve">figur </w:t>
      </w:r>
      <w:r>
        <w:rPr>
          <w:noProof/>
        </w:rPr>
        <w:t>5</w:t>
      </w:r>
      <w:r>
        <w:t>.</w:t>
      </w:r>
      <w:r>
        <w:rPr>
          <w:noProof/>
        </w:rPr>
        <w:t>2</w:t>
      </w:r>
      <w:r>
        <w:fldChar w:fldCharType="end"/>
      </w:r>
      <w:r>
        <w:t xml:space="preserve">). </w:t>
      </w:r>
    </w:p>
    <w:p w14:paraId="2A78F763" w14:textId="77777777" w:rsidR="00CC5121" w:rsidRDefault="00CC5121" w:rsidP="00CC5121">
      <w:pPr>
        <w:pStyle w:val="FigurRubrik"/>
      </w:pPr>
      <w:bookmarkStart w:id="168" w:name="_Ref101956629"/>
      <w:r>
        <w:lastRenderedPageBreak/>
        <w:t xml:space="preserve">Figur </w:t>
      </w:r>
      <w:r w:rsidR="00263E1F">
        <w:fldChar w:fldCharType="begin"/>
      </w:r>
      <w:r w:rsidR="00263E1F">
        <w:instrText xml:space="preserve"> STYLEREF 1 \s </w:instrText>
      </w:r>
      <w:r w:rsidR="00263E1F">
        <w:fldChar w:fldCharType="separate"/>
      </w:r>
      <w:r>
        <w:rPr>
          <w:noProof/>
        </w:rPr>
        <w:t>5</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2</w:t>
      </w:r>
      <w:r w:rsidR="00263E1F">
        <w:rPr>
          <w:noProof/>
        </w:rPr>
        <w:fldChar w:fldCharType="end"/>
      </w:r>
      <w:bookmarkEnd w:id="168"/>
      <w:r>
        <w:tab/>
        <w:t>Portföljviktad koldioxidintensitet, Första–Fjärde AP-fonderna</w:t>
      </w:r>
    </w:p>
    <w:p w14:paraId="7DB76BB3" w14:textId="77777777" w:rsidR="00CC5121" w:rsidRDefault="00CC5121" w:rsidP="00CC5121">
      <w:pPr>
        <w:pStyle w:val="FigurUnderrubrik"/>
      </w:pPr>
      <w:r>
        <w:t>Ton CO2e/miljoner kronor</w:t>
      </w:r>
    </w:p>
    <w:p w14:paraId="00ABB0F6" w14:textId="77777777" w:rsidR="00CC5121" w:rsidRDefault="00CC5121" w:rsidP="00CC5121">
      <w:pPr>
        <w:pStyle w:val="Brdtext"/>
      </w:pPr>
      <w:r>
        <w:rPr>
          <w:noProof/>
        </w:rPr>
        <w:drawing>
          <wp:inline distT="0" distB="0" distL="0" distR="0" wp14:anchorId="580F2B35" wp14:editId="58F97D0C">
            <wp:extent cx="3744595" cy="2460625"/>
            <wp:effectExtent l="0" t="0" r="8255" b="0"/>
            <wp:docPr id="17" name="Diagram 40">
              <a:extLst xmlns:a="http://schemas.openxmlformats.org/drawingml/2006/main">
                <a:ext uri="{FF2B5EF4-FFF2-40B4-BE49-F238E27FC236}">
                  <a16:creationId xmlns:a16="http://schemas.microsoft.com/office/drawing/2014/main" id="{A3C560CF-B2DC-4F86-AFF7-7659CB6B5F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5B07574" w14:textId="77777777" w:rsidR="00CC5121" w:rsidRPr="005F41EB" w:rsidRDefault="00CC5121" w:rsidP="00CC5121">
      <w:pPr>
        <w:pStyle w:val="FigurFotnot"/>
      </w:pPr>
      <w:r>
        <w:t>Källa: McKinsey bilaga 9 (grunddata från Första–Fjärde AP-fonderna).</w:t>
      </w:r>
    </w:p>
    <w:p w14:paraId="6D96C3CC" w14:textId="77777777" w:rsidR="00CC5121" w:rsidRDefault="00CC5121" w:rsidP="00CC5121">
      <w:pPr>
        <w:pStyle w:val="Brdtext"/>
      </w:pPr>
    </w:p>
    <w:p w14:paraId="4BE25A8D" w14:textId="77777777" w:rsidR="00CC5121" w:rsidRDefault="00CC5121" w:rsidP="00CC5121">
      <w:pPr>
        <w:pStyle w:val="Brdtext"/>
      </w:pPr>
      <w:r>
        <w:t xml:space="preserve">Förändringar i den portföljviktade koldioxidintensiteten kan bero på förändrad portföljmix, </w:t>
      </w:r>
      <w:proofErr w:type="gramStart"/>
      <w:r>
        <w:t>t.ex.</w:t>
      </w:r>
      <w:proofErr w:type="gramEnd"/>
      <w:r>
        <w:t xml:space="preserve"> genom ökad eller minskad kapitalallokering till vissa bolag. Förändringar kan också ske på grund av ökad eller minskad utsläppsintensitet för portföljbolagen. Eftersom portföljbolagens kol</w:t>
      </w:r>
      <w:r>
        <w:softHyphen/>
        <w:t>dioxidintensitet mäts i förhållande till deras omsättning kan förändrad intensitet härstamma från såväl faktiskt ökade eller minskade utsläpp från bolagens verksamhet som förändrad omsättning i bolagen.</w:t>
      </w:r>
      <w:bookmarkStart w:id="169" w:name="_Hlk103333552"/>
      <w:r>
        <w:t xml:space="preserve"> </w:t>
      </w:r>
    </w:p>
    <w:p w14:paraId="45B8AD5D" w14:textId="77777777" w:rsidR="00CC5121" w:rsidRPr="006247B3" w:rsidRDefault="00CC5121" w:rsidP="00CC5121">
      <w:pPr>
        <w:pStyle w:val="Brdtextmedindrag"/>
      </w:pPr>
      <w:r>
        <w:t>För flera av fonderna har den portföljviktade koldioxidintensiteten ökat i fråga om portföljmix. En bidragande orsak är att energibolag med fossil verksamhet har presterat mycket väl under 2022 till följd av höga gas- och oljepriser. Dessa bolag upptar därmed en större andel av fondernas port</w:t>
      </w:r>
      <w:r>
        <w:softHyphen/>
        <w:t>följer. En svag börsutveckling för vissa it-bolag, framför allt i USA, vars verksamhet genererar låga utsläpp har haft en liknande men motsatt effekt. Samtliga AP-fonder redovisar dock att koldioxidintensiteten i de under</w:t>
      </w:r>
      <w:r>
        <w:softHyphen/>
        <w:t xml:space="preserve">liggande portföljbolagen minskar. </w:t>
      </w:r>
      <w:bookmarkEnd w:id="169"/>
    </w:p>
    <w:p w14:paraId="58DF8FF7" w14:textId="77777777" w:rsidR="00CC5121" w:rsidRPr="000832D9" w:rsidRDefault="00CC5121" w:rsidP="00CC5121">
      <w:pPr>
        <w:pStyle w:val="Brdtextmedindrag"/>
      </w:pPr>
      <w:r>
        <w:t>Regeringen ser positivt på att Första–Fjärde AP-fondernas koldioxid</w:t>
      </w:r>
      <w:r>
        <w:softHyphen/>
        <w:t>avtryck fortsätter att minska över tid och uppmuntrar fonderna att fortsätta sitt arbete i den pågående klimatomställningen.</w:t>
      </w:r>
    </w:p>
    <w:p w14:paraId="13A2E601" w14:textId="77777777" w:rsidR="00CC5121" w:rsidRDefault="00CC5121" w:rsidP="00CC5121">
      <w:pPr>
        <w:pStyle w:val="Brdtextmedindrag"/>
      </w:pPr>
      <w:r>
        <w:t xml:space="preserve">AP-fonderna samverkar kring flera aspekter av hållbarhet. Inom ramen för samverkansrådet behandlas </w:t>
      </w:r>
      <w:proofErr w:type="gramStart"/>
      <w:r>
        <w:t>bl.a.</w:t>
      </w:r>
      <w:proofErr w:type="gramEnd"/>
      <w:r>
        <w:t xml:space="preserve"> redovisning och rapportering på området (se även avsnitt 7.2). Fonderna deltar även gemensamt i ett stort antal nationella och internationella organisationer, projekt och initiativ.</w:t>
      </w:r>
    </w:p>
    <w:p w14:paraId="6B5E5DB9" w14:textId="77777777" w:rsidR="00CC5121" w:rsidRDefault="00CC5121" w:rsidP="00CC5121">
      <w:pPr>
        <w:pStyle w:val="Brdtextmedindrag"/>
      </w:pPr>
      <w:r>
        <w:t xml:space="preserve">Sedan 2007 samarbetar Första–Fjärde AP-fonderna också inom </w:t>
      </w:r>
      <w:r>
        <w:br/>
        <w:t xml:space="preserve">AP-fondernas </w:t>
      </w:r>
      <w:proofErr w:type="spellStart"/>
      <w:r>
        <w:t>etikråd</w:t>
      </w:r>
      <w:proofErr w:type="spellEnd"/>
      <w:r>
        <w:t xml:space="preserve"> (Etikrådet) vars syfte är att utifrån fondernas upp</w:t>
      </w:r>
      <w:r>
        <w:softHyphen/>
        <w:t xml:space="preserve">drag och gemensamma värdegrund åstadkomma förbättringar på miljö- och etikområdet. Etikrådet driver både proaktivt och reaktivt arbete inom </w:t>
      </w:r>
      <w:proofErr w:type="gramStart"/>
      <w:r>
        <w:t>bl.a.</w:t>
      </w:r>
      <w:proofErr w:type="gramEnd"/>
      <w:r>
        <w:t xml:space="preserve"> mänskliga rättigheter, klimat och miljö. </w:t>
      </w:r>
    </w:p>
    <w:p w14:paraId="1E3E663D" w14:textId="77777777" w:rsidR="00CC5121" w:rsidRDefault="00CC5121" w:rsidP="00CC5121">
      <w:pPr>
        <w:pStyle w:val="Brdtextmedindrag"/>
      </w:pPr>
      <w:r>
        <w:t>Det proaktiva arbetet syftar till att konstruktivt bidra till positiv föränd</w:t>
      </w:r>
      <w:r>
        <w:softHyphen/>
        <w:t>ring och möta komplexa hållbarhets</w:t>
      </w:r>
      <w:r>
        <w:softHyphen/>
        <w:t xml:space="preserve">utmaningar. Arbetet är organiserat i </w:t>
      </w:r>
      <w:r>
        <w:lastRenderedPageBreak/>
        <w:t>projekt med utvalda teman och inne</w:t>
      </w:r>
      <w:r>
        <w:softHyphen/>
        <w:t xml:space="preserve">fattar </w:t>
      </w:r>
      <w:proofErr w:type="gramStart"/>
      <w:r>
        <w:t>bl.a.</w:t>
      </w:r>
      <w:proofErr w:type="gramEnd"/>
      <w:r>
        <w:t xml:space="preserve"> dialog med AP-fondsägda bolag. Under 2022 har Etikrådet drivit åtta proaktiva projekt inom de över</w:t>
      </w:r>
      <w:r>
        <w:softHyphen/>
        <w:t>gripande områdena bolags</w:t>
      </w:r>
      <w:r>
        <w:softHyphen/>
        <w:t xml:space="preserve">styrning, miljö och sociala frågor. </w:t>
      </w:r>
    </w:p>
    <w:p w14:paraId="5AE4F884" w14:textId="77777777" w:rsidR="00CC5121" w:rsidRDefault="00CC5121" w:rsidP="00CC5121">
      <w:pPr>
        <w:pStyle w:val="Brdtextmedindrag"/>
      </w:pPr>
      <w:r>
        <w:t>Etikrådets reaktiva arbete syftar till att identifiera AP-fondsägda bolag som kränker inter</w:t>
      </w:r>
      <w:r>
        <w:softHyphen/>
        <w:t>nationella konventioner. Under 2022 genomfördes två genomlysningar av Första–Fjärde AP-fond</w:t>
      </w:r>
      <w:r>
        <w:softHyphen/>
        <w:t>ernas innehav av utländska börsnoterade bolag. Vid genomlysningarna identifierades 111 incidenter med bekräftad kränkning eller risk för kränk</w:t>
      </w:r>
      <w:r>
        <w:softHyphen/>
        <w:t xml:space="preserve">ning (se </w:t>
      </w:r>
      <w:r>
        <w:fldChar w:fldCharType="begin"/>
      </w:r>
      <w:r>
        <w:instrText xml:space="preserve"> REF  _Ref101964736 \* Lower \h  \* MERGEFORMAT </w:instrText>
      </w:r>
      <w:r>
        <w:fldChar w:fldCharType="separate"/>
      </w:r>
      <w:r>
        <w:t xml:space="preserve">tabell </w:t>
      </w:r>
      <w:r>
        <w:rPr>
          <w:noProof/>
        </w:rPr>
        <w:t>5</w:t>
      </w:r>
      <w:r>
        <w:t>.</w:t>
      </w:r>
      <w:r>
        <w:rPr>
          <w:noProof/>
        </w:rPr>
        <w:t>2</w:t>
      </w:r>
      <w:r>
        <w:fldChar w:fldCharType="end"/>
      </w:r>
      <w:r>
        <w:t>). Under 2022 påbörjade Etikrådet 16 reaktiva bolags</w:t>
      </w:r>
      <w:r>
        <w:softHyphen/>
        <w:t>dialoger och avslutade fem dialoger där målet med dialogen uppnåtts. Ytterligare sex dialoger avsluta</w:t>
      </w:r>
      <w:r>
        <w:softHyphen/>
        <w:t>des på grund av förändringar i AP-fond</w:t>
      </w:r>
      <w:r>
        <w:softHyphen/>
        <w:t xml:space="preserve">ernas innehav. Vid årets slut hade Etikrådet aktiv dialog med 86 bolag. </w:t>
      </w:r>
    </w:p>
    <w:p w14:paraId="1D1ECF4D" w14:textId="77777777" w:rsidR="00CC5121" w:rsidRDefault="00CC5121" w:rsidP="00CC5121">
      <w:pPr>
        <w:pStyle w:val="TabellRubrik"/>
      </w:pPr>
      <w:bookmarkStart w:id="170" w:name="_Ref101964736"/>
      <w:bookmarkStart w:id="171" w:name="_Ref101542877"/>
      <w:r>
        <w:t xml:space="preserve">Tabell </w:t>
      </w:r>
      <w:r w:rsidR="00263E1F">
        <w:fldChar w:fldCharType="begin"/>
      </w:r>
      <w:r w:rsidR="00263E1F">
        <w:instrText xml:space="preserve"> STYLEREF 1 \s </w:instrText>
      </w:r>
      <w:r w:rsidR="00263E1F">
        <w:fldChar w:fldCharType="separate"/>
      </w:r>
      <w:r>
        <w:rPr>
          <w:noProof/>
        </w:rPr>
        <w:t>5</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2</w:t>
      </w:r>
      <w:r w:rsidR="00263E1F">
        <w:rPr>
          <w:noProof/>
        </w:rPr>
        <w:fldChar w:fldCharType="end"/>
      </w:r>
      <w:bookmarkEnd w:id="170"/>
      <w:r>
        <w:tab/>
        <w:t>Etikrådets genomlysning av Första–Fjärde AP-fondernas portföljer</w:t>
      </w:r>
      <w:bookmarkEnd w:id="171"/>
    </w:p>
    <w:tbl>
      <w:tblPr>
        <w:tblW w:w="4284" w:type="pct"/>
        <w:tblCellMar>
          <w:left w:w="0" w:type="dxa"/>
        </w:tblCellMar>
        <w:tblLook w:val="06A0" w:firstRow="1" w:lastRow="0" w:firstColumn="1" w:lastColumn="0" w:noHBand="1" w:noVBand="1"/>
      </w:tblPr>
      <w:tblGrid>
        <w:gridCol w:w="1693"/>
        <w:gridCol w:w="843"/>
        <w:gridCol w:w="840"/>
        <w:gridCol w:w="840"/>
        <w:gridCol w:w="837"/>
      </w:tblGrid>
      <w:tr w:rsidR="00CC5121" w14:paraId="41828966" w14:textId="77777777" w:rsidTr="00367745">
        <w:trPr>
          <w:tblHeader/>
        </w:trPr>
        <w:tc>
          <w:tcPr>
            <w:tcW w:w="1675" w:type="pct"/>
            <w:tcBorders>
              <w:top w:val="single" w:sz="8" w:space="0" w:color="auto"/>
              <w:bottom w:val="single" w:sz="6" w:space="0" w:color="auto"/>
            </w:tcBorders>
            <w:shd w:val="clear" w:color="auto" w:fill="auto"/>
          </w:tcPr>
          <w:p w14:paraId="42036D4D" w14:textId="77777777" w:rsidR="00CC5121" w:rsidRDefault="00CC5121" w:rsidP="00367745">
            <w:pPr>
              <w:pStyle w:val="TabellHuvud"/>
              <w:jc w:val="left"/>
            </w:pPr>
          </w:p>
        </w:tc>
        <w:tc>
          <w:tcPr>
            <w:tcW w:w="834" w:type="pct"/>
            <w:tcBorders>
              <w:top w:val="single" w:sz="8" w:space="0" w:color="auto"/>
              <w:bottom w:val="single" w:sz="6" w:space="0" w:color="auto"/>
            </w:tcBorders>
            <w:shd w:val="clear" w:color="auto" w:fill="auto"/>
          </w:tcPr>
          <w:p w14:paraId="188502E2" w14:textId="77777777" w:rsidR="00CC5121" w:rsidRDefault="00CC5121" w:rsidP="00367745">
            <w:pPr>
              <w:pStyle w:val="TabellHuvud"/>
            </w:pPr>
            <w:r>
              <w:t>2019</w:t>
            </w:r>
          </w:p>
        </w:tc>
        <w:tc>
          <w:tcPr>
            <w:tcW w:w="831" w:type="pct"/>
            <w:tcBorders>
              <w:top w:val="single" w:sz="8" w:space="0" w:color="auto"/>
              <w:bottom w:val="single" w:sz="6" w:space="0" w:color="auto"/>
            </w:tcBorders>
          </w:tcPr>
          <w:p w14:paraId="41CC5EC2" w14:textId="77777777" w:rsidR="00CC5121" w:rsidRDefault="00CC5121" w:rsidP="00367745">
            <w:pPr>
              <w:pStyle w:val="TabellHuvud"/>
            </w:pPr>
            <w:r>
              <w:t>2020</w:t>
            </w:r>
          </w:p>
        </w:tc>
        <w:tc>
          <w:tcPr>
            <w:tcW w:w="831" w:type="pct"/>
            <w:tcBorders>
              <w:top w:val="single" w:sz="8" w:space="0" w:color="auto"/>
              <w:bottom w:val="single" w:sz="6" w:space="0" w:color="auto"/>
            </w:tcBorders>
          </w:tcPr>
          <w:p w14:paraId="585C1D54" w14:textId="77777777" w:rsidR="00CC5121" w:rsidRDefault="00CC5121" w:rsidP="00367745">
            <w:pPr>
              <w:pStyle w:val="TabellHuvud"/>
            </w:pPr>
            <w:r>
              <w:t>2021</w:t>
            </w:r>
          </w:p>
        </w:tc>
        <w:tc>
          <w:tcPr>
            <w:tcW w:w="828" w:type="pct"/>
            <w:tcBorders>
              <w:top w:val="single" w:sz="8" w:space="0" w:color="auto"/>
              <w:bottom w:val="single" w:sz="6" w:space="0" w:color="auto"/>
            </w:tcBorders>
          </w:tcPr>
          <w:p w14:paraId="60DE0C16" w14:textId="77777777" w:rsidR="00CC5121" w:rsidRDefault="00CC5121" w:rsidP="00367745">
            <w:pPr>
              <w:pStyle w:val="TabellHuvud"/>
            </w:pPr>
            <w:r>
              <w:t>2022</w:t>
            </w:r>
          </w:p>
        </w:tc>
      </w:tr>
      <w:tr w:rsidR="00CC5121" w14:paraId="59E795A5" w14:textId="77777777" w:rsidTr="00367745">
        <w:tc>
          <w:tcPr>
            <w:tcW w:w="1675" w:type="pct"/>
            <w:tcBorders>
              <w:top w:val="single" w:sz="6" w:space="0" w:color="auto"/>
            </w:tcBorders>
            <w:shd w:val="clear" w:color="auto" w:fill="auto"/>
          </w:tcPr>
          <w:p w14:paraId="47DDECFD" w14:textId="77777777" w:rsidR="00CC5121" w:rsidRDefault="00CC5121" w:rsidP="00367745">
            <w:pPr>
              <w:pStyle w:val="TabellRader"/>
              <w:jc w:val="left"/>
            </w:pPr>
            <w:r>
              <w:t>Antal bolag i AP-fondernas portföljer (samtliga genomlysta)</w:t>
            </w:r>
          </w:p>
        </w:tc>
        <w:tc>
          <w:tcPr>
            <w:tcW w:w="834" w:type="pct"/>
            <w:tcBorders>
              <w:top w:val="single" w:sz="6" w:space="0" w:color="auto"/>
            </w:tcBorders>
            <w:shd w:val="clear" w:color="auto" w:fill="auto"/>
          </w:tcPr>
          <w:p w14:paraId="27D98512" w14:textId="77777777" w:rsidR="00CC5121" w:rsidRDefault="00CC5121" w:rsidP="00367745">
            <w:pPr>
              <w:pStyle w:val="TabellRader"/>
            </w:pPr>
            <w:r>
              <w:t>3 557</w:t>
            </w:r>
          </w:p>
        </w:tc>
        <w:tc>
          <w:tcPr>
            <w:tcW w:w="831" w:type="pct"/>
            <w:tcBorders>
              <w:top w:val="single" w:sz="6" w:space="0" w:color="auto"/>
            </w:tcBorders>
          </w:tcPr>
          <w:p w14:paraId="5ED2D13D" w14:textId="77777777" w:rsidR="00CC5121" w:rsidRDefault="00CC5121" w:rsidP="00367745">
            <w:pPr>
              <w:pStyle w:val="TabellRader"/>
            </w:pPr>
            <w:r>
              <w:t>2 430</w:t>
            </w:r>
          </w:p>
        </w:tc>
        <w:tc>
          <w:tcPr>
            <w:tcW w:w="831" w:type="pct"/>
            <w:tcBorders>
              <w:top w:val="single" w:sz="6" w:space="0" w:color="auto"/>
            </w:tcBorders>
          </w:tcPr>
          <w:p w14:paraId="58B1F8DC" w14:textId="77777777" w:rsidR="00CC5121" w:rsidRDefault="00CC5121" w:rsidP="00367745">
            <w:pPr>
              <w:pStyle w:val="TabellRader"/>
            </w:pPr>
            <w:r>
              <w:t>3 168</w:t>
            </w:r>
          </w:p>
        </w:tc>
        <w:tc>
          <w:tcPr>
            <w:tcW w:w="828" w:type="pct"/>
            <w:tcBorders>
              <w:top w:val="single" w:sz="6" w:space="0" w:color="auto"/>
            </w:tcBorders>
          </w:tcPr>
          <w:p w14:paraId="3EA4F8BF" w14:textId="77777777" w:rsidR="00CC5121" w:rsidRDefault="00CC5121" w:rsidP="00367745">
            <w:pPr>
              <w:pStyle w:val="TabellRader"/>
            </w:pPr>
            <w:r>
              <w:t>3 202</w:t>
            </w:r>
          </w:p>
        </w:tc>
      </w:tr>
      <w:tr w:rsidR="00CC5121" w14:paraId="2259A01A" w14:textId="77777777" w:rsidTr="00367745">
        <w:tc>
          <w:tcPr>
            <w:tcW w:w="1675" w:type="pct"/>
            <w:shd w:val="clear" w:color="auto" w:fill="auto"/>
          </w:tcPr>
          <w:p w14:paraId="2464C81D" w14:textId="77777777" w:rsidR="00CC5121" w:rsidRPr="00231581" w:rsidRDefault="00CC5121" w:rsidP="00367745">
            <w:pPr>
              <w:pStyle w:val="TabellRader"/>
              <w:jc w:val="left"/>
            </w:pPr>
            <w:r>
              <w:t>-</w:t>
            </w:r>
            <w:r w:rsidRPr="00231581">
              <w:rPr>
                <w:rFonts w:ascii="Cambria" w:hAnsi="Cambria" w:cs="Cambria"/>
              </w:rPr>
              <w:t> </w:t>
            </w:r>
            <w:r w:rsidRPr="00231581">
              <w:t>varav bekräftad kränkning</w:t>
            </w:r>
          </w:p>
        </w:tc>
        <w:tc>
          <w:tcPr>
            <w:tcW w:w="834" w:type="pct"/>
            <w:shd w:val="clear" w:color="auto" w:fill="auto"/>
          </w:tcPr>
          <w:p w14:paraId="495DCCF6" w14:textId="77777777" w:rsidR="00CC5121" w:rsidRDefault="00CC5121" w:rsidP="00367745">
            <w:pPr>
              <w:pStyle w:val="TabellRader"/>
            </w:pPr>
            <w:r>
              <w:t>29</w:t>
            </w:r>
          </w:p>
        </w:tc>
        <w:tc>
          <w:tcPr>
            <w:tcW w:w="831" w:type="pct"/>
          </w:tcPr>
          <w:p w14:paraId="2E8CDDB3" w14:textId="77777777" w:rsidR="00CC5121" w:rsidRDefault="00CC5121" w:rsidP="00367745">
            <w:pPr>
              <w:pStyle w:val="TabellRader"/>
            </w:pPr>
            <w:r>
              <w:t>22</w:t>
            </w:r>
          </w:p>
        </w:tc>
        <w:tc>
          <w:tcPr>
            <w:tcW w:w="831" w:type="pct"/>
          </w:tcPr>
          <w:p w14:paraId="6D21D7D1" w14:textId="77777777" w:rsidR="00CC5121" w:rsidRDefault="00CC5121" w:rsidP="00367745">
            <w:pPr>
              <w:pStyle w:val="TabellRader"/>
            </w:pPr>
            <w:r>
              <w:t>23</w:t>
            </w:r>
          </w:p>
        </w:tc>
        <w:tc>
          <w:tcPr>
            <w:tcW w:w="828" w:type="pct"/>
          </w:tcPr>
          <w:p w14:paraId="46616B2E" w14:textId="77777777" w:rsidR="00CC5121" w:rsidRDefault="00CC5121" w:rsidP="00367745">
            <w:pPr>
              <w:pStyle w:val="TabellRader"/>
            </w:pPr>
            <w:r>
              <w:t>28</w:t>
            </w:r>
          </w:p>
        </w:tc>
      </w:tr>
      <w:tr w:rsidR="00CC5121" w14:paraId="659B6023" w14:textId="77777777" w:rsidTr="00367745">
        <w:tc>
          <w:tcPr>
            <w:tcW w:w="1675" w:type="pct"/>
            <w:shd w:val="clear" w:color="auto" w:fill="auto"/>
          </w:tcPr>
          <w:p w14:paraId="635FB77F" w14:textId="77777777" w:rsidR="00CC5121" w:rsidRPr="00231581" w:rsidRDefault="00CC5121" w:rsidP="00367745">
            <w:pPr>
              <w:pStyle w:val="TabellRader"/>
              <w:jc w:val="left"/>
            </w:pPr>
            <w:r>
              <w:t>-</w:t>
            </w:r>
            <w:r w:rsidRPr="00231581">
              <w:rPr>
                <w:rFonts w:ascii="Cambria" w:hAnsi="Cambria" w:cs="Cambria"/>
              </w:rPr>
              <w:t> </w:t>
            </w:r>
            <w:r w:rsidRPr="00231581">
              <w:t>varav risk f</w:t>
            </w:r>
            <w:r w:rsidRPr="00231581">
              <w:rPr>
                <w:rFonts w:cs="TradeGothic CondEighteen"/>
              </w:rPr>
              <w:t>ö</w:t>
            </w:r>
            <w:r w:rsidRPr="00231581">
              <w:t>r kr</w:t>
            </w:r>
            <w:r w:rsidRPr="00231581">
              <w:rPr>
                <w:rFonts w:cs="TradeGothic CondEighteen"/>
              </w:rPr>
              <w:t>ä</w:t>
            </w:r>
            <w:r w:rsidRPr="00231581">
              <w:t>nkning</w:t>
            </w:r>
          </w:p>
        </w:tc>
        <w:tc>
          <w:tcPr>
            <w:tcW w:w="834" w:type="pct"/>
            <w:shd w:val="clear" w:color="auto" w:fill="auto"/>
          </w:tcPr>
          <w:p w14:paraId="6A0F69DC" w14:textId="77777777" w:rsidR="00CC5121" w:rsidRDefault="00CC5121" w:rsidP="00367745">
            <w:pPr>
              <w:pStyle w:val="TabellRader"/>
            </w:pPr>
            <w:r>
              <w:t>91</w:t>
            </w:r>
          </w:p>
        </w:tc>
        <w:tc>
          <w:tcPr>
            <w:tcW w:w="831" w:type="pct"/>
          </w:tcPr>
          <w:p w14:paraId="6C5D1E3F" w14:textId="77777777" w:rsidR="00CC5121" w:rsidRDefault="00CC5121" w:rsidP="00367745">
            <w:pPr>
              <w:pStyle w:val="TabellRader"/>
            </w:pPr>
            <w:r>
              <w:t>72</w:t>
            </w:r>
          </w:p>
        </w:tc>
        <w:tc>
          <w:tcPr>
            <w:tcW w:w="831" w:type="pct"/>
          </w:tcPr>
          <w:p w14:paraId="4B5E445B" w14:textId="77777777" w:rsidR="00CC5121" w:rsidRDefault="00CC5121" w:rsidP="00367745">
            <w:pPr>
              <w:pStyle w:val="TabellRader"/>
            </w:pPr>
            <w:r>
              <w:t>89</w:t>
            </w:r>
          </w:p>
        </w:tc>
        <w:tc>
          <w:tcPr>
            <w:tcW w:w="828" w:type="pct"/>
          </w:tcPr>
          <w:p w14:paraId="7A713F6E" w14:textId="77777777" w:rsidR="00CC5121" w:rsidRDefault="00CC5121" w:rsidP="00367745">
            <w:pPr>
              <w:pStyle w:val="TabellRader"/>
            </w:pPr>
            <w:r>
              <w:t>83</w:t>
            </w:r>
          </w:p>
        </w:tc>
      </w:tr>
      <w:tr w:rsidR="00CC5121" w14:paraId="7E31355A" w14:textId="77777777" w:rsidTr="00367745">
        <w:tc>
          <w:tcPr>
            <w:tcW w:w="1675" w:type="pct"/>
            <w:shd w:val="clear" w:color="auto" w:fill="auto"/>
          </w:tcPr>
          <w:p w14:paraId="14C3FE40" w14:textId="77777777" w:rsidR="00CC5121" w:rsidRPr="00231581" w:rsidRDefault="00CC5121" w:rsidP="00367745">
            <w:pPr>
              <w:pStyle w:val="TabellRader"/>
              <w:jc w:val="left"/>
            </w:pPr>
            <w:r>
              <w:t>-</w:t>
            </w:r>
            <w:r w:rsidRPr="00231581">
              <w:rPr>
                <w:rFonts w:ascii="Cambria" w:hAnsi="Cambria" w:cs="Cambria"/>
              </w:rPr>
              <w:t> </w:t>
            </w:r>
            <w:r w:rsidRPr="00231581">
              <w:t>varav utan anm</w:t>
            </w:r>
            <w:r w:rsidRPr="00231581">
              <w:rPr>
                <w:rFonts w:cs="TradeGothic CondEighteen"/>
              </w:rPr>
              <w:t>ä</w:t>
            </w:r>
            <w:r w:rsidRPr="00231581">
              <w:t>rkning</w:t>
            </w:r>
          </w:p>
        </w:tc>
        <w:tc>
          <w:tcPr>
            <w:tcW w:w="834" w:type="pct"/>
            <w:shd w:val="clear" w:color="auto" w:fill="auto"/>
          </w:tcPr>
          <w:p w14:paraId="3DFDA76E" w14:textId="77777777" w:rsidR="00CC5121" w:rsidRDefault="00CC5121" w:rsidP="00367745">
            <w:pPr>
              <w:pStyle w:val="TabellRader"/>
            </w:pPr>
            <w:r>
              <w:t>3 437</w:t>
            </w:r>
          </w:p>
        </w:tc>
        <w:tc>
          <w:tcPr>
            <w:tcW w:w="831" w:type="pct"/>
          </w:tcPr>
          <w:p w14:paraId="470CFA0E" w14:textId="77777777" w:rsidR="00CC5121" w:rsidRDefault="00CC5121" w:rsidP="00367745">
            <w:pPr>
              <w:pStyle w:val="TabellRader"/>
            </w:pPr>
            <w:r>
              <w:t>2</w:t>
            </w:r>
            <w:r>
              <w:rPr>
                <w:rFonts w:ascii="Cambria" w:hAnsi="Cambria" w:cs="Cambria"/>
              </w:rPr>
              <w:t> </w:t>
            </w:r>
            <w:r>
              <w:t>336</w:t>
            </w:r>
          </w:p>
        </w:tc>
        <w:tc>
          <w:tcPr>
            <w:tcW w:w="831" w:type="pct"/>
          </w:tcPr>
          <w:p w14:paraId="57E1D5C8" w14:textId="77777777" w:rsidR="00CC5121" w:rsidRDefault="00CC5121" w:rsidP="00367745">
            <w:pPr>
              <w:pStyle w:val="TabellRader"/>
            </w:pPr>
            <w:r>
              <w:t>3 056</w:t>
            </w:r>
          </w:p>
        </w:tc>
        <w:tc>
          <w:tcPr>
            <w:tcW w:w="828" w:type="pct"/>
          </w:tcPr>
          <w:p w14:paraId="0DD34CAD" w14:textId="77777777" w:rsidR="00CC5121" w:rsidRDefault="00CC5121" w:rsidP="00367745">
            <w:pPr>
              <w:pStyle w:val="TabellRader"/>
            </w:pPr>
            <w:r>
              <w:t>3 091</w:t>
            </w:r>
          </w:p>
        </w:tc>
      </w:tr>
    </w:tbl>
    <w:p w14:paraId="40D8B9DA" w14:textId="77777777" w:rsidR="00CC5121" w:rsidRDefault="00CC5121" w:rsidP="00CC5121">
      <w:pPr>
        <w:pStyle w:val="TabellFotnot"/>
      </w:pPr>
      <w:r>
        <w:t>Källa: Etikrådet.</w:t>
      </w:r>
    </w:p>
    <w:p w14:paraId="555EB949" w14:textId="77777777" w:rsidR="00CC5121" w:rsidRDefault="00CC5121" w:rsidP="00CC5121">
      <w:pPr>
        <w:pStyle w:val="Brdtextmedindrag"/>
        <w:ind w:firstLine="0"/>
      </w:pPr>
    </w:p>
    <w:p w14:paraId="2DF6FE3C" w14:textId="77777777" w:rsidR="00CC5121" w:rsidRPr="00E81EA3" w:rsidRDefault="00CC5121" w:rsidP="00CC5121">
      <w:pPr>
        <w:pStyle w:val="Brdtext"/>
      </w:pPr>
      <w:r>
        <w:t>U</w:t>
      </w:r>
      <w:r w:rsidRPr="00E81EA3">
        <w:t xml:space="preserve">nder 2022 </w:t>
      </w:r>
      <w:r>
        <w:t xml:space="preserve">har </w:t>
      </w:r>
      <w:r w:rsidRPr="00E81EA3">
        <w:t xml:space="preserve">Första–Fjärde AP-fonderna slutfört en gemensam översyn av Etikrådets uppdrag, strategi och organisation. </w:t>
      </w:r>
      <w:r w:rsidRPr="00EF2D5C">
        <w:t xml:space="preserve">Bland annat har rådets syfte tydliggjorts och långsiktiga mål för verksamheten har fastställts. </w:t>
      </w:r>
      <w:r w:rsidRPr="00E81EA3">
        <w:t xml:space="preserve">Som en följd av översynen kommer </w:t>
      </w:r>
      <w:r>
        <w:t>Etik</w:t>
      </w:r>
      <w:r w:rsidRPr="00E81EA3">
        <w:t xml:space="preserve">rådets arbete </w:t>
      </w:r>
      <w:r>
        <w:t>utökas till att även omfatta kreditinvesteringar och svenska innehav</w:t>
      </w:r>
      <w:r w:rsidRPr="00E81EA3">
        <w:t xml:space="preserve">. </w:t>
      </w:r>
      <w:r>
        <w:t xml:space="preserve">Första–Fjärde AP-fonderna har också beslutat om utökade resurser för Etikrådet. Ett nytt kansli med tre heltidsroller kommer att inrättas under 2023 med Tredje AP-fonden som värdmyndighet. </w:t>
      </w:r>
      <w:r w:rsidRPr="00E81EA3">
        <w:t xml:space="preserve">Regeringen ser positivt på den samverkan som sker inom ramen för Etikrådets verksamhet och välkomnar den översyn som har </w:t>
      </w:r>
      <w:r>
        <w:t>genomförts</w:t>
      </w:r>
      <w:r w:rsidRPr="00E81EA3">
        <w:t>.</w:t>
      </w:r>
    </w:p>
    <w:p w14:paraId="77842008" w14:textId="77777777" w:rsidR="00CC5121" w:rsidRDefault="00CC5121" w:rsidP="00CC5121">
      <w:pPr>
        <w:pStyle w:val="Brdtextmedindrag"/>
      </w:pPr>
      <w:r>
        <w:t>Även om det sker samverkan mellan Första–Fjärde AP-fonderna be</w:t>
      </w:r>
      <w:r>
        <w:softHyphen/>
        <w:t>driver de sitt hållbarhetsarbete oberoende av varandra, vilket är i linje med fondernas självständighet. Det har resulterat i att fonderna delvis har valt olika fokusområden, målsättningar och arbetssätt. Samtliga fonder integ</w:t>
      </w:r>
      <w:r>
        <w:softHyphen/>
        <w:t>rerar dock hållbarhetsarbetet i kapitalförvaltningen, vilket regeringen ser positivt på. Fondernas strategier bygger också i allt högre grad på ambi</w:t>
      </w:r>
      <w:r>
        <w:softHyphen/>
        <w:t>tionen att påverka portföljbolag att minska sina klimatavtryck. Avyttring av utsläppsintensiva bolag betraktas därmed i större utsträckning som ett alternativ först om påverkansarbete inte ger något resultat eller om bolagen bedöms sakna vilja och förutsättningar att ställa om sin verksamhet. Regeringen välkomnar den utvecklingen.</w:t>
      </w:r>
    </w:p>
    <w:p w14:paraId="22CDC3C0" w14:textId="77777777" w:rsidR="00CC5121" w:rsidRDefault="00CC5121" w:rsidP="00CC5121">
      <w:pPr>
        <w:pStyle w:val="Brdtextmedindrag"/>
      </w:pPr>
      <w:r>
        <w:t>Det är fortfarande svårt i viss mån svårt att få en helhetsbild av resultaten inom hållbar</w:t>
      </w:r>
      <w:r>
        <w:softHyphen/>
        <w:t>hetsområdet, något som gäller generellt och inte bara för AP-</w:t>
      </w:r>
      <w:r>
        <w:lastRenderedPageBreak/>
        <w:t>fonderna. Första–Fjärde AP-fonderna har dock i stor utsträckning nått sina hållbar</w:t>
      </w:r>
      <w:r>
        <w:softHyphen/>
        <w:t>hetsmål under 2022, vilket regeringen ser positivt på. Regeringen ser också positivt på att flera av fonderna har fortsatt att utveckla sina målsättningar i riktning mot att bli mer resultatinriktade. Fonderna bör även i linje med rekommendationerna i föregående års utvärdering fort</w:t>
      </w:r>
      <w:r>
        <w:softHyphen/>
        <w:t>sätta arbetet med att vidareutveckla resultatrapporteringen inom hållbar</w:t>
      </w:r>
      <w:r>
        <w:softHyphen/>
        <w:t xml:space="preserve">hetsområdet. </w:t>
      </w:r>
    </w:p>
    <w:p w14:paraId="4ADB6581" w14:textId="77777777" w:rsidR="00CC5121" w:rsidRDefault="00CC5121" w:rsidP="00CC5121">
      <w:pPr>
        <w:pStyle w:val="Brdtextmedindrag"/>
      </w:pPr>
      <w:r>
        <w:t xml:space="preserve">I avsnitt 6 redovisas och utvärderas respektive fonds hållbarhetsarbete och måluppfyllelse. </w:t>
      </w:r>
    </w:p>
    <w:p w14:paraId="5DD1EE03" w14:textId="77777777" w:rsidR="00CC5121" w:rsidRPr="00396334" w:rsidRDefault="00CC5121" w:rsidP="00CC5121">
      <w:pPr>
        <w:pStyle w:val="Rubrik1"/>
      </w:pPr>
      <w:bookmarkStart w:id="172" w:name="_Toc481501532"/>
      <w:bookmarkStart w:id="173" w:name="_Toc481574491"/>
      <w:bookmarkStart w:id="174" w:name="_Toc483313566"/>
      <w:bookmarkStart w:id="175" w:name="_Toc514842423"/>
      <w:bookmarkStart w:id="176" w:name="_Toc7438822"/>
      <w:bookmarkStart w:id="177" w:name="_Toc8029415"/>
      <w:bookmarkStart w:id="178" w:name="_Toc9430693"/>
      <w:bookmarkStart w:id="179" w:name="_Toc41493005"/>
      <w:bookmarkStart w:id="180" w:name="_Toc72921799"/>
      <w:bookmarkStart w:id="181" w:name="_Toc135834663"/>
      <w:bookmarkEnd w:id="160"/>
      <w:bookmarkEnd w:id="161"/>
      <w:bookmarkEnd w:id="162"/>
      <w:bookmarkEnd w:id="163"/>
      <w:r w:rsidRPr="00396334">
        <w:t>Redovisning och utvärdering av</w:t>
      </w:r>
      <w:r w:rsidRPr="00396334">
        <w:br/>
        <w:t>AP-fond</w:t>
      </w:r>
      <w:bookmarkEnd w:id="172"/>
      <w:bookmarkEnd w:id="173"/>
      <w:bookmarkEnd w:id="174"/>
      <w:bookmarkEnd w:id="175"/>
      <w:bookmarkEnd w:id="176"/>
      <w:bookmarkEnd w:id="177"/>
      <w:bookmarkEnd w:id="178"/>
      <w:r w:rsidRPr="00396334">
        <w:t>erna</w:t>
      </w:r>
      <w:bookmarkEnd w:id="179"/>
      <w:bookmarkEnd w:id="180"/>
      <w:bookmarkEnd w:id="181"/>
    </w:p>
    <w:p w14:paraId="59A4D55C" w14:textId="77777777" w:rsidR="00CC5121" w:rsidRPr="00396334" w:rsidRDefault="00CC5121" w:rsidP="00CC5121">
      <w:pPr>
        <w:pStyle w:val="Rubrik2"/>
        <w:spacing w:before="0"/>
      </w:pPr>
      <w:bookmarkStart w:id="182" w:name="_Toc481501533"/>
      <w:bookmarkStart w:id="183" w:name="_Toc481574492"/>
      <w:bookmarkStart w:id="184" w:name="_Toc483313567"/>
      <w:bookmarkStart w:id="185" w:name="_Toc514842424"/>
      <w:bookmarkStart w:id="186" w:name="_Toc7438823"/>
      <w:bookmarkStart w:id="187" w:name="_Toc8029416"/>
      <w:bookmarkStart w:id="188" w:name="_Toc9430694"/>
      <w:bookmarkStart w:id="189" w:name="_Toc41493006"/>
      <w:bookmarkStart w:id="190" w:name="_Toc72921800"/>
      <w:bookmarkStart w:id="191" w:name="_Toc135834664"/>
      <w:bookmarkStart w:id="192" w:name="_Hlk5708454"/>
      <w:r w:rsidRPr="00396334">
        <w:t>Första AP-fonden</w:t>
      </w:r>
      <w:bookmarkEnd w:id="182"/>
      <w:bookmarkEnd w:id="183"/>
      <w:bookmarkEnd w:id="184"/>
      <w:bookmarkEnd w:id="185"/>
      <w:bookmarkEnd w:id="186"/>
      <w:bookmarkEnd w:id="187"/>
      <w:bookmarkEnd w:id="188"/>
      <w:bookmarkEnd w:id="189"/>
      <w:bookmarkEnd w:id="190"/>
      <w:bookmarkEnd w:id="191"/>
    </w:p>
    <w:p w14:paraId="239A1652" w14:textId="77777777" w:rsidR="00CC5121" w:rsidRPr="007B6B9E" w:rsidRDefault="00CC5121" w:rsidP="00CC5121">
      <w:pPr>
        <w:pStyle w:val="Brdtextram"/>
      </w:pPr>
      <w:r w:rsidRPr="007B6B9E">
        <w:rPr>
          <w:b/>
        </w:rPr>
        <w:t>Regeringens bedömning:</w:t>
      </w:r>
      <w:r w:rsidRPr="007B6B9E">
        <w:t xml:space="preserve"> Första AP-fonden har hanterat nettoflödet mellan in- och utbetalningarna i inkomstpensionssystemet som avsett. Fonden har</w:t>
      </w:r>
      <w:r>
        <w:t xml:space="preserve"> </w:t>
      </w:r>
      <w:r w:rsidRPr="007B6B9E">
        <w:t>genererat avkastning som bidrar till inkomstpensions</w:t>
      </w:r>
      <w:r w:rsidRPr="007B6B9E">
        <w:softHyphen/>
        <w:t>systemets långsiktiga finansiering</w:t>
      </w:r>
      <w:r>
        <w:t>. Fonden har även uppfyllt målet att fondmedlen ska förvaltas på ett föredömligt sätt</w:t>
      </w:r>
      <w:r w:rsidRPr="007B6B9E">
        <w:t>. Sammantaget har Första AP-fonden infriat regeringens förväntningar på fonden.</w:t>
      </w:r>
    </w:p>
    <w:p w14:paraId="695710D8" w14:textId="77777777" w:rsidR="00CC5121" w:rsidRPr="00396334" w:rsidRDefault="00CC5121" w:rsidP="00CC5121">
      <w:pPr>
        <w:pStyle w:val="Rubrik4utannumrering"/>
      </w:pPr>
      <w:r w:rsidRPr="00396334">
        <w:t xml:space="preserve">Skälen för regeringens bedömning </w:t>
      </w:r>
    </w:p>
    <w:p w14:paraId="4C2E0C21" w14:textId="77777777" w:rsidR="00CC5121" w:rsidRPr="007B6B9E" w:rsidRDefault="00CC5121" w:rsidP="00CC5121">
      <w:pPr>
        <w:pStyle w:val="Rubrik5utannumrering"/>
        <w:spacing w:before="0"/>
      </w:pPr>
      <w:r w:rsidRPr="007B6B9E">
        <w:t>Sammanfattning</w:t>
      </w:r>
    </w:p>
    <w:p w14:paraId="1D9429C7" w14:textId="77777777" w:rsidR="00CC5121" w:rsidRPr="007B6B9E" w:rsidRDefault="00CC5121" w:rsidP="00CC5121">
      <w:pPr>
        <w:pStyle w:val="Brdtextmedindrag"/>
        <w:ind w:firstLine="0"/>
      </w:pPr>
      <w:r w:rsidRPr="007B6B9E">
        <w:rPr>
          <w:spacing w:val="-1"/>
        </w:rPr>
        <w:t>Under 202</w:t>
      </w:r>
      <w:r>
        <w:rPr>
          <w:spacing w:val="-1"/>
        </w:rPr>
        <w:t>2</w:t>
      </w:r>
      <w:r w:rsidRPr="007B6B9E">
        <w:rPr>
          <w:spacing w:val="-1"/>
        </w:rPr>
        <w:t xml:space="preserve"> överförde Första AP-fonden </w:t>
      </w:r>
      <w:r>
        <w:rPr>
          <w:spacing w:val="-1"/>
        </w:rPr>
        <w:t>4,7 </w:t>
      </w:r>
      <w:r w:rsidRPr="007B6B9E">
        <w:rPr>
          <w:spacing w:val="-1"/>
        </w:rPr>
        <w:t>miljarder kronor till inkomst</w:t>
      </w:r>
      <w:r w:rsidRPr="007B6B9E">
        <w:rPr>
          <w:spacing w:val="-1"/>
        </w:rPr>
        <w:softHyphen/>
      </w:r>
      <w:r w:rsidRPr="007B6B9E">
        <w:t>pensionssystemet. Fonden har därmed bidragit till att hantera det under</w:t>
      </w:r>
      <w:r w:rsidRPr="007B6B9E">
        <w:softHyphen/>
        <w:t>skott som uppstår när summan av inbetalda pensionsavgifter är lägre än summan av utbetalda pensioner</w:t>
      </w:r>
      <w:bookmarkStart w:id="193" w:name="_Hlk37159262"/>
      <w:r w:rsidRPr="007B6B9E">
        <w:t xml:space="preserve">. </w:t>
      </w:r>
    </w:p>
    <w:bookmarkEnd w:id="193"/>
    <w:p w14:paraId="58137E53" w14:textId="77777777" w:rsidR="00CC5121" w:rsidRPr="00F84885" w:rsidRDefault="00CC5121" w:rsidP="00CC5121">
      <w:pPr>
        <w:pStyle w:val="Brdtextmedindrag"/>
        <w:rPr>
          <w:highlight w:val="yellow"/>
        </w:rPr>
      </w:pPr>
      <w:r w:rsidRPr="007B6B9E">
        <w:t>Första AP-fonden har även bidragit till inkomstpensionssystemets lång</w:t>
      </w:r>
      <w:r w:rsidRPr="007B6B9E">
        <w:softHyphen/>
      </w:r>
      <w:r w:rsidRPr="001166BF">
        <w:t>siktiga finansiering. Fondens genomsnittliga årliga avkastning sedan 2001 har uppgått till 6,</w:t>
      </w:r>
      <w:r>
        <w:t>1</w:t>
      </w:r>
      <w:r w:rsidRPr="001166BF">
        <w:t xml:space="preserve"> procent, vilket </w:t>
      </w:r>
      <w:r>
        <w:t xml:space="preserve">omräknat i reala termer för att vara jämförbart med fondens avkastningsmål varit 4,2 procent under samma period, och </w:t>
      </w:r>
      <w:r w:rsidRPr="004C3405">
        <w:t>överstiger</w:t>
      </w:r>
      <w:r w:rsidRPr="001166BF">
        <w:t xml:space="preserve"> fondens </w:t>
      </w:r>
      <w:r>
        <w:t xml:space="preserve">långsiktiga </w:t>
      </w:r>
      <w:r w:rsidRPr="001166BF">
        <w:t>avkastningsmål</w:t>
      </w:r>
      <w:r>
        <w:t xml:space="preserve"> (</w:t>
      </w:r>
      <w:r w:rsidRPr="004C3405">
        <w:t>4,0 procents genomsnittlig real avkastning efter kostnader per år</w:t>
      </w:r>
      <w:r>
        <w:t>)</w:t>
      </w:r>
      <w:r w:rsidRPr="001166BF">
        <w:t>. Fondens avkastning efter kostnader 202</w:t>
      </w:r>
      <w:r>
        <w:t>2</w:t>
      </w:r>
      <w:r w:rsidRPr="001166BF">
        <w:t xml:space="preserve"> var </w:t>
      </w:r>
      <w:r>
        <w:t>-8,6</w:t>
      </w:r>
      <w:r w:rsidRPr="001166BF">
        <w:t xml:space="preserve"> procent, jämfört med 20,8 pro</w:t>
      </w:r>
      <w:r w:rsidRPr="001166BF">
        <w:softHyphen/>
        <w:t>cent</w:t>
      </w:r>
      <w:r w:rsidRPr="00EC4259">
        <w:t xml:space="preserve"> 20</w:t>
      </w:r>
      <w:r>
        <w:t xml:space="preserve">21, </w:t>
      </w:r>
      <w:r w:rsidRPr="00525602">
        <w:t xml:space="preserve">vilket var fondens </w:t>
      </w:r>
      <w:r>
        <w:t>lägsta</w:t>
      </w:r>
      <w:r w:rsidRPr="00525602">
        <w:t xml:space="preserve"> årliga avkastning sedan </w:t>
      </w:r>
      <w:r w:rsidRPr="0014742A">
        <w:t>finanskrisen 2008</w:t>
      </w:r>
      <w:r w:rsidRPr="00EC4259">
        <w:t xml:space="preserve">. </w:t>
      </w:r>
    </w:p>
    <w:p w14:paraId="7EE2177B" w14:textId="77777777" w:rsidR="00CC5121" w:rsidRDefault="00CC5121" w:rsidP="00CC5121">
      <w:pPr>
        <w:pStyle w:val="Brdtextmedindrag"/>
      </w:pPr>
      <w:r>
        <w:t>Första AP-fonden har i sitt hållbarhetsarbete haft klimat som ett särskilt fokusområde. Fonden har fastställt sju övergripande hållbarhetsmål som i sak är oförändrade sedan föregående år. Uppfyllnadsgraden är i linje med eller högre än föregående år för samtliga mål.</w:t>
      </w:r>
      <w:r w:rsidRPr="006F61B0">
        <w:t xml:space="preserve"> </w:t>
      </w:r>
    </w:p>
    <w:p w14:paraId="42ABC803" w14:textId="77777777" w:rsidR="00CC5121" w:rsidRDefault="00CC5121" w:rsidP="00CC5121">
      <w:pPr>
        <w:pStyle w:val="Brdtextmedindrag"/>
      </w:pPr>
    </w:p>
    <w:p w14:paraId="5324FE85" w14:textId="77777777" w:rsidR="00CC5121" w:rsidRDefault="00CC5121" w:rsidP="00CC5121">
      <w:pPr>
        <w:pStyle w:val="TabellRubrik"/>
      </w:pPr>
      <w:bookmarkStart w:id="194" w:name="_Ref102056646"/>
      <w:r w:rsidRPr="004514CC">
        <w:lastRenderedPageBreak/>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4514CC">
        <w:t>.</w:t>
      </w:r>
      <w:r w:rsidR="00263E1F">
        <w:fldChar w:fldCharType="begin"/>
      </w:r>
      <w:r w:rsidR="00263E1F">
        <w:instrText xml:space="preserve"> SEQ Tabell \* Arabic \s 1  \* MERGEFORMAT </w:instrText>
      </w:r>
      <w:r w:rsidR="00263E1F">
        <w:fldChar w:fldCharType="separate"/>
      </w:r>
      <w:r>
        <w:rPr>
          <w:noProof/>
        </w:rPr>
        <w:t>1</w:t>
      </w:r>
      <w:r w:rsidR="00263E1F">
        <w:rPr>
          <w:noProof/>
        </w:rPr>
        <w:fldChar w:fldCharType="end"/>
      </w:r>
      <w:bookmarkEnd w:id="194"/>
      <w:r w:rsidRPr="004514CC">
        <w:tab/>
        <w:t>Första AP-fondens resultat</w:t>
      </w:r>
    </w:p>
    <w:p w14:paraId="4D450F94" w14:textId="77777777" w:rsidR="00CC5121" w:rsidRPr="009F748E" w:rsidRDefault="00CC5121" w:rsidP="00CC5121">
      <w:pPr>
        <w:pStyle w:val="FigurUnderrubrik"/>
      </w:pPr>
      <w:r>
        <w:t>Miljarder kronor</w:t>
      </w:r>
    </w:p>
    <w:tbl>
      <w:tblPr>
        <w:tblW w:w="5896" w:type="dxa"/>
        <w:tblLayout w:type="fixed"/>
        <w:tblCellMar>
          <w:left w:w="0" w:type="dxa"/>
        </w:tblCellMar>
        <w:tblLook w:val="0000" w:firstRow="0" w:lastRow="0" w:firstColumn="0" w:lastColumn="0" w:noHBand="0" w:noVBand="0"/>
        <w:tblDescription w:val="Tabell som visar Första AP-fondens resultat i miljarder kronor."/>
      </w:tblPr>
      <w:tblGrid>
        <w:gridCol w:w="2211"/>
        <w:gridCol w:w="737"/>
        <w:gridCol w:w="737"/>
        <w:gridCol w:w="737"/>
        <w:gridCol w:w="737"/>
        <w:gridCol w:w="737"/>
      </w:tblGrid>
      <w:tr w:rsidR="00CC5121" w:rsidRPr="004514CC" w14:paraId="0E22843B" w14:textId="77777777" w:rsidTr="00367745">
        <w:trPr>
          <w:tblHeader/>
        </w:trPr>
        <w:tc>
          <w:tcPr>
            <w:tcW w:w="2211" w:type="dxa"/>
            <w:tcBorders>
              <w:top w:val="single" w:sz="8" w:space="0" w:color="auto"/>
              <w:bottom w:val="single" w:sz="6" w:space="0" w:color="auto"/>
            </w:tcBorders>
          </w:tcPr>
          <w:p w14:paraId="6D7383BE" w14:textId="77777777" w:rsidR="00CC5121" w:rsidRPr="004514CC" w:rsidRDefault="00CC5121" w:rsidP="00367745">
            <w:pPr>
              <w:pStyle w:val="TabellHuvud"/>
              <w:jc w:val="left"/>
              <w:rPr>
                <w:b w:val="0"/>
                <w:i/>
              </w:rPr>
            </w:pPr>
          </w:p>
        </w:tc>
        <w:tc>
          <w:tcPr>
            <w:tcW w:w="737" w:type="dxa"/>
            <w:tcBorders>
              <w:top w:val="single" w:sz="8" w:space="0" w:color="auto"/>
              <w:bottom w:val="single" w:sz="6" w:space="0" w:color="auto"/>
            </w:tcBorders>
          </w:tcPr>
          <w:p w14:paraId="03920E35" w14:textId="77777777" w:rsidR="00CC5121" w:rsidRPr="004514CC" w:rsidRDefault="00CC5121" w:rsidP="00367745">
            <w:pPr>
              <w:pStyle w:val="TabellHuvud"/>
            </w:pPr>
            <w:r w:rsidRPr="004514CC">
              <w:t>2018</w:t>
            </w:r>
          </w:p>
        </w:tc>
        <w:tc>
          <w:tcPr>
            <w:tcW w:w="737" w:type="dxa"/>
            <w:tcBorders>
              <w:top w:val="single" w:sz="8" w:space="0" w:color="auto"/>
              <w:bottom w:val="single" w:sz="6" w:space="0" w:color="auto"/>
            </w:tcBorders>
          </w:tcPr>
          <w:p w14:paraId="1537B63D" w14:textId="77777777" w:rsidR="00CC5121" w:rsidRPr="004514CC" w:rsidRDefault="00CC5121" w:rsidP="00367745">
            <w:pPr>
              <w:pStyle w:val="TabellHuvud"/>
            </w:pPr>
            <w:r w:rsidRPr="004514CC">
              <w:t>2019</w:t>
            </w:r>
          </w:p>
        </w:tc>
        <w:tc>
          <w:tcPr>
            <w:tcW w:w="737" w:type="dxa"/>
            <w:tcBorders>
              <w:top w:val="single" w:sz="8" w:space="0" w:color="auto"/>
              <w:bottom w:val="single" w:sz="6" w:space="0" w:color="auto"/>
            </w:tcBorders>
          </w:tcPr>
          <w:p w14:paraId="1556F15E" w14:textId="77777777" w:rsidR="00CC5121" w:rsidRPr="004514CC" w:rsidRDefault="00CC5121" w:rsidP="00367745">
            <w:pPr>
              <w:pStyle w:val="TabellHuvud"/>
            </w:pPr>
            <w:r w:rsidRPr="004514CC">
              <w:t>20</w:t>
            </w:r>
            <w:r>
              <w:t>20</w:t>
            </w:r>
          </w:p>
        </w:tc>
        <w:tc>
          <w:tcPr>
            <w:tcW w:w="737" w:type="dxa"/>
            <w:tcBorders>
              <w:top w:val="single" w:sz="8" w:space="0" w:color="auto"/>
              <w:bottom w:val="single" w:sz="6" w:space="0" w:color="auto"/>
            </w:tcBorders>
          </w:tcPr>
          <w:p w14:paraId="43766742" w14:textId="77777777" w:rsidR="00CC5121" w:rsidRPr="004514CC" w:rsidRDefault="00CC5121" w:rsidP="00367745">
            <w:pPr>
              <w:pStyle w:val="TabellHuvud"/>
            </w:pPr>
            <w:r>
              <w:t>2021</w:t>
            </w:r>
          </w:p>
        </w:tc>
        <w:tc>
          <w:tcPr>
            <w:tcW w:w="737" w:type="dxa"/>
            <w:tcBorders>
              <w:top w:val="single" w:sz="8" w:space="0" w:color="auto"/>
              <w:bottom w:val="single" w:sz="6" w:space="0" w:color="auto"/>
            </w:tcBorders>
          </w:tcPr>
          <w:p w14:paraId="30642D16" w14:textId="77777777" w:rsidR="00CC5121" w:rsidRDefault="00CC5121" w:rsidP="00367745">
            <w:pPr>
              <w:pStyle w:val="TabellHuvud"/>
            </w:pPr>
            <w:r>
              <w:t>2022</w:t>
            </w:r>
          </w:p>
        </w:tc>
      </w:tr>
      <w:tr w:rsidR="00CC5121" w:rsidRPr="004514CC" w14:paraId="4F436AA3" w14:textId="77777777" w:rsidTr="00367745">
        <w:tc>
          <w:tcPr>
            <w:tcW w:w="2211" w:type="dxa"/>
            <w:tcBorders>
              <w:top w:val="single" w:sz="6" w:space="0" w:color="auto"/>
            </w:tcBorders>
          </w:tcPr>
          <w:p w14:paraId="5D3779BD" w14:textId="77777777" w:rsidR="00CC5121" w:rsidRPr="004514CC" w:rsidRDefault="00CC5121" w:rsidP="00367745">
            <w:pPr>
              <w:pStyle w:val="TabellRader"/>
              <w:jc w:val="left"/>
            </w:pPr>
            <w:r w:rsidRPr="004514CC">
              <w:t>Ingående fondkapital</w:t>
            </w:r>
          </w:p>
        </w:tc>
        <w:tc>
          <w:tcPr>
            <w:tcW w:w="737" w:type="dxa"/>
            <w:tcBorders>
              <w:top w:val="single" w:sz="6" w:space="0" w:color="auto"/>
            </w:tcBorders>
          </w:tcPr>
          <w:p w14:paraId="34462B3E" w14:textId="77777777" w:rsidR="00CC5121" w:rsidRPr="004514CC" w:rsidRDefault="00CC5121" w:rsidP="00367745">
            <w:pPr>
              <w:pStyle w:val="TabellRader"/>
            </w:pPr>
            <w:r w:rsidRPr="004514CC">
              <w:t>332,5</w:t>
            </w:r>
          </w:p>
        </w:tc>
        <w:tc>
          <w:tcPr>
            <w:tcW w:w="737" w:type="dxa"/>
            <w:tcBorders>
              <w:top w:val="single" w:sz="6" w:space="0" w:color="auto"/>
            </w:tcBorders>
          </w:tcPr>
          <w:p w14:paraId="02F5AC5D" w14:textId="77777777" w:rsidR="00CC5121" w:rsidRPr="004514CC" w:rsidRDefault="00CC5121" w:rsidP="00367745">
            <w:pPr>
              <w:pStyle w:val="TabellRader"/>
            </w:pPr>
            <w:r w:rsidRPr="004514CC">
              <w:t>323,7</w:t>
            </w:r>
          </w:p>
        </w:tc>
        <w:tc>
          <w:tcPr>
            <w:tcW w:w="737" w:type="dxa"/>
            <w:tcBorders>
              <w:top w:val="single" w:sz="6" w:space="0" w:color="auto"/>
            </w:tcBorders>
          </w:tcPr>
          <w:p w14:paraId="25E22029" w14:textId="77777777" w:rsidR="00CC5121" w:rsidRPr="004514CC" w:rsidRDefault="00CC5121" w:rsidP="00367745">
            <w:pPr>
              <w:pStyle w:val="TabellRader"/>
            </w:pPr>
            <w:r>
              <w:t>365,8</w:t>
            </w:r>
          </w:p>
        </w:tc>
        <w:tc>
          <w:tcPr>
            <w:tcW w:w="737" w:type="dxa"/>
            <w:tcBorders>
              <w:top w:val="single" w:sz="6" w:space="0" w:color="auto"/>
            </w:tcBorders>
          </w:tcPr>
          <w:p w14:paraId="6EF89D76" w14:textId="77777777" w:rsidR="00CC5121" w:rsidRPr="004514CC" w:rsidRDefault="00CC5121" w:rsidP="00367745">
            <w:pPr>
              <w:pStyle w:val="TabellRader"/>
            </w:pPr>
            <w:r w:rsidRPr="00C24807">
              <w:t>392,6</w:t>
            </w:r>
          </w:p>
        </w:tc>
        <w:tc>
          <w:tcPr>
            <w:tcW w:w="737" w:type="dxa"/>
            <w:tcBorders>
              <w:top w:val="single" w:sz="6" w:space="0" w:color="auto"/>
            </w:tcBorders>
          </w:tcPr>
          <w:p w14:paraId="52BD9D2B" w14:textId="77777777" w:rsidR="00CC5121" w:rsidRPr="00C24807" w:rsidRDefault="00CC5121" w:rsidP="00367745">
            <w:pPr>
              <w:pStyle w:val="TabellRader"/>
            </w:pPr>
            <w:r>
              <w:t>465,8</w:t>
            </w:r>
          </w:p>
        </w:tc>
      </w:tr>
      <w:tr w:rsidR="00CC5121" w:rsidRPr="004514CC" w14:paraId="7AEFC015" w14:textId="77777777" w:rsidTr="00367745">
        <w:tc>
          <w:tcPr>
            <w:tcW w:w="2211" w:type="dxa"/>
          </w:tcPr>
          <w:p w14:paraId="685EDE42" w14:textId="77777777" w:rsidR="00CC5121" w:rsidRPr="004514CC" w:rsidRDefault="00CC5121" w:rsidP="00367745">
            <w:pPr>
              <w:pStyle w:val="TabellRader"/>
              <w:jc w:val="left"/>
            </w:pPr>
            <w:r w:rsidRPr="004514CC">
              <w:t>Överföringar</w:t>
            </w:r>
          </w:p>
        </w:tc>
        <w:tc>
          <w:tcPr>
            <w:tcW w:w="737" w:type="dxa"/>
          </w:tcPr>
          <w:p w14:paraId="1A816B29" w14:textId="77777777" w:rsidR="00CC5121" w:rsidRPr="004514CC" w:rsidRDefault="00CC5121" w:rsidP="00367745">
            <w:pPr>
              <w:pStyle w:val="TabellRader"/>
            </w:pPr>
            <w:r w:rsidRPr="004514CC">
              <w:t>-6,8</w:t>
            </w:r>
          </w:p>
        </w:tc>
        <w:tc>
          <w:tcPr>
            <w:tcW w:w="737" w:type="dxa"/>
          </w:tcPr>
          <w:p w14:paraId="71F8CDEC" w14:textId="77777777" w:rsidR="00CC5121" w:rsidRPr="004514CC" w:rsidRDefault="00CC5121" w:rsidP="00367745">
            <w:pPr>
              <w:pStyle w:val="TabellRader"/>
            </w:pPr>
            <w:r w:rsidRPr="004514CC">
              <w:t>-6,5</w:t>
            </w:r>
          </w:p>
        </w:tc>
        <w:tc>
          <w:tcPr>
            <w:tcW w:w="737" w:type="dxa"/>
          </w:tcPr>
          <w:p w14:paraId="7100C241" w14:textId="77777777" w:rsidR="00CC5121" w:rsidRPr="004514CC" w:rsidRDefault="00CC5121" w:rsidP="00367745">
            <w:pPr>
              <w:pStyle w:val="TabellRader"/>
            </w:pPr>
            <w:r w:rsidRPr="004514CC">
              <w:t>-</w:t>
            </w:r>
            <w:r>
              <w:t>7,9</w:t>
            </w:r>
          </w:p>
        </w:tc>
        <w:tc>
          <w:tcPr>
            <w:tcW w:w="737" w:type="dxa"/>
          </w:tcPr>
          <w:p w14:paraId="45292AA1" w14:textId="77777777" w:rsidR="00CC5121" w:rsidRPr="004514CC" w:rsidRDefault="00CC5121" w:rsidP="00367745">
            <w:pPr>
              <w:pStyle w:val="TabellRader"/>
            </w:pPr>
            <w:r>
              <w:t>-7,</w:t>
            </w:r>
            <w:r w:rsidRPr="00C24807">
              <w:t>5</w:t>
            </w:r>
          </w:p>
        </w:tc>
        <w:tc>
          <w:tcPr>
            <w:tcW w:w="737" w:type="dxa"/>
          </w:tcPr>
          <w:p w14:paraId="5755356F" w14:textId="77777777" w:rsidR="00CC5121" w:rsidRDefault="00CC5121" w:rsidP="00367745">
            <w:pPr>
              <w:pStyle w:val="TabellRader"/>
            </w:pPr>
            <w:r>
              <w:t>-4,7</w:t>
            </w:r>
          </w:p>
        </w:tc>
      </w:tr>
      <w:tr w:rsidR="00CC5121" w:rsidRPr="004514CC" w14:paraId="600AACA6" w14:textId="77777777" w:rsidTr="00367745">
        <w:tc>
          <w:tcPr>
            <w:tcW w:w="2211" w:type="dxa"/>
          </w:tcPr>
          <w:p w14:paraId="5AA8E0E2" w14:textId="77777777" w:rsidR="00CC5121" w:rsidRPr="004514CC" w:rsidRDefault="00CC5121" w:rsidP="00367745">
            <w:pPr>
              <w:pStyle w:val="TabellRader"/>
              <w:jc w:val="left"/>
            </w:pPr>
            <w:r w:rsidRPr="004514CC">
              <w:t>Årets resultat</w:t>
            </w:r>
          </w:p>
        </w:tc>
        <w:tc>
          <w:tcPr>
            <w:tcW w:w="737" w:type="dxa"/>
          </w:tcPr>
          <w:p w14:paraId="1BC836AA" w14:textId="77777777" w:rsidR="00CC5121" w:rsidRPr="004514CC" w:rsidRDefault="00CC5121" w:rsidP="00367745">
            <w:pPr>
              <w:pStyle w:val="TabellRader"/>
            </w:pPr>
            <w:r w:rsidRPr="004514CC">
              <w:t>-2,1</w:t>
            </w:r>
          </w:p>
        </w:tc>
        <w:tc>
          <w:tcPr>
            <w:tcW w:w="737" w:type="dxa"/>
          </w:tcPr>
          <w:p w14:paraId="6AE5D532" w14:textId="77777777" w:rsidR="00CC5121" w:rsidRPr="004514CC" w:rsidRDefault="00CC5121" w:rsidP="00367745">
            <w:pPr>
              <w:pStyle w:val="TabellRader"/>
            </w:pPr>
            <w:r w:rsidRPr="004514CC">
              <w:t>48,6</w:t>
            </w:r>
          </w:p>
        </w:tc>
        <w:tc>
          <w:tcPr>
            <w:tcW w:w="737" w:type="dxa"/>
          </w:tcPr>
          <w:p w14:paraId="0E30DD46" w14:textId="77777777" w:rsidR="00CC5121" w:rsidRPr="004514CC" w:rsidRDefault="00CC5121" w:rsidP="00367745">
            <w:pPr>
              <w:pStyle w:val="TabellRader"/>
            </w:pPr>
            <w:r>
              <w:t>34,8</w:t>
            </w:r>
          </w:p>
        </w:tc>
        <w:tc>
          <w:tcPr>
            <w:tcW w:w="737" w:type="dxa"/>
          </w:tcPr>
          <w:p w14:paraId="03A56E85" w14:textId="77777777" w:rsidR="00CC5121" w:rsidRPr="004514CC" w:rsidRDefault="00CC5121" w:rsidP="00367745">
            <w:pPr>
              <w:pStyle w:val="TabellRader"/>
            </w:pPr>
            <w:r w:rsidRPr="008C433B">
              <w:t>80,7</w:t>
            </w:r>
          </w:p>
        </w:tc>
        <w:tc>
          <w:tcPr>
            <w:tcW w:w="737" w:type="dxa"/>
          </w:tcPr>
          <w:p w14:paraId="7C8D9E9B" w14:textId="77777777" w:rsidR="00CC5121" w:rsidRPr="008C433B" w:rsidRDefault="00CC5121" w:rsidP="00367745">
            <w:pPr>
              <w:pStyle w:val="TabellRader"/>
            </w:pPr>
            <w:r>
              <w:t>-39,9</w:t>
            </w:r>
          </w:p>
        </w:tc>
      </w:tr>
      <w:tr w:rsidR="00CC5121" w:rsidRPr="004514CC" w14:paraId="1664C6A2" w14:textId="77777777" w:rsidTr="00367745">
        <w:tc>
          <w:tcPr>
            <w:tcW w:w="2211" w:type="dxa"/>
          </w:tcPr>
          <w:p w14:paraId="148E3E64" w14:textId="77777777" w:rsidR="00CC5121" w:rsidRPr="004514CC" w:rsidRDefault="00CC5121" w:rsidP="00367745">
            <w:pPr>
              <w:pStyle w:val="TabellRader"/>
              <w:jc w:val="left"/>
            </w:pPr>
            <w:r w:rsidRPr="004514CC">
              <w:t>Utgående fondkapital</w:t>
            </w:r>
          </w:p>
        </w:tc>
        <w:tc>
          <w:tcPr>
            <w:tcW w:w="737" w:type="dxa"/>
          </w:tcPr>
          <w:p w14:paraId="2FFC2CE4" w14:textId="77777777" w:rsidR="00CC5121" w:rsidRPr="004514CC" w:rsidRDefault="00CC5121" w:rsidP="00367745">
            <w:pPr>
              <w:pStyle w:val="TabellRader"/>
            </w:pPr>
            <w:r w:rsidRPr="004514CC">
              <w:t>323,7</w:t>
            </w:r>
          </w:p>
        </w:tc>
        <w:tc>
          <w:tcPr>
            <w:tcW w:w="737" w:type="dxa"/>
          </w:tcPr>
          <w:p w14:paraId="7852E0E5" w14:textId="77777777" w:rsidR="00CC5121" w:rsidRPr="004514CC" w:rsidRDefault="00CC5121" w:rsidP="00367745">
            <w:pPr>
              <w:pStyle w:val="TabellRader"/>
            </w:pPr>
            <w:r w:rsidRPr="004514CC">
              <w:t>365,8</w:t>
            </w:r>
          </w:p>
        </w:tc>
        <w:tc>
          <w:tcPr>
            <w:tcW w:w="737" w:type="dxa"/>
          </w:tcPr>
          <w:p w14:paraId="1E8AA8A1" w14:textId="77777777" w:rsidR="00CC5121" w:rsidRPr="004514CC" w:rsidRDefault="00CC5121" w:rsidP="00367745">
            <w:pPr>
              <w:pStyle w:val="TabellRader"/>
            </w:pPr>
            <w:r>
              <w:t>392,6</w:t>
            </w:r>
          </w:p>
        </w:tc>
        <w:tc>
          <w:tcPr>
            <w:tcW w:w="737" w:type="dxa"/>
          </w:tcPr>
          <w:p w14:paraId="4873F0A5" w14:textId="77777777" w:rsidR="00CC5121" w:rsidRPr="004514CC" w:rsidRDefault="00CC5121" w:rsidP="00367745">
            <w:pPr>
              <w:pStyle w:val="TabellRader"/>
            </w:pPr>
            <w:r w:rsidRPr="008C433B">
              <w:t>465,8</w:t>
            </w:r>
          </w:p>
        </w:tc>
        <w:tc>
          <w:tcPr>
            <w:tcW w:w="737" w:type="dxa"/>
          </w:tcPr>
          <w:p w14:paraId="22E3C0B6" w14:textId="77777777" w:rsidR="00CC5121" w:rsidRPr="008C433B" w:rsidRDefault="00CC5121" w:rsidP="00367745">
            <w:pPr>
              <w:pStyle w:val="TabellRader"/>
            </w:pPr>
            <w:r>
              <w:t>421,2</w:t>
            </w:r>
          </w:p>
        </w:tc>
      </w:tr>
      <w:tr w:rsidR="00CC5121" w:rsidRPr="004514CC" w14:paraId="6E20D77E" w14:textId="77777777" w:rsidTr="00367745">
        <w:tc>
          <w:tcPr>
            <w:tcW w:w="2211" w:type="dxa"/>
            <w:tcBorders>
              <w:bottom w:val="single" w:sz="4" w:space="0" w:color="auto"/>
            </w:tcBorders>
          </w:tcPr>
          <w:p w14:paraId="3324F764" w14:textId="77777777" w:rsidR="00CC5121" w:rsidRPr="004514CC" w:rsidRDefault="00CC5121" w:rsidP="00367745">
            <w:pPr>
              <w:pStyle w:val="TabellRader"/>
              <w:jc w:val="left"/>
            </w:pPr>
            <w:r w:rsidRPr="004514CC">
              <w:t>Årets förändring</w:t>
            </w:r>
          </w:p>
        </w:tc>
        <w:tc>
          <w:tcPr>
            <w:tcW w:w="737" w:type="dxa"/>
            <w:tcBorders>
              <w:bottom w:val="single" w:sz="4" w:space="0" w:color="auto"/>
            </w:tcBorders>
          </w:tcPr>
          <w:p w14:paraId="2C337632" w14:textId="77777777" w:rsidR="00CC5121" w:rsidRPr="004514CC" w:rsidRDefault="00CC5121" w:rsidP="00367745">
            <w:pPr>
              <w:pStyle w:val="TabellRader"/>
            </w:pPr>
            <w:r w:rsidRPr="004514CC">
              <w:t>-8,8</w:t>
            </w:r>
          </w:p>
        </w:tc>
        <w:tc>
          <w:tcPr>
            <w:tcW w:w="737" w:type="dxa"/>
            <w:tcBorders>
              <w:bottom w:val="single" w:sz="4" w:space="0" w:color="auto"/>
            </w:tcBorders>
          </w:tcPr>
          <w:p w14:paraId="4D4A1EDA" w14:textId="77777777" w:rsidR="00CC5121" w:rsidRPr="004514CC" w:rsidRDefault="00CC5121" w:rsidP="00367745">
            <w:pPr>
              <w:pStyle w:val="TabellRader"/>
            </w:pPr>
            <w:r w:rsidRPr="004514CC">
              <w:t>42,1</w:t>
            </w:r>
          </w:p>
        </w:tc>
        <w:tc>
          <w:tcPr>
            <w:tcW w:w="737" w:type="dxa"/>
            <w:tcBorders>
              <w:bottom w:val="single" w:sz="4" w:space="0" w:color="auto"/>
            </w:tcBorders>
          </w:tcPr>
          <w:p w14:paraId="2F8E5E00" w14:textId="77777777" w:rsidR="00CC5121" w:rsidRPr="004514CC" w:rsidRDefault="00CC5121" w:rsidP="00367745">
            <w:pPr>
              <w:pStyle w:val="TabellRader"/>
            </w:pPr>
            <w:r>
              <w:t>26,9</w:t>
            </w:r>
          </w:p>
        </w:tc>
        <w:tc>
          <w:tcPr>
            <w:tcW w:w="737" w:type="dxa"/>
            <w:tcBorders>
              <w:bottom w:val="single" w:sz="4" w:space="0" w:color="auto"/>
            </w:tcBorders>
          </w:tcPr>
          <w:p w14:paraId="03B8E073" w14:textId="77777777" w:rsidR="00CC5121" w:rsidRPr="004514CC" w:rsidRDefault="00CC5121" w:rsidP="00367745">
            <w:pPr>
              <w:pStyle w:val="TabellRader"/>
            </w:pPr>
            <w:r w:rsidRPr="008C433B">
              <w:t>73,1</w:t>
            </w:r>
          </w:p>
        </w:tc>
        <w:tc>
          <w:tcPr>
            <w:tcW w:w="737" w:type="dxa"/>
            <w:tcBorders>
              <w:bottom w:val="single" w:sz="4" w:space="0" w:color="auto"/>
            </w:tcBorders>
          </w:tcPr>
          <w:p w14:paraId="668742F6" w14:textId="77777777" w:rsidR="00CC5121" w:rsidRPr="008C433B" w:rsidRDefault="00CC5121" w:rsidP="00367745">
            <w:pPr>
              <w:pStyle w:val="TabellRader"/>
            </w:pPr>
            <w:r>
              <w:t>-44,6</w:t>
            </w:r>
          </w:p>
        </w:tc>
      </w:tr>
      <w:tr w:rsidR="00CC5121" w:rsidRPr="004514CC" w14:paraId="341F57BC" w14:textId="77777777" w:rsidTr="00367745">
        <w:tc>
          <w:tcPr>
            <w:tcW w:w="2211" w:type="dxa"/>
            <w:tcBorders>
              <w:top w:val="single" w:sz="4" w:space="0" w:color="auto"/>
            </w:tcBorders>
            <w:vAlign w:val="center"/>
          </w:tcPr>
          <w:p w14:paraId="7CF7EDD6" w14:textId="77777777" w:rsidR="00CC5121" w:rsidRPr="004514CC" w:rsidRDefault="00CC5121" w:rsidP="00367745">
            <w:pPr>
              <w:pStyle w:val="TabellHuvud"/>
              <w:jc w:val="left"/>
              <w:rPr>
                <w:i/>
                <w:color w:val="000000"/>
                <w:szCs w:val="18"/>
                <w:lang w:eastAsia="sv-SE"/>
              </w:rPr>
            </w:pPr>
            <w:r w:rsidRPr="004514CC">
              <w:rPr>
                <w:b w:val="0"/>
                <w:i/>
              </w:rPr>
              <w:t>Procent</w:t>
            </w:r>
          </w:p>
        </w:tc>
        <w:tc>
          <w:tcPr>
            <w:tcW w:w="737" w:type="dxa"/>
            <w:tcBorders>
              <w:top w:val="single" w:sz="4" w:space="0" w:color="auto"/>
            </w:tcBorders>
          </w:tcPr>
          <w:p w14:paraId="4E6C2EB1" w14:textId="77777777" w:rsidR="00CC5121" w:rsidRPr="004514CC" w:rsidRDefault="00CC5121" w:rsidP="00367745">
            <w:pPr>
              <w:pStyle w:val="TabellRader"/>
              <w:rPr>
                <w:color w:val="000000"/>
                <w:szCs w:val="18"/>
                <w:lang w:eastAsia="sv-SE"/>
              </w:rPr>
            </w:pPr>
          </w:p>
        </w:tc>
        <w:tc>
          <w:tcPr>
            <w:tcW w:w="737" w:type="dxa"/>
            <w:tcBorders>
              <w:top w:val="single" w:sz="4" w:space="0" w:color="auto"/>
            </w:tcBorders>
          </w:tcPr>
          <w:p w14:paraId="27481132" w14:textId="77777777" w:rsidR="00CC5121" w:rsidRPr="004514CC" w:rsidRDefault="00CC5121" w:rsidP="00367745">
            <w:pPr>
              <w:pStyle w:val="TabellRader"/>
              <w:rPr>
                <w:color w:val="000000"/>
                <w:szCs w:val="18"/>
                <w:lang w:eastAsia="sv-SE"/>
              </w:rPr>
            </w:pPr>
          </w:p>
        </w:tc>
        <w:tc>
          <w:tcPr>
            <w:tcW w:w="737" w:type="dxa"/>
            <w:tcBorders>
              <w:top w:val="single" w:sz="4" w:space="0" w:color="auto"/>
            </w:tcBorders>
          </w:tcPr>
          <w:p w14:paraId="12C87D4A" w14:textId="77777777" w:rsidR="00CC5121" w:rsidRPr="004514CC" w:rsidRDefault="00CC5121" w:rsidP="00367745">
            <w:pPr>
              <w:pStyle w:val="TabellRader"/>
              <w:rPr>
                <w:color w:val="000000"/>
                <w:szCs w:val="18"/>
                <w:lang w:eastAsia="sv-SE"/>
              </w:rPr>
            </w:pPr>
          </w:p>
        </w:tc>
        <w:tc>
          <w:tcPr>
            <w:tcW w:w="737" w:type="dxa"/>
            <w:tcBorders>
              <w:top w:val="single" w:sz="4" w:space="0" w:color="auto"/>
            </w:tcBorders>
          </w:tcPr>
          <w:p w14:paraId="307B365B" w14:textId="77777777" w:rsidR="00CC5121" w:rsidRPr="004514CC" w:rsidRDefault="00CC5121" w:rsidP="00367745">
            <w:pPr>
              <w:pStyle w:val="TabellRader"/>
              <w:rPr>
                <w:color w:val="000000"/>
                <w:szCs w:val="18"/>
                <w:lang w:eastAsia="sv-SE"/>
              </w:rPr>
            </w:pPr>
          </w:p>
        </w:tc>
        <w:tc>
          <w:tcPr>
            <w:tcW w:w="737" w:type="dxa"/>
            <w:tcBorders>
              <w:top w:val="single" w:sz="4" w:space="0" w:color="auto"/>
            </w:tcBorders>
          </w:tcPr>
          <w:p w14:paraId="01E11CED" w14:textId="77777777" w:rsidR="00CC5121" w:rsidRPr="004514CC" w:rsidRDefault="00CC5121" w:rsidP="00367745">
            <w:pPr>
              <w:pStyle w:val="TabellRader"/>
              <w:rPr>
                <w:color w:val="000000"/>
                <w:szCs w:val="18"/>
                <w:lang w:eastAsia="sv-SE"/>
              </w:rPr>
            </w:pPr>
          </w:p>
        </w:tc>
      </w:tr>
      <w:tr w:rsidR="00CC5121" w:rsidRPr="004514CC" w14:paraId="23B617D7" w14:textId="77777777" w:rsidTr="00367745">
        <w:tc>
          <w:tcPr>
            <w:tcW w:w="2211" w:type="dxa"/>
            <w:vAlign w:val="center"/>
          </w:tcPr>
          <w:p w14:paraId="3175A483" w14:textId="77777777" w:rsidR="00CC5121" w:rsidRPr="004514CC" w:rsidRDefault="00CC5121" w:rsidP="00367745">
            <w:pPr>
              <w:pStyle w:val="TabellRader"/>
              <w:jc w:val="left"/>
            </w:pPr>
            <w:r w:rsidRPr="004514CC">
              <w:rPr>
                <w:color w:val="000000"/>
                <w:szCs w:val="18"/>
                <w:lang w:eastAsia="sv-SE"/>
              </w:rPr>
              <w:t xml:space="preserve">Avkastning före kostnader </w:t>
            </w:r>
          </w:p>
        </w:tc>
        <w:tc>
          <w:tcPr>
            <w:tcW w:w="737" w:type="dxa"/>
          </w:tcPr>
          <w:p w14:paraId="0934FE93" w14:textId="77777777" w:rsidR="00CC5121" w:rsidRPr="004514CC" w:rsidRDefault="00CC5121" w:rsidP="00367745">
            <w:pPr>
              <w:pStyle w:val="TabellRader"/>
            </w:pPr>
            <w:r w:rsidRPr="004514CC">
              <w:rPr>
                <w:color w:val="000000"/>
                <w:szCs w:val="18"/>
                <w:lang w:eastAsia="sv-SE"/>
              </w:rPr>
              <w:t>-0,6</w:t>
            </w:r>
          </w:p>
        </w:tc>
        <w:tc>
          <w:tcPr>
            <w:tcW w:w="737" w:type="dxa"/>
          </w:tcPr>
          <w:p w14:paraId="5116FDBB" w14:textId="77777777" w:rsidR="00CC5121" w:rsidRPr="004514CC" w:rsidRDefault="00CC5121" w:rsidP="00367745">
            <w:pPr>
              <w:pStyle w:val="TabellRader"/>
              <w:rPr>
                <w:color w:val="000000"/>
                <w:szCs w:val="18"/>
                <w:lang w:eastAsia="sv-SE"/>
              </w:rPr>
            </w:pPr>
            <w:r w:rsidRPr="004514CC">
              <w:rPr>
                <w:color w:val="000000"/>
                <w:szCs w:val="18"/>
                <w:lang w:eastAsia="sv-SE"/>
              </w:rPr>
              <w:t>15,3</w:t>
            </w:r>
          </w:p>
        </w:tc>
        <w:tc>
          <w:tcPr>
            <w:tcW w:w="737" w:type="dxa"/>
          </w:tcPr>
          <w:p w14:paraId="7A10CED7" w14:textId="77777777" w:rsidR="00CC5121" w:rsidRPr="004514CC" w:rsidRDefault="00CC5121" w:rsidP="00367745">
            <w:pPr>
              <w:pStyle w:val="TabellRader"/>
              <w:rPr>
                <w:color w:val="000000"/>
                <w:szCs w:val="18"/>
                <w:lang w:eastAsia="sv-SE"/>
              </w:rPr>
            </w:pPr>
            <w:r>
              <w:rPr>
                <w:color w:val="000000"/>
                <w:szCs w:val="18"/>
                <w:lang w:eastAsia="sv-SE"/>
              </w:rPr>
              <w:t>9,8</w:t>
            </w:r>
          </w:p>
        </w:tc>
        <w:tc>
          <w:tcPr>
            <w:tcW w:w="737" w:type="dxa"/>
          </w:tcPr>
          <w:p w14:paraId="71DBFB20" w14:textId="77777777" w:rsidR="00CC5121" w:rsidRPr="004514CC" w:rsidRDefault="00CC5121" w:rsidP="00367745">
            <w:pPr>
              <w:pStyle w:val="TabellRader"/>
              <w:rPr>
                <w:color w:val="000000"/>
                <w:szCs w:val="18"/>
                <w:lang w:eastAsia="sv-SE"/>
              </w:rPr>
            </w:pPr>
            <w:r>
              <w:rPr>
                <w:color w:val="000000"/>
                <w:szCs w:val="18"/>
                <w:lang w:eastAsia="sv-SE"/>
              </w:rPr>
              <w:t>20,8</w:t>
            </w:r>
          </w:p>
        </w:tc>
        <w:tc>
          <w:tcPr>
            <w:tcW w:w="737" w:type="dxa"/>
          </w:tcPr>
          <w:p w14:paraId="1F3DDF8E" w14:textId="77777777" w:rsidR="00CC5121" w:rsidRDefault="00CC5121" w:rsidP="00367745">
            <w:pPr>
              <w:pStyle w:val="TabellRader"/>
              <w:rPr>
                <w:color w:val="000000"/>
                <w:szCs w:val="18"/>
                <w:lang w:eastAsia="sv-SE"/>
              </w:rPr>
            </w:pPr>
            <w:r>
              <w:rPr>
                <w:color w:val="000000"/>
                <w:szCs w:val="18"/>
                <w:lang w:eastAsia="sv-SE"/>
              </w:rPr>
              <w:t>-8,5</w:t>
            </w:r>
          </w:p>
        </w:tc>
      </w:tr>
      <w:tr w:rsidR="00CC5121" w:rsidRPr="004514CC" w14:paraId="66555244" w14:textId="77777777" w:rsidTr="00367745">
        <w:tc>
          <w:tcPr>
            <w:tcW w:w="2211" w:type="dxa"/>
            <w:tcBorders>
              <w:bottom w:val="single" w:sz="4" w:space="0" w:color="auto"/>
            </w:tcBorders>
            <w:vAlign w:val="center"/>
          </w:tcPr>
          <w:p w14:paraId="1BBD5100" w14:textId="77777777" w:rsidR="00CC5121" w:rsidRPr="004514CC" w:rsidRDefault="00CC5121" w:rsidP="00367745">
            <w:pPr>
              <w:pStyle w:val="TabellRader"/>
              <w:jc w:val="left"/>
            </w:pPr>
            <w:r w:rsidRPr="004514CC">
              <w:rPr>
                <w:color w:val="000000"/>
                <w:szCs w:val="18"/>
                <w:lang w:eastAsia="sv-SE"/>
              </w:rPr>
              <w:t xml:space="preserve">Avkastning efter kostnader </w:t>
            </w:r>
          </w:p>
        </w:tc>
        <w:tc>
          <w:tcPr>
            <w:tcW w:w="737" w:type="dxa"/>
            <w:tcBorders>
              <w:bottom w:val="single" w:sz="4" w:space="0" w:color="auto"/>
            </w:tcBorders>
          </w:tcPr>
          <w:p w14:paraId="48D921D3" w14:textId="77777777" w:rsidR="00CC5121" w:rsidRPr="004514CC" w:rsidRDefault="00CC5121" w:rsidP="00367745">
            <w:pPr>
              <w:pStyle w:val="TabellRader"/>
            </w:pPr>
            <w:r w:rsidRPr="004514CC">
              <w:rPr>
                <w:color w:val="000000"/>
                <w:szCs w:val="18"/>
                <w:lang w:eastAsia="sv-SE"/>
              </w:rPr>
              <w:t>-0,7</w:t>
            </w:r>
          </w:p>
        </w:tc>
        <w:tc>
          <w:tcPr>
            <w:tcW w:w="737" w:type="dxa"/>
            <w:tcBorders>
              <w:bottom w:val="single" w:sz="4" w:space="0" w:color="auto"/>
            </w:tcBorders>
          </w:tcPr>
          <w:p w14:paraId="4CF377AA" w14:textId="77777777" w:rsidR="00CC5121" w:rsidRPr="004514CC" w:rsidRDefault="00CC5121" w:rsidP="00367745">
            <w:pPr>
              <w:pStyle w:val="TabellRader"/>
              <w:rPr>
                <w:color w:val="000000"/>
                <w:szCs w:val="18"/>
                <w:lang w:eastAsia="sv-SE"/>
              </w:rPr>
            </w:pPr>
            <w:r w:rsidRPr="004514CC">
              <w:rPr>
                <w:color w:val="000000"/>
                <w:szCs w:val="18"/>
                <w:lang w:eastAsia="sv-SE"/>
              </w:rPr>
              <w:t>15,1</w:t>
            </w:r>
          </w:p>
        </w:tc>
        <w:tc>
          <w:tcPr>
            <w:tcW w:w="737" w:type="dxa"/>
            <w:tcBorders>
              <w:bottom w:val="single" w:sz="4" w:space="0" w:color="auto"/>
            </w:tcBorders>
          </w:tcPr>
          <w:p w14:paraId="334290B2" w14:textId="77777777" w:rsidR="00CC5121" w:rsidRPr="004514CC" w:rsidRDefault="00CC5121" w:rsidP="00367745">
            <w:pPr>
              <w:pStyle w:val="TabellRader"/>
              <w:rPr>
                <w:color w:val="000000"/>
                <w:szCs w:val="18"/>
                <w:lang w:eastAsia="sv-SE"/>
              </w:rPr>
            </w:pPr>
            <w:r>
              <w:rPr>
                <w:color w:val="000000"/>
                <w:szCs w:val="18"/>
                <w:lang w:eastAsia="sv-SE"/>
              </w:rPr>
              <w:t>9,7</w:t>
            </w:r>
          </w:p>
        </w:tc>
        <w:tc>
          <w:tcPr>
            <w:tcW w:w="737" w:type="dxa"/>
            <w:tcBorders>
              <w:bottom w:val="single" w:sz="4" w:space="0" w:color="auto"/>
            </w:tcBorders>
          </w:tcPr>
          <w:p w14:paraId="1BB5D1A3" w14:textId="77777777" w:rsidR="00CC5121" w:rsidRPr="004514CC" w:rsidRDefault="00CC5121" w:rsidP="00367745">
            <w:pPr>
              <w:pStyle w:val="TabellRader"/>
              <w:rPr>
                <w:color w:val="000000"/>
                <w:szCs w:val="18"/>
                <w:lang w:eastAsia="sv-SE"/>
              </w:rPr>
            </w:pPr>
            <w:r>
              <w:rPr>
                <w:color w:val="000000"/>
                <w:szCs w:val="18"/>
                <w:lang w:eastAsia="sv-SE"/>
              </w:rPr>
              <w:t>20,8</w:t>
            </w:r>
          </w:p>
        </w:tc>
        <w:tc>
          <w:tcPr>
            <w:tcW w:w="737" w:type="dxa"/>
            <w:tcBorders>
              <w:bottom w:val="single" w:sz="4" w:space="0" w:color="auto"/>
            </w:tcBorders>
          </w:tcPr>
          <w:p w14:paraId="29380CF1" w14:textId="77777777" w:rsidR="00CC5121" w:rsidRDefault="00CC5121" w:rsidP="00367745">
            <w:pPr>
              <w:pStyle w:val="TabellRader"/>
              <w:rPr>
                <w:color w:val="000000"/>
                <w:szCs w:val="18"/>
                <w:lang w:eastAsia="sv-SE"/>
              </w:rPr>
            </w:pPr>
            <w:r>
              <w:rPr>
                <w:color w:val="000000"/>
                <w:szCs w:val="18"/>
                <w:lang w:eastAsia="sv-SE"/>
              </w:rPr>
              <w:t>-8,6</w:t>
            </w:r>
          </w:p>
        </w:tc>
      </w:tr>
    </w:tbl>
    <w:p w14:paraId="7241D6F0" w14:textId="77777777" w:rsidR="00CC5121" w:rsidRPr="00F1198D" w:rsidRDefault="00CC5121" w:rsidP="00CC5121">
      <w:pPr>
        <w:pStyle w:val="TabellFotnot"/>
      </w:pPr>
      <w:r w:rsidRPr="00F1198D">
        <w:t>Källa: Första AP-fondens årsredovisning</w:t>
      </w:r>
      <w:r>
        <w:t>ar</w:t>
      </w:r>
      <w:r w:rsidRPr="00F1198D">
        <w:t>.</w:t>
      </w:r>
    </w:p>
    <w:p w14:paraId="62DFA607" w14:textId="77777777" w:rsidR="00CC5121" w:rsidRPr="00095BAC" w:rsidRDefault="00CC5121" w:rsidP="00CC5121">
      <w:pPr>
        <w:pStyle w:val="Rubrik5utannumrering"/>
      </w:pPr>
      <w:r w:rsidRPr="00095BAC">
        <w:t>Fondkapital och resultat</w:t>
      </w:r>
    </w:p>
    <w:p w14:paraId="38F149AA" w14:textId="77777777" w:rsidR="00CC5121" w:rsidRDefault="00CC5121" w:rsidP="00CC5121">
      <w:pPr>
        <w:pStyle w:val="Brdtext"/>
      </w:pPr>
      <w:r w:rsidRPr="00095BAC">
        <w:t xml:space="preserve">Första AP-fondens resultat efter kostnader uppgick till </w:t>
      </w:r>
      <w:r>
        <w:t>-39,9 </w:t>
      </w:r>
      <w:r w:rsidRPr="00095BAC">
        <w:t>miljarder kronor 202</w:t>
      </w:r>
      <w:r>
        <w:t>2</w:t>
      </w:r>
      <w:r w:rsidRPr="00095BAC">
        <w:t xml:space="preserve">, vilket motsvarar en avkastning efter kostnader på </w:t>
      </w:r>
      <w:r>
        <w:t>-8,6</w:t>
      </w:r>
      <w:r w:rsidRPr="00095BAC">
        <w:t> pro</w:t>
      </w:r>
      <w:r w:rsidRPr="00095BAC">
        <w:softHyphen/>
        <w:t>cent</w:t>
      </w:r>
      <w:r>
        <w:t xml:space="preserve"> (se </w:t>
      </w:r>
      <w:r>
        <w:fldChar w:fldCharType="begin"/>
      </w:r>
      <w:r>
        <w:instrText xml:space="preserve"> REF  _Ref102056646 \* Lower \h  \* MERGEFORMAT </w:instrText>
      </w:r>
      <w:r>
        <w:fldChar w:fldCharType="separate"/>
      </w:r>
      <w:r w:rsidRPr="004514CC">
        <w:t xml:space="preserve">tabell </w:t>
      </w:r>
      <w:r>
        <w:rPr>
          <w:noProof/>
        </w:rPr>
        <w:t>6</w:t>
      </w:r>
      <w:r w:rsidRPr="004514CC">
        <w:t>.</w:t>
      </w:r>
      <w:r>
        <w:rPr>
          <w:noProof/>
        </w:rPr>
        <w:t>1</w:t>
      </w:r>
      <w:r>
        <w:fldChar w:fldCharType="end"/>
      </w:r>
      <w:r>
        <w:t xml:space="preserve">), </w:t>
      </w:r>
      <w:r w:rsidRPr="00525602">
        <w:t xml:space="preserve">vilket var fondens </w:t>
      </w:r>
      <w:r>
        <w:t>lägsta</w:t>
      </w:r>
      <w:r w:rsidRPr="00525602">
        <w:t xml:space="preserve"> årliga avkastning sedan </w:t>
      </w:r>
      <w:r w:rsidRPr="0014742A">
        <w:t>finanskrisen 2008</w:t>
      </w:r>
      <w:r w:rsidRPr="00095BAC">
        <w:t xml:space="preserve">. Under året överfördes </w:t>
      </w:r>
      <w:r>
        <w:t>4,7 </w:t>
      </w:r>
      <w:r w:rsidRPr="00095BAC">
        <w:t>miljarder kronor till inkomst</w:t>
      </w:r>
      <w:r w:rsidRPr="00095BAC">
        <w:softHyphen/>
        <w:t>pensions</w:t>
      </w:r>
      <w:r w:rsidRPr="00095BAC">
        <w:softHyphen/>
        <w:t xml:space="preserve">systemet. Fondkapitalet </w:t>
      </w:r>
      <w:r>
        <w:t>minskade</w:t>
      </w:r>
      <w:r w:rsidRPr="00095BAC">
        <w:t xml:space="preserve"> med </w:t>
      </w:r>
      <w:r>
        <w:t>44,6 </w:t>
      </w:r>
      <w:r w:rsidRPr="00095BAC">
        <w:t xml:space="preserve">miljarder kronor för att uppgå till </w:t>
      </w:r>
      <w:r>
        <w:t>421,2 </w:t>
      </w:r>
      <w:r w:rsidRPr="00095BAC">
        <w:t>miljarder kronor vid årets slut.</w:t>
      </w:r>
    </w:p>
    <w:p w14:paraId="1BA3C08C" w14:textId="77777777" w:rsidR="00CC5121" w:rsidRPr="00B70147" w:rsidRDefault="00CC5121" w:rsidP="00CC5121">
      <w:pPr>
        <w:pStyle w:val="Brdtextmedindrag"/>
      </w:pPr>
      <w:bookmarkStart w:id="195" w:name="_Hlk69190703"/>
      <w:r w:rsidRPr="00B70147">
        <w:t>Under 202</w:t>
      </w:r>
      <w:r>
        <w:t>2</w:t>
      </w:r>
      <w:r w:rsidRPr="00B70147">
        <w:t xml:space="preserve"> uppgick Första AP-fondens totala avkastning till </w:t>
      </w:r>
      <w:r>
        <w:br/>
        <w:t>-8,5 </w:t>
      </w:r>
      <w:r w:rsidRPr="00B70147">
        <w:t xml:space="preserve">procent före kostnader. </w:t>
      </w:r>
      <w:r>
        <w:t>Största negativa bidraget till avkastningen gav globala aktier i utvecklade marknader (-6,9</w:t>
      </w:r>
      <w:r w:rsidRPr="009A6C4B">
        <w:t xml:space="preserve"> procentenheter</w:t>
      </w:r>
      <w:r>
        <w:t xml:space="preserve">), svenska aktier (-4,2 </w:t>
      </w:r>
      <w:r w:rsidRPr="009A6C4B">
        <w:t>procentenheter</w:t>
      </w:r>
      <w:r>
        <w:t>) och räntebärande tillgångar (-3,1 procent</w:t>
      </w:r>
      <w:r>
        <w:softHyphen/>
        <w:t xml:space="preserve">enheter) samtidigt som </w:t>
      </w:r>
      <w:r w:rsidRPr="00282DF8">
        <w:t xml:space="preserve">alternativa </w:t>
      </w:r>
      <w:r>
        <w:t>investeringar</w:t>
      </w:r>
      <w:r w:rsidRPr="00282DF8">
        <w:t xml:space="preserve"> </w:t>
      </w:r>
      <w:r>
        <w:t xml:space="preserve">genererade en positiv avkastning </w:t>
      </w:r>
      <w:r w:rsidRPr="00282DF8">
        <w:t>(</w:t>
      </w:r>
      <w:r>
        <w:t xml:space="preserve">2,3 </w:t>
      </w:r>
      <w:r w:rsidRPr="00282DF8">
        <w:t>procentenheter)</w:t>
      </w:r>
      <w:r>
        <w:t>.</w:t>
      </w:r>
    </w:p>
    <w:bookmarkEnd w:id="195"/>
    <w:p w14:paraId="741E80C4" w14:textId="77777777" w:rsidR="00CC5121" w:rsidRDefault="00CC5121" w:rsidP="00CC5121">
      <w:pPr>
        <w:pStyle w:val="Rubrik5utannumrering"/>
      </w:pPr>
      <w:r>
        <w:t>Första AP-fondens avkastningsmål</w:t>
      </w:r>
    </w:p>
    <w:p w14:paraId="513ECB19" w14:textId="77777777" w:rsidR="00CC5121" w:rsidRDefault="00CC5121" w:rsidP="00CC5121">
      <w:pPr>
        <w:pStyle w:val="Brdtextmedindrag"/>
        <w:ind w:firstLine="0"/>
      </w:pPr>
      <w:r w:rsidRPr="00014D9B">
        <w:t xml:space="preserve">Första AP-fonden har två </w:t>
      </w:r>
      <w:r>
        <w:t>avkastnings</w:t>
      </w:r>
      <w:r w:rsidRPr="00C770F6">
        <w:t>mål</w:t>
      </w:r>
      <w:r w:rsidRPr="00014D9B">
        <w:t xml:space="preserve">, </w:t>
      </w:r>
      <w:r w:rsidRPr="00C770F6">
        <w:t xml:space="preserve">ett medelfristigt som definieras utifrån analys med fokus på </w:t>
      </w:r>
      <w:r>
        <w:t xml:space="preserve">pensionssystemets </w:t>
      </w:r>
      <w:r w:rsidRPr="00C770F6">
        <w:t>tillgångssida, och ett lång</w:t>
      </w:r>
      <w:r>
        <w:softHyphen/>
      </w:r>
      <w:r w:rsidRPr="00C770F6">
        <w:t xml:space="preserve">fristigt som definieras utifrån analys med fokus på </w:t>
      </w:r>
      <w:r>
        <w:t xml:space="preserve">pensionssystemets </w:t>
      </w:r>
      <w:r w:rsidRPr="00C770F6">
        <w:t xml:space="preserve">skuldsida. </w:t>
      </w:r>
      <w:r>
        <w:t>Fondens medelfristiga mål är 3,0 </w:t>
      </w:r>
      <w:r w:rsidRPr="006B42E9">
        <w:t>procent genomsnittlig real avkastning efter kostnader per år, mätt över rullande tioårsperioder</w:t>
      </w:r>
      <w:r>
        <w:t>. Fond</w:t>
      </w:r>
      <w:r>
        <w:softHyphen/>
        <w:t xml:space="preserve">ens långsiktiga mål är 4,0 procents </w:t>
      </w:r>
      <w:r w:rsidRPr="006B42E9">
        <w:t xml:space="preserve">genomsnittlig real avkastning efter kostnader per år, </w:t>
      </w:r>
      <w:r>
        <w:t xml:space="preserve">på lång sikt (40 år). </w:t>
      </w:r>
    </w:p>
    <w:p w14:paraId="71026D7F" w14:textId="77777777" w:rsidR="00CC5121" w:rsidRDefault="00CC5121" w:rsidP="00CC5121">
      <w:pPr>
        <w:pStyle w:val="Brdtextmedindrag"/>
      </w:pPr>
      <w:r w:rsidRPr="00EA28E6">
        <w:t>Styrelsen har satt som grundläggande krav att Första AP-fondens långsiktiga avkastning ska överstiga förändringstakten i inkomstindex. Pensionssystemet har dock behov av högre avkastning som innebär att effekterna av framtida balanseringar minimeras (och bidrar till att säk</w:t>
      </w:r>
      <w:r>
        <w:t>er</w:t>
      </w:r>
      <w:r>
        <w:softHyphen/>
        <w:t>ställa</w:t>
      </w:r>
      <w:r w:rsidRPr="00EA28E6">
        <w:t xml:space="preserve"> generationsneutralitet). Det långsiktiga avkastningsmålet är således upp</w:t>
      </w:r>
      <w:r>
        <w:softHyphen/>
      </w:r>
      <w:r w:rsidRPr="00EA28E6">
        <w:t>byggt av två komponenter baserade på inkomst</w:t>
      </w:r>
      <w:r>
        <w:softHyphen/>
      </w:r>
      <w:r w:rsidRPr="00EA28E6">
        <w:t>pensionssystemets dynamik</w:t>
      </w:r>
      <w:r>
        <w:t>. Det ena är pensionssystemets avkastnings</w:t>
      </w:r>
      <w:r>
        <w:softHyphen/>
        <w:t>krav, dvs. den reala medelinkomsten (inkomstindex), vilken antas öka med 1,8 procent per år, enligt Pensionsmyndighetens antaganden. Det andra är ett utökat behov av avkastning på ca 2,2 procent för att minimera balanseringsrisken lång</w:t>
      </w:r>
      <w:r>
        <w:softHyphen/>
        <w:t>siktigt och generationsneutralt.</w:t>
      </w:r>
    </w:p>
    <w:p w14:paraId="052FA52A" w14:textId="77777777" w:rsidR="00CC5121" w:rsidRDefault="00CC5121" w:rsidP="00CC5121">
      <w:pPr>
        <w:pStyle w:val="Brdtextmedindrag"/>
      </w:pPr>
      <w:r>
        <w:t xml:space="preserve">Det medelfristiga målet utgör i stället snarare en avkastningsförväntan utifrån analys av möjligheterna att generera avkastning på tillgångssidan. </w:t>
      </w:r>
      <w:r>
        <w:lastRenderedPageBreak/>
        <w:t>Målet omfattar också aktiv avkastning. Från och med 2020 gäller det medel</w:t>
      </w:r>
      <w:r>
        <w:softHyphen/>
        <w:t>fristiga avkastningsmålet som består av passiv real avkastning (förväntan) (2,1 procent) och premie för aktiv förvaltning (1 procent).</w:t>
      </w:r>
    </w:p>
    <w:p w14:paraId="0FDFF1D6" w14:textId="77777777" w:rsidR="00CC5121" w:rsidRPr="009D20A9" w:rsidRDefault="00CC5121" w:rsidP="00CC5121">
      <w:pPr>
        <w:pStyle w:val="Brdtextmedindrag"/>
      </w:pPr>
      <w:r w:rsidRPr="00E422A1">
        <w:t>Första AP-fondens styrelse beslutade att fr.o.m. 2020 sänka avkastnings</w:t>
      </w:r>
      <w:r w:rsidRPr="00E422A1">
        <w:softHyphen/>
        <w:t xml:space="preserve">målet från 4,0 till 3,0 procent genomsnittlig real avkastning efter kostnader per år, mätt över rullande tioårsperioder. Anledningen till beslutet var lägre avkastningsförväntningar i närtid på grund av rådande låga ränteläge. Det medelfristiga målet kompletterades </w:t>
      </w:r>
      <w:r>
        <w:t xml:space="preserve">samtidigt </w:t>
      </w:r>
      <w:r w:rsidRPr="00E422A1">
        <w:t xml:space="preserve">med ett </w:t>
      </w:r>
      <w:r>
        <w:t>långfristigt</w:t>
      </w:r>
      <w:r w:rsidRPr="00E422A1">
        <w:t xml:space="preserve"> mål om 4,0 procent real avkastning över en rullande 40-årsperiod. På grund av det</w:t>
      </w:r>
      <w:r>
        <w:t xml:space="preserve"> </w:t>
      </w:r>
      <w:r w:rsidRPr="00E422A1">
        <w:t xml:space="preserve">fortsatt 4-procentiga långsiktiga målet, kommer det medelfristiga avkastningsmålet framöver behöva höjas till över det långsiktiga. </w:t>
      </w:r>
    </w:p>
    <w:p w14:paraId="1D4D4D5A" w14:textId="77777777" w:rsidR="00CC5121" w:rsidRPr="006B42E9" w:rsidRDefault="00CC5121" w:rsidP="00CC5121">
      <w:pPr>
        <w:pStyle w:val="Rubrik5utannumrering"/>
      </w:pPr>
      <w:r w:rsidRPr="006B42E9">
        <w:t xml:space="preserve">Uppföljning av </w:t>
      </w:r>
      <w:r>
        <w:t>Första AP-fondens</w:t>
      </w:r>
      <w:r w:rsidRPr="006B42E9">
        <w:t xml:space="preserve"> </w:t>
      </w:r>
      <w:bookmarkStart w:id="196" w:name="_Hlk101960229"/>
      <w:r w:rsidRPr="006B42E9">
        <w:t>avkastningsmål</w:t>
      </w:r>
      <w:bookmarkEnd w:id="196"/>
    </w:p>
    <w:p w14:paraId="399D286C" w14:textId="77777777" w:rsidR="00CC5121" w:rsidRPr="006B42E9" w:rsidRDefault="00CC5121" w:rsidP="00CC5121">
      <w:pPr>
        <w:pStyle w:val="Brdtext"/>
      </w:pPr>
      <w:r w:rsidRPr="000A10AB">
        <w:t>I </w:t>
      </w:r>
      <w:r w:rsidRPr="000A10AB">
        <w:fldChar w:fldCharType="begin"/>
      </w:r>
      <w:r w:rsidRPr="000A10AB">
        <w:instrText xml:space="preserve"> REF  _Ref102056867 \* Lower \h  \* MERGEFORMAT </w:instrText>
      </w:r>
      <w:r w:rsidRPr="000A10AB">
        <w:fldChar w:fldCharType="separate"/>
      </w:r>
      <w:r>
        <w:t xml:space="preserve">tabell </w:t>
      </w:r>
      <w:r>
        <w:rPr>
          <w:noProof/>
        </w:rPr>
        <w:t>6</w:t>
      </w:r>
      <w:r>
        <w:t>.</w:t>
      </w:r>
      <w:r>
        <w:rPr>
          <w:noProof/>
        </w:rPr>
        <w:t>2</w:t>
      </w:r>
      <w:r w:rsidRPr="000A10AB">
        <w:fldChar w:fldCharType="end"/>
      </w:r>
      <w:r w:rsidRPr="000A10AB">
        <w:t xml:space="preserve"> redovisas genomsnittlig avkastning för hela perioden </w:t>
      </w:r>
      <w:r w:rsidRPr="000A10AB">
        <w:br/>
        <w:t xml:space="preserve">2001–2022, för den senaste tioårsperioden 2013–2022 samt för den senaste femårsperioden 2018–2022. Avkastningsmålet är uttryckt i reala termer </w:t>
      </w:r>
      <w:r>
        <w:t>och därför</w:t>
      </w:r>
      <w:r w:rsidRPr="000A10AB" w:rsidDel="000A10AB">
        <w:t xml:space="preserve"> </w:t>
      </w:r>
      <w:r w:rsidRPr="000A10AB">
        <w:t>redovisas</w:t>
      </w:r>
      <w:r>
        <w:t xml:space="preserve"> </w:t>
      </w:r>
      <w:r w:rsidRPr="000A10AB">
        <w:t>även för motsvarande tidsperioder fondens avkastning i reala termer</w:t>
      </w:r>
      <w:r>
        <w:t>,</w:t>
      </w:r>
      <w:r w:rsidRPr="000A10AB">
        <w:t xml:space="preserve"> för att vara jämförbart med </w:t>
      </w:r>
      <w:r>
        <w:t>den</w:t>
      </w:r>
      <w:r w:rsidRPr="000A10AB">
        <w:t xml:space="preserve"> långsiktiga </w:t>
      </w:r>
      <w:r w:rsidRPr="003E6170">
        <w:rPr>
          <w:lang w:eastAsia="sv-SE"/>
        </w:rPr>
        <w:t>målsättning</w:t>
      </w:r>
      <w:r>
        <w:rPr>
          <w:lang w:eastAsia="sv-SE"/>
        </w:rPr>
        <w:t>en</w:t>
      </w:r>
      <w:r w:rsidRPr="003E6170">
        <w:rPr>
          <w:lang w:eastAsia="sv-SE"/>
        </w:rPr>
        <w:t xml:space="preserve"> för avkastningen</w:t>
      </w:r>
      <w:r w:rsidRPr="000A10AB">
        <w:t>.</w:t>
      </w:r>
      <w:r>
        <w:t xml:space="preserve"> </w:t>
      </w:r>
    </w:p>
    <w:p w14:paraId="5D248FF3" w14:textId="77777777" w:rsidR="00CC5121" w:rsidRDefault="00CC5121" w:rsidP="00CC5121">
      <w:pPr>
        <w:pStyle w:val="TabellRubrik"/>
        <w:ind w:left="0" w:firstLine="0"/>
      </w:pPr>
      <w:bookmarkStart w:id="197" w:name="_Ref102056867"/>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2</w:t>
      </w:r>
      <w:r w:rsidR="00263E1F">
        <w:rPr>
          <w:noProof/>
        </w:rPr>
        <w:fldChar w:fldCharType="end"/>
      </w:r>
      <w:bookmarkEnd w:id="197"/>
      <w:r>
        <w:tab/>
        <w:t>Första AP-</w:t>
      </w:r>
      <w:r w:rsidRPr="00FB76B0">
        <w:t xml:space="preserve">fondens avkastning och </w:t>
      </w:r>
      <w:r w:rsidRPr="00F76D96">
        <w:t>avkastningsmål</w:t>
      </w:r>
    </w:p>
    <w:p w14:paraId="5EB33983"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Första AP-fondens avkastning och jämförelseindex i procent."/>
      </w:tblPr>
      <w:tblGrid>
        <w:gridCol w:w="2192"/>
        <w:gridCol w:w="1170"/>
        <w:gridCol w:w="1170"/>
        <w:gridCol w:w="1170"/>
      </w:tblGrid>
      <w:tr w:rsidR="00CC5121" w14:paraId="46EC60DC" w14:textId="77777777" w:rsidTr="00367745">
        <w:trPr>
          <w:tblHeader/>
        </w:trPr>
        <w:tc>
          <w:tcPr>
            <w:tcW w:w="1922" w:type="pct"/>
            <w:tcBorders>
              <w:top w:val="single" w:sz="8" w:space="0" w:color="auto"/>
              <w:bottom w:val="single" w:sz="6" w:space="0" w:color="auto"/>
            </w:tcBorders>
            <w:shd w:val="clear" w:color="auto" w:fill="auto"/>
          </w:tcPr>
          <w:p w14:paraId="1CB2476F"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7E6B35ED" w14:textId="77777777" w:rsidR="00CC5121" w:rsidRDefault="00CC5121" w:rsidP="00367745">
            <w:pPr>
              <w:pStyle w:val="TabellHuvud"/>
            </w:pPr>
            <w:r>
              <w:t>2001–2022</w:t>
            </w:r>
            <w:r w:rsidRPr="003F2AFF" w:rsidDel="009E055F">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7200C5AC" w14:textId="77777777" w:rsidR="00CC5121" w:rsidRDefault="00CC5121" w:rsidP="00367745">
            <w:pPr>
              <w:pStyle w:val="TabellHuvud"/>
            </w:pPr>
            <w:r>
              <w:t>2013–2022</w:t>
            </w:r>
          </w:p>
        </w:tc>
        <w:tc>
          <w:tcPr>
            <w:tcW w:w="1026" w:type="pct"/>
            <w:tcBorders>
              <w:top w:val="single" w:sz="8" w:space="0" w:color="auto"/>
              <w:bottom w:val="single" w:sz="6" w:space="0" w:color="auto"/>
            </w:tcBorders>
            <w:shd w:val="clear" w:color="auto" w:fill="auto"/>
          </w:tcPr>
          <w:p w14:paraId="22AC4C00" w14:textId="77777777" w:rsidR="00CC5121" w:rsidRPr="00B50D46" w:rsidRDefault="00CC5121" w:rsidP="00367745">
            <w:pPr>
              <w:pStyle w:val="TabellHuvud"/>
              <w:rPr>
                <w:highlight w:val="yellow"/>
              </w:rPr>
            </w:pPr>
            <w:r w:rsidRPr="00B50D46">
              <w:t>201</w:t>
            </w:r>
            <w:r>
              <w:t>8</w:t>
            </w:r>
            <w:r w:rsidRPr="00B50D46">
              <w:t>–202</w:t>
            </w:r>
            <w:r>
              <w:t>2</w:t>
            </w:r>
          </w:p>
        </w:tc>
      </w:tr>
      <w:tr w:rsidR="00CC5121" w14:paraId="1A5E2D23" w14:textId="77777777" w:rsidTr="00367745">
        <w:tc>
          <w:tcPr>
            <w:tcW w:w="1922" w:type="pct"/>
            <w:tcBorders>
              <w:top w:val="single" w:sz="6" w:space="0" w:color="auto"/>
            </w:tcBorders>
            <w:shd w:val="clear" w:color="auto" w:fill="auto"/>
          </w:tcPr>
          <w:p w14:paraId="754CAEFC"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19E1FC4D" w14:textId="77777777" w:rsidR="00CC5121" w:rsidRDefault="00CC5121" w:rsidP="00367745">
            <w:pPr>
              <w:pStyle w:val="TabellRader"/>
            </w:pPr>
            <w:r>
              <w:t>6,1</w:t>
            </w:r>
          </w:p>
        </w:tc>
        <w:tc>
          <w:tcPr>
            <w:tcW w:w="1026" w:type="pct"/>
            <w:tcBorders>
              <w:top w:val="single" w:sz="6" w:space="0" w:color="auto"/>
            </w:tcBorders>
            <w:shd w:val="clear" w:color="auto" w:fill="auto"/>
          </w:tcPr>
          <w:p w14:paraId="0D98C81A" w14:textId="77777777" w:rsidR="00CC5121" w:rsidRDefault="00CC5121" w:rsidP="00367745">
            <w:pPr>
              <w:pStyle w:val="TabellRader"/>
            </w:pPr>
            <w:r>
              <w:t>8,2</w:t>
            </w:r>
          </w:p>
        </w:tc>
        <w:tc>
          <w:tcPr>
            <w:tcW w:w="1026" w:type="pct"/>
            <w:tcBorders>
              <w:top w:val="single" w:sz="6" w:space="0" w:color="auto"/>
            </w:tcBorders>
            <w:shd w:val="clear" w:color="auto" w:fill="auto"/>
          </w:tcPr>
          <w:p w14:paraId="394154C7" w14:textId="77777777" w:rsidR="00CC5121" w:rsidRDefault="00CC5121" w:rsidP="00367745">
            <w:pPr>
              <w:pStyle w:val="TabellRader"/>
            </w:pPr>
            <w:r>
              <w:t>6,7</w:t>
            </w:r>
          </w:p>
        </w:tc>
      </w:tr>
      <w:tr w:rsidR="00CC5121" w14:paraId="7B090838" w14:textId="77777777" w:rsidTr="00367745">
        <w:tc>
          <w:tcPr>
            <w:tcW w:w="1922" w:type="pct"/>
            <w:shd w:val="clear" w:color="auto" w:fill="auto"/>
          </w:tcPr>
          <w:p w14:paraId="29F65F33" w14:textId="77777777" w:rsidR="00CC5121" w:rsidRPr="004C0C84" w:rsidRDefault="00CC5121" w:rsidP="00367745">
            <w:pPr>
              <w:pStyle w:val="TabellRader"/>
              <w:jc w:val="left"/>
              <w:rPr>
                <w:vertAlign w:val="superscript"/>
              </w:rPr>
            </w:pPr>
            <w:r>
              <w:t>Genomsnittlig real avkastning</w:t>
            </w:r>
          </w:p>
        </w:tc>
        <w:tc>
          <w:tcPr>
            <w:tcW w:w="1026" w:type="pct"/>
            <w:shd w:val="clear" w:color="auto" w:fill="auto"/>
          </w:tcPr>
          <w:p w14:paraId="6BAEE5F1" w14:textId="77777777" w:rsidR="00CC5121" w:rsidRDefault="00CC5121" w:rsidP="00367745">
            <w:pPr>
              <w:pStyle w:val="TabellRader"/>
            </w:pPr>
            <w:r>
              <w:t>4,2</w:t>
            </w:r>
          </w:p>
        </w:tc>
        <w:tc>
          <w:tcPr>
            <w:tcW w:w="1026" w:type="pct"/>
            <w:shd w:val="clear" w:color="auto" w:fill="auto"/>
          </w:tcPr>
          <w:p w14:paraId="2FB83428" w14:textId="77777777" w:rsidR="00CC5121" w:rsidRDefault="00CC5121" w:rsidP="00367745">
            <w:pPr>
              <w:pStyle w:val="TabellRader"/>
            </w:pPr>
            <w:r>
              <w:t>5,7</w:t>
            </w:r>
          </w:p>
        </w:tc>
        <w:tc>
          <w:tcPr>
            <w:tcW w:w="1026" w:type="pct"/>
            <w:shd w:val="clear" w:color="auto" w:fill="auto"/>
          </w:tcPr>
          <w:p w14:paraId="48B5A1B2" w14:textId="77777777" w:rsidR="00CC5121" w:rsidRDefault="00CC5121" w:rsidP="00367745">
            <w:pPr>
              <w:pStyle w:val="TabellRader"/>
            </w:pPr>
            <w:r>
              <w:t>2,6</w:t>
            </w:r>
          </w:p>
        </w:tc>
      </w:tr>
      <w:tr w:rsidR="00CC5121" w14:paraId="5A6BB6BD" w14:textId="77777777" w:rsidTr="00367745">
        <w:tc>
          <w:tcPr>
            <w:tcW w:w="1922" w:type="pct"/>
            <w:shd w:val="clear" w:color="auto" w:fill="auto"/>
          </w:tcPr>
          <w:p w14:paraId="248D5564" w14:textId="77777777" w:rsidR="00CC5121" w:rsidRDefault="00CC5121" w:rsidP="00367745">
            <w:pPr>
              <w:pStyle w:val="TabellRader"/>
              <w:jc w:val="left"/>
            </w:pPr>
            <w:r>
              <w:t>Långsiktigt avkastnings</w:t>
            </w:r>
            <w:r>
              <w:softHyphen/>
              <w:t>mål (realt) (40 år)</w:t>
            </w:r>
          </w:p>
        </w:tc>
        <w:tc>
          <w:tcPr>
            <w:tcW w:w="1026" w:type="pct"/>
            <w:shd w:val="clear" w:color="auto" w:fill="auto"/>
          </w:tcPr>
          <w:p w14:paraId="5D119958" w14:textId="77777777" w:rsidR="00CC5121" w:rsidRDefault="00CC5121" w:rsidP="00367745">
            <w:pPr>
              <w:pStyle w:val="TabellRader"/>
            </w:pPr>
            <w:r>
              <w:t>4,0</w:t>
            </w:r>
          </w:p>
        </w:tc>
        <w:tc>
          <w:tcPr>
            <w:tcW w:w="1026" w:type="pct"/>
            <w:shd w:val="clear" w:color="auto" w:fill="auto"/>
          </w:tcPr>
          <w:p w14:paraId="0734B1C5" w14:textId="77777777" w:rsidR="00CC5121" w:rsidRDefault="00CC5121" w:rsidP="00367745">
            <w:pPr>
              <w:pStyle w:val="TabellRader"/>
            </w:pPr>
          </w:p>
        </w:tc>
        <w:tc>
          <w:tcPr>
            <w:tcW w:w="1026" w:type="pct"/>
            <w:shd w:val="clear" w:color="auto" w:fill="auto"/>
          </w:tcPr>
          <w:p w14:paraId="0B947C28" w14:textId="77777777" w:rsidR="00CC5121" w:rsidRDefault="00CC5121" w:rsidP="00367745">
            <w:pPr>
              <w:pStyle w:val="TabellRader"/>
            </w:pPr>
          </w:p>
        </w:tc>
      </w:tr>
      <w:tr w:rsidR="00CC5121" w14:paraId="6B40FAEE" w14:textId="77777777" w:rsidTr="00367745">
        <w:tc>
          <w:tcPr>
            <w:tcW w:w="1922" w:type="pct"/>
            <w:shd w:val="clear" w:color="auto" w:fill="auto"/>
          </w:tcPr>
          <w:p w14:paraId="714E50F1" w14:textId="77777777" w:rsidR="00CC5121" w:rsidRDefault="00CC5121" w:rsidP="00367745">
            <w:pPr>
              <w:pStyle w:val="TabellRader"/>
              <w:jc w:val="left"/>
            </w:pPr>
            <w:r>
              <w:t>Medelfristig avkastnings</w:t>
            </w:r>
            <w:r>
              <w:softHyphen/>
              <w:t>förväntan (realt) (10 år)</w:t>
            </w:r>
          </w:p>
        </w:tc>
        <w:tc>
          <w:tcPr>
            <w:tcW w:w="1026" w:type="pct"/>
            <w:shd w:val="clear" w:color="auto" w:fill="auto"/>
          </w:tcPr>
          <w:p w14:paraId="6484170C" w14:textId="77777777" w:rsidR="00CC5121" w:rsidRDefault="00CC5121" w:rsidP="00367745">
            <w:pPr>
              <w:pStyle w:val="TabellRader"/>
            </w:pPr>
          </w:p>
        </w:tc>
        <w:tc>
          <w:tcPr>
            <w:tcW w:w="1026" w:type="pct"/>
            <w:shd w:val="clear" w:color="auto" w:fill="auto"/>
          </w:tcPr>
          <w:p w14:paraId="3A751DF9" w14:textId="77777777" w:rsidR="00CC5121" w:rsidRDefault="00CC5121" w:rsidP="00367745">
            <w:pPr>
              <w:pStyle w:val="TabellRader"/>
            </w:pPr>
            <w:r>
              <w:t>3,0</w:t>
            </w:r>
          </w:p>
        </w:tc>
        <w:tc>
          <w:tcPr>
            <w:tcW w:w="1026" w:type="pct"/>
            <w:shd w:val="clear" w:color="auto" w:fill="auto"/>
          </w:tcPr>
          <w:p w14:paraId="3A0BA18A" w14:textId="77777777" w:rsidR="00CC5121" w:rsidRDefault="00CC5121" w:rsidP="00367745">
            <w:pPr>
              <w:pStyle w:val="TabellRader"/>
            </w:pPr>
            <w:r>
              <w:t>3,0</w:t>
            </w:r>
          </w:p>
        </w:tc>
      </w:tr>
    </w:tbl>
    <w:p w14:paraId="36E76776" w14:textId="77777777" w:rsidR="00CC5121" w:rsidRPr="00540501" w:rsidRDefault="00CC5121" w:rsidP="00CC5121">
      <w:pPr>
        <w:pStyle w:val="FigurFotnot"/>
      </w:pPr>
      <w:r w:rsidRPr="0044260D">
        <w:t>Not 1: Tidsperioden gäller fr.o.m. den 1 juli 2001</w:t>
      </w:r>
      <w:r>
        <w:t>.</w:t>
      </w:r>
    </w:p>
    <w:p w14:paraId="6678DC07" w14:textId="77777777" w:rsidR="00CC5121" w:rsidRPr="00AF2785" w:rsidRDefault="00CC5121" w:rsidP="00CC5121">
      <w:pPr>
        <w:pStyle w:val="TabellFotnot"/>
      </w:pPr>
      <w:r>
        <w:t xml:space="preserve">Källa: McKinsey bilaga </w:t>
      </w:r>
      <w:r w:rsidRPr="009E0938">
        <w:t>9</w:t>
      </w:r>
      <w:r>
        <w:t xml:space="preserve"> (grunddata från Första AP-fonden).</w:t>
      </w:r>
    </w:p>
    <w:p w14:paraId="459DE14B" w14:textId="77777777" w:rsidR="00CC5121" w:rsidRDefault="00CC5121" w:rsidP="00CC5121">
      <w:pPr>
        <w:pStyle w:val="Brdtextmedindrag"/>
      </w:pPr>
    </w:p>
    <w:p w14:paraId="54D8D189" w14:textId="77777777" w:rsidR="00CC5121" w:rsidRPr="00AB63C8" w:rsidRDefault="00CC5121" w:rsidP="00CC5121">
      <w:pPr>
        <w:pStyle w:val="Brdtext"/>
      </w:pPr>
      <w:r>
        <w:t xml:space="preserve">Av tabellen </w:t>
      </w:r>
      <w:r w:rsidRPr="00AB63C8">
        <w:t xml:space="preserve">framgår att fondens </w:t>
      </w:r>
      <w:r w:rsidRPr="00C96E33">
        <w:t xml:space="preserve">årliga nominella </w:t>
      </w:r>
      <w:r>
        <w:t xml:space="preserve">genomsnittliga avkastning efter </w:t>
      </w:r>
      <w:r w:rsidRPr="00C96E33">
        <w:t xml:space="preserve">kostnader </w:t>
      </w:r>
      <w:r>
        <w:t>uppgick till</w:t>
      </w:r>
      <w:r w:rsidRPr="00C96E33">
        <w:t xml:space="preserve"> </w:t>
      </w:r>
      <w:r>
        <w:t>6,7</w:t>
      </w:r>
      <w:r w:rsidRPr="00C96E33">
        <w:t> </w:t>
      </w:r>
      <w:r>
        <w:t xml:space="preserve">procent under den senaste </w:t>
      </w:r>
      <w:r w:rsidRPr="00C96E33">
        <w:t>femårs</w:t>
      </w:r>
      <w:r>
        <w:softHyphen/>
      </w:r>
      <w:r w:rsidRPr="00C96E33">
        <w:t>perioden (201</w:t>
      </w:r>
      <w:r>
        <w:t>8</w:t>
      </w:r>
      <w:r w:rsidRPr="00C96E33">
        <w:t>–202</w:t>
      </w:r>
      <w:r>
        <w:t>2</w:t>
      </w:r>
      <w:r w:rsidRPr="00C96E33">
        <w:t>)</w:t>
      </w:r>
      <w:r>
        <w:t xml:space="preserve"> och 8,2 procent under tioårsperioden </w:t>
      </w:r>
      <w:r w:rsidRPr="00C96E33">
        <w:t>(201</w:t>
      </w:r>
      <w:r>
        <w:t>3</w:t>
      </w:r>
      <w:r w:rsidRPr="00C96E33">
        <w:t>–202</w:t>
      </w:r>
      <w:r>
        <w:t>2</w:t>
      </w:r>
      <w:r w:rsidRPr="00C96E33">
        <w:t>)</w:t>
      </w:r>
      <w:r>
        <w:t>.</w:t>
      </w:r>
      <w:r w:rsidRPr="00F07ABC">
        <w:t xml:space="preserve"> </w:t>
      </w:r>
      <w:r w:rsidRPr="00C66233">
        <w:t xml:space="preserve">För hela </w:t>
      </w:r>
      <w:r>
        <w:t>perioden 2001–2022</w:t>
      </w:r>
      <w:r w:rsidRPr="00C66233">
        <w:t xml:space="preserve"> har Första AP-fondens genom</w:t>
      </w:r>
      <w:r w:rsidRPr="00C66233">
        <w:softHyphen/>
        <w:t>snittliga avkastning uppgått till 6,</w:t>
      </w:r>
      <w:r>
        <w:t>1</w:t>
      </w:r>
      <w:r w:rsidRPr="00C66233">
        <w:t> procent per år</w:t>
      </w:r>
      <w:r>
        <w:t>, i nominella termer</w:t>
      </w:r>
      <w:r w:rsidRPr="00C66233">
        <w:t xml:space="preserve">. </w:t>
      </w:r>
      <w:r w:rsidRPr="00E92BF6">
        <w:t xml:space="preserve">Fondens </w:t>
      </w:r>
      <w:r>
        <w:t xml:space="preserve">avkastningsmål är </w:t>
      </w:r>
      <w:r w:rsidRPr="00E92BF6">
        <w:t xml:space="preserve">4,0 procents genomsnittlig </w:t>
      </w:r>
      <w:r>
        <w:t xml:space="preserve">real </w:t>
      </w:r>
      <w:r w:rsidRPr="00E92BF6">
        <w:t>avkastning efter kostnader per år på lång sikt</w:t>
      </w:r>
      <w:r>
        <w:t>, medan avkastningsförväntan på medellång sikt är 3,0 procent</w:t>
      </w:r>
      <w:r w:rsidRPr="00E92BF6">
        <w:t xml:space="preserve">. </w:t>
      </w:r>
      <w:r>
        <w:t xml:space="preserve">Detta kan jämföras med fondens årliga </w:t>
      </w:r>
      <w:r w:rsidRPr="00790C08">
        <w:t>genomsnittliga avkastning efter kostnader</w:t>
      </w:r>
      <w:r>
        <w:t>,</w:t>
      </w:r>
      <w:r w:rsidRPr="00994EB2">
        <w:t xml:space="preserve"> </w:t>
      </w:r>
      <w:r>
        <w:t>omräknat i reala termer för att vara jämförbart med fondens avkastningsmål,</w:t>
      </w:r>
      <w:r w:rsidRPr="00790C08">
        <w:t xml:space="preserve"> som uppgick till 2,6 procent under den senaste femårs</w:t>
      </w:r>
      <w:r w:rsidRPr="00790C08">
        <w:softHyphen/>
        <w:t>perioden (201</w:t>
      </w:r>
      <w:r>
        <w:t>8</w:t>
      </w:r>
      <w:r w:rsidRPr="00790C08">
        <w:t xml:space="preserve">–2022), 5,7 procent under den senaste tioårsperioden (2013–2022) och 4,2 procent för hela perioden 2001–2022. Första AP-fonden har uppnått styrelsens </w:t>
      </w:r>
      <w:r>
        <w:t>målsättning</w:t>
      </w:r>
      <w:r w:rsidRPr="00790C08">
        <w:t xml:space="preserve"> på tio års sikt och sedan start 2001. </w:t>
      </w:r>
    </w:p>
    <w:p w14:paraId="1CEB6610" w14:textId="77777777" w:rsidR="00CC5121" w:rsidRPr="00170F8B" w:rsidRDefault="00CC5121" w:rsidP="00CC5121">
      <w:pPr>
        <w:pStyle w:val="Rubrik5utannumrering"/>
      </w:pPr>
      <w:r>
        <w:lastRenderedPageBreak/>
        <w:t>Finansiell risk och tillgångsallokering</w:t>
      </w:r>
    </w:p>
    <w:p w14:paraId="0DB73FDE" w14:textId="77777777" w:rsidR="00CC5121" w:rsidRPr="005B7C3F" w:rsidRDefault="00CC5121" w:rsidP="00CC5121">
      <w:pPr>
        <w:pStyle w:val="Brdtext"/>
      </w:pPr>
      <w:r w:rsidRPr="00170F8B">
        <w:t xml:space="preserve">Utöver målet för den reala avkastningen fattar styrelsen även beslut om hur stor finansiell risk som fonden bör ta. Detta uttrycks i en </w:t>
      </w:r>
      <w:r w:rsidRPr="00225583">
        <w:t>över</w:t>
      </w:r>
      <w:r w:rsidRPr="00225583">
        <w:softHyphen/>
        <w:t>gripande tillgångsfördelning mellan aktier och räntebärande placeringar. Det finns också ett definierat mandat när det gäller tolerans för avvikel</w:t>
      </w:r>
      <w:r w:rsidRPr="00225583">
        <w:softHyphen/>
        <w:t>ser och ett antal tillåtna tillgångsklasser. Den verkställande direktören definierar – med utgångspunkt från styrelsens riskpreferens, investerings</w:t>
      </w:r>
      <w:r w:rsidRPr="00225583">
        <w:softHyphen/>
        <w:t>övertygelser och riktlinjer i övrigt – ett strategiskt jämförelseindex för fondens förvalt</w:t>
      </w:r>
      <w:r w:rsidRPr="00225583">
        <w:softHyphen/>
        <w:t>ning på lång sikt (10 år). Investeringsövertygelserna bygger på en väl</w:t>
      </w:r>
      <w:r w:rsidRPr="00225583">
        <w:softHyphen/>
        <w:t>diversifierad portfölj, långsiktig förvaltning samt utnyttjande av stundtals ineffektiva marknader och riskpremier. Kostnadseffektiv förvaltning och hållbart värdeskapande är också viktigt i investeringsprocessen. Kapital</w:t>
      </w:r>
      <w:r w:rsidRPr="00225583">
        <w:softHyphen/>
        <w:t>förvalt</w:t>
      </w:r>
      <w:r w:rsidRPr="00225583">
        <w:softHyphen/>
        <w:t>ningschefen ansvarar för att utforma den strategiska förvaltningen på fem års sikt. Denna bryts sedan ned enligt olika beslutsmandat till operativ förvaltning och verkställs inom investeringsorganisationen.</w:t>
      </w:r>
    </w:p>
    <w:p w14:paraId="4A19E923" w14:textId="77777777" w:rsidR="00CC5121" w:rsidRDefault="00CC5121" w:rsidP="00CC5121">
      <w:pPr>
        <w:pStyle w:val="Brdtextmedindrag"/>
      </w:pPr>
      <w:r w:rsidRPr="00F6621C">
        <w:t>Första AP-fondens portfölj bestod vid 202</w:t>
      </w:r>
      <w:r>
        <w:t>2</w:t>
      </w:r>
      <w:r w:rsidRPr="00F6621C">
        <w:t xml:space="preserve"> års slut av </w:t>
      </w:r>
      <w:r>
        <w:t xml:space="preserve">47 procent aktier, 24,1 procent räntebärande tillgångar och 28,6 procent alternativa investeringar (se </w:t>
      </w:r>
      <w:r>
        <w:fldChar w:fldCharType="begin"/>
      </w:r>
      <w:r>
        <w:instrText xml:space="preserve"> REF  _Ref101854991 \* Lower \h  \* MERGEFORMAT </w:instrText>
      </w:r>
      <w:r>
        <w:fldChar w:fldCharType="separate"/>
      </w:r>
      <w:r>
        <w:t xml:space="preserve">figur </w:t>
      </w:r>
      <w:r>
        <w:rPr>
          <w:noProof/>
        </w:rPr>
        <w:t>6</w:t>
      </w:r>
      <w:r>
        <w:t>.</w:t>
      </w:r>
      <w:r>
        <w:rPr>
          <w:noProof/>
        </w:rPr>
        <w:t>1</w:t>
      </w:r>
      <w:r>
        <w:fldChar w:fldCharType="end"/>
      </w:r>
      <w:r w:rsidRPr="00301FCB">
        <w:t>). Jämfört</w:t>
      </w:r>
      <w:r>
        <w:t xml:space="preserve"> med föregående årsskifte minskade andelen aktier med ca 4 procentenheter, andelen räntor ökade med ca 1 procentenhet och andelen alternativa investeringar ökade med ca 3,5 procentenheter. </w:t>
      </w:r>
    </w:p>
    <w:p w14:paraId="5F11B41D" w14:textId="77777777" w:rsidR="00CC5121" w:rsidRDefault="00CC5121" w:rsidP="00CC5121">
      <w:pPr>
        <w:pStyle w:val="FigurRubrik"/>
      </w:pPr>
      <w:bookmarkStart w:id="198" w:name="_Ref101854991"/>
      <w:r>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w:instrText>
      </w:r>
      <w:r w:rsidR="00263E1F">
        <w:instrText xml:space="preserve">MAT </w:instrText>
      </w:r>
      <w:r w:rsidR="00263E1F">
        <w:fldChar w:fldCharType="separate"/>
      </w:r>
      <w:r>
        <w:rPr>
          <w:noProof/>
        </w:rPr>
        <w:t>1</w:t>
      </w:r>
      <w:r w:rsidR="00263E1F">
        <w:rPr>
          <w:noProof/>
        </w:rPr>
        <w:fldChar w:fldCharType="end"/>
      </w:r>
      <w:bookmarkEnd w:id="198"/>
      <w:r>
        <w:tab/>
        <w:t>Tillgångsallokering Första AP-fonden</w:t>
      </w:r>
    </w:p>
    <w:p w14:paraId="4537928E" w14:textId="77777777" w:rsidR="00CC5121" w:rsidRDefault="00CC5121" w:rsidP="00CC5121">
      <w:pPr>
        <w:pStyle w:val="FigurUnderrubrik"/>
      </w:pPr>
      <w:r>
        <w:t>Procent av totala tillgångar</w:t>
      </w:r>
    </w:p>
    <w:p w14:paraId="7FFE1924" w14:textId="77777777" w:rsidR="00CC5121" w:rsidRDefault="00CC5121" w:rsidP="00CC5121">
      <w:pPr>
        <w:pStyle w:val="Brdtext"/>
      </w:pPr>
      <w:r>
        <w:rPr>
          <w:noProof/>
        </w:rPr>
        <w:drawing>
          <wp:inline distT="0" distB="0" distL="0" distR="0" wp14:anchorId="763F2BAB" wp14:editId="707B380E">
            <wp:extent cx="3744595" cy="2460625"/>
            <wp:effectExtent l="0" t="0" r="8255" b="0"/>
            <wp:docPr id="18" name="Diagram 12">
              <a:extLst xmlns:a="http://schemas.openxmlformats.org/drawingml/2006/main">
                <a:ext uri="{FF2B5EF4-FFF2-40B4-BE49-F238E27FC236}">
                  <a16:creationId xmlns:a16="http://schemas.microsoft.com/office/drawing/2014/main" id="{7CD4377F-74A6-4EF8-8792-6822F67DD0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521765D3" w14:textId="77777777" w:rsidR="00CC5121" w:rsidRPr="007E6C10" w:rsidRDefault="00CC5121" w:rsidP="00CC5121">
      <w:pPr>
        <w:pStyle w:val="FigurFotnot"/>
      </w:pPr>
      <w:r>
        <w:t>Källa: McKinsey bilaga 9 (grunddata från Första AP-fonden).</w:t>
      </w:r>
    </w:p>
    <w:p w14:paraId="66AA3148" w14:textId="77777777" w:rsidR="00CC5121" w:rsidRPr="00170F8B" w:rsidRDefault="00CC5121" w:rsidP="00CC5121">
      <w:pPr>
        <w:pStyle w:val="Rubrik5utannumrering"/>
      </w:pPr>
      <w:r>
        <w:t>Riskjusterad avkastning</w:t>
      </w:r>
    </w:p>
    <w:p w14:paraId="2A318AFF" w14:textId="77777777" w:rsidR="00CC5121" w:rsidRDefault="00CC5121" w:rsidP="00CC5121">
      <w:pPr>
        <w:pStyle w:val="Brdtext"/>
      </w:pPr>
      <w:r w:rsidRPr="00301FCB">
        <w:t>I</w:t>
      </w:r>
      <w:r>
        <w:t xml:space="preserve"> </w:t>
      </w:r>
      <w:r>
        <w:fldChar w:fldCharType="begin"/>
      </w:r>
      <w:r>
        <w:instrText xml:space="preserve"> REF  _Ref101855049 \* Lower \h  \* MERGEFORMAT </w:instrText>
      </w:r>
      <w:r>
        <w:fldChar w:fldCharType="separate"/>
      </w:r>
      <w:r>
        <w:t xml:space="preserve">figur </w:t>
      </w:r>
      <w:r>
        <w:rPr>
          <w:noProof/>
        </w:rPr>
        <w:t>6</w:t>
      </w:r>
      <w:r>
        <w:t>.</w:t>
      </w:r>
      <w:r>
        <w:rPr>
          <w:noProof/>
        </w:rPr>
        <w:t>2</w:t>
      </w:r>
      <w:r>
        <w:fldChar w:fldCharType="end"/>
      </w:r>
      <w:r w:rsidRPr="00301FCB">
        <w:t xml:space="preserve"> redovisas</w:t>
      </w:r>
      <w:r w:rsidRPr="00F07ABC">
        <w:t xml:space="preserve"> Första AP-fondens totala avkastning efter kost</w:t>
      </w:r>
      <w:r w:rsidRPr="00F07ABC">
        <w:softHyphen/>
        <w:t xml:space="preserve">nader </w:t>
      </w:r>
      <w:r>
        <w:t xml:space="preserve">samt den riskjusterade avkastningen </w:t>
      </w:r>
      <w:r w:rsidRPr="00F07ABC">
        <w:t xml:space="preserve">under den senaste </w:t>
      </w:r>
      <w:r>
        <w:t>tioå</w:t>
      </w:r>
      <w:r w:rsidRPr="00F07ABC">
        <w:t>rsperioden, 201</w:t>
      </w:r>
      <w:r>
        <w:t>3</w:t>
      </w:r>
      <w:r w:rsidRPr="00F07ABC">
        <w:t>–202</w:t>
      </w:r>
      <w:r>
        <w:t>2</w:t>
      </w:r>
      <w:r w:rsidRPr="00F07ABC">
        <w:t>.</w:t>
      </w:r>
      <w:r>
        <w:t xml:space="preserve"> Den riskjusterade avkastningen är mätt med en s.k. </w:t>
      </w:r>
      <w:proofErr w:type="spellStart"/>
      <w:r>
        <w:t>sharpe</w:t>
      </w:r>
      <w:r>
        <w:softHyphen/>
        <w:t>kvot</w:t>
      </w:r>
      <w:proofErr w:type="spellEnd"/>
      <w:r>
        <w:t>, som</w:t>
      </w:r>
      <w:r w:rsidRPr="007A450F">
        <w:t xml:space="preserve"> anger hur mycket avkastning som fonden har genererat i för</w:t>
      </w:r>
      <w:r>
        <w:softHyphen/>
      </w:r>
      <w:r w:rsidRPr="007A450F">
        <w:t xml:space="preserve">hållande till den risk, mätt som avkastningens standardavvikelse, som tagits under tidsperioden. </w:t>
      </w:r>
      <w:r>
        <w:t xml:space="preserve">Ju högre </w:t>
      </w:r>
      <w:proofErr w:type="spellStart"/>
      <w:r>
        <w:t>sharpekvot</w:t>
      </w:r>
      <w:proofErr w:type="spellEnd"/>
      <w:r>
        <w:t xml:space="preserve">, desto bättre avkastning </w:t>
      </w:r>
      <w:r>
        <w:lastRenderedPageBreak/>
        <w:t xml:space="preserve">givet risken i portföljen. Under 2022 var </w:t>
      </w:r>
      <w:proofErr w:type="spellStart"/>
      <w:r>
        <w:t>sharpekvoten</w:t>
      </w:r>
      <w:proofErr w:type="spellEnd"/>
      <w:r>
        <w:t xml:space="preserve"> negativ, då fondens avkastning understeg den riskfria räntan. Genomsnittet av de årliga värdena under den senaste tioårsperioden var 1,7.</w:t>
      </w:r>
    </w:p>
    <w:p w14:paraId="49AE2B6F" w14:textId="77777777" w:rsidR="00CC5121" w:rsidRDefault="00CC5121" w:rsidP="00CC5121">
      <w:pPr>
        <w:pStyle w:val="FigurRubrik"/>
      </w:pPr>
      <w:bookmarkStart w:id="199" w:name="_Ref101855049"/>
      <w:bookmarkStart w:id="200" w:name="_Ref101855045"/>
      <w:r>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2</w:t>
      </w:r>
      <w:r w:rsidR="00263E1F">
        <w:rPr>
          <w:noProof/>
        </w:rPr>
        <w:fldChar w:fldCharType="end"/>
      </w:r>
      <w:bookmarkEnd w:id="199"/>
      <w:r>
        <w:tab/>
        <w:t>Avkastning Första AP-fonden</w:t>
      </w:r>
      <w:bookmarkEnd w:id="200"/>
    </w:p>
    <w:p w14:paraId="39C51026" w14:textId="77777777" w:rsidR="00CC5121" w:rsidRDefault="00CC5121" w:rsidP="00CC5121">
      <w:pPr>
        <w:pStyle w:val="FigurUnderrubrik"/>
      </w:pPr>
      <w:r>
        <w:t xml:space="preserve">Nominell avkastning efter kostnader, </w:t>
      </w:r>
      <w:r w:rsidRPr="009F28D6">
        <w:t>procent</w:t>
      </w:r>
    </w:p>
    <w:p w14:paraId="58095EF0" w14:textId="77777777" w:rsidR="00CC5121" w:rsidRDefault="00CC5121" w:rsidP="00CC5121">
      <w:pPr>
        <w:pStyle w:val="Brdtext"/>
      </w:pPr>
      <w:r>
        <w:rPr>
          <w:noProof/>
        </w:rPr>
        <w:drawing>
          <wp:inline distT="0" distB="0" distL="0" distR="0" wp14:anchorId="42225185" wp14:editId="399E2C77">
            <wp:extent cx="3744595" cy="2460625"/>
            <wp:effectExtent l="0" t="0" r="8255" b="0"/>
            <wp:docPr id="19" name="Diagram 10">
              <a:extLst xmlns:a="http://schemas.openxmlformats.org/drawingml/2006/main">
                <a:ext uri="{FF2B5EF4-FFF2-40B4-BE49-F238E27FC236}">
                  <a16:creationId xmlns:a16="http://schemas.microsoft.com/office/drawing/2014/main" id="{926AABE9-15A2-4DA9-8653-5DEE9C812FB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7A8C14EB" w14:textId="77777777" w:rsidR="00CC5121" w:rsidRDefault="00CC5121" w:rsidP="00CC5121">
      <w:pPr>
        <w:pStyle w:val="FigurFotnot"/>
      </w:pPr>
      <w:r>
        <w:t>Källa: McKinsey bilaga 9 (grunddata från Första AP-fonden).</w:t>
      </w:r>
    </w:p>
    <w:p w14:paraId="6B0B859D" w14:textId="77777777" w:rsidR="00CC5121" w:rsidRPr="000579CA" w:rsidRDefault="00CC5121" w:rsidP="00CC5121">
      <w:pPr>
        <w:pStyle w:val="Rubrik5utannumrering"/>
        <w:rPr>
          <w:highlight w:val="green"/>
        </w:rPr>
      </w:pPr>
      <w:bookmarkStart w:id="201" w:name="_Hlk5694531"/>
      <w:r w:rsidRPr="00932D61">
        <w:t>Utveckling av illikvida tillgångar</w:t>
      </w:r>
    </w:p>
    <w:p w14:paraId="3411B6D2" w14:textId="77777777" w:rsidR="00CC5121" w:rsidRDefault="00CC5121" w:rsidP="00CC5121">
      <w:pPr>
        <w:pStyle w:val="Brdtext"/>
      </w:pPr>
      <w:r>
        <w:t>Första AP-fondens illikvida tillgångar har gått från att utgöra 16 procent av det totala fondkapitalet 2013 till 27 procent 2022. De illikvida till</w:t>
      </w:r>
      <w:r>
        <w:softHyphen/>
        <w:t>gångarna består framför allt av fastigheter (71,8 miljarder kronor 2022). 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r w:rsidRPr="000243A9">
        <w:t xml:space="preserve"> Fr</w:t>
      </w:r>
      <w:r>
        <w:t>ån och med</w:t>
      </w:r>
      <w:r w:rsidRPr="000243A9">
        <w:t xml:space="preserve"> 2021 tillämpas en ny definition av illikvida tillgångar som överlappar med, men inte exakt motsvarar, den äldre definitionen, vilket bör tas i beaktning vid jämförelser över tid.</w:t>
      </w:r>
      <w:r w:rsidDel="00E87465">
        <w:t xml:space="preserve"> </w:t>
      </w:r>
    </w:p>
    <w:p w14:paraId="269F6797"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3</w:t>
      </w:r>
      <w:r w:rsidR="00263E1F">
        <w:rPr>
          <w:noProof/>
        </w:rPr>
        <w:fldChar w:fldCharType="end"/>
      </w:r>
      <w:r>
        <w:tab/>
        <w:t xml:space="preserve">Första AP-fondens utveckling av illikvida tillgångar </w:t>
      </w:r>
      <w:r>
        <w:br/>
        <w:t>2013–2022</w:t>
      </w:r>
    </w:p>
    <w:p w14:paraId="4C55C267" w14:textId="77777777" w:rsidR="00CC5121" w:rsidRDefault="00CC5121" w:rsidP="00CC5121">
      <w:pPr>
        <w:pStyle w:val="FigurUnderrubrik"/>
      </w:pPr>
      <w:r>
        <w:t>Miljarder kronor</w:t>
      </w:r>
    </w:p>
    <w:p w14:paraId="110FCC40" w14:textId="77777777" w:rsidR="00CC5121" w:rsidRDefault="00CC5121" w:rsidP="00CC5121">
      <w:pPr>
        <w:pStyle w:val="Brdtext"/>
      </w:pPr>
      <w:r>
        <w:rPr>
          <w:noProof/>
        </w:rPr>
        <mc:AlternateContent>
          <mc:Choice Requires="wps">
            <w:drawing>
              <wp:anchor distT="0" distB="0" distL="114300" distR="114300" simplePos="0" relativeHeight="251660288" behindDoc="0" locked="0" layoutInCell="1" allowOverlap="1" wp14:anchorId="041CA035" wp14:editId="593AD5F6">
                <wp:simplePos x="0" y="0"/>
                <wp:positionH relativeFrom="column">
                  <wp:posOffset>3054985</wp:posOffset>
                </wp:positionH>
                <wp:positionV relativeFrom="paragraph">
                  <wp:posOffset>111125</wp:posOffset>
                </wp:positionV>
                <wp:extent cx="0" cy="2179320"/>
                <wp:effectExtent l="0" t="0" r="38100" b="11430"/>
                <wp:wrapNone/>
                <wp:docPr id="20" name="Rak koppling 2"/>
                <wp:cNvGraphicFramePr/>
                <a:graphic xmlns:a="http://schemas.openxmlformats.org/drawingml/2006/main">
                  <a:graphicData uri="http://schemas.microsoft.com/office/word/2010/wordprocessingShape">
                    <wps:wsp>
                      <wps:cNvCnPr/>
                      <wps:spPr>
                        <a:xfrm flipH="1" flipV="1">
                          <a:off x="0" y="0"/>
                          <a:ext cx="0" cy="2179320"/>
                        </a:xfrm>
                        <a:prstGeom prst="line">
                          <a:avLst/>
                        </a:prstGeom>
                        <a:ln w="6350">
                          <a:solidFill>
                            <a:schemeClr val="tx1"/>
                          </a:solidFill>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6A7DC93" id="Rak koppling 2" o:spid="_x0000_s1026" style="position:absolute;flip:x y;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40.55pt,8.75pt" to="240.55pt,180.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rL1X0gEAAAkEAAAOAAAAZHJzL2Uyb0RvYy54bWysU02P2yAQvVfqf0DcGztZddtacfaw0baH&#10;ql31687CECPxJaCx8+87gOM021OrXtAAb97Mewzbu8locoQQlbM9Xa9aSsByJ5Q99PT7t4dXbymJ&#10;iVnBtLPQ0xNEerd7+WI7+g42bnBaQCBIYmM3+p4OKfmuaSIfwLC4ch4sXkoXDEu4DYdGBDYiu9HN&#10;pm1vm9EF4YPjECOe7usl3RV+KYGnz1JGSET3FHtLZQ1lfcprs9uy7hCYHxSf22D/0IVhymLRhWrP&#10;EiM/g/qDyigeXHQyrbgzjZNScSgaUM26fabm68A8FC1oTvSLTfH/0fJPx3v7GNCG0ccu+seQVUwy&#10;GCK18h/wTWmJfuQo32HPZCoGnhYDYUqE10OOp5v1m3c3m2JuU8lyog8xvQdnSA56qpXN2ljHjh9j&#10;wgYQeobkY23J2NPbm9dtQUWnlXhQWue7Mh5wrwM5MnzYNK3zQyLBFSqz7VkcKkhgNKO0RfBFb4nS&#10;SUMt+wUkUQLVVL3PajHOwaZzPW0RndMkdrYkzh3nGb40eZ0443MqlDH9m+Qlo1R2Ni3JRlkXql/X&#10;1S8WyYo/O1B1ZwuenDiVSSjW4LwVR+e/kQf6931Jv/zg3S8AAAD//wMAUEsDBBQABgAIAAAAIQAG&#10;8YqE3gAAAAoBAAAPAAAAZHJzL2Rvd25yZXYueG1sTI9NT8MwDIbvSPsPkZG4sbT76EppOk1IE0e0&#10;DQHHtDFttcapmqwr/x4jDnC030evH+fbyXZixMG3jhTE8wgEUuVMS7WC19P+PgXhgyajO0eo4As9&#10;bIvZTa4z4650wPEYasEl5DOtoAmhz6T0VYNW+7nrkTj7dIPVgcehlmbQVy63nVxEUSKtbokvNLrH&#10;pwar8/FiFYRTKetz+vC8/Hjzq+RlEY/0vlfq7nbaPYIIOIU/GH70WR0KdirdhYwXnYJVGseMcrBZ&#10;g2Dgd1EqWCbRBmSRy/8vFN8AAAD//wMAUEsBAi0AFAAGAAgAAAAhALaDOJL+AAAA4QEAABMAAAAA&#10;AAAAAAAAAAAAAAAAAFtDb250ZW50X1R5cGVzXS54bWxQSwECLQAUAAYACAAAACEAOP0h/9YAAACU&#10;AQAACwAAAAAAAAAAAAAAAAAvAQAAX3JlbHMvLnJlbHNQSwECLQAUAAYACAAAACEAtqy9V9IBAAAJ&#10;BAAADgAAAAAAAAAAAAAAAAAuAgAAZHJzL2Uyb0RvYy54bWxQSwECLQAUAAYACAAAACEABvGKhN4A&#10;AAAKAQAADwAAAAAAAAAAAAAAAAAsBAAAZHJzL2Rvd25yZXYueG1sUEsFBgAAAAAEAAQA8wAAADcF&#10;AAAAAA==&#10;" strokecolor="black [3213]" strokeweight=".5pt">
                <v:stroke dashstyle="dash"/>
              </v:line>
            </w:pict>
          </mc:Fallback>
        </mc:AlternateContent>
      </w:r>
      <w:r>
        <w:rPr>
          <w:noProof/>
        </w:rPr>
        <w:drawing>
          <wp:inline distT="0" distB="0" distL="0" distR="0" wp14:anchorId="412F2DDC" wp14:editId="49FF358D">
            <wp:extent cx="3744595" cy="2460625"/>
            <wp:effectExtent l="0" t="0" r="8255" b="0"/>
            <wp:docPr id="21" name="Diagram 13">
              <a:extLst xmlns:a="http://schemas.openxmlformats.org/drawingml/2006/main">
                <a:ext uri="{FF2B5EF4-FFF2-40B4-BE49-F238E27FC236}">
                  <a16:creationId xmlns:a16="http://schemas.microsoft.com/office/drawing/2014/main" id="{3B846B29-A764-469C-8765-A0C442E0B4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261B7D22" w14:textId="77777777" w:rsidR="00CC5121" w:rsidRDefault="00CC5121" w:rsidP="00CC5121">
      <w:pPr>
        <w:pStyle w:val="FigurFotnot"/>
      </w:pPr>
      <w:r>
        <w:t xml:space="preserve">Anm.: </w:t>
      </w:r>
      <w:r w:rsidRPr="008C0798">
        <w:t>Fr</w:t>
      </w:r>
      <w:r>
        <w:t>.o.m.</w:t>
      </w:r>
      <w:r w:rsidRPr="008C0798">
        <w:t xml:space="preserve"> 2021 </w:t>
      </w:r>
      <w:r>
        <w:t>tillämpas</w:t>
      </w:r>
      <w:r w:rsidRPr="008C0798">
        <w:t xml:space="preserve"> en ny definition av illikvida tillgångar inom tre kategorier (onoterade fastigheter</w:t>
      </w:r>
      <w:r>
        <w:t>,</w:t>
      </w:r>
      <w:r w:rsidRPr="008C0798">
        <w:t xml:space="preserve"> riskkapital</w:t>
      </w:r>
      <w:r>
        <w:t>företag</w:t>
      </w:r>
      <w:r w:rsidRPr="008C0798">
        <w:t xml:space="preserve"> </w:t>
      </w:r>
      <w:r>
        <w:t xml:space="preserve">och </w:t>
      </w:r>
      <w:r w:rsidRPr="008C0798">
        <w:t>infrastruktur)</w:t>
      </w:r>
      <w:r>
        <w:t>,</w:t>
      </w:r>
      <w:r w:rsidRPr="008C0798">
        <w:t xml:space="preserve"> </w:t>
      </w:r>
      <w:r>
        <w:t>i</w:t>
      </w:r>
      <w:r>
        <w:rPr>
          <w:rFonts w:ascii="Cambria" w:hAnsi="Cambria"/>
        </w:rPr>
        <w:t> </w:t>
      </w:r>
      <w:r w:rsidRPr="008C0798">
        <w:t>stället för som tidigare fyra kategorier (fastigheter</w:t>
      </w:r>
      <w:r>
        <w:t xml:space="preserve">, </w:t>
      </w:r>
      <w:r w:rsidRPr="008C0798">
        <w:t>riskkapital</w:t>
      </w:r>
      <w:r>
        <w:t xml:space="preserve">fonder, </w:t>
      </w:r>
      <w:r w:rsidRPr="008C0798">
        <w:t xml:space="preserve">infrastruktur </w:t>
      </w:r>
      <w:r>
        <w:t xml:space="preserve">och </w:t>
      </w:r>
      <w:r w:rsidRPr="008C0798">
        <w:t>övriga illikvida innehav)</w:t>
      </w:r>
      <w:r>
        <w:t>.</w:t>
      </w:r>
      <w:r w:rsidRPr="008C0798">
        <w:t xml:space="preserve"> Allokeringen som visas före 2021 kan innehålla tillgångar som enligt den nya definitionen inte klassas som illikvida.</w:t>
      </w:r>
    </w:p>
    <w:p w14:paraId="079C3894" w14:textId="77777777" w:rsidR="00CC5121" w:rsidRPr="00E6165D" w:rsidRDefault="00CC5121" w:rsidP="00CC5121">
      <w:pPr>
        <w:pStyle w:val="FigurFotnot"/>
      </w:pPr>
      <w:r>
        <w:t>Källa: McKinsey bilaga 9 (grunddata från Första AP-fonden).</w:t>
      </w:r>
    </w:p>
    <w:p w14:paraId="0F333439" w14:textId="77777777" w:rsidR="00CC5121" w:rsidRPr="00133027" w:rsidRDefault="00CC5121" w:rsidP="00CC5121">
      <w:pPr>
        <w:pStyle w:val="Rubrik5utannumrering"/>
      </w:pPr>
      <w:r w:rsidRPr="00133027">
        <w:t>Kostnader</w:t>
      </w:r>
    </w:p>
    <w:p w14:paraId="3A6739DC" w14:textId="77777777" w:rsidR="00CC5121" w:rsidRPr="00133027" w:rsidRDefault="00CC5121" w:rsidP="00CC5121">
      <w:pPr>
        <w:pStyle w:val="Brdtext"/>
      </w:pPr>
      <w:r w:rsidRPr="00133027">
        <w:t xml:space="preserve">Första AP-fondens interna kostnader (rörelsekostnader) </w:t>
      </w:r>
      <w:r>
        <w:t>uppgick</w:t>
      </w:r>
      <w:r w:rsidRPr="00133027">
        <w:t xml:space="preserve"> för </w:t>
      </w:r>
      <w:r>
        <w:t>2022</w:t>
      </w:r>
      <w:r w:rsidRPr="00133027">
        <w:t xml:space="preserve"> till </w:t>
      </w:r>
      <w:r>
        <w:t>238 </w:t>
      </w:r>
      <w:r w:rsidRPr="00133027">
        <w:t xml:space="preserve">miljoner kronor. </w:t>
      </w:r>
      <w:bookmarkEnd w:id="201"/>
    </w:p>
    <w:p w14:paraId="25238DE2" w14:textId="77777777" w:rsidR="00CC5121" w:rsidRPr="00032D25" w:rsidRDefault="00CC5121" w:rsidP="00CC5121">
      <w:pPr>
        <w:pStyle w:val="Brdtextmedindrag"/>
      </w:pPr>
      <w:r w:rsidRPr="009A690D">
        <w:t xml:space="preserve">Första AP-fondens rörelsekostnader har under perioden </w:t>
      </w:r>
      <w:r>
        <w:t xml:space="preserve">2018–2022 varierat mellan 223 miljoner kronor och 238 miljoner kronor. </w:t>
      </w:r>
      <w:r w:rsidRPr="00510A80">
        <w:t xml:space="preserve">Under </w:t>
      </w:r>
      <w:r w:rsidRPr="00032D25">
        <w:t>202</w:t>
      </w:r>
      <w:r>
        <w:t>2</w:t>
      </w:r>
      <w:r w:rsidRPr="00510A80">
        <w:t xml:space="preserve"> ökade rörelsekostnaderna med 7 miljoner kronor, primärt hänförligt till personalkostnader.</w:t>
      </w:r>
      <w:r w:rsidRPr="00032D25">
        <w:t xml:space="preserve"> </w:t>
      </w:r>
    </w:p>
    <w:p w14:paraId="6006CC39" w14:textId="77777777" w:rsidR="00CC5121" w:rsidRDefault="00CC5121" w:rsidP="00CC5121">
      <w:pPr>
        <w:pStyle w:val="Brdtextmedindrag"/>
      </w:pPr>
      <w:r w:rsidRPr="00032D25">
        <w:t>De externa förvaltningskostnaderna har minskat successivt och uppgick för 202</w:t>
      </w:r>
      <w:r>
        <w:t>2</w:t>
      </w:r>
      <w:r w:rsidRPr="00032D25">
        <w:t xml:space="preserve"> till </w:t>
      </w:r>
      <w:r>
        <w:t>27 </w:t>
      </w:r>
      <w:r w:rsidRPr="00032D25">
        <w:t xml:space="preserve">miljoner kronor. Minskningen jämfört med </w:t>
      </w:r>
      <w:r>
        <w:t xml:space="preserve">2021 </w:t>
      </w:r>
      <w:r w:rsidRPr="00032D25">
        <w:t>uppgick till</w:t>
      </w:r>
      <w:r>
        <w:t xml:space="preserve"> 34 </w:t>
      </w:r>
      <w:r w:rsidRPr="00032D25">
        <w:t xml:space="preserve">miljoner kronor och </w:t>
      </w:r>
      <w:r>
        <w:t>är framför allt hänförlig till genomfört arbete med översyn av externa förvaltningskostnader samt volym på externt förvaltat kapital, eftersom avgifterna på externa mandat baseras på förvaltad volym</w:t>
      </w:r>
      <w:r w:rsidRPr="00032D25">
        <w:t>.</w:t>
      </w:r>
      <w:r>
        <w:t xml:space="preserve"> Årets stora minskning beror på fondens indragna externt förvaltade mandat på tillväxtmarknader. Denna kompenseras i sin tur av ökade rörelsekostnader då det internt förvaltade kapitalet ökar. </w:t>
      </w:r>
    </w:p>
    <w:p w14:paraId="7FD59E97" w14:textId="77777777" w:rsidR="00CC5121" w:rsidRDefault="00CC5121" w:rsidP="00CC5121">
      <w:pPr>
        <w:pStyle w:val="TabellRubrik"/>
      </w:pPr>
      <w:r w:rsidRPr="003B6F5D">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3B6F5D">
        <w:t>.</w:t>
      </w:r>
      <w:r w:rsidR="00263E1F">
        <w:fldChar w:fldCharType="begin"/>
      </w:r>
      <w:r w:rsidR="00263E1F">
        <w:instrText xml:space="preserve"> SEQ Tabell \* Arabic \s 1  \* MERGEFORMAT </w:instrText>
      </w:r>
      <w:r w:rsidR="00263E1F">
        <w:fldChar w:fldCharType="separate"/>
      </w:r>
      <w:r>
        <w:rPr>
          <w:noProof/>
        </w:rPr>
        <w:t>3</w:t>
      </w:r>
      <w:r w:rsidR="00263E1F">
        <w:rPr>
          <w:noProof/>
        </w:rPr>
        <w:fldChar w:fldCharType="end"/>
      </w:r>
      <w:r w:rsidRPr="003B6F5D">
        <w:tab/>
        <w:t>Första AP-fondens kostnader och antal anställda</w:t>
      </w:r>
    </w:p>
    <w:p w14:paraId="4131F8AC" w14:textId="77777777" w:rsidR="00CC5121" w:rsidRPr="009F748E" w:rsidRDefault="00CC5121" w:rsidP="00CC5121">
      <w:pPr>
        <w:pStyle w:val="FigurUnderrubrik"/>
      </w:pPr>
      <w:r>
        <w:t>Miljoner kronor</w:t>
      </w:r>
    </w:p>
    <w:tbl>
      <w:tblPr>
        <w:tblW w:w="5968" w:type="dxa"/>
        <w:tblInd w:w="70" w:type="dxa"/>
        <w:tblLayout w:type="fixed"/>
        <w:tblCellMar>
          <w:left w:w="70" w:type="dxa"/>
          <w:right w:w="70" w:type="dxa"/>
        </w:tblCellMar>
        <w:tblLook w:val="04A0" w:firstRow="1" w:lastRow="0" w:firstColumn="1" w:lastColumn="0" w:noHBand="0" w:noVBand="1"/>
        <w:tblDescription w:val="Tabell som visar Första AP-fondens kostnader och antal anställda."/>
      </w:tblPr>
      <w:tblGrid>
        <w:gridCol w:w="2463"/>
        <w:gridCol w:w="701"/>
        <w:gridCol w:w="701"/>
        <w:gridCol w:w="701"/>
        <w:gridCol w:w="701"/>
        <w:gridCol w:w="701"/>
      </w:tblGrid>
      <w:tr w:rsidR="00CC5121" w:rsidRPr="003B6F5D" w14:paraId="410B718E" w14:textId="77777777" w:rsidTr="00367745">
        <w:trPr>
          <w:trHeight w:val="315"/>
          <w:tblHeader/>
        </w:trPr>
        <w:tc>
          <w:tcPr>
            <w:tcW w:w="2463" w:type="dxa"/>
            <w:tcBorders>
              <w:top w:val="single" w:sz="8" w:space="0" w:color="auto"/>
              <w:left w:val="nil"/>
              <w:bottom w:val="single" w:sz="8" w:space="0" w:color="auto"/>
              <w:right w:val="nil"/>
            </w:tcBorders>
            <w:noWrap/>
            <w:vAlign w:val="center"/>
            <w:hideMark/>
          </w:tcPr>
          <w:p w14:paraId="351DB507" w14:textId="77777777" w:rsidR="00CC5121" w:rsidRPr="003B6F5D" w:rsidRDefault="00CC5121" w:rsidP="00367745">
            <w:pPr>
              <w:spacing w:after="0" w:line="240" w:lineRule="auto"/>
              <w:rPr>
                <w:rFonts w:ascii="Trade Gothic LT Std Cn" w:hAnsi="Trade Gothic LT Std Cn"/>
                <w:bCs/>
                <w:i/>
                <w:color w:val="000000"/>
                <w:sz w:val="18"/>
                <w:szCs w:val="18"/>
                <w:lang w:eastAsia="sv-SE"/>
              </w:rPr>
            </w:pPr>
          </w:p>
        </w:tc>
        <w:tc>
          <w:tcPr>
            <w:tcW w:w="701" w:type="dxa"/>
            <w:tcBorders>
              <w:top w:val="single" w:sz="8" w:space="0" w:color="auto"/>
              <w:left w:val="nil"/>
              <w:bottom w:val="single" w:sz="8" w:space="0" w:color="auto"/>
              <w:right w:val="nil"/>
            </w:tcBorders>
            <w:noWrap/>
            <w:vAlign w:val="center"/>
            <w:hideMark/>
          </w:tcPr>
          <w:p w14:paraId="4FB69F84" w14:textId="77777777" w:rsidR="00CC5121" w:rsidRPr="003B6F5D" w:rsidRDefault="00CC5121" w:rsidP="00367745">
            <w:pPr>
              <w:pStyle w:val="TabellHuvud"/>
              <w:rPr>
                <w:lang w:eastAsia="sv-SE"/>
              </w:rPr>
            </w:pPr>
            <w:r w:rsidRPr="003B6F5D">
              <w:rPr>
                <w:lang w:eastAsia="sv-SE"/>
              </w:rPr>
              <w:t>2018</w:t>
            </w:r>
          </w:p>
        </w:tc>
        <w:tc>
          <w:tcPr>
            <w:tcW w:w="701" w:type="dxa"/>
            <w:tcBorders>
              <w:top w:val="single" w:sz="8" w:space="0" w:color="auto"/>
              <w:left w:val="nil"/>
              <w:bottom w:val="single" w:sz="8" w:space="0" w:color="auto"/>
              <w:right w:val="nil"/>
            </w:tcBorders>
            <w:vAlign w:val="center"/>
          </w:tcPr>
          <w:p w14:paraId="2C1259DB" w14:textId="77777777" w:rsidR="00CC5121" w:rsidRPr="003B6F5D" w:rsidRDefault="00CC5121" w:rsidP="00367745">
            <w:pPr>
              <w:pStyle w:val="TabellHuvud"/>
              <w:rPr>
                <w:lang w:eastAsia="sv-SE"/>
              </w:rPr>
            </w:pPr>
            <w:r w:rsidRPr="003B6F5D">
              <w:rPr>
                <w:lang w:eastAsia="sv-SE"/>
              </w:rPr>
              <w:t>2019</w:t>
            </w:r>
          </w:p>
        </w:tc>
        <w:tc>
          <w:tcPr>
            <w:tcW w:w="701" w:type="dxa"/>
            <w:tcBorders>
              <w:top w:val="single" w:sz="8" w:space="0" w:color="auto"/>
              <w:left w:val="nil"/>
              <w:bottom w:val="single" w:sz="8" w:space="0" w:color="auto"/>
              <w:right w:val="nil"/>
            </w:tcBorders>
            <w:vAlign w:val="center"/>
          </w:tcPr>
          <w:p w14:paraId="570DE44C" w14:textId="77777777" w:rsidR="00CC5121" w:rsidRPr="003B6F5D" w:rsidRDefault="00CC5121" w:rsidP="00367745">
            <w:pPr>
              <w:pStyle w:val="TabellHuvud"/>
              <w:rPr>
                <w:lang w:eastAsia="sv-SE"/>
              </w:rPr>
            </w:pPr>
            <w:r w:rsidRPr="003B6F5D">
              <w:rPr>
                <w:lang w:eastAsia="sv-SE"/>
              </w:rPr>
              <w:t>20</w:t>
            </w:r>
            <w:r>
              <w:rPr>
                <w:lang w:eastAsia="sv-SE"/>
              </w:rPr>
              <w:t>20</w:t>
            </w:r>
          </w:p>
        </w:tc>
        <w:tc>
          <w:tcPr>
            <w:tcW w:w="701" w:type="dxa"/>
            <w:tcBorders>
              <w:top w:val="single" w:sz="8" w:space="0" w:color="auto"/>
              <w:left w:val="nil"/>
              <w:bottom w:val="single" w:sz="8" w:space="0" w:color="auto"/>
              <w:right w:val="nil"/>
            </w:tcBorders>
            <w:vAlign w:val="center"/>
          </w:tcPr>
          <w:p w14:paraId="4AFC2B39" w14:textId="77777777" w:rsidR="00CC5121" w:rsidRPr="003B6F5D" w:rsidRDefault="00CC5121" w:rsidP="00367745">
            <w:pPr>
              <w:pStyle w:val="TabellHuvud"/>
              <w:rPr>
                <w:lang w:eastAsia="sv-SE"/>
              </w:rPr>
            </w:pPr>
            <w:r>
              <w:rPr>
                <w:lang w:eastAsia="sv-SE"/>
              </w:rPr>
              <w:t>2021</w:t>
            </w:r>
          </w:p>
        </w:tc>
        <w:tc>
          <w:tcPr>
            <w:tcW w:w="701" w:type="dxa"/>
            <w:tcBorders>
              <w:top w:val="single" w:sz="8" w:space="0" w:color="auto"/>
              <w:left w:val="nil"/>
              <w:bottom w:val="single" w:sz="8" w:space="0" w:color="auto"/>
              <w:right w:val="nil"/>
            </w:tcBorders>
            <w:vAlign w:val="center"/>
          </w:tcPr>
          <w:p w14:paraId="47130DF6" w14:textId="77777777" w:rsidR="00CC5121" w:rsidRDefault="00CC5121" w:rsidP="00367745">
            <w:pPr>
              <w:pStyle w:val="TabellHuvud"/>
              <w:rPr>
                <w:lang w:eastAsia="sv-SE"/>
              </w:rPr>
            </w:pPr>
            <w:r>
              <w:rPr>
                <w:lang w:eastAsia="sv-SE"/>
              </w:rPr>
              <w:t>2022</w:t>
            </w:r>
          </w:p>
        </w:tc>
      </w:tr>
      <w:tr w:rsidR="00CC5121" w:rsidRPr="003B6F5D" w14:paraId="1CBBBCBE" w14:textId="77777777" w:rsidTr="00367745">
        <w:trPr>
          <w:trHeight w:val="315"/>
        </w:trPr>
        <w:tc>
          <w:tcPr>
            <w:tcW w:w="2463" w:type="dxa"/>
            <w:tcBorders>
              <w:top w:val="nil"/>
              <w:left w:val="nil"/>
              <w:bottom w:val="single" w:sz="8" w:space="0" w:color="auto"/>
              <w:right w:val="nil"/>
            </w:tcBorders>
            <w:noWrap/>
            <w:vAlign w:val="center"/>
            <w:hideMark/>
          </w:tcPr>
          <w:p w14:paraId="6F103098" w14:textId="77777777" w:rsidR="00CC5121" w:rsidRPr="003B6F5D" w:rsidRDefault="00CC5121" w:rsidP="00367745">
            <w:pPr>
              <w:pStyle w:val="TabellRader"/>
              <w:jc w:val="left"/>
              <w:rPr>
                <w:lang w:eastAsia="sv-SE"/>
              </w:rPr>
            </w:pPr>
            <w:r w:rsidRPr="003B6F5D">
              <w:rPr>
                <w:lang w:eastAsia="sv-SE"/>
              </w:rPr>
              <w:t>Interna kostnader</w:t>
            </w:r>
          </w:p>
        </w:tc>
        <w:tc>
          <w:tcPr>
            <w:tcW w:w="701" w:type="dxa"/>
            <w:tcBorders>
              <w:top w:val="nil"/>
              <w:left w:val="nil"/>
              <w:bottom w:val="single" w:sz="8" w:space="0" w:color="auto"/>
              <w:right w:val="nil"/>
            </w:tcBorders>
            <w:noWrap/>
            <w:vAlign w:val="center"/>
            <w:hideMark/>
          </w:tcPr>
          <w:p w14:paraId="5B253985" w14:textId="77777777" w:rsidR="00CC5121" w:rsidRPr="003B6F5D" w:rsidRDefault="00CC5121" w:rsidP="00367745">
            <w:pPr>
              <w:pStyle w:val="TabellRader"/>
              <w:rPr>
                <w:lang w:eastAsia="sv-SE"/>
              </w:rPr>
            </w:pPr>
            <w:r w:rsidRPr="003B6F5D">
              <w:rPr>
                <w:lang w:eastAsia="sv-SE"/>
              </w:rPr>
              <w:t>223</w:t>
            </w:r>
          </w:p>
        </w:tc>
        <w:tc>
          <w:tcPr>
            <w:tcW w:w="701" w:type="dxa"/>
            <w:tcBorders>
              <w:top w:val="nil"/>
              <w:left w:val="nil"/>
              <w:bottom w:val="single" w:sz="8" w:space="0" w:color="auto"/>
              <w:right w:val="nil"/>
            </w:tcBorders>
            <w:vAlign w:val="center"/>
          </w:tcPr>
          <w:p w14:paraId="3E1C785C" w14:textId="77777777" w:rsidR="00CC5121" w:rsidRPr="003B6F5D" w:rsidRDefault="00CC5121" w:rsidP="00367745">
            <w:pPr>
              <w:pStyle w:val="TabellRader"/>
              <w:rPr>
                <w:lang w:eastAsia="sv-SE"/>
              </w:rPr>
            </w:pPr>
            <w:r w:rsidRPr="003B6F5D">
              <w:rPr>
                <w:lang w:eastAsia="sv-SE"/>
              </w:rPr>
              <w:t>239</w:t>
            </w:r>
          </w:p>
        </w:tc>
        <w:tc>
          <w:tcPr>
            <w:tcW w:w="701" w:type="dxa"/>
            <w:tcBorders>
              <w:top w:val="nil"/>
              <w:left w:val="nil"/>
              <w:bottom w:val="single" w:sz="8" w:space="0" w:color="auto"/>
              <w:right w:val="nil"/>
            </w:tcBorders>
            <w:vAlign w:val="center"/>
          </w:tcPr>
          <w:p w14:paraId="6542417A" w14:textId="77777777" w:rsidR="00CC5121" w:rsidRPr="003B6F5D" w:rsidRDefault="00CC5121" w:rsidP="00367745">
            <w:pPr>
              <w:pStyle w:val="TabellRader"/>
              <w:rPr>
                <w:lang w:eastAsia="sv-SE"/>
              </w:rPr>
            </w:pPr>
            <w:r>
              <w:rPr>
                <w:lang w:eastAsia="sv-SE"/>
              </w:rPr>
              <w:t>226</w:t>
            </w:r>
          </w:p>
        </w:tc>
        <w:tc>
          <w:tcPr>
            <w:tcW w:w="701" w:type="dxa"/>
            <w:tcBorders>
              <w:top w:val="nil"/>
              <w:left w:val="nil"/>
              <w:bottom w:val="single" w:sz="8" w:space="0" w:color="auto"/>
              <w:right w:val="nil"/>
            </w:tcBorders>
            <w:vAlign w:val="center"/>
          </w:tcPr>
          <w:p w14:paraId="39D6E047" w14:textId="77777777" w:rsidR="00CC5121" w:rsidRPr="003B6F5D" w:rsidRDefault="00CC5121" w:rsidP="00367745">
            <w:pPr>
              <w:pStyle w:val="TabellRader"/>
              <w:rPr>
                <w:lang w:eastAsia="sv-SE"/>
              </w:rPr>
            </w:pPr>
            <w:r>
              <w:rPr>
                <w:lang w:eastAsia="sv-SE"/>
              </w:rPr>
              <w:t>231</w:t>
            </w:r>
          </w:p>
        </w:tc>
        <w:tc>
          <w:tcPr>
            <w:tcW w:w="701" w:type="dxa"/>
            <w:tcBorders>
              <w:top w:val="nil"/>
              <w:left w:val="nil"/>
              <w:bottom w:val="single" w:sz="8" w:space="0" w:color="auto"/>
              <w:right w:val="nil"/>
            </w:tcBorders>
            <w:vAlign w:val="center"/>
          </w:tcPr>
          <w:p w14:paraId="0366E069" w14:textId="77777777" w:rsidR="00CC5121" w:rsidRDefault="00CC5121" w:rsidP="00367745">
            <w:pPr>
              <w:pStyle w:val="TabellRader"/>
              <w:rPr>
                <w:lang w:eastAsia="sv-SE"/>
              </w:rPr>
            </w:pPr>
            <w:r>
              <w:rPr>
                <w:lang w:eastAsia="sv-SE"/>
              </w:rPr>
              <w:t>238</w:t>
            </w:r>
          </w:p>
        </w:tc>
      </w:tr>
      <w:tr w:rsidR="00CC5121" w:rsidRPr="003B6F5D" w14:paraId="4BED0A43" w14:textId="77777777" w:rsidTr="00367745">
        <w:trPr>
          <w:trHeight w:val="300"/>
        </w:trPr>
        <w:tc>
          <w:tcPr>
            <w:tcW w:w="2463" w:type="dxa"/>
            <w:tcBorders>
              <w:top w:val="nil"/>
              <w:left w:val="nil"/>
              <w:bottom w:val="nil"/>
              <w:right w:val="nil"/>
            </w:tcBorders>
            <w:noWrap/>
            <w:vAlign w:val="center"/>
            <w:hideMark/>
          </w:tcPr>
          <w:p w14:paraId="69447905" w14:textId="77777777" w:rsidR="00CC5121" w:rsidRPr="003B6F5D" w:rsidRDefault="00CC5121" w:rsidP="00367745">
            <w:pPr>
              <w:pStyle w:val="TabellRader"/>
              <w:jc w:val="left"/>
              <w:rPr>
                <w:lang w:eastAsia="sv-SE"/>
              </w:rPr>
            </w:pPr>
            <w:r w:rsidRPr="003B6F5D">
              <w:rPr>
                <w:lang w:eastAsia="sv-SE"/>
              </w:rPr>
              <w:t>Personalkostnader</w:t>
            </w:r>
          </w:p>
        </w:tc>
        <w:tc>
          <w:tcPr>
            <w:tcW w:w="701" w:type="dxa"/>
            <w:tcBorders>
              <w:top w:val="nil"/>
              <w:left w:val="nil"/>
              <w:bottom w:val="nil"/>
              <w:right w:val="nil"/>
            </w:tcBorders>
            <w:noWrap/>
            <w:vAlign w:val="center"/>
            <w:hideMark/>
          </w:tcPr>
          <w:p w14:paraId="02E3B745" w14:textId="77777777" w:rsidR="00CC5121" w:rsidRPr="003B6F5D" w:rsidRDefault="00CC5121" w:rsidP="00367745">
            <w:pPr>
              <w:pStyle w:val="TabellRader"/>
              <w:rPr>
                <w:lang w:eastAsia="sv-SE"/>
              </w:rPr>
            </w:pPr>
            <w:r w:rsidRPr="003B6F5D">
              <w:rPr>
                <w:lang w:eastAsia="sv-SE"/>
              </w:rPr>
              <w:t>135</w:t>
            </w:r>
          </w:p>
        </w:tc>
        <w:tc>
          <w:tcPr>
            <w:tcW w:w="701" w:type="dxa"/>
            <w:tcBorders>
              <w:top w:val="nil"/>
              <w:left w:val="nil"/>
              <w:bottom w:val="nil"/>
              <w:right w:val="nil"/>
            </w:tcBorders>
            <w:vAlign w:val="center"/>
          </w:tcPr>
          <w:p w14:paraId="74FA8E9B" w14:textId="77777777" w:rsidR="00CC5121" w:rsidRPr="003B6F5D" w:rsidRDefault="00CC5121" w:rsidP="00367745">
            <w:pPr>
              <w:pStyle w:val="TabellRader"/>
              <w:rPr>
                <w:lang w:eastAsia="sv-SE"/>
              </w:rPr>
            </w:pPr>
            <w:r w:rsidRPr="003B6F5D">
              <w:rPr>
                <w:lang w:eastAsia="sv-SE"/>
              </w:rPr>
              <w:t>149</w:t>
            </w:r>
          </w:p>
        </w:tc>
        <w:tc>
          <w:tcPr>
            <w:tcW w:w="701" w:type="dxa"/>
            <w:tcBorders>
              <w:top w:val="nil"/>
              <w:left w:val="nil"/>
              <w:bottom w:val="nil"/>
              <w:right w:val="nil"/>
            </w:tcBorders>
            <w:vAlign w:val="center"/>
          </w:tcPr>
          <w:p w14:paraId="4B3DC786" w14:textId="77777777" w:rsidR="00CC5121" w:rsidRPr="003B6F5D" w:rsidRDefault="00CC5121" w:rsidP="00367745">
            <w:pPr>
              <w:pStyle w:val="TabellRader"/>
              <w:rPr>
                <w:lang w:eastAsia="sv-SE"/>
              </w:rPr>
            </w:pPr>
            <w:r>
              <w:rPr>
                <w:lang w:eastAsia="sv-SE"/>
              </w:rPr>
              <w:t>134</w:t>
            </w:r>
          </w:p>
        </w:tc>
        <w:tc>
          <w:tcPr>
            <w:tcW w:w="701" w:type="dxa"/>
            <w:tcBorders>
              <w:top w:val="nil"/>
              <w:left w:val="nil"/>
              <w:bottom w:val="nil"/>
              <w:right w:val="nil"/>
            </w:tcBorders>
            <w:vAlign w:val="center"/>
          </w:tcPr>
          <w:p w14:paraId="1C1C29C9" w14:textId="77777777" w:rsidR="00CC5121" w:rsidRPr="003B6F5D" w:rsidRDefault="00CC5121" w:rsidP="00367745">
            <w:pPr>
              <w:pStyle w:val="TabellRader"/>
              <w:rPr>
                <w:lang w:eastAsia="sv-SE"/>
              </w:rPr>
            </w:pPr>
            <w:r>
              <w:rPr>
                <w:lang w:eastAsia="sv-SE"/>
              </w:rPr>
              <w:t>139</w:t>
            </w:r>
          </w:p>
        </w:tc>
        <w:tc>
          <w:tcPr>
            <w:tcW w:w="701" w:type="dxa"/>
            <w:tcBorders>
              <w:top w:val="nil"/>
              <w:left w:val="nil"/>
              <w:bottom w:val="nil"/>
              <w:right w:val="nil"/>
            </w:tcBorders>
            <w:vAlign w:val="center"/>
          </w:tcPr>
          <w:p w14:paraId="7F7BD025" w14:textId="77777777" w:rsidR="00CC5121" w:rsidRDefault="00CC5121" w:rsidP="00367745">
            <w:pPr>
              <w:pStyle w:val="TabellRader"/>
              <w:rPr>
                <w:lang w:eastAsia="sv-SE"/>
              </w:rPr>
            </w:pPr>
            <w:r>
              <w:rPr>
                <w:lang w:eastAsia="sv-SE"/>
              </w:rPr>
              <w:t>144</w:t>
            </w:r>
          </w:p>
        </w:tc>
      </w:tr>
      <w:tr w:rsidR="00CC5121" w:rsidRPr="003B6F5D" w14:paraId="744B66EF" w14:textId="77777777" w:rsidTr="00367745">
        <w:trPr>
          <w:trHeight w:val="300"/>
        </w:trPr>
        <w:tc>
          <w:tcPr>
            <w:tcW w:w="2463" w:type="dxa"/>
            <w:tcBorders>
              <w:top w:val="nil"/>
              <w:left w:val="nil"/>
              <w:bottom w:val="nil"/>
              <w:right w:val="nil"/>
            </w:tcBorders>
            <w:noWrap/>
            <w:vAlign w:val="center"/>
            <w:hideMark/>
          </w:tcPr>
          <w:p w14:paraId="5FAF78B1" w14:textId="77777777" w:rsidR="00CC5121" w:rsidRPr="003B6F5D" w:rsidRDefault="00CC5121" w:rsidP="00367745">
            <w:pPr>
              <w:pStyle w:val="TabellRader"/>
              <w:jc w:val="left"/>
              <w:rPr>
                <w:lang w:eastAsia="sv-SE"/>
              </w:rPr>
            </w:pPr>
            <w:r w:rsidRPr="003B6F5D">
              <w:rPr>
                <w:lang w:eastAsia="sv-SE"/>
              </w:rPr>
              <w:t>Lokalkostnader</w:t>
            </w:r>
          </w:p>
        </w:tc>
        <w:tc>
          <w:tcPr>
            <w:tcW w:w="701" w:type="dxa"/>
            <w:tcBorders>
              <w:top w:val="nil"/>
              <w:left w:val="nil"/>
              <w:bottom w:val="nil"/>
              <w:right w:val="nil"/>
            </w:tcBorders>
            <w:noWrap/>
            <w:vAlign w:val="center"/>
            <w:hideMark/>
          </w:tcPr>
          <w:p w14:paraId="69B5FBA9" w14:textId="77777777" w:rsidR="00CC5121" w:rsidRPr="003B6F5D" w:rsidRDefault="00CC5121" w:rsidP="00367745">
            <w:pPr>
              <w:pStyle w:val="TabellRader"/>
              <w:rPr>
                <w:lang w:eastAsia="sv-SE"/>
              </w:rPr>
            </w:pPr>
            <w:r w:rsidRPr="003B6F5D">
              <w:rPr>
                <w:lang w:eastAsia="sv-SE"/>
              </w:rPr>
              <w:t>13</w:t>
            </w:r>
          </w:p>
        </w:tc>
        <w:tc>
          <w:tcPr>
            <w:tcW w:w="701" w:type="dxa"/>
            <w:tcBorders>
              <w:top w:val="nil"/>
              <w:left w:val="nil"/>
              <w:bottom w:val="nil"/>
              <w:right w:val="nil"/>
            </w:tcBorders>
            <w:vAlign w:val="center"/>
          </w:tcPr>
          <w:p w14:paraId="058468AD" w14:textId="77777777" w:rsidR="00CC5121" w:rsidRPr="003B6F5D" w:rsidRDefault="00CC5121" w:rsidP="00367745">
            <w:pPr>
              <w:pStyle w:val="TabellRader"/>
              <w:rPr>
                <w:lang w:eastAsia="sv-SE"/>
              </w:rPr>
            </w:pPr>
            <w:r w:rsidRPr="003B6F5D">
              <w:rPr>
                <w:lang w:eastAsia="sv-SE"/>
              </w:rPr>
              <w:t>13</w:t>
            </w:r>
          </w:p>
        </w:tc>
        <w:tc>
          <w:tcPr>
            <w:tcW w:w="701" w:type="dxa"/>
            <w:tcBorders>
              <w:top w:val="nil"/>
              <w:left w:val="nil"/>
              <w:bottom w:val="nil"/>
              <w:right w:val="nil"/>
            </w:tcBorders>
            <w:vAlign w:val="center"/>
          </w:tcPr>
          <w:p w14:paraId="43B06600" w14:textId="77777777" w:rsidR="00CC5121" w:rsidRPr="003B6F5D" w:rsidRDefault="00CC5121" w:rsidP="00367745">
            <w:pPr>
              <w:pStyle w:val="TabellRader"/>
              <w:rPr>
                <w:lang w:eastAsia="sv-SE"/>
              </w:rPr>
            </w:pPr>
            <w:r>
              <w:rPr>
                <w:lang w:eastAsia="sv-SE"/>
              </w:rPr>
              <w:t>14</w:t>
            </w:r>
          </w:p>
        </w:tc>
        <w:tc>
          <w:tcPr>
            <w:tcW w:w="701" w:type="dxa"/>
            <w:tcBorders>
              <w:top w:val="nil"/>
              <w:left w:val="nil"/>
              <w:bottom w:val="nil"/>
              <w:right w:val="nil"/>
            </w:tcBorders>
            <w:vAlign w:val="center"/>
          </w:tcPr>
          <w:p w14:paraId="6145EDD5" w14:textId="77777777" w:rsidR="00CC5121" w:rsidRPr="003B6F5D" w:rsidRDefault="00CC5121" w:rsidP="00367745">
            <w:pPr>
              <w:pStyle w:val="TabellRader"/>
              <w:rPr>
                <w:lang w:eastAsia="sv-SE"/>
              </w:rPr>
            </w:pPr>
            <w:r>
              <w:rPr>
                <w:lang w:eastAsia="sv-SE"/>
              </w:rPr>
              <w:t>17</w:t>
            </w:r>
          </w:p>
        </w:tc>
        <w:tc>
          <w:tcPr>
            <w:tcW w:w="701" w:type="dxa"/>
            <w:tcBorders>
              <w:top w:val="nil"/>
              <w:left w:val="nil"/>
              <w:bottom w:val="nil"/>
              <w:right w:val="nil"/>
            </w:tcBorders>
            <w:vAlign w:val="center"/>
          </w:tcPr>
          <w:p w14:paraId="52C1EA6E" w14:textId="77777777" w:rsidR="00CC5121" w:rsidRDefault="00CC5121" w:rsidP="00367745">
            <w:pPr>
              <w:pStyle w:val="TabellRader"/>
              <w:rPr>
                <w:lang w:eastAsia="sv-SE"/>
              </w:rPr>
            </w:pPr>
            <w:r>
              <w:rPr>
                <w:lang w:eastAsia="sv-SE"/>
              </w:rPr>
              <w:t>17</w:t>
            </w:r>
          </w:p>
        </w:tc>
      </w:tr>
      <w:tr w:rsidR="00CC5121" w:rsidRPr="003B6F5D" w14:paraId="1A1516B1" w14:textId="77777777" w:rsidTr="00367745">
        <w:trPr>
          <w:trHeight w:val="300"/>
        </w:trPr>
        <w:tc>
          <w:tcPr>
            <w:tcW w:w="2463" w:type="dxa"/>
            <w:tcBorders>
              <w:top w:val="nil"/>
              <w:left w:val="nil"/>
              <w:bottom w:val="nil"/>
              <w:right w:val="nil"/>
            </w:tcBorders>
            <w:noWrap/>
            <w:vAlign w:val="center"/>
            <w:hideMark/>
          </w:tcPr>
          <w:p w14:paraId="0BB8CB06" w14:textId="77777777" w:rsidR="00CC5121" w:rsidRPr="003B6F5D" w:rsidRDefault="00CC5121" w:rsidP="00367745">
            <w:pPr>
              <w:pStyle w:val="TabellRader"/>
              <w:jc w:val="left"/>
              <w:rPr>
                <w:lang w:eastAsia="sv-SE"/>
              </w:rPr>
            </w:pPr>
            <w:r w:rsidRPr="003B6F5D">
              <w:rPr>
                <w:lang w:eastAsia="sv-SE"/>
              </w:rPr>
              <w:lastRenderedPageBreak/>
              <w:t>Köpta tjänster</w:t>
            </w:r>
          </w:p>
        </w:tc>
        <w:tc>
          <w:tcPr>
            <w:tcW w:w="701" w:type="dxa"/>
            <w:tcBorders>
              <w:top w:val="nil"/>
              <w:left w:val="nil"/>
              <w:bottom w:val="nil"/>
              <w:right w:val="nil"/>
            </w:tcBorders>
            <w:noWrap/>
            <w:vAlign w:val="center"/>
            <w:hideMark/>
          </w:tcPr>
          <w:p w14:paraId="4B5163BF" w14:textId="77777777" w:rsidR="00CC5121" w:rsidRPr="003B6F5D" w:rsidRDefault="00CC5121" w:rsidP="00367745">
            <w:pPr>
              <w:pStyle w:val="TabellRader"/>
              <w:rPr>
                <w:lang w:eastAsia="sv-SE"/>
              </w:rPr>
            </w:pPr>
            <w:r w:rsidRPr="003B6F5D">
              <w:rPr>
                <w:lang w:eastAsia="sv-SE"/>
              </w:rPr>
              <w:t>26</w:t>
            </w:r>
          </w:p>
        </w:tc>
        <w:tc>
          <w:tcPr>
            <w:tcW w:w="701" w:type="dxa"/>
            <w:tcBorders>
              <w:top w:val="nil"/>
              <w:left w:val="nil"/>
              <w:bottom w:val="nil"/>
              <w:right w:val="nil"/>
            </w:tcBorders>
            <w:vAlign w:val="center"/>
          </w:tcPr>
          <w:p w14:paraId="0C6C6391" w14:textId="77777777" w:rsidR="00CC5121" w:rsidRPr="003B6F5D" w:rsidRDefault="00CC5121" w:rsidP="00367745">
            <w:pPr>
              <w:pStyle w:val="TabellRader"/>
              <w:rPr>
                <w:lang w:eastAsia="sv-SE"/>
              </w:rPr>
            </w:pPr>
            <w:r w:rsidRPr="003B6F5D">
              <w:rPr>
                <w:lang w:eastAsia="sv-SE"/>
              </w:rPr>
              <w:t>20</w:t>
            </w:r>
          </w:p>
        </w:tc>
        <w:tc>
          <w:tcPr>
            <w:tcW w:w="701" w:type="dxa"/>
            <w:tcBorders>
              <w:top w:val="nil"/>
              <w:left w:val="nil"/>
              <w:bottom w:val="nil"/>
              <w:right w:val="nil"/>
            </w:tcBorders>
            <w:vAlign w:val="center"/>
          </w:tcPr>
          <w:p w14:paraId="35346899" w14:textId="77777777" w:rsidR="00CC5121" w:rsidRPr="003B6F5D" w:rsidRDefault="00CC5121" w:rsidP="00367745">
            <w:pPr>
              <w:pStyle w:val="TabellRader"/>
              <w:rPr>
                <w:lang w:eastAsia="sv-SE"/>
              </w:rPr>
            </w:pPr>
            <w:r>
              <w:rPr>
                <w:lang w:eastAsia="sv-SE"/>
              </w:rPr>
              <w:t>19</w:t>
            </w:r>
          </w:p>
        </w:tc>
        <w:tc>
          <w:tcPr>
            <w:tcW w:w="701" w:type="dxa"/>
            <w:tcBorders>
              <w:top w:val="nil"/>
              <w:left w:val="nil"/>
              <w:bottom w:val="nil"/>
              <w:right w:val="nil"/>
            </w:tcBorders>
            <w:vAlign w:val="center"/>
          </w:tcPr>
          <w:p w14:paraId="369D94E4" w14:textId="77777777" w:rsidR="00CC5121" w:rsidRPr="003B6F5D" w:rsidRDefault="00CC5121" w:rsidP="00367745">
            <w:pPr>
              <w:pStyle w:val="TabellRader"/>
              <w:rPr>
                <w:lang w:eastAsia="sv-SE"/>
              </w:rPr>
            </w:pPr>
            <w:r>
              <w:rPr>
                <w:lang w:eastAsia="sv-SE"/>
              </w:rPr>
              <w:t>20</w:t>
            </w:r>
          </w:p>
        </w:tc>
        <w:tc>
          <w:tcPr>
            <w:tcW w:w="701" w:type="dxa"/>
            <w:tcBorders>
              <w:top w:val="nil"/>
              <w:left w:val="nil"/>
              <w:bottom w:val="nil"/>
              <w:right w:val="nil"/>
            </w:tcBorders>
            <w:vAlign w:val="center"/>
          </w:tcPr>
          <w:p w14:paraId="5665CA77" w14:textId="77777777" w:rsidR="00CC5121" w:rsidRDefault="00CC5121" w:rsidP="00367745">
            <w:pPr>
              <w:pStyle w:val="TabellRader"/>
              <w:rPr>
                <w:lang w:eastAsia="sv-SE"/>
              </w:rPr>
            </w:pPr>
            <w:r>
              <w:rPr>
                <w:lang w:eastAsia="sv-SE"/>
              </w:rPr>
              <w:t>17</w:t>
            </w:r>
          </w:p>
        </w:tc>
      </w:tr>
      <w:tr w:rsidR="00CC5121" w:rsidRPr="003B6F5D" w14:paraId="6686CB1D" w14:textId="77777777" w:rsidTr="00367745">
        <w:trPr>
          <w:trHeight w:val="300"/>
        </w:trPr>
        <w:tc>
          <w:tcPr>
            <w:tcW w:w="2463" w:type="dxa"/>
            <w:tcBorders>
              <w:top w:val="nil"/>
              <w:left w:val="nil"/>
              <w:bottom w:val="nil"/>
              <w:right w:val="nil"/>
            </w:tcBorders>
            <w:noWrap/>
            <w:vAlign w:val="center"/>
            <w:hideMark/>
          </w:tcPr>
          <w:p w14:paraId="36144783" w14:textId="77777777" w:rsidR="00CC5121" w:rsidRPr="003B6F5D" w:rsidRDefault="00CC5121" w:rsidP="00367745">
            <w:pPr>
              <w:pStyle w:val="TabellRader"/>
              <w:jc w:val="left"/>
              <w:rPr>
                <w:lang w:eastAsia="sv-SE"/>
              </w:rPr>
            </w:pPr>
            <w:r w:rsidRPr="003B6F5D">
              <w:rPr>
                <w:lang w:eastAsia="sv-SE"/>
              </w:rPr>
              <w:t>Informations- och datakostnader</w:t>
            </w:r>
          </w:p>
        </w:tc>
        <w:tc>
          <w:tcPr>
            <w:tcW w:w="701" w:type="dxa"/>
            <w:tcBorders>
              <w:top w:val="nil"/>
              <w:left w:val="nil"/>
              <w:bottom w:val="nil"/>
              <w:right w:val="nil"/>
            </w:tcBorders>
            <w:noWrap/>
            <w:vAlign w:val="center"/>
            <w:hideMark/>
          </w:tcPr>
          <w:p w14:paraId="430843CE" w14:textId="77777777" w:rsidR="00CC5121" w:rsidRPr="003B6F5D" w:rsidRDefault="00CC5121" w:rsidP="00367745">
            <w:pPr>
              <w:pStyle w:val="TabellRader"/>
              <w:rPr>
                <w:lang w:eastAsia="sv-SE"/>
              </w:rPr>
            </w:pPr>
            <w:r w:rsidRPr="003B6F5D">
              <w:rPr>
                <w:lang w:eastAsia="sv-SE"/>
              </w:rPr>
              <w:t>45</w:t>
            </w:r>
          </w:p>
        </w:tc>
        <w:tc>
          <w:tcPr>
            <w:tcW w:w="701" w:type="dxa"/>
            <w:tcBorders>
              <w:top w:val="nil"/>
              <w:left w:val="nil"/>
              <w:bottom w:val="nil"/>
              <w:right w:val="nil"/>
            </w:tcBorders>
            <w:vAlign w:val="center"/>
          </w:tcPr>
          <w:p w14:paraId="2F1E2029" w14:textId="77777777" w:rsidR="00CC5121" w:rsidRPr="003B6F5D" w:rsidRDefault="00CC5121" w:rsidP="00367745">
            <w:pPr>
              <w:pStyle w:val="TabellRader"/>
              <w:rPr>
                <w:lang w:eastAsia="sv-SE"/>
              </w:rPr>
            </w:pPr>
            <w:r w:rsidRPr="003B6F5D">
              <w:rPr>
                <w:lang w:eastAsia="sv-SE"/>
              </w:rPr>
              <w:t>53</w:t>
            </w:r>
          </w:p>
        </w:tc>
        <w:tc>
          <w:tcPr>
            <w:tcW w:w="701" w:type="dxa"/>
            <w:tcBorders>
              <w:top w:val="nil"/>
              <w:left w:val="nil"/>
              <w:bottom w:val="nil"/>
              <w:right w:val="nil"/>
            </w:tcBorders>
            <w:vAlign w:val="center"/>
          </w:tcPr>
          <w:p w14:paraId="31C49512" w14:textId="77777777" w:rsidR="00CC5121" w:rsidRPr="003B6F5D" w:rsidRDefault="00CC5121" w:rsidP="00367745">
            <w:pPr>
              <w:pStyle w:val="TabellRader"/>
              <w:rPr>
                <w:lang w:eastAsia="sv-SE"/>
              </w:rPr>
            </w:pPr>
            <w:r>
              <w:rPr>
                <w:lang w:eastAsia="sv-SE"/>
              </w:rPr>
              <w:t>55</w:t>
            </w:r>
          </w:p>
        </w:tc>
        <w:tc>
          <w:tcPr>
            <w:tcW w:w="701" w:type="dxa"/>
            <w:tcBorders>
              <w:top w:val="nil"/>
              <w:left w:val="nil"/>
              <w:bottom w:val="nil"/>
              <w:right w:val="nil"/>
            </w:tcBorders>
            <w:vAlign w:val="center"/>
          </w:tcPr>
          <w:p w14:paraId="5D9794A6" w14:textId="77777777" w:rsidR="00CC5121" w:rsidRPr="003B6F5D" w:rsidRDefault="00CC5121" w:rsidP="00367745">
            <w:pPr>
              <w:pStyle w:val="TabellRader"/>
              <w:rPr>
                <w:lang w:eastAsia="sv-SE"/>
              </w:rPr>
            </w:pPr>
            <w:r>
              <w:rPr>
                <w:lang w:eastAsia="sv-SE"/>
              </w:rPr>
              <w:t>50</w:t>
            </w:r>
          </w:p>
        </w:tc>
        <w:tc>
          <w:tcPr>
            <w:tcW w:w="701" w:type="dxa"/>
            <w:tcBorders>
              <w:top w:val="nil"/>
              <w:left w:val="nil"/>
              <w:bottom w:val="nil"/>
              <w:right w:val="nil"/>
            </w:tcBorders>
            <w:vAlign w:val="center"/>
          </w:tcPr>
          <w:p w14:paraId="1B2E9E97" w14:textId="77777777" w:rsidR="00CC5121" w:rsidRDefault="00CC5121" w:rsidP="00367745">
            <w:pPr>
              <w:pStyle w:val="TabellRader"/>
              <w:rPr>
                <w:lang w:eastAsia="sv-SE"/>
              </w:rPr>
            </w:pPr>
            <w:r>
              <w:rPr>
                <w:lang w:eastAsia="sv-SE"/>
              </w:rPr>
              <w:t>55</w:t>
            </w:r>
          </w:p>
        </w:tc>
      </w:tr>
      <w:tr w:rsidR="00CC5121" w:rsidRPr="003B6F5D" w14:paraId="4BB50027" w14:textId="77777777" w:rsidTr="00367745">
        <w:trPr>
          <w:trHeight w:val="315"/>
        </w:trPr>
        <w:tc>
          <w:tcPr>
            <w:tcW w:w="2463" w:type="dxa"/>
            <w:tcBorders>
              <w:top w:val="nil"/>
              <w:left w:val="nil"/>
              <w:bottom w:val="single" w:sz="8" w:space="0" w:color="auto"/>
              <w:right w:val="nil"/>
            </w:tcBorders>
            <w:noWrap/>
            <w:vAlign w:val="center"/>
            <w:hideMark/>
          </w:tcPr>
          <w:p w14:paraId="5C2B0395" w14:textId="77777777" w:rsidR="00CC5121" w:rsidRPr="003B6F5D" w:rsidRDefault="00CC5121" w:rsidP="00367745">
            <w:pPr>
              <w:pStyle w:val="TabellRader"/>
              <w:jc w:val="left"/>
              <w:rPr>
                <w:lang w:eastAsia="sv-SE"/>
              </w:rPr>
            </w:pPr>
            <w:r w:rsidRPr="003B6F5D">
              <w:rPr>
                <w:lang w:eastAsia="sv-SE"/>
              </w:rPr>
              <w:t>Övrigt</w:t>
            </w:r>
          </w:p>
        </w:tc>
        <w:tc>
          <w:tcPr>
            <w:tcW w:w="701" w:type="dxa"/>
            <w:tcBorders>
              <w:top w:val="nil"/>
              <w:left w:val="nil"/>
              <w:bottom w:val="single" w:sz="8" w:space="0" w:color="auto"/>
              <w:right w:val="nil"/>
            </w:tcBorders>
            <w:noWrap/>
            <w:vAlign w:val="center"/>
            <w:hideMark/>
          </w:tcPr>
          <w:p w14:paraId="7935421E" w14:textId="77777777" w:rsidR="00CC5121" w:rsidRPr="003B6F5D" w:rsidRDefault="00CC5121" w:rsidP="00367745">
            <w:pPr>
              <w:pStyle w:val="TabellRader"/>
              <w:rPr>
                <w:lang w:eastAsia="sv-SE"/>
              </w:rPr>
            </w:pPr>
            <w:r w:rsidRPr="003B6F5D">
              <w:rPr>
                <w:lang w:eastAsia="sv-SE"/>
              </w:rPr>
              <w:t>3</w:t>
            </w:r>
          </w:p>
        </w:tc>
        <w:tc>
          <w:tcPr>
            <w:tcW w:w="701" w:type="dxa"/>
            <w:tcBorders>
              <w:top w:val="nil"/>
              <w:left w:val="nil"/>
              <w:bottom w:val="single" w:sz="8" w:space="0" w:color="auto"/>
              <w:right w:val="nil"/>
            </w:tcBorders>
            <w:vAlign w:val="center"/>
          </w:tcPr>
          <w:p w14:paraId="0B3674AF" w14:textId="77777777" w:rsidR="00CC5121" w:rsidRPr="003B6F5D" w:rsidRDefault="00CC5121" w:rsidP="00367745">
            <w:pPr>
              <w:pStyle w:val="TabellRader"/>
              <w:rPr>
                <w:lang w:eastAsia="sv-SE"/>
              </w:rPr>
            </w:pPr>
            <w:r w:rsidRPr="003B6F5D">
              <w:rPr>
                <w:lang w:eastAsia="sv-SE"/>
              </w:rPr>
              <w:t>4</w:t>
            </w:r>
          </w:p>
        </w:tc>
        <w:tc>
          <w:tcPr>
            <w:tcW w:w="701" w:type="dxa"/>
            <w:tcBorders>
              <w:top w:val="nil"/>
              <w:left w:val="nil"/>
              <w:bottom w:val="single" w:sz="8" w:space="0" w:color="auto"/>
              <w:right w:val="nil"/>
            </w:tcBorders>
            <w:vAlign w:val="center"/>
          </w:tcPr>
          <w:p w14:paraId="432713BF" w14:textId="77777777" w:rsidR="00CC5121" w:rsidRPr="003B6F5D" w:rsidRDefault="00CC5121" w:rsidP="00367745">
            <w:pPr>
              <w:pStyle w:val="TabellRader"/>
              <w:rPr>
                <w:lang w:eastAsia="sv-SE"/>
              </w:rPr>
            </w:pPr>
            <w:r w:rsidRPr="003B6F5D">
              <w:rPr>
                <w:lang w:eastAsia="sv-SE"/>
              </w:rPr>
              <w:t>4</w:t>
            </w:r>
          </w:p>
        </w:tc>
        <w:tc>
          <w:tcPr>
            <w:tcW w:w="701" w:type="dxa"/>
            <w:tcBorders>
              <w:top w:val="nil"/>
              <w:left w:val="nil"/>
              <w:bottom w:val="single" w:sz="8" w:space="0" w:color="auto"/>
              <w:right w:val="nil"/>
            </w:tcBorders>
            <w:vAlign w:val="center"/>
          </w:tcPr>
          <w:p w14:paraId="4D2D6CBD" w14:textId="77777777" w:rsidR="00CC5121" w:rsidRPr="003B6F5D" w:rsidRDefault="00CC5121" w:rsidP="00367745">
            <w:pPr>
              <w:pStyle w:val="TabellRader"/>
              <w:rPr>
                <w:lang w:eastAsia="sv-SE"/>
              </w:rPr>
            </w:pPr>
            <w:r>
              <w:rPr>
                <w:lang w:eastAsia="sv-SE"/>
              </w:rPr>
              <w:t>5</w:t>
            </w:r>
          </w:p>
        </w:tc>
        <w:tc>
          <w:tcPr>
            <w:tcW w:w="701" w:type="dxa"/>
            <w:tcBorders>
              <w:top w:val="nil"/>
              <w:left w:val="nil"/>
              <w:bottom w:val="single" w:sz="8" w:space="0" w:color="auto"/>
              <w:right w:val="nil"/>
            </w:tcBorders>
            <w:vAlign w:val="center"/>
          </w:tcPr>
          <w:p w14:paraId="62B16D25" w14:textId="77777777" w:rsidR="00CC5121" w:rsidRDefault="00CC5121" w:rsidP="00367745">
            <w:pPr>
              <w:pStyle w:val="TabellRader"/>
              <w:rPr>
                <w:lang w:eastAsia="sv-SE"/>
              </w:rPr>
            </w:pPr>
            <w:r>
              <w:rPr>
                <w:lang w:eastAsia="sv-SE"/>
              </w:rPr>
              <w:t>5</w:t>
            </w:r>
          </w:p>
        </w:tc>
      </w:tr>
      <w:tr w:rsidR="00CC5121" w:rsidRPr="003B6F5D" w14:paraId="5497A6E8" w14:textId="77777777" w:rsidTr="00367745">
        <w:trPr>
          <w:trHeight w:val="315"/>
        </w:trPr>
        <w:tc>
          <w:tcPr>
            <w:tcW w:w="2463" w:type="dxa"/>
            <w:tcBorders>
              <w:top w:val="nil"/>
              <w:left w:val="nil"/>
              <w:bottom w:val="single" w:sz="8" w:space="0" w:color="auto"/>
              <w:right w:val="nil"/>
            </w:tcBorders>
            <w:noWrap/>
            <w:vAlign w:val="center"/>
            <w:hideMark/>
          </w:tcPr>
          <w:p w14:paraId="79D3BE97" w14:textId="77777777" w:rsidR="00CC5121" w:rsidRPr="003B6F5D" w:rsidRDefault="00CC5121" w:rsidP="00367745">
            <w:pPr>
              <w:pStyle w:val="TabellRader"/>
              <w:jc w:val="left"/>
              <w:rPr>
                <w:lang w:eastAsia="sv-SE"/>
              </w:rPr>
            </w:pPr>
            <w:r w:rsidRPr="003B6F5D">
              <w:rPr>
                <w:lang w:eastAsia="sv-SE"/>
              </w:rPr>
              <w:t>Externa förvaltningskostnader</w:t>
            </w:r>
            <w:r w:rsidRPr="003F2AFF">
              <w:rPr>
                <w:vertAlign w:val="superscript"/>
                <w:lang w:eastAsia="sv-SE"/>
              </w:rPr>
              <w:t>1</w:t>
            </w:r>
          </w:p>
        </w:tc>
        <w:tc>
          <w:tcPr>
            <w:tcW w:w="701" w:type="dxa"/>
            <w:tcBorders>
              <w:top w:val="nil"/>
              <w:left w:val="nil"/>
              <w:bottom w:val="single" w:sz="8" w:space="0" w:color="auto"/>
              <w:right w:val="nil"/>
            </w:tcBorders>
            <w:noWrap/>
            <w:vAlign w:val="center"/>
            <w:hideMark/>
          </w:tcPr>
          <w:p w14:paraId="4B43B2AC" w14:textId="77777777" w:rsidR="00CC5121" w:rsidRPr="003B6F5D" w:rsidRDefault="00CC5121" w:rsidP="00367745">
            <w:pPr>
              <w:pStyle w:val="TabellRader"/>
              <w:rPr>
                <w:lang w:eastAsia="sv-SE"/>
              </w:rPr>
            </w:pPr>
            <w:r w:rsidRPr="003B6F5D">
              <w:rPr>
                <w:lang w:eastAsia="sv-SE"/>
              </w:rPr>
              <w:t>228</w:t>
            </w:r>
          </w:p>
        </w:tc>
        <w:tc>
          <w:tcPr>
            <w:tcW w:w="701" w:type="dxa"/>
            <w:tcBorders>
              <w:top w:val="nil"/>
              <w:left w:val="nil"/>
              <w:bottom w:val="single" w:sz="8" w:space="0" w:color="auto"/>
              <w:right w:val="nil"/>
            </w:tcBorders>
            <w:vAlign w:val="center"/>
          </w:tcPr>
          <w:p w14:paraId="7F2A4839" w14:textId="77777777" w:rsidR="00CC5121" w:rsidRPr="003B6F5D" w:rsidRDefault="00CC5121" w:rsidP="00367745">
            <w:pPr>
              <w:pStyle w:val="TabellRader"/>
              <w:rPr>
                <w:lang w:eastAsia="sv-SE"/>
              </w:rPr>
            </w:pPr>
            <w:r w:rsidRPr="003B6F5D">
              <w:rPr>
                <w:lang w:eastAsia="sv-SE"/>
              </w:rPr>
              <w:t>186</w:t>
            </w:r>
          </w:p>
        </w:tc>
        <w:tc>
          <w:tcPr>
            <w:tcW w:w="701" w:type="dxa"/>
            <w:tcBorders>
              <w:top w:val="nil"/>
              <w:left w:val="nil"/>
              <w:bottom w:val="single" w:sz="8" w:space="0" w:color="auto"/>
              <w:right w:val="nil"/>
            </w:tcBorders>
            <w:vAlign w:val="center"/>
          </w:tcPr>
          <w:p w14:paraId="1421A773" w14:textId="77777777" w:rsidR="00CC5121" w:rsidRPr="003B6F5D" w:rsidRDefault="00CC5121" w:rsidP="00367745">
            <w:pPr>
              <w:pStyle w:val="TabellRader"/>
              <w:rPr>
                <w:lang w:eastAsia="sv-SE"/>
              </w:rPr>
            </w:pPr>
            <w:r>
              <w:rPr>
                <w:lang w:eastAsia="sv-SE"/>
              </w:rPr>
              <w:t>76</w:t>
            </w:r>
          </w:p>
        </w:tc>
        <w:tc>
          <w:tcPr>
            <w:tcW w:w="701" w:type="dxa"/>
            <w:tcBorders>
              <w:top w:val="nil"/>
              <w:left w:val="nil"/>
              <w:bottom w:val="single" w:sz="8" w:space="0" w:color="auto"/>
              <w:right w:val="nil"/>
            </w:tcBorders>
            <w:vAlign w:val="center"/>
          </w:tcPr>
          <w:p w14:paraId="6A219A40" w14:textId="77777777" w:rsidR="00CC5121" w:rsidRPr="003B6F5D" w:rsidRDefault="00CC5121" w:rsidP="00367745">
            <w:pPr>
              <w:pStyle w:val="TabellRader"/>
              <w:rPr>
                <w:lang w:eastAsia="sv-SE"/>
              </w:rPr>
            </w:pPr>
            <w:r>
              <w:rPr>
                <w:lang w:eastAsia="sv-SE"/>
              </w:rPr>
              <w:t>61</w:t>
            </w:r>
          </w:p>
        </w:tc>
        <w:tc>
          <w:tcPr>
            <w:tcW w:w="701" w:type="dxa"/>
            <w:tcBorders>
              <w:top w:val="nil"/>
              <w:left w:val="nil"/>
              <w:bottom w:val="single" w:sz="8" w:space="0" w:color="auto"/>
              <w:right w:val="nil"/>
            </w:tcBorders>
            <w:vAlign w:val="center"/>
          </w:tcPr>
          <w:p w14:paraId="26278149" w14:textId="77777777" w:rsidR="00CC5121" w:rsidRDefault="00CC5121" w:rsidP="00367745">
            <w:pPr>
              <w:pStyle w:val="TabellRader"/>
              <w:rPr>
                <w:lang w:eastAsia="sv-SE"/>
              </w:rPr>
            </w:pPr>
            <w:r>
              <w:rPr>
                <w:lang w:eastAsia="sv-SE"/>
              </w:rPr>
              <w:t>27</w:t>
            </w:r>
          </w:p>
        </w:tc>
      </w:tr>
      <w:tr w:rsidR="00CC5121" w:rsidRPr="003B6F5D" w14:paraId="3EA83E7D" w14:textId="77777777" w:rsidTr="00367745">
        <w:trPr>
          <w:trHeight w:val="315"/>
        </w:trPr>
        <w:tc>
          <w:tcPr>
            <w:tcW w:w="2463" w:type="dxa"/>
            <w:tcBorders>
              <w:top w:val="single" w:sz="8" w:space="0" w:color="auto"/>
              <w:left w:val="nil"/>
              <w:bottom w:val="single" w:sz="4" w:space="0" w:color="auto"/>
              <w:right w:val="nil"/>
            </w:tcBorders>
            <w:noWrap/>
            <w:vAlign w:val="center"/>
            <w:hideMark/>
          </w:tcPr>
          <w:p w14:paraId="58EB06DE" w14:textId="77777777" w:rsidR="00CC5121" w:rsidRPr="003B6F5D" w:rsidRDefault="00CC5121" w:rsidP="00367745">
            <w:pPr>
              <w:pStyle w:val="TabellHuvud"/>
              <w:jc w:val="left"/>
              <w:rPr>
                <w:lang w:eastAsia="sv-SE"/>
              </w:rPr>
            </w:pPr>
            <w:r w:rsidRPr="003B6F5D">
              <w:rPr>
                <w:lang w:eastAsia="sv-SE"/>
              </w:rPr>
              <w:t>Summa</w:t>
            </w:r>
          </w:p>
        </w:tc>
        <w:tc>
          <w:tcPr>
            <w:tcW w:w="701" w:type="dxa"/>
            <w:tcBorders>
              <w:top w:val="single" w:sz="8" w:space="0" w:color="auto"/>
              <w:left w:val="nil"/>
              <w:bottom w:val="single" w:sz="4" w:space="0" w:color="auto"/>
              <w:right w:val="nil"/>
            </w:tcBorders>
            <w:noWrap/>
            <w:vAlign w:val="center"/>
            <w:hideMark/>
          </w:tcPr>
          <w:p w14:paraId="4B7364C4" w14:textId="77777777" w:rsidR="00CC5121" w:rsidRPr="003B6F5D" w:rsidRDefault="00CC5121" w:rsidP="00367745">
            <w:pPr>
              <w:pStyle w:val="TabellHuvud"/>
              <w:rPr>
                <w:lang w:eastAsia="sv-SE"/>
              </w:rPr>
            </w:pPr>
            <w:r w:rsidRPr="003B6F5D">
              <w:rPr>
                <w:lang w:eastAsia="sv-SE"/>
              </w:rPr>
              <w:t>451</w:t>
            </w:r>
          </w:p>
        </w:tc>
        <w:tc>
          <w:tcPr>
            <w:tcW w:w="701" w:type="dxa"/>
            <w:tcBorders>
              <w:top w:val="single" w:sz="8" w:space="0" w:color="auto"/>
              <w:left w:val="nil"/>
              <w:bottom w:val="single" w:sz="4" w:space="0" w:color="auto"/>
              <w:right w:val="nil"/>
            </w:tcBorders>
            <w:vAlign w:val="center"/>
          </w:tcPr>
          <w:p w14:paraId="24ED7F2F" w14:textId="77777777" w:rsidR="00CC5121" w:rsidRPr="003B6F5D" w:rsidRDefault="00CC5121" w:rsidP="00367745">
            <w:pPr>
              <w:pStyle w:val="TabellHuvud"/>
              <w:rPr>
                <w:lang w:eastAsia="sv-SE"/>
              </w:rPr>
            </w:pPr>
            <w:r w:rsidRPr="003B6F5D">
              <w:rPr>
                <w:lang w:eastAsia="sv-SE"/>
              </w:rPr>
              <w:t>425</w:t>
            </w:r>
          </w:p>
        </w:tc>
        <w:tc>
          <w:tcPr>
            <w:tcW w:w="701" w:type="dxa"/>
            <w:tcBorders>
              <w:top w:val="single" w:sz="8" w:space="0" w:color="auto"/>
              <w:left w:val="nil"/>
              <w:bottom w:val="single" w:sz="4" w:space="0" w:color="auto"/>
              <w:right w:val="nil"/>
            </w:tcBorders>
            <w:vAlign w:val="center"/>
          </w:tcPr>
          <w:p w14:paraId="4634E898" w14:textId="77777777" w:rsidR="00CC5121" w:rsidRPr="003B6F5D" w:rsidRDefault="00CC5121" w:rsidP="00367745">
            <w:pPr>
              <w:pStyle w:val="TabellHuvud"/>
              <w:rPr>
                <w:lang w:eastAsia="sv-SE"/>
              </w:rPr>
            </w:pPr>
            <w:r>
              <w:rPr>
                <w:lang w:eastAsia="sv-SE"/>
              </w:rPr>
              <w:t>302</w:t>
            </w:r>
          </w:p>
        </w:tc>
        <w:tc>
          <w:tcPr>
            <w:tcW w:w="701" w:type="dxa"/>
            <w:tcBorders>
              <w:top w:val="single" w:sz="8" w:space="0" w:color="auto"/>
              <w:left w:val="nil"/>
              <w:bottom w:val="single" w:sz="4" w:space="0" w:color="auto"/>
              <w:right w:val="nil"/>
            </w:tcBorders>
            <w:vAlign w:val="center"/>
          </w:tcPr>
          <w:p w14:paraId="76CBE3BC" w14:textId="77777777" w:rsidR="00CC5121" w:rsidRPr="003B6F5D" w:rsidRDefault="00CC5121" w:rsidP="00367745">
            <w:pPr>
              <w:pStyle w:val="TabellHuvud"/>
              <w:rPr>
                <w:lang w:eastAsia="sv-SE"/>
              </w:rPr>
            </w:pPr>
            <w:r>
              <w:rPr>
                <w:lang w:eastAsia="sv-SE"/>
              </w:rPr>
              <w:t>293</w:t>
            </w:r>
          </w:p>
        </w:tc>
        <w:tc>
          <w:tcPr>
            <w:tcW w:w="701" w:type="dxa"/>
            <w:tcBorders>
              <w:top w:val="single" w:sz="8" w:space="0" w:color="auto"/>
              <w:left w:val="nil"/>
              <w:bottom w:val="single" w:sz="4" w:space="0" w:color="auto"/>
              <w:right w:val="nil"/>
            </w:tcBorders>
            <w:vAlign w:val="center"/>
          </w:tcPr>
          <w:p w14:paraId="06EC9F4F" w14:textId="77777777" w:rsidR="00CC5121" w:rsidRDefault="00CC5121" w:rsidP="00367745">
            <w:pPr>
              <w:pStyle w:val="TabellHuvud"/>
              <w:rPr>
                <w:lang w:eastAsia="sv-SE"/>
              </w:rPr>
            </w:pPr>
            <w:r>
              <w:rPr>
                <w:lang w:eastAsia="sv-SE"/>
              </w:rPr>
              <w:t>265</w:t>
            </w:r>
          </w:p>
        </w:tc>
      </w:tr>
      <w:tr w:rsidR="00CC5121" w:rsidRPr="003B6F5D" w14:paraId="410F003F" w14:textId="77777777" w:rsidTr="00367745">
        <w:trPr>
          <w:trHeight w:val="315"/>
        </w:trPr>
        <w:tc>
          <w:tcPr>
            <w:tcW w:w="2463" w:type="dxa"/>
            <w:tcBorders>
              <w:top w:val="single" w:sz="4" w:space="0" w:color="auto"/>
              <w:left w:val="nil"/>
              <w:bottom w:val="single" w:sz="8" w:space="0" w:color="auto"/>
              <w:right w:val="nil"/>
            </w:tcBorders>
            <w:vAlign w:val="center"/>
            <w:hideMark/>
          </w:tcPr>
          <w:p w14:paraId="5772225E" w14:textId="77777777" w:rsidR="00CC5121" w:rsidRPr="003B6F5D" w:rsidRDefault="00CC5121" w:rsidP="00367745">
            <w:pPr>
              <w:pStyle w:val="TabellRader"/>
              <w:jc w:val="left"/>
              <w:rPr>
                <w:lang w:eastAsia="sv-SE"/>
              </w:rPr>
            </w:pPr>
            <w:bookmarkStart w:id="202" w:name="RANGE!A12"/>
            <w:bookmarkEnd w:id="202"/>
            <w:r w:rsidRPr="003B6F5D">
              <w:rPr>
                <w:lang w:eastAsia="sv-SE"/>
              </w:rPr>
              <w:t>Förvaltningskostnadsandel %</w:t>
            </w:r>
          </w:p>
        </w:tc>
        <w:tc>
          <w:tcPr>
            <w:tcW w:w="701" w:type="dxa"/>
            <w:tcBorders>
              <w:top w:val="single" w:sz="4" w:space="0" w:color="auto"/>
              <w:left w:val="nil"/>
              <w:bottom w:val="single" w:sz="8" w:space="0" w:color="auto"/>
              <w:right w:val="nil"/>
            </w:tcBorders>
            <w:vAlign w:val="center"/>
            <w:hideMark/>
          </w:tcPr>
          <w:p w14:paraId="509D4BA3" w14:textId="77777777" w:rsidR="00CC5121" w:rsidRPr="003B6F5D" w:rsidRDefault="00CC5121" w:rsidP="00367745">
            <w:pPr>
              <w:pStyle w:val="TabellRader"/>
              <w:rPr>
                <w:lang w:eastAsia="sv-SE"/>
              </w:rPr>
            </w:pPr>
            <w:r w:rsidRPr="003B6F5D">
              <w:rPr>
                <w:lang w:eastAsia="sv-SE"/>
              </w:rPr>
              <w:t>0,14</w:t>
            </w:r>
          </w:p>
        </w:tc>
        <w:tc>
          <w:tcPr>
            <w:tcW w:w="701" w:type="dxa"/>
            <w:tcBorders>
              <w:top w:val="single" w:sz="4" w:space="0" w:color="auto"/>
              <w:left w:val="nil"/>
              <w:bottom w:val="single" w:sz="8" w:space="0" w:color="auto"/>
              <w:right w:val="nil"/>
            </w:tcBorders>
            <w:vAlign w:val="center"/>
          </w:tcPr>
          <w:p w14:paraId="3D6B7DBD" w14:textId="77777777" w:rsidR="00CC5121" w:rsidRPr="003B6F5D" w:rsidRDefault="00CC5121" w:rsidP="00367745">
            <w:pPr>
              <w:pStyle w:val="TabellRader"/>
              <w:rPr>
                <w:lang w:eastAsia="sv-SE"/>
              </w:rPr>
            </w:pPr>
            <w:r w:rsidRPr="003B6F5D">
              <w:rPr>
                <w:lang w:eastAsia="sv-SE"/>
              </w:rPr>
              <w:t>0,12</w:t>
            </w:r>
          </w:p>
        </w:tc>
        <w:tc>
          <w:tcPr>
            <w:tcW w:w="701" w:type="dxa"/>
            <w:tcBorders>
              <w:top w:val="single" w:sz="4" w:space="0" w:color="auto"/>
              <w:left w:val="nil"/>
              <w:bottom w:val="single" w:sz="8" w:space="0" w:color="auto"/>
              <w:right w:val="nil"/>
            </w:tcBorders>
            <w:vAlign w:val="center"/>
          </w:tcPr>
          <w:p w14:paraId="5FC3871D" w14:textId="77777777" w:rsidR="00CC5121" w:rsidRPr="003B6F5D" w:rsidRDefault="00CC5121" w:rsidP="00367745">
            <w:pPr>
              <w:pStyle w:val="TabellRader"/>
              <w:rPr>
                <w:lang w:eastAsia="sv-SE"/>
              </w:rPr>
            </w:pPr>
            <w:r w:rsidRPr="003B6F5D">
              <w:rPr>
                <w:lang w:eastAsia="sv-SE"/>
              </w:rPr>
              <w:t>0,</w:t>
            </w:r>
            <w:r>
              <w:rPr>
                <w:lang w:eastAsia="sv-SE"/>
              </w:rPr>
              <w:t>08</w:t>
            </w:r>
          </w:p>
        </w:tc>
        <w:tc>
          <w:tcPr>
            <w:tcW w:w="701" w:type="dxa"/>
            <w:tcBorders>
              <w:top w:val="single" w:sz="4" w:space="0" w:color="auto"/>
              <w:left w:val="nil"/>
              <w:bottom w:val="single" w:sz="8" w:space="0" w:color="auto"/>
              <w:right w:val="nil"/>
            </w:tcBorders>
            <w:vAlign w:val="center"/>
          </w:tcPr>
          <w:p w14:paraId="6B233A00" w14:textId="77777777" w:rsidR="00CC5121" w:rsidRPr="003B6F5D" w:rsidRDefault="00CC5121" w:rsidP="00367745">
            <w:pPr>
              <w:pStyle w:val="TabellRader"/>
              <w:rPr>
                <w:lang w:eastAsia="sv-SE"/>
              </w:rPr>
            </w:pPr>
            <w:r>
              <w:rPr>
                <w:lang w:eastAsia="sv-SE"/>
              </w:rPr>
              <w:t>0,07</w:t>
            </w:r>
          </w:p>
        </w:tc>
        <w:tc>
          <w:tcPr>
            <w:tcW w:w="701" w:type="dxa"/>
            <w:tcBorders>
              <w:top w:val="single" w:sz="4" w:space="0" w:color="auto"/>
              <w:left w:val="nil"/>
              <w:bottom w:val="single" w:sz="8" w:space="0" w:color="auto"/>
              <w:right w:val="nil"/>
            </w:tcBorders>
            <w:vAlign w:val="center"/>
          </w:tcPr>
          <w:p w14:paraId="4175035E" w14:textId="77777777" w:rsidR="00CC5121" w:rsidRDefault="00CC5121" w:rsidP="00367745">
            <w:pPr>
              <w:pStyle w:val="TabellRader"/>
              <w:rPr>
                <w:lang w:eastAsia="sv-SE"/>
              </w:rPr>
            </w:pPr>
            <w:r>
              <w:rPr>
                <w:lang w:eastAsia="sv-SE"/>
              </w:rPr>
              <w:t>0,06</w:t>
            </w:r>
          </w:p>
        </w:tc>
      </w:tr>
      <w:tr w:rsidR="00CC5121" w:rsidRPr="003B6F5D" w14:paraId="79F1DF72" w14:textId="77777777" w:rsidTr="00367745">
        <w:trPr>
          <w:trHeight w:val="300"/>
        </w:trPr>
        <w:tc>
          <w:tcPr>
            <w:tcW w:w="2463" w:type="dxa"/>
            <w:tcBorders>
              <w:top w:val="nil"/>
              <w:left w:val="nil"/>
              <w:bottom w:val="nil"/>
              <w:right w:val="nil"/>
            </w:tcBorders>
            <w:vAlign w:val="center"/>
            <w:hideMark/>
          </w:tcPr>
          <w:p w14:paraId="77893538" w14:textId="77777777" w:rsidR="00CC5121" w:rsidRPr="003B6F5D" w:rsidRDefault="00CC5121" w:rsidP="00367745">
            <w:pPr>
              <w:pStyle w:val="TabellRader"/>
              <w:jc w:val="left"/>
              <w:rPr>
                <w:lang w:eastAsia="sv-SE"/>
              </w:rPr>
            </w:pPr>
            <w:r w:rsidRPr="003B6F5D">
              <w:rPr>
                <w:lang w:eastAsia="sv-SE"/>
              </w:rPr>
              <w:t>Antal anställda</w:t>
            </w:r>
            <w:r w:rsidRPr="003F2AFF">
              <w:rPr>
                <w:vertAlign w:val="superscript"/>
                <w:lang w:eastAsia="sv-SE"/>
              </w:rPr>
              <w:t>2</w:t>
            </w:r>
          </w:p>
        </w:tc>
        <w:tc>
          <w:tcPr>
            <w:tcW w:w="701" w:type="dxa"/>
            <w:tcBorders>
              <w:top w:val="nil"/>
              <w:left w:val="nil"/>
              <w:bottom w:val="nil"/>
              <w:right w:val="nil"/>
            </w:tcBorders>
            <w:vAlign w:val="center"/>
            <w:hideMark/>
          </w:tcPr>
          <w:p w14:paraId="65CB985B" w14:textId="77777777" w:rsidR="00CC5121" w:rsidRPr="003B6F5D" w:rsidRDefault="00CC5121" w:rsidP="00367745">
            <w:pPr>
              <w:pStyle w:val="TabellRader"/>
              <w:rPr>
                <w:lang w:eastAsia="sv-SE"/>
              </w:rPr>
            </w:pPr>
            <w:r w:rsidRPr="003B6F5D">
              <w:rPr>
                <w:lang w:eastAsia="sv-SE"/>
              </w:rPr>
              <w:t>60</w:t>
            </w:r>
          </w:p>
        </w:tc>
        <w:tc>
          <w:tcPr>
            <w:tcW w:w="701" w:type="dxa"/>
            <w:tcBorders>
              <w:top w:val="nil"/>
              <w:left w:val="nil"/>
              <w:bottom w:val="nil"/>
              <w:right w:val="nil"/>
            </w:tcBorders>
            <w:vAlign w:val="center"/>
          </w:tcPr>
          <w:p w14:paraId="4EA0D45E" w14:textId="77777777" w:rsidR="00CC5121" w:rsidRPr="003B6F5D" w:rsidRDefault="00CC5121" w:rsidP="00367745">
            <w:pPr>
              <w:pStyle w:val="TabellRader"/>
              <w:rPr>
                <w:lang w:eastAsia="sv-SE"/>
              </w:rPr>
            </w:pPr>
            <w:r w:rsidRPr="003B6F5D">
              <w:rPr>
                <w:lang w:eastAsia="sv-SE"/>
              </w:rPr>
              <w:t>67</w:t>
            </w:r>
            <w:r w:rsidRPr="003F2AFF">
              <w:rPr>
                <w:vertAlign w:val="superscript"/>
                <w:lang w:eastAsia="sv-SE"/>
              </w:rPr>
              <w:t>3</w:t>
            </w:r>
          </w:p>
        </w:tc>
        <w:tc>
          <w:tcPr>
            <w:tcW w:w="701" w:type="dxa"/>
            <w:tcBorders>
              <w:top w:val="nil"/>
              <w:left w:val="nil"/>
              <w:bottom w:val="nil"/>
              <w:right w:val="nil"/>
            </w:tcBorders>
            <w:vAlign w:val="center"/>
          </w:tcPr>
          <w:p w14:paraId="0AFFF6EA" w14:textId="77777777" w:rsidR="00CC5121" w:rsidRPr="003B6F5D" w:rsidRDefault="00CC5121" w:rsidP="00367745">
            <w:pPr>
              <w:pStyle w:val="TabellRader"/>
              <w:rPr>
                <w:lang w:eastAsia="sv-SE"/>
              </w:rPr>
            </w:pPr>
            <w:r w:rsidRPr="003B6F5D">
              <w:rPr>
                <w:lang w:eastAsia="sv-SE"/>
              </w:rPr>
              <w:t>6</w:t>
            </w:r>
            <w:r>
              <w:rPr>
                <w:lang w:eastAsia="sv-SE"/>
              </w:rPr>
              <w:t>6</w:t>
            </w:r>
          </w:p>
        </w:tc>
        <w:tc>
          <w:tcPr>
            <w:tcW w:w="701" w:type="dxa"/>
            <w:tcBorders>
              <w:top w:val="nil"/>
              <w:left w:val="nil"/>
              <w:bottom w:val="nil"/>
              <w:right w:val="nil"/>
            </w:tcBorders>
            <w:vAlign w:val="center"/>
          </w:tcPr>
          <w:p w14:paraId="18B01D8A" w14:textId="77777777" w:rsidR="00CC5121" w:rsidRPr="003B6F5D" w:rsidRDefault="00CC5121" w:rsidP="00367745">
            <w:pPr>
              <w:pStyle w:val="TabellRader"/>
              <w:rPr>
                <w:lang w:eastAsia="sv-SE"/>
              </w:rPr>
            </w:pPr>
            <w:r>
              <w:rPr>
                <w:lang w:eastAsia="sv-SE"/>
              </w:rPr>
              <w:t>67</w:t>
            </w:r>
          </w:p>
        </w:tc>
        <w:tc>
          <w:tcPr>
            <w:tcW w:w="701" w:type="dxa"/>
            <w:tcBorders>
              <w:top w:val="nil"/>
              <w:left w:val="nil"/>
              <w:bottom w:val="nil"/>
              <w:right w:val="nil"/>
            </w:tcBorders>
            <w:vAlign w:val="center"/>
          </w:tcPr>
          <w:p w14:paraId="376A0941" w14:textId="77777777" w:rsidR="00CC5121" w:rsidRDefault="00CC5121" w:rsidP="00367745">
            <w:pPr>
              <w:pStyle w:val="TabellRader"/>
              <w:rPr>
                <w:lang w:eastAsia="sv-SE"/>
              </w:rPr>
            </w:pPr>
            <w:r>
              <w:rPr>
                <w:lang w:eastAsia="sv-SE"/>
              </w:rPr>
              <w:t>67</w:t>
            </w:r>
          </w:p>
        </w:tc>
      </w:tr>
      <w:tr w:rsidR="00CC5121" w:rsidRPr="003B6F5D" w14:paraId="170E99AA" w14:textId="77777777" w:rsidTr="00367745">
        <w:trPr>
          <w:trHeight w:val="315"/>
        </w:trPr>
        <w:tc>
          <w:tcPr>
            <w:tcW w:w="2463" w:type="dxa"/>
            <w:tcBorders>
              <w:top w:val="nil"/>
              <w:left w:val="nil"/>
              <w:bottom w:val="nil"/>
              <w:right w:val="nil"/>
            </w:tcBorders>
            <w:vAlign w:val="center"/>
            <w:hideMark/>
          </w:tcPr>
          <w:p w14:paraId="4F161AA4" w14:textId="77777777" w:rsidR="00CC5121" w:rsidRPr="003B6F5D" w:rsidRDefault="00CC5121" w:rsidP="00367745">
            <w:pPr>
              <w:pStyle w:val="TabellRader"/>
              <w:jc w:val="left"/>
              <w:rPr>
                <w:lang w:eastAsia="sv-SE"/>
              </w:rPr>
            </w:pPr>
            <w:r w:rsidRPr="003B6F5D">
              <w:rPr>
                <w:lang w:eastAsia="sv-SE"/>
              </w:rPr>
              <w:t>An</w:t>
            </w:r>
            <w:r>
              <w:rPr>
                <w:lang w:eastAsia="sv-SE"/>
              </w:rPr>
              <w:t>tal kvinnor/män</w:t>
            </w:r>
          </w:p>
        </w:tc>
        <w:tc>
          <w:tcPr>
            <w:tcW w:w="701" w:type="dxa"/>
            <w:tcBorders>
              <w:top w:val="nil"/>
              <w:left w:val="nil"/>
              <w:bottom w:val="nil"/>
              <w:right w:val="nil"/>
            </w:tcBorders>
            <w:vAlign w:val="center"/>
            <w:hideMark/>
          </w:tcPr>
          <w:p w14:paraId="1E08D3BB" w14:textId="77777777" w:rsidR="00CC5121" w:rsidRPr="003B6F5D" w:rsidRDefault="00CC5121" w:rsidP="00367745">
            <w:pPr>
              <w:pStyle w:val="TabellRader"/>
              <w:rPr>
                <w:lang w:eastAsia="sv-SE"/>
              </w:rPr>
            </w:pPr>
            <w:r>
              <w:rPr>
                <w:lang w:eastAsia="sv-SE"/>
              </w:rPr>
              <w:t>22/38</w:t>
            </w:r>
          </w:p>
        </w:tc>
        <w:tc>
          <w:tcPr>
            <w:tcW w:w="701" w:type="dxa"/>
            <w:tcBorders>
              <w:top w:val="nil"/>
              <w:left w:val="nil"/>
              <w:bottom w:val="nil"/>
              <w:right w:val="nil"/>
            </w:tcBorders>
            <w:vAlign w:val="center"/>
          </w:tcPr>
          <w:p w14:paraId="53AF71B8" w14:textId="77777777" w:rsidR="00CC5121" w:rsidRPr="003B6F5D" w:rsidRDefault="00CC5121" w:rsidP="00367745">
            <w:pPr>
              <w:pStyle w:val="TabellRader"/>
              <w:rPr>
                <w:lang w:eastAsia="sv-SE"/>
              </w:rPr>
            </w:pPr>
            <w:r>
              <w:rPr>
                <w:lang w:eastAsia="sv-SE"/>
              </w:rPr>
              <w:t>27/40</w:t>
            </w:r>
          </w:p>
        </w:tc>
        <w:tc>
          <w:tcPr>
            <w:tcW w:w="701" w:type="dxa"/>
            <w:tcBorders>
              <w:top w:val="nil"/>
              <w:left w:val="nil"/>
              <w:bottom w:val="nil"/>
              <w:right w:val="nil"/>
            </w:tcBorders>
            <w:vAlign w:val="center"/>
          </w:tcPr>
          <w:p w14:paraId="0CAA6FF2" w14:textId="77777777" w:rsidR="00CC5121" w:rsidRPr="003B6F5D" w:rsidRDefault="00CC5121" w:rsidP="00367745">
            <w:pPr>
              <w:pStyle w:val="TabellRader"/>
              <w:rPr>
                <w:lang w:eastAsia="sv-SE"/>
              </w:rPr>
            </w:pPr>
            <w:r>
              <w:rPr>
                <w:lang w:eastAsia="sv-SE"/>
              </w:rPr>
              <w:t>29/37</w:t>
            </w:r>
          </w:p>
        </w:tc>
        <w:tc>
          <w:tcPr>
            <w:tcW w:w="701" w:type="dxa"/>
            <w:tcBorders>
              <w:top w:val="nil"/>
              <w:left w:val="nil"/>
              <w:bottom w:val="nil"/>
              <w:right w:val="nil"/>
            </w:tcBorders>
            <w:vAlign w:val="center"/>
          </w:tcPr>
          <w:p w14:paraId="01955110" w14:textId="77777777" w:rsidR="00CC5121" w:rsidRPr="003B6F5D" w:rsidRDefault="00CC5121" w:rsidP="00367745">
            <w:pPr>
              <w:pStyle w:val="TabellRader"/>
              <w:rPr>
                <w:lang w:eastAsia="sv-SE"/>
              </w:rPr>
            </w:pPr>
            <w:r>
              <w:rPr>
                <w:lang w:eastAsia="sv-SE"/>
              </w:rPr>
              <w:t>29/38</w:t>
            </w:r>
          </w:p>
        </w:tc>
        <w:tc>
          <w:tcPr>
            <w:tcW w:w="701" w:type="dxa"/>
            <w:tcBorders>
              <w:top w:val="nil"/>
              <w:left w:val="nil"/>
              <w:bottom w:val="nil"/>
              <w:right w:val="nil"/>
            </w:tcBorders>
            <w:vAlign w:val="center"/>
          </w:tcPr>
          <w:p w14:paraId="5853847D" w14:textId="77777777" w:rsidR="00CC5121" w:rsidRDefault="00CC5121" w:rsidP="00367745">
            <w:pPr>
              <w:pStyle w:val="TabellRader"/>
              <w:rPr>
                <w:lang w:eastAsia="sv-SE"/>
              </w:rPr>
            </w:pPr>
            <w:r>
              <w:rPr>
                <w:lang w:eastAsia="sv-SE"/>
              </w:rPr>
              <w:t>31/36</w:t>
            </w:r>
          </w:p>
        </w:tc>
      </w:tr>
      <w:tr w:rsidR="00CC5121" w:rsidRPr="003B6F5D" w14:paraId="4E925F56" w14:textId="77777777" w:rsidTr="00367745">
        <w:trPr>
          <w:trHeight w:val="315"/>
        </w:trPr>
        <w:tc>
          <w:tcPr>
            <w:tcW w:w="2463" w:type="dxa"/>
            <w:tcBorders>
              <w:top w:val="nil"/>
              <w:left w:val="nil"/>
              <w:bottom w:val="single" w:sz="8" w:space="0" w:color="auto"/>
              <w:right w:val="nil"/>
            </w:tcBorders>
            <w:vAlign w:val="center"/>
          </w:tcPr>
          <w:p w14:paraId="2629BD11" w14:textId="77777777" w:rsidR="00CC5121" w:rsidRPr="003B6F5D" w:rsidRDefault="00CC5121" w:rsidP="00367745">
            <w:pPr>
              <w:pStyle w:val="TabellRader"/>
              <w:jc w:val="left"/>
              <w:rPr>
                <w:lang w:eastAsia="sv-SE"/>
              </w:rPr>
            </w:pPr>
            <w:r>
              <w:rPr>
                <w:lang w:eastAsia="sv-SE"/>
              </w:rPr>
              <w:t>Andel kvinnor %</w:t>
            </w:r>
          </w:p>
        </w:tc>
        <w:tc>
          <w:tcPr>
            <w:tcW w:w="701" w:type="dxa"/>
            <w:tcBorders>
              <w:top w:val="nil"/>
              <w:left w:val="nil"/>
              <w:bottom w:val="single" w:sz="8" w:space="0" w:color="auto"/>
              <w:right w:val="nil"/>
            </w:tcBorders>
            <w:vAlign w:val="center"/>
          </w:tcPr>
          <w:p w14:paraId="2A46F265" w14:textId="77777777" w:rsidR="00CC5121" w:rsidRDefault="00CC5121" w:rsidP="00367745">
            <w:pPr>
              <w:pStyle w:val="TabellRader"/>
              <w:rPr>
                <w:lang w:eastAsia="sv-SE"/>
              </w:rPr>
            </w:pPr>
            <w:r>
              <w:rPr>
                <w:lang w:eastAsia="sv-SE"/>
              </w:rPr>
              <w:t>37</w:t>
            </w:r>
          </w:p>
        </w:tc>
        <w:tc>
          <w:tcPr>
            <w:tcW w:w="701" w:type="dxa"/>
            <w:tcBorders>
              <w:top w:val="nil"/>
              <w:left w:val="nil"/>
              <w:bottom w:val="single" w:sz="8" w:space="0" w:color="auto"/>
              <w:right w:val="nil"/>
            </w:tcBorders>
            <w:vAlign w:val="center"/>
          </w:tcPr>
          <w:p w14:paraId="7ECDCF86" w14:textId="77777777" w:rsidR="00CC5121" w:rsidRDefault="00CC5121" w:rsidP="00367745">
            <w:pPr>
              <w:pStyle w:val="TabellRader"/>
              <w:rPr>
                <w:lang w:eastAsia="sv-SE"/>
              </w:rPr>
            </w:pPr>
            <w:r>
              <w:rPr>
                <w:lang w:eastAsia="sv-SE"/>
              </w:rPr>
              <w:t>40</w:t>
            </w:r>
          </w:p>
        </w:tc>
        <w:tc>
          <w:tcPr>
            <w:tcW w:w="701" w:type="dxa"/>
            <w:tcBorders>
              <w:top w:val="nil"/>
              <w:left w:val="nil"/>
              <w:bottom w:val="single" w:sz="8" w:space="0" w:color="auto"/>
              <w:right w:val="nil"/>
            </w:tcBorders>
            <w:vAlign w:val="center"/>
          </w:tcPr>
          <w:p w14:paraId="389F48C8" w14:textId="77777777" w:rsidR="00CC5121" w:rsidRDefault="00CC5121" w:rsidP="00367745">
            <w:pPr>
              <w:pStyle w:val="TabellRader"/>
              <w:rPr>
                <w:lang w:eastAsia="sv-SE"/>
              </w:rPr>
            </w:pPr>
            <w:r>
              <w:rPr>
                <w:lang w:eastAsia="sv-SE"/>
              </w:rPr>
              <w:t>40</w:t>
            </w:r>
          </w:p>
        </w:tc>
        <w:tc>
          <w:tcPr>
            <w:tcW w:w="701" w:type="dxa"/>
            <w:tcBorders>
              <w:top w:val="nil"/>
              <w:left w:val="nil"/>
              <w:bottom w:val="single" w:sz="8" w:space="0" w:color="auto"/>
              <w:right w:val="nil"/>
            </w:tcBorders>
            <w:vAlign w:val="center"/>
          </w:tcPr>
          <w:p w14:paraId="51B7F94C" w14:textId="77777777" w:rsidR="00CC5121" w:rsidRDefault="00CC5121" w:rsidP="00367745">
            <w:pPr>
              <w:pStyle w:val="TabellRader"/>
              <w:rPr>
                <w:lang w:eastAsia="sv-SE"/>
              </w:rPr>
            </w:pPr>
            <w:r>
              <w:rPr>
                <w:lang w:eastAsia="sv-SE"/>
              </w:rPr>
              <w:t>43</w:t>
            </w:r>
          </w:p>
        </w:tc>
        <w:tc>
          <w:tcPr>
            <w:tcW w:w="701" w:type="dxa"/>
            <w:tcBorders>
              <w:top w:val="nil"/>
              <w:left w:val="nil"/>
              <w:bottom w:val="single" w:sz="8" w:space="0" w:color="auto"/>
              <w:right w:val="nil"/>
            </w:tcBorders>
            <w:vAlign w:val="center"/>
          </w:tcPr>
          <w:p w14:paraId="19E3ADE1" w14:textId="77777777" w:rsidR="00CC5121" w:rsidRDefault="00CC5121" w:rsidP="00367745">
            <w:pPr>
              <w:pStyle w:val="TabellRader"/>
              <w:rPr>
                <w:lang w:eastAsia="sv-SE"/>
              </w:rPr>
            </w:pPr>
            <w:r>
              <w:rPr>
                <w:lang w:eastAsia="sv-SE"/>
              </w:rPr>
              <w:t>46</w:t>
            </w:r>
          </w:p>
        </w:tc>
      </w:tr>
    </w:tbl>
    <w:p w14:paraId="606054D6" w14:textId="77777777" w:rsidR="00CC5121" w:rsidRDefault="00CC5121" w:rsidP="00CC5121">
      <w:pPr>
        <w:pStyle w:val="TabellFotnot"/>
      </w:pPr>
      <w:r>
        <w:t>Not 1:</w:t>
      </w:r>
      <w:r w:rsidRPr="003F2AFF">
        <w:t xml:space="preserve"> </w:t>
      </w:r>
      <w:r>
        <w:t>Exklusive prestationsbaserade arvoden.</w:t>
      </w:r>
    </w:p>
    <w:p w14:paraId="6AA3737A" w14:textId="77777777" w:rsidR="00CC5121" w:rsidRDefault="00CC5121" w:rsidP="00CC5121">
      <w:pPr>
        <w:pStyle w:val="TabellFotnot"/>
      </w:pPr>
      <w:r>
        <w:t>Not 2: Vid årets slut.</w:t>
      </w:r>
    </w:p>
    <w:p w14:paraId="1B91F214" w14:textId="77777777" w:rsidR="00CC5121" w:rsidRDefault="00CC5121" w:rsidP="00CC5121">
      <w:pPr>
        <w:pStyle w:val="TabellFotnot"/>
      </w:pPr>
      <w:r>
        <w:t>Not 3: Varav en projektanställd.</w:t>
      </w:r>
    </w:p>
    <w:p w14:paraId="4900AC2D" w14:textId="77777777" w:rsidR="00CC5121" w:rsidRPr="003B6F5D" w:rsidRDefault="00CC5121" w:rsidP="00CC5121">
      <w:pPr>
        <w:pStyle w:val="TabellFotnot"/>
      </w:pPr>
      <w:r w:rsidRPr="003B6F5D">
        <w:t>Källa: Första AP-fondens årsredovisningar</w:t>
      </w:r>
      <w:r>
        <w:t>.</w:t>
      </w:r>
    </w:p>
    <w:p w14:paraId="39DA1C0E" w14:textId="77777777" w:rsidR="00CC5121" w:rsidRDefault="00CC5121" w:rsidP="00CC5121">
      <w:pPr>
        <w:pStyle w:val="Rubrik5utannumrering"/>
      </w:pPr>
      <w:r w:rsidRPr="00393A6B">
        <w:t>Hållbarhet</w:t>
      </w:r>
    </w:p>
    <w:p w14:paraId="7F731987" w14:textId="77777777" w:rsidR="00CC5121" w:rsidRDefault="00CC5121" w:rsidP="00CC5121">
      <w:pPr>
        <w:pStyle w:val="Brdtext"/>
      </w:pPr>
      <w:r>
        <w:t>Första AP-fondens hållbarhetsarbete vägleds av en ESG-strategi fast</w:t>
      </w:r>
      <w:r>
        <w:softHyphen/>
        <w:t>slagen av styrelsen och årligen antas en ESG-plan för verk</w:t>
      </w:r>
      <w:r>
        <w:softHyphen/>
        <w:t>samhetens mål och arbete under det kommande året. Hållbarhetsarbetet integreras i samt</w:t>
      </w:r>
      <w:r>
        <w:softHyphen/>
        <w:t>liga delar av Första AP-fondens arbete under ledning av fondens hållbar</w:t>
      </w:r>
      <w:r>
        <w:softHyphen/>
        <w:t>hetsfunktion. Inom kapitalförvaltningen anpassas hållbarhetsarbetet till respektive tillgångsslag och förvaltningsstrategi. Därutöver har Första AP-fondens styrelse identifierat klimat som ett speciellt fokusområde. Detta innebär att fonden genomför projekt och aktiviteter med syfte att verka för en långsiktig minskning av klimatutsläpp i den reala ekonomin.</w:t>
      </w:r>
    </w:p>
    <w:p w14:paraId="7DA74514" w14:textId="77777777" w:rsidR="00CC5121" w:rsidRDefault="00CC5121" w:rsidP="00CC5121">
      <w:pPr>
        <w:pStyle w:val="Brdtextmedindrag"/>
      </w:pPr>
      <w:r w:rsidRPr="009055C3">
        <w:t xml:space="preserve">I december 2021 antog Första AP-fondens styrelse en ny ESG-strategi. Under 2022 har fonden arbetat för att omsätta de ändringar i verksamheten som den nya strategin medförde, vilket </w:t>
      </w:r>
      <w:proofErr w:type="gramStart"/>
      <w:r>
        <w:t>bl.a.</w:t>
      </w:r>
      <w:proofErr w:type="gramEnd"/>
      <w:r>
        <w:t xml:space="preserve"> </w:t>
      </w:r>
      <w:r w:rsidRPr="009055C3">
        <w:t>har inneburit ett närmare samarbete mellan hållbarhetsfunktionen och kapitalförvaltningen. Föränd</w:t>
      </w:r>
      <w:r>
        <w:softHyphen/>
      </w:r>
      <w:r w:rsidRPr="009055C3">
        <w:t>rings</w:t>
      </w:r>
      <w:r>
        <w:t xml:space="preserve">arbetet har inkluderat nya arbetssätt och processer, </w:t>
      </w:r>
      <w:proofErr w:type="gramStart"/>
      <w:r>
        <w:t>bl.a.</w:t>
      </w:r>
      <w:proofErr w:type="gramEnd"/>
      <w:r>
        <w:t xml:space="preserve"> avseende upp</w:t>
      </w:r>
      <w:r>
        <w:softHyphen/>
        <w:t>följning av bolag med särskilt hög hållbarhetsrisk.</w:t>
      </w:r>
    </w:p>
    <w:p w14:paraId="151205FB" w14:textId="77777777" w:rsidR="00CC5121" w:rsidRPr="00E424E9" w:rsidRDefault="00CC5121" w:rsidP="00CC5121">
      <w:pPr>
        <w:pStyle w:val="Brdtextmedindrag"/>
      </w:pPr>
      <w:r>
        <w:t xml:space="preserve">Första AP-fonden har som målsättning att öka sina investeringar i tillgångar som främjar en hållbar utveckling. Dessa genomförs framför allt inom tillgångsslagen alternativa och räntebärande tillgångar. Vid slutet av 2022 uppgick de totala investeringarna av denna typ till ca 87 miljarder kronor (en ökning med ca 1 miljard kronor jämfört med 2021). Flera nyinvesteringar har gjorts under året, </w:t>
      </w:r>
      <w:proofErr w:type="gramStart"/>
      <w:r>
        <w:t>bl.a.</w:t>
      </w:r>
      <w:proofErr w:type="gramEnd"/>
      <w:r>
        <w:t xml:space="preserve"> i fonder med fokus på bio</w:t>
      </w:r>
      <w:r>
        <w:softHyphen/>
        <w:t>logiska läkemedel och förnybar energi samt i gröna och sociala obliga</w:t>
      </w:r>
      <w:r>
        <w:softHyphen/>
        <w:t xml:space="preserve">tioner. </w:t>
      </w:r>
    </w:p>
    <w:p w14:paraId="6F7C2F72" w14:textId="77777777" w:rsidR="00CC5121" w:rsidRPr="00C31879" w:rsidRDefault="00CC5121" w:rsidP="00CC5121">
      <w:pPr>
        <w:pStyle w:val="Brdtextmedindrag"/>
      </w:pPr>
      <w:r>
        <w:t>Under 2022 röstade Första AP-fonden på 82 svenska och 1 288 utländ</w:t>
      </w:r>
      <w:r>
        <w:softHyphen/>
        <w:t>ska bolagsstämmor. Det innebär att fonden röstade på samt</w:t>
      </w:r>
      <w:r>
        <w:softHyphen/>
        <w:t>liga stämmor i de svenska portföljbolagen. Ersättningsfrågor har varit ett återkom</w:t>
      </w:r>
      <w:r>
        <w:softHyphen/>
        <w:t xml:space="preserve">mande tema på bolagsstämmorna i svenska bolag. </w:t>
      </w:r>
      <w:r w:rsidRPr="00AA7787">
        <w:t xml:space="preserve">Första AP-fonden </w:t>
      </w:r>
      <w:r>
        <w:t xml:space="preserve">har varit delaktig i att påverka bolagen att </w:t>
      </w:r>
      <w:proofErr w:type="gramStart"/>
      <w:r>
        <w:t>bl.a.</w:t>
      </w:r>
      <w:proofErr w:type="gramEnd"/>
      <w:r>
        <w:t xml:space="preserve"> formulera ersättnings</w:t>
      </w:r>
      <w:r>
        <w:softHyphen/>
        <w:t>program som även omfattar icke-finansiella mål som har påverkan på bolagens lång</w:t>
      </w:r>
      <w:r>
        <w:softHyphen/>
        <w:t xml:space="preserve">siktiga lönsamhet. Under 2022 hade </w:t>
      </w:r>
      <w:r w:rsidRPr="00AA7787">
        <w:t>Första AP-fonden</w:t>
      </w:r>
      <w:r>
        <w:t xml:space="preserve"> styrelserepresenta</w:t>
      </w:r>
      <w:r>
        <w:softHyphen/>
        <w:t xml:space="preserve">tion i tolv bolag och </w:t>
      </w:r>
      <w:r w:rsidRPr="00AA7787">
        <w:t>var aktiv i fjorton svenska valbered</w:t>
      </w:r>
      <w:r>
        <w:softHyphen/>
      </w:r>
      <w:r w:rsidRPr="00AA7787">
        <w:t>ningar.</w:t>
      </w:r>
      <w:r w:rsidRPr="004951FB">
        <w:t xml:space="preserve"> </w:t>
      </w:r>
    </w:p>
    <w:p w14:paraId="0A350A46" w14:textId="77777777" w:rsidR="00CC5121" w:rsidRDefault="00CC5121" w:rsidP="00CC5121">
      <w:pPr>
        <w:pStyle w:val="Brdtextmedindrag"/>
      </w:pPr>
      <w:r>
        <w:lastRenderedPageBreak/>
        <w:t xml:space="preserve">Första AP-fonden har fastställt sju övergripande hållbarhetsmål (se </w:t>
      </w:r>
      <w:r>
        <w:fldChar w:fldCharType="begin"/>
      </w:r>
      <w:r>
        <w:instrText xml:space="preserve"> REF  _Ref101528146 \* Lower \h  \* MERGEFORMAT </w:instrText>
      </w:r>
      <w:r>
        <w:fldChar w:fldCharType="separate"/>
      </w:r>
      <w:r>
        <w:t xml:space="preserve">tabell </w:t>
      </w:r>
      <w:r>
        <w:rPr>
          <w:noProof/>
        </w:rPr>
        <w:t>6</w:t>
      </w:r>
      <w:r>
        <w:t>.</w:t>
      </w:r>
      <w:r>
        <w:rPr>
          <w:noProof/>
        </w:rPr>
        <w:t>4</w:t>
      </w:r>
      <w:r>
        <w:fldChar w:fldCharType="end"/>
      </w:r>
      <w:r>
        <w:t xml:space="preserve"> nedan). Av dessa mål är ett relaterat till klimat, ett till de globala målen för hållbar utveckling, tre till ägarstyrning och två till fastighets</w:t>
      </w:r>
      <w:r>
        <w:softHyphen/>
        <w:t>portföljens hållbarhetsprofil. Det tidigare målet att skicka uppföljnings</w:t>
      </w:r>
      <w:r>
        <w:softHyphen/>
        <w:t>brev till ett visst antal utländska bolag där fonden röstat emot styrelsens förslag definieras inte längre som ett mål. De kvarvarande målen är oföränd</w:t>
      </w:r>
      <w:r>
        <w:softHyphen/>
        <w:t>rade sedan föregående år.</w:t>
      </w:r>
      <w:r w:rsidRPr="00F7219B">
        <w:t xml:space="preserve"> </w:t>
      </w:r>
    </w:p>
    <w:p w14:paraId="2FD7DB99" w14:textId="77777777" w:rsidR="00CC5121" w:rsidRDefault="00CC5121" w:rsidP="00CC5121">
      <w:pPr>
        <w:pStyle w:val="Brdtextmedindrag"/>
      </w:pPr>
      <w:r>
        <w:t>Hållbarhetsmålen är definierade mot kvantitativa mätetal och är av kombinerad aktivitets- (</w:t>
      </w:r>
      <w:proofErr w:type="gramStart"/>
      <w:r>
        <w:t>t.ex.</w:t>
      </w:r>
      <w:proofErr w:type="gramEnd"/>
      <w:r>
        <w:t xml:space="preserve"> att genomföra ett antal aktiviteter) och resultattyp (t.ex. att uppnå ett visst utfall). Uppfyllnadsgraden är i linje med eller högre än föregående år för samtliga mål.</w:t>
      </w:r>
      <w:r w:rsidRPr="006F61B0">
        <w:t xml:space="preserve"> </w:t>
      </w:r>
      <w:r>
        <w:t>Fondens ambition är att målen ska vara uppfyllda 2025 (vissa mål är dock satta till 2030 och 2050).</w:t>
      </w:r>
    </w:p>
    <w:p w14:paraId="071050F5" w14:textId="77777777" w:rsidR="00CC5121" w:rsidRDefault="00CC5121" w:rsidP="00CC5121">
      <w:pPr>
        <w:pStyle w:val="Brdtextmedindrag"/>
      </w:pPr>
      <w:r>
        <w:t xml:space="preserve">I </w:t>
      </w:r>
      <w:r>
        <w:fldChar w:fldCharType="begin"/>
      </w:r>
      <w:r>
        <w:instrText xml:space="preserve"> REF  _Ref101528146 \* Lower \h  \* MERGEFORMAT </w:instrText>
      </w:r>
      <w:r>
        <w:fldChar w:fldCharType="separate"/>
      </w:r>
      <w:r>
        <w:t xml:space="preserve">tabell </w:t>
      </w:r>
      <w:r>
        <w:rPr>
          <w:noProof/>
        </w:rPr>
        <w:t>6</w:t>
      </w:r>
      <w:r>
        <w:t>.</w:t>
      </w:r>
      <w:r>
        <w:rPr>
          <w:noProof/>
        </w:rPr>
        <w:t>4</w:t>
      </w:r>
      <w:r>
        <w:fldChar w:fldCharType="end"/>
      </w:r>
      <w:r>
        <w:t xml:space="preserve"> redovisas Första AP-fondens hållbarhetsmål och målupp</w:t>
      </w:r>
      <w:r>
        <w:softHyphen/>
        <w:t>fyllelse för 2022. Som jämförelse redovisas även måluppfyllelse för 2021.</w:t>
      </w:r>
    </w:p>
    <w:p w14:paraId="17FE685A" w14:textId="77777777" w:rsidR="00CC5121" w:rsidRDefault="00CC5121" w:rsidP="00CC5121">
      <w:pPr>
        <w:pStyle w:val="TabellRubrik"/>
      </w:pPr>
      <w:bookmarkStart w:id="203" w:name="_Ref101528146"/>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4</w:t>
      </w:r>
      <w:r w:rsidR="00263E1F">
        <w:rPr>
          <w:noProof/>
        </w:rPr>
        <w:fldChar w:fldCharType="end"/>
      </w:r>
      <w:bookmarkEnd w:id="203"/>
      <w:r>
        <w:tab/>
        <w:t>Första AP-fondens hållbarhetsmål</w:t>
      </w:r>
    </w:p>
    <w:tbl>
      <w:tblPr>
        <w:tblW w:w="5000" w:type="pct"/>
        <w:tblLayout w:type="fixed"/>
        <w:tblCellMar>
          <w:left w:w="0" w:type="dxa"/>
        </w:tblCellMar>
        <w:tblLook w:val="06A0" w:firstRow="1" w:lastRow="0" w:firstColumn="1" w:lastColumn="0" w:noHBand="1" w:noVBand="1"/>
      </w:tblPr>
      <w:tblGrid>
        <w:gridCol w:w="293"/>
        <w:gridCol w:w="2892"/>
        <w:gridCol w:w="826"/>
        <w:gridCol w:w="944"/>
        <w:gridCol w:w="942"/>
      </w:tblGrid>
      <w:tr w:rsidR="00CC5121" w14:paraId="3712E6EF" w14:textId="77777777" w:rsidTr="00367745">
        <w:trPr>
          <w:tblHeader/>
        </w:trPr>
        <w:tc>
          <w:tcPr>
            <w:tcW w:w="2701" w:type="pct"/>
            <w:gridSpan w:val="2"/>
            <w:tcBorders>
              <w:top w:val="single" w:sz="8" w:space="0" w:color="auto"/>
              <w:bottom w:val="single" w:sz="6" w:space="0" w:color="auto"/>
            </w:tcBorders>
            <w:shd w:val="clear" w:color="auto" w:fill="auto"/>
          </w:tcPr>
          <w:p w14:paraId="15F5F1A8" w14:textId="77777777" w:rsidR="00CC5121" w:rsidRPr="00F8097F" w:rsidRDefault="00CC5121" w:rsidP="00367745">
            <w:pPr>
              <w:pStyle w:val="TabellHuvud"/>
              <w:jc w:val="left"/>
              <w:rPr>
                <w:b w:val="0"/>
                <w:bCs/>
              </w:rPr>
            </w:pPr>
            <w:r w:rsidRPr="00F8097F">
              <w:rPr>
                <w:b w:val="0"/>
                <w:bCs/>
              </w:rPr>
              <w:t>Hållbarhetsmål</w:t>
            </w:r>
          </w:p>
        </w:tc>
        <w:tc>
          <w:tcPr>
            <w:tcW w:w="2299" w:type="pct"/>
            <w:gridSpan w:val="3"/>
            <w:tcBorders>
              <w:top w:val="single" w:sz="8" w:space="0" w:color="auto"/>
              <w:bottom w:val="single" w:sz="6" w:space="0" w:color="auto"/>
            </w:tcBorders>
            <w:shd w:val="clear" w:color="auto" w:fill="auto"/>
          </w:tcPr>
          <w:p w14:paraId="17446CE9" w14:textId="77777777" w:rsidR="00CC5121" w:rsidRPr="00F8097F" w:rsidRDefault="00CC5121" w:rsidP="00367745">
            <w:pPr>
              <w:pStyle w:val="TabellHuvud"/>
              <w:jc w:val="left"/>
              <w:rPr>
                <w:b w:val="0"/>
                <w:bCs/>
              </w:rPr>
            </w:pPr>
            <w:r>
              <w:rPr>
                <w:b w:val="0"/>
                <w:bCs/>
              </w:rPr>
              <w:t>Måluppfyllelse</w:t>
            </w:r>
          </w:p>
        </w:tc>
      </w:tr>
      <w:tr w:rsidR="00CC5121" w14:paraId="09214994" w14:textId="77777777" w:rsidTr="00367745">
        <w:trPr>
          <w:tblHeader/>
        </w:trPr>
        <w:tc>
          <w:tcPr>
            <w:tcW w:w="249" w:type="pct"/>
            <w:tcBorders>
              <w:top w:val="single" w:sz="8" w:space="0" w:color="auto"/>
              <w:bottom w:val="single" w:sz="6" w:space="0" w:color="auto"/>
            </w:tcBorders>
            <w:shd w:val="clear" w:color="auto" w:fill="auto"/>
          </w:tcPr>
          <w:p w14:paraId="6B3232D1" w14:textId="77777777" w:rsidR="00CC5121" w:rsidRDefault="00CC5121" w:rsidP="00367745">
            <w:pPr>
              <w:pStyle w:val="TabellHuvud"/>
              <w:jc w:val="left"/>
            </w:pPr>
            <w:r>
              <w:t>Nr</w:t>
            </w:r>
          </w:p>
        </w:tc>
        <w:tc>
          <w:tcPr>
            <w:tcW w:w="2451" w:type="pct"/>
            <w:tcBorders>
              <w:top w:val="single" w:sz="8" w:space="0" w:color="auto"/>
              <w:bottom w:val="single" w:sz="6" w:space="0" w:color="auto"/>
            </w:tcBorders>
            <w:shd w:val="clear" w:color="auto" w:fill="auto"/>
          </w:tcPr>
          <w:p w14:paraId="7FD46D83"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137A48E2"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554AB72E" w14:textId="77777777" w:rsidR="00CC5121" w:rsidRDefault="00CC5121" w:rsidP="00367745">
            <w:pPr>
              <w:pStyle w:val="TabellHuvud"/>
              <w:jc w:val="left"/>
            </w:pPr>
            <w:r>
              <w:t>2021</w:t>
            </w:r>
          </w:p>
        </w:tc>
        <w:tc>
          <w:tcPr>
            <w:tcW w:w="799" w:type="pct"/>
            <w:tcBorders>
              <w:top w:val="single" w:sz="8" w:space="0" w:color="auto"/>
              <w:bottom w:val="single" w:sz="6" w:space="0" w:color="auto"/>
            </w:tcBorders>
            <w:shd w:val="clear" w:color="auto" w:fill="auto"/>
          </w:tcPr>
          <w:p w14:paraId="2E623894" w14:textId="77777777" w:rsidR="00CC5121" w:rsidRDefault="00CC5121" w:rsidP="00367745">
            <w:pPr>
              <w:pStyle w:val="TabellHuvud"/>
              <w:jc w:val="left"/>
            </w:pPr>
            <w:r>
              <w:t>2022</w:t>
            </w:r>
          </w:p>
        </w:tc>
      </w:tr>
      <w:tr w:rsidR="00CC5121" w14:paraId="0375A0FA" w14:textId="77777777" w:rsidTr="00367745">
        <w:tc>
          <w:tcPr>
            <w:tcW w:w="249" w:type="pct"/>
            <w:tcBorders>
              <w:top w:val="single" w:sz="6" w:space="0" w:color="auto"/>
              <w:bottom w:val="single" w:sz="4" w:space="0" w:color="auto"/>
            </w:tcBorders>
            <w:shd w:val="clear" w:color="auto" w:fill="auto"/>
          </w:tcPr>
          <w:p w14:paraId="5D107500" w14:textId="77777777" w:rsidR="00CC5121" w:rsidRDefault="00CC5121" w:rsidP="00367745">
            <w:pPr>
              <w:pStyle w:val="TabellRader"/>
              <w:jc w:val="left"/>
            </w:pPr>
            <w:r>
              <w:t>1</w:t>
            </w:r>
          </w:p>
        </w:tc>
        <w:tc>
          <w:tcPr>
            <w:tcW w:w="2451" w:type="pct"/>
            <w:tcBorders>
              <w:top w:val="single" w:sz="6" w:space="0" w:color="auto"/>
              <w:bottom w:val="single" w:sz="4" w:space="0" w:color="auto"/>
            </w:tcBorders>
            <w:shd w:val="clear" w:color="auto" w:fill="auto"/>
          </w:tcPr>
          <w:p w14:paraId="5B6570B7" w14:textId="77777777" w:rsidR="00CC5121" w:rsidRDefault="00CC5121" w:rsidP="00367745">
            <w:pPr>
              <w:pStyle w:val="TabellRader"/>
              <w:jc w:val="left"/>
            </w:pPr>
            <w:r>
              <w:t>Reducera portföljens koldioxidutsläpp till netto noll 2050. Delmål är att halvera portföljens koldioxidavtryck till 2030.</w:t>
            </w:r>
          </w:p>
        </w:tc>
        <w:tc>
          <w:tcPr>
            <w:tcW w:w="700" w:type="pct"/>
            <w:tcBorders>
              <w:top w:val="single" w:sz="6" w:space="0" w:color="auto"/>
              <w:bottom w:val="single" w:sz="4" w:space="0" w:color="auto"/>
            </w:tcBorders>
            <w:shd w:val="clear" w:color="auto" w:fill="auto"/>
          </w:tcPr>
          <w:p w14:paraId="5DA21603" w14:textId="77777777" w:rsidR="00CC5121" w:rsidRDefault="00CC5121" w:rsidP="00367745">
            <w:pPr>
              <w:pStyle w:val="TabellRader"/>
              <w:jc w:val="left"/>
            </w:pPr>
            <w:r>
              <w:t>Koldioxid</w:t>
            </w:r>
            <w:r>
              <w:softHyphen/>
              <w:t>avtryck noterad aktieport</w:t>
            </w:r>
            <w:r>
              <w:softHyphen/>
              <w:t>följ (</w:t>
            </w:r>
            <w:proofErr w:type="spellStart"/>
            <w:r>
              <w:t>mn</w:t>
            </w:r>
            <w:proofErr w:type="spellEnd"/>
            <w:r>
              <w:t xml:space="preserve"> tCO2e)</w:t>
            </w:r>
          </w:p>
        </w:tc>
        <w:tc>
          <w:tcPr>
            <w:tcW w:w="800" w:type="pct"/>
            <w:tcBorders>
              <w:top w:val="single" w:sz="6" w:space="0" w:color="auto"/>
              <w:bottom w:val="single" w:sz="4" w:space="0" w:color="auto"/>
            </w:tcBorders>
            <w:shd w:val="clear" w:color="auto" w:fill="auto"/>
          </w:tcPr>
          <w:p w14:paraId="2E3362C2" w14:textId="77777777" w:rsidR="00CC5121" w:rsidRDefault="00CC5121" w:rsidP="00367745">
            <w:pPr>
              <w:pStyle w:val="TabellRader"/>
              <w:jc w:val="left"/>
            </w:pPr>
            <w:r>
              <w:t>0,93 (port</w:t>
            </w:r>
            <w:r>
              <w:softHyphen/>
              <w:t>följviktad koldioxid</w:t>
            </w:r>
            <w:r>
              <w:softHyphen/>
              <w:t>intensitet: 8,2 tCO2e/</w:t>
            </w:r>
            <w:r>
              <w:br/>
              <w:t>mnkr)</w:t>
            </w:r>
          </w:p>
        </w:tc>
        <w:tc>
          <w:tcPr>
            <w:tcW w:w="799" w:type="pct"/>
            <w:tcBorders>
              <w:top w:val="single" w:sz="6" w:space="0" w:color="auto"/>
              <w:bottom w:val="single" w:sz="4" w:space="0" w:color="auto"/>
            </w:tcBorders>
            <w:shd w:val="clear" w:color="auto" w:fill="auto"/>
          </w:tcPr>
          <w:p w14:paraId="04607503" w14:textId="77777777" w:rsidR="00CC5121" w:rsidRDefault="00CC5121" w:rsidP="00367745">
            <w:pPr>
              <w:pStyle w:val="TabellRader"/>
              <w:jc w:val="left"/>
            </w:pPr>
            <w:r>
              <w:t>0,71 (port</w:t>
            </w:r>
            <w:r>
              <w:softHyphen/>
              <w:t>följviktad koldioxid</w:t>
            </w:r>
            <w:r>
              <w:softHyphen/>
              <w:t>intensitet: 7,1 tCO2e/</w:t>
            </w:r>
            <w:r>
              <w:br/>
              <w:t>mnkr)</w:t>
            </w:r>
          </w:p>
        </w:tc>
      </w:tr>
      <w:tr w:rsidR="00CC5121" w14:paraId="65A927D0" w14:textId="77777777" w:rsidTr="00367745">
        <w:tc>
          <w:tcPr>
            <w:tcW w:w="249" w:type="pct"/>
            <w:tcBorders>
              <w:top w:val="single" w:sz="4" w:space="0" w:color="auto"/>
              <w:bottom w:val="single" w:sz="4" w:space="0" w:color="auto"/>
            </w:tcBorders>
            <w:shd w:val="clear" w:color="auto" w:fill="auto"/>
          </w:tcPr>
          <w:p w14:paraId="52AD42BA" w14:textId="77777777" w:rsidR="00CC5121" w:rsidRDefault="00CC5121" w:rsidP="00367745">
            <w:pPr>
              <w:pStyle w:val="TabellRader"/>
              <w:jc w:val="left"/>
            </w:pPr>
            <w:r>
              <w:t>2</w:t>
            </w:r>
          </w:p>
        </w:tc>
        <w:tc>
          <w:tcPr>
            <w:tcW w:w="2451" w:type="pct"/>
            <w:tcBorders>
              <w:top w:val="single" w:sz="4" w:space="0" w:color="auto"/>
              <w:bottom w:val="single" w:sz="4" w:space="0" w:color="auto"/>
            </w:tcBorders>
            <w:shd w:val="clear" w:color="auto" w:fill="auto"/>
          </w:tcPr>
          <w:p w14:paraId="5BE5C457" w14:textId="77777777" w:rsidR="00CC5121" w:rsidRDefault="00CC5121" w:rsidP="00367745">
            <w:pPr>
              <w:pStyle w:val="TabellRader"/>
              <w:jc w:val="left"/>
            </w:pPr>
            <w:r>
              <w:t>Väsentligt öka volymen av investeringar som främjar en hållbar utveckling fram till 2025.</w:t>
            </w:r>
          </w:p>
        </w:tc>
        <w:tc>
          <w:tcPr>
            <w:tcW w:w="700" w:type="pct"/>
            <w:tcBorders>
              <w:top w:val="single" w:sz="4" w:space="0" w:color="auto"/>
              <w:bottom w:val="single" w:sz="4" w:space="0" w:color="auto"/>
            </w:tcBorders>
            <w:shd w:val="clear" w:color="auto" w:fill="auto"/>
          </w:tcPr>
          <w:p w14:paraId="18AA3797" w14:textId="77777777" w:rsidR="00CC5121" w:rsidRDefault="00CC5121" w:rsidP="00367745">
            <w:pPr>
              <w:pStyle w:val="TabellRader"/>
              <w:jc w:val="left"/>
            </w:pPr>
            <w:r>
              <w:t>Marknads</w:t>
            </w:r>
            <w:r>
              <w:softHyphen/>
              <w:t>värde (mnkr)</w:t>
            </w:r>
          </w:p>
        </w:tc>
        <w:tc>
          <w:tcPr>
            <w:tcW w:w="800" w:type="pct"/>
            <w:tcBorders>
              <w:top w:val="single" w:sz="4" w:space="0" w:color="auto"/>
              <w:bottom w:val="single" w:sz="4" w:space="0" w:color="auto"/>
            </w:tcBorders>
            <w:shd w:val="clear" w:color="auto" w:fill="auto"/>
          </w:tcPr>
          <w:p w14:paraId="55236A9B" w14:textId="77777777" w:rsidR="00CC5121" w:rsidRDefault="00CC5121" w:rsidP="00367745">
            <w:pPr>
              <w:pStyle w:val="TabellRader"/>
              <w:jc w:val="left"/>
            </w:pPr>
            <w:r>
              <w:t>84 476</w:t>
            </w:r>
          </w:p>
        </w:tc>
        <w:tc>
          <w:tcPr>
            <w:tcW w:w="799" w:type="pct"/>
            <w:tcBorders>
              <w:top w:val="single" w:sz="4" w:space="0" w:color="auto"/>
              <w:bottom w:val="single" w:sz="4" w:space="0" w:color="auto"/>
            </w:tcBorders>
            <w:shd w:val="clear" w:color="auto" w:fill="auto"/>
          </w:tcPr>
          <w:p w14:paraId="4ABD927A" w14:textId="77777777" w:rsidR="00CC5121" w:rsidRDefault="00CC5121" w:rsidP="00367745">
            <w:pPr>
              <w:pStyle w:val="TabellRader"/>
              <w:jc w:val="left"/>
            </w:pPr>
            <w:r>
              <w:t>86 548</w:t>
            </w:r>
          </w:p>
        </w:tc>
      </w:tr>
      <w:tr w:rsidR="00CC5121" w14:paraId="47D31F4A" w14:textId="77777777" w:rsidTr="00367745">
        <w:tc>
          <w:tcPr>
            <w:tcW w:w="249" w:type="pct"/>
            <w:tcBorders>
              <w:top w:val="single" w:sz="4" w:space="0" w:color="auto"/>
              <w:bottom w:val="single" w:sz="4" w:space="0" w:color="auto"/>
            </w:tcBorders>
            <w:shd w:val="clear" w:color="auto" w:fill="auto"/>
          </w:tcPr>
          <w:p w14:paraId="25693A12" w14:textId="77777777" w:rsidR="00CC5121" w:rsidRDefault="00CC5121" w:rsidP="00367745">
            <w:pPr>
              <w:pStyle w:val="TabellRader"/>
              <w:jc w:val="left"/>
            </w:pPr>
            <w:r>
              <w:t>3</w:t>
            </w:r>
          </w:p>
        </w:tc>
        <w:tc>
          <w:tcPr>
            <w:tcW w:w="2451" w:type="pct"/>
            <w:tcBorders>
              <w:top w:val="single" w:sz="4" w:space="0" w:color="auto"/>
              <w:bottom w:val="single" w:sz="4" w:space="0" w:color="auto"/>
            </w:tcBorders>
            <w:shd w:val="clear" w:color="auto" w:fill="auto"/>
          </w:tcPr>
          <w:p w14:paraId="50E58068" w14:textId="77777777" w:rsidR="00CC5121" w:rsidRPr="00F00BC7" w:rsidRDefault="00CC5121" w:rsidP="00367745">
            <w:pPr>
              <w:pStyle w:val="TabellRader"/>
              <w:jc w:val="left"/>
              <w:rPr>
                <w:rFonts w:ascii="Cambria" w:hAnsi="Cambria"/>
              </w:rPr>
            </w:pPr>
            <w:r>
              <w:t>Verka för att andelen kvinnor i de bolag där fonden är representerad i valberedningen uppgår till minst 40</w:t>
            </w:r>
            <w:r>
              <w:rPr>
                <w:rFonts w:ascii="Cambria" w:hAnsi="Cambria"/>
              </w:rPr>
              <w:t> </w:t>
            </w:r>
            <w:r>
              <w:t>procent 2025.</w:t>
            </w:r>
          </w:p>
        </w:tc>
        <w:tc>
          <w:tcPr>
            <w:tcW w:w="700" w:type="pct"/>
            <w:tcBorders>
              <w:top w:val="single" w:sz="4" w:space="0" w:color="auto"/>
              <w:bottom w:val="single" w:sz="4" w:space="0" w:color="auto"/>
            </w:tcBorders>
            <w:shd w:val="clear" w:color="auto" w:fill="auto"/>
          </w:tcPr>
          <w:p w14:paraId="0F7BF4A5" w14:textId="77777777" w:rsidR="00CC5121" w:rsidRDefault="00CC5121" w:rsidP="00367745">
            <w:pPr>
              <w:pStyle w:val="TabellRader"/>
              <w:jc w:val="left"/>
            </w:pPr>
            <w:r>
              <w:t>Andel kvinnor (procent)</w:t>
            </w:r>
          </w:p>
        </w:tc>
        <w:tc>
          <w:tcPr>
            <w:tcW w:w="800" w:type="pct"/>
            <w:tcBorders>
              <w:top w:val="single" w:sz="4" w:space="0" w:color="auto"/>
              <w:bottom w:val="single" w:sz="4" w:space="0" w:color="auto"/>
            </w:tcBorders>
            <w:shd w:val="clear" w:color="auto" w:fill="auto"/>
          </w:tcPr>
          <w:p w14:paraId="21650FC5" w14:textId="77777777" w:rsidR="00CC5121" w:rsidRDefault="00CC5121" w:rsidP="00367745">
            <w:pPr>
              <w:pStyle w:val="TabellRader"/>
              <w:jc w:val="left"/>
            </w:pPr>
            <w:r>
              <w:t>39</w:t>
            </w:r>
          </w:p>
        </w:tc>
        <w:tc>
          <w:tcPr>
            <w:tcW w:w="799" w:type="pct"/>
            <w:tcBorders>
              <w:top w:val="single" w:sz="4" w:space="0" w:color="auto"/>
              <w:bottom w:val="single" w:sz="4" w:space="0" w:color="auto"/>
            </w:tcBorders>
            <w:shd w:val="clear" w:color="auto" w:fill="auto"/>
          </w:tcPr>
          <w:p w14:paraId="3D1ACA63" w14:textId="77777777" w:rsidR="00CC5121" w:rsidRDefault="00CC5121" w:rsidP="00367745">
            <w:pPr>
              <w:pStyle w:val="TabellRader"/>
              <w:jc w:val="left"/>
            </w:pPr>
            <w:r>
              <w:t>41,4</w:t>
            </w:r>
          </w:p>
        </w:tc>
      </w:tr>
      <w:tr w:rsidR="00CC5121" w14:paraId="2084412B" w14:textId="77777777" w:rsidTr="00367745">
        <w:tc>
          <w:tcPr>
            <w:tcW w:w="249" w:type="pct"/>
            <w:tcBorders>
              <w:top w:val="single" w:sz="4" w:space="0" w:color="auto"/>
              <w:bottom w:val="single" w:sz="4" w:space="0" w:color="auto"/>
            </w:tcBorders>
            <w:shd w:val="clear" w:color="auto" w:fill="auto"/>
          </w:tcPr>
          <w:p w14:paraId="0964463C" w14:textId="77777777" w:rsidR="00CC5121" w:rsidRDefault="00CC5121" w:rsidP="00367745">
            <w:pPr>
              <w:pStyle w:val="TabellRader"/>
              <w:jc w:val="left"/>
            </w:pPr>
            <w:r>
              <w:t>4</w:t>
            </w:r>
          </w:p>
        </w:tc>
        <w:tc>
          <w:tcPr>
            <w:tcW w:w="2451" w:type="pct"/>
            <w:tcBorders>
              <w:top w:val="single" w:sz="4" w:space="0" w:color="auto"/>
              <w:bottom w:val="single" w:sz="4" w:space="0" w:color="auto"/>
            </w:tcBorders>
            <w:shd w:val="clear" w:color="auto" w:fill="auto"/>
          </w:tcPr>
          <w:p w14:paraId="66E711EF" w14:textId="77777777" w:rsidR="00CC5121" w:rsidRDefault="00CC5121" w:rsidP="00367745">
            <w:pPr>
              <w:pStyle w:val="TabellRader"/>
              <w:jc w:val="left"/>
            </w:pPr>
            <w:r>
              <w:t>Rösta på samtliga stäm</w:t>
            </w:r>
            <w:r>
              <w:softHyphen/>
              <w:t>mor i svenska portfölj</w:t>
            </w:r>
            <w:r>
              <w:softHyphen/>
              <w:t>bolag. I de fall då fonden röstat emot styrelsens eller valberedningens förslag ska en dialog inledas.</w:t>
            </w:r>
          </w:p>
        </w:tc>
        <w:tc>
          <w:tcPr>
            <w:tcW w:w="700" w:type="pct"/>
            <w:tcBorders>
              <w:top w:val="single" w:sz="4" w:space="0" w:color="auto"/>
              <w:bottom w:val="single" w:sz="4" w:space="0" w:color="auto"/>
            </w:tcBorders>
            <w:shd w:val="clear" w:color="auto" w:fill="auto"/>
          </w:tcPr>
          <w:p w14:paraId="49A7E91F" w14:textId="77777777" w:rsidR="00CC5121" w:rsidRDefault="00CC5121" w:rsidP="00367745">
            <w:pPr>
              <w:pStyle w:val="TabellRader"/>
              <w:jc w:val="left"/>
            </w:pPr>
            <w:r>
              <w:t>Antal stämmor</w:t>
            </w:r>
          </w:p>
        </w:tc>
        <w:tc>
          <w:tcPr>
            <w:tcW w:w="800" w:type="pct"/>
            <w:tcBorders>
              <w:top w:val="single" w:sz="4" w:space="0" w:color="auto"/>
              <w:bottom w:val="single" w:sz="4" w:space="0" w:color="auto"/>
            </w:tcBorders>
            <w:shd w:val="clear" w:color="auto" w:fill="auto"/>
          </w:tcPr>
          <w:p w14:paraId="49A7284C" w14:textId="77777777" w:rsidR="00CC5121" w:rsidRDefault="00CC5121" w:rsidP="00367745">
            <w:pPr>
              <w:pStyle w:val="TabellRader"/>
              <w:jc w:val="left"/>
            </w:pPr>
            <w:r>
              <w:t>84 av 85</w:t>
            </w:r>
          </w:p>
        </w:tc>
        <w:tc>
          <w:tcPr>
            <w:tcW w:w="799" w:type="pct"/>
            <w:tcBorders>
              <w:top w:val="single" w:sz="4" w:space="0" w:color="auto"/>
              <w:bottom w:val="single" w:sz="4" w:space="0" w:color="auto"/>
            </w:tcBorders>
            <w:shd w:val="clear" w:color="auto" w:fill="auto"/>
          </w:tcPr>
          <w:p w14:paraId="2CC1C3E0" w14:textId="77777777" w:rsidR="00CC5121" w:rsidRDefault="00CC5121" w:rsidP="00367745">
            <w:pPr>
              <w:pStyle w:val="TabellRader"/>
              <w:jc w:val="left"/>
            </w:pPr>
            <w:r>
              <w:t>82 av 82</w:t>
            </w:r>
          </w:p>
        </w:tc>
      </w:tr>
      <w:tr w:rsidR="00CC5121" w14:paraId="2A87813D" w14:textId="77777777" w:rsidTr="00367745">
        <w:tc>
          <w:tcPr>
            <w:tcW w:w="249" w:type="pct"/>
            <w:tcBorders>
              <w:top w:val="single" w:sz="4" w:space="0" w:color="auto"/>
              <w:bottom w:val="single" w:sz="4" w:space="0" w:color="auto"/>
            </w:tcBorders>
            <w:shd w:val="clear" w:color="auto" w:fill="auto"/>
          </w:tcPr>
          <w:p w14:paraId="0CC4CB77" w14:textId="77777777" w:rsidR="00CC5121" w:rsidRDefault="00CC5121" w:rsidP="00367745">
            <w:pPr>
              <w:pStyle w:val="TabellRader"/>
              <w:jc w:val="left"/>
            </w:pPr>
            <w:r>
              <w:t>5</w:t>
            </w:r>
          </w:p>
        </w:tc>
        <w:tc>
          <w:tcPr>
            <w:tcW w:w="2451" w:type="pct"/>
            <w:tcBorders>
              <w:top w:val="single" w:sz="4" w:space="0" w:color="auto"/>
              <w:bottom w:val="single" w:sz="4" w:space="0" w:color="auto"/>
            </w:tcBorders>
            <w:shd w:val="clear" w:color="auto" w:fill="auto"/>
          </w:tcPr>
          <w:p w14:paraId="74BE5A96" w14:textId="77777777" w:rsidR="00CC5121" w:rsidRDefault="00CC5121" w:rsidP="00367745">
            <w:pPr>
              <w:pStyle w:val="TabellRader"/>
              <w:jc w:val="left"/>
            </w:pPr>
            <w:r>
              <w:t>Rösta på minst 800 ut</w:t>
            </w:r>
            <w:r>
              <w:softHyphen/>
              <w:t>ländska bolagsstämmor per år.</w:t>
            </w:r>
          </w:p>
        </w:tc>
        <w:tc>
          <w:tcPr>
            <w:tcW w:w="700" w:type="pct"/>
            <w:tcBorders>
              <w:top w:val="single" w:sz="4" w:space="0" w:color="auto"/>
              <w:bottom w:val="single" w:sz="4" w:space="0" w:color="auto"/>
            </w:tcBorders>
            <w:shd w:val="clear" w:color="auto" w:fill="auto"/>
          </w:tcPr>
          <w:p w14:paraId="45A61BD6" w14:textId="77777777" w:rsidR="00CC5121" w:rsidRDefault="00CC5121" w:rsidP="00367745">
            <w:pPr>
              <w:pStyle w:val="TabellRader"/>
              <w:jc w:val="left"/>
            </w:pPr>
            <w:r>
              <w:t>Antal stämmor</w:t>
            </w:r>
          </w:p>
        </w:tc>
        <w:tc>
          <w:tcPr>
            <w:tcW w:w="800" w:type="pct"/>
            <w:tcBorders>
              <w:top w:val="single" w:sz="4" w:space="0" w:color="auto"/>
              <w:bottom w:val="single" w:sz="4" w:space="0" w:color="auto"/>
            </w:tcBorders>
            <w:shd w:val="clear" w:color="auto" w:fill="auto"/>
          </w:tcPr>
          <w:p w14:paraId="1086B796" w14:textId="77777777" w:rsidR="00CC5121" w:rsidRDefault="00CC5121" w:rsidP="00367745">
            <w:pPr>
              <w:pStyle w:val="TabellRader"/>
              <w:jc w:val="left"/>
            </w:pPr>
            <w:r>
              <w:t>1 037</w:t>
            </w:r>
          </w:p>
        </w:tc>
        <w:tc>
          <w:tcPr>
            <w:tcW w:w="799" w:type="pct"/>
            <w:tcBorders>
              <w:top w:val="single" w:sz="4" w:space="0" w:color="auto"/>
              <w:bottom w:val="single" w:sz="4" w:space="0" w:color="auto"/>
            </w:tcBorders>
            <w:shd w:val="clear" w:color="auto" w:fill="auto"/>
          </w:tcPr>
          <w:p w14:paraId="1B3DBCFA" w14:textId="77777777" w:rsidR="00CC5121" w:rsidRDefault="00CC5121" w:rsidP="00367745">
            <w:pPr>
              <w:pStyle w:val="TabellRader"/>
              <w:jc w:val="left"/>
            </w:pPr>
            <w:r>
              <w:t>1 288</w:t>
            </w:r>
          </w:p>
        </w:tc>
      </w:tr>
      <w:tr w:rsidR="00CC5121" w14:paraId="1A7FCC17" w14:textId="77777777" w:rsidTr="00367745">
        <w:tc>
          <w:tcPr>
            <w:tcW w:w="249" w:type="pct"/>
            <w:tcBorders>
              <w:top w:val="single" w:sz="4" w:space="0" w:color="auto"/>
              <w:bottom w:val="single" w:sz="4" w:space="0" w:color="auto"/>
            </w:tcBorders>
            <w:shd w:val="clear" w:color="auto" w:fill="auto"/>
          </w:tcPr>
          <w:p w14:paraId="2B75C067" w14:textId="77777777" w:rsidR="00CC5121" w:rsidRDefault="00CC5121" w:rsidP="00367745">
            <w:pPr>
              <w:pStyle w:val="TabellRader"/>
              <w:jc w:val="left"/>
            </w:pPr>
            <w:r>
              <w:t>6</w:t>
            </w:r>
          </w:p>
        </w:tc>
        <w:tc>
          <w:tcPr>
            <w:tcW w:w="2451" w:type="pct"/>
            <w:tcBorders>
              <w:top w:val="single" w:sz="4" w:space="0" w:color="auto"/>
              <w:bottom w:val="single" w:sz="4" w:space="0" w:color="auto"/>
            </w:tcBorders>
            <w:shd w:val="clear" w:color="auto" w:fill="auto"/>
          </w:tcPr>
          <w:p w14:paraId="5F62EE95" w14:textId="77777777" w:rsidR="00CC5121" w:rsidRDefault="00CC5121" w:rsidP="00367745">
            <w:pPr>
              <w:pStyle w:val="TabellRader"/>
              <w:jc w:val="left"/>
            </w:pPr>
            <w:r>
              <w:t>Samtliga innehav i fastighetsportföljen ska redovisa enligt GRESB 2025.</w:t>
            </w:r>
          </w:p>
        </w:tc>
        <w:tc>
          <w:tcPr>
            <w:tcW w:w="700" w:type="pct"/>
            <w:tcBorders>
              <w:top w:val="single" w:sz="4" w:space="0" w:color="auto"/>
              <w:bottom w:val="single" w:sz="4" w:space="0" w:color="auto"/>
            </w:tcBorders>
            <w:shd w:val="clear" w:color="auto" w:fill="auto"/>
          </w:tcPr>
          <w:p w14:paraId="7167A8B0" w14:textId="77777777" w:rsidR="00CC5121" w:rsidRDefault="00CC5121" w:rsidP="00367745">
            <w:pPr>
              <w:pStyle w:val="TabellRader"/>
              <w:jc w:val="left"/>
            </w:pPr>
            <w:r>
              <w:t>Andel av portföljen (procent)</w:t>
            </w:r>
          </w:p>
        </w:tc>
        <w:tc>
          <w:tcPr>
            <w:tcW w:w="800" w:type="pct"/>
            <w:tcBorders>
              <w:top w:val="single" w:sz="4" w:space="0" w:color="auto"/>
              <w:bottom w:val="single" w:sz="4" w:space="0" w:color="auto"/>
            </w:tcBorders>
            <w:shd w:val="clear" w:color="auto" w:fill="auto"/>
          </w:tcPr>
          <w:p w14:paraId="30BF4A9F" w14:textId="77777777" w:rsidR="00CC5121" w:rsidRDefault="00CC5121" w:rsidP="00367745">
            <w:pPr>
              <w:pStyle w:val="TabellRader"/>
              <w:jc w:val="left"/>
            </w:pPr>
            <w:r>
              <w:t>98</w:t>
            </w:r>
          </w:p>
        </w:tc>
        <w:tc>
          <w:tcPr>
            <w:tcW w:w="799" w:type="pct"/>
            <w:tcBorders>
              <w:top w:val="single" w:sz="4" w:space="0" w:color="auto"/>
              <w:bottom w:val="single" w:sz="4" w:space="0" w:color="auto"/>
            </w:tcBorders>
            <w:shd w:val="clear" w:color="auto" w:fill="auto"/>
          </w:tcPr>
          <w:p w14:paraId="359E71C8" w14:textId="77777777" w:rsidR="00CC5121" w:rsidRDefault="00CC5121" w:rsidP="00367745">
            <w:pPr>
              <w:pStyle w:val="TabellRader"/>
              <w:jc w:val="left"/>
            </w:pPr>
            <w:r>
              <w:t>98</w:t>
            </w:r>
          </w:p>
        </w:tc>
      </w:tr>
      <w:tr w:rsidR="00CC5121" w14:paraId="72E3A3A4" w14:textId="77777777" w:rsidTr="00367745">
        <w:tc>
          <w:tcPr>
            <w:tcW w:w="249" w:type="pct"/>
            <w:tcBorders>
              <w:top w:val="single" w:sz="4" w:space="0" w:color="auto"/>
              <w:bottom w:val="single" w:sz="4" w:space="0" w:color="auto"/>
            </w:tcBorders>
            <w:shd w:val="clear" w:color="auto" w:fill="auto"/>
          </w:tcPr>
          <w:p w14:paraId="33C55E4E" w14:textId="77777777" w:rsidR="00CC5121" w:rsidRDefault="00CC5121" w:rsidP="00367745">
            <w:pPr>
              <w:pStyle w:val="TabellRader"/>
              <w:jc w:val="left"/>
            </w:pPr>
            <w:r>
              <w:t>7</w:t>
            </w:r>
          </w:p>
        </w:tc>
        <w:tc>
          <w:tcPr>
            <w:tcW w:w="2451" w:type="pct"/>
            <w:tcBorders>
              <w:top w:val="single" w:sz="4" w:space="0" w:color="auto"/>
              <w:bottom w:val="single" w:sz="4" w:space="0" w:color="auto"/>
            </w:tcBorders>
            <w:shd w:val="clear" w:color="auto" w:fill="auto"/>
          </w:tcPr>
          <w:p w14:paraId="35BFA8E8" w14:textId="77777777" w:rsidR="00CC5121" w:rsidRPr="009877DE" w:rsidRDefault="00CC5121" w:rsidP="00367745">
            <w:pPr>
              <w:pStyle w:val="TabellRader"/>
              <w:jc w:val="left"/>
            </w:pPr>
            <w:r w:rsidRPr="009877DE">
              <w:t>Samtliga innehav i fastighetsportföljen ska löpande förbättra sin GRESB-score över tid</w:t>
            </w:r>
            <w:r>
              <w:t>.</w:t>
            </w:r>
          </w:p>
        </w:tc>
        <w:tc>
          <w:tcPr>
            <w:tcW w:w="700" w:type="pct"/>
            <w:tcBorders>
              <w:top w:val="single" w:sz="4" w:space="0" w:color="auto"/>
              <w:bottom w:val="single" w:sz="4" w:space="0" w:color="auto"/>
            </w:tcBorders>
            <w:shd w:val="clear" w:color="auto" w:fill="auto"/>
          </w:tcPr>
          <w:p w14:paraId="14BFAC91" w14:textId="77777777" w:rsidR="00CC5121" w:rsidRPr="009877DE" w:rsidRDefault="00CC5121" w:rsidP="00367745">
            <w:pPr>
              <w:pStyle w:val="TabellRader"/>
              <w:jc w:val="left"/>
            </w:pPr>
            <w:proofErr w:type="spellStart"/>
            <w:r w:rsidRPr="009877DE">
              <w:t>GRESB</w:t>
            </w:r>
            <w:r w:rsidRPr="009877DE">
              <w:softHyphen/>
              <w:t>score</w:t>
            </w:r>
            <w:proofErr w:type="spellEnd"/>
          </w:p>
        </w:tc>
        <w:tc>
          <w:tcPr>
            <w:tcW w:w="800" w:type="pct"/>
            <w:tcBorders>
              <w:top w:val="single" w:sz="4" w:space="0" w:color="auto"/>
              <w:bottom w:val="single" w:sz="4" w:space="0" w:color="auto"/>
            </w:tcBorders>
            <w:shd w:val="clear" w:color="auto" w:fill="auto"/>
          </w:tcPr>
          <w:p w14:paraId="184BF9D0" w14:textId="77777777" w:rsidR="00CC5121" w:rsidRDefault="00CC5121" w:rsidP="00367745">
            <w:pPr>
              <w:pStyle w:val="TabellRader"/>
              <w:jc w:val="left"/>
            </w:pPr>
            <w:r>
              <w:t>88</w:t>
            </w:r>
          </w:p>
        </w:tc>
        <w:tc>
          <w:tcPr>
            <w:tcW w:w="799" w:type="pct"/>
            <w:tcBorders>
              <w:top w:val="single" w:sz="4" w:space="0" w:color="auto"/>
              <w:bottom w:val="single" w:sz="4" w:space="0" w:color="auto"/>
            </w:tcBorders>
            <w:shd w:val="clear" w:color="auto" w:fill="auto"/>
          </w:tcPr>
          <w:p w14:paraId="35BB70D0" w14:textId="77777777" w:rsidR="00CC5121" w:rsidRDefault="00CC5121" w:rsidP="00367745">
            <w:pPr>
              <w:pStyle w:val="TabellRader"/>
              <w:jc w:val="left"/>
            </w:pPr>
            <w:r>
              <w:t>88</w:t>
            </w:r>
          </w:p>
        </w:tc>
      </w:tr>
    </w:tbl>
    <w:p w14:paraId="2209C0BE" w14:textId="77777777" w:rsidR="00CC5121" w:rsidRDefault="00CC5121" w:rsidP="00CC5121">
      <w:pPr>
        <w:pStyle w:val="TabellFotnot"/>
      </w:pPr>
      <w:r>
        <w:t>Källa: McKinsey bilaga 9 (grunddata från Första AP-fonden).</w:t>
      </w:r>
    </w:p>
    <w:p w14:paraId="6B33FDBB" w14:textId="77777777" w:rsidR="00CC5121" w:rsidRDefault="00CC5121" w:rsidP="00CC5121">
      <w:pPr>
        <w:pStyle w:val="Brdtextmedindrag"/>
        <w:ind w:firstLine="0"/>
      </w:pPr>
    </w:p>
    <w:p w14:paraId="4499DE6D" w14:textId="77777777" w:rsidR="00CC5121" w:rsidRPr="00B35BE3" w:rsidRDefault="00CC5121" w:rsidP="00CC5121">
      <w:pPr>
        <w:pStyle w:val="Brdtext"/>
      </w:pPr>
      <w:bookmarkStart w:id="204" w:name="_Hlk103586528"/>
      <w:r w:rsidRPr="00362F13">
        <w:t>Regeringen bedömer att Första AP-fonden har satt upp tydliga håll</w:t>
      </w:r>
      <w:r w:rsidRPr="00362F13">
        <w:softHyphen/>
        <w:t xml:space="preserve">barhetsmål och arbetat aktivt för att uppnå dem under 2022. Sammantaget </w:t>
      </w:r>
      <w:r w:rsidRPr="00362F13">
        <w:lastRenderedPageBreak/>
        <w:t>uppfyller fonden det lagstadgade målet om att förvalta fondmedlen på ett föredömligt sätt.</w:t>
      </w:r>
    </w:p>
    <w:bookmarkEnd w:id="204"/>
    <w:p w14:paraId="5DF6E03A" w14:textId="77777777" w:rsidR="00CC5121" w:rsidRPr="00945EEC" w:rsidRDefault="00CC5121" w:rsidP="00CC5121">
      <w:pPr>
        <w:pStyle w:val="Rubrik5utannumrering"/>
      </w:pPr>
      <w:r w:rsidRPr="00945EEC">
        <w:t>Risk- och kontrollverksamhet</w:t>
      </w:r>
    </w:p>
    <w:p w14:paraId="6304E8BC" w14:textId="77777777" w:rsidR="00CC5121" w:rsidRDefault="00CC5121" w:rsidP="00CC5121">
      <w:pPr>
        <w:pStyle w:val="Brdtext"/>
      </w:pPr>
      <w:r w:rsidRPr="00945EEC">
        <w:t xml:space="preserve">Första AP-fondens risk- och kontrollverksamhet följer principen om tre försvarslinjer, </w:t>
      </w:r>
      <w:bookmarkStart w:id="205" w:name="_Hlk69328442"/>
      <w:r w:rsidRPr="00945EEC">
        <w:t>vilket innebär att fonden skiljer mellan funktioner som ansvarar för risk (ledning och förvaltningsorganisationen), funktioner för över</w:t>
      </w:r>
      <w:r w:rsidRPr="00945EEC">
        <w:softHyphen/>
        <w:t xml:space="preserve">vakning, kontroll och regelefterlevnad och funktionen för oberoende </w:t>
      </w:r>
      <w:r w:rsidRPr="00807DA0">
        <w:t xml:space="preserve">granskning (internrevision). </w:t>
      </w:r>
      <w:bookmarkEnd w:id="205"/>
      <w:r w:rsidRPr="00807DA0">
        <w:t>Funktionen för övervakning och kontroll ansvarar för att följa upp att fondens riskramverk följs. Funktionen för oberoende granskning upp</w:t>
      </w:r>
      <w:r w:rsidRPr="00807DA0">
        <w:softHyphen/>
        <w:t>handlas externt.</w:t>
      </w:r>
      <w:r w:rsidRPr="00EB4F84">
        <w:t xml:space="preserve"> </w:t>
      </w:r>
    </w:p>
    <w:p w14:paraId="4E616211" w14:textId="77777777" w:rsidR="00CC5121" w:rsidRDefault="00CC5121" w:rsidP="00CC5121">
      <w:pPr>
        <w:pStyle w:val="Brdtextmedindrag"/>
      </w:pPr>
      <w:r>
        <w:t xml:space="preserve">De av regeringen utsedda </w:t>
      </w:r>
      <w:r w:rsidRPr="007356C2">
        <w:t>revisorer</w:t>
      </w:r>
      <w:r>
        <w:t xml:space="preserve">na har i revisionen för 2022 </w:t>
      </w:r>
      <w:proofErr w:type="gramStart"/>
      <w:r>
        <w:t>bl.a.</w:t>
      </w:r>
      <w:proofErr w:type="gramEnd"/>
      <w:r>
        <w:t xml:space="preserve"> granskat Första AP-fondens interna styrning och kontroll samt efterlevnad av rege</w:t>
      </w:r>
      <w:r>
        <w:softHyphen/>
        <w:t>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08FC03FD" w14:textId="77777777" w:rsidR="00CC5121" w:rsidRPr="00E75A59" w:rsidRDefault="00CC5121" w:rsidP="00CC5121">
      <w:pPr>
        <w:pStyle w:val="Rubrik2"/>
      </w:pPr>
      <w:bookmarkStart w:id="206" w:name="_Toc481501534"/>
      <w:bookmarkStart w:id="207" w:name="_Toc481574493"/>
      <w:bookmarkStart w:id="208" w:name="_Toc483313568"/>
      <w:bookmarkStart w:id="209" w:name="_Toc514842425"/>
      <w:bookmarkStart w:id="210" w:name="_Toc7438824"/>
      <w:bookmarkStart w:id="211" w:name="_Toc8029417"/>
      <w:bookmarkStart w:id="212" w:name="_Toc9430695"/>
      <w:bookmarkStart w:id="213" w:name="_Toc41493007"/>
      <w:bookmarkStart w:id="214" w:name="_Toc72921801"/>
      <w:bookmarkStart w:id="215" w:name="_Toc135834665"/>
      <w:bookmarkEnd w:id="192"/>
      <w:r w:rsidRPr="00E75A59">
        <w:t>Andra AP-fonden</w:t>
      </w:r>
      <w:bookmarkEnd w:id="206"/>
      <w:bookmarkEnd w:id="207"/>
      <w:bookmarkEnd w:id="208"/>
      <w:bookmarkEnd w:id="209"/>
      <w:bookmarkEnd w:id="210"/>
      <w:bookmarkEnd w:id="211"/>
      <w:bookmarkEnd w:id="212"/>
      <w:bookmarkEnd w:id="213"/>
      <w:bookmarkEnd w:id="214"/>
      <w:bookmarkEnd w:id="215"/>
    </w:p>
    <w:p w14:paraId="4731C445" w14:textId="77777777" w:rsidR="00CC5121" w:rsidRPr="00477514" w:rsidRDefault="00CC5121" w:rsidP="00CC5121">
      <w:pPr>
        <w:pStyle w:val="Brdtextram"/>
      </w:pPr>
      <w:r w:rsidRPr="00E75A59">
        <w:rPr>
          <w:b/>
        </w:rPr>
        <w:t>Regeringens bedömning:</w:t>
      </w:r>
      <w:r w:rsidRPr="00E75A59">
        <w:t xml:space="preserve"> </w:t>
      </w:r>
      <w:bookmarkStart w:id="216" w:name="_Hlk70430983"/>
      <w:r w:rsidRPr="00E75A59">
        <w:t>Andra AP-fonden har hanterat nettoflödet mellan in- och utbetalningarna i inkomstpensionssystemet som avsett. Fonden har</w:t>
      </w:r>
      <w:r>
        <w:t xml:space="preserve"> </w:t>
      </w:r>
      <w:r w:rsidRPr="00E75A59">
        <w:t>genererat avkastning som bidrar till inkomstpensions</w:t>
      </w:r>
      <w:r w:rsidRPr="00E75A59">
        <w:softHyphen/>
        <w:t>systemets långsiktiga finansiering</w:t>
      </w:r>
      <w:r>
        <w:t>. Fonden har även uppfyllt målet att fondmedlen ska förvaltas på ett föredömligt sätt</w:t>
      </w:r>
      <w:r w:rsidRPr="007B6B9E">
        <w:t xml:space="preserve">. </w:t>
      </w:r>
      <w:r>
        <w:t>Regeringen upp</w:t>
      </w:r>
      <w:r>
        <w:softHyphen/>
        <w:t xml:space="preserve">muntrar fonden att fortsätta sitt kostnadsbesparingsprogram. </w:t>
      </w:r>
      <w:r w:rsidRPr="00E75A59">
        <w:t>Samman</w:t>
      </w:r>
      <w:r>
        <w:softHyphen/>
      </w:r>
      <w:r w:rsidRPr="00E75A59">
        <w:t>taget har Andra AP-fonden infriat regeringens förvänt</w:t>
      </w:r>
      <w:r w:rsidRPr="00E75A59">
        <w:softHyphen/>
        <w:t>ningar på fonden.</w:t>
      </w:r>
      <w:r>
        <w:t xml:space="preserve"> </w:t>
      </w:r>
      <w:bookmarkEnd w:id="216"/>
    </w:p>
    <w:p w14:paraId="5B437038" w14:textId="77777777" w:rsidR="00CC5121" w:rsidRPr="00807DA0" w:rsidRDefault="00CC5121" w:rsidP="00CC5121">
      <w:pPr>
        <w:pStyle w:val="Rubrik4utannumrering"/>
      </w:pPr>
      <w:r w:rsidRPr="00807DA0">
        <w:t>Skälen för regeringens bedömning</w:t>
      </w:r>
    </w:p>
    <w:p w14:paraId="4534F66D" w14:textId="77777777" w:rsidR="00CC5121" w:rsidRPr="00920BDD" w:rsidRDefault="00CC5121" w:rsidP="00CC5121">
      <w:pPr>
        <w:pStyle w:val="Rubrik5utannumrering"/>
        <w:spacing w:before="0"/>
      </w:pPr>
      <w:r w:rsidRPr="00920BDD">
        <w:t>Sammanfattning</w:t>
      </w:r>
    </w:p>
    <w:p w14:paraId="1BDE8486" w14:textId="77777777" w:rsidR="00CC5121" w:rsidRPr="00920BDD" w:rsidRDefault="00CC5121" w:rsidP="00CC5121">
      <w:pPr>
        <w:pStyle w:val="Brdtextmedindrag"/>
        <w:ind w:firstLine="0"/>
      </w:pPr>
      <w:r w:rsidRPr="00920BDD">
        <w:rPr>
          <w:spacing w:val="-1"/>
        </w:rPr>
        <w:t>Under 202</w:t>
      </w:r>
      <w:r>
        <w:rPr>
          <w:spacing w:val="-1"/>
        </w:rPr>
        <w:t>2</w:t>
      </w:r>
      <w:r w:rsidRPr="00920BDD">
        <w:rPr>
          <w:spacing w:val="-1"/>
        </w:rPr>
        <w:t xml:space="preserve"> överförde Andra AP-fonden </w:t>
      </w:r>
      <w:r>
        <w:rPr>
          <w:spacing w:val="-1"/>
        </w:rPr>
        <w:t>4,7</w:t>
      </w:r>
      <w:r w:rsidRPr="00920BDD">
        <w:rPr>
          <w:spacing w:val="-1"/>
        </w:rPr>
        <w:t xml:space="preserve"> miljarder kronor till inkomst</w:t>
      </w:r>
      <w:r w:rsidRPr="00920BDD">
        <w:rPr>
          <w:spacing w:val="-1"/>
        </w:rPr>
        <w:softHyphen/>
      </w:r>
      <w:r w:rsidRPr="00920BDD">
        <w:t>pensionssystemet. Fonden har därmed bidragit till att hantera det under</w:t>
      </w:r>
      <w:r w:rsidRPr="00920BDD">
        <w:softHyphen/>
        <w:t xml:space="preserve">skott som uppstår när summan av inbetalda pensionsavgifter är lägre än summan av utbetalda pensioner. </w:t>
      </w:r>
    </w:p>
    <w:p w14:paraId="428EC2C0" w14:textId="77777777" w:rsidR="00CC5121" w:rsidRDefault="00CC5121" w:rsidP="00CC5121">
      <w:pPr>
        <w:pStyle w:val="Brdtextmedindrag"/>
      </w:pPr>
      <w:r w:rsidRPr="00842D9A">
        <w:t>Andra AP-fonden har även bidragit till inkomstpensionssystemets lång</w:t>
      </w:r>
      <w:r w:rsidRPr="00842D9A">
        <w:softHyphen/>
        <w:t>sik</w:t>
      </w:r>
      <w:r w:rsidRPr="00842D9A">
        <w:softHyphen/>
        <w:t>tiga finansiering. Fondens genom</w:t>
      </w:r>
      <w:r w:rsidRPr="00842D9A">
        <w:softHyphen/>
        <w:t xml:space="preserve">snittliga årliga avkastning sedan 2001 har uppgått till </w:t>
      </w:r>
      <w:r w:rsidRPr="00A52E68">
        <w:t>6,</w:t>
      </w:r>
      <w:r>
        <w:t>0</w:t>
      </w:r>
      <w:r w:rsidRPr="00842D9A">
        <w:t xml:space="preserve"> procent, </w:t>
      </w:r>
      <w:r w:rsidRPr="001166BF">
        <w:t xml:space="preserve">vilket </w:t>
      </w:r>
      <w:r>
        <w:t>omräknat i reala termer för att vara jämförbart med fondens avkastningsmål varit 4,1 procent under samma period. Det är lägre än</w:t>
      </w:r>
      <w:r w:rsidRPr="001166BF">
        <w:t xml:space="preserve"> fondens </w:t>
      </w:r>
      <w:r>
        <w:t xml:space="preserve">långsiktiga </w:t>
      </w:r>
      <w:r w:rsidRPr="001166BF">
        <w:t>avkastnings</w:t>
      </w:r>
      <w:r>
        <w:t>förväntan (</w:t>
      </w:r>
      <w:r w:rsidRPr="004C3405">
        <w:t>4,</w:t>
      </w:r>
      <w:r>
        <w:t>5 </w:t>
      </w:r>
      <w:r w:rsidRPr="004C3405">
        <w:t>procents genomsnittlig real avkastning efter kostnader per år</w:t>
      </w:r>
      <w:r>
        <w:t>)</w:t>
      </w:r>
      <w:r w:rsidRPr="001166BF">
        <w:t>.</w:t>
      </w:r>
      <w:r>
        <w:t xml:space="preserve"> </w:t>
      </w:r>
      <w:r w:rsidRPr="006F3613">
        <w:t xml:space="preserve">Noteras kan att Andra AP-fondens avkastningsförväntan är högre satt än de övriga </w:t>
      </w:r>
      <w:r>
        <w:t>”</w:t>
      </w:r>
      <w:r w:rsidRPr="006F3613">
        <w:t>öppna</w:t>
      </w:r>
      <w:r>
        <w:t>”</w:t>
      </w:r>
      <w:r w:rsidRPr="006F3613">
        <w:t xml:space="preserve"> buffertfonderna.</w:t>
      </w:r>
    </w:p>
    <w:p w14:paraId="79D210D2" w14:textId="77777777" w:rsidR="00CC5121" w:rsidRPr="00842D9A" w:rsidRDefault="00CC5121" w:rsidP="00CC5121">
      <w:pPr>
        <w:pStyle w:val="Brdtextmedindrag"/>
      </w:pPr>
      <w:r w:rsidRPr="00842D9A">
        <w:t>Fondens avkastning efter kostnader 202</w:t>
      </w:r>
      <w:r>
        <w:t>2</w:t>
      </w:r>
      <w:r w:rsidRPr="00842D9A">
        <w:t xml:space="preserve"> var </w:t>
      </w:r>
      <w:r>
        <w:t>-6,7</w:t>
      </w:r>
      <w:r w:rsidRPr="00842D9A">
        <w:t xml:space="preserve"> procent, jämfört med </w:t>
      </w:r>
      <w:r w:rsidRPr="00991C8B">
        <w:t>16,3</w:t>
      </w:r>
      <w:r w:rsidRPr="00842D9A">
        <w:t> procent 20</w:t>
      </w:r>
      <w:r>
        <w:t xml:space="preserve">21, </w:t>
      </w:r>
      <w:r w:rsidRPr="00156752">
        <w:t xml:space="preserve">vilket var fondens </w:t>
      </w:r>
      <w:r>
        <w:t>lägsta</w:t>
      </w:r>
      <w:r w:rsidRPr="00525602">
        <w:t xml:space="preserve"> </w:t>
      </w:r>
      <w:r w:rsidRPr="00156752">
        <w:t xml:space="preserve">årliga avkastning sedan </w:t>
      </w:r>
      <w:r w:rsidRPr="0014742A">
        <w:t>finanskrisen 2008</w:t>
      </w:r>
      <w:r w:rsidRPr="00842D9A">
        <w:t xml:space="preserve">. </w:t>
      </w:r>
    </w:p>
    <w:p w14:paraId="0ADC36A9" w14:textId="77777777" w:rsidR="00CC5121" w:rsidRDefault="00CC5121" w:rsidP="00CC5121">
      <w:pPr>
        <w:pStyle w:val="Brdtextmedindrag"/>
      </w:pPr>
      <w:r w:rsidRPr="00DE08F9">
        <w:t xml:space="preserve">Andra AP-fonden har i sitt hållbarhetsarbete haft fokus på områdena klimat, biologisk mångfald, ägarstyrning, mänskliga rättigheter samt mångfald, jämlikhet och inkludering. Fonden har fastställt </w:t>
      </w:r>
      <w:r>
        <w:t xml:space="preserve">åtta </w:t>
      </w:r>
      <w:r w:rsidRPr="00DE08F9">
        <w:t>över</w:t>
      </w:r>
      <w:r>
        <w:softHyphen/>
      </w:r>
      <w:r w:rsidRPr="00DE08F9">
        <w:lastRenderedPageBreak/>
        <w:t>gripande hållbarhetsmål</w:t>
      </w:r>
      <w:r>
        <w:t xml:space="preserve"> som är relaterade till fondens fokusområden</w:t>
      </w:r>
      <w:r w:rsidRPr="00DE08F9">
        <w:t xml:space="preserve">. </w:t>
      </w:r>
      <w:r>
        <w:t>Målen är förändrade sedan föregående år med anledning av att fonden har uppdaterat sin hållbarhetspolicy</w:t>
      </w:r>
      <w:r w:rsidRPr="00DE08F9">
        <w:t>.</w:t>
      </w:r>
      <w:r w:rsidRPr="00C960F5">
        <w:t xml:space="preserve"> </w:t>
      </w:r>
      <w:r>
        <w:t>Målsättningarna är långsiktiga och sak</w:t>
      </w:r>
      <w:r>
        <w:softHyphen/>
        <w:t>nar gränsvärden för 2022.</w:t>
      </w:r>
    </w:p>
    <w:p w14:paraId="3D29BA4D" w14:textId="77777777" w:rsidR="00CC5121" w:rsidRDefault="00CC5121" w:rsidP="00CC5121">
      <w:pPr>
        <w:pStyle w:val="TabellRubrik"/>
      </w:pPr>
      <w:bookmarkStart w:id="217" w:name="_Ref101855163"/>
      <w:r w:rsidRPr="00D73121">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D73121">
        <w:t>.</w:t>
      </w:r>
      <w:r w:rsidR="00263E1F">
        <w:fldChar w:fldCharType="begin"/>
      </w:r>
      <w:r w:rsidR="00263E1F">
        <w:instrText xml:space="preserve"> SEQ Tabell \* Arabic \s 1  </w:instrText>
      </w:r>
      <w:r w:rsidR="00263E1F">
        <w:instrText xml:space="preserve">\* MERGEFORMAT </w:instrText>
      </w:r>
      <w:r w:rsidR="00263E1F">
        <w:fldChar w:fldCharType="separate"/>
      </w:r>
      <w:r>
        <w:rPr>
          <w:noProof/>
        </w:rPr>
        <w:t>5</w:t>
      </w:r>
      <w:r w:rsidR="00263E1F">
        <w:rPr>
          <w:noProof/>
        </w:rPr>
        <w:fldChar w:fldCharType="end"/>
      </w:r>
      <w:bookmarkEnd w:id="217"/>
      <w:r w:rsidRPr="00D73121">
        <w:tab/>
        <w:t>Andra AP-fondens resultat</w:t>
      </w:r>
    </w:p>
    <w:p w14:paraId="04DCEBB3" w14:textId="77777777" w:rsidR="00CC5121" w:rsidRPr="009F748E" w:rsidRDefault="00CC5121" w:rsidP="00CC5121">
      <w:pPr>
        <w:pStyle w:val="FigurUnderrubrik"/>
      </w:pPr>
      <w:r>
        <w:t>Miljarder kronor</w:t>
      </w:r>
    </w:p>
    <w:tbl>
      <w:tblPr>
        <w:tblW w:w="4936" w:type="pct"/>
        <w:tblCellMar>
          <w:left w:w="0" w:type="dxa"/>
        </w:tblCellMar>
        <w:tblLook w:val="0000" w:firstRow="0" w:lastRow="0" w:firstColumn="0" w:lastColumn="0" w:noHBand="0" w:noVBand="0"/>
        <w:tblDescription w:val="Tabell som visar Andra AP-fondens resultat i miljarder kronor."/>
      </w:tblPr>
      <w:tblGrid>
        <w:gridCol w:w="2240"/>
        <w:gridCol w:w="762"/>
        <w:gridCol w:w="762"/>
        <w:gridCol w:w="686"/>
        <w:gridCol w:w="686"/>
        <w:gridCol w:w="686"/>
      </w:tblGrid>
      <w:tr w:rsidR="00CC5121" w:rsidRPr="00D73121" w14:paraId="12A756DA" w14:textId="77777777" w:rsidTr="00367745">
        <w:tc>
          <w:tcPr>
            <w:tcW w:w="2239" w:type="dxa"/>
            <w:tcBorders>
              <w:top w:val="single" w:sz="8" w:space="0" w:color="auto"/>
              <w:bottom w:val="single" w:sz="6" w:space="0" w:color="auto"/>
            </w:tcBorders>
          </w:tcPr>
          <w:p w14:paraId="2A4AEFB2" w14:textId="77777777" w:rsidR="00CC5121" w:rsidRPr="00D73121" w:rsidRDefault="00CC5121" w:rsidP="00367745">
            <w:pPr>
              <w:pStyle w:val="TabellHuvud"/>
              <w:jc w:val="left"/>
              <w:rPr>
                <w:b w:val="0"/>
                <w:i/>
              </w:rPr>
            </w:pPr>
          </w:p>
        </w:tc>
        <w:tc>
          <w:tcPr>
            <w:tcW w:w="762" w:type="dxa"/>
            <w:tcBorders>
              <w:top w:val="single" w:sz="8" w:space="0" w:color="auto"/>
              <w:bottom w:val="single" w:sz="6" w:space="0" w:color="auto"/>
            </w:tcBorders>
          </w:tcPr>
          <w:p w14:paraId="17DA45F3" w14:textId="77777777" w:rsidR="00CC5121" w:rsidRPr="00D73121" w:rsidRDefault="00CC5121" w:rsidP="00367745">
            <w:pPr>
              <w:pStyle w:val="TabellHuvud"/>
            </w:pPr>
            <w:r w:rsidRPr="00D73121">
              <w:t>2018</w:t>
            </w:r>
          </w:p>
        </w:tc>
        <w:tc>
          <w:tcPr>
            <w:tcW w:w="762" w:type="dxa"/>
            <w:tcBorders>
              <w:top w:val="single" w:sz="8" w:space="0" w:color="auto"/>
              <w:bottom w:val="single" w:sz="6" w:space="0" w:color="auto"/>
            </w:tcBorders>
          </w:tcPr>
          <w:p w14:paraId="2BBA3D4A" w14:textId="77777777" w:rsidR="00CC5121" w:rsidRPr="00D73121" w:rsidRDefault="00CC5121" w:rsidP="00367745">
            <w:pPr>
              <w:pStyle w:val="TabellHuvud"/>
            </w:pPr>
            <w:r w:rsidRPr="00D73121">
              <w:t>2019</w:t>
            </w:r>
          </w:p>
        </w:tc>
        <w:tc>
          <w:tcPr>
            <w:tcW w:w="686" w:type="dxa"/>
            <w:tcBorders>
              <w:top w:val="single" w:sz="8" w:space="0" w:color="auto"/>
              <w:bottom w:val="single" w:sz="6" w:space="0" w:color="auto"/>
            </w:tcBorders>
          </w:tcPr>
          <w:p w14:paraId="22CE1AB3" w14:textId="77777777" w:rsidR="00CC5121" w:rsidRPr="00D73121" w:rsidRDefault="00CC5121" w:rsidP="00367745">
            <w:pPr>
              <w:pStyle w:val="TabellHuvud"/>
            </w:pPr>
            <w:r w:rsidRPr="00D73121">
              <w:t>20</w:t>
            </w:r>
            <w:r>
              <w:t>20</w:t>
            </w:r>
          </w:p>
        </w:tc>
        <w:tc>
          <w:tcPr>
            <w:tcW w:w="686" w:type="dxa"/>
            <w:tcBorders>
              <w:top w:val="single" w:sz="8" w:space="0" w:color="auto"/>
              <w:bottom w:val="single" w:sz="6" w:space="0" w:color="auto"/>
            </w:tcBorders>
          </w:tcPr>
          <w:p w14:paraId="57E2FE32" w14:textId="77777777" w:rsidR="00CC5121" w:rsidRPr="00D73121" w:rsidRDefault="00CC5121" w:rsidP="00367745">
            <w:pPr>
              <w:pStyle w:val="TabellHuvud"/>
            </w:pPr>
            <w:r w:rsidRPr="00D73121">
              <w:t>20</w:t>
            </w:r>
            <w:r>
              <w:t>21</w:t>
            </w:r>
          </w:p>
        </w:tc>
        <w:tc>
          <w:tcPr>
            <w:tcW w:w="686" w:type="dxa"/>
            <w:tcBorders>
              <w:top w:val="single" w:sz="8" w:space="0" w:color="auto"/>
              <w:bottom w:val="single" w:sz="6" w:space="0" w:color="auto"/>
            </w:tcBorders>
          </w:tcPr>
          <w:p w14:paraId="3A3EB4B5" w14:textId="77777777" w:rsidR="00CC5121" w:rsidRPr="00D73121" w:rsidRDefault="00CC5121" w:rsidP="00367745">
            <w:pPr>
              <w:pStyle w:val="TabellHuvud"/>
            </w:pPr>
            <w:r>
              <w:t>2022</w:t>
            </w:r>
          </w:p>
        </w:tc>
      </w:tr>
      <w:tr w:rsidR="00CC5121" w:rsidRPr="00D73121" w14:paraId="4809F7CC" w14:textId="77777777" w:rsidTr="00367745">
        <w:tc>
          <w:tcPr>
            <w:tcW w:w="2239" w:type="dxa"/>
            <w:tcBorders>
              <w:top w:val="single" w:sz="6" w:space="0" w:color="auto"/>
            </w:tcBorders>
          </w:tcPr>
          <w:p w14:paraId="38BBAD88" w14:textId="77777777" w:rsidR="00CC5121" w:rsidRPr="00D73121" w:rsidRDefault="00CC5121" w:rsidP="00367745">
            <w:pPr>
              <w:pStyle w:val="TabellRader"/>
              <w:jc w:val="left"/>
            </w:pPr>
            <w:r w:rsidRPr="00D73121">
              <w:t>Ingående fondkapital</w:t>
            </w:r>
          </w:p>
        </w:tc>
        <w:tc>
          <w:tcPr>
            <w:tcW w:w="762" w:type="dxa"/>
            <w:tcBorders>
              <w:top w:val="single" w:sz="6" w:space="0" w:color="auto"/>
            </w:tcBorders>
          </w:tcPr>
          <w:p w14:paraId="12FD0710" w14:textId="77777777" w:rsidR="00CC5121" w:rsidRPr="00D73121" w:rsidRDefault="00CC5121" w:rsidP="00367745">
            <w:pPr>
              <w:pStyle w:val="TabellRader"/>
            </w:pPr>
            <w:r w:rsidRPr="00D73121">
              <w:t>345,9</w:t>
            </w:r>
          </w:p>
        </w:tc>
        <w:tc>
          <w:tcPr>
            <w:tcW w:w="762" w:type="dxa"/>
            <w:tcBorders>
              <w:top w:val="single" w:sz="6" w:space="0" w:color="auto"/>
            </w:tcBorders>
          </w:tcPr>
          <w:p w14:paraId="10049D53" w14:textId="77777777" w:rsidR="00CC5121" w:rsidRPr="00D73121" w:rsidRDefault="00CC5121" w:rsidP="00367745">
            <w:pPr>
              <w:pStyle w:val="TabellRader"/>
            </w:pPr>
            <w:r w:rsidRPr="00D73121">
              <w:t>334,8</w:t>
            </w:r>
          </w:p>
        </w:tc>
        <w:tc>
          <w:tcPr>
            <w:tcW w:w="686" w:type="dxa"/>
            <w:tcBorders>
              <w:top w:val="single" w:sz="6" w:space="0" w:color="auto"/>
            </w:tcBorders>
          </w:tcPr>
          <w:p w14:paraId="1C142896" w14:textId="77777777" w:rsidR="00CC5121" w:rsidRPr="00D73121" w:rsidRDefault="00CC5121" w:rsidP="00367745">
            <w:pPr>
              <w:pStyle w:val="TabellRader"/>
            </w:pPr>
            <w:r>
              <w:t>381,4</w:t>
            </w:r>
          </w:p>
        </w:tc>
        <w:tc>
          <w:tcPr>
            <w:tcW w:w="686" w:type="dxa"/>
            <w:tcBorders>
              <w:top w:val="single" w:sz="6" w:space="0" w:color="auto"/>
            </w:tcBorders>
          </w:tcPr>
          <w:p w14:paraId="4C65B525" w14:textId="77777777" w:rsidR="00CC5121" w:rsidRPr="00D73121" w:rsidRDefault="00CC5121" w:rsidP="00367745">
            <w:pPr>
              <w:pStyle w:val="TabellRader"/>
            </w:pPr>
            <w:r>
              <w:t>386,2</w:t>
            </w:r>
          </w:p>
        </w:tc>
        <w:tc>
          <w:tcPr>
            <w:tcW w:w="686" w:type="dxa"/>
            <w:tcBorders>
              <w:top w:val="single" w:sz="6" w:space="0" w:color="auto"/>
            </w:tcBorders>
          </w:tcPr>
          <w:p w14:paraId="74E31E2F" w14:textId="77777777" w:rsidR="00CC5121" w:rsidRDefault="00CC5121" w:rsidP="00367745">
            <w:pPr>
              <w:pStyle w:val="TabellRader"/>
            </w:pPr>
            <w:r>
              <w:t>441</w:t>
            </w:r>
          </w:p>
        </w:tc>
      </w:tr>
      <w:tr w:rsidR="00CC5121" w:rsidRPr="00D73121" w14:paraId="4F3325D9" w14:textId="77777777" w:rsidTr="00367745">
        <w:tc>
          <w:tcPr>
            <w:tcW w:w="2239" w:type="dxa"/>
          </w:tcPr>
          <w:p w14:paraId="4174175D" w14:textId="77777777" w:rsidR="00CC5121" w:rsidRPr="00D73121" w:rsidRDefault="00CC5121" w:rsidP="00367745">
            <w:pPr>
              <w:pStyle w:val="TabellRader"/>
              <w:jc w:val="left"/>
            </w:pPr>
            <w:r w:rsidRPr="00D73121">
              <w:t>Överföringar</w:t>
            </w:r>
          </w:p>
        </w:tc>
        <w:tc>
          <w:tcPr>
            <w:tcW w:w="762" w:type="dxa"/>
          </w:tcPr>
          <w:p w14:paraId="1DB124DA" w14:textId="77777777" w:rsidR="00CC5121" w:rsidRPr="00D73121" w:rsidRDefault="00CC5121" w:rsidP="00367745">
            <w:pPr>
              <w:pStyle w:val="TabellRader"/>
            </w:pPr>
            <w:r w:rsidRPr="00D73121">
              <w:t>-6,8</w:t>
            </w:r>
          </w:p>
        </w:tc>
        <w:tc>
          <w:tcPr>
            <w:tcW w:w="762" w:type="dxa"/>
          </w:tcPr>
          <w:p w14:paraId="2FDF7F69" w14:textId="77777777" w:rsidR="00CC5121" w:rsidRPr="00D73121" w:rsidRDefault="00CC5121" w:rsidP="00367745">
            <w:pPr>
              <w:pStyle w:val="TabellRader"/>
            </w:pPr>
            <w:r w:rsidRPr="00D73121">
              <w:t>-6,5</w:t>
            </w:r>
          </w:p>
        </w:tc>
        <w:tc>
          <w:tcPr>
            <w:tcW w:w="686" w:type="dxa"/>
          </w:tcPr>
          <w:p w14:paraId="2C27AC2C" w14:textId="77777777" w:rsidR="00CC5121" w:rsidRPr="00D73121" w:rsidRDefault="00CC5121" w:rsidP="00367745">
            <w:pPr>
              <w:pStyle w:val="TabellRader"/>
            </w:pPr>
            <w:r w:rsidRPr="00D73121">
              <w:t>-</w:t>
            </w:r>
            <w:r>
              <w:t>7,9</w:t>
            </w:r>
          </w:p>
        </w:tc>
        <w:tc>
          <w:tcPr>
            <w:tcW w:w="686" w:type="dxa"/>
          </w:tcPr>
          <w:p w14:paraId="0904E356" w14:textId="77777777" w:rsidR="00CC5121" w:rsidRPr="00D73121" w:rsidRDefault="00CC5121" w:rsidP="00367745">
            <w:pPr>
              <w:pStyle w:val="TabellRader"/>
            </w:pPr>
            <w:r>
              <w:t>-7,5</w:t>
            </w:r>
          </w:p>
        </w:tc>
        <w:tc>
          <w:tcPr>
            <w:tcW w:w="686" w:type="dxa"/>
          </w:tcPr>
          <w:p w14:paraId="1B921B6F" w14:textId="77777777" w:rsidR="00CC5121" w:rsidRDefault="00CC5121" w:rsidP="00367745">
            <w:pPr>
              <w:pStyle w:val="TabellRader"/>
            </w:pPr>
            <w:r>
              <w:t>-4,7</w:t>
            </w:r>
          </w:p>
        </w:tc>
      </w:tr>
      <w:tr w:rsidR="00CC5121" w:rsidRPr="00D73121" w14:paraId="5B09752A" w14:textId="77777777" w:rsidTr="00367745">
        <w:tc>
          <w:tcPr>
            <w:tcW w:w="2239" w:type="dxa"/>
          </w:tcPr>
          <w:p w14:paraId="783FDC55" w14:textId="77777777" w:rsidR="00CC5121" w:rsidRPr="00D73121" w:rsidRDefault="00CC5121" w:rsidP="00367745">
            <w:pPr>
              <w:pStyle w:val="TabellRader"/>
              <w:jc w:val="left"/>
            </w:pPr>
            <w:r w:rsidRPr="00D73121">
              <w:t>Årets resultat</w:t>
            </w:r>
          </w:p>
        </w:tc>
        <w:tc>
          <w:tcPr>
            <w:tcW w:w="762" w:type="dxa"/>
          </w:tcPr>
          <w:p w14:paraId="44F4954D" w14:textId="77777777" w:rsidR="00CC5121" w:rsidRPr="00D73121" w:rsidRDefault="00CC5121" w:rsidP="00367745">
            <w:pPr>
              <w:pStyle w:val="TabellRader"/>
            </w:pPr>
            <w:r w:rsidRPr="00D73121">
              <w:t>-4,3</w:t>
            </w:r>
          </w:p>
        </w:tc>
        <w:tc>
          <w:tcPr>
            <w:tcW w:w="762" w:type="dxa"/>
          </w:tcPr>
          <w:p w14:paraId="76107E84" w14:textId="77777777" w:rsidR="00CC5121" w:rsidRPr="00D73121" w:rsidRDefault="00CC5121" w:rsidP="00367745">
            <w:pPr>
              <w:pStyle w:val="TabellRader"/>
            </w:pPr>
            <w:r w:rsidRPr="00D73121">
              <w:t>53,0</w:t>
            </w:r>
          </w:p>
        </w:tc>
        <w:tc>
          <w:tcPr>
            <w:tcW w:w="686" w:type="dxa"/>
          </w:tcPr>
          <w:p w14:paraId="71D27C18" w14:textId="77777777" w:rsidR="00CC5121" w:rsidRPr="00D73121" w:rsidRDefault="00CC5121" w:rsidP="00367745">
            <w:pPr>
              <w:pStyle w:val="TabellRader"/>
            </w:pPr>
            <w:r>
              <w:t>12,8</w:t>
            </w:r>
          </w:p>
        </w:tc>
        <w:tc>
          <w:tcPr>
            <w:tcW w:w="686" w:type="dxa"/>
          </w:tcPr>
          <w:p w14:paraId="32EFA586" w14:textId="77777777" w:rsidR="00CC5121" w:rsidRPr="00D73121" w:rsidRDefault="00CC5121" w:rsidP="00367745">
            <w:pPr>
              <w:pStyle w:val="TabellRader"/>
            </w:pPr>
            <w:r>
              <w:t>62,3</w:t>
            </w:r>
          </w:p>
        </w:tc>
        <w:tc>
          <w:tcPr>
            <w:tcW w:w="686" w:type="dxa"/>
          </w:tcPr>
          <w:p w14:paraId="2EADC273" w14:textId="77777777" w:rsidR="00CC5121" w:rsidRDefault="00CC5121" w:rsidP="00367745">
            <w:pPr>
              <w:pStyle w:val="TabellRader"/>
            </w:pPr>
            <w:r>
              <w:t>-29,2</w:t>
            </w:r>
          </w:p>
        </w:tc>
      </w:tr>
      <w:tr w:rsidR="00CC5121" w:rsidRPr="00D73121" w14:paraId="616D4582" w14:textId="77777777" w:rsidTr="00367745">
        <w:tc>
          <w:tcPr>
            <w:tcW w:w="2239" w:type="dxa"/>
          </w:tcPr>
          <w:p w14:paraId="14E0BFBA" w14:textId="77777777" w:rsidR="00CC5121" w:rsidRPr="00D73121" w:rsidRDefault="00CC5121" w:rsidP="00367745">
            <w:pPr>
              <w:pStyle w:val="TabellRader"/>
              <w:jc w:val="left"/>
            </w:pPr>
            <w:r w:rsidRPr="00D73121">
              <w:t>Utgående fondkapital</w:t>
            </w:r>
          </w:p>
        </w:tc>
        <w:tc>
          <w:tcPr>
            <w:tcW w:w="762" w:type="dxa"/>
          </w:tcPr>
          <w:p w14:paraId="0D27F287" w14:textId="77777777" w:rsidR="00CC5121" w:rsidRPr="00D73121" w:rsidRDefault="00CC5121" w:rsidP="00367745">
            <w:pPr>
              <w:pStyle w:val="TabellRader"/>
            </w:pPr>
            <w:r w:rsidRPr="00D73121">
              <w:t>334,8</w:t>
            </w:r>
          </w:p>
        </w:tc>
        <w:tc>
          <w:tcPr>
            <w:tcW w:w="762" w:type="dxa"/>
          </w:tcPr>
          <w:p w14:paraId="508FE21C" w14:textId="77777777" w:rsidR="00CC5121" w:rsidRPr="00D73121" w:rsidRDefault="00CC5121" w:rsidP="00367745">
            <w:pPr>
              <w:pStyle w:val="TabellRader"/>
            </w:pPr>
            <w:r w:rsidRPr="00D73121">
              <w:t>381,4</w:t>
            </w:r>
          </w:p>
        </w:tc>
        <w:tc>
          <w:tcPr>
            <w:tcW w:w="686" w:type="dxa"/>
          </w:tcPr>
          <w:p w14:paraId="3AE2276F" w14:textId="77777777" w:rsidR="00CC5121" w:rsidRPr="00D73121" w:rsidRDefault="00CC5121" w:rsidP="00367745">
            <w:pPr>
              <w:pStyle w:val="TabellRader"/>
            </w:pPr>
            <w:r>
              <w:t>386,2</w:t>
            </w:r>
          </w:p>
        </w:tc>
        <w:tc>
          <w:tcPr>
            <w:tcW w:w="686" w:type="dxa"/>
          </w:tcPr>
          <w:p w14:paraId="110FB04F" w14:textId="77777777" w:rsidR="00CC5121" w:rsidRPr="00D73121" w:rsidRDefault="00CC5121" w:rsidP="00367745">
            <w:pPr>
              <w:pStyle w:val="TabellRader"/>
            </w:pPr>
            <w:r>
              <w:t>441,0</w:t>
            </w:r>
          </w:p>
        </w:tc>
        <w:tc>
          <w:tcPr>
            <w:tcW w:w="686" w:type="dxa"/>
          </w:tcPr>
          <w:p w14:paraId="21EB7827" w14:textId="77777777" w:rsidR="00CC5121" w:rsidRDefault="00CC5121" w:rsidP="00367745">
            <w:pPr>
              <w:pStyle w:val="TabellRader"/>
            </w:pPr>
            <w:r>
              <w:t>407,1</w:t>
            </w:r>
          </w:p>
        </w:tc>
      </w:tr>
      <w:tr w:rsidR="00CC5121" w:rsidRPr="00D73121" w14:paraId="3B57C013" w14:textId="77777777" w:rsidTr="00367745">
        <w:tc>
          <w:tcPr>
            <w:tcW w:w="2239" w:type="dxa"/>
            <w:tcBorders>
              <w:bottom w:val="single" w:sz="4" w:space="0" w:color="auto"/>
            </w:tcBorders>
          </w:tcPr>
          <w:p w14:paraId="38108829" w14:textId="77777777" w:rsidR="00CC5121" w:rsidRPr="00D73121" w:rsidRDefault="00CC5121" w:rsidP="00367745">
            <w:pPr>
              <w:pStyle w:val="TabellRader"/>
              <w:jc w:val="left"/>
            </w:pPr>
            <w:r w:rsidRPr="00D73121">
              <w:t xml:space="preserve">Årets förändring </w:t>
            </w:r>
          </w:p>
        </w:tc>
        <w:tc>
          <w:tcPr>
            <w:tcW w:w="762" w:type="dxa"/>
            <w:tcBorders>
              <w:bottom w:val="single" w:sz="4" w:space="0" w:color="auto"/>
            </w:tcBorders>
          </w:tcPr>
          <w:p w14:paraId="6D445100" w14:textId="77777777" w:rsidR="00CC5121" w:rsidRPr="00D73121" w:rsidRDefault="00CC5121" w:rsidP="00367745">
            <w:pPr>
              <w:pStyle w:val="TabellRader"/>
            </w:pPr>
            <w:r w:rsidRPr="00D73121">
              <w:t>-11,1</w:t>
            </w:r>
          </w:p>
        </w:tc>
        <w:tc>
          <w:tcPr>
            <w:tcW w:w="762" w:type="dxa"/>
            <w:tcBorders>
              <w:bottom w:val="single" w:sz="4" w:space="0" w:color="auto"/>
            </w:tcBorders>
          </w:tcPr>
          <w:p w14:paraId="70E47178" w14:textId="77777777" w:rsidR="00CC5121" w:rsidRPr="00D73121" w:rsidRDefault="00CC5121" w:rsidP="00367745">
            <w:pPr>
              <w:pStyle w:val="TabellRader"/>
            </w:pPr>
            <w:r w:rsidRPr="00D73121">
              <w:t>46,6</w:t>
            </w:r>
          </w:p>
        </w:tc>
        <w:tc>
          <w:tcPr>
            <w:tcW w:w="686" w:type="dxa"/>
            <w:tcBorders>
              <w:bottom w:val="single" w:sz="4" w:space="0" w:color="auto"/>
            </w:tcBorders>
          </w:tcPr>
          <w:p w14:paraId="06E20E32" w14:textId="77777777" w:rsidR="00CC5121" w:rsidRPr="00D73121" w:rsidRDefault="00CC5121" w:rsidP="00367745">
            <w:pPr>
              <w:pStyle w:val="TabellRader"/>
            </w:pPr>
            <w:r>
              <w:t>4,9</w:t>
            </w:r>
          </w:p>
        </w:tc>
        <w:tc>
          <w:tcPr>
            <w:tcW w:w="686" w:type="dxa"/>
            <w:tcBorders>
              <w:bottom w:val="single" w:sz="4" w:space="0" w:color="auto"/>
            </w:tcBorders>
          </w:tcPr>
          <w:p w14:paraId="2947428C" w14:textId="77777777" w:rsidR="00CC5121" w:rsidRPr="00D73121" w:rsidRDefault="00CC5121" w:rsidP="00367745">
            <w:pPr>
              <w:pStyle w:val="TabellRader"/>
            </w:pPr>
            <w:r>
              <w:t>54,8</w:t>
            </w:r>
          </w:p>
        </w:tc>
        <w:tc>
          <w:tcPr>
            <w:tcW w:w="686" w:type="dxa"/>
            <w:tcBorders>
              <w:bottom w:val="single" w:sz="4" w:space="0" w:color="auto"/>
            </w:tcBorders>
          </w:tcPr>
          <w:p w14:paraId="2DD0B90C" w14:textId="77777777" w:rsidR="00CC5121" w:rsidRDefault="00CC5121" w:rsidP="00367745">
            <w:pPr>
              <w:pStyle w:val="TabellRader"/>
            </w:pPr>
            <w:r>
              <w:t>33,99</w:t>
            </w:r>
          </w:p>
        </w:tc>
      </w:tr>
      <w:tr w:rsidR="00CC5121" w:rsidRPr="00D73121" w14:paraId="751F5F6C" w14:textId="77777777" w:rsidTr="00367745">
        <w:tc>
          <w:tcPr>
            <w:tcW w:w="2239" w:type="dxa"/>
            <w:tcBorders>
              <w:top w:val="single" w:sz="4" w:space="0" w:color="auto"/>
            </w:tcBorders>
            <w:vAlign w:val="center"/>
          </w:tcPr>
          <w:p w14:paraId="30707404" w14:textId="77777777" w:rsidR="00CC5121" w:rsidRPr="00D73121" w:rsidRDefault="00CC5121" w:rsidP="00367745">
            <w:pPr>
              <w:pStyle w:val="TabellHuvud"/>
              <w:jc w:val="left"/>
              <w:rPr>
                <w:color w:val="000000"/>
                <w:szCs w:val="18"/>
                <w:lang w:eastAsia="sv-SE"/>
              </w:rPr>
            </w:pPr>
            <w:r w:rsidRPr="00D73121">
              <w:rPr>
                <w:b w:val="0"/>
                <w:i/>
              </w:rPr>
              <w:t>Procent</w:t>
            </w:r>
          </w:p>
        </w:tc>
        <w:tc>
          <w:tcPr>
            <w:tcW w:w="762" w:type="dxa"/>
            <w:tcBorders>
              <w:top w:val="single" w:sz="4" w:space="0" w:color="auto"/>
            </w:tcBorders>
          </w:tcPr>
          <w:p w14:paraId="651F927F" w14:textId="77777777" w:rsidR="00CC5121" w:rsidRPr="00D73121" w:rsidRDefault="00CC5121" w:rsidP="00367745">
            <w:pPr>
              <w:pStyle w:val="TabellRader"/>
              <w:rPr>
                <w:color w:val="000000"/>
                <w:szCs w:val="18"/>
                <w:lang w:eastAsia="sv-SE"/>
              </w:rPr>
            </w:pPr>
          </w:p>
        </w:tc>
        <w:tc>
          <w:tcPr>
            <w:tcW w:w="762" w:type="dxa"/>
            <w:tcBorders>
              <w:top w:val="single" w:sz="4" w:space="0" w:color="auto"/>
            </w:tcBorders>
          </w:tcPr>
          <w:p w14:paraId="0743F233" w14:textId="77777777" w:rsidR="00CC5121" w:rsidRPr="00D73121" w:rsidRDefault="00CC5121" w:rsidP="00367745">
            <w:pPr>
              <w:pStyle w:val="TabellRader"/>
              <w:rPr>
                <w:color w:val="000000"/>
                <w:szCs w:val="18"/>
                <w:lang w:eastAsia="sv-SE"/>
              </w:rPr>
            </w:pPr>
          </w:p>
        </w:tc>
        <w:tc>
          <w:tcPr>
            <w:tcW w:w="686" w:type="dxa"/>
            <w:tcBorders>
              <w:top w:val="single" w:sz="4" w:space="0" w:color="auto"/>
            </w:tcBorders>
          </w:tcPr>
          <w:p w14:paraId="54AF3CC2" w14:textId="77777777" w:rsidR="00CC5121" w:rsidRPr="00D73121" w:rsidRDefault="00CC5121" w:rsidP="00367745">
            <w:pPr>
              <w:pStyle w:val="TabellRader"/>
              <w:rPr>
                <w:color w:val="000000"/>
                <w:szCs w:val="18"/>
                <w:lang w:eastAsia="sv-SE"/>
              </w:rPr>
            </w:pPr>
          </w:p>
        </w:tc>
        <w:tc>
          <w:tcPr>
            <w:tcW w:w="686" w:type="dxa"/>
            <w:tcBorders>
              <w:top w:val="single" w:sz="4" w:space="0" w:color="auto"/>
            </w:tcBorders>
          </w:tcPr>
          <w:p w14:paraId="61BABB16" w14:textId="77777777" w:rsidR="00CC5121" w:rsidRPr="00D73121" w:rsidRDefault="00CC5121" w:rsidP="00367745">
            <w:pPr>
              <w:pStyle w:val="TabellRader"/>
              <w:rPr>
                <w:color w:val="000000"/>
                <w:szCs w:val="18"/>
                <w:lang w:eastAsia="sv-SE"/>
              </w:rPr>
            </w:pPr>
          </w:p>
        </w:tc>
        <w:tc>
          <w:tcPr>
            <w:tcW w:w="686" w:type="dxa"/>
            <w:tcBorders>
              <w:top w:val="single" w:sz="4" w:space="0" w:color="auto"/>
            </w:tcBorders>
          </w:tcPr>
          <w:p w14:paraId="53A82850" w14:textId="77777777" w:rsidR="00CC5121" w:rsidRPr="00D73121" w:rsidRDefault="00CC5121" w:rsidP="00367745">
            <w:pPr>
              <w:pStyle w:val="TabellRader"/>
              <w:rPr>
                <w:color w:val="000000"/>
                <w:szCs w:val="18"/>
                <w:lang w:eastAsia="sv-SE"/>
              </w:rPr>
            </w:pPr>
          </w:p>
        </w:tc>
      </w:tr>
      <w:tr w:rsidR="00CC5121" w:rsidRPr="00D73121" w14:paraId="6C25FC8A" w14:textId="77777777" w:rsidTr="00367745">
        <w:tc>
          <w:tcPr>
            <w:tcW w:w="2239" w:type="dxa"/>
            <w:vAlign w:val="center"/>
          </w:tcPr>
          <w:p w14:paraId="4F9CB4AF" w14:textId="77777777" w:rsidR="00CC5121" w:rsidRPr="00D73121" w:rsidRDefault="00CC5121" w:rsidP="00367745">
            <w:pPr>
              <w:pStyle w:val="TabellRader"/>
              <w:jc w:val="left"/>
            </w:pPr>
            <w:r w:rsidRPr="00D73121">
              <w:rPr>
                <w:color w:val="000000"/>
                <w:szCs w:val="18"/>
                <w:lang w:eastAsia="sv-SE"/>
              </w:rPr>
              <w:t xml:space="preserve">Avkastning före kostnader </w:t>
            </w:r>
          </w:p>
        </w:tc>
        <w:tc>
          <w:tcPr>
            <w:tcW w:w="762" w:type="dxa"/>
          </w:tcPr>
          <w:p w14:paraId="49CC808E" w14:textId="77777777" w:rsidR="00CC5121" w:rsidRPr="00D73121" w:rsidRDefault="00CC5121" w:rsidP="00367745">
            <w:pPr>
              <w:pStyle w:val="TabellRader"/>
            </w:pPr>
            <w:r w:rsidRPr="00D73121">
              <w:rPr>
                <w:color w:val="000000"/>
                <w:szCs w:val="18"/>
                <w:lang w:eastAsia="sv-SE"/>
              </w:rPr>
              <w:t>-1,2</w:t>
            </w:r>
          </w:p>
        </w:tc>
        <w:tc>
          <w:tcPr>
            <w:tcW w:w="762" w:type="dxa"/>
          </w:tcPr>
          <w:p w14:paraId="456C9F67" w14:textId="77777777" w:rsidR="00CC5121" w:rsidRPr="00D73121" w:rsidRDefault="00CC5121" w:rsidP="00367745">
            <w:pPr>
              <w:pStyle w:val="TabellRader"/>
              <w:rPr>
                <w:color w:val="000000"/>
                <w:szCs w:val="18"/>
                <w:lang w:eastAsia="sv-SE"/>
              </w:rPr>
            </w:pPr>
            <w:r w:rsidRPr="00D73121">
              <w:rPr>
                <w:color w:val="000000"/>
                <w:szCs w:val="18"/>
                <w:lang w:eastAsia="sv-SE"/>
              </w:rPr>
              <w:t>16,1</w:t>
            </w:r>
          </w:p>
        </w:tc>
        <w:tc>
          <w:tcPr>
            <w:tcW w:w="686" w:type="dxa"/>
          </w:tcPr>
          <w:p w14:paraId="732C07C2" w14:textId="77777777" w:rsidR="00CC5121" w:rsidRPr="00D73121" w:rsidRDefault="00CC5121" w:rsidP="00367745">
            <w:pPr>
              <w:pStyle w:val="TabellRader"/>
              <w:rPr>
                <w:color w:val="000000"/>
                <w:szCs w:val="18"/>
                <w:lang w:eastAsia="sv-SE"/>
              </w:rPr>
            </w:pPr>
            <w:r>
              <w:rPr>
                <w:color w:val="000000"/>
                <w:szCs w:val="18"/>
                <w:lang w:eastAsia="sv-SE"/>
              </w:rPr>
              <w:t>3,7</w:t>
            </w:r>
          </w:p>
        </w:tc>
        <w:tc>
          <w:tcPr>
            <w:tcW w:w="686" w:type="dxa"/>
          </w:tcPr>
          <w:p w14:paraId="7B329968" w14:textId="77777777" w:rsidR="00CC5121" w:rsidRPr="00D73121" w:rsidRDefault="00CC5121" w:rsidP="00367745">
            <w:pPr>
              <w:pStyle w:val="TabellRader"/>
              <w:rPr>
                <w:color w:val="000000"/>
                <w:szCs w:val="18"/>
                <w:lang w:eastAsia="sv-SE"/>
              </w:rPr>
            </w:pPr>
            <w:r>
              <w:rPr>
                <w:color w:val="000000"/>
                <w:szCs w:val="18"/>
                <w:lang w:eastAsia="sv-SE"/>
              </w:rPr>
              <w:t>16,4</w:t>
            </w:r>
          </w:p>
        </w:tc>
        <w:tc>
          <w:tcPr>
            <w:tcW w:w="686" w:type="dxa"/>
          </w:tcPr>
          <w:p w14:paraId="5F341567" w14:textId="77777777" w:rsidR="00CC5121" w:rsidRDefault="00CC5121" w:rsidP="00367745">
            <w:pPr>
              <w:pStyle w:val="TabellRader"/>
              <w:rPr>
                <w:color w:val="000000"/>
                <w:szCs w:val="18"/>
                <w:lang w:eastAsia="sv-SE"/>
              </w:rPr>
            </w:pPr>
            <w:r>
              <w:rPr>
                <w:color w:val="000000"/>
                <w:szCs w:val="18"/>
                <w:lang w:eastAsia="sv-SE"/>
              </w:rPr>
              <w:t>-6,6</w:t>
            </w:r>
          </w:p>
        </w:tc>
      </w:tr>
      <w:tr w:rsidR="00CC5121" w:rsidRPr="00D73121" w14:paraId="3B1419DF" w14:textId="77777777" w:rsidTr="00367745">
        <w:tc>
          <w:tcPr>
            <w:tcW w:w="2239" w:type="dxa"/>
            <w:tcBorders>
              <w:bottom w:val="single" w:sz="4" w:space="0" w:color="auto"/>
            </w:tcBorders>
            <w:vAlign w:val="center"/>
          </w:tcPr>
          <w:p w14:paraId="08561819" w14:textId="77777777" w:rsidR="00CC5121" w:rsidRPr="00D73121" w:rsidRDefault="00CC5121" w:rsidP="00367745">
            <w:pPr>
              <w:pStyle w:val="TabellRader"/>
              <w:jc w:val="left"/>
            </w:pPr>
            <w:r w:rsidRPr="00D73121">
              <w:rPr>
                <w:color w:val="000000"/>
                <w:szCs w:val="18"/>
                <w:lang w:eastAsia="sv-SE"/>
              </w:rPr>
              <w:t xml:space="preserve">Avkastning efter kostnader </w:t>
            </w:r>
          </w:p>
        </w:tc>
        <w:tc>
          <w:tcPr>
            <w:tcW w:w="762" w:type="dxa"/>
            <w:tcBorders>
              <w:bottom w:val="single" w:sz="4" w:space="0" w:color="auto"/>
            </w:tcBorders>
          </w:tcPr>
          <w:p w14:paraId="69E7222A" w14:textId="77777777" w:rsidR="00CC5121" w:rsidRPr="00D73121" w:rsidRDefault="00CC5121" w:rsidP="00367745">
            <w:pPr>
              <w:pStyle w:val="TabellRader"/>
            </w:pPr>
            <w:r w:rsidRPr="00D73121">
              <w:rPr>
                <w:color w:val="000000"/>
                <w:szCs w:val="18"/>
                <w:lang w:eastAsia="sv-SE"/>
              </w:rPr>
              <w:t>-1,3</w:t>
            </w:r>
          </w:p>
        </w:tc>
        <w:tc>
          <w:tcPr>
            <w:tcW w:w="762" w:type="dxa"/>
            <w:tcBorders>
              <w:bottom w:val="single" w:sz="4" w:space="0" w:color="auto"/>
            </w:tcBorders>
          </w:tcPr>
          <w:p w14:paraId="6316901B" w14:textId="77777777" w:rsidR="00CC5121" w:rsidRPr="00D73121" w:rsidRDefault="00CC5121" w:rsidP="00367745">
            <w:pPr>
              <w:pStyle w:val="TabellRader"/>
              <w:rPr>
                <w:color w:val="000000"/>
                <w:szCs w:val="18"/>
                <w:lang w:eastAsia="sv-SE"/>
              </w:rPr>
            </w:pPr>
            <w:r w:rsidRPr="00D73121">
              <w:rPr>
                <w:color w:val="000000"/>
                <w:szCs w:val="18"/>
                <w:lang w:eastAsia="sv-SE"/>
              </w:rPr>
              <w:t>15,9</w:t>
            </w:r>
          </w:p>
        </w:tc>
        <w:tc>
          <w:tcPr>
            <w:tcW w:w="686" w:type="dxa"/>
            <w:tcBorders>
              <w:bottom w:val="single" w:sz="4" w:space="0" w:color="auto"/>
            </w:tcBorders>
          </w:tcPr>
          <w:p w14:paraId="73A33665" w14:textId="77777777" w:rsidR="00CC5121" w:rsidRPr="00D73121" w:rsidRDefault="00CC5121" w:rsidP="00367745">
            <w:pPr>
              <w:pStyle w:val="TabellRader"/>
              <w:rPr>
                <w:color w:val="000000"/>
                <w:szCs w:val="18"/>
                <w:lang w:eastAsia="sv-SE"/>
              </w:rPr>
            </w:pPr>
            <w:r>
              <w:rPr>
                <w:color w:val="000000"/>
                <w:szCs w:val="18"/>
                <w:lang w:eastAsia="sv-SE"/>
              </w:rPr>
              <w:t>3,5</w:t>
            </w:r>
          </w:p>
        </w:tc>
        <w:tc>
          <w:tcPr>
            <w:tcW w:w="686" w:type="dxa"/>
            <w:tcBorders>
              <w:bottom w:val="single" w:sz="4" w:space="0" w:color="auto"/>
            </w:tcBorders>
          </w:tcPr>
          <w:p w14:paraId="576AB1AF" w14:textId="77777777" w:rsidR="00CC5121" w:rsidRPr="00D73121" w:rsidRDefault="00CC5121" w:rsidP="00367745">
            <w:pPr>
              <w:pStyle w:val="TabellRader"/>
              <w:rPr>
                <w:color w:val="000000"/>
                <w:szCs w:val="18"/>
                <w:lang w:eastAsia="sv-SE"/>
              </w:rPr>
            </w:pPr>
            <w:r>
              <w:rPr>
                <w:color w:val="000000"/>
                <w:szCs w:val="18"/>
                <w:lang w:eastAsia="sv-SE"/>
              </w:rPr>
              <w:t>16,3</w:t>
            </w:r>
          </w:p>
        </w:tc>
        <w:tc>
          <w:tcPr>
            <w:tcW w:w="686" w:type="dxa"/>
            <w:tcBorders>
              <w:bottom w:val="single" w:sz="4" w:space="0" w:color="auto"/>
            </w:tcBorders>
          </w:tcPr>
          <w:p w14:paraId="332F5D1E" w14:textId="77777777" w:rsidR="00CC5121" w:rsidRDefault="00CC5121" w:rsidP="00367745">
            <w:pPr>
              <w:pStyle w:val="TabellRader"/>
              <w:rPr>
                <w:color w:val="000000"/>
                <w:szCs w:val="18"/>
                <w:lang w:eastAsia="sv-SE"/>
              </w:rPr>
            </w:pPr>
            <w:r>
              <w:rPr>
                <w:color w:val="000000"/>
                <w:szCs w:val="18"/>
                <w:lang w:eastAsia="sv-SE"/>
              </w:rPr>
              <w:t>-6,7</w:t>
            </w:r>
          </w:p>
        </w:tc>
      </w:tr>
    </w:tbl>
    <w:p w14:paraId="0D314EEA" w14:textId="77777777" w:rsidR="00CC5121" w:rsidRPr="00A367A9" w:rsidRDefault="00CC5121" w:rsidP="00CC5121">
      <w:pPr>
        <w:pStyle w:val="TabellFotnot"/>
      </w:pPr>
      <w:r w:rsidRPr="00A367A9">
        <w:t>Källa: Andra AP-fondens årsredovisningar.</w:t>
      </w:r>
    </w:p>
    <w:p w14:paraId="37AD24C0" w14:textId="77777777" w:rsidR="00CC5121" w:rsidRPr="00BD4DA2" w:rsidRDefault="00CC5121" w:rsidP="00CC5121">
      <w:pPr>
        <w:pStyle w:val="Rubrik5utannumrering"/>
      </w:pPr>
      <w:r w:rsidRPr="00BD4DA2">
        <w:t>Fondkapital och resultat</w:t>
      </w:r>
    </w:p>
    <w:p w14:paraId="0867A701" w14:textId="77777777" w:rsidR="00CC5121" w:rsidRDefault="00CC5121" w:rsidP="00CC5121">
      <w:pPr>
        <w:pStyle w:val="Brdtext"/>
      </w:pPr>
      <w:r w:rsidRPr="00BD4DA2">
        <w:t xml:space="preserve">Andra AP-fondens resultat efter kostnader uppgick till </w:t>
      </w:r>
      <w:r>
        <w:t>-29,2 </w:t>
      </w:r>
      <w:r w:rsidRPr="00BD4DA2">
        <w:t>miljarder kronor 202</w:t>
      </w:r>
      <w:r>
        <w:t>2</w:t>
      </w:r>
      <w:r w:rsidRPr="00BD4DA2">
        <w:t xml:space="preserve">, vilket motsvarar en avkastning efter kostnader på </w:t>
      </w:r>
      <w:r>
        <w:t>-6,7</w:t>
      </w:r>
      <w:r w:rsidRPr="00BD4DA2">
        <w:t> pro</w:t>
      </w:r>
      <w:r w:rsidRPr="00BD4DA2">
        <w:softHyphen/>
        <w:t>cent</w:t>
      </w:r>
      <w:r>
        <w:t>. Det</w:t>
      </w:r>
      <w:r w:rsidRPr="00156752">
        <w:t xml:space="preserve"> var fondens </w:t>
      </w:r>
      <w:r>
        <w:t>lägsta</w:t>
      </w:r>
      <w:r w:rsidRPr="00156752">
        <w:t xml:space="preserve"> årliga avkastning sedan </w:t>
      </w:r>
      <w:r w:rsidRPr="0014742A">
        <w:t>finanskrisen 2008</w:t>
      </w:r>
      <w:r w:rsidRPr="00BD4DA2">
        <w:t xml:space="preserve">. Under året överfördes </w:t>
      </w:r>
      <w:r>
        <w:t>4,7</w:t>
      </w:r>
      <w:r w:rsidRPr="00BD4DA2">
        <w:t xml:space="preserve"> miljarder kronor till inkomst</w:t>
      </w:r>
      <w:r w:rsidRPr="00BD4DA2">
        <w:softHyphen/>
        <w:t>pensions</w:t>
      </w:r>
      <w:r w:rsidRPr="00BD4DA2">
        <w:softHyphen/>
        <w:t>systemet. Samman</w:t>
      </w:r>
      <w:r w:rsidRPr="00BD4DA2">
        <w:softHyphen/>
        <w:t xml:space="preserve">taget </w:t>
      </w:r>
      <w:r>
        <w:t>minskade</w:t>
      </w:r>
      <w:r w:rsidRPr="00BD4DA2">
        <w:t xml:space="preserve"> fondkapitalet med </w:t>
      </w:r>
      <w:r>
        <w:t>34,0</w:t>
      </w:r>
      <w:r w:rsidRPr="00BD4DA2">
        <w:t xml:space="preserve"> miljarder kronor till </w:t>
      </w:r>
      <w:r>
        <w:t>407,1</w:t>
      </w:r>
      <w:r w:rsidRPr="00BD4DA2">
        <w:t xml:space="preserve"> miljarder kronor vid årets slut.</w:t>
      </w:r>
    </w:p>
    <w:p w14:paraId="0B7E8F42" w14:textId="77777777" w:rsidR="00CC5121" w:rsidRPr="00223145" w:rsidRDefault="00CC5121" w:rsidP="00CC5121">
      <w:pPr>
        <w:pStyle w:val="Brdtextmedindrag"/>
      </w:pPr>
      <w:r w:rsidRPr="009C70C7">
        <w:t>Under 202</w:t>
      </w:r>
      <w:r>
        <w:t>2</w:t>
      </w:r>
      <w:r w:rsidRPr="009C70C7">
        <w:t xml:space="preserve"> uppgick Andra AP-fondens totala avkastning till </w:t>
      </w:r>
      <w:r>
        <w:t>-6,6 </w:t>
      </w:r>
      <w:r w:rsidRPr="009C70C7">
        <w:t>pro</w:t>
      </w:r>
      <w:r>
        <w:softHyphen/>
      </w:r>
      <w:r w:rsidRPr="009C70C7">
        <w:t>cent före kostnader.</w:t>
      </w:r>
      <w:r>
        <w:t xml:space="preserve"> </w:t>
      </w:r>
      <w:r w:rsidRPr="00BC4322">
        <w:t xml:space="preserve">Till </w:t>
      </w:r>
      <w:r>
        <w:t>den</w:t>
      </w:r>
      <w:r w:rsidRPr="00BC4322">
        <w:t xml:space="preserve"> totala avkastning</w:t>
      </w:r>
      <w:r>
        <w:t>en</w:t>
      </w:r>
      <w:r w:rsidRPr="00BC4322">
        <w:t xml:space="preserve"> bidrog fram</w:t>
      </w:r>
      <w:r>
        <w:softHyphen/>
      </w:r>
      <w:r w:rsidRPr="00BC4322">
        <w:t>för</w:t>
      </w:r>
      <w:r>
        <w:t xml:space="preserve"> </w:t>
      </w:r>
      <w:r w:rsidRPr="00BC4322">
        <w:t xml:space="preserve">allt </w:t>
      </w:r>
      <w:r>
        <w:t>valutasäkringar (-5,3 procentenheter), svenska aktier (-2,0 procent</w:t>
      </w:r>
      <w:r>
        <w:softHyphen/>
        <w:t>enheter och globala aktier exklusive tillväxt</w:t>
      </w:r>
      <w:r>
        <w:softHyphen/>
        <w:t>marknader (-1,2 procent</w:t>
      </w:r>
      <w:r>
        <w:softHyphen/>
        <w:t>enheter)</w:t>
      </w:r>
      <w:r w:rsidRPr="00BC4322">
        <w:t xml:space="preserve">. </w:t>
      </w:r>
      <w:r>
        <w:t>Alternativa tillgångar bidrog positivt till den totala avkastningen med 3,5 procent</w:t>
      </w:r>
      <w:r>
        <w:softHyphen/>
        <w:t xml:space="preserve">enheter. </w:t>
      </w:r>
      <w:r w:rsidRPr="00BC4322">
        <w:t>Värt att notera är att Andra AP-fonden inkluderar valutaeffekter i respektive tillgångsslags avkastning, och resultatet från valutasäkringarna motsvarar resultatet för fondens valutasäkring. För övriga AP-fonder redovisas tillgångsslagens avkastning exklusive valuta</w:t>
      </w:r>
      <w:r>
        <w:softHyphen/>
      </w:r>
      <w:r w:rsidRPr="00BC4322">
        <w:t>effekter.</w:t>
      </w:r>
    </w:p>
    <w:p w14:paraId="114A8BCE" w14:textId="77777777" w:rsidR="00CC5121" w:rsidRDefault="00CC5121" w:rsidP="00CC5121">
      <w:pPr>
        <w:pStyle w:val="Rubrik5utannumrering"/>
      </w:pPr>
      <w:r>
        <w:t>Andra AP-fondens avkastningsförväntan</w:t>
      </w:r>
    </w:p>
    <w:p w14:paraId="73E2137B" w14:textId="77777777" w:rsidR="00CC5121" w:rsidRDefault="00CC5121" w:rsidP="00CC5121">
      <w:pPr>
        <w:pStyle w:val="Brdtext"/>
      </w:pPr>
      <w:r w:rsidRPr="005C01CE">
        <w:t xml:space="preserve">Andra AP-fonden använder inget avkastningsmål, utan har i stället en långsiktig </w:t>
      </w:r>
      <w:r w:rsidRPr="005046B8">
        <w:rPr>
          <w:i/>
          <w:iCs/>
        </w:rPr>
        <w:t>förväntad</w:t>
      </w:r>
      <w:r w:rsidRPr="005C01CE">
        <w:t xml:space="preserve"> avkastning som fonden kommunicerar utåt. Fondens avkastningsförväntan är 4,5 procent per år i reala termer på lång sikt (30</w:t>
      </w:r>
      <w:r>
        <w:t> </w:t>
      </w:r>
      <w:r w:rsidRPr="005C01CE">
        <w:t xml:space="preserve">år). </w:t>
      </w:r>
      <w:r w:rsidRPr="00B40F2E">
        <w:t>Fonden har inget medelfristigt mål</w:t>
      </w:r>
      <w:r>
        <w:t xml:space="preserve"> (medelfristiga avkastnings</w:t>
      </w:r>
      <w:r>
        <w:softHyphen/>
        <w:t>förväntningar blir en del av långsiktiga antaganden, men kommuni</w:t>
      </w:r>
      <w:r>
        <w:softHyphen/>
        <w:t>ceras inte externt).</w:t>
      </w:r>
    </w:p>
    <w:p w14:paraId="431257FC" w14:textId="77777777" w:rsidR="00CC5121" w:rsidRDefault="00CC5121" w:rsidP="00CC5121">
      <w:pPr>
        <w:pStyle w:val="Brdtextmedindrag"/>
      </w:pPr>
      <w:r w:rsidRPr="005046B8">
        <w:t>Andra AP-fonden kombinerar analys av pensionssystemets skuld- och tillgångssida i större detalj för att härleda optimal strategisk portfölj</w:t>
      </w:r>
      <w:r w:rsidRPr="004A5437">
        <w:t xml:space="preserve"> som är till största nytta för pensionssystemet</w:t>
      </w:r>
      <w:r>
        <w:t>. Den långsiktiga avkastnings</w:t>
      </w:r>
      <w:r>
        <w:softHyphen/>
        <w:t>förväntan består av förväntad real avkastning om 4 procent på vald strate</w:t>
      </w:r>
      <w:r>
        <w:softHyphen/>
        <w:t>gisk portfölj samt aktiv förvaltning om 0,5 procent.</w:t>
      </w:r>
    </w:p>
    <w:p w14:paraId="31C63397" w14:textId="77777777" w:rsidR="00CC5121" w:rsidRDefault="00CC5121" w:rsidP="00CC5121">
      <w:pPr>
        <w:pStyle w:val="Brdtextmedindrag"/>
      </w:pPr>
      <w:r>
        <w:lastRenderedPageBreak/>
        <w:t xml:space="preserve">Andra AP-fondens avkastningsförväntan (och risknivå) är en egenskap hos den valda strategiska portföljen som identifieras genom tillgångs- och skuldanalys (s.k. ALM-analys), och inte ett mål i sig självt. </w:t>
      </w:r>
    </w:p>
    <w:p w14:paraId="1BB607EB" w14:textId="77777777" w:rsidR="00CC5121" w:rsidRDefault="00CC5121" w:rsidP="00CC5121">
      <w:pPr>
        <w:pStyle w:val="Brdtextmedindrag"/>
      </w:pPr>
      <w:r>
        <w:t>Fondens uttryckliga mål är att, genom valet av strategisk portfölj, minimera konsekvenserna av bromsen på 30 års sikt. Fonden kom</w:t>
      </w:r>
      <w:r>
        <w:softHyphen/>
        <w:t xml:space="preserve">municerar därför en avkastningsförväntan på den strategiska portfölj som bedöms uppnå det målet och inte ett avkastningsmål. </w:t>
      </w:r>
    </w:p>
    <w:p w14:paraId="315A709A" w14:textId="77777777" w:rsidR="00CC5121" w:rsidRDefault="00CC5121" w:rsidP="00CC5121">
      <w:pPr>
        <w:pStyle w:val="Brdtextmedindrag"/>
      </w:pPr>
      <w:r w:rsidRPr="00570ACE">
        <w:t>Andra AP-fondens avkastningsförväntan är högre än de övriga buffert</w:t>
      </w:r>
      <w:r>
        <w:softHyphen/>
      </w:r>
      <w:r w:rsidRPr="00570ACE">
        <w:t xml:space="preserve">fondernas </w:t>
      </w:r>
      <w:r w:rsidRPr="00C96E33">
        <w:t>avkastningsmål.</w:t>
      </w:r>
    </w:p>
    <w:p w14:paraId="759EA08E" w14:textId="77777777" w:rsidR="00CC5121" w:rsidRPr="00570ACE" w:rsidRDefault="00CC5121" w:rsidP="00CC5121">
      <w:pPr>
        <w:pStyle w:val="Rubrik5utannumrering"/>
      </w:pPr>
      <w:r w:rsidRPr="00570ACE">
        <w:t xml:space="preserve">Uppföljning av </w:t>
      </w:r>
      <w:r>
        <w:t xml:space="preserve">Andra AP-fondens </w:t>
      </w:r>
      <w:r w:rsidRPr="00570ACE">
        <w:t>avkastning</w:t>
      </w:r>
      <w:r>
        <w:t>sförväntan</w:t>
      </w:r>
    </w:p>
    <w:p w14:paraId="618254E8" w14:textId="77777777" w:rsidR="00CC5121" w:rsidRPr="006B42E9" w:rsidRDefault="00CC5121" w:rsidP="00CC5121">
      <w:pPr>
        <w:pStyle w:val="Brdtext"/>
      </w:pPr>
      <w:r w:rsidRPr="004E3A4F">
        <w:t>I</w:t>
      </w:r>
      <w:r>
        <w:t xml:space="preserve"> </w:t>
      </w:r>
      <w:r>
        <w:fldChar w:fldCharType="begin"/>
      </w:r>
      <w:r>
        <w:instrText xml:space="preserve"> REF  _Ref102057022 \* Lower \h  \* MERGEFORMAT </w:instrText>
      </w:r>
      <w:r>
        <w:fldChar w:fldCharType="separate"/>
      </w:r>
      <w:r>
        <w:t xml:space="preserve">tabell </w:t>
      </w:r>
      <w:r>
        <w:rPr>
          <w:noProof/>
        </w:rPr>
        <w:t>6</w:t>
      </w:r>
      <w:r>
        <w:t>.</w:t>
      </w:r>
      <w:r>
        <w:rPr>
          <w:noProof/>
        </w:rPr>
        <w:t>6</w:t>
      </w:r>
      <w:r>
        <w:fldChar w:fldCharType="end"/>
      </w:r>
      <w:r>
        <w:t xml:space="preserve"> </w:t>
      </w:r>
      <w:r w:rsidRPr="004E3A4F">
        <w:t xml:space="preserve">redovisas genomsnittlig avkastning för hela perioden </w:t>
      </w:r>
      <w:r>
        <w:br/>
      </w:r>
      <w:r w:rsidRPr="004E3A4F">
        <w:t>2001–202</w:t>
      </w:r>
      <w:r>
        <w:t>2</w:t>
      </w:r>
      <w:r w:rsidRPr="004E3A4F">
        <w:t xml:space="preserve">, för den senaste </w:t>
      </w:r>
      <w:r>
        <w:t>tio</w:t>
      </w:r>
      <w:r w:rsidRPr="004E3A4F">
        <w:t>årsperioden 201</w:t>
      </w:r>
      <w:r>
        <w:t>3</w:t>
      </w:r>
      <w:r w:rsidRPr="004E3A4F">
        <w:t>–202</w:t>
      </w:r>
      <w:r>
        <w:t>2</w:t>
      </w:r>
      <w:r w:rsidRPr="004E3A4F">
        <w:t xml:space="preserve"> samt för den senaste </w:t>
      </w:r>
      <w:r>
        <w:t>fem</w:t>
      </w:r>
      <w:r w:rsidRPr="007256C5">
        <w:t>årsperioden 201</w:t>
      </w:r>
      <w:r>
        <w:t>8</w:t>
      </w:r>
      <w:r w:rsidRPr="007256C5">
        <w:t>–202</w:t>
      </w:r>
      <w:r>
        <w:t>2</w:t>
      </w:r>
      <w:r w:rsidRPr="007256C5">
        <w:t xml:space="preserve">. </w:t>
      </w:r>
      <w:r w:rsidRPr="00002E06">
        <w:t>Som jämförelse finns styrelsens avkastnings</w:t>
      </w:r>
      <w:r>
        <w:softHyphen/>
        <w:t>förväntan</w:t>
      </w:r>
      <w:r w:rsidRPr="00002E06">
        <w:t xml:space="preserve"> med i tabellen</w:t>
      </w:r>
      <w:r>
        <w:t xml:space="preserve"> </w:t>
      </w:r>
      <w:r w:rsidRPr="007256C5">
        <w:t>för motsvarande tidsperioder</w:t>
      </w:r>
      <w:r>
        <w:t>.</w:t>
      </w:r>
      <w:r w:rsidRPr="00002E06">
        <w:t xml:space="preserve"> </w:t>
      </w:r>
      <w:r w:rsidRPr="007256C5">
        <w:t xml:space="preserve"> </w:t>
      </w:r>
      <w:r>
        <w:t>Avkastningsförväntan</w:t>
      </w:r>
      <w:r w:rsidRPr="000A10AB">
        <w:t xml:space="preserve"> är uttryckt i reala termer </w:t>
      </w:r>
      <w:r>
        <w:t>och därför</w:t>
      </w:r>
      <w:r w:rsidRPr="000A10AB" w:rsidDel="000A10AB">
        <w:t xml:space="preserve"> </w:t>
      </w:r>
      <w:r w:rsidRPr="000A10AB">
        <w:t>redovisas</w:t>
      </w:r>
      <w:r>
        <w:t xml:space="preserve"> </w:t>
      </w:r>
      <w:r w:rsidRPr="000A10AB">
        <w:t>även fondens avkastning i reala termer</w:t>
      </w:r>
      <w:r>
        <w:t>,</w:t>
      </w:r>
      <w:r w:rsidRPr="000A10AB">
        <w:t xml:space="preserve"> för att vara jämförbart med de</w:t>
      </w:r>
      <w:r>
        <w:t>n</w:t>
      </w:r>
      <w:r w:rsidRPr="000A10AB">
        <w:t xml:space="preserve"> långsiktiga avkastnings</w:t>
      </w:r>
      <w:r>
        <w:t>förväntan</w:t>
      </w:r>
      <w:r w:rsidRPr="000A10AB">
        <w:t>.</w:t>
      </w:r>
      <w:r>
        <w:t xml:space="preserve"> </w:t>
      </w:r>
    </w:p>
    <w:p w14:paraId="600022B8" w14:textId="77777777" w:rsidR="00CC5121" w:rsidRDefault="00CC5121" w:rsidP="00CC5121">
      <w:pPr>
        <w:pStyle w:val="TabellRubrik"/>
        <w:ind w:left="0" w:firstLine="0"/>
      </w:pPr>
      <w:bookmarkStart w:id="218" w:name="_Ref102057022"/>
      <w:r>
        <w:t xml:space="preserve">Tabell </w:t>
      </w:r>
      <w:r w:rsidR="00263E1F">
        <w:fldChar w:fldCharType="begin"/>
      </w:r>
      <w:r w:rsidR="00263E1F">
        <w:instrText xml:space="preserve"> STYLEREF</w:instrText>
      </w:r>
      <w:r w:rsidR="00263E1F">
        <w:instrText xml:space="preserve">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6</w:t>
      </w:r>
      <w:r w:rsidR="00263E1F">
        <w:rPr>
          <w:noProof/>
        </w:rPr>
        <w:fldChar w:fldCharType="end"/>
      </w:r>
      <w:bookmarkEnd w:id="218"/>
      <w:r>
        <w:tab/>
        <w:t>Andra AP-</w:t>
      </w:r>
      <w:r w:rsidRPr="00920BDD">
        <w:t xml:space="preserve">fondens avkastning och </w:t>
      </w:r>
      <w:r w:rsidRPr="00F76D96">
        <w:t>avkastnings</w:t>
      </w:r>
      <w:r>
        <w:t>förväntan</w:t>
      </w:r>
    </w:p>
    <w:p w14:paraId="0040CFE7"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Andra AP-fondens avkastning och jämförelseindex i procent."/>
      </w:tblPr>
      <w:tblGrid>
        <w:gridCol w:w="2192"/>
        <w:gridCol w:w="1170"/>
        <w:gridCol w:w="1170"/>
        <w:gridCol w:w="1170"/>
      </w:tblGrid>
      <w:tr w:rsidR="00CC5121" w14:paraId="2322D977" w14:textId="77777777" w:rsidTr="00367745">
        <w:trPr>
          <w:tblHeader/>
        </w:trPr>
        <w:tc>
          <w:tcPr>
            <w:tcW w:w="1922" w:type="pct"/>
            <w:tcBorders>
              <w:top w:val="single" w:sz="8" w:space="0" w:color="auto"/>
              <w:bottom w:val="single" w:sz="6" w:space="0" w:color="auto"/>
            </w:tcBorders>
            <w:shd w:val="clear" w:color="auto" w:fill="auto"/>
          </w:tcPr>
          <w:p w14:paraId="51748957"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7EC59FD3" w14:textId="77777777" w:rsidR="00CC5121" w:rsidRDefault="00CC5121" w:rsidP="00367745">
            <w:pPr>
              <w:pStyle w:val="TabellHuvud"/>
            </w:pPr>
            <w:r>
              <w:t>2001–</w:t>
            </w:r>
            <w:r w:rsidRPr="005F545E">
              <w:t>202</w:t>
            </w:r>
            <w:r>
              <w:t>2</w:t>
            </w:r>
            <w:r w:rsidRPr="003F2AFF" w:rsidDel="006A4D4F">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7E916C57" w14:textId="77777777" w:rsidR="00CC5121" w:rsidRDefault="00CC5121" w:rsidP="00367745">
            <w:pPr>
              <w:pStyle w:val="TabellHuvud"/>
            </w:pPr>
            <w:r w:rsidRPr="005F545E">
              <w:t>201</w:t>
            </w:r>
            <w:r>
              <w:t>3</w:t>
            </w:r>
            <w:r w:rsidRPr="005F545E">
              <w:t>–202</w:t>
            </w:r>
            <w:r>
              <w:t>2</w:t>
            </w:r>
          </w:p>
        </w:tc>
        <w:tc>
          <w:tcPr>
            <w:tcW w:w="1026" w:type="pct"/>
            <w:tcBorders>
              <w:top w:val="single" w:sz="8" w:space="0" w:color="auto"/>
              <w:bottom w:val="single" w:sz="6" w:space="0" w:color="auto"/>
            </w:tcBorders>
            <w:shd w:val="clear" w:color="auto" w:fill="auto"/>
          </w:tcPr>
          <w:p w14:paraId="2BF64E34" w14:textId="77777777" w:rsidR="00CC5121" w:rsidRDefault="00CC5121" w:rsidP="00367745">
            <w:pPr>
              <w:pStyle w:val="TabellHuvud"/>
            </w:pPr>
            <w:r w:rsidRPr="005F545E">
              <w:t>201</w:t>
            </w:r>
            <w:r>
              <w:t>8</w:t>
            </w:r>
            <w:r w:rsidRPr="005F545E">
              <w:t>–202</w:t>
            </w:r>
            <w:r>
              <w:t>2</w:t>
            </w:r>
          </w:p>
        </w:tc>
      </w:tr>
      <w:tr w:rsidR="00CC5121" w14:paraId="699D5DAA" w14:textId="77777777" w:rsidTr="00367745">
        <w:tc>
          <w:tcPr>
            <w:tcW w:w="1922" w:type="pct"/>
            <w:tcBorders>
              <w:top w:val="single" w:sz="6" w:space="0" w:color="auto"/>
            </w:tcBorders>
            <w:shd w:val="clear" w:color="auto" w:fill="auto"/>
          </w:tcPr>
          <w:p w14:paraId="0AFD6308"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35CCD13F" w14:textId="77777777" w:rsidR="00CC5121" w:rsidRDefault="00CC5121" w:rsidP="00367745">
            <w:pPr>
              <w:pStyle w:val="TabellRader"/>
            </w:pPr>
            <w:r>
              <w:t>6,0</w:t>
            </w:r>
          </w:p>
        </w:tc>
        <w:tc>
          <w:tcPr>
            <w:tcW w:w="1026" w:type="pct"/>
            <w:tcBorders>
              <w:top w:val="single" w:sz="6" w:space="0" w:color="auto"/>
            </w:tcBorders>
            <w:shd w:val="clear" w:color="auto" w:fill="auto"/>
          </w:tcPr>
          <w:p w14:paraId="0D841F3A" w14:textId="77777777" w:rsidR="00CC5121" w:rsidRDefault="00CC5121" w:rsidP="00367745">
            <w:pPr>
              <w:pStyle w:val="TabellRader"/>
            </w:pPr>
            <w:r>
              <w:t>7,4</w:t>
            </w:r>
          </w:p>
        </w:tc>
        <w:tc>
          <w:tcPr>
            <w:tcW w:w="1026" w:type="pct"/>
            <w:tcBorders>
              <w:top w:val="single" w:sz="6" w:space="0" w:color="auto"/>
            </w:tcBorders>
            <w:shd w:val="clear" w:color="auto" w:fill="auto"/>
          </w:tcPr>
          <w:p w14:paraId="20AEB689" w14:textId="77777777" w:rsidR="00CC5121" w:rsidRDefault="00CC5121" w:rsidP="00367745">
            <w:pPr>
              <w:pStyle w:val="TabellRader"/>
            </w:pPr>
            <w:r>
              <w:t>5,2</w:t>
            </w:r>
          </w:p>
        </w:tc>
      </w:tr>
      <w:tr w:rsidR="00CC5121" w14:paraId="08F543D0" w14:textId="77777777" w:rsidTr="00367745">
        <w:tc>
          <w:tcPr>
            <w:tcW w:w="1922" w:type="pct"/>
            <w:shd w:val="clear" w:color="auto" w:fill="auto"/>
          </w:tcPr>
          <w:p w14:paraId="551F2FED" w14:textId="77777777" w:rsidR="00CC5121" w:rsidRDefault="00CC5121" w:rsidP="00367745">
            <w:pPr>
              <w:pStyle w:val="TabellRader"/>
              <w:jc w:val="left"/>
            </w:pPr>
            <w:r>
              <w:t>Genomsnittlig real avkastning</w:t>
            </w:r>
          </w:p>
        </w:tc>
        <w:tc>
          <w:tcPr>
            <w:tcW w:w="1026" w:type="pct"/>
            <w:shd w:val="clear" w:color="auto" w:fill="auto"/>
          </w:tcPr>
          <w:p w14:paraId="287E89E4" w14:textId="77777777" w:rsidR="00CC5121" w:rsidRPr="005F545E" w:rsidRDefault="00CC5121" w:rsidP="00367745">
            <w:pPr>
              <w:pStyle w:val="TabellRader"/>
            </w:pPr>
            <w:r>
              <w:t>4,1</w:t>
            </w:r>
          </w:p>
        </w:tc>
        <w:tc>
          <w:tcPr>
            <w:tcW w:w="1026" w:type="pct"/>
            <w:shd w:val="clear" w:color="auto" w:fill="auto"/>
          </w:tcPr>
          <w:p w14:paraId="197CADCC" w14:textId="77777777" w:rsidR="00CC5121" w:rsidRDefault="00CC5121" w:rsidP="00367745">
            <w:pPr>
              <w:pStyle w:val="TabellRader"/>
            </w:pPr>
            <w:r>
              <w:t>5,0</w:t>
            </w:r>
          </w:p>
        </w:tc>
        <w:tc>
          <w:tcPr>
            <w:tcW w:w="1026" w:type="pct"/>
            <w:shd w:val="clear" w:color="auto" w:fill="auto"/>
          </w:tcPr>
          <w:p w14:paraId="5F2426E7" w14:textId="77777777" w:rsidR="00CC5121" w:rsidRDefault="00CC5121" w:rsidP="00367745">
            <w:pPr>
              <w:pStyle w:val="TabellRader"/>
            </w:pPr>
            <w:r>
              <w:t>1,1</w:t>
            </w:r>
          </w:p>
        </w:tc>
      </w:tr>
      <w:tr w:rsidR="00CC5121" w14:paraId="1921360B" w14:textId="77777777" w:rsidTr="00367745">
        <w:tc>
          <w:tcPr>
            <w:tcW w:w="1922" w:type="pct"/>
            <w:shd w:val="clear" w:color="auto" w:fill="auto"/>
          </w:tcPr>
          <w:p w14:paraId="44373883" w14:textId="77777777" w:rsidR="00CC5121" w:rsidRDefault="00CC5121" w:rsidP="00367745">
            <w:pPr>
              <w:pStyle w:val="TabellRader"/>
              <w:jc w:val="left"/>
            </w:pPr>
            <w:r>
              <w:t>Långsiktig avkastningsförväntan (realt)</w:t>
            </w:r>
          </w:p>
        </w:tc>
        <w:tc>
          <w:tcPr>
            <w:tcW w:w="1026" w:type="pct"/>
            <w:shd w:val="clear" w:color="auto" w:fill="auto"/>
          </w:tcPr>
          <w:p w14:paraId="157FCB0A" w14:textId="77777777" w:rsidR="00CC5121" w:rsidRDefault="00CC5121" w:rsidP="00367745">
            <w:pPr>
              <w:pStyle w:val="TabellRader"/>
            </w:pPr>
            <w:r>
              <w:t>4,5</w:t>
            </w:r>
          </w:p>
        </w:tc>
        <w:tc>
          <w:tcPr>
            <w:tcW w:w="1026" w:type="pct"/>
            <w:shd w:val="clear" w:color="auto" w:fill="auto"/>
          </w:tcPr>
          <w:p w14:paraId="629D031E" w14:textId="77777777" w:rsidR="00CC5121" w:rsidRDefault="00CC5121" w:rsidP="00367745">
            <w:pPr>
              <w:pStyle w:val="TabellRader"/>
            </w:pPr>
            <w:r>
              <w:t>4,5</w:t>
            </w:r>
          </w:p>
        </w:tc>
        <w:tc>
          <w:tcPr>
            <w:tcW w:w="1026" w:type="pct"/>
            <w:shd w:val="clear" w:color="auto" w:fill="auto"/>
          </w:tcPr>
          <w:p w14:paraId="3C8D707D" w14:textId="77777777" w:rsidR="00CC5121" w:rsidRDefault="00CC5121" w:rsidP="00367745">
            <w:pPr>
              <w:pStyle w:val="TabellRader"/>
            </w:pPr>
            <w:r>
              <w:t>4,5</w:t>
            </w:r>
          </w:p>
        </w:tc>
      </w:tr>
    </w:tbl>
    <w:p w14:paraId="2A22F42D" w14:textId="77777777" w:rsidR="00CC5121" w:rsidRDefault="00CC5121" w:rsidP="00CC5121">
      <w:pPr>
        <w:pStyle w:val="FigurFotnot"/>
      </w:pPr>
      <w:r w:rsidRPr="0044260D">
        <w:t>Not 1: Tidsperioden gäller fr.o.m. den 1 juli 2001</w:t>
      </w:r>
      <w:r>
        <w:t>.</w:t>
      </w:r>
    </w:p>
    <w:p w14:paraId="19FE3452" w14:textId="77777777" w:rsidR="00CC5121" w:rsidRDefault="00CC5121" w:rsidP="00CC5121">
      <w:pPr>
        <w:pStyle w:val="TabellFotnot"/>
      </w:pPr>
      <w:r>
        <w:t xml:space="preserve">Källa: McKinsey bilaga </w:t>
      </w:r>
      <w:r w:rsidRPr="009E0938">
        <w:t>9</w:t>
      </w:r>
      <w:r>
        <w:t xml:space="preserve"> (grunddata från Andra AP-fonden).</w:t>
      </w:r>
    </w:p>
    <w:p w14:paraId="4829FCB0" w14:textId="77777777" w:rsidR="00CC5121" w:rsidRDefault="00CC5121" w:rsidP="00CC5121">
      <w:pPr>
        <w:pStyle w:val="Brdtextmedindrag"/>
      </w:pPr>
    </w:p>
    <w:p w14:paraId="0DCFD00C" w14:textId="77777777" w:rsidR="00CC5121" w:rsidRDefault="00CC5121" w:rsidP="00CC5121">
      <w:pPr>
        <w:pStyle w:val="Brdtext"/>
      </w:pPr>
      <w:r>
        <w:t xml:space="preserve">Av tabellen </w:t>
      </w:r>
      <w:r w:rsidRPr="00C96E33">
        <w:t xml:space="preserve">framgår att fondens årliga nominella genomsnittliga avkastning efter kostnader </w:t>
      </w:r>
      <w:r>
        <w:t>uppgick till</w:t>
      </w:r>
      <w:r w:rsidRPr="00C96E33">
        <w:t xml:space="preserve"> </w:t>
      </w:r>
      <w:r>
        <w:t>5,2</w:t>
      </w:r>
      <w:r w:rsidRPr="00C96E33">
        <w:t> procent under den senaste femårs</w:t>
      </w:r>
      <w:r>
        <w:softHyphen/>
      </w:r>
      <w:r w:rsidRPr="00C96E33">
        <w:t>perioden (201</w:t>
      </w:r>
      <w:r>
        <w:t>8</w:t>
      </w:r>
      <w:r w:rsidRPr="00C96E33">
        <w:t>–202</w:t>
      </w:r>
      <w:r>
        <w:t>2</w:t>
      </w:r>
      <w:r w:rsidRPr="00C96E33">
        <w:t>)</w:t>
      </w:r>
      <w:r>
        <w:t xml:space="preserve"> och 7,4</w:t>
      </w:r>
      <w:r w:rsidRPr="00C96E33">
        <w:t xml:space="preserve"> procent under tioårsperioden </w:t>
      </w:r>
      <w:r>
        <w:br/>
      </w:r>
      <w:r w:rsidRPr="00C96E33">
        <w:t>(201</w:t>
      </w:r>
      <w:r>
        <w:t>3</w:t>
      </w:r>
      <w:r w:rsidRPr="00C96E33">
        <w:t>–202</w:t>
      </w:r>
      <w:r>
        <w:t>2</w:t>
      </w:r>
      <w:r w:rsidRPr="00C96E33">
        <w:t>)</w:t>
      </w:r>
      <w:r>
        <w:t xml:space="preserve">. </w:t>
      </w:r>
      <w:r w:rsidRPr="007256C5">
        <w:t>För hela perioden 2001–202</w:t>
      </w:r>
      <w:r>
        <w:t>2</w:t>
      </w:r>
      <w:r w:rsidRPr="007256C5">
        <w:t xml:space="preserve"> har Andra AP-fondens genom</w:t>
      </w:r>
      <w:r w:rsidRPr="007256C5">
        <w:softHyphen/>
        <w:t>snittliga avkastning uppgått till 6,</w:t>
      </w:r>
      <w:r>
        <w:t>0</w:t>
      </w:r>
      <w:r w:rsidRPr="007256C5">
        <w:t xml:space="preserve"> procent per år</w:t>
      </w:r>
      <w:r>
        <w:t>, i nominella termer</w:t>
      </w:r>
      <w:r w:rsidRPr="00C66233">
        <w:t xml:space="preserve">. </w:t>
      </w:r>
      <w:r w:rsidRPr="005C01CE">
        <w:t xml:space="preserve">Fondens avkastningsförväntan är 4,5 procent per år i reala termer på lång sikt. </w:t>
      </w:r>
      <w:r>
        <w:t xml:space="preserve">Detta kan jämföras med fondens årliga </w:t>
      </w:r>
      <w:r w:rsidRPr="00790C08">
        <w:t>genomsnittliga avkast</w:t>
      </w:r>
      <w:r>
        <w:softHyphen/>
      </w:r>
      <w:r w:rsidRPr="00790C08">
        <w:t>ning efter kostnader</w:t>
      </w:r>
      <w:r>
        <w:t>,</w:t>
      </w:r>
      <w:r w:rsidRPr="00994EB2">
        <w:t xml:space="preserve"> </w:t>
      </w:r>
      <w:r>
        <w:t>omräknat i reala termer för att vara jämförbart med fondens avkastningsmål,</w:t>
      </w:r>
      <w:r w:rsidRPr="00790C08">
        <w:t xml:space="preserve"> som uppgick till </w:t>
      </w:r>
      <w:r>
        <w:t>1,1</w:t>
      </w:r>
      <w:r w:rsidRPr="00790C08">
        <w:t xml:space="preserve"> procent under den senaste femårs</w:t>
      </w:r>
      <w:r w:rsidRPr="00790C08">
        <w:softHyphen/>
        <w:t>perioden (201</w:t>
      </w:r>
      <w:r>
        <w:t>8</w:t>
      </w:r>
      <w:r w:rsidRPr="00790C08">
        <w:t>–2022), 5,</w:t>
      </w:r>
      <w:r>
        <w:t>0</w:t>
      </w:r>
      <w:r w:rsidRPr="00790C08">
        <w:t xml:space="preserve"> procent under den senaste tioårs</w:t>
      </w:r>
      <w:r>
        <w:softHyphen/>
      </w:r>
      <w:r w:rsidRPr="00790C08">
        <w:t xml:space="preserve">perioden (2013–2022) och </w:t>
      </w:r>
      <w:r>
        <w:t>4,1</w:t>
      </w:r>
      <w:r w:rsidRPr="00790C08">
        <w:t xml:space="preserve"> procent för hela perioden 2001–2022. </w:t>
      </w:r>
      <w:r>
        <w:t>Andra AP-fonden har uppnått styrelsens långsiktiga avkastningsförväntan på 10 års sikt.</w:t>
      </w:r>
    </w:p>
    <w:p w14:paraId="786D033E" w14:textId="77777777" w:rsidR="00CC5121" w:rsidRDefault="00CC5121" w:rsidP="00CC5121">
      <w:pPr>
        <w:pStyle w:val="Rubrik5utannumrering"/>
      </w:pPr>
      <w:r>
        <w:t>Finansiell risk och tillgångsallokering</w:t>
      </w:r>
      <w:r w:rsidRPr="00CB2853" w:rsidDel="009224E7">
        <w:t xml:space="preserve"> </w:t>
      </w:r>
    </w:p>
    <w:p w14:paraId="09226C25" w14:textId="77777777" w:rsidR="00CC5121" w:rsidRPr="00CB2853" w:rsidRDefault="00CC5121" w:rsidP="00CC5121">
      <w:pPr>
        <w:pStyle w:val="Brdtext"/>
      </w:pPr>
      <w:r w:rsidRPr="00CB2853">
        <w:t xml:space="preserve">Andra AP-fondens strategi bygger på värdeskapande i flera steg: val av strategisk tillgångsfördelning, val av index och aktiv förvaltning. Till grund för strategin ligger ett antal investeringsövertygelser. Dessa beskriver fondens syn på hur kapitalmarknaden fungerar samt möjligheter </w:t>
      </w:r>
      <w:r w:rsidRPr="00CB2853">
        <w:lastRenderedPageBreak/>
        <w:t xml:space="preserve">och förutsättningar att skapa en god avkastning. Bland fondens investeringsövertygelser ingår först och främst att en gedigen analys av pensionssystemet är centralt för strategivalet, därutöver </w:t>
      </w:r>
      <w:proofErr w:type="gramStart"/>
      <w:r>
        <w:t>bl.a.</w:t>
      </w:r>
      <w:proofErr w:type="gramEnd"/>
      <w:r>
        <w:t xml:space="preserve"> </w:t>
      </w:r>
      <w:r w:rsidRPr="00CB2853">
        <w:t>att systematiskt risktagande krävs, att diversifiering minskar risken, att aktiv förvaltning skapar mervärde, att hållbarhet lönar sig, att klimat</w:t>
      </w:r>
      <w:r>
        <w:softHyphen/>
      </w:r>
      <w:r w:rsidRPr="00CB2853">
        <w:t xml:space="preserve">förändringar är en hållbarhetsrisk, </w:t>
      </w:r>
      <w:r>
        <w:t xml:space="preserve">och </w:t>
      </w:r>
      <w:r w:rsidRPr="00CB2853">
        <w:t>att det långsiktiga uppdraget ger speciella möjligheter</w:t>
      </w:r>
      <w:r>
        <w:t>.</w:t>
      </w:r>
    </w:p>
    <w:p w14:paraId="089B7C6B" w14:textId="77777777" w:rsidR="00CC5121" w:rsidRDefault="00CC5121" w:rsidP="00CC5121">
      <w:pPr>
        <w:pStyle w:val="Brdtextmedindrag"/>
      </w:pPr>
      <w:r w:rsidRPr="007A1F8F">
        <w:t>Andra AP-fondens portfölj bestod vid 202</w:t>
      </w:r>
      <w:r>
        <w:t>2</w:t>
      </w:r>
      <w:r w:rsidRPr="007A1F8F">
        <w:t xml:space="preserve"> års slut av </w:t>
      </w:r>
      <w:r>
        <w:t>36</w:t>
      </w:r>
      <w:r w:rsidRPr="007A1F8F">
        <w:t xml:space="preserve"> procent aktier, </w:t>
      </w:r>
      <w:r>
        <w:t>27</w:t>
      </w:r>
      <w:r w:rsidRPr="007A1F8F">
        <w:t xml:space="preserve"> procent räntebärande tillgångar och </w:t>
      </w:r>
      <w:r>
        <w:t>36</w:t>
      </w:r>
      <w:r w:rsidRPr="007A1F8F">
        <w:t xml:space="preserve"> procent alternativa </w:t>
      </w:r>
      <w:r>
        <w:t>investe</w:t>
      </w:r>
      <w:r>
        <w:softHyphen/>
        <w:t xml:space="preserve">ringar (se </w:t>
      </w:r>
      <w:r>
        <w:fldChar w:fldCharType="begin"/>
      </w:r>
      <w:r>
        <w:instrText xml:space="preserve"> REF  _Ref102057062 \* Lower \h  \* MERGEFORMAT </w:instrText>
      </w:r>
      <w:r>
        <w:fldChar w:fldCharType="separate"/>
      </w:r>
      <w:r>
        <w:t xml:space="preserve">figur </w:t>
      </w:r>
      <w:r>
        <w:rPr>
          <w:noProof/>
        </w:rPr>
        <w:t>6</w:t>
      </w:r>
      <w:r>
        <w:t>.</w:t>
      </w:r>
      <w:r>
        <w:rPr>
          <w:noProof/>
        </w:rPr>
        <w:t>4</w:t>
      </w:r>
      <w:r>
        <w:fldChar w:fldCharType="end"/>
      </w:r>
      <w:r>
        <w:t>)</w:t>
      </w:r>
      <w:r w:rsidRPr="007A1F8F">
        <w:t xml:space="preserve">. </w:t>
      </w:r>
      <w:r w:rsidRPr="006E7C16">
        <w:t xml:space="preserve">Jämfört med föregående årsskifte har andelen alternativa </w:t>
      </w:r>
      <w:r>
        <w:t>investeringar</w:t>
      </w:r>
      <w:r w:rsidRPr="006E7C16">
        <w:t xml:space="preserve"> </w:t>
      </w:r>
      <w:r>
        <w:t>ökat</w:t>
      </w:r>
      <w:r w:rsidRPr="006E7C16">
        <w:t xml:space="preserve"> med </w:t>
      </w:r>
      <w:r>
        <w:t>6,6</w:t>
      </w:r>
      <w:r w:rsidRPr="006E7C16">
        <w:t xml:space="preserve"> procentenheter och andelen </w:t>
      </w:r>
      <w:r>
        <w:t>ränte</w:t>
      </w:r>
      <w:r>
        <w:softHyphen/>
        <w:t>bärande tillgångar</w:t>
      </w:r>
      <w:r w:rsidRPr="006E7C16">
        <w:t xml:space="preserve"> </w:t>
      </w:r>
      <w:r>
        <w:t>minskat</w:t>
      </w:r>
      <w:r w:rsidRPr="006E7C16">
        <w:t xml:space="preserve"> med </w:t>
      </w:r>
      <w:r>
        <w:t>1,5</w:t>
      </w:r>
      <w:r w:rsidRPr="006E7C16">
        <w:t> procentenheter.</w:t>
      </w:r>
    </w:p>
    <w:p w14:paraId="5000D875" w14:textId="77777777" w:rsidR="00CC5121" w:rsidRDefault="00CC5121" w:rsidP="00CC5121">
      <w:pPr>
        <w:pStyle w:val="FigurRubrik"/>
      </w:pPr>
      <w:bookmarkStart w:id="219" w:name="_Ref102057062"/>
      <w:r>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4</w:t>
      </w:r>
      <w:r w:rsidR="00263E1F">
        <w:rPr>
          <w:noProof/>
        </w:rPr>
        <w:fldChar w:fldCharType="end"/>
      </w:r>
      <w:bookmarkEnd w:id="219"/>
      <w:r>
        <w:tab/>
        <w:t>Tillgångsallokering Andra AP-fonden</w:t>
      </w:r>
    </w:p>
    <w:p w14:paraId="4B7CD433" w14:textId="77777777" w:rsidR="00CC5121" w:rsidRDefault="00CC5121" w:rsidP="00CC5121">
      <w:pPr>
        <w:pStyle w:val="FigurUnderrubrik"/>
      </w:pPr>
      <w:r>
        <w:t>Procent av totala tillgångar</w:t>
      </w:r>
    </w:p>
    <w:p w14:paraId="0EE57E40" w14:textId="77777777" w:rsidR="00CC5121" w:rsidRDefault="00CC5121" w:rsidP="00CC5121">
      <w:pPr>
        <w:pStyle w:val="Brdtext"/>
      </w:pPr>
      <w:r>
        <w:rPr>
          <w:noProof/>
        </w:rPr>
        <w:drawing>
          <wp:inline distT="0" distB="0" distL="0" distR="0" wp14:anchorId="5EB639E3" wp14:editId="0FD7A73D">
            <wp:extent cx="3744595" cy="2460625"/>
            <wp:effectExtent l="0" t="0" r="8255" b="0"/>
            <wp:docPr id="22" name="Diagram 64">
              <a:extLst xmlns:a="http://schemas.openxmlformats.org/drawingml/2006/main">
                <a:ext uri="{FF2B5EF4-FFF2-40B4-BE49-F238E27FC236}">
                  <a16:creationId xmlns:a16="http://schemas.microsoft.com/office/drawing/2014/main" id="{32AD47AB-CA5E-4431-8182-EDCACE83F2D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152908F0" w14:textId="77777777" w:rsidR="00CC5121" w:rsidRDefault="00CC5121" w:rsidP="00CC5121">
      <w:pPr>
        <w:pStyle w:val="FigurFotnot"/>
      </w:pPr>
      <w:r>
        <w:t>Källa: McKinsey bilaga 9 (grunddata från Andra AP-fonden).</w:t>
      </w:r>
    </w:p>
    <w:p w14:paraId="62488EB1" w14:textId="77777777" w:rsidR="00CC5121" w:rsidRPr="00170F8B" w:rsidRDefault="00CC5121" w:rsidP="00CC5121">
      <w:pPr>
        <w:pStyle w:val="Rubrik5utannumrering"/>
      </w:pPr>
      <w:r>
        <w:t>Riskjusterad avkastning</w:t>
      </w:r>
    </w:p>
    <w:p w14:paraId="1496FC49" w14:textId="77777777" w:rsidR="00CC5121" w:rsidRPr="00A95773" w:rsidRDefault="00CC5121" w:rsidP="00CC5121">
      <w:pPr>
        <w:pStyle w:val="Brdtext"/>
      </w:pPr>
      <w:r w:rsidRPr="008F5E70">
        <w:t>I</w:t>
      </w:r>
      <w:r>
        <w:t xml:space="preserve"> </w:t>
      </w:r>
      <w:r>
        <w:fldChar w:fldCharType="begin"/>
      </w:r>
      <w:r>
        <w:instrText xml:space="preserve"> REF  _Ref101855222 \* Lower \h  \* MERGEFORMAT </w:instrText>
      </w:r>
      <w:r>
        <w:fldChar w:fldCharType="separate"/>
      </w:r>
      <w:r>
        <w:t xml:space="preserve">figur </w:t>
      </w:r>
      <w:r>
        <w:rPr>
          <w:noProof/>
        </w:rPr>
        <w:t>6</w:t>
      </w:r>
      <w:r>
        <w:t>.</w:t>
      </w:r>
      <w:r>
        <w:rPr>
          <w:noProof/>
        </w:rPr>
        <w:t>5</w:t>
      </w:r>
      <w:r>
        <w:fldChar w:fldCharType="end"/>
      </w:r>
      <w:r w:rsidRPr="00F07ABC">
        <w:t xml:space="preserve"> redovisas </w:t>
      </w:r>
      <w:r>
        <w:t>Andra</w:t>
      </w:r>
      <w:r w:rsidRPr="00F07ABC">
        <w:t xml:space="preserve"> AP-fondens totala avkastning efter kost</w:t>
      </w:r>
      <w:r w:rsidRPr="00F07ABC">
        <w:softHyphen/>
        <w:t xml:space="preserve">nader </w:t>
      </w:r>
      <w:r>
        <w:t xml:space="preserve">samt den riskjusterade avkastningen </w:t>
      </w:r>
      <w:r w:rsidRPr="00F07ABC">
        <w:t xml:space="preserve">under den senaste </w:t>
      </w:r>
      <w:r>
        <w:t>tioårsperioden</w:t>
      </w:r>
      <w:r w:rsidRPr="00F07ABC">
        <w:t>, 201</w:t>
      </w:r>
      <w:r>
        <w:t>3</w:t>
      </w:r>
      <w:r w:rsidRPr="00F07ABC">
        <w:t>–202</w:t>
      </w:r>
      <w:r>
        <w:t>2</w:t>
      </w:r>
      <w:r w:rsidRPr="00F07ABC">
        <w:t>.</w:t>
      </w:r>
      <w:r>
        <w:t xml:space="preserve"> Den riskjusterade avkastningen är mätt med en s.k. </w:t>
      </w:r>
      <w:proofErr w:type="spellStart"/>
      <w:r>
        <w:t>sharpe</w:t>
      </w:r>
      <w:r>
        <w:softHyphen/>
        <w:t>kvot</w:t>
      </w:r>
      <w:proofErr w:type="spellEnd"/>
      <w:r>
        <w:t>, som</w:t>
      </w:r>
      <w:r w:rsidRPr="007A450F">
        <w:t xml:space="preserve"> anger hur mycket avkastning som fonden har genererat i förhål</w:t>
      </w:r>
      <w:r>
        <w:softHyphen/>
      </w:r>
      <w:r w:rsidRPr="007A450F">
        <w:t xml:space="preserve">lande till den risk, mätt som avkastningens standardavvikelse, som tagits under tidsperioden. </w:t>
      </w:r>
      <w:r>
        <w:t xml:space="preserve">Ju högre </w:t>
      </w:r>
      <w:proofErr w:type="spellStart"/>
      <w:r>
        <w:t>sharpekvot</w:t>
      </w:r>
      <w:proofErr w:type="spellEnd"/>
      <w:r>
        <w:t xml:space="preserve">, desto bättre avkastning givet risken i portföljen. Under 2022 var </w:t>
      </w:r>
      <w:proofErr w:type="spellStart"/>
      <w:r>
        <w:t>sharpekvoten</w:t>
      </w:r>
      <w:proofErr w:type="spellEnd"/>
      <w:r>
        <w:t xml:space="preserve"> negativ, då fondens avkastning understeg den riskfria räntan. Genomsnittet av de årliga värdena under den senaste tioårsperioden var 1,6.</w:t>
      </w:r>
    </w:p>
    <w:p w14:paraId="7F594A24" w14:textId="77777777" w:rsidR="00CC5121" w:rsidRDefault="00CC5121" w:rsidP="00CC5121">
      <w:pPr>
        <w:pStyle w:val="FigurRubrik"/>
      </w:pPr>
      <w:bookmarkStart w:id="220" w:name="_Ref101855222"/>
      <w:bookmarkStart w:id="221" w:name="_Ref101855219"/>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5</w:t>
      </w:r>
      <w:r w:rsidR="00263E1F">
        <w:rPr>
          <w:noProof/>
        </w:rPr>
        <w:fldChar w:fldCharType="end"/>
      </w:r>
      <w:bookmarkEnd w:id="220"/>
      <w:r>
        <w:tab/>
        <w:t>Andra AP-fondens totala avkastning</w:t>
      </w:r>
      <w:bookmarkEnd w:id="221"/>
    </w:p>
    <w:p w14:paraId="1F7E4E2D" w14:textId="77777777" w:rsidR="00CC5121" w:rsidRDefault="00CC5121" w:rsidP="00CC5121">
      <w:pPr>
        <w:pStyle w:val="FigurUnderrubrik"/>
      </w:pPr>
      <w:r>
        <w:t>Nominell avkastning efter kostnader, procent</w:t>
      </w:r>
    </w:p>
    <w:p w14:paraId="4B89DB01" w14:textId="77777777" w:rsidR="00CC5121" w:rsidRDefault="00CC5121" w:rsidP="00CC5121">
      <w:pPr>
        <w:pStyle w:val="Brdtext"/>
      </w:pPr>
      <w:r>
        <w:rPr>
          <w:noProof/>
        </w:rPr>
        <w:drawing>
          <wp:inline distT="0" distB="0" distL="0" distR="0" wp14:anchorId="5F37869B" wp14:editId="7033D208">
            <wp:extent cx="3744595" cy="2460625"/>
            <wp:effectExtent l="0" t="0" r="8255" b="0"/>
            <wp:docPr id="23" name="Diagram 11">
              <a:extLst xmlns:a="http://schemas.openxmlformats.org/drawingml/2006/main">
                <a:ext uri="{FF2B5EF4-FFF2-40B4-BE49-F238E27FC236}">
                  <a16:creationId xmlns:a16="http://schemas.microsoft.com/office/drawing/2014/main" id="{9CCED6D5-E21A-420F-B73C-E9459A9839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02A39A39" w14:textId="77777777" w:rsidR="00CC5121" w:rsidRPr="008866D9" w:rsidRDefault="00CC5121" w:rsidP="00CC5121">
      <w:pPr>
        <w:pStyle w:val="FigurFotnot"/>
      </w:pPr>
      <w:r>
        <w:t>Källa: McKinsey bilaga (grunddata från Andra AP-fonden).</w:t>
      </w:r>
    </w:p>
    <w:p w14:paraId="59601C8D" w14:textId="77777777" w:rsidR="00CC5121" w:rsidRPr="005A106C" w:rsidRDefault="00CC5121" w:rsidP="00CC5121">
      <w:pPr>
        <w:pStyle w:val="Rubrik5utannumrering"/>
        <w:tabs>
          <w:tab w:val="left" w:pos="4838"/>
        </w:tabs>
      </w:pPr>
      <w:r w:rsidRPr="005A106C">
        <w:t>Utveckling av illikvida tillgångar</w:t>
      </w:r>
    </w:p>
    <w:p w14:paraId="57342EA1" w14:textId="77777777" w:rsidR="00CC5121" w:rsidRDefault="00CC5121" w:rsidP="00CC5121">
      <w:pPr>
        <w:pStyle w:val="Brdtext"/>
      </w:pPr>
      <w:r w:rsidRPr="005A106C">
        <w:t>Andra AP-fondens illikvida tillgångar har gått från att utgöra</w:t>
      </w:r>
      <w:r>
        <w:t xml:space="preserve"> ca</w:t>
      </w:r>
      <w:r w:rsidRPr="005A106C">
        <w:t xml:space="preserve"> 1</w:t>
      </w:r>
      <w:r>
        <w:t>5 </w:t>
      </w:r>
      <w:r w:rsidRPr="005A106C">
        <w:t>procent av det totala fondkapitalet 201</w:t>
      </w:r>
      <w:r>
        <w:t>3</w:t>
      </w:r>
      <w:r w:rsidRPr="005A106C">
        <w:t xml:space="preserve"> till </w:t>
      </w:r>
      <w:r>
        <w:t>ca 33</w:t>
      </w:r>
      <w:r w:rsidRPr="005A106C">
        <w:t xml:space="preserve"> procent 202</w:t>
      </w:r>
      <w:r>
        <w:t>2</w:t>
      </w:r>
      <w:r w:rsidRPr="005A106C">
        <w:t>. De illikvida till</w:t>
      </w:r>
      <w:r>
        <w:softHyphen/>
      </w:r>
      <w:r w:rsidRPr="005A106C">
        <w:t xml:space="preserve">gångarna består framför allt av </w:t>
      </w:r>
      <w:r>
        <w:t xml:space="preserve">onoterade </w:t>
      </w:r>
      <w:r w:rsidRPr="005A106C">
        <w:t>fastigheter (</w:t>
      </w:r>
      <w:r>
        <w:t>53,8</w:t>
      </w:r>
      <w:r w:rsidRPr="005A106C">
        <w:t xml:space="preserve"> miljarder kronor 202</w:t>
      </w:r>
      <w:r>
        <w:t>2</w:t>
      </w:r>
      <w:r w:rsidRPr="005A106C">
        <w:t>), därefter riskkapitalfonder (</w:t>
      </w:r>
      <w:r>
        <w:t>49,0</w:t>
      </w:r>
      <w:r w:rsidRPr="005A106C">
        <w:t xml:space="preserve"> miljarder kronor 202</w:t>
      </w:r>
      <w:r>
        <w:t>2</w:t>
      </w:r>
      <w:r w:rsidRPr="005A106C">
        <w:t xml:space="preserve">). </w:t>
      </w:r>
      <w:r>
        <w:t>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r w:rsidRPr="000243A9">
        <w:t xml:space="preserve"> </w:t>
      </w:r>
    </w:p>
    <w:p w14:paraId="07EDCC6E"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6</w:t>
      </w:r>
      <w:r w:rsidR="00263E1F">
        <w:rPr>
          <w:noProof/>
        </w:rPr>
        <w:fldChar w:fldCharType="end"/>
      </w:r>
      <w:r>
        <w:tab/>
        <w:t xml:space="preserve">Andra AP-fondens utveckling av illikvida tillgångar </w:t>
      </w:r>
      <w:r>
        <w:br/>
        <w:t>2013–2022</w:t>
      </w:r>
    </w:p>
    <w:p w14:paraId="48C847B1" w14:textId="77777777" w:rsidR="00CC5121" w:rsidRDefault="00CC5121" w:rsidP="00CC5121">
      <w:pPr>
        <w:pStyle w:val="FigurUnderrubrik"/>
      </w:pPr>
      <w:r>
        <w:t>Miljarder kronor</w:t>
      </w:r>
    </w:p>
    <w:p w14:paraId="46731FD3" w14:textId="77777777" w:rsidR="00CC5121" w:rsidRDefault="00CC5121" w:rsidP="00CC5121">
      <w:pPr>
        <w:pStyle w:val="Brdtext"/>
      </w:pPr>
      <w:r>
        <w:rPr>
          <w:noProof/>
        </w:rPr>
        <mc:AlternateContent>
          <mc:Choice Requires="wps">
            <w:drawing>
              <wp:anchor distT="0" distB="0" distL="114300" distR="114300" simplePos="0" relativeHeight="251661312" behindDoc="0" locked="0" layoutInCell="1" allowOverlap="1" wp14:anchorId="0F0D6210" wp14:editId="0F77BBAF">
                <wp:simplePos x="0" y="0"/>
                <wp:positionH relativeFrom="column">
                  <wp:posOffset>3015615</wp:posOffset>
                </wp:positionH>
                <wp:positionV relativeFrom="paragraph">
                  <wp:posOffset>100965</wp:posOffset>
                </wp:positionV>
                <wp:extent cx="0" cy="1843431"/>
                <wp:effectExtent l="0" t="0" r="38100" b="23495"/>
                <wp:wrapNone/>
                <wp:docPr id="24" name="Rak koppling 2"/>
                <wp:cNvGraphicFramePr/>
                <a:graphic xmlns:a="http://schemas.openxmlformats.org/drawingml/2006/main">
                  <a:graphicData uri="http://schemas.microsoft.com/office/word/2010/wordprocessingShape">
                    <wps:wsp>
                      <wps:cNvCnPr/>
                      <wps:spPr>
                        <a:xfrm flipV="1">
                          <a:off x="0" y="0"/>
                          <a:ext cx="0" cy="1843431"/>
                        </a:xfrm>
                        <a:prstGeom prst="line">
                          <a:avLst/>
                        </a:prstGeom>
                        <a:ln w="6350">
                          <a:solidFill>
                            <a:schemeClr val="tx1"/>
                          </a:solidFill>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731892B5" id="Rak koppling 2" o:spid="_x0000_s1026" style="position:absolute;flip:y;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37.45pt,7.95pt" to="237.45pt,153.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0KZtygEAAP8DAAAOAAAAZHJzL2Uyb0RvYy54bWysU01vGyEQvVfqf0Dc613HaRStvM4hVnqp&#10;2qhfdwKDF4kvAfWu/30HWK/r9NSqFwTDzJv3HsP2YTKaHCFE5WxP16uWErDcCWUPPf3+7endPSUx&#10;MSuYdhZ6eoJIH3Zv32xH38GNG5wWEAiC2NiNvqdDSr5rmsgHMCyunAeLl9IFwxIew6ERgY2IbnRz&#10;07Z3zeiC8MFxiBGj+3pJdwVfSuDps5QREtE9RW6prKGsL3ltdlvWHQLzg+IzDfYPLAxTFpsuUHuW&#10;GPkZ1B9QRvHgopNpxZ1pnJSKQ9GAatbtKzVfB+ahaEFzol9siv8Pln86PtrngDaMPnbRP4esYpLB&#10;EKmV/4FvWnQhUzIV206LbTAlwmuQY3R9f7u53ayzpU2FyFA+xPQBnCF501OtbFbEOnb8GFNNPafk&#10;sLZk7Ond5n1bsqLTSjwprfNdGQp41IEcGT5nms69rrIy2p7FoSYJ3M2MtEViF5Vll04aatsvIIkS&#10;qKbqfdWLcQ42nftpi9m5TCKzpXBmnCf3QvK6cM7PpVCG82+Kl4rS2dm0FBtlXah+XXe/WCRr/tmB&#10;qjtb8OLEqbx/sQanrLze/CPyGP9+LuWXf7v7BQAA//8DAFBLAwQUAAYACAAAACEAd76qxt8AAAAK&#10;AQAADwAAAGRycy9kb3ducmV2LnhtbEyPQU/DMAyF70j8h8hI3FhCGQNK0wlVAqGJCwMOu2WNaToa&#10;p2rSrfv3GHGAk2W/p+fvFcvJd2KPQ2wDabicKRBIdbAtNRre3x4vbkHEZMiaLhBqOGKEZXl6Upjc&#10;hgO94n6dGsEhFHOjwaXU51LG2qE3cRZ6JNY+w+BN4nVopB3MgcN9JzOlFtKblviDMz1WDuuv9eg1&#10;PDUfm+NzVa3GF5clRavdtOl3Wp+fTQ/3IBJO6c8MP/iMDiUzbcNINopOw/xmfsdWFq55suH3sNVw&#10;pRYZyLKQ/yuU3wAAAP//AwBQSwECLQAUAAYACAAAACEAtoM4kv4AAADhAQAAEwAAAAAAAAAAAAAA&#10;AAAAAAAAW0NvbnRlbnRfVHlwZXNdLnhtbFBLAQItABQABgAIAAAAIQA4/SH/1gAAAJQBAAALAAAA&#10;AAAAAAAAAAAAAC8BAABfcmVscy8ucmVsc1BLAQItABQABgAIAAAAIQDD0KZtygEAAP8DAAAOAAAA&#10;AAAAAAAAAAAAAC4CAABkcnMvZTJvRG9jLnhtbFBLAQItABQABgAIAAAAIQB3vqrG3wAAAAoBAAAP&#10;AAAAAAAAAAAAAAAAACQEAABkcnMvZG93bnJldi54bWxQSwUGAAAAAAQABADzAAAAMAUAAAAA&#10;" strokecolor="black [3213]" strokeweight=".5pt">
                <v:stroke dashstyle="dash"/>
              </v:line>
            </w:pict>
          </mc:Fallback>
        </mc:AlternateContent>
      </w:r>
      <w:r>
        <w:rPr>
          <w:noProof/>
        </w:rPr>
        <w:drawing>
          <wp:inline distT="0" distB="0" distL="0" distR="0" wp14:anchorId="7F67E111" wp14:editId="4F3247BB">
            <wp:extent cx="3744595" cy="2460625"/>
            <wp:effectExtent l="0" t="0" r="8255" b="0"/>
            <wp:docPr id="25" name="Diagram 74">
              <a:extLst xmlns:a="http://schemas.openxmlformats.org/drawingml/2006/main">
                <a:ext uri="{FF2B5EF4-FFF2-40B4-BE49-F238E27FC236}">
                  <a16:creationId xmlns:a16="http://schemas.microsoft.com/office/drawing/2014/main" id="{CC70C928-7E4E-431E-99BA-BB1D0F2421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4998C947" w14:textId="77777777" w:rsidR="00CC5121" w:rsidRDefault="00CC5121" w:rsidP="00CC5121">
      <w:pPr>
        <w:pStyle w:val="FigurFotnot"/>
      </w:pPr>
      <w:r>
        <w:t xml:space="preserve">Anm.: </w:t>
      </w:r>
      <w:r w:rsidRPr="008C0798">
        <w:t>Fr</w:t>
      </w:r>
      <w:r>
        <w:t>.o.m.</w:t>
      </w:r>
      <w:r w:rsidRPr="008C0798">
        <w:t xml:space="preserve"> 2021 </w:t>
      </w:r>
      <w:r>
        <w:t>tillämpas</w:t>
      </w:r>
      <w:r w:rsidRPr="008C0798">
        <w:t xml:space="preserve"> en ny definition av illikvida tillgångar inom </w:t>
      </w:r>
      <w:r>
        <w:t>fem</w:t>
      </w:r>
      <w:r w:rsidRPr="008C0798">
        <w:t xml:space="preserve"> kategorier (onoterade fastigheter</w:t>
      </w:r>
      <w:r>
        <w:t>,</w:t>
      </w:r>
      <w:r w:rsidRPr="008C0798">
        <w:t xml:space="preserve"> riskkapital</w:t>
      </w:r>
      <w:r>
        <w:t xml:space="preserve">företag, </w:t>
      </w:r>
      <w:r w:rsidRPr="008C0798">
        <w:t xml:space="preserve">infrastruktur, </w:t>
      </w:r>
      <w:r>
        <w:t xml:space="preserve">skog </w:t>
      </w:r>
      <w:r w:rsidRPr="008C0798">
        <w:t>och</w:t>
      </w:r>
      <w:r>
        <w:t xml:space="preserve"> onoterade krediter</w:t>
      </w:r>
      <w:r w:rsidRPr="008C0798">
        <w:t>)</w:t>
      </w:r>
      <w:r>
        <w:t>,</w:t>
      </w:r>
      <w:r w:rsidRPr="008C0798">
        <w:t xml:space="preserve"> </w:t>
      </w:r>
      <w:r>
        <w:t>i</w:t>
      </w:r>
      <w:r>
        <w:rPr>
          <w:rFonts w:ascii="Cambria" w:hAnsi="Cambria"/>
        </w:rPr>
        <w:t> </w:t>
      </w:r>
      <w:r w:rsidRPr="008C0798">
        <w:t xml:space="preserve">stället för som tidigare </w:t>
      </w:r>
      <w:r>
        <w:t>tre</w:t>
      </w:r>
      <w:r w:rsidRPr="008C0798">
        <w:t xml:space="preserve"> kategorier (fastigheter</w:t>
      </w:r>
      <w:r>
        <w:t xml:space="preserve">, </w:t>
      </w:r>
      <w:r w:rsidRPr="008C0798">
        <w:t>riskkapital</w:t>
      </w:r>
      <w:r>
        <w:t xml:space="preserve">fonder och </w:t>
      </w:r>
      <w:r w:rsidRPr="008C0798">
        <w:t>övriga illikvida innehav)</w:t>
      </w:r>
      <w:r>
        <w:t>.</w:t>
      </w:r>
      <w:r w:rsidRPr="008C0798">
        <w:t xml:space="preserve"> Allokeringen som visas före 2021 kan innehålla tillgångar som enligt den nya definitionen inte klassas som illikvida.</w:t>
      </w:r>
    </w:p>
    <w:p w14:paraId="056E8AA7" w14:textId="77777777" w:rsidR="00CC5121" w:rsidRDefault="00CC5121" w:rsidP="00CC5121">
      <w:pPr>
        <w:pStyle w:val="FigurFotnot"/>
      </w:pPr>
      <w:r>
        <w:t>Källa: McKinsey bilaga 9 (grunddata från andra AP-fonden).</w:t>
      </w:r>
    </w:p>
    <w:p w14:paraId="7CC9E4AF" w14:textId="77777777" w:rsidR="00CC5121" w:rsidRPr="00B76BF8" w:rsidRDefault="00CC5121" w:rsidP="00CC5121">
      <w:pPr>
        <w:pStyle w:val="Rubrik5utannumrering"/>
      </w:pPr>
      <w:r w:rsidRPr="00986012">
        <w:t>Kostnader</w:t>
      </w:r>
    </w:p>
    <w:p w14:paraId="6856FA5E" w14:textId="77777777" w:rsidR="00CC5121" w:rsidRPr="00D33D63" w:rsidRDefault="00CC5121" w:rsidP="00CC5121">
      <w:pPr>
        <w:pStyle w:val="Brdtext"/>
      </w:pPr>
      <w:r w:rsidRPr="00B76BF8">
        <w:t xml:space="preserve">Andra AP-fondens </w:t>
      </w:r>
      <w:r>
        <w:t>interna kostnader (</w:t>
      </w:r>
      <w:r w:rsidRPr="00B76BF8">
        <w:t>rörelsekostnader</w:t>
      </w:r>
      <w:r>
        <w:t>) uppgick för 2022</w:t>
      </w:r>
      <w:r w:rsidRPr="00B76BF8">
        <w:t xml:space="preserve"> </w:t>
      </w:r>
      <w:r>
        <w:t>till 262 miljoner kronor Andra AP-fondens rörelsekostnader har under samma period varierat mellan 219 och 262 mil</w:t>
      </w:r>
      <w:r>
        <w:softHyphen/>
        <w:t>joner kronor. Under 2022 ökade rörelsekostnaderna med 17 miljoner kronor, vilket framför allt berodde på högre informations- och datakostnader.</w:t>
      </w:r>
    </w:p>
    <w:p w14:paraId="6BCFDE75" w14:textId="77777777" w:rsidR="00CC5121" w:rsidRPr="00B76BF8" w:rsidRDefault="00CC5121" w:rsidP="00CC5121">
      <w:pPr>
        <w:pStyle w:val="Brdtextmedindrag"/>
      </w:pPr>
      <w:r w:rsidRPr="00B76BF8">
        <w:t xml:space="preserve">Fonden arbetar aktivt med kvantitativ förvaltning och i dag förvaltas en betydande del av kapitalet av de interna avdelningarna för kvantitativ förvaltning och tillväxtmarknadsobligationer. Denna typ av förvaltning kräver en ansenlig informationsmängd och datakällor, vilket tillsammans med kostnaden för annan marknadsinformation är en väsentlig del av fondens interna kostnader. </w:t>
      </w:r>
    </w:p>
    <w:p w14:paraId="20962771" w14:textId="77777777" w:rsidR="00CC5121" w:rsidRDefault="00CC5121" w:rsidP="00CC5121">
      <w:pPr>
        <w:pStyle w:val="Brdtextmedindrag"/>
      </w:pPr>
      <w:r w:rsidRPr="00B76BF8">
        <w:t xml:space="preserve">De externa förvaltningskostnaderna för </w:t>
      </w:r>
      <w:r>
        <w:t>2022</w:t>
      </w:r>
      <w:r w:rsidRPr="006D5477">
        <w:t xml:space="preserve"> uppgick till </w:t>
      </w:r>
      <w:r>
        <w:t>201 </w:t>
      </w:r>
      <w:r w:rsidRPr="006D5477">
        <w:t xml:space="preserve">miljoner kronor, vilket var en minskning med </w:t>
      </w:r>
      <w:r>
        <w:t>7 </w:t>
      </w:r>
      <w:r w:rsidRPr="006D5477">
        <w:t>miljoner kronor</w:t>
      </w:r>
      <w:r>
        <w:t xml:space="preserve">. </w:t>
      </w:r>
      <w:bookmarkStart w:id="222" w:name="_Hlk101526565"/>
      <w:r>
        <w:t>Sedan 2018 har denna post minskat med 79 miljoner kronor till följd av ett kostnads</w:t>
      </w:r>
      <w:r>
        <w:softHyphen/>
        <w:t xml:space="preserve">besparingsprogram som inleddes 2020. </w:t>
      </w:r>
      <w:bookmarkEnd w:id="222"/>
      <w:r>
        <w:t>Kostnaderna förväntas fortsätta minska då fonden under 2022 har beslutat att stänga ned ett antal externa mandat.</w:t>
      </w:r>
      <w:r w:rsidDel="00510A80">
        <w:t xml:space="preserve"> </w:t>
      </w:r>
      <w:r>
        <w:t>I slutet av 2022 förvaltades 79 procent av kapitalet internt. Detta är i linje med Tredje och Fjärde AP-fondernas andel (78 respektive 80 procent) men lägre än Första AP-fondens (90 procent). Trots detta har Andra AP-fonden fortfarande högre kostnader än resterande buffertfonder. Regeringen uppmuntrar fonden att fortsätta sitt kostnadsbesparings</w:t>
      </w:r>
      <w:r>
        <w:softHyphen/>
        <w:t>program.</w:t>
      </w:r>
    </w:p>
    <w:p w14:paraId="3B73D41F" w14:textId="77777777" w:rsidR="00CC5121" w:rsidRDefault="00CC5121" w:rsidP="00CC5121">
      <w:pPr>
        <w:pStyle w:val="TabellRubrik"/>
        <w:ind w:left="0" w:firstLine="0"/>
      </w:pPr>
      <w:r w:rsidRPr="00D73121">
        <w:lastRenderedPageBreak/>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D73121">
        <w:t>.</w:t>
      </w:r>
      <w:r w:rsidR="00263E1F">
        <w:fldChar w:fldCharType="begin"/>
      </w:r>
      <w:r w:rsidR="00263E1F">
        <w:instrText xml:space="preserve"> SEQ Tabell \* Arabic \s 1  \* MERGEFORMAT </w:instrText>
      </w:r>
      <w:r w:rsidR="00263E1F">
        <w:fldChar w:fldCharType="separate"/>
      </w:r>
      <w:r>
        <w:rPr>
          <w:noProof/>
        </w:rPr>
        <w:t>7</w:t>
      </w:r>
      <w:r w:rsidR="00263E1F">
        <w:rPr>
          <w:noProof/>
        </w:rPr>
        <w:fldChar w:fldCharType="end"/>
      </w:r>
      <w:r w:rsidRPr="00D73121">
        <w:tab/>
        <w:t>Andra AP-fondens kostnader och antal anställda</w:t>
      </w:r>
    </w:p>
    <w:p w14:paraId="659D7A55" w14:textId="77777777" w:rsidR="00CC5121" w:rsidRPr="009F748E" w:rsidRDefault="00CC5121" w:rsidP="00CC5121">
      <w:pPr>
        <w:pStyle w:val="FigurUnderrubrik"/>
      </w:pPr>
      <w:r>
        <w:t>Miljoner kronor</w:t>
      </w:r>
    </w:p>
    <w:tbl>
      <w:tblPr>
        <w:tblW w:w="5001" w:type="pct"/>
        <w:tblInd w:w="70" w:type="dxa"/>
        <w:tblLayout w:type="fixed"/>
        <w:tblCellMar>
          <w:left w:w="70" w:type="dxa"/>
          <w:right w:w="70" w:type="dxa"/>
        </w:tblCellMar>
        <w:tblLook w:val="04A0" w:firstRow="1" w:lastRow="0" w:firstColumn="1" w:lastColumn="0" w:noHBand="0" w:noVBand="1"/>
        <w:tblDescription w:val="Tabell som visar Andra AP-fondens kostnader och antal anställda."/>
      </w:tblPr>
      <w:tblGrid>
        <w:gridCol w:w="2746"/>
        <w:gridCol w:w="630"/>
        <w:gridCol w:w="630"/>
        <w:gridCol w:w="630"/>
        <w:gridCol w:w="631"/>
        <w:gridCol w:w="631"/>
      </w:tblGrid>
      <w:tr w:rsidR="00CC5121" w:rsidRPr="00D73121" w14:paraId="3426EC89" w14:textId="77777777" w:rsidTr="00367745">
        <w:trPr>
          <w:trHeight w:val="315"/>
        </w:trPr>
        <w:tc>
          <w:tcPr>
            <w:tcW w:w="2746" w:type="dxa"/>
            <w:tcBorders>
              <w:top w:val="single" w:sz="8" w:space="0" w:color="auto"/>
              <w:left w:val="nil"/>
              <w:bottom w:val="single" w:sz="8" w:space="0" w:color="auto"/>
              <w:right w:val="nil"/>
            </w:tcBorders>
            <w:noWrap/>
            <w:vAlign w:val="center"/>
            <w:hideMark/>
          </w:tcPr>
          <w:p w14:paraId="656AFD3F" w14:textId="77777777" w:rsidR="00CC5121" w:rsidRPr="00D73121" w:rsidRDefault="00CC5121" w:rsidP="00367745">
            <w:pPr>
              <w:pStyle w:val="TabellHuvud"/>
              <w:rPr>
                <w:lang w:eastAsia="sv-SE"/>
              </w:rPr>
            </w:pPr>
          </w:p>
        </w:tc>
        <w:tc>
          <w:tcPr>
            <w:tcW w:w="630" w:type="dxa"/>
            <w:tcBorders>
              <w:top w:val="single" w:sz="8" w:space="0" w:color="auto"/>
              <w:left w:val="nil"/>
              <w:bottom w:val="single" w:sz="8" w:space="0" w:color="auto"/>
              <w:right w:val="nil"/>
            </w:tcBorders>
            <w:noWrap/>
            <w:vAlign w:val="center"/>
            <w:hideMark/>
          </w:tcPr>
          <w:p w14:paraId="54824914" w14:textId="77777777" w:rsidR="00CC5121" w:rsidRPr="00D73121" w:rsidRDefault="00CC5121" w:rsidP="00367745">
            <w:pPr>
              <w:pStyle w:val="TabellHuvud"/>
              <w:rPr>
                <w:bCs/>
                <w:lang w:eastAsia="sv-SE"/>
              </w:rPr>
            </w:pPr>
            <w:r w:rsidRPr="00D73121">
              <w:rPr>
                <w:bCs/>
                <w:lang w:eastAsia="sv-SE"/>
              </w:rPr>
              <w:t>2018</w:t>
            </w:r>
          </w:p>
        </w:tc>
        <w:tc>
          <w:tcPr>
            <w:tcW w:w="630" w:type="dxa"/>
            <w:tcBorders>
              <w:top w:val="single" w:sz="8" w:space="0" w:color="auto"/>
              <w:left w:val="nil"/>
              <w:bottom w:val="single" w:sz="8" w:space="0" w:color="auto"/>
              <w:right w:val="nil"/>
            </w:tcBorders>
            <w:vAlign w:val="center"/>
          </w:tcPr>
          <w:p w14:paraId="253A7363" w14:textId="77777777" w:rsidR="00CC5121" w:rsidRPr="00D73121" w:rsidRDefault="00CC5121" w:rsidP="00367745">
            <w:pPr>
              <w:pStyle w:val="TabellHuvud"/>
              <w:rPr>
                <w:bCs/>
                <w:lang w:eastAsia="sv-SE"/>
              </w:rPr>
            </w:pPr>
            <w:r w:rsidRPr="00D73121">
              <w:rPr>
                <w:bCs/>
                <w:lang w:eastAsia="sv-SE"/>
              </w:rPr>
              <w:t>2019</w:t>
            </w:r>
          </w:p>
        </w:tc>
        <w:tc>
          <w:tcPr>
            <w:tcW w:w="630" w:type="dxa"/>
            <w:tcBorders>
              <w:top w:val="single" w:sz="8" w:space="0" w:color="auto"/>
              <w:left w:val="nil"/>
              <w:bottom w:val="single" w:sz="8" w:space="0" w:color="auto"/>
              <w:right w:val="nil"/>
            </w:tcBorders>
            <w:vAlign w:val="center"/>
          </w:tcPr>
          <w:p w14:paraId="4E695EC0" w14:textId="77777777" w:rsidR="00CC5121" w:rsidRPr="00D73121" w:rsidRDefault="00CC5121" w:rsidP="00367745">
            <w:pPr>
              <w:pStyle w:val="TabellHuvud"/>
              <w:rPr>
                <w:bCs/>
                <w:lang w:eastAsia="sv-SE"/>
              </w:rPr>
            </w:pPr>
            <w:r w:rsidRPr="00D73121">
              <w:rPr>
                <w:bCs/>
                <w:lang w:eastAsia="sv-SE"/>
              </w:rPr>
              <w:t>2020</w:t>
            </w:r>
          </w:p>
        </w:tc>
        <w:tc>
          <w:tcPr>
            <w:tcW w:w="631" w:type="dxa"/>
            <w:tcBorders>
              <w:top w:val="single" w:sz="8" w:space="0" w:color="auto"/>
              <w:left w:val="nil"/>
              <w:bottom w:val="single" w:sz="8" w:space="0" w:color="auto"/>
              <w:right w:val="nil"/>
            </w:tcBorders>
            <w:vAlign w:val="center"/>
          </w:tcPr>
          <w:p w14:paraId="3B64D806" w14:textId="77777777" w:rsidR="00CC5121" w:rsidRPr="00D73121" w:rsidRDefault="00CC5121" w:rsidP="00367745">
            <w:pPr>
              <w:pStyle w:val="TabellHuvud"/>
              <w:rPr>
                <w:bCs/>
                <w:lang w:eastAsia="sv-SE"/>
              </w:rPr>
            </w:pPr>
            <w:r>
              <w:rPr>
                <w:bCs/>
                <w:lang w:eastAsia="sv-SE"/>
              </w:rPr>
              <w:t>2021</w:t>
            </w:r>
          </w:p>
        </w:tc>
        <w:tc>
          <w:tcPr>
            <w:tcW w:w="631" w:type="dxa"/>
            <w:tcBorders>
              <w:top w:val="single" w:sz="8" w:space="0" w:color="auto"/>
              <w:left w:val="nil"/>
              <w:bottom w:val="single" w:sz="8" w:space="0" w:color="auto"/>
              <w:right w:val="nil"/>
            </w:tcBorders>
            <w:vAlign w:val="center"/>
          </w:tcPr>
          <w:p w14:paraId="26C023B7" w14:textId="77777777" w:rsidR="00CC5121" w:rsidRDefault="00CC5121" w:rsidP="00367745">
            <w:pPr>
              <w:pStyle w:val="TabellHuvud"/>
              <w:rPr>
                <w:bCs/>
                <w:lang w:eastAsia="sv-SE"/>
              </w:rPr>
            </w:pPr>
            <w:r>
              <w:rPr>
                <w:bCs/>
                <w:lang w:eastAsia="sv-SE"/>
              </w:rPr>
              <w:t>2022</w:t>
            </w:r>
          </w:p>
        </w:tc>
      </w:tr>
      <w:tr w:rsidR="00CC5121" w:rsidRPr="00D73121" w14:paraId="4697F46F" w14:textId="77777777" w:rsidTr="00367745">
        <w:trPr>
          <w:trHeight w:val="315"/>
        </w:trPr>
        <w:tc>
          <w:tcPr>
            <w:tcW w:w="2746" w:type="dxa"/>
            <w:tcBorders>
              <w:top w:val="nil"/>
              <w:left w:val="nil"/>
              <w:bottom w:val="single" w:sz="8" w:space="0" w:color="auto"/>
              <w:right w:val="nil"/>
            </w:tcBorders>
            <w:noWrap/>
            <w:vAlign w:val="center"/>
            <w:hideMark/>
          </w:tcPr>
          <w:p w14:paraId="544D216E" w14:textId="77777777" w:rsidR="00CC5121" w:rsidRPr="00D73121" w:rsidRDefault="00CC5121" w:rsidP="00367745">
            <w:pPr>
              <w:pStyle w:val="TabellRader"/>
              <w:jc w:val="left"/>
              <w:rPr>
                <w:lang w:eastAsia="sv-SE"/>
              </w:rPr>
            </w:pPr>
            <w:r w:rsidRPr="00D73121">
              <w:rPr>
                <w:lang w:eastAsia="sv-SE"/>
              </w:rPr>
              <w:t>Interna kostnader</w:t>
            </w:r>
          </w:p>
        </w:tc>
        <w:tc>
          <w:tcPr>
            <w:tcW w:w="630" w:type="dxa"/>
            <w:tcBorders>
              <w:top w:val="nil"/>
              <w:left w:val="nil"/>
              <w:bottom w:val="single" w:sz="8" w:space="0" w:color="auto"/>
              <w:right w:val="nil"/>
            </w:tcBorders>
            <w:noWrap/>
            <w:vAlign w:val="center"/>
            <w:hideMark/>
          </w:tcPr>
          <w:p w14:paraId="2E0854C0" w14:textId="77777777" w:rsidR="00CC5121" w:rsidRPr="00D73121" w:rsidRDefault="00CC5121" w:rsidP="00367745">
            <w:pPr>
              <w:pStyle w:val="TabellRader"/>
              <w:rPr>
                <w:lang w:eastAsia="sv-SE"/>
              </w:rPr>
            </w:pPr>
            <w:r w:rsidRPr="00D73121">
              <w:rPr>
                <w:lang w:eastAsia="sv-SE"/>
              </w:rPr>
              <w:t>219</w:t>
            </w:r>
          </w:p>
        </w:tc>
        <w:tc>
          <w:tcPr>
            <w:tcW w:w="630" w:type="dxa"/>
            <w:tcBorders>
              <w:top w:val="nil"/>
              <w:left w:val="nil"/>
              <w:bottom w:val="single" w:sz="8" w:space="0" w:color="auto"/>
              <w:right w:val="nil"/>
            </w:tcBorders>
            <w:vAlign w:val="center"/>
          </w:tcPr>
          <w:p w14:paraId="10A810C9" w14:textId="77777777" w:rsidR="00CC5121" w:rsidRPr="00D73121" w:rsidRDefault="00CC5121" w:rsidP="00367745">
            <w:pPr>
              <w:pStyle w:val="TabellRader"/>
              <w:rPr>
                <w:lang w:eastAsia="sv-SE"/>
              </w:rPr>
            </w:pPr>
            <w:r w:rsidRPr="00D73121">
              <w:rPr>
                <w:lang w:eastAsia="sv-SE"/>
              </w:rPr>
              <w:t>240</w:t>
            </w:r>
          </w:p>
        </w:tc>
        <w:tc>
          <w:tcPr>
            <w:tcW w:w="630" w:type="dxa"/>
            <w:tcBorders>
              <w:top w:val="nil"/>
              <w:left w:val="nil"/>
              <w:bottom w:val="single" w:sz="8" w:space="0" w:color="auto"/>
              <w:right w:val="nil"/>
            </w:tcBorders>
            <w:vAlign w:val="center"/>
          </w:tcPr>
          <w:p w14:paraId="1A98A9FE" w14:textId="77777777" w:rsidR="00CC5121" w:rsidRPr="00D73121" w:rsidRDefault="00CC5121" w:rsidP="00367745">
            <w:pPr>
              <w:pStyle w:val="TabellRader"/>
              <w:rPr>
                <w:lang w:eastAsia="sv-SE"/>
              </w:rPr>
            </w:pPr>
            <w:r>
              <w:rPr>
                <w:lang w:eastAsia="sv-SE"/>
              </w:rPr>
              <w:t>235</w:t>
            </w:r>
          </w:p>
        </w:tc>
        <w:tc>
          <w:tcPr>
            <w:tcW w:w="631" w:type="dxa"/>
            <w:tcBorders>
              <w:top w:val="nil"/>
              <w:left w:val="nil"/>
              <w:bottom w:val="single" w:sz="8" w:space="0" w:color="auto"/>
              <w:right w:val="nil"/>
            </w:tcBorders>
            <w:vAlign w:val="center"/>
          </w:tcPr>
          <w:p w14:paraId="6DBE26E0" w14:textId="77777777" w:rsidR="00CC5121" w:rsidRPr="00D73121" w:rsidRDefault="00CC5121" w:rsidP="00367745">
            <w:pPr>
              <w:pStyle w:val="TabellRader"/>
              <w:rPr>
                <w:lang w:eastAsia="sv-SE"/>
              </w:rPr>
            </w:pPr>
            <w:r>
              <w:rPr>
                <w:lang w:eastAsia="sv-SE"/>
              </w:rPr>
              <w:t>245</w:t>
            </w:r>
          </w:p>
        </w:tc>
        <w:tc>
          <w:tcPr>
            <w:tcW w:w="631" w:type="dxa"/>
            <w:tcBorders>
              <w:top w:val="nil"/>
              <w:left w:val="nil"/>
              <w:bottom w:val="single" w:sz="8" w:space="0" w:color="auto"/>
              <w:right w:val="nil"/>
            </w:tcBorders>
            <w:vAlign w:val="center"/>
          </w:tcPr>
          <w:p w14:paraId="32E642A8" w14:textId="77777777" w:rsidR="00CC5121" w:rsidRDefault="00CC5121" w:rsidP="00367745">
            <w:pPr>
              <w:pStyle w:val="TabellRader"/>
              <w:rPr>
                <w:lang w:eastAsia="sv-SE"/>
              </w:rPr>
            </w:pPr>
            <w:r>
              <w:rPr>
                <w:lang w:eastAsia="sv-SE"/>
              </w:rPr>
              <w:t>262</w:t>
            </w:r>
          </w:p>
        </w:tc>
      </w:tr>
      <w:tr w:rsidR="00CC5121" w:rsidRPr="00D73121" w14:paraId="0FC2BF18" w14:textId="77777777" w:rsidTr="00367745">
        <w:trPr>
          <w:trHeight w:val="300"/>
        </w:trPr>
        <w:tc>
          <w:tcPr>
            <w:tcW w:w="2746" w:type="dxa"/>
            <w:tcBorders>
              <w:top w:val="nil"/>
              <w:left w:val="nil"/>
              <w:bottom w:val="nil"/>
              <w:right w:val="nil"/>
            </w:tcBorders>
            <w:noWrap/>
            <w:vAlign w:val="center"/>
            <w:hideMark/>
          </w:tcPr>
          <w:p w14:paraId="4E891227" w14:textId="77777777" w:rsidR="00CC5121" w:rsidRPr="00D73121" w:rsidRDefault="00CC5121" w:rsidP="00367745">
            <w:pPr>
              <w:pStyle w:val="TabellRader"/>
              <w:jc w:val="left"/>
              <w:rPr>
                <w:lang w:eastAsia="sv-SE"/>
              </w:rPr>
            </w:pPr>
            <w:r w:rsidRPr="00D73121">
              <w:rPr>
                <w:lang w:eastAsia="sv-SE"/>
              </w:rPr>
              <w:t>Personalkostnader</w:t>
            </w:r>
          </w:p>
        </w:tc>
        <w:tc>
          <w:tcPr>
            <w:tcW w:w="630" w:type="dxa"/>
            <w:tcBorders>
              <w:top w:val="nil"/>
              <w:left w:val="nil"/>
              <w:bottom w:val="nil"/>
              <w:right w:val="nil"/>
            </w:tcBorders>
            <w:noWrap/>
            <w:vAlign w:val="center"/>
            <w:hideMark/>
          </w:tcPr>
          <w:p w14:paraId="7B8A351C" w14:textId="77777777" w:rsidR="00CC5121" w:rsidRPr="00D73121" w:rsidRDefault="00CC5121" w:rsidP="00367745">
            <w:pPr>
              <w:pStyle w:val="TabellRader"/>
              <w:rPr>
                <w:lang w:eastAsia="sv-SE"/>
              </w:rPr>
            </w:pPr>
            <w:r w:rsidRPr="00D73121">
              <w:rPr>
                <w:lang w:eastAsia="sv-SE"/>
              </w:rPr>
              <w:t>127</w:t>
            </w:r>
          </w:p>
        </w:tc>
        <w:tc>
          <w:tcPr>
            <w:tcW w:w="630" w:type="dxa"/>
            <w:tcBorders>
              <w:top w:val="nil"/>
              <w:left w:val="nil"/>
              <w:bottom w:val="nil"/>
              <w:right w:val="nil"/>
            </w:tcBorders>
            <w:vAlign w:val="center"/>
          </w:tcPr>
          <w:p w14:paraId="0024764D" w14:textId="77777777" w:rsidR="00CC5121" w:rsidRPr="00D73121" w:rsidRDefault="00CC5121" w:rsidP="00367745">
            <w:pPr>
              <w:pStyle w:val="TabellRader"/>
              <w:rPr>
                <w:lang w:eastAsia="sv-SE"/>
              </w:rPr>
            </w:pPr>
            <w:r w:rsidRPr="00D73121">
              <w:rPr>
                <w:lang w:eastAsia="sv-SE"/>
              </w:rPr>
              <w:t>147</w:t>
            </w:r>
          </w:p>
        </w:tc>
        <w:tc>
          <w:tcPr>
            <w:tcW w:w="630" w:type="dxa"/>
            <w:tcBorders>
              <w:top w:val="nil"/>
              <w:left w:val="nil"/>
              <w:bottom w:val="nil"/>
              <w:right w:val="nil"/>
            </w:tcBorders>
            <w:vAlign w:val="center"/>
          </w:tcPr>
          <w:p w14:paraId="11DB16A8" w14:textId="77777777" w:rsidR="00CC5121" w:rsidRPr="00D73121" w:rsidRDefault="00CC5121" w:rsidP="00367745">
            <w:pPr>
              <w:pStyle w:val="TabellRader"/>
              <w:rPr>
                <w:lang w:eastAsia="sv-SE"/>
              </w:rPr>
            </w:pPr>
            <w:r>
              <w:rPr>
                <w:lang w:eastAsia="sv-SE"/>
              </w:rPr>
              <w:t>150</w:t>
            </w:r>
          </w:p>
        </w:tc>
        <w:tc>
          <w:tcPr>
            <w:tcW w:w="631" w:type="dxa"/>
            <w:tcBorders>
              <w:top w:val="nil"/>
              <w:left w:val="nil"/>
              <w:bottom w:val="nil"/>
              <w:right w:val="nil"/>
            </w:tcBorders>
            <w:vAlign w:val="center"/>
          </w:tcPr>
          <w:p w14:paraId="1D00E4BB" w14:textId="77777777" w:rsidR="00CC5121" w:rsidRPr="00D73121" w:rsidRDefault="00CC5121" w:rsidP="00367745">
            <w:pPr>
              <w:pStyle w:val="TabellRader"/>
              <w:rPr>
                <w:lang w:eastAsia="sv-SE"/>
              </w:rPr>
            </w:pPr>
            <w:r w:rsidRPr="00592BAF">
              <w:rPr>
                <w:lang w:eastAsia="sv-SE"/>
              </w:rPr>
              <w:t>155</w:t>
            </w:r>
          </w:p>
        </w:tc>
        <w:tc>
          <w:tcPr>
            <w:tcW w:w="631" w:type="dxa"/>
            <w:tcBorders>
              <w:top w:val="nil"/>
              <w:left w:val="nil"/>
              <w:bottom w:val="nil"/>
              <w:right w:val="nil"/>
            </w:tcBorders>
            <w:vAlign w:val="center"/>
          </w:tcPr>
          <w:p w14:paraId="46539688" w14:textId="77777777" w:rsidR="00CC5121" w:rsidRPr="00592BAF" w:rsidRDefault="00CC5121" w:rsidP="00367745">
            <w:pPr>
              <w:pStyle w:val="TabellRader"/>
              <w:rPr>
                <w:lang w:eastAsia="sv-SE"/>
              </w:rPr>
            </w:pPr>
            <w:r>
              <w:rPr>
                <w:lang w:eastAsia="sv-SE"/>
              </w:rPr>
              <w:t>161</w:t>
            </w:r>
          </w:p>
        </w:tc>
      </w:tr>
      <w:tr w:rsidR="00CC5121" w:rsidRPr="00D73121" w14:paraId="0FCB7D2A" w14:textId="77777777" w:rsidTr="00367745">
        <w:trPr>
          <w:trHeight w:val="300"/>
        </w:trPr>
        <w:tc>
          <w:tcPr>
            <w:tcW w:w="2746" w:type="dxa"/>
            <w:tcBorders>
              <w:top w:val="nil"/>
              <w:left w:val="nil"/>
              <w:bottom w:val="nil"/>
              <w:right w:val="nil"/>
            </w:tcBorders>
            <w:noWrap/>
            <w:vAlign w:val="center"/>
            <w:hideMark/>
          </w:tcPr>
          <w:p w14:paraId="3D29AD79" w14:textId="77777777" w:rsidR="00CC5121" w:rsidRPr="00D73121" w:rsidRDefault="00CC5121" w:rsidP="00367745">
            <w:pPr>
              <w:pStyle w:val="TabellRader"/>
              <w:jc w:val="left"/>
              <w:rPr>
                <w:lang w:eastAsia="sv-SE"/>
              </w:rPr>
            </w:pPr>
            <w:r w:rsidRPr="00D73121">
              <w:rPr>
                <w:lang w:eastAsia="sv-SE"/>
              </w:rPr>
              <w:t>Lokalkostnader</w:t>
            </w:r>
          </w:p>
        </w:tc>
        <w:tc>
          <w:tcPr>
            <w:tcW w:w="630" w:type="dxa"/>
            <w:tcBorders>
              <w:top w:val="nil"/>
              <w:left w:val="nil"/>
              <w:bottom w:val="nil"/>
              <w:right w:val="nil"/>
            </w:tcBorders>
            <w:noWrap/>
            <w:vAlign w:val="center"/>
            <w:hideMark/>
          </w:tcPr>
          <w:p w14:paraId="02F0C5D0" w14:textId="77777777" w:rsidR="00CC5121" w:rsidRPr="00D73121" w:rsidRDefault="00CC5121" w:rsidP="00367745">
            <w:pPr>
              <w:pStyle w:val="TabellRader"/>
              <w:rPr>
                <w:lang w:eastAsia="sv-SE"/>
              </w:rPr>
            </w:pPr>
            <w:r w:rsidRPr="00D73121">
              <w:rPr>
                <w:lang w:eastAsia="sv-SE"/>
              </w:rPr>
              <w:t>6</w:t>
            </w:r>
          </w:p>
        </w:tc>
        <w:tc>
          <w:tcPr>
            <w:tcW w:w="630" w:type="dxa"/>
            <w:tcBorders>
              <w:top w:val="nil"/>
              <w:left w:val="nil"/>
              <w:bottom w:val="nil"/>
              <w:right w:val="nil"/>
            </w:tcBorders>
            <w:vAlign w:val="center"/>
          </w:tcPr>
          <w:p w14:paraId="69E181A5" w14:textId="77777777" w:rsidR="00CC5121" w:rsidRPr="00D73121" w:rsidRDefault="00CC5121" w:rsidP="00367745">
            <w:pPr>
              <w:pStyle w:val="TabellRader"/>
              <w:rPr>
                <w:lang w:eastAsia="sv-SE"/>
              </w:rPr>
            </w:pPr>
            <w:r w:rsidRPr="00D73121">
              <w:rPr>
                <w:lang w:eastAsia="sv-SE"/>
              </w:rPr>
              <w:t>6</w:t>
            </w:r>
          </w:p>
        </w:tc>
        <w:tc>
          <w:tcPr>
            <w:tcW w:w="630" w:type="dxa"/>
            <w:tcBorders>
              <w:top w:val="nil"/>
              <w:left w:val="nil"/>
              <w:bottom w:val="nil"/>
              <w:right w:val="nil"/>
            </w:tcBorders>
            <w:vAlign w:val="center"/>
          </w:tcPr>
          <w:p w14:paraId="0B3782EB" w14:textId="77777777" w:rsidR="00CC5121" w:rsidRPr="00D73121" w:rsidRDefault="00CC5121" w:rsidP="00367745">
            <w:pPr>
              <w:pStyle w:val="TabellRader"/>
              <w:rPr>
                <w:lang w:eastAsia="sv-SE"/>
              </w:rPr>
            </w:pPr>
            <w:r>
              <w:rPr>
                <w:lang w:eastAsia="sv-SE"/>
              </w:rPr>
              <w:t>7</w:t>
            </w:r>
          </w:p>
        </w:tc>
        <w:tc>
          <w:tcPr>
            <w:tcW w:w="631" w:type="dxa"/>
            <w:tcBorders>
              <w:top w:val="nil"/>
              <w:left w:val="nil"/>
              <w:bottom w:val="nil"/>
              <w:right w:val="nil"/>
            </w:tcBorders>
            <w:vAlign w:val="center"/>
          </w:tcPr>
          <w:p w14:paraId="6BA63208" w14:textId="77777777" w:rsidR="00CC5121" w:rsidRPr="00D73121" w:rsidRDefault="00CC5121" w:rsidP="00367745">
            <w:pPr>
              <w:pStyle w:val="TabellRader"/>
              <w:rPr>
                <w:lang w:eastAsia="sv-SE"/>
              </w:rPr>
            </w:pPr>
            <w:r>
              <w:rPr>
                <w:lang w:eastAsia="sv-SE"/>
              </w:rPr>
              <w:t>7</w:t>
            </w:r>
          </w:p>
        </w:tc>
        <w:tc>
          <w:tcPr>
            <w:tcW w:w="631" w:type="dxa"/>
            <w:tcBorders>
              <w:top w:val="nil"/>
              <w:left w:val="nil"/>
              <w:bottom w:val="nil"/>
              <w:right w:val="nil"/>
            </w:tcBorders>
            <w:vAlign w:val="center"/>
          </w:tcPr>
          <w:p w14:paraId="61DA53BE" w14:textId="77777777" w:rsidR="00CC5121" w:rsidRDefault="00CC5121" w:rsidP="00367745">
            <w:pPr>
              <w:pStyle w:val="TabellRader"/>
              <w:rPr>
                <w:lang w:eastAsia="sv-SE"/>
              </w:rPr>
            </w:pPr>
            <w:r>
              <w:rPr>
                <w:lang w:eastAsia="sv-SE"/>
              </w:rPr>
              <w:t>7</w:t>
            </w:r>
          </w:p>
        </w:tc>
      </w:tr>
      <w:tr w:rsidR="00CC5121" w:rsidRPr="00D73121" w14:paraId="18B4820B" w14:textId="77777777" w:rsidTr="00367745">
        <w:trPr>
          <w:trHeight w:val="300"/>
        </w:trPr>
        <w:tc>
          <w:tcPr>
            <w:tcW w:w="2746" w:type="dxa"/>
            <w:tcBorders>
              <w:top w:val="nil"/>
              <w:left w:val="nil"/>
              <w:bottom w:val="nil"/>
              <w:right w:val="nil"/>
            </w:tcBorders>
            <w:noWrap/>
            <w:vAlign w:val="center"/>
            <w:hideMark/>
          </w:tcPr>
          <w:p w14:paraId="0C8D5F45" w14:textId="77777777" w:rsidR="00CC5121" w:rsidRPr="00D73121" w:rsidRDefault="00CC5121" w:rsidP="00367745">
            <w:pPr>
              <w:pStyle w:val="TabellRader"/>
              <w:jc w:val="left"/>
              <w:rPr>
                <w:lang w:eastAsia="sv-SE"/>
              </w:rPr>
            </w:pPr>
            <w:r w:rsidRPr="00D73121">
              <w:rPr>
                <w:lang w:eastAsia="sv-SE"/>
              </w:rPr>
              <w:t>Köpta tjänster</w:t>
            </w:r>
          </w:p>
        </w:tc>
        <w:tc>
          <w:tcPr>
            <w:tcW w:w="630" w:type="dxa"/>
            <w:tcBorders>
              <w:top w:val="nil"/>
              <w:left w:val="nil"/>
              <w:bottom w:val="nil"/>
              <w:right w:val="nil"/>
            </w:tcBorders>
            <w:noWrap/>
            <w:vAlign w:val="center"/>
            <w:hideMark/>
          </w:tcPr>
          <w:p w14:paraId="268C9796" w14:textId="77777777" w:rsidR="00CC5121" w:rsidRPr="00D73121" w:rsidRDefault="00CC5121" w:rsidP="00367745">
            <w:pPr>
              <w:pStyle w:val="TabellRader"/>
              <w:rPr>
                <w:lang w:eastAsia="sv-SE"/>
              </w:rPr>
            </w:pPr>
            <w:r w:rsidRPr="00D73121">
              <w:rPr>
                <w:lang w:eastAsia="sv-SE"/>
              </w:rPr>
              <w:t>12</w:t>
            </w:r>
          </w:p>
        </w:tc>
        <w:tc>
          <w:tcPr>
            <w:tcW w:w="630" w:type="dxa"/>
            <w:tcBorders>
              <w:top w:val="nil"/>
              <w:left w:val="nil"/>
              <w:bottom w:val="nil"/>
              <w:right w:val="nil"/>
            </w:tcBorders>
            <w:vAlign w:val="center"/>
          </w:tcPr>
          <w:p w14:paraId="7AA00DD6" w14:textId="77777777" w:rsidR="00CC5121" w:rsidRPr="00D73121" w:rsidRDefault="00CC5121" w:rsidP="00367745">
            <w:pPr>
              <w:pStyle w:val="TabellRader"/>
              <w:rPr>
                <w:lang w:eastAsia="sv-SE"/>
              </w:rPr>
            </w:pPr>
            <w:r w:rsidRPr="00D73121">
              <w:rPr>
                <w:lang w:eastAsia="sv-SE"/>
              </w:rPr>
              <w:t>11</w:t>
            </w:r>
          </w:p>
        </w:tc>
        <w:tc>
          <w:tcPr>
            <w:tcW w:w="630" w:type="dxa"/>
            <w:tcBorders>
              <w:top w:val="nil"/>
              <w:left w:val="nil"/>
              <w:bottom w:val="nil"/>
              <w:right w:val="nil"/>
            </w:tcBorders>
            <w:vAlign w:val="center"/>
          </w:tcPr>
          <w:p w14:paraId="693FBB5B" w14:textId="77777777" w:rsidR="00CC5121" w:rsidRPr="00D73121" w:rsidRDefault="00CC5121" w:rsidP="00367745">
            <w:pPr>
              <w:pStyle w:val="TabellRader"/>
              <w:rPr>
                <w:lang w:eastAsia="sv-SE"/>
              </w:rPr>
            </w:pPr>
            <w:r>
              <w:rPr>
                <w:lang w:eastAsia="sv-SE"/>
              </w:rPr>
              <w:t>10</w:t>
            </w:r>
          </w:p>
        </w:tc>
        <w:tc>
          <w:tcPr>
            <w:tcW w:w="631" w:type="dxa"/>
            <w:tcBorders>
              <w:top w:val="nil"/>
              <w:left w:val="nil"/>
              <w:bottom w:val="nil"/>
              <w:right w:val="nil"/>
            </w:tcBorders>
            <w:vAlign w:val="center"/>
          </w:tcPr>
          <w:p w14:paraId="4D03928F" w14:textId="77777777" w:rsidR="00CC5121" w:rsidRPr="00D73121" w:rsidRDefault="00CC5121" w:rsidP="00367745">
            <w:pPr>
              <w:pStyle w:val="TabellRader"/>
              <w:rPr>
                <w:lang w:eastAsia="sv-SE"/>
              </w:rPr>
            </w:pPr>
            <w:r w:rsidRPr="00592BAF">
              <w:rPr>
                <w:lang w:eastAsia="sv-SE"/>
              </w:rPr>
              <w:t>12</w:t>
            </w:r>
          </w:p>
        </w:tc>
        <w:tc>
          <w:tcPr>
            <w:tcW w:w="631" w:type="dxa"/>
            <w:tcBorders>
              <w:top w:val="nil"/>
              <w:left w:val="nil"/>
              <w:bottom w:val="nil"/>
              <w:right w:val="nil"/>
            </w:tcBorders>
            <w:vAlign w:val="center"/>
          </w:tcPr>
          <w:p w14:paraId="1D1A657F" w14:textId="77777777" w:rsidR="00CC5121" w:rsidRPr="00592BAF" w:rsidRDefault="00CC5121" w:rsidP="00367745">
            <w:pPr>
              <w:pStyle w:val="TabellRader"/>
              <w:rPr>
                <w:lang w:eastAsia="sv-SE"/>
              </w:rPr>
            </w:pPr>
            <w:r>
              <w:rPr>
                <w:lang w:eastAsia="sv-SE"/>
              </w:rPr>
              <w:t>15</w:t>
            </w:r>
          </w:p>
        </w:tc>
      </w:tr>
      <w:tr w:rsidR="00CC5121" w:rsidRPr="00D73121" w14:paraId="5D44B94A" w14:textId="77777777" w:rsidTr="00367745">
        <w:trPr>
          <w:trHeight w:val="300"/>
        </w:trPr>
        <w:tc>
          <w:tcPr>
            <w:tcW w:w="2746" w:type="dxa"/>
            <w:tcBorders>
              <w:top w:val="nil"/>
              <w:left w:val="nil"/>
              <w:bottom w:val="nil"/>
              <w:right w:val="nil"/>
            </w:tcBorders>
            <w:noWrap/>
            <w:vAlign w:val="center"/>
            <w:hideMark/>
          </w:tcPr>
          <w:p w14:paraId="5FEDAFB8" w14:textId="77777777" w:rsidR="00CC5121" w:rsidRPr="00D73121" w:rsidRDefault="00CC5121" w:rsidP="00367745">
            <w:pPr>
              <w:pStyle w:val="TabellRader"/>
              <w:jc w:val="left"/>
              <w:rPr>
                <w:lang w:eastAsia="sv-SE"/>
              </w:rPr>
            </w:pPr>
            <w:r w:rsidRPr="00D73121">
              <w:rPr>
                <w:lang w:eastAsia="sv-SE"/>
              </w:rPr>
              <w:t>Informations- och datakostnader</w:t>
            </w:r>
          </w:p>
        </w:tc>
        <w:tc>
          <w:tcPr>
            <w:tcW w:w="630" w:type="dxa"/>
            <w:tcBorders>
              <w:top w:val="nil"/>
              <w:left w:val="nil"/>
              <w:bottom w:val="nil"/>
              <w:right w:val="nil"/>
            </w:tcBorders>
            <w:noWrap/>
            <w:vAlign w:val="center"/>
            <w:hideMark/>
          </w:tcPr>
          <w:p w14:paraId="3C7B09E0" w14:textId="77777777" w:rsidR="00CC5121" w:rsidRPr="00D73121" w:rsidRDefault="00CC5121" w:rsidP="00367745">
            <w:pPr>
              <w:pStyle w:val="TabellRader"/>
              <w:rPr>
                <w:lang w:eastAsia="sv-SE"/>
              </w:rPr>
            </w:pPr>
            <w:r w:rsidRPr="00D73121">
              <w:rPr>
                <w:lang w:eastAsia="sv-SE"/>
              </w:rPr>
              <w:t>61</w:t>
            </w:r>
          </w:p>
        </w:tc>
        <w:tc>
          <w:tcPr>
            <w:tcW w:w="630" w:type="dxa"/>
            <w:tcBorders>
              <w:top w:val="nil"/>
              <w:left w:val="nil"/>
              <w:bottom w:val="nil"/>
              <w:right w:val="nil"/>
            </w:tcBorders>
            <w:vAlign w:val="center"/>
          </w:tcPr>
          <w:p w14:paraId="57369CA8" w14:textId="77777777" w:rsidR="00CC5121" w:rsidRPr="00D73121" w:rsidRDefault="00CC5121" w:rsidP="00367745">
            <w:pPr>
              <w:pStyle w:val="TabellRader"/>
              <w:rPr>
                <w:lang w:eastAsia="sv-SE"/>
              </w:rPr>
            </w:pPr>
            <w:r w:rsidRPr="00D73121">
              <w:rPr>
                <w:lang w:eastAsia="sv-SE"/>
              </w:rPr>
              <w:t>66</w:t>
            </w:r>
          </w:p>
        </w:tc>
        <w:tc>
          <w:tcPr>
            <w:tcW w:w="630" w:type="dxa"/>
            <w:tcBorders>
              <w:top w:val="nil"/>
              <w:left w:val="nil"/>
              <w:bottom w:val="nil"/>
              <w:right w:val="nil"/>
            </w:tcBorders>
            <w:vAlign w:val="center"/>
          </w:tcPr>
          <w:p w14:paraId="6524C168" w14:textId="77777777" w:rsidR="00CC5121" w:rsidRPr="00D73121" w:rsidRDefault="00CC5121" w:rsidP="00367745">
            <w:pPr>
              <w:pStyle w:val="TabellRader"/>
              <w:rPr>
                <w:lang w:eastAsia="sv-SE"/>
              </w:rPr>
            </w:pPr>
            <w:r>
              <w:rPr>
                <w:lang w:eastAsia="sv-SE"/>
              </w:rPr>
              <w:t>61</w:t>
            </w:r>
          </w:p>
        </w:tc>
        <w:tc>
          <w:tcPr>
            <w:tcW w:w="631" w:type="dxa"/>
            <w:tcBorders>
              <w:top w:val="nil"/>
              <w:left w:val="nil"/>
              <w:bottom w:val="nil"/>
              <w:right w:val="nil"/>
            </w:tcBorders>
            <w:vAlign w:val="center"/>
          </w:tcPr>
          <w:p w14:paraId="4E1C8D98" w14:textId="77777777" w:rsidR="00CC5121" w:rsidRPr="00D73121" w:rsidRDefault="00CC5121" w:rsidP="00367745">
            <w:pPr>
              <w:pStyle w:val="TabellRader"/>
              <w:rPr>
                <w:lang w:eastAsia="sv-SE"/>
              </w:rPr>
            </w:pPr>
            <w:r w:rsidRPr="00592BAF">
              <w:rPr>
                <w:lang w:eastAsia="sv-SE"/>
              </w:rPr>
              <w:t>65</w:t>
            </w:r>
          </w:p>
        </w:tc>
        <w:tc>
          <w:tcPr>
            <w:tcW w:w="631" w:type="dxa"/>
            <w:tcBorders>
              <w:top w:val="nil"/>
              <w:left w:val="nil"/>
              <w:bottom w:val="nil"/>
              <w:right w:val="nil"/>
            </w:tcBorders>
            <w:vAlign w:val="center"/>
          </w:tcPr>
          <w:p w14:paraId="3870DFC1" w14:textId="77777777" w:rsidR="00CC5121" w:rsidRPr="00592BAF" w:rsidRDefault="00CC5121" w:rsidP="00367745">
            <w:pPr>
              <w:pStyle w:val="TabellRader"/>
              <w:rPr>
                <w:lang w:eastAsia="sv-SE"/>
              </w:rPr>
            </w:pPr>
            <w:r>
              <w:rPr>
                <w:lang w:eastAsia="sv-SE"/>
              </w:rPr>
              <w:t>70</w:t>
            </w:r>
          </w:p>
        </w:tc>
      </w:tr>
      <w:tr w:rsidR="00CC5121" w:rsidRPr="00D73121" w14:paraId="00CBD400" w14:textId="77777777" w:rsidTr="00367745">
        <w:trPr>
          <w:trHeight w:val="315"/>
        </w:trPr>
        <w:tc>
          <w:tcPr>
            <w:tcW w:w="2746" w:type="dxa"/>
            <w:tcBorders>
              <w:top w:val="nil"/>
              <w:left w:val="nil"/>
              <w:bottom w:val="single" w:sz="8" w:space="0" w:color="auto"/>
              <w:right w:val="nil"/>
            </w:tcBorders>
            <w:noWrap/>
            <w:vAlign w:val="center"/>
            <w:hideMark/>
          </w:tcPr>
          <w:p w14:paraId="30854558" w14:textId="77777777" w:rsidR="00CC5121" w:rsidRPr="00D73121" w:rsidRDefault="00CC5121" w:rsidP="00367745">
            <w:pPr>
              <w:pStyle w:val="TabellRader"/>
              <w:jc w:val="left"/>
              <w:rPr>
                <w:lang w:eastAsia="sv-SE"/>
              </w:rPr>
            </w:pPr>
            <w:r w:rsidRPr="00D73121">
              <w:rPr>
                <w:lang w:eastAsia="sv-SE"/>
              </w:rPr>
              <w:t>Övrigt</w:t>
            </w:r>
          </w:p>
        </w:tc>
        <w:tc>
          <w:tcPr>
            <w:tcW w:w="630" w:type="dxa"/>
            <w:tcBorders>
              <w:top w:val="nil"/>
              <w:left w:val="nil"/>
              <w:bottom w:val="single" w:sz="8" w:space="0" w:color="auto"/>
              <w:right w:val="nil"/>
            </w:tcBorders>
            <w:noWrap/>
            <w:vAlign w:val="center"/>
            <w:hideMark/>
          </w:tcPr>
          <w:p w14:paraId="03C2054F" w14:textId="77777777" w:rsidR="00CC5121" w:rsidRPr="00D73121" w:rsidRDefault="00CC5121" w:rsidP="00367745">
            <w:pPr>
              <w:pStyle w:val="TabellRader"/>
              <w:rPr>
                <w:lang w:eastAsia="sv-SE"/>
              </w:rPr>
            </w:pPr>
            <w:r w:rsidRPr="00D73121">
              <w:rPr>
                <w:lang w:eastAsia="sv-SE"/>
              </w:rPr>
              <w:t>13</w:t>
            </w:r>
          </w:p>
        </w:tc>
        <w:tc>
          <w:tcPr>
            <w:tcW w:w="630" w:type="dxa"/>
            <w:tcBorders>
              <w:top w:val="nil"/>
              <w:left w:val="nil"/>
              <w:bottom w:val="single" w:sz="8" w:space="0" w:color="auto"/>
              <w:right w:val="nil"/>
            </w:tcBorders>
            <w:vAlign w:val="center"/>
          </w:tcPr>
          <w:p w14:paraId="45524DFD" w14:textId="77777777" w:rsidR="00CC5121" w:rsidRPr="00D73121" w:rsidRDefault="00CC5121" w:rsidP="00367745">
            <w:pPr>
              <w:pStyle w:val="TabellRader"/>
              <w:rPr>
                <w:lang w:eastAsia="sv-SE"/>
              </w:rPr>
            </w:pPr>
            <w:r w:rsidRPr="00D73121">
              <w:rPr>
                <w:lang w:eastAsia="sv-SE"/>
              </w:rPr>
              <w:t>10</w:t>
            </w:r>
          </w:p>
        </w:tc>
        <w:tc>
          <w:tcPr>
            <w:tcW w:w="630" w:type="dxa"/>
            <w:tcBorders>
              <w:top w:val="nil"/>
              <w:left w:val="nil"/>
              <w:bottom w:val="single" w:sz="8" w:space="0" w:color="auto"/>
              <w:right w:val="nil"/>
            </w:tcBorders>
            <w:vAlign w:val="center"/>
          </w:tcPr>
          <w:p w14:paraId="0186B5C9" w14:textId="77777777" w:rsidR="00CC5121" w:rsidRPr="00D73121" w:rsidRDefault="00CC5121" w:rsidP="00367745">
            <w:pPr>
              <w:pStyle w:val="TabellRader"/>
              <w:rPr>
                <w:lang w:eastAsia="sv-SE"/>
              </w:rPr>
            </w:pPr>
            <w:r>
              <w:rPr>
                <w:lang w:eastAsia="sv-SE"/>
              </w:rPr>
              <w:t>7</w:t>
            </w:r>
          </w:p>
        </w:tc>
        <w:tc>
          <w:tcPr>
            <w:tcW w:w="631" w:type="dxa"/>
            <w:tcBorders>
              <w:top w:val="nil"/>
              <w:left w:val="nil"/>
              <w:bottom w:val="single" w:sz="8" w:space="0" w:color="auto"/>
              <w:right w:val="nil"/>
            </w:tcBorders>
            <w:vAlign w:val="center"/>
          </w:tcPr>
          <w:p w14:paraId="27F88F73" w14:textId="77777777" w:rsidR="00CC5121" w:rsidRPr="00D73121" w:rsidRDefault="00CC5121" w:rsidP="00367745">
            <w:pPr>
              <w:pStyle w:val="TabellRader"/>
              <w:rPr>
                <w:lang w:eastAsia="sv-SE"/>
              </w:rPr>
            </w:pPr>
            <w:r w:rsidRPr="00592BAF">
              <w:rPr>
                <w:lang w:eastAsia="sv-SE"/>
              </w:rPr>
              <w:t>6</w:t>
            </w:r>
          </w:p>
        </w:tc>
        <w:tc>
          <w:tcPr>
            <w:tcW w:w="631" w:type="dxa"/>
            <w:tcBorders>
              <w:top w:val="nil"/>
              <w:left w:val="nil"/>
              <w:bottom w:val="single" w:sz="8" w:space="0" w:color="auto"/>
              <w:right w:val="nil"/>
            </w:tcBorders>
            <w:vAlign w:val="center"/>
          </w:tcPr>
          <w:p w14:paraId="05A407CC" w14:textId="77777777" w:rsidR="00CC5121" w:rsidRPr="00592BAF" w:rsidRDefault="00CC5121" w:rsidP="00367745">
            <w:pPr>
              <w:pStyle w:val="TabellRader"/>
              <w:rPr>
                <w:lang w:eastAsia="sv-SE"/>
              </w:rPr>
            </w:pPr>
            <w:r>
              <w:rPr>
                <w:lang w:eastAsia="sv-SE"/>
              </w:rPr>
              <w:t>9</w:t>
            </w:r>
          </w:p>
        </w:tc>
      </w:tr>
      <w:tr w:rsidR="00CC5121" w:rsidRPr="00D73121" w14:paraId="31C0F2DB" w14:textId="77777777" w:rsidTr="00367745">
        <w:trPr>
          <w:trHeight w:val="315"/>
        </w:trPr>
        <w:tc>
          <w:tcPr>
            <w:tcW w:w="2746" w:type="dxa"/>
            <w:tcBorders>
              <w:top w:val="nil"/>
              <w:left w:val="nil"/>
              <w:bottom w:val="single" w:sz="8" w:space="0" w:color="auto"/>
              <w:right w:val="nil"/>
            </w:tcBorders>
            <w:noWrap/>
            <w:vAlign w:val="center"/>
            <w:hideMark/>
          </w:tcPr>
          <w:p w14:paraId="2690A648" w14:textId="77777777" w:rsidR="00CC5121" w:rsidRPr="00D73121" w:rsidRDefault="00CC5121" w:rsidP="00367745">
            <w:pPr>
              <w:pStyle w:val="TabellRader"/>
              <w:jc w:val="left"/>
              <w:rPr>
                <w:lang w:eastAsia="sv-SE"/>
              </w:rPr>
            </w:pPr>
            <w:r w:rsidRPr="00D73121">
              <w:rPr>
                <w:lang w:eastAsia="sv-SE"/>
              </w:rPr>
              <w:t>Externa förvaltningskostnader</w:t>
            </w:r>
            <w:r w:rsidRPr="00D97040">
              <w:rPr>
                <w:vertAlign w:val="superscript"/>
                <w:lang w:eastAsia="sv-SE"/>
              </w:rPr>
              <w:t>1</w:t>
            </w:r>
          </w:p>
        </w:tc>
        <w:tc>
          <w:tcPr>
            <w:tcW w:w="630" w:type="dxa"/>
            <w:tcBorders>
              <w:top w:val="nil"/>
              <w:left w:val="nil"/>
              <w:bottom w:val="single" w:sz="8" w:space="0" w:color="auto"/>
              <w:right w:val="nil"/>
            </w:tcBorders>
            <w:noWrap/>
            <w:vAlign w:val="center"/>
            <w:hideMark/>
          </w:tcPr>
          <w:p w14:paraId="1647E2AD" w14:textId="77777777" w:rsidR="00CC5121" w:rsidRPr="00D73121" w:rsidRDefault="00CC5121" w:rsidP="00367745">
            <w:pPr>
              <w:pStyle w:val="TabellRader"/>
              <w:rPr>
                <w:lang w:eastAsia="sv-SE"/>
              </w:rPr>
            </w:pPr>
            <w:r w:rsidRPr="00D73121">
              <w:rPr>
                <w:lang w:eastAsia="sv-SE"/>
              </w:rPr>
              <w:t>280</w:t>
            </w:r>
          </w:p>
        </w:tc>
        <w:tc>
          <w:tcPr>
            <w:tcW w:w="630" w:type="dxa"/>
            <w:tcBorders>
              <w:top w:val="nil"/>
              <w:left w:val="nil"/>
              <w:bottom w:val="single" w:sz="8" w:space="0" w:color="auto"/>
              <w:right w:val="nil"/>
            </w:tcBorders>
            <w:vAlign w:val="center"/>
          </w:tcPr>
          <w:p w14:paraId="5ECFCB41" w14:textId="77777777" w:rsidR="00CC5121" w:rsidRPr="00D73121" w:rsidRDefault="00CC5121" w:rsidP="00367745">
            <w:pPr>
              <w:pStyle w:val="TabellRader"/>
              <w:rPr>
                <w:lang w:eastAsia="sv-SE"/>
              </w:rPr>
            </w:pPr>
            <w:r w:rsidRPr="00D73121">
              <w:rPr>
                <w:lang w:eastAsia="sv-SE"/>
              </w:rPr>
              <w:t>292</w:t>
            </w:r>
          </w:p>
        </w:tc>
        <w:tc>
          <w:tcPr>
            <w:tcW w:w="630" w:type="dxa"/>
            <w:tcBorders>
              <w:top w:val="nil"/>
              <w:left w:val="nil"/>
              <w:bottom w:val="single" w:sz="8" w:space="0" w:color="auto"/>
              <w:right w:val="nil"/>
            </w:tcBorders>
            <w:vAlign w:val="center"/>
          </w:tcPr>
          <w:p w14:paraId="64B57698" w14:textId="77777777" w:rsidR="00CC5121" w:rsidRPr="00D73121" w:rsidRDefault="00CC5121" w:rsidP="00367745">
            <w:pPr>
              <w:pStyle w:val="TabellRader"/>
              <w:rPr>
                <w:lang w:eastAsia="sv-SE"/>
              </w:rPr>
            </w:pPr>
            <w:r>
              <w:rPr>
                <w:lang w:eastAsia="sv-SE"/>
              </w:rPr>
              <w:t>277</w:t>
            </w:r>
          </w:p>
        </w:tc>
        <w:tc>
          <w:tcPr>
            <w:tcW w:w="631" w:type="dxa"/>
            <w:tcBorders>
              <w:top w:val="nil"/>
              <w:left w:val="nil"/>
              <w:bottom w:val="single" w:sz="8" w:space="0" w:color="auto"/>
              <w:right w:val="nil"/>
            </w:tcBorders>
            <w:vAlign w:val="center"/>
          </w:tcPr>
          <w:p w14:paraId="20939A55" w14:textId="77777777" w:rsidR="00CC5121" w:rsidRPr="00D73121" w:rsidRDefault="00CC5121" w:rsidP="00367745">
            <w:pPr>
              <w:pStyle w:val="TabellRader"/>
              <w:rPr>
                <w:lang w:eastAsia="sv-SE"/>
              </w:rPr>
            </w:pPr>
            <w:r>
              <w:rPr>
                <w:lang w:eastAsia="sv-SE"/>
              </w:rPr>
              <w:t>208</w:t>
            </w:r>
          </w:p>
        </w:tc>
        <w:tc>
          <w:tcPr>
            <w:tcW w:w="631" w:type="dxa"/>
            <w:tcBorders>
              <w:top w:val="nil"/>
              <w:left w:val="nil"/>
              <w:bottom w:val="single" w:sz="8" w:space="0" w:color="auto"/>
              <w:right w:val="nil"/>
            </w:tcBorders>
            <w:vAlign w:val="center"/>
          </w:tcPr>
          <w:p w14:paraId="5994850C" w14:textId="77777777" w:rsidR="00CC5121" w:rsidRDefault="00CC5121" w:rsidP="00367745">
            <w:pPr>
              <w:pStyle w:val="TabellRader"/>
              <w:rPr>
                <w:lang w:eastAsia="sv-SE"/>
              </w:rPr>
            </w:pPr>
            <w:r>
              <w:rPr>
                <w:lang w:eastAsia="sv-SE"/>
              </w:rPr>
              <w:t>201</w:t>
            </w:r>
          </w:p>
        </w:tc>
      </w:tr>
      <w:tr w:rsidR="00CC5121" w:rsidRPr="00D73121" w14:paraId="2C466DF1" w14:textId="77777777" w:rsidTr="00367745">
        <w:trPr>
          <w:trHeight w:val="315"/>
        </w:trPr>
        <w:tc>
          <w:tcPr>
            <w:tcW w:w="2746" w:type="dxa"/>
            <w:tcBorders>
              <w:top w:val="single" w:sz="8" w:space="0" w:color="auto"/>
              <w:left w:val="nil"/>
              <w:bottom w:val="single" w:sz="4" w:space="0" w:color="auto"/>
              <w:right w:val="nil"/>
            </w:tcBorders>
            <w:noWrap/>
            <w:vAlign w:val="center"/>
            <w:hideMark/>
          </w:tcPr>
          <w:p w14:paraId="523178B3" w14:textId="77777777" w:rsidR="00CC5121" w:rsidRPr="00D73121" w:rsidRDefault="00CC5121" w:rsidP="00367745">
            <w:pPr>
              <w:pStyle w:val="TabellHuvud"/>
              <w:jc w:val="left"/>
              <w:rPr>
                <w:lang w:eastAsia="sv-SE"/>
              </w:rPr>
            </w:pPr>
            <w:r w:rsidRPr="00D73121">
              <w:rPr>
                <w:lang w:eastAsia="sv-SE"/>
              </w:rPr>
              <w:t>Summa</w:t>
            </w:r>
          </w:p>
        </w:tc>
        <w:tc>
          <w:tcPr>
            <w:tcW w:w="630" w:type="dxa"/>
            <w:tcBorders>
              <w:top w:val="single" w:sz="8" w:space="0" w:color="auto"/>
              <w:left w:val="nil"/>
              <w:bottom w:val="single" w:sz="4" w:space="0" w:color="auto"/>
              <w:right w:val="nil"/>
            </w:tcBorders>
            <w:noWrap/>
            <w:vAlign w:val="center"/>
            <w:hideMark/>
          </w:tcPr>
          <w:p w14:paraId="4EF04D42" w14:textId="77777777" w:rsidR="00CC5121" w:rsidRPr="00D73121" w:rsidRDefault="00CC5121" w:rsidP="00367745">
            <w:pPr>
              <w:pStyle w:val="TabellHuvud"/>
              <w:rPr>
                <w:lang w:eastAsia="sv-SE"/>
              </w:rPr>
            </w:pPr>
            <w:r w:rsidRPr="00D73121">
              <w:rPr>
                <w:lang w:eastAsia="sv-SE"/>
              </w:rPr>
              <w:t>499</w:t>
            </w:r>
          </w:p>
        </w:tc>
        <w:tc>
          <w:tcPr>
            <w:tcW w:w="630" w:type="dxa"/>
            <w:tcBorders>
              <w:top w:val="single" w:sz="8" w:space="0" w:color="auto"/>
              <w:left w:val="nil"/>
              <w:bottom w:val="single" w:sz="4" w:space="0" w:color="auto"/>
              <w:right w:val="nil"/>
            </w:tcBorders>
            <w:vAlign w:val="center"/>
          </w:tcPr>
          <w:p w14:paraId="73D0BBD5" w14:textId="77777777" w:rsidR="00CC5121" w:rsidRPr="00D73121" w:rsidRDefault="00CC5121" w:rsidP="00367745">
            <w:pPr>
              <w:pStyle w:val="TabellHuvud"/>
              <w:rPr>
                <w:lang w:eastAsia="sv-SE"/>
              </w:rPr>
            </w:pPr>
            <w:r w:rsidRPr="00D73121">
              <w:rPr>
                <w:lang w:eastAsia="sv-SE"/>
              </w:rPr>
              <w:t>532</w:t>
            </w:r>
          </w:p>
        </w:tc>
        <w:tc>
          <w:tcPr>
            <w:tcW w:w="630" w:type="dxa"/>
            <w:tcBorders>
              <w:top w:val="single" w:sz="8" w:space="0" w:color="auto"/>
              <w:left w:val="nil"/>
              <w:bottom w:val="single" w:sz="4" w:space="0" w:color="auto"/>
              <w:right w:val="nil"/>
            </w:tcBorders>
            <w:vAlign w:val="center"/>
          </w:tcPr>
          <w:p w14:paraId="29C2D8EF" w14:textId="77777777" w:rsidR="00CC5121" w:rsidRPr="00D73121" w:rsidRDefault="00CC5121" w:rsidP="00367745">
            <w:pPr>
              <w:pStyle w:val="TabellHuvud"/>
              <w:rPr>
                <w:lang w:eastAsia="sv-SE"/>
              </w:rPr>
            </w:pPr>
            <w:r>
              <w:rPr>
                <w:lang w:eastAsia="sv-SE"/>
              </w:rPr>
              <w:t>512</w:t>
            </w:r>
          </w:p>
        </w:tc>
        <w:tc>
          <w:tcPr>
            <w:tcW w:w="631" w:type="dxa"/>
            <w:tcBorders>
              <w:top w:val="single" w:sz="8" w:space="0" w:color="auto"/>
              <w:left w:val="nil"/>
              <w:bottom w:val="single" w:sz="4" w:space="0" w:color="auto"/>
              <w:right w:val="nil"/>
            </w:tcBorders>
            <w:vAlign w:val="center"/>
          </w:tcPr>
          <w:p w14:paraId="33091AB9" w14:textId="77777777" w:rsidR="00CC5121" w:rsidRPr="00D73121" w:rsidRDefault="00CC5121" w:rsidP="00367745">
            <w:pPr>
              <w:pStyle w:val="TabellHuvud"/>
              <w:rPr>
                <w:lang w:eastAsia="sv-SE"/>
              </w:rPr>
            </w:pPr>
            <w:r>
              <w:rPr>
                <w:lang w:eastAsia="sv-SE"/>
              </w:rPr>
              <w:t>453</w:t>
            </w:r>
          </w:p>
        </w:tc>
        <w:tc>
          <w:tcPr>
            <w:tcW w:w="631" w:type="dxa"/>
            <w:tcBorders>
              <w:top w:val="single" w:sz="8" w:space="0" w:color="auto"/>
              <w:left w:val="nil"/>
              <w:bottom w:val="single" w:sz="4" w:space="0" w:color="auto"/>
              <w:right w:val="nil"/>
            </w:tcBorders>
            <w:vAlign w:val="center"/>
          </w:tcPr>
          <w:p w14:paraId="7F52F322" w14:textId="77777777" w:rsidR="00CC5121" w:rsidRDefault="00CC5121" w:rsidP="00367745">
            <w:pPr>
              <w:pStyle w:val="TabellHuvud"/>
              <w:rPr>
                <w:lang w:eastAsia="sv-SE"/>
              </w:rPr>
            </w:pPr>
            <w:r>
              <w:rPr>
                <w:lang w:eastAsia="sv-SE"/>
              </w:rPr>
              <w:t>463</w:t>
            </w:r>
          </w:p>
        </w:tc>
      </w:tr>
      <w:tr w:rsidR="00CC5121" w:rsidRPr="00D73121" w14:paraId="7F094771" w14:textId="77777777" w:rsidTr="00367745">
        <w:trPr>
          <w:trHeight w:val="315"/>
        </w:trPr>
        <w:tc>
          <w:tcPr>
            <w:tcW w:w="2746" w:type="dxa"/>
            <w:tcBorders>
              <w:top w:val="single" w:sz="4" w:space="0" w:color="auto"/>
              <w:left w:val="nil"/>
              <w:bottom w:val="single" w:sz="8" w:space="0" w:color="auto"/>
              <w:right w:val="nil"/>
            </w:tcBorders>
            <w:vAlign w:val="center"/>
            <w:hideMark/>
          </w:tcPr>
          <w:p w14:paraId="24F48381" w14:textId="77777777" w:rsidR="00CC5121" w:rsidRPr="00D73121" w:rsidRDefault="00CC5121" w:rsidP="00367745">
            <w:pPr>
              <w:pStyle w:val="TabellRader"/>
              <w:jc w:val="left"/>
              <w:rPr>
                <w:lang w:eastAsia="sv-SE"/>
              </w:rPr>
            </w:pPr>
            <w:r w:rsidRPr="00D73121">
              <w:rPr>
                <w:lang w:eastAsia="sv-SE"/>
              </w:rPr>
              <w:t>Förvaltningskostnadsandel %</w:t>
            </w:r>
          </w:p>
        </w:tc>
        <w:tc>
          <w:tcPr>
            <w:tcW w:w="630" w:type="dxa"/>
            <w:tcBorders>
              <w:top w:val="single" w:sz="4" w:space="0" w:color="auto"/>
              <w:left w:val="nil"/>
              <w:bottom w:val="single" w:sz="8" w:space="0" w:color="auto"/>
              <w:right w:val="nil"/>
            </w:tcBorders>
            <w:vAlign w:val="center"/>
            <w:hideMark/>
          </w:tcPr>
          <w:p w14:paraId="5365B43E" w14:textId="77777777" w:rsidR="00CC5121" w:rsidRPr="00D73121" w:rsidRDefault="00CC5121" w:rsidP="00367745">
            <w:pPr>
              <w:pStyle w:val="TabellRader"/>
              <w:rPr>
                <w:lang w:eastAsia="sv-SE"/>
              </w:rPr>
            </w:pPr>
            <w:r w:rsidRPr="00D73121">
              <w:rPr>
                <w:lang w:eastAsia="sv-SE"/>
              </w:rPr>
              <w:t>0,15</w:t>
            </w:r>
          </w:p>
        </w:tc>
        <w:tc>
          <w:tcPr>
            <w:tcW w:w="630" w:type="dxa"/>
            <w:tcBorders>
              <w:top w:val="single" w:sz="4" w:space="0" w:color="auto"/>
              <w:left w:val="nil"/>
              <w:bottom w:val="single" w:sz="8" w:space="0" w:color="auto"/>
              <w:right w:val="nil"/>
            </w:tcBorders>
            <w:vAlign w:val="center"/>
          </w:tcPr>
          <w:p w14:paraId="7FC09A31" w14:textId="77777777" w:rsidR="00CC5121" w:rsidRPr="00D73121" w:rsidRDefault="00CC5121" w:rsidP="00367745">
            <w:pPr>
              <w:pStyle w:val="TabellRader"/>
              <w:rPr>
                <w:lang w:eastAsia="sv-SE"/>
              </w:rPr>
            </w:pPr>
            <w:r w:rsidRPr="00D73121">
              <w:rPr>
                <w:lang w:eastAsia="sv-SE"/>
              </w:rPr>
              <w:t>0,15</w:t>
            </w:r>
          </w:p>
        </w:tc>
        <w:tc>
          <w:tcPr>
            <w:tcW w:w="630" w:type="dxa"/>
            <w:tcBorders>
              <w:top w:val="single" w:sz="4" w:space="0" w:color="auto"/>
              <w:left w:val="nil"/>
              <w:bottom w:val="single" w:sz="8" w:space="0" w:color="auto"/>
              <w:right w:val="nil"/>
            </w:tcBorders>
            <w:vAlign w:val="center"/>
          </w:tcPr>
          <w:p w14:paraId="1AE84AAE" w14:textId="77777777" w:rsidR="00CC5121" w:rsidRPr="00D73121" w:rsidRDefault="00CC5121" w:rsidP="00367745">
            <w:pPr>
              <w:pStyle w:val="TabellRader"/>
              <w:rPr>
                <w:lang w:eastAsia="sv-SE"/>
              </w:rPr>
            </w:pPr>
            <w:r w:rsidRPr="00D73121">
              <w:rPr>
                <w:lang w:eastAsia="sv-SE"/>
              </w:rPr>
              <w:t>0,</w:t>
            </w:r>
            <w:r>
              <w:rPr>
                <w:lang w:eastAsia="sv-SE"/>
              </w:rPr>
              <w:t>14</w:t>
            </w:r>
          </w:p>
        </w:tc>
        <w:tc>
          <w:tcPr>
            <w:tcW w:w="631" w:type="dxa"/>
            <w:tcBorders>
              <w:top w:val="single" w:sz="4" w:space="0" w:color="auto"/>
              <w:left w:val="nil"/>
              <w:bottom w:val="single" w:sz="8" w:space="0" w:color="auto"/>
              <w:right w:val="nil"/>
            </w:tcBorders>
            <w:vAlign w:val="center"/>
          </w:tcPr>
          <w:p w14:paraId="5C85B8DF" w14:textId="77777777" w:rsidR="00CC5121" w:rsidRPr="00D73121" w:rsidRDefault="00CC5121" w:rsidP="00367745">
            <w:pPr>
              <w:pStyle w:val="TabellRader"/>
              <w:rPr>
                <w:lang w:eastAsia="sv-SE"/>
              </w:rPr>
            </w:pPr>
            <w:r>
              <w:rPr>
                <w:lang w:eastAsia="sv-SE"/>
              </w:rPr>
              <w:t>0,11</w:t>
            </w:r>
          </w:p>
        </w:tc>
        <w:tc>
          <w:tcPr>
            <w:tcW w:w="631" w:type="dxa"/>
            <w:tcBorders>
              <w:top w:val="single" w:sz="4" w:space="0" w:color="auto"/>
              <w:left w:val="nil"/>
              <w:bottom w:val="single" w:sz="8" w:space="0" w:color="auto"/>
              <w:right w:val="nil"/>
            </w:tcBorders>
            <w:vAlign w:val="center"/>
          </w:tcPr>
          <w:p w14:paraId="11121DAE" w14:textId="77777777" w:rsidR="00CC5121" w:rsidRDefault="00CC5121" w:rsidP="00367745">
            <w:pPr>
              <w:pStyle w:val="TabellRader"/>
              <w:rPr>
                <w:lang w:eastAsia="sv-SE"/>
              </w:rPr>
            </w:pPr>
            <w:r>
              <w:rPr>
                <w:lang w:eastAsia="sv-SE"/>
              </w:rPr>
              <w:t>0,11</w:t>
            </w:r>
          </w:p>
        </w:tc>
      </w:tr>
      <w:tr w:rsidR="00CC5121" w:rsidRPr="00D73121" w14:paraId="732759B4" w14:textId="77777777" w:rsidTr="00367745">
        <w:trPr>
          <w:trHeight w:val="300"/>
        </w:trPr>
        <w:tc>
          <w:tcPr>
            <w:tcW w:w="2746" w:type="dxa"/>
            <w:tcBorders>
              <w:top w:val="nil"/>
              <w:left w:val="nil"/>
              <w:bottom w:val="nil"/>
              <w:right w:val="nil"/>
            </w:tcBorders>
            <w:vAlign w:val="center"/>
            <w:hideMark/>
          </w:tcPr>
          <w:p w14:paraId="2206B2D6" w14:textId="77777777" w:rsidR="00CC5121" w:rsidRPr="00D73121" w:rsidRDefault="00CC5121" w:rsidP="00367745">
            <w:pPr>
              <w:pStyle w:val="TabellRader"/>
              <w:jc w:val="left"/>
              <w:rPr>
                <w:lang w:eastAsia="sv-SE"/>
              </w:rPr>
            </w:pPr>
            <w:r w:rsidRPr="00D73121">
              <w:rPr>
                <w:lang w:eastAsia="sv-SE"/>
              </w:rPr>
              <w:t>Antal anställda</w:t>
            </w:r>
            <w:r w:rsidRPr="00D97040">
              <w:rPr>
                <w:vertAlign w:val="superscript"/>
                <w:lang w:eastAsia="sv-SE"/>
              </w:rPr>
              <w:t>2</w:t>
            </w:r>
          </w:p>
        </w:tc>
        <w:tc>
          <w:tcPr>
            <w:tcW w:w="630" w:type="dxa"/>
            <w:tcBorders>
              <w:top w:val="nil"/>
              <w:left w:val="nil"/>
              <w:bottom w:val="nil"/>
              <w:right w:val="nil"/>
            </w:tcBorders>
            <w:vAlign w:val="center"/>
            <w:hideMark/>
          </w:tcPr>
          <w:p w14:paraId="76078E16" w14:textId="77777777" w:rsidR="00CC5121" w:rsidRPr="00D73121" w:rsidRDefault="00CC5121" w:rsidP="00367745">
            <w:pPr>
              <w:pStyle w:val="TabellRader"/>
              <w:rPr>
                <w:lang w:eastAsia="sv-SE"/>
              </w:rPr>
            </w:pPr>
            <w:r w:rsidRPr="00D73121">
              <w:rPr>
                <w:lang w:eastAsia="sv-SE"/>
              </w:rPr>
              <w:t>70</w:t>
            </w:r>
          </w:p>
        </w:tc>
        <w:tc>
          <w:tcPr>
            <w:tcW w:w="630" w:type="dxa"/>
            <w:tcBorders>
              <w:top w:val="nil"/>
              <w:left w:val="nil"/>
              <w:bottom w:val="nil"/>
              <w:right w:val="nil"/>
            </w:tcBorders>
            <w:vAlign w:val="center"/>
          </w:tcPr>
          <w:p w14:paraId="1AE2D3BC" w14:textId="77777777" w:rsidR="00CC5121" w:rsidRPr="00D73121" w:rsidRDefault="00CC5121" w:rsidP="00367745">
            <w:pPr>
              <w:pStyle w:val="TabellRader"/>
              <w:rPr>
                <w:lang w:eastAsia="sv-SE"/>
              </w:rPr>
            </w:pPr>
            <w:r w:rsidRPr="00D73121">
              <w:rPr>
                <w:lang w:eastAsia="sv-SE"/>
              </w:rPr>
              <w:t>71</w:t>
            </w:r>
          </w:p>
        </w:tc>
        <w:tc>
          <w:tcPr>
            <w:tcW w:w="630" w:type="dxa"/>
            <w:tcBorders>
              <w:top w:val="nil"/>
              <w:left w:val="nil"/>
              <w:bottom w:val="nil"/>
              <w:right w:val="nil"/>
            </w:tcBorders>
            <w:vAlign w:val="center"/>
          </w:tcPr>
          <w:p w14:paraId="0AE1A2F3" w14:textId="77777777" w:rsidR="00CC5121" w:rsidRPr="00D73121" w:rsidRDefault="00CC5121" w:rsidP="00367745">
            <w:pPr>
              <w:pStyle w:val="TabellRader"/>
              <w:rPr>
                <w:lang w:eastAsia="sv-SE"/>
              </w:rPr>
            </w:pPr>
            <w:r w:rsidRPr="00D73121">
              <w:rPr>
                <w:lang w:eastAsia="sv-SE"/>
              </w:rPr>
              <w:t>71</w:t>
            </w:r>
          </w:p>
        </w:tc>
        <w:tc>
          <w:tcPr>
            <w:tcW w:w="631" w:type="dxa"/>
            <w:tcBorders>
              <w:top w:val="nil"/>
              <w:left w:val="nil"/>
              <w:bottom w:val="nil"/>
              <w:right w:val="nil"/>
            </w:tcBorders>
            <w:vAlign w:val="center"/>
          </w:tcPr>
          <w:p w14:paraId="0D34FAFA" w14:textId="77777777" w:rsidR="00CC5121" w:rsidRPr="00D73121" w:rsidRDefault="00CC5121" w:rsidP="00367745">
            <w:pPr>
              <w:pStyle w:val="TabellRader"/>
              <w:rPr>
                <w:lang w:eastAsia="sv-SE"/>
              </w:rPr>
            </w:pPr>
            <w:r>
              <w:rPr>
                <w:lang w:eastAsia="sv-SE"/>
              </w:rPr>
              <w:t>68</w:t>
            </w:r>
          </w:p>
        </w:tc>
        <w:tc>
          <w:tcPr>
            <w:tcW w:w="631" w:type="dxa"/>
            <w:tcBorders>
              <w:top w:val="nil"/>
              <w:left w:val="nil"/>
              <w:bottom w:val="nil"/>
              <w:right w:val="nil"/>
            </w:tcBorders>
            <w:vAlign w:val="center"/>
          </w:tcPr>
          <w:p w14:paraId="448D1339" w14:textId="77777777" w:rsidR="00CC5121" w:rsidRDefault="00CC5121" w:rsidP="00367745">
            <w:pPr>
              <w:pStyle w:val="TabellRader"/>
              <w:rPr>
                <w:lang w:eastAsia="sv-SE"/>
              </w:rPr>
            </w:pPr>
            <w:r>
              <w:rPr>
                <w:lang w:eastAsia="sv-SE"/>
              </w:rPr>
              <w:t>69</w:t>
            </w:r>
          </w:p>
        </w:tc>
      </w:tr>
      <w:tr w:rsidR="00CC5121" w:rsidRPr="00D73121" w14:paraId="51728143" w14:textId="77777777" w:rsidTr="00367745">
        <w:trPr>
          <w:trHeight w:val="315"/>
        </w:trPr>
        <w:tc>
          <w:tcPr>
            <w:tcW w:w="2746" w:type="dxa"/>
            <w:tcBorders>
              <w:top w:val="nil"/>
              <w:left w:val="nil"/>
              <w:bottom w:val="nil"/>
              <w:right w:val="nil"/>
            </w:tcBorders>
            <w:vAlign w:val="center"/>
            <w:hideMark/>
          </w:tcPr>
          <w:p w14:paraId="47A95317" w14:textId="77777777" w:rsidR="00CC5121" w:rsidRPr="00D73121" w:rsidRDefault="00CC5121" w:rsidP="00367745">
            <w:pPr>
              <w:pStyle w:val="TabellRader"/>
              <w:jc w:val="left"/>
              <w:rPr>
                <w:lang w:eastAsia="sv-SE"/>
              </w:rPr>
            </w:pPr>
            <w:r w:rsidRPr="00D73121">
              <w:rPr>
                <w:lang w:eastAsia="sv-SE"/>
              </w:rPr>
              <w:t>A</w:t>
            </w:r>
            <w:r>
              <w:rPr>
                <w:lang w:eastAsia="sv-SE"/>
              </w:rPr>
              <w:t>ntal kvinnor/män</w:t>
            </w:r>
          </w:p>
        </w:tc>
        <w:tc>
          <w:tcPr>
            <w:tcW w:w="630" w:type="dxa"/>
            <w:tcBorders>
              <w:top w:val="nil"/>
              <w:left w:val="nil"/>
              <w:bottom w:val="nil"/>
              <w:right w:val="nil"/>
            </w:tcBorders>
            <w:vAlign w:val="center"/>
            <w:hideMark/>
          </w:tcPr>
          <w:p w14:paraId="45E56735" w14:textId="77777777" w:rsidR="00CC5121" w:rsidRPr="00D73121" w:rsidRDefault="00CC5121" w:rsidP="00367745">
            <w:pPr>
              <w:pStyle w:val="TabellRader"/>
              <w:rPr>
                <w:lang w:eastAsia="sv-SE"/>
              </w:rPr>
            </w:pPr>
            <w:r>
              <w:rPr>
                <w:lang w:eastAsia="sv-SE"/>
              </w:rPr>
              <w:t>25/45</w:t>
            </w:r>
          </w:p>
        </w:tc>
        <w:tc>
          <w:tcPr>
            <w:tcW w:w="630" w:type="dxa"/>
            <w:tcBorders>
              <w:top w:val="nil"/>
              <w:left w:val="nil"/>
              <w:bottom w:val="nil"/>
              <w:right w:val="nil"/>
            </w:tcBorders>
            <w:vAlign w:val="center"/>
          </w:tcPr>
          <w:p w14:paraId="0CB52B88" w14:textId="77777777" w:rsidR="00CC5121" w:rsidRPr="00D73121" w:rsidRDefault="00CC5121" w:rsidP="00367745">
            <w:pPr>
              <w:pStyle w:val="TabellRader"/>
              <w:rPr>
                <w:lang w:eastAsia="sv-SE"/>
              </w:rPr>
            </w:pPr>
            <w:r>
              <w:rPr>
                <w:lang w:eastAsia="sv-SE"/>
              </w:rPr>
              <w:t>24/47</w:t>
            </w:r>
          </w:p>
        </w:tc>
        <w:tc>
          <w:tcPr>
            <w:tcW w:w="630" w:type="dxa"/>
            <w:tcBorders>
              <w:top w:val="nil"/>
              <w:left w:val="nil"/>
              <w:bottom w:val="nil"/>
              <w:right w:val="nil"/>
            </w:tcBorders>
            <w:vAlign w:val="center"/>
          </w:tcPr>
          <w:p w14:paraId="1D53BAA1" w14:textId="77777777" w:rsidR="00CC5121" w:rsidRPr="00D73121" w:rsidRDefault="00CC5121" w:rsidP="00367745">
            <w:pPr>
              <w:pStyle w:val="TabellRader"/>
              <w:rPr>
                <w:lang w:eastAsia="sv-SE"/>
              </w:rPr>
            </w:pPr>
            <w:r>
              <w:rPr>
                <w:lang w:eastAsia="sv-SE"/>
              </w:rPr>
              <w:t>24/47</w:t>
            </w:r>
          </w:p>
        </w:tc>
        <w:tc>
          <w:tcPr>
            <w:tcW w:w="631" w:type="dxa"/>
            <w:tcBorders>
              <w:top w:val="nil"/>
              <w:left w:val="nil"/>
              <w:bottom w:val="nil"/>
              <w:right w:val="nil"/>
            </w:tcBorders>
            <w:vAlign w:val="center"/>
          </w:tcPr>
          <w:p w14:paraId="302B6B23" w14:textId="77777777" w:rsidR="00CC5121" w:rsidRPr="00D73121" w:rsidRDefault="00CC5121" w:rsidP="00367745">
            <w:pPr>
              <w:pStyle w:val="TabellRader"/>
              <w:rPr>
                <w:lang w:eastAsia="sv-SE"/>
              </w:rPr>
            </w:pPr>
            <w:r>
              <w:rPr>
                <w:lang w:eastAsia="sv-SE"/>
              </w:rPr>
              <w:t>24/44</w:t>
            </w:r>
          </w:p>
        </w:tc>
        <w:tc>
          <w:tcPr>
            <w:tcW w:w="631" w:type="dxa"/>
            <w:tcBorders>
              <w:top w:val="nil"/>
              <w:left w:val="nil"/>
              <w:bottom w:val="nil"/>
              <w:right w:val="nil"/>
            </w:tcBorders>
            <w:vAlign w:val="center"/>
          </w:tcPr>
          <w:p w14:paraId="0CB9DD7B" w14:textId="77777777" w:rsidR="00CC5121" w:rsidRDefault="00CC5121" w:rsidP="00367745">
            <w:pPr>
              <w:pStyle w:val="TabellRader"/>
              <w:rPr>
                <w:lang w:eastAsia="sv-SE"/>
              </w:rPr>
            </w:pPr>
            <w:r>
              <w:rPr>
                <w:lang w:eastAsia="sv-SE"/>
              </w:rPr>
              <w:t>25/44</w:t>
            </w:r>
          </w:p>
        </w:tc>
      </w:tr>
      <w:tr w:rsidR="00CC5121" w:rsidRPr="00D73121" w14:paraId="7BF4E315" w14:textId="77777777" w:rsidTr="00367745">
        <w:trPr>
          <w:trHeight w:val="315"/>
        </w:trPr>
        <w:tc>
          <w:tcPr>
            <w:tcW w:w="2746" w:type="dxa"/>
            <w:tcBorders>
              <w:top w:val="nil"/>
              <w:left w:val="nil"/>
              <w:bottom w:val="single" w:sz="8" w:space="0" w:color="auto"/>
              <w:right w:val="nil"/>
            </w:tcBorders>
            <w:vAlign w:val="center"/>
          </w:tcPr>
          <w:p w14:paraId="30D5CF6B" w14:textId="77777777" w:rsidR="00CC5121" w:rsidRPr="00D73121" w:rsidRDefault="00CC5121" w:rsidP="00367745">
            <w:pPr>
              <w:pStyle w:val="TabellRader"/>
              <w:jc w:val="left"/>
              <w:rPr>
                <w:lang w:eastAsia="sv-SE"/>
              </w:rPr>
            </w:pPr>
            <w:r>
              <w:rPr>
                <w:lang w:eastAsia="sv-SE"/>
              </w:rPr>
              <w:t>Andel kvinnor %</w:t>
            </w:r>
          </w:p>
        </w:tc>
        <w:tc>
          <w:tcPr>
            <w:tcW w:w="630" w:type="dxa"/>
            <w:tcBorders>
              <w:top w:val="nil"/>
              <w:left w:val="nil"/>
              <w:bottom w:val="single" w:sz="8" w:space="0" w:color="auto"/>
              <w:right w:val="nil"/>
            </w:tcBorders>
            <w:vAlign w:val="center"/>
          </w:tcPr>
          <w:p w14:paraId="1582FAD0" w14:textId="77777777" w:rsidR="00CC5121" w:rsidRDefault="00CC5121" w:rsidP="00367745">
            <w:pPr>
              <w:pStyle w:val="TabellRader"/>
              <w:rPr>
                <w:lang w:eastAsia="sv-SE"/>
              </w:rPr>
            </w:pPr>
            <w:r>
              <w:rPr>
                <w:lang w:eastAsia="sv-SE"/>
              </w:rPr>
              <w:t>36</w:t>
            </w:r>
          </w:p>
        </w:tc>
        <w:tc>
          <w:tcPr>
            <w:tcW w:w="630" w:type="dxa"/>
            <w:tcBorders>
              <w:top w:val="nil"/>
              <w:left w:val="nil"/>
              <w:bottom w:val="single" w:sz="8" w:space="0" w:color="auto"/>
              <w:right w:val="nil"/>
            </w:tcBorders>
            <w:vAlign w:val="center"/>
          </w:tcPr>
          <w:p w14:paraId="5CDCC737" w14:textId="77777777" w:rsidR="00CC5121" w:rsidRDefault="00CC5121" w:rsidP="00367745">
            <w:pPr>
              <w:pStyle w:val="TabellRader"/>
              <w:rPr>
                <w:lang w:eastAsia="sv-SE"/>
              </w:rPr>
            </w:pPr>
            <w:r>
              <w:rPr>
                <w:lang w:eastAsia="sv-SE"/>
              </w:rPr>
              <w:t>34</w:t>
            </w:r>
          </w:p>
        </w:tc>
        <w:tc>
          <w:tcPr>
            <w:tcW w:w="630" w:type="dxa"/>
            <w:tcBorders>
              <w:top w:val="nil"/>
              <w:left w:val="nil"/>
              <w:bottom w:val="single" w:sz="8" w:space="0" w:color="auto"/>
              <w:right w:val="nil"/>
            </w:tcBorders>
            <w:vAlign w:val="center"/>
          </w:tcPr>
          <w:p w14:paraId="1CD37807" w14:textId="77777777" w:rsidR="00CC5121" w:rsidRDefault="00CC5121" w:rsidP="00367745">
            <w:pPr>
              <w:pStyle w:val="TabellRader"/>
              <w:rPr>
                <w:lang w:eastAsia="sv-SE"/>
              </w:rPr>
            </w:pPr>
            <w:r>
              <w:rPr>
                <w:lang w:eastAsia="sv-SE"/>
              </w:rPr>
              <w:t>34</w:t>
            </w:r>
          </w:p>
        </w:tc>
        <w:tc>
          <w:tcPr>
            <w:tcW w:w="631" w:type="dxa"/>
            <w:tcBorders>
              <w:top w:val="nil"/>
              <w:left w:val="nil"/>
              <w:bottom w:val="single" w:sz="8" w:space="0" w:color="auto"/>
              <w:right w:val="nil"/>
            </w:tcBorders>
            <w:vAlign w:val="center"/>
          </w:tcPr>
          <w:p w14:paraId="77B05F5C" w14:textId="77777777" w:rsidR="00CC5121" w:rsidRDefault="00CC5121" w:rsidP="00367745">
            <w:pPr>
              <w:pStyle w:val="TabellRader"/>
              <w:rPr>
                <w:lang w:eastAsia="sv-SE"/>
              </w:rPr>
            </w:pPr>
            <w:r>
              <w:rPr>
                <w:lang w:eastAsia="sv-SE"/>
              </w:rPr>
              <w:t>35</w:t>
            </w:r>
          </w:p>
        </w:tc>
        <w:tc>
          <w:tcPr>
            <w:tcW w:w="631" w:type="dxa"/>
            <w:tcBorders>
              <w:top w:val="nil"/>
              <w:left w:val="nil"/>
              <w:bottom w:val="single" w:sz="8" w:space="0" w:color="auto"/>
              <w:right w:val="nil"/>
            </w:tcBorders>
            <w:vAlign w:val="center"/>
          </w:tcPr>
          <w:p w14:paraId="44473CD0" w14:textId="77777777" w:rsidR="00CC5121" w:rsidRDefault="00CC5121" w:rsidP="00367745">
            <w:pPr>
              <w:pStyle w:val="TabellRader"/>
              <w:rPr>
                <w:lang w:eastAsia="sv-SE"/>
              </w:rPr>
            </w:pPr>
            <w:r>
              <w:rPr>
                <w:lang w:eastAsia="sv-SE"/>
              </w:rPr>
              <w:t>36</w:t>
            </w:r>
          </w:p>
        </w:tc>
      </w:tr>
    </w:tbl>
    <w:p w14:paraId="7CB88F91" w14:textId="77777777" w:rsidR="00CC5121" w:rsidRDefault="00CC5121" w:rsidP="00CC5121">
      <w:pPr>
        <w:pStyle w:val="TabellFotnot"/>
      </w:pPr>
      <w:r>
        <w:t>Not 1:</w:t>
      </w:r>
      <w:r w:rsidRPr="00D97040">
        <w:t xml:space="preserve"> </w:t>
      </w:r>
      <w:r>
        <w:t>Exklusive prestationsbaserade arvoden.</w:t>
      </w:r>
    </w:p>
    <w:p w14:paraId="4F68A017" w14:textId="77777777" w:rsidR="00CC5121" w:rsidRDefault="00CC5121" w:rsidP="00CC5121">
      <w:pPr>
        <w:pStyle w:val="TabellFotnot"/>
      </w:pPr>
      <w:r>
        <w:t>Not 2: Vid årets slut.</w:t>
      </w:r>
    </w:p>
    <w:p w14:paraId="7BD27A47" w14:textId="77777777" w:rsidR="00CC5121" w:rsidRPr="00D73121" w:rsidRDefault="00CC5121" w:rsidP="00CC5121">
      <w:pPr>
        <w:pStyle w:val="TabellFotnot"/>
      </w:pPr>
      <w:r w:rsidRPr="00D73121">
        <w:t>Källa: Andra AP-fondens årsredovisning</w:t>
      </w:r>
      <w:r>
        <w:t>ar.</w:t>
      </w:r>
    </w:p>
    <w:p w14:paraId="54A9F386" w14:textId="77777777" w:rsidR="00CC5121" w:rsidRDefault="00CC5121" w:rsidP="00CC5121">
      <w:pPr>
        <w:pStyle w:val="Rubrik5utannumrering"/>
      </w:pPr>
      <w:r w:rsidRPr="00794833">
        <w:t>Hållbarhet</w:t>
      </w:r>
    </w:p>
    <w:p w14:paraId="16F02DBB" w14:textId="77777777" w:rsidR="00CC5121" w:rsidRDefault="00CC5121" w:rsidP="00CC5121">
      <w:pPr>
        <w:pStyle w:val="Brdtext"/>
      </w:pPr>
      <w:r>
        <w:t>Andra AP-fondens hållbarhetsarbete vägleds av en hållbarhetspolicy som är antagen av fondens styrelse. Hållbarhetsarbetet är integrerat i samtliga delar av organisationen och förvaltningen och bedrivs utifrån principen om dubbel väsentlighet. Det innebär att hänsyn tas både till hur fondens investeringar påverkas av hållbarhetsrisker/möjligheter och till hur fonden genom sina innehav påverkar människa och miljö.</w:t>
      </w:r>
    </w:p>
    <w:p w14:paraId="17170E71" w14:textId="77777777" w:rsidR="00CC5121" w:rsidRDefault="00CC5121" w:rsidP="00CC5121">
      <w:pPr>
        <w:pStyle w:val="Brdtextmedindrag"/>
      </w:pPr>
      <w:r>
        <w:t>Under 2022 har Andra AP-fonden uppdaterat sin hållbarhetspolicy. Det resulterade bland annat i det nya fokusområdet biologisk mångfald och att området mångfald utvidgades till att även omfatta jämlikhet och inkludering.</w:t>
      </w:r>
      <w:r w:rsidDel="004F2B66">
        <w:t xml:space="preserve"> </w:t>
      </w:r>
      <w:r>
        <w:t xml:space="preserve">Hållbarhetsarbetet har därmed huvudsakligen utgått från fem fokusområden – </w:t>
      </w:r>
      <w:r w:rsidRPr="004F2B66">
        <w:rPr>
          <w:i/>
          <w:iCs/>
        </w:rPr>
        <w:t>klimat</w:t>
      </w:r>
      <w:r>
        <w:t xml:space="preserve">, </w:t>
      </w:r>
      <w:r w:rsidRPr="004F2B66">
        <w:rPr>
          <w:i/>
          <w:iCs/>
        </w:rPr>
        <w:t>biologisk mångfald</w:t>
      </w:r>
      <w:r>
        <w:t xml:space="preserve">, </w:t>
      </w:r>
      <w:r w:rsidRPr="004F2B66">
        <w:rPr>
          <w:i/>
          <w:iCs/>
        </w:rPr>
        <w:t>ägarstyrning</w:t>
      </w:r>
      <w:r>
        <w:t xml:space="preserve">, </w:t>
      </w:r>
      <w:r w:rsidRPr="004F2B66">
        <w:rPr>
          <w:i/>
          <w:iCs/>
        </w:rPr>
        <w:t>mänskliga rättigheter</w:t>
      </w:r>
      <w:r>
        <w:t xml:space="preserve"> samt </w:t>
      </w:r>
      <w:r w:rsidRPr="004F2B66">
        <w:rPr>
          <w:i/>
          <w:iCs/>
        </w:rPr>
        <w:t>mångfald, jämlikhet och inkludering</w:t>
      </w:r>
      <w:r>
        <w:t xml:space="preserve">. Fokusområdena har identifierats utifrån deras påverkan på fondens portfölj och avkastning, relevans för investeringsprocessen och fondens potential att uppnå förändring genom sin portfölj och sitt arbete. </w:t>
      </w:r>
    </w:p>
    <w:p w14:paraId="6A91BEAB" w14:textId="77777777" w:rsidR="00CC5121" w:rsidRDefault="00CC5121" w:rsidP="00CC5121">
      <w:pPr>
        <w:pStyle w:val="Brdtextmedindrag"/>
      </w:pPr>
      <w:r>
        <w:t>Utöver integrering av hållbarhetsaspekter inom den ordinarie förvalt</w:t>
      </w:r>
      <w:r>
        <w:softHyphen/>
        <w:t>ningsverksamheten genomför Andra AP-fonden riktade investeringar. Dessa ska uppfylla förutbestämda kriterier och utvärderas utifrån ett särskilt ramverk. Vid slutet av 2022 uppgick marknadsvärdet av fond</w:t>
      </w:r>
      <w:r>
        <w:softHyphen/>
        <w:t>ens tillgångar i denna kategori till 35,4 miljarder kronor (32,8 miljarder kronor 2021).</w:t>
      </w:r>
    </w:p>
    <w:p w14:paraId="744C9A1B" w14:textId="77777777" w:rsidR="00CC5121" w:rsidRDefault="00CC5121" w:rsidP="00CC5121">
      <w:pPr>
        <w:pStyle w:val="Brdtextmedindrag"/>
      </w:pPr>
      <w:r>
        <w:t>Andra AP-fonden röstade under 2022 på 121 svenska och över 1 261 ut</w:t>
      </w:r>
      <w:r>
        <w:softHyphen/>
        <w:t xml:space="preserve">ländska bolagsstämmor. Vid de svenska bolagsstämmorna röstade fonden emot styrelsens förslag vid 25 tillfällen (av totalt 1 257 förslag). De frågor där fonden röstade emot styrelsens förslag rörde incitamentsprogram i 24 </w:t>
      </w:r>
      <w:r>
        <w:lastRenderedPageBreak/>
        <w:t>fall och styrelseleda</w:t>
      </w:r>
      <w:r>
        <w:softHyphen/>
        <w:t>möter/ansvarsfrihet i ett fall. Vid de utländska bolagsstämmorna röstade Andra AP-fonden emot styrelsens förslag vid ca 22 procent av omröst</w:t>
      </w:r>
      <w:r>
        <w:softHyphen/>
        <w:t>ningarna, framför allt i fråga om styrelse</w:t>
      </w:r>
      <w:r>
        <w:softHyphen/>
        <w:t xml:space="preserve">ledamöter/ansvarsfrihet och incitamentsprogram. Under 2022 </w:t>
      </w:r>
      <w:r w:rsidRPr="00AA7787">
        <w:t xml:space="preserve">var </w:t>
      </w:r>
      <w:r>
        <w:t>Andra</w:t>
      </w:r>
      <w:r w:rsidRPr="00AA7787">
        <w:t xml:space="preserve"> AP-fonden</w:t>
      </w:r>
      <w:r>
        <w:t xml:space="preserve"> även </w:t>
      </w:r>
      <w:r w:rsidRPr="00AA7787">
        <w:t xml:space="preserve">aktiv i </w:t>
      </w:r>
      <w:r>
        <w:t>nio</w:t>
      </w:r>
      <w:r w:rsidRPr="00AA7787">
        <w:t xml:space="preserve"> svenska valbered</w:t>
      </w:r>
      <w:r>
        <w:softHyphen/>
      </w:r>
      <w:r w:rsidRPr="00AA7787">
        <w:t>ningar.</w:t>
      </w:r>
    </w:p>
    <w:p w14:paraId="39C104E8" w14:textId="77777777" w:rsidR="00CC5121" w:rsidRDefault="00CC5121" w:rsidP="00CC5121">
      <w:pPr>
        <w:pStyle w:val="Brdtextmedindrag"/>
      </w:pPr>
      <w:r>
        <w:t>Andra AP-fonden har fastställt åtta långsiktiga hållbarhetsmål som är relaterade till fondens fokusområden. Hållbarhetsmålen har ändrats från föregående år med anledning av den uppdaterade hållbarhetspolicyn. Målsättningarna är långsiktiga och saknar gränsvärden för 2022.</w:t>
      </w:r>
      <w:r w:rsidRPr="009923F3">
        <w:t xml:space="preserve"> </w:t>
      </w:r>
      <w:r>
        <w:t>Utform</w:t>
      </w:r>
      <w:r>
        <w:softHyphen/>
        <w:t xml:space="preserve">ningen av målsättningar, mätetal och uppföljning är ännu inte färdigställd avseende fokusområdena mångfald, jämlikhet och inkludering samt ägarstyrning. Dessa mål har därför inte följts upp i årets utvärdering. </w:t>
      </w:r>
    </w:p>
    <w:p w14:paraId="3CE5FEF0" w14:textId="77777777" w:rsidR="00CC5121" w:rsidRDefault="00CC5121" w:rsidP="00CC5121">
      <w:pPr>
        <w:pStyle w:val="Brdtextmedindrag"/>
      </w:pPr>
      <w:r>
        <w:t xml:space="preserve">I </w:t>
      </w:r>
      <w:r>
        <w:fldChar w:fldCharType="begin"/>
      </w:r>
      <w:r>
        <w:instrText xml:space="preserve"> REF  _Ref101528310 \* Lower \h  \* MERGEFORMAT </w:instrText>
      </w:r>
      <w:r>
        <w:fldChar w:fldCharType="separate"/>
      </w:r>
      <w:r>
        <w:t>tabell 6.</w:t>
      </w:r>
      <w:r>
        <w:rPr>
          <w:noProof/>
        </w:rPr>
        <w:t>8</w:t>
      </w:r>
      <w:r>
        <w:fldChar w:fldCharType="end"/>
      </w:r>
      <w:r>
        <w:t xml:space="preserve"> redovisas Andra AP-fondens hållbarhetsmål och målupp</w:t>
      </w:r>
      <w:r>
        <w:softHyphen/>
        <w:t xml:space="preserve">fyllelse för 2022. Som jämförelse redovisas även måluppfyllelse för 2021. </w:t>
      </w:r>
    </w:p>
    <w:p w14:paraId="5E72220A" w14:textId="77777777" w:rsidR="00CC5121" w:rsidRDefault="00CC5121" w:rsidP="00CC5121">
      <w:pPr>
        <w:pStyle w:val="TabellRubrik"/>
      </w:pPr>
      <w:bookmarkStart w:id="223" w:name="_Ref101528310"/>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w:instrText>
      </w:r>
      <w:r w:rsidR="00263E1F">
        <w:instrText xml:space="preserve"> Arabic \s 1  \* MERGEFORMAT </w:instrText>
      </w:r>
      <w:r w:rsidR="00263E1F">
        <w:fldChar w:fldCharType="separate"/>
      </w:r>
      <w:r>
        <w:rPr>
          <w:noProof/>
        </w:rPr>
        <w:t>8</w:t>
      </w:r>
      <w:r w:rsidR="00263E1F">
        <w:rPr>
          <w:noProof/>
        </w:rPr>
        <w:fldChar w:fldCharType="end"/>
      </w:r>
      <w:bookmarkEnd w:id="223"/>
      <w:r>
        <w:tab/>
        <w:t>Andra AP-fondens hållbarhetsmål</w:t>
      </w:r>
    </w:p>
    <w:tbl>
      <w:tblPr>
        <w:tblW w:w="5000" w:type="pct"/>
        <w:tblLayout w:type="fixed"/>
        <w:tblCellMar>
          <w:left w:w="0" w:type="dxa"/>
        </w:tblCellMar>
        <w:tblLook w:val="06A0" w:firstRow="1" w:lastRow="0" w:firstColumn="1" w:lastColumn="0" w:noHBand="1" w:noVBand="1"/>
      </w:tblPr>
      <w:tblGrid>
        <w:gridCol w:w="345"/>
        <w:gridCol w:w="2892"/>
        <w:gridCol w:w="826"/>
        <w:gridCol w:w="944"/>
        <w:gridCol w:w="890"/>
      </w:tblGrid>
      <w:tr w:rsidR="00CC5121" w14:paraId="03FC348C" w14:textId="77777777" w:rsidTr="00367745">
        <w:trPr>
          <w:tblHeader/>
        </w:trPr>
        <w:tc>
          <w:tcPr>
            <w:tcW w:w="2745" w:type="pct"/>
            <w:gridSpan w:val="2"/>
            <w:tcBorders>
              <w:top w:val="single" w:sz="8" w:space="0" w:color="auto"/>
              <w:bottom w:val="single" w:sz="6" w:space="0" w:color="auto"/>
            </w:tcBorders>
            <w:shd w:val="clear" w:color="auto" w:fill="auto"/>
          </w:tcPr>
          <w:p w14:paraId="5B90C634" w14:textId="77777777" w:rsidR="00CC5121" w:rsidRPr="006E5D98" w:rsidRDefault="00CC5121" w:rsidP="00367745">
            <w:pPr>
              <w:pStyle w:val="TabellHuvud"/>
              <w:jc w:val="left"/>
              <w:rPr>
                <w:b w:val="0"/>
                <w:bCs/>
              </w:rPr>
            </w:pPr>
            <w:r w:rsidRPr="006E5D98">
              <w:rPr>
                <w:b w:val="0"/>
                <w:bCs/>
              </w:rPr>
              <w:t>Hållbarhetsmål</w:t>
            </w:r>
          </w:p>
        </w:tc>
        <w:tc>
          <w:tcPr>
            <w:tcW w:w="2255" w:type="pct"/>
            <w:gridSpan w:val="3"/>
            <w:tcBorders>
              <w:top w:val="single" w:sz="8" w:space="0" w:color="auto"/>
              <w:bottom w:val="single" w:sz="6" w:space="0" w:color="auto"/>
            </w:tcBorders>
            <w:shd w:val="clear" w:color="auto" w:fill="auto"/>
          </w:tcPr>
          <w:p w14:paraId="5C109A4C" w14:textId="77777777" w:rsidR="00CC5121" w:rsidRPr="006E5D98" w:rsidRDefault="00CC5121" w:rsidP="00367745">
            <w:pPr>
              <w:pStyle w:val="TabellHuvud"/>
              <w:jc w:val="left"/>
              <w:rPr>
                <w:b w:val="0"/>
                <w:bCs/>
              </w:rPr>
            </w:pPr>
            <w:r>
              <w:rPr>
                <w:b w:val="0"/>
                <w:bCs/>
              </w:rPr>
              <w:t>Måluppfyllelse</w:t>
            </w:r>
          </w:p>
        </w:tc>
      </w:tr>
      <w:tr w:rsidR="00CC5121" w14:paraId="758F752E" w14:textId="77777777" w:rsidTr="00367745">
        <w:trPr>
          <w:tblHeader/>
        </w:trPr>
        <w:tc>
          <w:tcPr>
            <w:tcW w:w="293" w:type="pct"/>
            <w:tcBorders>
              <w:top w:val="single" w:sz="8" w:space="0" w:color="auto"/>
              <w:bottom w:val="single" w:sz="6" w:space="0" w:color="auto"/>
            </w:tcBorders>
            <w:shd w:val="clear" w:color="auto" w:fill="auto"/>
          </w:tcPr>
          <w:p w14:paraId="7D7897A7" w14:textId="77777777" w:rsidR="00CC5121" w:rsidRDefault="00CC5121" w:rsidP="00367745">
            <w:pPr>
              <w:pStyle w:val="TabellHuvud"/>
              <w:jc w:val="left"/>
            </w:pPr>
            <w:r>
              <w:t>Nr</w:t>
            </w:r>
          </w:p>
        </w:tc>
        <w:tc>
          <w:tcPr>
            <w:tcW w:w="2452" w:type="pct"/>
            <w:tcBorders>
              <w:top w:val="single" w:sz="8" w:space="0" w:color="auto"/>
              <w:bottom w:val="single" w:sz="6" w:space="0" w:color="auto"/>
            </w:tcBorders>
            <w:shd w:val="clear" w:color="auto" w:fill="auto"/>
          </w:tcPr>
          <w:p w14:paraId="165ED5BC"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4F3A4EB5"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0AEA658D" w14:textId="77777777" w:rsidR="00CC5121" w:rsidRDefault="00CC5121" w:rsidP="00367745">
            <w:pPr>
              <w:pStyle w:val="TabellHuvud"/>
              <w:jc w:val="left"/>
            </w:pPr>
            <w:r>
              <w:t>2021</w:t>
            </w:r>
          </w:p>
        </w:tc>
        <w:tc>
          <w:tcPr>
            <w:tcW w:w="755" w:type="pct"/>
            <w:tcBorders>
              <w:top w:val="single" w:sz="8" w:space="0" w:color="auto"/>
              <w:bottom w:val="single" w:sz="6" w:space="0" w:color="auto"/>
            </w:tcBorders>
            <w:shd w:val="clear" w:color="auto" w:fill="auto"/>
          </w:tcPr>
          <w:p w14:paraId="5D4685FF" w14:textId="77777777" w:rsidR="00CC5121" w:rsidRDefault="00CC5121" w:rsidP="00367745">
            <w:pPr>
              <w:pStyle w:val="TabellHuvud"/>
              <w:jc w:val="left"/>
            </w:pPr>
            <w:r>
              <w:t>2022</w:t>
            </w:r>
          </w:p>
        </w:tc>
      </w:tr>
      <w:tr w:rsidR="00CC5121" w14:paraId="64BBF0FB" w14:textId="77777777" w:rsidTr="00367745">
        <w:tc>
          <w:tcPr>
            <w:tcW w:w="5000" w:type="pct"/>
            <w:gridSpan w:val="5"/>
            <w:tcBorders>
              <w:top w:val="single" w:sz="6" w:space="0" w:color="auto"/>
              <w:bottom w:val="single" w:sz="6" w:space="0" w:color="auto"/>
            </w:tcBorders>
            <w:shd w:val="clear" w:color="auto" w:fill="auto"/>
          </w:tcPr>
          <w:p w14:paraId="1B8F54FB" w14:textId="77777777" w:rsidR="00CC5121" w:rsidRDefault="00CC5121" w:rsidP="00367745">
            <w:pPr>
              <w:pStyle w:val="TabellRader"/>
              <w:jc w:val="center"/>
            </w:pPr>
            <w:r>
              <w:t>Fokusområde: Klimat</w:t>
            </w:r>
          </w:p>
        </w:tc>
      </w:tr>
      <w:tr w:rsidR="00CC5121" w14:paraId="4E9E1B34" w14:textId="77777777" w:rsidTr="00367745">
        <w:tc>
          <w:tcPr>
            <w:tcW w:w="293" w:type="pct"/>
            <w:tcBorders>
              <w:top w:val="single" w:sz="6" w:space="0" w:color="auto"/>
              <w:bottom w:val="single" w:sz="6" w:space="0" w:color="auto"/>
            </w:tcBorders>
            <w:shd w:val="clear" w:color="auto" w:fill="auto"/>
          </w:tcPr>
          <w:p w14:paraId="1918B82F" w14:textId="77777777" w:rsidR="00CC5121" w:rsidRDefault="00CC5121" w:rsidP="00367745">
            <w:pPr>
              <w:pStyle w:val="TabellRader"/>
              <w:jc w:val="left"/>
            </w:pPr>
            <w:r>
              <w:t>1</w:t>
            </w:r>
          </w:p>
        </w:tc>
        <w:tc>
          <w:tcPr>
            <w:tcW w:w="2452" w:type="pct"/>
            <w:tcBorders>
              <w:top w:val="single" w:sz="6" w:space="0" w:color="auto"/>
              <w:bottom w:val="single" w:sz="6" w:space="0" w:color="auto"/>
            </w:tcBorders>
            <w:shd w:val="clear" w:color="auto" w:fill="auto"/>
          </w:tcPr>
          <w:p w14:paraId="645EA53C" w14:textId="77777777" w:rsidR="00CC5121" w:rsidRDefault="00CC5121" w:rsidP="00367745">
            <w:pPr>
              <w:pStyle w:val="TabellRader"/>
              <w:jc w:val="left"/>
            </w:pPr>
            <w:r>
              <w:t>Nettonollutsläpp av växthusgaser 2045.</w:t>
            </w:r>
          </w:p>
        </w:tc>
        <w:tc>
          <w:tcPr>
            <w:tcW w:w="700" w:type="pct"/>
            <w:tcBorders>
              <w:top w:val="single" w:sz="6" w:space="0" w:color="auto"/>
              <w:bottom w:val="single" w:sz="6" w:space="0" w:color="auto"/>
            </w:tcBorders>
            <w:shd w:val="clear" w:color="auto" w:fill="auto"/>
          </w:tcPr>
          <w:p w14:paraId="1DF5D78D" w14:textId="77777777" w:rsidR="00CC5121" w:rsidRDefault="00CC5121" w:rsidP="00367745">
            <w:pPr>
              <w:pStyle w:val="TabellRader"/>
              <w:jc w:val="left"/>
            </w:pPr>
            <w:r>
              <w:t>Koldioxid</w:t>
            </w:r>
            <w:r>
              <w:softHyphen/>
              <w:t xml:space="preserve">utsläpp, </w:t>
            </w:r>
            <w:proofErr w:type="spellStart"/>
            <w:r>
              <w:t>scope</w:t>
            </w:r>
            <w:proofErr w:type="spellEnd"/>
            <w:r>
              <w:t xml:space="preserve"> 1 och 2</w:t>
            </w:r>
          </w:p>
          <w:p w14:paraId="7B5AED26" w14:textId="77777777" w:rsidR="00CC5121" w:rsidRDefault="00CC5121" w:rsidP="00367745">
            <w:pPr>
              <w:pStyle w:val="TabellRader"/>
              <w:jc w:val="left"/>
            </w:pPr>
            <w:r>
              <w:t>(</w:t>
            </w:r>
            <w:proofErr w:type="spellStart"/>
            <w:r>
              <w:t>mn</w:t>
            </w:r>
            <w:proofErr w:type="spellEnd"/>
            <w:r>
              <w:t xml:space="preserve"> tCO2e)</w:t>
            </w:r>
          </w:p>
        </w:tc>
        <w:tc>
          <w:tcPr>
            <w:tcW w:w="800" w:type="pct"/>
            <w:tcBorders>
              <w:top w:val="single" w:sz="6" w:space="0" w:color="auto"/>
              <w:bottom w:val="single" w:sz="6" w:space="0" w:color="auto"/>
            </w:tcBorders>
            <w:shd w:val="clear" w:color="auto" w:fill="auto"/>
          </w:tcPr>
          <w:p w14:paraId="6A48BC18" w14:textId="77777777" w:rsidR="00CC5121" w:rsidRDefault="00CC5121" w:rsidP="00367745">
            <w:pPr>
              <w:pStyle w:val="TabellRader"/>
              <w:jc w:val="left"/>
            </w:pPr>
            <w:r>
              <w:t>1,17</w:t>
            </w:r>
          </w:p>
        </w:tc>
        <w:tc>
          <w:tcPr>
            <w:tcW w:w="755" w:type="pct"/>
            <w:tcBorders>
              <w:top w:val="single" w:sz="6" w:space="0" w:color="auto"/>
              <w:bottom w:val="single" w:sz="6" w:space="0" w:color="auto"/>
            </w:tcBorders>
            <w:shd w:val="clear" w:color="auto" w:fill="auto"/>
          </w:tcPr>
          <w:p w14:paraId="0364D723" w14:textId="77777777" w:rsidR="00CC5121" w:rsidRDefault="00CC5121" w:rsidP="00367745">
            <w:pPr>
              <w:pStyle w:val="TabellRader"/>
              <w:jc w:val="left"/>
            </w:pPr>
            <w:r>
              <w:t>1,05</w:t>
            </w:r>
          </w:p>
        </w:tc>
      </w:tr>
      <w:tr w:rsidR="00CC5121" w14:paraId="120FFBD9" w14:textId="77777777" w:rsidTr="00367745">
        <w:tc>
          <w:tcPr>
            <w:tcW w:w="293" w:type="pct"/>
            <w:tcBorders>
              <w:top w:val="single" w:sz="6" w:space="0" w:color="auto"/>
              <w:bottom w:val="single" w:sz="4" w:space="0" w:color="auto"/>
            </w:tcBorders>
            <w:shd w:val="clear" w:color="auto" w:fill="auto"/>
          </w:tcPr>
          <w:p w14:paraId="22866A4A" w14:textId="77777777" w:rsidR="00CC5121" w:rsidRDefault="00CC5121" w:rsidP="00367745">
            <w:pPr>
              <w:pStyle w:val="TabellRader"/>
              <w:jc w:val="left"/>
            </w:pPr>
            <w:r>
              <w:t>2</w:t>
            </w:r>
          </w:p>
        </w:tc>
        <w:tc>
          <w:tcPr>
            <w:tcW w:w="2452" w:type="pct"/>
            <w:tcBorders>
              <w:top w:val="single" w:sz="6" w:space="0" w:color="auto"/>
              <w:bottom w:val="single" w:sz="4" w:space="0" w:color="auto"/>
            </w:tcBorders>
            <w:shd w:val="clear" w:color="auto" w:fill="auto"/>
          </w:tcPr>
          <w:p w14:paraId="19A86EE7" w14:textId="77777777" w:rsidR="00CC5121" w:rsidRDefault="00CC5121" w:rsidP="00367745">
            <w:pPr>
              <w:pStyle w:val="TabellRader"/>
              <w:jc w:val="left"/>
            </w:pPr>
            <w:r>
              <w:t>Minskade utsläpp av växthusgaser (basår 2019)</w:t>
            </w:r>
          </w:p>
          <w:p w14:paraId="6DB35B79" w14:textId="77777777" w:rsidR="00CC5121" w:rsidRDefault="00CC5121" w:rsidP="00367745">
            <w:pPr>
              <w:pStyle w:val="TabellRader"/>
              <w:jc w:val="left"/>
            </w:pPr>
            <w:r>
              <w:t>2025: -35 procent</w:t>
            </w:r>
          </w:p>
          <w:p w14:paraId="14C91CB5" w14:textId="77777777" w:rsidR="00CC5121" w:rsidRDefault="00CC5121" w:rsidP="00367745">
            <w:pPr>
              <w:pStyle w:val="TabellRader"/>
              <w:jc w:val="left"/>
            </w:pPr>
            <w:r>
              <w:t>2030: -55 procent</w:t>
            </w:r>
          </w:p>
        </w:tc>
        <w:tc>
          <w:tcPr>
            <w:tcW w:w="700" w:type="pct"/>
            <w:tcBorders>
              <w:top w:val="single" w:sz="6" w:space="0" w:color="auto"/>
              <w:bottom w:val="single" w:sz="4" w:space="0" w:color="auto"/>
            </w:tcBorders>
            <w:shd w:val="clear" w:color="auto" w:fill="auto"/>
          </w:tcPr>
          <w:p w14:paraId="025F0707" w14:textId="77777777" w:rsidR="00CC5121" w:rsidRDefault="00CC5121" w:rsidP="00367745">
            <w:pPr>
              <w:pStyle w:val="TabellRader"/>
              <w:jc w:val="left"/>
            </w:pPr>
            <w:r>
              <w:t>Föränd</w:t>
            </w:r>
            <w:r>
              <w:softHyphen/>
              <w:t>ring från 2019 (procent)</w:t>
            </w:r>
          </w:p>
        </w:tc>
        <w:tc>
          <w:tcPr>
            <w:tcW w:w="800" w:type="pct"/>
            <w:tcBorders>
              <w:top w:val="single" w:sz="6" w:space="0" w:color="auto"/>
              <w:bottom w:val="single" w:sz="4" w:space="0" w:color="auto"/>
            </w:tcBorders>
            <w:shd w:val="clear" w:color="auto" w:fill="auto"/>
          </w:tcPr>
          <w:p w14:paraId="129D3EA9" w14:textId="77777777" w:rsidR="00CC5121" w:rsidRDefault="00CC5121" w:rsidP="00367745">
            <w:pPr>
              <w:pStyle w:val="TabellRader"/>
              <w:jc w:val="left"/>
            </w:pPr>
            <w:r>
              <w:t>-31</w:t>
            </w:r>
          </w:p>
        </w:tc>
        <w:tc>
          <w:tcPr>
            <w:tcW w:w="755" w:type="pct"/>
            <w:tcBorders>
              <w:top w:val="single" w:sz="6" w:space="0" w:color="auto"/>
              <w:bottom w:val="single" w:sz="4" w:space="0" w:color="auto"/>
            </w:tcBorders>
            <w:shd w:val="clear" w:color="auto" w:fill="auto"/>
          </w:tcPr>
          <w:p w14:paraId="357985D5" w14:textId="77777777" w:rsidR="00CC5121" w:rsidRDefault="00CC5121" w:rsidP="00367745">
            <w:pPr>
              <w:pStyle w:val="TabellRader"/>
              <w:jc w:val="left"/>
            </w:pPr>
            <w:r>
              <w:t>-37</w:t>
            </w:r>
          </w:p>
        </w:tc>
      </w:tr>
      <w:tr w:rsidR="00CC5121" w14:paraId="70027D58" w14:textId="77777777" w:rsidTr="00367745">
        <w:tc>
          <w:tcPr>
            <w:tcW w:w="293" w:type="pct"/>
            <w:tcBorders>
              <w:top w:val="single" w:sz="6" w:space="0" w:color="auto"/>
              <w:bottom w:val="single" w:sz="4" w:space="0" w:color="auto"/>
            </w:tcBorders>
            <w:shd w:val="clear" w:color="auto" w:fill="auto"/>
          </w:tcPr>
          <w:p w14:paraId="0A3D618B" w14:textId="77777777" w:rsidR="00CC5121" w:rsidRDefault="00CC5121" w:rsidP="00367745">
            <w:pPr>
              <w:pStyle w:val="TabellRader"/>
              <w:jc w:val="left"/>
            </w:pPr>
            <w:r>
              <w:t>3</w:t>
            </w:r>
          </w:p>
        </w:tc>
        <w:tc>
          <w:tcPr>
            <w:tcW w:w="2452" w:type="pct"/>
            <w:tcBorders>
              <w:top w:val="single" w:sz="6" w:space="0" w:color="auto"/>
              <w:bottom w:val="single" w:sz="4" w:space="0" w:color="auto"/>
            </w:tcBorders>
            <w:shd w:val="clear" w:color="auto" w:fill="auto"/>
          </w:tcPr>
          <w:p w14:paraId="6FD3BD54" w14:textId="77777777" w:rsidR="00CC5121" w:rsidRDefault="00CC5121" w:rsidP="00367745">
            <w:pPr>
              <w:pStyle w:val="TabellRader"/>
              <w:jc w:val="left"/>
            </w:pPr>
            <w:r>
              <w:t>Alla tillgångsslag i linje med Parisavtalet.</w:t>
            </w:r>
          </w:p>
        </w:tc>
        <w:tc>
          <w:tcPr>
            <w:tcW w:w="700" w:type="pct"/>
            <w:tcBorders>
              <w:top w:val="single" w:sz="6" w:space="0" w:color="auto"/>
              <w:bottom w:val="single" w:sz="4" w:space="0" w:color="auto"/>
            </w:tcBorders>
            <w:shd w:val="clear" w:color="auto" w:fill="auto"/>
          </w:tcPr>
          <w:p w14:paraId="29132352" w14:textId="77777777" w:rsidR="00CC5121" w:rsidRDefault="00CC5121" w:rsidP="00367745">
            <w:pPr>
              <w:pStyle w:val="TabellRader"/>
              <w:jc w:val="left"/>
            </w:pPr>
            <w:r>
              <w:t>Andel av strategisk portfölj (procent)</w:t>
            </w:r>
          </w:p>
        </w:tc>
        <w:tc>
          <w:tcPr>
            <w:tcW w:w="800" w:type="pct"/>
            <w:tcBorders>
              <w:top w:val="single" w:sz="6" w:space="0" w:color="auto"/>
              <w:bottom w:val="single" w:sz="4" w:space="0" w:color="auto"/>
            </w:tcBorders>
            <w:shd w:val="clear" w:color="auto" w:fill="auto"/>
          </w:tcPr>
          <w:p w14:paraId="5E3ED887" w14:textId="77777777" w:rsidR="00CC5121" w:rsidRDefault="00CC5121" w:rsidP="00367745">
            <w:pPr>
              <w:pStyle w:val="TabellRader"/>
              <w:jc w:val="left"/>
            </w:pPr>
            <w:r>
              <w:t>60</w:t>
            </w:r>
          </w:p>
        </w:tc>
        <w:tc>
          <w:tcPr>
            <w:tcW w:w="755" w:type="pct"/>
            <w:tcBorders>
              <w:top w:val="single" w:sz="6" w:space="0" w:color="auto"/>
              <w:bottom w:val="single" w:sz="4" w:space="0" w:color="auto"/>
            </w:tcBorders>
            <w:shd w:val="clear" w:color="auto" w:fill="auto"/>
          </w:tcPr>
          <w:p w14:paraId="2C05A7C8" w14:textId="77777777" w:rsidR="00CC5121" w:rsidRDefault="00CC5121" w:rsidP="00367745">
            <w:pPr>
              <w:pStyle w:val="TabellRader"/>
              <w:jc w:val="left"/>
            </w:pPr>
            <w:r>
              <w:t>69</w:t>
            </w:r>
          </w:p>
        </w:tc>
      </w:tr>
      <w:tr w:rsidR="00CC5121" w14:paraId="5EA404CE" w14:textId="77777777" w:rsidTr="00367745">
        <w:tc>
          <w:tcPr>
            <w:tcW w:w="5000" w:type="pct"/>
            <w:gridSpan w:val="5"/>
            <w:tcBorders>
              <w:top w:val="single" w:sz="6" w:space="0" w:color="auto"/>
              <w:bottom w:val="single" w:sz="4" w:space="0" w:color="auto"/>
            </w:tcBorders>
            <w:shd w:val="clear" w:color="auto" w:fill="auto"/>
          </w:tcPr>
          <w:p w14:paraId="2A8F8312" w14:textId="77777777" w:rsidR="00CC5121" w:rsidRDefault="00CC5121" w:rsidP="00367745">
            <w:pPr>
              <w:pStyle w:val="TabellRader"/>
              <w:jc w:val="center"/>
            </w:pPr>
            <w:r>
              <w:t>Fokusområde: Biologisk mångfald</w:t>
            </w:r>
          </w:p>
        </w:tc>
      </w:tr>
      <w:tr w:rsidR="00CC5121" w14:paraId="4AEC0DB3" w14:textId="77777777" w:rsidTr="00367745">
        <w:tc>
          <w:tcPr>
            <w:tcW w:w="293" w:type="pct"/>
            <w:tcBorders>
              <w:top w:val="single" w:sz="6" w:space="0" w:color="auto"/>
              <w:bottom w:val="single" w:sz="4" w:space="0" w:color="auto"/>
            </w:tcBorders>
            <w:shd w:val="clear" w:color="auto" w:fill="auto"/>
          </w:tcPr>
          <w:p w14:paraId="555946AD" w14:textId="77777777" w:rsidR="00CC5121" w:rsidRDefault="00CC5121" w:rsidP="00367745">
            <w:pPr>
              <w:pStyle w:val="TabellRader"/>
              <w:jc w:val="left"/>
            </w:pPr>
            <w:r>
              <w:t>4</w:t>
            </w:r>
          </w:p>
        </w:tc>
        <w:tc>
          <w:tcPr>
            <w:tcW w:w="2452" w:type="pct"/>
            <w:tcBorders>
              <w:top w:val="single" w:sz="6" w:space="0" w:color="auto"/>
              <w:bottom w:val="single" w:sz="4" w:space="0" w:color="auto"/>
            </w:tcBorders>
            <w:shd w:val="clear" w:color="auto" w:fill="auto"/>
          </w:tcPr>
          <w:p w14:paraId="5CF92DA4" w14:textId="77777777" w:rsidR="00CC5121" w:rsidRDefault="00CC5121" w:rsidP="00367745">
            <w:pPr>
              <w:pStyle w:val="TabellRader"/>
              <w:jc w:val="left"/>
            </w:pPr>
            <w:r>
              <w:t>Bidra till en positiv nettoutveckling för naturen 2030.</w:t>
            </w:r>
            <w:r w:rsidRPr="009E48E6">
              <w:rPr>
                <w:vertAlign w:val="superscript"/>
              </w:rPr>
              <w:t>1</w:t>
            </w:r>
          </w:p>
        </w:tc>
        <w:tc>
          <w:tcPr>
            <w:tcW w:w="700" w:type="pct"/>
            <w:tcBorders>
              <w:top w:val="single" w:sz="6" w:space="0" w:color="auto"/>
              <w:bottom w:val="single" w:sz="4" w:space="0" w:color="auto"/>
            </w:tcBorders>
            <w:shd w:val="clear" w:color="auto" w:fill="auto"/>
          </w:tcPr>
          <w:p w14:paraId="5E58E1C4" w14:textId="77777777" w:rsidR="00CC5121" w:rsidRDefault="00CC5121" w:rsidP="00367745">
            <w:pPr>
              <w:pStyle w:val="TabellRader"/>
              <w:jc w:val="left"/>
            </w:pPr>
            <w:r>
              <w:t>Ej definierat</w:t>
            </w:r>
          </w:p>
        </w:tc>
        <w:tc>
          <w:tcPr>
            <w:tcW w:w="800" w:type="pct"/>
            <w:tcBorders>
              <w:top w:val="single" w:sz="6" w:space="0" w:color="auto"/>
              <w:bottom w:val="single" w:sz="4" w:space="0" w:color="auto"/>
            </w:tcBorders>
            <w:shd w:val="clear" w:color="auto" w:fill="auto"/>
          </w:tcPr>
          <w:p w14:paraId="12D9F958" w14:textId="77777777" w:rsidR="00CC5121" w:rsidRDefault="00CC5121" w:rsidP="00367745">
            <w:pPr>
              <w:pStyle w:val="TabellRader"/>
              <w:jc w:val="left"/>
            </w:pPr>
            <w:r>
              <w:t>-</w:t>
            </w:r>
          </w:p>
        </w:tc>
        <w:tc>
          <w:tcPr>
            <w:tcW w:w="755" w:type="pct"/>
            <w:tcBorders>
              <w:top w:val="single" w:sz="6" w:space="0" w:color="auto"/>
              <w:bottom w:val="single" w:sz="4" w:space="0" w:color="auto"/>
            </w:tcBorders>
            <w:shd w:val="clear" w:color="auto" w:fill="auto"/>
          </w:tcPr>
          <w:p w14:paraId="4F3F4FFA" w14:textId="77777777" w:rsidR="00CC5121" w:rsidRDefault="00CC5121" w:rsidP="00367745">
            <w:pPr>
              <w:pStyle w:val="TabellRader"/>
              <w:jc w:val="left"/>
            </w:pPr>
            <w:r>
              <w:t>-</w:t>
            </w:r>
          </w:p>
        </w:tc>
      </w:tr>
      <w:tr w:rsidR="00CC5121" w14:paraId="3F824872" w14:textId="77777777" w:rsidTr="00367745">
        <w:tc>
          <w:tcPr>
            <w:tcW w:w="293" w:type="pct"/>
            <w:tcBorders>
              <w:top w:val="single" w:sz="6" w:space="0" w:color="auto"/>
              <w:bottom w:val="single" w:sz="4" w:space="0" w:color="auto"/>
            </w:tcBorders>
            <w:shd w:val="clear" w:color="auto" w:fill="auto"/>
          </w:tcPr>
          <w:p w14:paraId="5CD66ABC" w14:textId="77777777" w:rsidR="00CC5121" w:rsidRDefault="00CC5121" w:rsidP="00367745">
            <w:pPr>
              <w:pStyle w:val="TabellRader"/>
              <w:jc w:val="left"/>
            </w:pPr>
            <w:r>
              <w:t>5</w:t>
            </w:r>
          </w:p>
        </w:tc>
        <w:tc>
          <w:tcPr>
            <w:tcW w:w="2452" w:type="pct"/>
            <w:tcBorders>
              <w:top w:val="single" w:sz="6" w:space="0" w:color="auto"/>
              <w:bottom w:val="single" w:sz="4" w:space="0" w:color="auto"/>
            </w:tcBorders>
            <w:shd w:val="clear" w:color="auto" w:fill="auto"/>
          </w:tcPr>
          <w:p w14:paraId="28C99EEA" w14:textId="77777777" w:rsidR="00CC5121" w:rsidRDefault="00CC5121" w:rsidP="00367745">
            <w:pPr>
              <w:pStyle w:val="TabellRader"/>
              <w:jc w:val="left"/>
            </w:pPr>
            <w:r>
              <w:t>En portfölj som inte bidrar till illegal avskogning 2025.</w:t>
            </w:r>
          </w:p>
        </w:tc>
        <w:tc>
          <w:tcPr>
            <w:tcW w:w="700" w:type="pct"/>
            <w:tcBorders>
              <w:top w:val="single" w:sz="6" w:space="0" w:color="auto"/>
              <w:bottom w:val="single" w:sz="4" w:space="0" w:color="auto"/>
            </w:tcBorders>
            <w:shd w:val="clear" w:color="auto" w:fill="auto"/>
          </w:tcPr>
          <w:p w14:paraId="59E25112" w14:textId="77777777" w:rsidR="00CC5121" w:rsidRDefault="00CC5121" w:rsidP="00367745">
            <w:pPr>
              <w:pStyle w:val="TabellRader"/>
              <w:jc w:val="left"/>
            </w:pPr>
            <w:r>
              <w:t xml:space="preserve">Andel av strategisk portfölj i linje med riktlinjer från </w:t>
            </w:r>
            <w:proofErr w:type="spellStart"/>
            <w:r>
              <w:t>Finance</w:t>
            </w:r>
            <w:proofErr w:type="spellEnd"/>
            <w:r>
              <w:t xml:space="preserve"> </w:t>
            </w:r>
            <w:proofErr w:type="spellStart"/>
            <w:r>
              <w:t>Sector</w:t>
            </w:r>
            <w:proofErr w:type="spellEnd"/>
            <w:r>
              <w:t xml:space="preserve"> </w:t>
            </w:r>
            <w:proofErr w:type="spellStart"/>
            <w:r>
              <w:t>Defore</w:t>
            </w:r>
            <w:r>
              <w:softHyphen/>
              <w:t>station</w:t>
            </w:r>
            <w:proofErr w:type="spellEnd"/>
            <w:r>
              <w:t xml:space="preserve"> Action (procent)</w:t>
            </w:r>
          </w:p>
        </w:tc>
        <w:tc>
          <w:tcPr>
            <w:tcW w:w="800" w:type="pct"/>
            <w:tcBorders>
              <w:top w:val="single" w:sz="6" w:space="0" w:color="auto"/>
              <w:bottom w:val="single" w:sz="4" w:space="0" w:color="auto"/>
            </w:tcBorders>
            <w:shd w:val="clear" w:color="auto" w:fill="auto"/>
          </w:tcPr>
          <w:p w14:paraId="5A4D061D" w14:textId="77777777" w:rsidR="00CC5121" w:rsidRDefault="00CC5121" w:rsidP="00367745">
            <w:pPr>
              <w:pStyle w:val="TabellRader"/>
              <w:jc w:val="left"/>
            </w:pPr>
            <w:r>
              <w:t>4</w:t>
            </w:r>
          </w:p>
        </w:tc>
        <w:tc>
          <w:tcPr>
            <w:tcW w:w="755" w:type="pct"/>
            <w:tcBorders>
              <w:top w:val="single" w:sz="6" w:space="0" w:color="auto"/>
              <w:bottom w:val="single" w:sz="4" w:space="0" w:color="auto"/>
            </w:tcBorders>
            <w:shd w:val="clear" w:color="auto" w:fill="auto"/>
          </w:tcPr>
          <w:p w14:paraId="57F079EC" w14:textId="77777777" w:rsidR="00CC5121" w:rsidRDefault="00CC5121" w:rsidP="00367745">
            <w:pPr>
              <w:pStyle w:val="TabellRader"/>
              <w:jc w:val="left"/>
            </w:pPr>
            <w:r>
              <w:t>4</w:t>
            </w:r>
          </w:p>
        </w:tc>
      </w:tr>
      <w:tr w:rsidR="00CC5121" w14:paraId="2CF0F29F" w14:textId="77777777" w:rsidTr="00367745">
        <w:tc>
          <w:tcPr>
            <w:tcW w:w="5000" w:type="pct"/>
            <w:gridSpan w:val="5"/>
            <w:tcBorders>
              <w:top w:val="single" w:sz="6" w:space="0" w:color="auto"/>
              <w:bottom w:val="single" w:sz="4" w:space="0" w:color="auto"/>
            </w:tcBorders>
            <w:shd w:val="clear" w:color="auto" w:fill="auto"/>
          </w:tcPr>
          <w:p w14:paraId="042224F8" w14:textId="77777777" w:rsidR="00CC5121" w:rsidRDefault="00CC5121" w:rsidP="00367745">
            <w:pPr>
              <w:pStyle w:val="TabellRader"/>
              <w:jc w:val="center"/>
            </w:pPr>
            <w:r>
              <w:t>Fokusområde: Mänskliga rättigheter</w:t>
            </w:r>
          </w:p>
        </w:tc>
      </w:tr>
      <w:tr w:rsidR="00CC5121" w14:paraId="679DC1AA" w14:textId="77777777" w:rsidTr="00367745">
        <w:tc>
          <w:tcPr>
            <w:tcW w:w="293" w:type="pct"/>
            <w:tcBorders>
              <w:top w:val="single" w:sz="6" w:space="0" w:color="auto"/>
              <w:bottom w:val="single" w:sz="4" w:space="0" w:color="auto"/>
            </w:tcBorders>
            <w:shd w:val="clear" w:color="auto" w:fill="auto"/>
          </w:tcPr>
          <w:p w14:paraId="32987DE7" w14:textId="77777777" w:rsidR="00CC5121" w:rsidRDefault="00CC5121" w:rsidP="00367745">
            <w:pPr>
              <w:pStyle w:val="TabellRader"/>
              <w:jc w:val="left"/>
            </w:pPr>
            <w:r>
              <w:lastRenderedPageBreak/>
              <w:t>6</w:t>
            </w:r>
          </w:p>
        </w:tc>
        <w:tc>
          <w:tcPr>
            <w:tcW w:w="2452" w:type="pct"/>
            <w:tcBorders>
              <w:top w:val="single" w:sz="6" w:space="0" w:color="auto"/>
              <w:bottom w:val="single" w:sz="4" w:space="0" w:color="auto"/>
            </w:tcBorders>
            <w:shd w:val="clear" w:color="auto" w:fill="auto"/>
          </w:tcPr>
          <w:p w14:paraId="1F22CCFA" w14:textId="77777777" w:rsidR="00CC5121" w:rsidRDefault="00CC5121" w:rsidP="00367745">
            <w:pPr>
              <w:pStyle w:val="TabellRader"/>
              <w:jc w:val="left"/>
            </w:pPr>
            <w:r>
              <w:t>Implementerat FN:s vägledande principer för företag och mänskliga rättigheter 2025.</w:t>
            </w:r>
          </w:p>
        </w:tc>
        <w:tc>
          <w:tcPr>
            <w:tcW w:w="700" w:type="pct"/>
            <w:tcBorders>
              <w:top w:val="single" w:sz="6" w:space="0" w:color="auto"/>
              <w:bottom w:val="single" w:sz="4" w:space="0" w:color="auto"/>
            </w:tcBorders>
            <w:shd w:val="clear" w:color="auto" w:fill="auto"/>
          </w:tcPr>
          <w:p w14:paraId="151E664B" w14:textId="77777777" w:rsidR="00CC5121" w:rsidRDefault="00CC5121" w:rsidP="00367745">
            <w:pPr>
              <w:pStyle w:val="TabellRader"/>
              <w:jc w:val="left"/>
            </w:pPr>
            <w:r>
              <w:t xml:space="preserve">Andel av strategisk portfölj med </w:t>
            </w:r>
            <w:proofErr w:type="spellStart"/>
            <w:r>
              <w:t>due</w:t>
            </w:r>
            <w:proofErr w:type="spellEnd"/>
            <w:r>
              <w:t xml:space="preserve"> </w:t>
            </w:r>
            <w:proofErr w:type="spellStart"/>
            <w:r>
              <w:t>diligence</w:t>
            </w:r>
            <w:r>
              <w:softHyphen/>
              <w:t>process</w:t>
            </w:r>
            <w:proofErr w:type="spellEnd"/>
            <w:r>
              <w:t xml:space="preserve"> för mänskliga rättigheter (procent)</w:t>
            </w:r>
          </w:p>
        </w:tc>
        <w:tc>
          <w:tcPr>
            <w:tcW w:w="800" w:type="pct"/>
            <w:tcBorders>
              <w:top w:val="single" w:sz="6" w:space="0" w:color="auto"/>
              <w:bottom w:val="single" w:sz="4" w:space="0" w:color="auto"/>
            </w:tcBorders>
            <w:shd w:val="clear" w:color="auto" w:fill="auto"/>
          </w:tcPr>
          <w:p w14:paraId="4A470C0F" w14:textId="77777777" w:rsidR="00CC5121" w:rsidRDefault="00CC5121" w:rsidP="00367745">
            <w:pPr>
              <w:pStyle w:val="TabellRader"/>
              <w:jc w:val="left"/>
            </w:pPr>
            <w:r>
              <w:t>59</w:t>
            </w:r>
          </w:p>
        </w:tc>
        <w:tc>
          <w:tcPr>
            <w:tcW w:w="755" w:type="pct"/>
            <w:tcBorders>
              <w:top w:val="single" w:sz="6" w:space="0" w:color="auto"/>
              <w:bottom w:val="single" w:sz="4" w:space="0" w:color="auto"/>
            </w:tcBorders>
            <w:shd w:val="clear" w:color="auto" w:fill="auto"/>
          </w:tcPr>
          <w:p w14:paraId="22A679DC" w14:textId="77777777" w:rsidR="00CC5121" w:rsidRDefault="00CC5121" w:rsidP="00367745">
            <w:pPr>
              <w:pStyle w:val="TabellRader"/>
              <w:jc w:val="left"/>
            </w:pPr>
            <w:r>
              <w:t>59</w:t>
            </w:r>
          </w:p>
        </w:tc>
      </w:tr>
      <w:tr w:rsidR="00CC5121" w14:paraId="7C3C7269" w14:textId="77777777" w:rsidTr="00367745">
        <w:tc>
          <w:tcPr>
            <w:tcW w:w="5000" w:type="pct"/>
            <w:gridSpan w:val="5"/>
            <w:tcBorders>
              <w:top w:val="single" w:sz="6" w:space="0" w:color="auto"/>
              <w:bottom w:val="single" w:sz="4" w:space="0" w:color="auto"/>
            </w:tcBorders>
            <w:shd w:val="clear" w:color="auto" w:fill="auto"/>
          </w:tcPr>
          <w:p w14:paraId="2A1B814F" w14:textId="77777777" w:rsidR="00CC5121" w:rsidRDefault="00CC5121" w:rsidP="00367745">
            <w:pPr>
              <w:pStyle w:val="TabellRader"/>
              <w:jc w:val="center"/>
            </w:pPr>
            <w:r>
              <w:t>Fokusområde: Mångfald, jämlikhet och inkludering</w:t>
            </w:r>
          </w:p>
        </w:tc>
      </w:tr>
      <w:tr w:rsidR="00CC5121" w14:paraId="52A416BD" w14:textId="77777777" w:rsidTr="00367745">
        <w:tc>
          <w:tcPr>
            <w:tcW w:w="293" w:type="pct"/>
            <w:tcBorders>
              <w:top w:val="single" w:sz="6" w:space="0" w:color="auto"/>
              <w:bottom w:val="single" w:sz="4" w:space="0" w:color="auto"/>
            </w:tcBorders>
            <w:shd w:val="clear" w:color="auto" w:fill="auto"/>
          </w:tcPr>
          <w:p w14:paraId="35FE279F" w14:textId="77777777" w:rsidR="00CC5121" w:rsidRDefault="00CC5121" w:rsidP="00367745">
            <w:pPr>
              <w:pStyle w:val="TabellRader"/>
              <w:jc w:val="left"/>
            </w:pPr>
            <w:r>
              <w:t>7</w:t>
            </w:r>
          </w:p>
        </w:tc>
        <w:tc>
          <w:tcPr>
            <w:tcW w:w="2452" w:type="pct"/>
            <w:tcBorders>
              <w:top w:val="single" w:sz="6" w:space="0" w:color="auto"/>
              <w:bottom w:val="single" w:sz="4" w:space="0" w:color="auto"/>
            </w:tcBorders>
            <w:shd w:val="clear" w:color="auto" w:fill="auto"/>
          </w:tcPr>
          <w:p w14:paraId="7242D3CD" w14:textId="77777777" w:rsidR="00CC5121" w:rsidRDefault="00CC5121" w:rsidP="00367745">
            <w:pPr>
              <w:pStyle w:val="TabellRader"/>
              <w:jc w:val="left"/>
            </w:pPr>
            <w:r>
              <w:t>Fondens noterade innehav ska i genomsnitt ha minst 40</w:t>
            </w:r>
            <w:r w:rsidRPr="002E405C">
              <w:rPr>
                <w:rFonts w:ascii="Cambria" w:hAnsi="Cambria" w:cs="Cambria"/>
              </w:rPr>
              <w:t> </w:t>
            </w:r>
            <w:r w:rsidRPr="002E405C">
              <w:t>procen</w:t>
            </w:r>
            <w:r>
              <w:t>t av vardera kön i styrelsen 2030.</w:t>
            </w:r>
          </w:p>
        </w:tc>
        <w:tc>
          <w:tcPr>
            <w:tcW w:w="700" w:type="pct"/>
            <w:tcBorders>
              <w:top w:val="single" w:sz="6" w:space="0" w:color="auto"/>
              <w:bottom w:val="single" w:sz="4" w:space="0" w:color="auto"/>
            </w:tcBorders>
            <w:shd w:val="clear" w:color="auto" w:fill="auto"/>
          </w:tcPr>
          <w:p w14:paraId="08C465E6" w14:textId="77777777" w:rsidR="00CC5121" w:rsidRDefault="00CC5121" w:rsidP="00367745">
            <w:pPr>
              <w:pStyle w:val="TabellRader"/>
              <w:jc w:val="left"/>
            </w:pPr>
            <w:r>
              <w:t>Genom</w:t>
            </w:r>
            <w:r>
              <w:softHyphen/>
              <w:t>snittlig andel kvinnor i styrelsen (procent)</w:t>
            </w:r>
          </w:p>
        </w:tc>
        <w:tc>
          <w:tcPr>
            <w:tcW w:w="800" w:type="pct"/>
            <w:tcBorders>
              <w:top w:val="single" w:sz="6" w:space="0" w:color="auto"/>
              <w:bottom w:val="single" w:sz="4" w:space="0" w:color="auto"/>
            </w:tcBorders>
            <w:shd w:val="clear" w:color="auto" w:fill="auto"/>
          </w:tcPr>
          <w:p w14:paraId="7185D6EF" w14:textId="77777777" w:rsidR="00CC5121" w:rsidRDefault="00CC5121" w:rsidP="00367745">
            <w:pPr>
              <w:pStyle w:val="TabellRader"/>
              <w:jc w:val="left"/>
            </w:pPr>
            <w:r>
              <w:t>Ej uppföljt</w:t>
            </w:r>
          </w:p>
        </w:tc>
        <w:tc>
          <w:tcPr>
            <w:tcW w:w="755" w:type="pct"/>
            <w:tcBorders>
              <w:top w:val="single" w:sz="6" w:space="0" w:color="auto"/>
              <w:bottom w:val="single" w:sz="4" w:space="0" w:color="auto"/>
            </w:tcBorders>
            <w:shd w:val="clear" w:color="auto" w:fill="auto"/>
          </w:tcPr>
          <w:p w14:paraId="36937960" w14:textId="77777777" w:rsidR="00CC5121" w:rsidRDefault="00CC5121" w:rsidP="00367745">
            <w:pPr>
              <w:pStyle w:val="TabellRader"/>
              <w:jc w:val="left"/>
            </w:pPr>
            <w:r>
              <w:t>Ej uppföljt</w:t>
            </w:r>
          </w:p>
        </w:tc>
      </w:tr>
      <w:tr w:rsidR="00CC5121" w14:paraId="3C71ABB7" w14:textId="77777777" w:rsidTr="00367745">
        <w:tc>
          <w:tcPr>
            <w:tcW w:w="293" w:type="pct"/>
            <w:tcBorders>
              <w:top w:val="single" w:sz="6" w:space="0" w:color="auto"/>
              <w:bottom w:val="single" w:sz="4" w:space="0" w:color="auto"/>
            </w:tcBorders>
            <w:shd w:val="clear" w:color="auto" w:fill="auto"/>
          </w:tcPr>
          <w:p w14:paraId="7C0939B5" w14:textId="77777777" w:rsidR="00CC5121" w:rsidRDefault="00CC5121" w:rsidP="00367745">
            <w:pPr>
              <w:pStyle w:val="TabellRader"/>
              <w:jc w:val="left"/>
            </w:pPr>
            <w:r>
              <w:t>8</w:t>
            </w:r>
          </w:p>
        </w:tc>
        <w:tc>
          <w:tcPr>
            <w:tcW w:w="2452" w:type="pct"/>
            <w:tcBorders>
              <w:top w:val="single" w:sz="6" w:space="0" w:color="auto"/>
              <w:bottom w:val="single" w:sz="4" w:space="0" w:color="auto"/>
            </w:tcBorders>
            <w:shd w:val="clear" w:color="auto" w:fill="auto"/>
          </w:tcPr>
          <w:p w14:paraId="08F7C7EC" w14:textId="77777777" w:rsidR="00CC5121" w:rsidRDefault="00CC5121" w:rsidP="00367745">
            <w:pPr>
              <w:pStyle w:val="TabellRader"/>
              <w:jc w:val="left"/>
            </w:pPr>
            <w:r>
              <w:t>Fonden ska aktivt ha påverkat portfölj</w:t>
            </w:r>
            <w:r>
              <w:softHyphen/>
              <w:t>bolagen att ha en strategi för mångfald, jämlikhet och inkludering.</w:t>
            </w:r>
          </w:p>
        </w:tc>
        <w:tc>
          <w:tcPr>
            <w:tcW w:w="700" w:type="pct"/>
            <w:tcBorders>
              <w:top w:val="single" w:sz="6" w:space="0" w:color="auto"/>
              <w:bottom w:val="single" w:sz="4" w:space="0" w:color="auto"/>
            </w:tcBorders>
            <w:shd w:val="clear" w:color="auto" w:fill="auto"/>
          </w:tcPr>
          <w:p w14:paraId="24BD6341" w14:textId="77777777" w:rsidR="00CC5121" w:rsidRDefault="00CC5121" w:rsidP="00367745">
            <w:pPr>
              <w:pStyle w:val="TabellRader"/>
              <w:jc w:val="left"/>
            </w:pPr>
            <w:r>
              <w:t>Antal dialoger</w:t>
            </w:r>
          </w:p>
        </w:tc>
        <w:tc>
          <w:tcPr>
            <w:tcW w:w="800" w:type="pct"/>
            <w:tcBorders>
              <w:top w:val="single" w:sz="6" w:space="0" w:color="auto"/>
              <w:bottom w:val="single" w:sz="4" w:space="0" w:color="auto"/>
            </w:tcBorders>
            <w:shd w:val="clear" w:color="auto" w:fill="auto"/>
          </w:tcPr>
          <w:p w14:paraId="10958923" w14:textId="77777777" w:rsidR="00CC5121" w:rsidRDefault="00CC5121" w:rsidP="00367745">
            <w:pPr>
              <w:pStyle w:val="TabellRader"/>
              <w:jc w:val="left"/>
            </w:pPr>
            <w:r>
              <w:t>Ej uppföljt</w:t>
            </w:r>
          </w:p>
        </w:tc>
        <w:tc>
          <w:tcPr>
            <w:tcW w:w="755" w:type="pct"/>
            <w:tcBorders>
              <w:top w:val="single" w:sz="6" w:space="0" w:color="auto"/>
              <w:bottom w:val="single" w:sz="4" w:space="0" w:color="auto"/>
            </w:tcBorders>
            <w:shd w:val="clear" w:color="auto" w:fill="auto"/>
          </w:tcPr>
          <w:p w14:paraId="53BAB2FE" w14:textId="77777777" w:rsidR="00CC5121" w:rsidRDefault="00CC5121" w:rsidP="00367745">
            <w:pPr>
              <w:pStyle w:val="TabellRader"/>
              <w:jc w:val="left"/>
            </w:pPr>
            <w:r>
              <w:t>Ej uppföljt</w:t>
            </w:r>
          </w:p>
        </w:tc>
      </w:tr>
      <w:tr w:rsidR="00CC5121" w14:paraId="68A28C33" w14:textId="77777777" w:rsidTr="00367745">
        <w:tc>
          <w:tcPr>
            <w:tcW w:w="5000" w:type="pct"/>
            <w:gridSpan w:val="5"/>
            <w:tcBorders>
              <w:top w:val="single" w:sz="6" w:space="0" w:color="auto"/>
              <w:bottom w:val="single" w:sz="6" w:space="0" w:color="auto"/>
            </w:tcBorders>
            <w:shd w:val="clear" w:color="auto" w:fill="auto"/>
          </w:tcPr>
          <w:p w14:paraId="6FD56577" w14:textId="77777777" w:rsidR="00CC5121" w:rsidRDefault="00CC5121" w:rsidP="00367745">
            <w:pPr>
              <w:pStyle w:val="TabellRader"/>
              <w:jc w:val="center"/>
            </w:pPr>
            <w:r>
              <w:t>Fokusområde: Ägarstyrning</w:t>
            </w:r>
          </w:p>
        </w:tc>
      </w:tr>
      <w:tr w:rsidR="00CC5121" w14:paraId="3BFA3543" w14:textId="77777777" w:rsidTr="00367745">
        <w:tc>
          <w:tcPr>
            <w:tcW w:w="293" w:type="pct"/>
            <w:tcBorders>
              <w:top w:val="single" w:sz="6" w:space="0" w:color="auto"/>
              <w:bottom w:val="single" w:sz="6" w:space="0" w:color="auto"/>
            </w:tcBorders>
            <w:shd w:val="clear" w:color="auto" w:fill="auto"/>
          </w:tcPr>
          <w:p w14:paraId="3EE9780A" w14:textId="77777777" w:rsidR="00CC5121" w:rsidRDefault="00CC5121" w:rsidP="00367745">
            <w:pPr>
              <w:pStyle w:val="TabellRader"/>
              <w:jc w:val="left"/>
            </w:pPr>
            <w:r>
              <w:t>9</w:t>
            </w:r>
          </w:p>
        </w:tc>
        <w:tc>
          <w:tcPr>
            <w:tcW w:w="2452" w:type="pct"/>
            <w:tcBorders>
              <w:top w:val="single" w:sz="6" w:space="0" w:color="auto"/>
              <w:bottom w:val="single" w:sz="6" w:space="0" w:color="auto"/>
            </w:tcBorders>
            <w:shd w:val="clear" w:color="auto" w:fill="auto"/>
          </w:tcPr>
          <w:p w14:paraId="1DAEE69C" w14:textId="77777777" w:rsidR="00CC5121" w:rsidRDefault="00CC5121" w:rsidP="00367745">
            <w:pPr>
              <w:pStyle w:val="TabellRader"/>
              <w:jc w:val="left"/>
            </w:pPr>
            <w:r>
              <w:t xml:space="preserve">Aktivt och ansvarsfullt ägarskap genom ett ökat antal dialoger och röstning i fondens samtliga noterade aktieinnehav senast 2027. </w:t>
            </w:r>
          </w:p>
        </w:tc>
        <w:tc>
          <w:tcPr>
            <w:tcW w:w="700" w:type="pct"/>
            <w:tcBorders>
              <w:top w:val="single" w:sz="6" w:space="0" w:color="auto"/>
              <w:bottom w:val="single" w:sz="6" w:space="0" w:color="auto"/>
            </w:tcBorders>
            <w:shd w:val="clear" w:color="auto" w:fill="auto"/>
          </w:tcPr>
          <w:p w14:paraId="59D1B361" w14:textId="77777777" w:rsidR="00CC5121" w:rsidRDefault="00CC5121" w:rsidP="00367745">
            <w:pPr>
              <w:pStyle w:val="TabellRader"/>
              <w:jc w:val="left"/>
            </w:pPr>
            <w:r>
              <w:t>a) Antal dialoger</w:t>
            </w:r>
          </w:p>
          <w:p w14:paraId="5CDB7FBB" w14:textId="77777777" w:rsidR="00CC5121" w:rsidRDefault="00CC5121" w:rsidP="00367745">
            <w:pPr>
              <w:pStyle w:val="TabellRader"/>
              <w:jc w:val="left"/>
            </w:pPr>
            <w:r>
              <w:t>b) Antal stämmor</w:t>
            </w:r>
          </w:p>
        </w:tc>
        <w:tc>
          <w:tcPr>
            <w:tcW w:w="800" w:type="pct"/>
            <w:tcBorders>
              <w:top w:val="single" w:sz="6" w:space="0" w:color="auto"/>
              <w:bottom w:val="single" w:sz="6" w:space="0" w:color="auto"/>
            </w:tcBorders>
            <w:shd w:val="clear" w:color="auto" w:fill="auto"/>
          </w:tcPr>
          <w:p w14:paraId="6BC00D8F" w14:textId="77777777" w:rsidR="00CC5121" w:rsidRDefault="00CC5121" w:rsidP="00367745">
            <w:pPr>
              <w:pStyle w:val="TabellRader"/>
              <w:jc w:val="left"/>
            </w:pPr>
            <w:r>
              <w:t>a) Ej uppföljt</w:t>
            </w:r>
          </w:p>
          <w:p w14:paraId="41D524FB" w14:textId="77777777" w:rsidR="00CC5121" w:rsidRDefault="00CC5121" w:rsidP="00367745">
            <w:pPr>
              <w:pStyle w:val="TabellRader"/>
              <w:jc w:val="left"/>
            </w:pPr>
            <w:r>
              <w:t>b) 1 226</w:t>
            </w:r>
          </w:p>
        </w:tc>
        <w:tc>
          <w:tcPr>
            <w:tcW w:w="755" w:type="pct"/>
            <w:tcBorders>
              <w:top w:val="single" w:sz="6" w:space="0" w:color="auto"/>
              <w:bottom w:val="single" w:sz="6" w:space="0" w:color="auto"/>
            </w:tcBorders>
            <w:shd w:val="clear" w:color="auto" w:fill="auto"/>
          </w:tcPr>
          <w:p w14:paraId="28F878BE" w14:textId="77777777" w:rsidR="00CC5121" w:rsidRDefault="00CC5121" w:rsidP="00367745">
            <w:pPr>
              <w:pStyle w:val="TabellRader"/>
              <w:jc w:val="left"/>
            </w:pPr>
            <w:r>
              <w:t>a) Ej uppföljt</w:t>
            </w:r>
          </w:p>
          <w:p w14:paraId="5F3CD668" w14:textId="77777777" w:rsidR="00CC5121" w:rsidRDefault="00CC5121" w:rsidP="00367745">
            <w:pPr>
              <w:pStyle w:val="TabellRader"/>
              <w:jc w:val="left"/>
            </w:pPr>
            <w:r>
              <w:t>b) 1 382</w:t>
            </w:r>
          </w:p>
        </w:tc>
      </w:tr>
    </w:tbl>
    <w:p w14:paraId="08DA313F" w14:textId="77777777" w:rsidR="00CC5121" w:rsidRDefault="00CC5121" w:rsidP="00CC5121">
      <w:pPr>
        <w:pStyle w:val="TabellFotnot"/>
      </w:pPr>
      <w:r>
        <w:t>Not 1: Målsättning och mätetal kommer att utvecklas.</w:t>
      </w:r>
    </w:p>
    <w:p w14:paraId="359FF290" w14:textId="77777777" w:rsidR="00CC5121" w:rsidRPr="00F36369" w:rsidRDefault="00CC5121" w:rsidP="00CC5121">
      <w:pPr>
        <w:pStyle w:val="TabellFotnot"/>
      </w:pPr>
      <w:r>
        <w:t>Källa: McKinsey bilaga 9 (grunddata från Andra AP-fonden) och Andra AP-fondens Hållbarhetsrapport 2022.</w:t>
      </w:r>
    </w:p>
    <w:p w14:paraId="54294C63" w14:textId="77777777" w:rsidR="00CC5121" w:rsidRDefault="00CC5121" w:rsidP="00CC5121">
      <w:pPr>
        <w:pStyle w:val="Brdtext"/>
      </w:pPr>
    </w:p>
    <w:p w14:paraId="4F645625" w14:textId="77777777" w:rsidR="00CC5121" w:rsidRPr="00B639F2" w:rsidRDefault="00CC5121" w:rsidP="00CC5121">
      <w:pPr>
        <w:pStyle w:val="Brdtext"/>
      </w:pPr>
      <w:r w:rsidRPr="00E83A9F">
        <w:t>Regeringen bedömer att Andra AP-fonden har satt upp tydliga håll</w:t>
      </w:r>
      <w:r w:rsidRPr="00E83A9F">
        <w:softHyphen/>
        <w:t>barhetsmål och arbetat aktivt för att uppnå dem under 202</w:t>
      </w:r>
      <w:r>
        <w:t>2</w:t>
      </w:r>
      <w:r w:rsidRPr="00E83A9F">
        <w:t>. Sammantaget uppfyller fonden det lagstadgade målet om att förvalta fondmedlen på ett föredömligt sätt.</w:t>
      </w:r>
    </w:p>
    <w:p w14:paraId="57499DA9" w14:textId="77777777" w:rsidR="00CC5121" w:rsidRPr="00DD5EC1" w:rsidRDefault="00CC5121" w:rsidP="00CC5121">
      <w:pPr>
        <w:pStyle w:val="Rubrik5utannumrering"/>
      </w:pPr>
      <w:r w:rsidRPr="00DD5EC1">
        <w:t>Risk- och kontrollverksamhet</w:t>
      </w:r>
    </w:p>
    <w:p w14:paraId="3E323C87" w14:textId="77777777" w:rsidR="00CC5121" w:rsidRDefault="00CC5121" w:rsidP="00CC5121">
      <w:pPr>
        <w:pStyle w:val="Brdtext"/>
      </w:pPr>
      <w:r w:rsidRPr="00DD5EC1">
        <w:t>Andra AP-fondens interna styrning och kontroll syftar till att processer och arbetssätt utformas på ett sätt som leder till en effektiv och ändamålsenlig verksamhet. Viktiga delar att uppnå är en tillförlitlig finansiell rapporte</w:t>
      </w:r>
      <w:r w:rsidRPr="00DD5EC1">
        <w:softHyphen/>
        <w:t xml:space="preserve">ring, att tillämpliga lagar och andra regler följs samt en god förmåga att identifiera, mäta och hantera fondens risker. En väl utformad intern styrning och kontroll hjälper fonden att uppnå sina mål genom att ta önskade risker, hantera oönskade risker samt förhindra resursförluster. Den kan bidra till att säkerställa tillförlitlig finansiell rapportering men också att lagar följs och därigenom undvika förtroendeskador. Arbetet samordnas genom fondledningens kommitté för intern styrning och kontroll. För att på ett strukturerat sätt säkerställa fondens riskhantering och kontrollmiljö arbetar Andra AP-fonden enligt principen om </w:t>
      </w:r>
      <w:r>
        <w:t>t</w:t>
      </w:r>
      <w:r w:rsidRPr="00DD5EC1">
        <w:t>re </w:t>
      </w:r>
      <w:r>
        <w:t>f</w:t>
      </w:r>
      <w:r w:rsidRPr="00DD5EC1">
        <w:t>örsvarslinjer. Principen syftar till att skapa en lämplig åtskillnad av ansvar mellan kapitalförvaltningen (första försvarslinjen), risk- och regel</w:t>
      </w:r>
      <w:r w:rsidRPr="00DD5EC1">
        <w:softHyphen/>
      </w:r>
      <w:r w:rsidRPr="00DD5EC1">
        <w:lastRenderedPageBreak/>
        <w:t>efterlevnad (andra försvarslinjen) samt internrevision (tredje försvars</w:t>
      </w:r>
      <w:r w:rsidRPr="00DD5EC1">
        <w:softHyphen/>
        <w:t xml:space="preserve">linjen). </w:t>
      </w:r>
    </w:p>
    <w:p w14:paraId="2848E29B" w14:textId="77777777" w:rsidR="00CC5121" w:rsidRDefault="00CC5121" w:rsidP="00CC5121">
      <w:pPr>
        <w:pStyle w:val="Brdtextmedindrag"/>
      </w:pPr>
      <w:r>
        <w:t xml:space="preserve">De av regeringen utsedda </w:t>
      </w:r>
      <w:r w:rsidRPr="007356C2">
        <w:t>revisorer</w:t>
      </w:r>
      <w:r>
        <w:t xml:space="preserve">na har i revisionen för 2022 </w:t>
      </w:r>
      <w:proofErr w:type="gramStart"/>
      <w:r>
        <w:t>bl.a.</w:t>
      </w:r>
      <w:proofErr w:type="gramEnd"/>
      <w:r>
        <w:t xml:space="preserve"> granskat Andra AP-fondens interna styrning och kontroll samt efterlevnad av regeringens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0F2A2CCD" w14:textId="77777777" w:rsidR="00CC5121" w:rsidRPr="00801D28" w:rsidRDefault="00CC5121" w:rsidP="00CC5121">
      <w:pPr>
        <w:pStyle w:val="Rubrik2"/>
      </w:pPr>
      <w:bookmarkStart w:id="224" w:name="_Toc481501535"/>
      <w:bookmarkStart w:id="225" w:name="_Toc481574494"/>
      <w:bookmarkStart w:id="226" w:name="_Toc483313569"/>
      <w:bookmarkStart w:id="227" w:name="_Toc514842426"/>
      <w:bookmarkStart w:id="228" w:name="_Toc7438825"/>
      <w:bookmarkStart w:id="229" w:name="_Toc8029418"/>
      <w:bookmarkStart w:id="230" w:name="_Toc9430696"/>
      <w:bookmarkStart w:id="231" w:name="_Toc41493008"/>
      <w:bookmarkStart w:id="232" w:name="_Toc72921802"/>
      <w:bookmarkStart w:id="233" w:name="_Toc135834666"/>
      <w:r w:rsidRPr="00801D28">
        <w:t>Tredje AP-fonden</w:t>
      </w:r>
      <w:bookmarkEnd w:id="224"/>
      <w:bookmarkEnd w:id="225"/>
      <w:bookmarkEnd w:id="226"/>
      <w:bookmarkEnd w:id="227"/>
      <w:bookmarkEnd w:id="228"/>
      <w:bookmarkEnd w:id="229"/>
      <w:bookmarkEnd w:id="230"/>
      <w:bookmarkEnd w:id="231"/>
      <w:bookmarkEnd w:id="232"/>
      <w:bookmarkEnd w:id="233"/>
      <w:r w:rsidRPr="00801D28">
        <w:t xml:space="preserve"> </w:t>
      </w:r>
    </w:p>
    <w:p w14:paraId="60057BCE" w14:textId="77777777" w:rsidR="00CC5121" w:rsidRPr="00801D28" w:rsidRDefault="00CC5121" w:rsidP="00CC5121">
      <w:pPr>
        <w:pStyle w:val="Brdtextram"/>
      </w:pPr>
      <w:r w:rsidRPr="00801D28">
        <w:rPr>
          <w:b/>
        </w:rPr>
        <w:t>Regeringens bedömning:</w:t>
      </w:r>
      <w:r w:rsidRPr="00801D28">
        <w:t xml:space="preserve"> </w:t>
      </w:r>
      <w:bookmarkStart w:id="234" w:name="_Hlk70431016"/>
      <w:r w:rsidRPr="00801D28">
        <w:t>Tredje AP-fonden har hanterat nettoflödet mellan in- och utbetalningarna i inkomstpensionssystemet som avsett. Fonden har</w:t>
      </w:r>
      <w:r>
        <w:t xml:space="preserve"> </w:t>
      </w:r>
      <w:r w:rsidRPr="00801D28">
        <w:t>genererat avkastning som bidrar till inkomstpensions</w:t>
      </w:r>
      <w:r w:rsidRPr="00801D28">
        <w:softHyphen/>
        <w:t>systemets långsiktiga finansiering</w:t>
      </w:r>
      <w:r>
        <w:t>. Fonden har även uppfyllt målet att fondmedlen ska förvaltas på ett föredömligt sätt</w:t>
      </w:r>
      <w:r w:rsidRPr="007B6B9E">
        <w:t>.</w:t>
      </w:r>
      <w:r w:rsidRPr="00801D28">
        <w:t xml:space="preserve"> Sammantaget har Tredje AP-fonden infriat rege</w:t>
      </w:r>
      <w:r w:rsidRPr="00801D28">
        <w:softHyphen/>
        <w:t>ringens förvänt</w:t>
      </w:r>
      <w:r w:rsidRPr="00801D28">
        <w:softHyphen/>
        <w:t>ningar på fonden</w:t>
      </w:r>
      <w:bookmarkEnd w:id="234"/>
      <w:r w:rsidRPr="00801D28">
        <w:t>.</w:t>
      </w:r>
    </w:p>
    <w:p w14:paraId="4D6B64AD" w14:textId="77777777" w:rsidR="00CC5121" w:rsidRPr="004313FD" w:rsidRDefault="00CC5121" w:rsidP="00CC5121">
      <w:pPr>
        <w:pStyle w:val="Rubrik4utannumrering"/>
      </w:pPr>
      <w:r w:rsidRPr="004313FD">
        <w:t>Skälen för regeringens bedömning</w:t>
      </w:r>
    </w:p>
    <w:p w14:paraId="2C022EB2" w14:textId="77777777" w:rsidR="00CC5121" w:rsidRPr="004313FD" w:rsidRDefault="00CC5121" w:rsidP="00CC5121">
      <w:pPr>
        <w:pStyle w:val="Rubrik5utannumrering"/>
        <w:spacing w:before="0"/>
      </w:pPr>
      <w:r w:rsidRPr="004313FD">
        <w:t>Sammanfattning</w:t>
      </w:r>
    </w:p>
    <w:p w14:paraId="6AC62114" w14:textId="77777777" w:rsidR="00CC5121" w:rsidRPr="00597426" w:rsidRDefault="00CC5121" w:rsidP="00CC5121">
      <w:pPr>
        <w:pStyle w:val="Brdtextmedindrag"/>
        <w:ind w:firstLine="0"/>
      </w:pPr>
      <w:r w:rsidRPr="004313FD">
        <w:rPr>
          <w:spacing w:val="-2"/>
        </w:rPr>
        <w:t>Under 20</w:t>
      </w:r>
      <w:r>
        <w:rPr>
          <w:spacing w:val="-2"/>
        </w:rPr>
        <w:t>22</w:t>
      </w:r>
      <w:r w:rsidRPr="004313FD">
        <w:rPr>
          <w:spacing w:val="-2"/>
        </w:rPr>
        <w:t xml:space="preserve"> överförde Tredje AP-fonden </w:t>
      </w:r>
      <w:r>
        <w:rPr>
          <w:spacing w:val="-2"/>
        </w:rPr>
        <w:t>4,7</w:t>
      </w:r>
      <w:r w:rsidRPr="004313FD">
        <w:rPr>
          <w:spacing w:val="-2"/>
        </w:rPr>
        <w:t xml:space="preserve"> miljarder kronor till inkomst</w:t>
      </w:r>
      <w:r w:rsidRPr="004313FD">
        <w:rPr>
          <w:spacing w:val="-2"/>
        </w:rPr>
        <w:softHyphen/>
      </w:r>
      <w:r w:rsidRPr="004313FD">
        <w:t xml:space="preserve">pensionssystemet. Fonden har därmed bidragit till att hantera det </w:t>
      </w:r>
      <w:r w:rsidRPr="00597426">
        <w:t>under</w:t>
      </w:r>
      <w:r w:rsidRPr="00597426">
        <w:softHyphen/>
        <w:t xml:space="preserve">skott som uppstår när summan av inbetalda pensionsavgifter är lägre än summan av utbetalda pensioner. </w:t>
      </w:r>
    </w:p>
    <w:p w14:paraId="4DEFE1DE" w14:textId="77777777" w:rsidR="00CC5121" w:rsidRPr="00597426" w:rsidRDefault="00CC5121" w:rsidP="00CC5121">
      <w:pPr>
        <w:pStyle w:val="Brdtextmedindrag"/>
      </w:pPr>
      <w:r w:rsidRPr="00597426">
        <w:t xml:space="preserve">Tredje AP-fonden har </w:t>
      </w:r>
      <w:r>
        <w:t xml:space="preserve">även </w:t>
      </w:r>
      <w:r w:rsidRPr="00597426">
        <w:t>bidragit till inkomstpensionssystemets lång</w:t>
      </w:r>
      <w:r w:rsidRPr="00597426">
        <w:softHyphen/>
        <w:t>sik</w:t>
      </w:r>
      <w:r w:rsidRPr="00597426">
        <w:softHyphen/>
        <w:t>tiga finansiering. Fondens genom</w:t>
      </w:r>
      <w:r w:rsidRPr="00597426">
        <w:softHyphen/>
        <w:t xml:space="preserve">snittliga årliga avkastning sedan 2001 har uppgått till </w:t>
      </w:r>
      <w:r>
        <w:t>6,7 </w:t>
      </w:r>
      <w:r w:rsidRPr="00597426">
        <w:t xml:space="preserve">procent, </w:t>
      </w:r>
      <w:r w:rsidRPr="001166BF">
        <w:t xml:space="preserve">vilket </w:t>
      </w:r>
      <w:r>
        <w:t xml:space="preserve">omräknat i reala termer för att vara jämförbart med fondens avkastningsmål varit 4,7 procent under samma period. Avkastningen </w:t>
      </w:r>
      <w:r w:rsidRPr="004C3405">
        <w:t>överstiger</w:t>
      </w:r>
      <w:r w:rsidRPr="001166BF">
        <w:t xml:space="preserve"> fondens </w:t>
      </w:r>
      <w:r>
        <w:t xml:space="preserve">långsiktiga </w:t>
      </w:r>
      <w:r w:rsidRPr="001166BF">
        <w:t>avkastningsmål</w:t>
      </w:r>
      <w:r>
        <w:t xml:space="preserve"> (3,5 </w:t>
      </w:r>
      <w:r w:rsidRPr="004C3405">
        <w:t>procents genomsnittlig real avkastning efter kostnader per år</w:t>
      </w:r>
      <w:r>
        <w:t>)</w:t>
      </w:r>
      <w:r w:rsidRPr="001166BF">
        <w:t xml:space="preserve">. </w:t>
      </w:r>
      <w:r w:rsidRPr="00FF10F6">
        <w:t>Fondens avkastning efter kostnader 202</w:t>
      </w:r>
      <w:r>
        <w:t>2</w:t>
      </w:r>
      <w:r w:rsidRPr="00FF10F6">
        <w:t xml:space="preserve"> var </w:t>
      </w:r>
      <w:r>
        <w:t>-5,8 </w:t>
      </w:r>
      <w:r w:rsidRPr="00FF10F6">
        <w:t>procent, jämfört med 20,7</w:t>
      </w:r>
      <w:r>
        <w:t> </w:t>
      </w:r>
      <w:r w:rsidRPr="00FF10F6">
        <w:t>procent 202</w:t>
      </w:r>
      <w:r>
        <w:t>1</w:t>
      </w:r>
      <w:r w:rsidRPr="00FF10F6">
        <w:t xml:space="preserve">, vilket var fondens </w:t>
      </w:r>
      <w:r>
        <w:t>lägsta</w:t>
      </w:r>
      <w:r w:rsidRPr="00FF10F6">
        <w:t xml:space="preserve"> årliga avkastning sedan </w:t>
      </w:r>
      <w:r w:rsidRPr="0014742A">
        <w:t>finanskrisen 2008</w:t>
      </w:r>
      <w:r w:rsidRPr="00FF10F6">
        <w:t>.</w:t>
      </w:r>
      <w:r w:rsidRPr="00597426">
        <w:t xml:space="preserve"> </w:t>
      </w:r>
    </w:p>
    <w:p w14:paraId="06B8E72E" w14:textId="77777777" w:rsidR="00CC5121" w:rsidRPr="00B07424" w:rsidRDefault="00CC5121" w:rsidP="00CC5121">
      <w:pPr>
        <w:pStyle w:val="Brdtextmedindrag"/>
      </w:pPr>
      <w:r>
        <w:t xml:space="preserve">Tredje AP-fondens hållbarhetsarbete under 2022 har varit strukturerat kring fyra fokusområden – </w:t>
      </w:r>
      <w:r w:rsidRPr="00F17526">
        <w:t>bolagsstyrning</w:t>
      </w:r>
      <w:r>
        <w:t>, klimat, mänskliga rättigheter och det nya fokusområdet biologisk mångfald. Fonden har fastställt sex övergripande hållbar</w:t>
      </w:r>
      <w:r>
        <w:softHyphen/>
        <w:t>hetsmål inom fokusområdena bolagsstyrning och klimat. Målen är lång</w:t>
      </w:r>
      <w:r>
        <w:softHyphen/>
        <w:t>siktiga och saknar gränsvärden för 2022.</w:t>
      </w:r>
    </w:p>
    <w:p w14:paraId="7E8987E7" w14:textId="77777777" w:rsidR="00CC5121" w:rsidRDefault="00CC5121" w:rsidP="00CC5121">
      <w:pPr>
        <w:pStyle w:val="TabellRubrik"/>
      </w:pPr>
      <w:r w:rsidRPr="001C5A26">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1C5A26">
        <w:t>.</w:t>
      </w:r>
      <w:r w:rsidR="00263E1F">
        <w:fldChar w:fldCharType="begin"/>
      </w:r>
      <w:r w:rsidR="00263E1F">
        <w:instrText xml:space="preserve"> SEQ Tabell \* Arabic \s 1  \* MERGEFORMAT</w:instrText>
      </w:r>
      <w:r w:rsidR="00263E1F">
        <w:instrText xml:space="preserve"> </w:instrText>
      </w:r>
      <w:r w:rsidR="00263E1F">
        <w:fldChar w:fldCharType="separate"/>
      </w:r>
      <w:r>
        <w:rPr>
          <w:noProof/>
        </w:rPr>
        <w:t>9</w:t>
      </w:r>
      <w:r w:rsidR="00263E1F">
        <w:rPr>
          <w:noProof/>
        </w:rPr>
        <w:fldChar w:fldCharType="end"/>
      </w:r>
      <w:r w:rsidRPr="001C5A26">
        <w:tab/>
        <w:t>Tredje AP-fondens resultat</w:t>
      </w:r>
    </w:p>
    <w:p w14:paraId="7D2FB1F5" w14:textId="77777777" w:rsidR="00CC5121" w:rsidRPr="009F748E" w:rsidRDefault="00CC5121" w:rsidP="00CC5121">
      <w:pPr>
        <w:pStyle w:val="FigurUnderrubrik"/>
      </w:pPr>
      <w:r>
        <w:t>Miljarder kronor</w:t>
      </w:r>
    </w:p>
    <w:tbl>
      <w:tblPr>
        <w:tblW w:w="4937" w:type="pct"/>
        <w:tblCellMar>
          <w:left w:w="0" w:type="dxa"/>
        </w:tblCellMar>
        <w:tblLook w:val="0000" w:firstRow="0" w:lastRow="0" w:firstColumn="0" w:lastColumn="0" w:noHBand="0" w:noVBand="0"/>
        <w:tblDescription w:val="Tabell som visar Tredje AP-fondens resultat i miljarder kronor."/>
      </w:tblPr>
      <w:tblGrid>
        <w:gridCol w:w="2211"/>
        <w:gridCol w:w="752"/>
        <w:gridCol w:w="752"/>
        <w:gridCol w:w="752"/>
        <w:gridCol w:w="678"/>
        <w:gridCol w:w="678"/>
      </w:tblGrid>
      <w:tr w:rsidR="00CC5121" w:rsidRPr="001C5A26" w14:paraId="373E5603" w14:textId="77777777" w:rsidTr="00367745">
        <w:tc>
          <w:tcPr>
            <w:tcW w:w="2211" w:type="dxa"/>
            <w:tcBorders>
              <w:top w:val="single" w:sz="8" w:space="0" w:color="auto"/>
              <w:bottom w:val="single" w:sz="6" w:space="0" w:color="auto"/>
            </w:tcBorders>
          </w:tcPr>
          <w:p w14:paraId="29CB0CC0" w14:textId="77777777" w:rsidR="00CC5121" w:rsidRPr="001C5A26" w:rsidRDefault="00CC5121" w:rsidP="00367745">
            <w:pPr>
              <w:pStyle w:val="TabellHuvud"/>
              <w:jc w:val="left"/>
              <w:rPr>
                <w:b w:val="0"/>
                <w:i/>
              </w:rPr>
            </w:pPr>
          </w:p>
        </w:tc>
        <w:tc>
          <w:tcPr>
            <w:tcW w:w="752" w:type="dxa"/>
            <w:tcBorders>
              <w:top w:val="single" w:sz="8" w:space="0" w:color="auto"/>
              <w:bottom w:val="single" w:sz="6" w:space="0" w:color="auto"/>
            </w:tcBorders>
          </w:tcPr>
          <w:p w14:paraId="6DB4E841" w14:textId="77777777" w:rsidR="00CC5121" w:rsidRPr="001C5A26" w:rsidRDefault="00CC5121" w:rsidP="00367745">
            <w:pPr>
              <w:pStyle w:val="TabellHuvud"/>
            </w:pPr>
            <w:r w:rsidRPr="001C5A26">
              <w:t>2018</w:t>
            </w:r>
          </w:p>
        </w:tc>
        <w:tc>
          <w:tcPr>
            <w:tcW w:w="752" w:type="dxa"/>
            <w:tcBorders>
              <w:top w:val="single" w:sz="8" w:space="0" w:color="auto"/>
              <w:bottom w:val="single" w:sz="6" w:space="0" w:color="auto"/>
            </w:tcBorders>
          </w:tcPr>
          <w:p w14:paraId="503F02E5" w14:textId="77777777" w:rsidR="00CC5121" w:rsidRPr="001C5A26" w:rsidRDefault="00CC5121" w:rsidP="00367745">
            <w:pPr>
              <w:pStyle w:val="TabellHuvud"/>
            </w:pPr>
            <w:r w:rsidRPr="001C5A26">
              <w:t>2019</w:t>
            </w:r>
          </w:p>
        </w:tc>
        <w:tc>
          <w:tcPr>
            <w:tcW w:w="752" w:type="dxa"/>
            <w:tcBorders>
              <w:top w:val="single" w:sz="8" w:space="0" w:color="auto"/>
              <w:bottom w:val="single" w:sz="6" w:space="0" w:color="auto"/>
            </w:tcBorders>
          </w:tcPr>
          <w:p w14:paraId="1C5ED9A5" w14:textId="77777777" w:rsidR="00CC5121" w:rsidRPr="001C5A26" w:rsidRDefault="00CC5121" w:rsidP="00367745">
            <w:pPr>
              <w:pStyle w:val="TabellHuvud"/>
            </w:pPr>
            <w:r w:rsidRPr="001C5A26">
              <w:t>20</w:t>
            </w:r>
            <w:r>
              <w:t>20</w:t>
            </w:r>
          </w:p>
        </w:tc>
        <w:tc>
          <w:tcPr>
            <w:tcW w:w="678" w:type="dxa"/>
            <w:tcBorders>
              <w:top w:val="single" w:sz="8" w:space="0" w:color="auto"/>
              <w:bottom w:val="single" w:sz="6" w:space="0" w:color="auto"/>
            </w:tcBorders>
          </w:tcPr>
          <w:p w14:paraId="7DD0493B" w14:textId="77777777" w:rsidR="00CC5121" w:rsidRPr="001C5A26" w:rsidRDefault="00CC5121" w:rsidP="00367745">
            <w:pPr>
              <w:pStyle w:val="TabellHuvud"/>
            </w:pPr>
            <w:r>
              <w:t>2021</w:t>
            </w:r>
          </w:p>
        </w:tc>
        <w:tc>
          <w:tcPr>
            <w:tcW w:w="678" w:type="dxa"/>
            <w:tcBorders>
              <w:top w:val="single" w:sz="8" w:space="0" w:color="auto"/>
              <w:bottom w:val="single" w:sz="6" w:space="0" w:color="auto"/>
            </w:tcBorders>
          </w:tcPr>
          <w:p w14:paraId="3A9668C6" w14:textId="77777777" w:rsidR="00CC5121" w:rsidRDefault="00CC5121" w:rsidP="00367745">
            <w:pPr>
              <w:pStyle w:val="TabellHuvud"/>
            </w:pPr>
            <w:r>
              <w:t>2022</w:t>
            </w:r>
          </w:p>
        </w:tc>
      </w:tr>
      <w:tr w:rsidR="00CC5121" w:rsidRPr="001C5A26" w14:paraId="5635CEAE" w14:textId="77777777" w:rsidTr="00367745">
        <w:tc>
          <w:tcPr>
            <w:tcW w:w="2211" w:type="dxa"/>
            <w:tcBorders>
              <w:top w:val="single" w:sz="6" w:space="0" w:color="auto"/>
            </w:tcBorders>
          </w:tcPr>
          <w:p w14:paraId="6D768203" w14:textId="77777777" w:rsidR="00CC5121" w:rsidRPr="001C5A26" w:rsidRDefault="00CC5121" w:rsidP="00367745">
            <w:pPr>
              <w:pStyle w:val="TabellRader"/>
              <w:jc w:val="left"/>
            </w:pPr>
            <w:r w:rsidRPr="001C5A26">
              <w:t>Ingående fondkapital</w:t>
            </w:r>
          </w:p>
        </w:tc>
        <w:tc>
          <w:tcPr>
            <w:tcW w:w="752" w:type="dxa"/>
            <w:tcBorders>
              <w:top w:val="single" w:sz="6" w:space="0" w:color="auto"/>
            </w:tcBorders>
          </w:tcPr>
          <w:p w14:paraId="76668D85" w14:textId="77777777" w:rsidR="00CC5121" w:rsidRPr="001C5A26" w:rsidRDefault="00CC5121" w:rsidP="00367745">
            <w:pPr>
              <w:pStyle w:val="TabellRader"/>
            </w:pPr>
            <w:r w:rsidRPr="001C5A26">
              <w:t>345,2</w:t>
            </w:r>
          </w:p>
        </w:tc>
        <w:tc>
          <w:tcPr>
            <w:tcW w:w="752" w:type="dxa"/>
            <w:tcBorders>
              <w:top w:val="single" w:sz="6" w:space="0" w:color="auto"/>
            </w:tcBorders>
          </w:tcPr>
          <w:p w14:paraId="57501ED3" w14:textId="77777777" w:rsidR="00CC5121" w:rsidRPr="001C5A26" w:rsidRDefault="00CC5121" w:rsidP="00367745">
            <w:pPr>
              <w:pStyle w:val="TabellRader"/>
            </w:pPr>
            <w:r w:rsidRPr="001C5A26">
              <w:t>340,7</w:t>
            </w:r>
          </w:p>
        </w:tc>
        <w:tc>
          <w:tcPr>
            <w:tcW w:w="752" w:type="dxa"/>
            <w:tcBorders>
              <w:top w:val="single" w:sz="6" w:space="0" w:color="auto"/>
            </w:tcBorders>
          </w:tcPr>
          <w:p w14:paraId="37BB7A11" w14:textId="77777777" w:rsidR="00CC5121" w:rsidRPr="001C5A26" w:rsidRDefault="00CC5121" w:rsidP="00367745">
            <w:pPr>
              <w:pStyle w:val="TabellRader"/>
            </w:pPr>
            <w:r>
              <w:t>393</w:t>
            </w:r>
            <w:r w:rsidRPr="001C5A26">
              <w:t>,7</w:t>
            </w:r>
          </w:p>
        </w:tc>
        <w:tc>
          <w:tcPr>
            <w:tcW w:w="678" w:type="dxa"/>
            <w:tcBorders>
              <w:top w:val="single" w:sz="6" w:space="0" w:color="auto"/>
            </w:tcBorders>
          </w:tcPr>
          <w:p w14:paraId="2E46A9DB" w14:textId="77777777" w:rsidR="00CC5121" w:rsidRPr="001C5A26" w:rsidRDefault="00CC5121" w:rsidP="00367745">
            <w:pPr>
              <w:pStyle w:val="TabellRader"/>
            </w:pPr>
            <w:r w:rsidRPr="00B45410">
              <w:t>423,0</w:t>
            </w:r>
          </w:p>
        </w:tc>
        <w:tc>
          <w:tcPr>
            <w:tcW w:w="678" w:type="dxa"/>
            <w:tcBorders>
              <w:top w:val="single" w:sz="6" w:space="0" w:color="auto"/>
            </w:tcBorders>
          </w:tcPr>
          <w:p w14:paraId="67EEFB91" w14:textId="77777777" w:rsidR="00CC5121" w:rsidRPr="00B45410" w:rsidRDefault="00CC5121" w:rsidP="00367745">
            <w:pPr>
              <w:pStyle w:val="TabellRader"/>
            </w:pPr>
            <w:r>
              <w:t>502,3</w:t>
            </w:r>
          </w:p>
        </w:tc>
      </w:tr>
      <w:tr w:rsidR="00CC5121" w:rsidRPr="001C5A26" w14:paraId="19CE98C7" w14:textId="77777777" w:rsidTr="00367745">
        <w:tc>
          <w:tcPr>
            <w:tcW w:w="2211" w:type="dxa"/>
          </w:tcPr>
          <w:p w14:paraId="6946BD5A" w14:textId="77777777" w:rsidR="00CC5121" w:rsidRPr="001C5A26" w:rsidRDefault="00CC5121" w:rsidP="00367745">
            <w:pPr>
              <w:pStyle w:val="TabellRader"/>
              <w:jc w:val="left"/>
            </w:pPr>
            <w:r w:rsidRPr="001C5A26">
              <w:t>Överföringar</w:t>
            </w:r>
          </w:p>
        </w:tc>
        <w:tc>
          <w:tcPr>
            <w:tcW w:w="752" w:type="dxa"/>
          </w:tcPr>
          <w:p w14:paraId="59DB2539" w14:textId="77777777" w:rsidR="00CC5121" w:rsidRPr="001C5A26" w:rsidRDefault="00CC5121" w:rsidP="00367745">
            <w:pPr>
              <w:pStyle w:val="TabellRader"/>
            </w:pPr>
            <w:r w:rsidRPr="001C5A26">
              <w:t>-6,8</w:t>
            </w:r>
          </w:p>
        </w:tc>
        <w:tc>
          <w:tcPr>
            <w:tcW w:w="752" w:type="dxa"/>
          </w:tcPr>
          <w:p w14:paraId="472FDB64" w14:textId="77777777" w:rsidR="00CC5121" w:rsidRPr="001C5A26" w:rsidRDefault="00CC5121" w:rsidP="00367745">
            <w:pPr>
              <w:pStyle w:val="TabellRader"/>
            </w:pPr>
            <w:r w:rsidRPr="001C5A26">
              <w:t>-6,5</w:t>
            </w:r>
          </w:p>
        </w:tc>
        <w:tc>
          <w:tcPr>
            <w:tcW w:w="752" w:type="dxa"/>
          </w:tcPr>
          <w:p w14:paraId="12006372" w14:textId="77777777" w:rsidR="00CC5121" w:rsidRPr="001C5A26" w:rsidRDefault="00CC5121" w:rsidP="00367745">
            <w:pPr>
              <w:pStyle w:val="TabellRader"/>
            </w:pPr>
            <w:r w:rsidRPr="001C5A26">
              <w:t>-</w:t>
            </w:r>
            <w:r>
              <w:t>7,9</w:t>
            </w:r>
          </w:p>
        </w:tc>
        <w:tc>
          <w:tcPr>
            <w:tcW w:w="678" w:type="dxa"/>
          </w:tcPr>
          <w:p w14:paraId="33F3D745" w14:textId="77777777" w:rsidR="00CC5121" w:rsidRPr="001C5A26" w:rsidRDefault="00CC5121" w:rsidP="00367745">
            <w:pPr>
              <w:pStyle w:val="TabellRader"/>
            </w:pPr>
            <w:r>
              <w:t>-7,5</w:t>
            </w:r>
          </w:p>
        </w:tc>
        <w:tc>
          <w:tcPr>
            <w:tcW w:w="678" w:type="dxa"/>
          </w:tcPr>
          <w:p w14:paraId="2C963727" w14:textId="77777777" w:rsidR="00CC5121" w:rsidRDefault="00CC5121" w:rsidP="00367745">
            <w:pPr>
              <w:pStyle w:val="TabellRader"/>
            </w:pPr>
            <w:r>
              <w:t>-4,7</w:t>
            </w:r>
          </w:p>
        </w:tc>
      </w:tr>
      <w:tr w:rsidR="00CC5121" w:rsidRPr="001C5A26" w14:paraId="6E583BBC" w14:textId="77777777" w:rsidTr="00367745">
        <w:tc>
          <w:tcPr>
            <w:tcW w:w="2211" w:type="dxa"/>
          </w:tcPr>
          <w:p w14:paraId="25C7DA51" w14:textId="77777777" w:rsidR="00CC5121" w:rsidRPr="001C5A26" w:rsidRDefault="00CC5121" w:rsidP="00367745">
            <w:pPr>
              <w:pStyle w:val="TabellRader"/>
              <w:jc w:val="left"/>
            </w:pPr>
            <w:r w:rsidRPr="001C5A26">
              <w:t>Årets resultat</w:t>
            </w:r>
          </w:p>
        </w:tc>
        <w:tc>
          <w:tcPr>
            <w:tcW w:w="752" w:type="dxa"/>
          </w:tcPr>
          <w:p w14:paraId="7F0F2EF6" w14:textId="77777777" w:rsidR="00CC5121" w:rsidRPr="001C5A26" w:rsidRDefault="00CC5121" w:rsidP="00367745">
            <w:pPr>
              <w:pStyle w:val="TabellRader"/>
            </w:pPr>
            <w:r w:rsidRPr="001C5A26">
              <w:t>2,2</w:t>
            </w:r>
          </w:p>
        </w:tc>
        <w:tc>
          <w:tcPr>
            <w:tcW w:w="752" w:type="dxa"/>
          </w:tcPr>
          <w:p w14:paraId="048995E5" w14:textId="77777777" w:rsidR="00CC5121" w:rsidRPr="001C5A26" w:rsidRDefault="00CC5121" w:rsidP="00367745">
            <w:pPr>
              <w:pStyle w:val="TabellRader"/>
            </w:pPr>
            <w:r w:rsidRPr="001C5A26">
              <w:t>59,5</w:t>
            </w:r>
          </w:p>
        </w:tc>
        <w:tc>
          <w:tcPr>
            <w:tcW w:w="752" w:type="dxa"/>
          </w:tcPr>
          <w:p w14:paraId="2D4835DA" w14:textId="77777777" w:rsidR="00CC5121" w:rsidRPr="001C5A26" w:rsidRDefault="00CC5121" w:rsidP="00367745">
            <w:pPr>
              <w:pStyle w:val="TabellRader"/>
            </w:pPr>
            <w:r>
              <w:t>37,2</w:t>
            </w:r>
          </w:p>
        </w:tc>
        <w:tc>
          <w:tcPr>
            <w:tcW w:w="678" w:type="dxa"/>
          </w:tcPr>
          <w:p w14:paraId="4646C6DC" w14:textId="77777777" w:rsidR="00CC5121" w:rsidRPr="001C5A26" w:rsidRDefault="00CC5121" w:rsidP="00367745">
            <w:pPr>
              <w:pStyle w:val="TabellRader"/>
            </w:pPr>
            <w:r>
              <w:t>86,8</w:t>
            </w:r>
          </w:p>
        </w:tc>
        <w:tc>
          <w:tcPr>
            <w:tcW w:w="678" w:type="dxa"/>
          </w:tcPr>
          <w:p w14:paraId="2447B785" w14:textId="77777777" w:rsidR="00CC5121" w:rsidRDefault="00CC5121" w:rsidP="00367745">
            <w:pPr>
              <w:pStyle w:val="TabellRader"/>
            </w:pPr>
            <w:r>
              <w:t>-29,2</w:t>
            </w:r>
          </w:p>
        </w:tc>
      </w:tr>
      <w:tr w:rsidR="00CC5121" w:rsidRPr="001C5A26" w14:paraId="613D6B34" w14:textId="77777777" w:rsidTr="00367745">
        <w:tc>
          <w:tcPr>
            <w:tcW w:w="2211" w:type="dxa"/>
          </w:tcPr>
          <w:p w14:paraId="49F89402" w14:textId="77777777" w:rsidR="00CC5121" w:rsidRPr="001C5A26" w:rsidRDefault="00CC5121" w:rsidP="00367745">
            <w:pPr>
              <w:pStyle w:val="TabellRader"/>
              <w:jc w:val="left"/>
            </w:pPr>
            <w:r w:rsidRPr="001C5A26">
              <w:t>Utgående fondkapital</w:t>
            </w:r>
          </w:p>
        </w:tc>
        <w:tc>
          <w:tcPr>
            <w:tcW w:w="752" w:type="dxa"/>
          </w:tcPr>
          <w:p w14:paraId="6052DC2D" w14:textId="77777777" w:rsidR="00CC5121" w:rsidRPr="001C5A26" w:rsidRDefault="00CC5121" w:rsidP="00367745">
            <w:pPr>
              <w:pStyle w:val="TabellRader"/>
            </w:pPr>
            <w:r w:rsidRPr="001C5A26">
              <w:t>340,7</w:t>
            </w:r>
          </w:p>
        </w:tc>
        <w:tc>
          <w:tcPr>
            <w:tcW w:w="752" w:type="dxa"/>
          </w:tcPr>
          <w:p w14:paraId="65D5A72D" w14:textId="77777777" w:rsidR="00CC5121" w:rsidRPr="001C5A26" w:rsidRDefault="00CC5121" w:rsidP="00367745">
            <w:pPr>
              <w:pStyle w:val="TabellRader"/>
            </w:pPr>
            <w:r w:rsidRPr="001C5A26">
              <w:t>393,7</w:t>
            </w:r>
          </w:p>
        </w:tc>
        <w:tc>
          <w:tcPr>
            <w:tcW w:w="752" w:type="dxa"/>
          </w:tcPr>
          <w:p w14:paraId="507B5AB7" w14:textId="77777777" w:rsidR="00CC5121" w:rsidRPr="001C5A26" w:rsidRDefault="00CC5121" w:rsidP="00367745">
            <w:pPr>
              <w:pStyle w:val="TabellRader"/>
            </w:pPr>
            <w:r>
              <w:t>423,0</w:t>
            </w:r>
          </w:p>
        </w:tc>
        <w:tc>
          <w:tcPr>
            <w:tcW w:w="678" w:type="dxa"/>
          </w:tcPr>
          <w:p w14:paraId="2753F181" w14:textId="77777777" w:rsidR="00CC5121" w:rsidRPr="001C5A26" w:rsidRDefault="00CC5121" w:rsidP="00367745">
            <w:pPr>
              <w:pStyle w:val="TabellRader"/>
            </w:pPr>
            <w:r>
              <w:t>502,3</w:t>
            </w:r>
          </w:p>
        </w:tc>
        <w:tc>
          <w:tcPr>
            <w:tcW w:w="678" w:type="dxa"/>
          </w:tcPr>
          <w:p w14:paraId="5A649F3A" w14:textId="77777777" w:rsidR="00CC5121" w:rsidRDefault="00CC5121" w:rsidP="00367745">
            <w:pPr>
              <w:pStyle w:val="TabellRader"/>
            </w:pPr>
            <w:r>
              <w:t>468,4</w:t>
            </w:r>
          </w:p>
        </w:tc>
      </w:tr>
      <w:tr w:rsidR="00CC5121" w:rsidRPr="001C5A26" w14:paraId="29739574" w14:textId="77777777" w:rsidTr="00367745">
        <w:tc>
          <w:tcPr>
            <w:tcW w:w="2211" w:type="dxa"/>
            <w:tcBorders>
              <w:bottom w:val="single" w:sz="4" w:space="0" w:color="auto"/>
            </w:tcBorders>
          </w:tcPr>
          <w:p w14:paraId="0C46A2C1" w14:textId="77777777" w:rsidR="00CC5121" w:rsidRPr="001C5A26" w:rsidRDefault="00CC5121" w:rsidP="00367745">
            <w:pPr>
              <w:pStyle w:val="TabellRader"/>
              <w:jc w:val="left"/>
            </w:pPr>
            <w:r w:rsidRPr="001C5A26">
              <w:lastRenderedPageBreak/>
              <w:t>Årets förändring, mdkr</w:t>
            </w:r>
          </w:p>
        </w:tc>
        <w:tc>
          <w:tcPr>
            <w:tcW w:w="752" w:type="dxa"/>
            <w:tcBorders>
              <w:bottom w:val="single" w:sz="4" w:space="0" w:color="auto"/>
            </w:tcBorders>
          </w:tcPr>
          <w:p w14:paraId="0CDE7911" w14:textId="77777777" w:rsidR="00CC5121" w:rsidRPr="001C5A26" w:rsidRDefault="00CC5121" w:rsidP="00367745">
            <w:pPr>
              <w:pStyle w:val="TabellRader"/>
            </w:pPr>
            <w:r w:rsidRPr="001C5A26">
              <w:t>-4,5</w:t>
            </w:r>
          </w:p>
        </w:tc>
        <w:tc>
          <w:tcPr>
            <w:tcW w:w="752" w:type="dxa"/>
            <w:tcBorders>
              <w:bottom w:val="single" w:sz="4" w:space="0" w:color="auto"/>
            </w:tcBorders>
          </w:tcPr>
          <w:p w14:paraId="4DD7486F" w14:textId="77777777" w:rsidR="00CC5121" w:rsidRPr="001C5A26" w:rsidRDefault="00CC5121" w:rsidP="00367745">
            <w:pPr>
              <w:pStyle w:val="TabellRader"/>
            </w:pPr>
            <w:r w:rsidRPr="001C5A26">
              <w:t>53</w:t>
            </w:r>
            <w:r>
              <w:t>,0</w:t>
            </w:r>
          </w:p>
        </w:tc>
        <w:tc>
          <w:tcPr>
            <w:tcW w:w="752" w:type="dxa"/>
            <w:tcBorders>
              <w:bottom w:val="single" w:sz="4" w:space="0" w:color="auto"/>
            </w:tcBorders>
          </w:tcPr>
          <w:p w14:paraId="57029A32" w14:textId="77777777" w:rsidR="00CC5121" w:rsidRPr="001C5A26" w:rsidRDefault="00CC5121" w:rsidP="00367745">
            <w:pPr>
              <w:pStyle w:val="TabellRader"/>
            </w:pPr>
            <w:r>
              <w:t>29,3</w:t>
            </w:r>
          </w:p>
        </w:tc>
        <w:tc>
          <w:tcPr>
            <w:tcW w:w="678" w:type="dxa"/>
            <w:tcBorders>
              <w:bottom w:val="single" w:sz="4" w:space="0" w:color="auto"/>
            </w:tcBorders>
          </w:tcPr>
          <w:p w14:paraId="19E26222" w14:textId="77777777" w:rsidR="00CC5121" w:rsidRPr="001C5A26" w:rsidRDefault="00CC5121" w:rsidP="00367745">
            <w:pPr>
              <w:pStyle w:val="TabellRader"/>
            </w:pPr>
            <w:r>
              <w:t>79,3</w:t>
            </w:r>
          </w:p>
        </w:tc>
        <w:tc>
          <w:tcPr>
            <w:tcW w:w="678" w:type="dxa"/>
            <w:tcBorders>
              <w:bottom w:val="single" w:sz="4" w:space="0" w:color="auto"/>
            </w:tcBorders>
          </w:tcPr>
          <w:p w14:paraId="1CDB7065" w14:textId="77777777" w:rsidR="00CC5121" w:rsidRDefault="00CC5121" w:rsidP="00367745">
            <w:pPr>
              <w:pStyle w:val="TabellRader"/>
            </w:pPr>
            <w:r>
              <w:t>-33,9</w:t>
            </w:r>
          </w:p>
        </w:tc>
      </w:tr>
      <w:tr w:rsidR="00CC5121" w:rsidRPr="001C5A26" w14:paraId="2FCF403F" w14:textId="77777777" w:rsidTr="00367745">
        <w:tc>
          <w:tcPr>
            <w:tcW w:w="2211" w:type="dxa"/>
            <w:tcBorders>
              <w:top w:val="single" w:sz="4" w:space="0" w:color="auto"/>
            </w:tcBorders>
            <w:vAlign w:val="center"/>
          </w:tcPr>
          <w:p w14:paraId="523956E9" w14:textId="77777777" w:rsidR="00CC5121" w:rsidRPr="001C5A26" w:rsidRDefault="00CC5121" w:rsidP="00367745">
            <w:pPr>
              <w:pStyle w:val="TabellHuvud"/>
              <w:jc w:val="left"/>
              <w:rPr>
                <w:color w:val="000000"/>
                <w:szCs w:val="18"/>
                <w:lang w:eastAsia="sv-SE"/>
              </w:rPr>
            </w:pPr>
            <w:r w:rsidRPr="001C5A26">
              <w:rPr>
                <w:b w:val="0"/>
                <w:i/>
              </w:rPr>
              <w:t>Procent</w:t>
            </w:r>
          </w:p>
        </w:tc>
        <w:tc>
          <w:tcPr>
            <w:tcW w:w="752" w:type="dxa"/>
            <w:tcBorders>
              <w:top w:val="single" w:sz="4" w:space="0" w:color="auto"/>
            </w:tcBorders>
          </w:tcPr>
          <w:p w14:paraId="7CC80554" w14:textId="77777777" w:rsidR="00CC5121" w:rsidRPr="001C5A26" w:rsidRDefault="00CC5121" w:rsidP="00367745">
            <w:pPr>
              <w:pStyle w:val="TabellRader"/>
              <w:rPr>
                <w:color w:val="000000"/>
                <w:szCs w:val="18"/>
                <w:lang w:eastAsia="sv-SE"/>
              </w:rPr>
            </w:pPr>
          </w:p>
        </w:tc>
        <w:tc>
          <w:tcPr>
            <w:tcW w:w="752" w:type="dxa"/>
            <w:tcBorders>
              <w:top w:val="single" w:sz="4" w:space="0" w:color="auto"/>
            </w:tcBorders>
          </w:tcPr>
          <w:p w14:paraId="20815BCE" w14:textId="77777777" w:rsidR="00CC5121" w:rsidRPr="001C5A26" w:rsidRDefault="00CC5121" w:rsidP="00367745">
            <w:pPr>
              <w:pStyle w:val="TabellRader"/>
              <w:rPr>
                <w:color w:val="000000"/>
                <w:szCs w:val="18"/>
                <w:lang w:eastAsia="sv-SE"/>
              </w:rPr>
            </w:pPr>
          </w:p>
        </w:tc>
        <w:tc>
          <w:tcPr>
            <w:tcW w:w="752" w:type="dxa"/>
            <w:tcBorders>
              <w:top w:val="single" w:sz="4" w:space="0" w:color="auto"/>
            </w:tcBorders>
          </w:tcPr>
          <w:p w14:paraId="1DABC415" w14:textId="77777777" w:rsidR="00CC5121" w:rsidRPr="001C5A26" w:rsidRDefault="00CC5121" w:rsidP="00367745">
            <w:pPr>
              <w:pStyle w:val="TabellRader"/>
              <w:rPr>
                <w:color w:val="000000"/>
                <w:szCs w:val="18"/>
                <w:lang w:eastAsia="sv-SE"/>
              </w:rPr>
            </w:pPr>
          </w:p>
        </w:tc>
        <w:tc>
          <w:tcPr>
            <w:tcW w:w="678" w:type="dxa"/>
            <w:tcBorders>
              <w:top w:val="single" w:sz="4" w:space="0" w:color="auto"/>
            </w:tcBorders>
          </w:tcPr>
          <w:p w14:paraId="618E0FBA" w14:textId="77777777" w:rsidR="00CC5121" w:rsidRPr="001C5A26" w:rsidRDefault="00CC5121" w:rsidP="00367745">
            <w:pPr>
              <w:pStyle w:val="TabellRader"/>
              <w:rPr>
                <w:color w:val="000000"/>
                <w:szCs w:val="18"/>
                <w:lang w:eastAsia="sv-SE"/>
              </w:rPr>
            </w:pPr>
          </w:p>
        </w:tc>
        <w:tc>
          <w:tcPr>
            <w:tcW w:w="678" w:type="dxa"/>
            <w:tcBorders>
              <w:top w:val="single" w:sz="4" w:space="0" w:color="auto"/>
            </w:tcBorders>
          </w:tcPr>
          <w:p w14:paraId="21FE31F5" w14:textId="77777777" w:rsidR="00CC5121" w:rsidRPr="001C5A26" w:rsidRDefault="00CC5121" w:rsidP="00367745">
            <w:pPr>
              <w:pStyle w:val="TabellRader"/>
              <w:rPr>
                <w:color w:val="000000"/>
                <w:szCs w:val="18"/>
                <w:lang w:eastAsia="sv-SE"/>
              </w:rPr>
            </w:pPr>
          </w:p>
        </w:tc>
      </w:tr>
      <w:tr w:rsidR="00CC5121" w:rsidRPr="001C5A26" w14:paraId="76B8B77F" w14:textId="77777777" w:rsidTr="00367745">
        <w:tc>
          <w:tcPr>
            <w:tcW w:w="2211" w:type="dxa"/>
            <w:vAlign w:val="center"/>
          </w:tcPr>
          <w:p w14:paraId="3CE08C3A" w14:textId="77777777" w:rsidR="00CC5121" w:rsidRPr="001C5A26" w:rsidRDefault="00CC5121" w:rsidP="00367745">
            <w:pPr>
              <w:pStyle w:val="TabellRader"/>
              <w:jc w:val="left"/>
            </w:pPr>
            <w:r w:rsidRPr="001C5A26">
              <w:rPr>
                <w:color w:val="000000"/>
                <w:szCs w:val="18"/>
                <w:lang w:eastAsia="sv-SE"/>
              </w:rPr>
              <w:t xml:space="preserve">Avkastning före kostnader </w:t>
            </w:r>
          </w:p>
        </w:tc>
        <w:tc>
          <w:tcPr>
            <w:tcW w:w="752" w:type="dxa"/>
          </w:tcPr>
          <w:p w14:paraId="0D7050A9" w14:textId="77777777" w:rsidR="00CC5121" w:rsidRPr="001C5A26" w:rsidRDefault="00CC5121" w:rsidP="00367745">
            <w:pPr>
              <w:pStyle w:val="TabellRader"/>
            </w:pPr>
            <w:r w:rsidRPr="001C5A26">
              <w:rPr>
                <w:color w:val="000000"/>
                <w:szCs w:val="18"/>
                <w:lang w:eastAsia="sv-SE"/>
              </w:rPr>
              <w:t>0,7</w:t>
            </w:r>
          </w:p>
        </w:tc>
        <w:tc>
          <w:tcPr>
            <w:tcW w:w="752" w:type="dxa"/>
          </w:tcPr>
          <w:p w14:paraId="28D310BA" w14:textId="77777777" w:rsidR="00CC5121" w:rsidRPr="001C5A26" w:rsidRDefault="00CC5121" w:rsidP="00367745">
            <w:pPr>
              <w:pStyle w:val="TabellRader"/>
              <w:rPr>
                <w:color w:val="000000"/>
                <w:szCs w:val="18"/>
                <w:lang w:eastAsia="sv-SE"/>
              </w:rPr>
            </w:pPr>
            <w:r w:rsidRPr="001C5A26">
              <w:rPr>
                <w:color w:val="000000"/>
                <w:szCs w:val="18"/>
                <w:lang w:eastAsia="sv-SE"/>
              </w:rPr>
              <w:t>17,7</w:t>
            </w:r>
          </w:p>
        </w:tc>
        <w:tc>
          <w:tcPr>
            <w:tcW w:w="752" w:type="dxa"/>
          </w:tcPr>
          <w:p w14:paraId="4435854A" w14:textId="77777777" w:rsidR="00CC5121" w:rsidRPr="001C5A26" w:rsidRDefault="00CC5121" w:rsidP="00367745">
            <w:pPr>
              <w:pStyle w:val="TabellRader"/>
              <w:rPr>
                <w:color w:val="000000"/>
                <w:szCs w:val="18"/>
                <w:lang w:eastAsia="sv-SE"/>
              </w:rPr>
            </w:pPr>
            <w:r>
              <w:rPr>
                <w:color w:val="000000"/>
                <w:szCs w:val="18"/>
                <w:lang w:eastAsia="sv-SE"/>
              </w:rPr>
              <w:t>9,8</w:t>
            </w:r>
          </w:p>
        </w:tc>
        <w:tc>
          <w:tcPr>
            <w:tcW w:w="678" w:type="dxa"/>
          </w:tcPr>
          <w:p w14:paraId="544739EE" w14:textId="77777777" w:rsidR="00CC5121" w:rsidRPr="001C5A26" w:rsidRDefault="00CC5121" w:rsidP="00367745">
            <w:pPr>
              <w:pStyle w:val="TabellRader"/>
              <w:rPr>
                <w:color w:val="000000"/>
                <w:szCs w:val="18"/>
                <w:lang w:eastAsia="sv-SE"/>
              </w:rPr>
            </w:pPr>
            <w:r>
              <w:rPr>
                <w:color w:val="000000"/>
                <w:szCs w:val="18"/>
                <w:lang w:eastAsia="sv-SE"/>
              </w:rPr>
              <w:t>20,8</w:t>
            </w:r>
          </w:p>
        </w:tc>
        <w:tc>
          <w:tcPr>
            <w:tcW w:w="678" w:type="dxa"/>
          </w:tcPr>
          <w:p w14:paraId="4B863554" w14:textId="77777777" w:rsidR="00CC5121" w:rsidRDefault="00CC5121" w:rsidP="00367745">
            <w:pPr>
              <w:pStyle w:val="TabellRader"/>
              <w:rPr>
                <w:color w:val="000000"/>
                <w:szCs w:val="18"/>
                <w:lang w:eastAsia="sv-SE"/>
              </w:rPr>
            </w:pPr>
            <w:r>
              <w:rPr>
                <w:color w:val="000000"/>
                <w:szCs w:val="18"/>
                <w:lang w:eastAsia="sv-SE"/>
              </w:rPr>
              <w:t>-5,7</w:t>
            </w:r>
          </w:p>
        </w:tc>
      </w:tr>
      <w:tr w:rsidR="00CC5121" w:rsidRPr="001C5A26" w14:paraId="4F9D9C75" w14:textId="77777777" w:rsidTr="00367745">
        <w:tc>
          <w:tcPr>
            <w:tcW w:w="2211" w:type="dxa"/>
            <w:tcBorders>
              <w:bottom w:val="single" w:sz="4" w:space="0" w:color="auto"/>
            </w:tcBorders>
            <w:vAlign w:val="center"/>
          </w:tcPr>
          <w:p w14:paraId="27647721" w14:textId="77777777" w:rsidR="00CC5121" w:rsidRPr="001C5A26" w:rsidRDefault="00CC5121" w:rsidP="00367745">
            <w:pPr>
              <w:pStyle w:val="TabellRader"/>
              <w:jc w:val="left"/>
            </w:pPr>
            <w:r w:rsidRPr="001C5A26">
              <w:rPr>
                <w:color w:val="000000"/>
                <w:szCs w:val="18"/>
                <w:lang w:eastAsia="sv-SE"/>
              </w:rPr>
              <w:t xml:space="preserve">Avkastning efter kostnader </w:t>
            </w:r>
          </w:p>
        </w:tc>
        <w:tc>
          <w:tcPr>
            <w:tcW w:w="752" w:type="dxa"/>
            <w:tcBorders>
              <w:bottom w:val="single" w:sz="4" w:space="0" w:color="auto"/>
            </w:tcBorders>
          </w:tcPr>
          <w:p w14:paraId="543AE75B" w14:textId="77777777" w:rsidR="00CC5121" w:rsidRPr="001C5A26" w:rsidRDefault="00CC5121" w:rsidP="00367745">
            <w:pPr>
              <w:pStyle w:val="TabellRader"/>
            </w:pPr>
            <w:r w:rsidRPr="001C5A26">
              <w:rPr>
                <w:color w:val="000000"/>
                <w:szCs w:val="18"/>
                <w:lang w:eastAsia="sv-SE"/>
              </w:rPr>
              <w:t>0,6</w:t>
            </w:r>
          </w:p>
        </w:tc>
        <w:tc>
          <w:tcPr>
            <w:tcW w:w="752" w:type="dxa"/>
            <w:tcBorders>
              <w:bottom w:val="single" w:sz="4" w:space="0" w:color="auto"/>
            </w:tcBorders>
          </w:tcPr>
          <w:p w14:paraId="72CA7B00" w14:textId="77777777" w:rsidR="00CC5121" w:rsidRPr="001C5A26" w:rsidRDefault="00CC5121" w:rsidP="00367745">
            <w:pPr>
              <w:pStyle w:val="TabellRader"/>
              <w:rPr>
                <w:color w:val="000000"/>
                <w:szCs w:val="18"/>
                <w:lang w:eastAsia="sv-SE"/>
              </w:rPr>
            </w:pPr>
            <w:r w:rsidRPr="001C5A26">
              <w:rPr>
                <w:color w:val="000000"/>
                <w:szCs w:val="18"/>
                <w:lang w:eastAsia="sv-SE"/>
              </w:rPr>
              <w:t>17,6</w:t>
            </w:r>
          </w:p>
        </w:tc>
        <w:tc>
          <w:tcPr>
            <w:tcW w:w="752" w:type="dxa"/>
            <w:tcBorders>
              <w:bottom w:val="single" w:sz="4" w:space="0" w:color="auto"/>
            </w:tcBorders>
          </w:tcPr>
          <w:p w14:paraId="5CDDB33F" w14:textId="77777777" w:rsidR="00CC5121" w:rsidRPr="001C5A26" w:rsidRDefault="00CC5121" w:rsidP="00367745">
            <w:pPr>
              <w:pStyle w:val="TabellRader"/>
              <w:rPr>
                <w:color w:val="000000"/>
                <w:szCs w:val="18"/>
                <w:lang w:eastAsia="sv-SE"/>
              </w:rPr>
            </w:pPr>
            <w:r>
              <w:rPr>
                <w:color w:val="000000"/>
                <w:szCs w:val="18"/>
                <w:lang w:eastAsia="sv-SE"/>
              </w:rPr>
              <w:t>9,7</w:t>
            </w:r>
          </w:p>
        </w:tc>
        <w:tc>
          <w:tcPr>
            <w:tcW w:w="678" w:type="dxa"/>
            <w:tcBorders>
              <w:bottom w:val="single" w:sz="4" w:space="0" w:color="auto"/>
            </w:tcBorders>
          </w:tcPr>
          <w:p w14:paraId="403268A7" w14:textId="77777777" w:rsidR="00CC5121" w:rsidRPr="001C5A26" w:rsidRDefault="00CC5121" w:rsidP="00367745">
            <w:pPr>
              <w:pStyle w:val="TabellRader"/>
              <w:rPr>
                <w:color w:val="000000"/>
                <w:szCs w:val="18"/>
                <w:lang w:eastAsia="sv-SE"/>
              </w:rPr>
            </w:pPr>
            <w:r>
              <w:rPr>
                <w:color w:val="000000"/>
                <w:szCs w:val="18"/>
                <w:lang w:eastAsia="sv-SE"/>
              </w:rPr>
              <w:t>20,7</w:t>
            </w:r>
          </w:p>
        </w:tc>
        <w:tc>
          <w:tcPr>
            <w:tcW w:w="678" w:type="dxa"/>
            <w:tcBorders>
              <w:bottom w:val="single" w:sz="4" w:space="0" w:color="auto"/>
            </w:tcBorders>
          </w:tcPr>
          <w:p w14:paraId="68E5B6AB" w14:textId="77777777" w:rsidR="00CC5121" w:rsidRDefault="00CC5121" w:rsidP="00367745">
            <w:pPr>
              <w:pStyle w:val="TabellRader"/>
              <w:rPr>
                <w:color w:val="000000"/>
                <w:szCs w:val="18"/>
                <w:lang w:eastAsia="sv-SE"/>
              </w:rPr>
            </w:pPr>
            <w:r>
              <w:rPr>
                <w:color w:val="000000"/>
                <w:szCs w:val="18"/>
                <w:lang w:eastAsia="sv-SE"/>
              </w:rPr>
              <w:t>-5,8</w:t>
            </w:r>
          </w:p>
        </w:tc>
      </w:tr>
    </w:tbl>
    <w:p w14:paraId="6C880247" w14:textId="77777777" w:rsidR="00CC5121" w:rsidRPr="001C5A26" w:rsidRDefault="00CC5121" w:rsidP="00CC5121">
      <w:pPr>
        <w:pStyle w:val="FigurFotnot"/>
      </w:pPr>
      <w:r w:rsidRPr="001C5A26">
        <w:t>Källa: Tredje AP-fondens årsredovisningar</w:t>
      </w:r>
      <w:r>
        <w:t>.</w:t>
      </w:r>
    </w:p>
    <w:p w14:paraId="38CC4C76" w14:textId="77777777" w:rsidR="00CC5121" w:rsidRPr="003D2BA8" w:rsidRDefault="00CC5121" w:rsidP="00CC5121">
      <w:pPr>
        <w:pStyle w:val="Rubrik5utannumrering"/>
      </w:pPr>
      <w:r w:rsidRPr="003D2BA8">
        <w:t>Fondkapital och resultat</w:t>
      </w:r>
    </w:p>
    <w:p w14:paraId="109E2FA6" w14:textId="77777777" w:rsidR="00CC5121" w:rsidRDefault="00CC5121" w:rsidP="00CC5121">
      <w:pPr>
        <w:pStyle w:val="Brdtextmedindrag"/>
        <w:ind w:firstLine="0"/>
      </w:pPr>
      <w:bookmarkStart w:id="235" w:name="_Hlk6938172"/>
      <w:r w:rsidRPr="003D2BA8">
        <w:t xml:space="preserve">Tredje AP-fondens resultat efter kostnader uppgick till </w:t>
      </w:r>
      <w:r>
        <w:t>-29,2 </w:t>
      </w:r>
      <w:r w:rsidRPr="003D2BA8">
        <w:t>miljarder kronor 202</w:t>
      </w:r>
      <w:r>
        <w:t>2</w:t>
      </w:r>
      <w:r w:rsidRPr="003D2BA8">
        <w:t xml:space="preserve">, vilket motsvarar en avkastning på </w:t>
      </w:r>
      <w:r>
        <w:t>-5,8</w:t>
      </w:r>
      <w:r w:rsidRPr="003D2BA8">
        <w:t> procent efter kostnader</w:t>
      </w:r>
      <w:r>
        <w:t xml:space="preserve">, </w:t>
      </w:r>
      <w:r w:rsidRPr="00156752">
        <w:t xml:space="preserve">vilket var fondens </w:t>
      </w:r>
      <w:r>
        <w:t>lägsta</w:t>
      </w:r>
      <w:r w:rsidRPr="00156752">
        <w:t xml:space="preserve"> årliga avkastning sedan </w:t>
      </w:r>
      <w:r w:rsidRPr="0014742A">
        <w:t>finanskrisen 2008</w:t>
      </w:r>
      <w:r w:rsidRPr="003D2BA8">
        <w:t xml:space="preserve">. </w:t>
      </w:r>
      <w:bookmarkEnd w:id="235"/>
      <w:r w:rsidRPr="003D2BA8">
        <w:t xml:space="preserve">Under året överfördes </w:t>
      </w:r>
      <w:r>
        <w:t>4,7 </w:t>
      </w:r>
      <w:r w:rsidRPr="003D2BA8">
        <w:t>miljarder kronor till inkomst</w:t>
      </w:r>
      <w:r w:rsidRPr="003D2BA8">
        <w:softHyphen/>
        <w:t>pensions</w:t>
      </w:r>
      <w:r>
        <w:softHyphen/>
      </w:r>
      <w:r w:rsidRPr="003D2BA8">
        <w:t>systemet. Samman</w:t>
      </w:r>
      <w:r w:rsidRPr="003D2BA8">
        <w:softHyphen/>
        <w:t xml:space="preserve">taget </w:t>
      </w:r>
      <w:r>
        <w:t>minskade</w:t>
      </w:r>
      <w:r w:rsidRPr="003D2BA8">
        <w:t xml:space="preserve"> fondkapitalet med </w:t>
      </w:r>
      <w:r>
        <w:t>33,9</w:t>
      </w:r>
      <w:r w:rsidRPr="003D2BA8">
        <w:t xml:space="preserve"> miljarder kronor till </w:t>
      </w:r>
      <w:r w:rsidRPr="00B75E3A">
        <w:t>468,4</w:t>
      </w:r>
      <w:r>
        <w:t> </w:t>
      </w:r>
      <w:r w:rsidRPr="003D2BA8">
        <w:t xml:space="preserve">miljarder kronor. </w:t>
      </w:r>
    </w:p>
    <w:p w14:paraId="1F96B28C" w14:textId="77777777" w:rsidR="00CC5121" w:rsidRPr="00BF081E" w:rsidRDefault="00CC5121" w:rsidP="00CC5121">
      <w:pPr>
        <w:pStyle w:val="Brdtextmedindrag"/>
      </w:pPr>
      <w:r>
        <w:t>Under 2022 uppgick Tredje AP-fondens totala avkastning till -5,7 pro</w:t>
      </w:r>
      <w:r>
        <w:softHyphen/>
        <w:t xml:space="preserve">cent före kostnader. Största negativa bidraget till avkastningen </w:t>
      </w:r>
      <w:r w:rsidRPr="00BF081E">
        <w:t xml:space="preserve">kom från </w:t>
      </w:r>
      <w:r>
        <w:t xml:space="preserve">globala </w:t>
      </w:r>
      <w:r w:rsidRPr="00BF081E">
        <w:t>aktier (</w:t>
      </w:r>
      <w:r>
        <w:t>-4,8 </w:t>
      </w:r>
      <w:r w:rsidRPr="00BF081E">
        <w:t>procent</w:t>
      </w:r>
      <w:r>
        <w:softHyphen/>
      </w:r>
      <w:r w:rsidRPr="00BF081E">
        <w:t>enheter)</w:t>
      </w:r>
      <w:r>
        <w:t>, svenska aktier (-2,3 procentenheter) och aktier i tillväxtmarknader (-1,1 procentenheter). A</w:t>
      </w:r>
      <w:r w:rsidRPr="00BF081E">
        <w:t>lternativa investe</w:t>
      </w:r>
      <w:r>
        <w:softHyphen/>
      </w:r>
      <w:r w:rsidRPr="00BF081E">
        <w:t xml:space="preserve">ringar </w:t>
      </w:r>
      <w:r>
        <w:t xml:space="preserve">och valutaeffekter/valutasäkring bidrog samtidigt positivt till avkastningen </w:t>
      </w:r>
      <w:r w:rsidRPr="00BF081E">
        <w:t>(</w:t>
      </w:r>
      <w:r>
        <w:t>med 2,6 respektive 2,2 </w:t>
      </w:r>
      <w:r w:rsidRPr="00BF081E">
        <w:t>procentenheter).</w:t>
      </w:r>
    </w:p>
    <w:p w14:paraId="734C6405" w14:textId="77777777" w:rsidR="00CC5121" w:rsidRDefault="00CC5121" w:rsidP="00CC5121">
      <w:pPr>
        <w:pStyle w:val="Rubrik5utannumrering"/>
      </w:pPr>
      <w:r>
        <w:t>Tredje AP-fondens avkastningsmål</w:t>
      </w:r>
    </w:p>
    <w:p w14:paraId="54A618BD" w14:textId="77777777" w:rsidR="00CC5121" w:rsidRDefault="00CC5121" w:rsidP="00CC5121">
      <w:pPr>
        <w:pStyle w:val="Brdtext"/>
      </w:pPr>
      <w:r w:rsidRPr="00F663E8">
        <w:t xml:space="preserve">Tredje AP-fonden arbetar med ett övergripande </w:t>
      </w:r>
      <w:r>
        <w:t>långfristigt</w:t>
      </w:r>
      <w:r w:rsidRPr="00F663E8">
        <w:t xml:space="preserve"> </w:t>
      </w:r>
      <w:r>
        <w:t>avkast</w:t>
      </w:r>
      <w:r>
        <w:softHyphen/>
        <w:t>nings</w:t>
      </w:r>
      <w:r w:rsidRPr="00F663E8">
        <w:t xml:space="preserve">mål. </w:t>
      </w:r>
      <w:r>
        <w:t xml:space="preserve">Målet är </w:t>
      </w:r>
      <w:r w:rsidRPr="00AA5AFF">
        <w:t>3,5 procent real avkastning per år över en långsiktig horisont (över 10</w:t>
      </w:r>
      <w:r>
        <w:t> </w:t>
      </w:r>
      <w:r w:rsidRPr="00AA5AFF">
        <w:t xml:space="preserve">år). </w:t>
      </w:r>
      <w:r w:rsidRPr="005C01CE">
        <w:t>Tredje AP-fonden kombinerar analys av pensions</w:t>
      </w:r>
      <w:r>
        <w:softHyphen/>
      </w:r>
      <w:r w:rsidRPr="005C01CE">
        <w:t>systemets skuld- och tillgångssida i större detalj för att definiera det lång</w:t>
      </w:r>
      <w:r>
        <w:t>fristiga</w:t>
      </w:r>
      <w:r w:rsidRPr="005C01CE">
        <w:t xml:space="preserve"> målet</w:t>
      </w:r>
      <w:r w:rsidRPr="00F663E8">
        <w:t xml:space="preserve">. </w:t>
      </w:r>
      <w:r>
        <w:t>Det långfristiga</w:t>
      </w:r>
      <w:r w:rsidRPr="00900E93">
        <w:t xml:space="preserve"> avkastningsmål</w:t>
      </w:r>
      <w:r>
        <w:t>et, som reviderades 2019, baserades på en bedömning att den t</w:t>
      </w:r>
      <w:r w:rsidRPr="00900E93">
        <w:t>eoretiskt möjlig</w:t>
      </w:r>
      <w:r>
        <w:t>a</w:t>
      </w:r>
      <w:r w:rsidRPr="00900E93">
        <w:t xml:space="preserve"> avkastning</w:t>
      </w:r>
      <w:r>
        <w:t>en</w:t>
      </w:r>
      <w:r w:rsidRPr="00900E93">
        <w:t xml:space="preserve"> från </w:t>
      </w:r>
      <w:r>
        <w:t xml:space="preserve">en </w:t>
      </w:r>
      <w:r w:rsidRPr="00900E93">
        <w:t>optimal portfölj</w:t>
      </w:r>
      <w:r>
        <w:t xml:space="preserve"> var </w:t>
      </w:r>
      <w:r w:rsidRPr="00900E93">
        <w:t>4</w:t>
      </w:r>
      <w:r>
        <w:t>,0 </w:t>
      </w:r>
      <w:r w:rsidRPr="00900E93">
        <w:t>procent</w:t>
      </w:r>
      <w:r>
        <w:t xml:space="preserve"> samt j</w:t>
      </w:r>
      <w:r w:rsidRPr="00900E93">
        <w:t>ustering utifrån genom</w:t>
      </w:r>
      <w:r>
        <w:softHyphen/>
      </w:r>
      <w:r w:rsidRPr="00900E93">
        <w:t>förbarhet</w:t>
      </w:r>
      <w:r>
        <w:t xml:space="preserve"> om </w:t>
      </w:r>
      <w:r w:rsidRPr="00900E93">
        <w:t>-0,5 procent</w:t>
      </w:r>
      <w:r>
        <w:t>.</w:t>
      </w:r>
    </w:p>
    <w:p w14:paraId="030FED7F" w14:textId="77777777" w:rsidR="00CC5121" w:rsidRDefault="00CC5121" w:rsidP="00CC5121">
      <w:pPr>
        <w:pStyle w:val="Brdtextmedindrag"/>
      </w:pPr>
      <w:r w:rsidRPr="00F663E8">
        <w:t xml:space="preserve">Avkastningsmålet kan för Tredje AP-fonden ses som en funktion av fondens valda risknivå för portföljen. Avkastningsmålet härleds från den förväntade avkastningen för portföljen givet den önskvärda risknivån. </w:t>
      </w:r>
    </w:p>
    <w:p w14:paraId="1516C4A8" w14:textId="77777777" w:rsidR="00CC5121" w:rsidRPr="00F663E8" w:rsidRDefault="00CC5121" w:rsidP="00CC5121">
      <w:pPr>
        <w:pStyle w:val="Brdtextmedindrag"/>
      </w:pPr>
      <w:r w:rsidRPr="00F663E8">
        <w:t>Genom ALM identifieras en teoretiskt möjlig avkastning, vid den önskvärda risknivån, för en optimal portfölj. Den optimala portföljen justeras sedan utifrån praktisk genomförbarhet och realiserbarhet, vilket mynna</w:t>
      </w:r>
      <w:r>
        <w:t>r</w:t>
      </w:r>
      <w:r w:rsidRPr="00F663E8">
        <w:t xml:space="preserve"> ut i ett avkastningsmål.</w:t>
      </w:r>
    </w:p>
    <w:p w14:paraId="25831842" w14:textId="77777777" w:rsidR="00CC5121" w:rsidRPr="00F663E8" w:rsidRDefault="00CC5121" w:rsidP="00CC5121">
      <w:pPr>
        <w:pStyle w:val="Brdtextmedindrag"/>
      </w:pPr>
      <w:r w:rsidRPr="00F663E8">
        <w:t>Tredje AP-fonden</w:t>
      </w:r>
      <w:r>
        <w:t>s</w:t>
      </w:r>
      <w:r w:rsidRPr="00F663E8">
        <w:t xml:space="preserve"> långsiktiga mål utgår från en analys av pensions</w:t>
      </w:r>
      <w:r>
        <w:softHyphen/>
      </w:r>
      <w:r w:rsidRPr="00F663E8">
        <w:t>systemet och acceptabel risknivå på en 40-årig horisont som sedan reduceras till en mer överskådlig framtid om 25</w:t>
      </w:r>
      <w:r>
        <w:t> </w:t>
      </w:r>
      <w:r w:rsidRPr="00F663E8">
        <w:t>år. För att antaganden om avkastningar ska anses än mer tillförlitliga definierar sedan Tredje AP-fonden sitt avkastningsmål över en kortare horisont, ”mer än 10 år”.</w:t>
      </w:r>
    </w:p>
    <w:p w14:paraId="31466170" w14:textId="77777777" w:rsidR="00CC5121" w:rsidRPr="003E2ACE" w:rsidRDefault="00CC5121" w:rsidP="00CC5121">
      <w:pPr>
        <w:pStyle w:val="Rubrik5utannumrering"/>
      </w:pPr>
      <w:r w:rsidRPr="003E2ACE">
        <w:t xml:space="preserve">Uppföljning av </w:t>
      </w:r>
      <w:r>
        <w:t xml:space="preserve">Tredje AP-fondens </w:t>
      </w:r>
      <w:r w:rsidRPr="003E2ACE">
        <w:t>avkastningsmål</w:t>
      </w:r>
    </w:p>
    <w:p w14:paraId="7414C7C5" w14:textId="77777777" w:rsidR="00CC5121" w:rsidRDefault="00CC5121" w:rsidP="00CC5121">
      <w:pPr>
        <w:pStyle w:val="Brdtext"/>
        <w:rPr>
          <w:lang w:eastAsia="sv-SE"/>
        </w:rPr>
      </w:pPr>
      <w:r w:rsidRPr="003E6170">
        <w:rPr>
          <w:lang w:eastAsia="sv-SE"/>
        </w:rPr>
        <w:t>I</w:t>
      </w:r>
      <w:r>
        <w:rPr>
          <w:lang w:eastAsia="sv-SE"/>
        </w:rPr>
        <w:t> </w:t>
      </w:r>
      <w:r>
        <w:rPr>
          <w:lang w:eastAsia="sv-SE"/>
        </w:rPr>
        <w:fldChar w:fldCharType="begin"/>
      </w:r>
      <w:r>
        <w:rPr>
          <w:lang w:eastAsia="sv-SE"/>
        </w:rPr>
        <w:instrText xml:space="preserve"> REF  _Ref102057216 \* Lower \h  \* MERGEFORMAT </w:instrText>
      </w:r>
      <w:r>
        <w:rPr>
          <w:lang w:eastAsia="sv-SE"/>
        </w:rPr>
      </w:r>
      <w:r>
        <w:rPr>
          <w:lang w:eastAsia="sv-SE"/>
        </w:rPr>
        <w:fldChar w:fldCharType="separate"/>
      </w:r>
      <w:r>
        <w:t xml:space="preserve">tabell </w:t>
      </w:r>
      <w:r>
        <w:rPr>
          <w:noProof/>
        </w:rPr>
        <w:t>6</w:t>
      </w:r>
      <w:r w:rsidRPr="00EE7004">
        <w:t>.</w:t>
      </w:r>
      <w:r>
        <w:rPr>
          <w:noProof/>
        </w:rPr>
        <w:t>10</w:t>
      </w:r>
      <w:r>
        <w:rPr>
          <w:lang w:eastAsia="sv-SE"/>
        </w:rPr>
        <w:fldChar w:fldCharType="end"/>
      </w:r>
      <w:r>
        <w:rPr>
          <w:lang w:eastAsia="sv-SE"/>
        </w:rPr>
        <w:t xml:space="preserve"> </w:t>
      </w:r>
      <w:r w:rsidRPr="003E6170">
        <w:rPr>
          <w:lang w:eastAsia="sv-SE"/>
        </w:rPr>
        <w:t>redovisas genomsnittlig avkastning för hela perioden 2001–202</w:t>
      </w:r>
      <w:r>
        <w:rPr>
          <w:lang w:eastAsia="sv-SE"/>
        </w:rPr>
        <w:t>2</w:t>
      </w:r>
      <w:r w:rsidRPr="003E6170">
        <w:rPr>
          <w:lang w:eastAsia="sv-SE"/>
        </w:rPr>
        <w:t xml:space="preserve">, för den senaste </w:t>
      </w:r>
      <w:r>
        <w:rPr>
          <w:lang w:eastAsia="sv-SE"/>
        </w:rPr>
        <w:t>tio</w:t>
      </w:r>
      <w:r w:rsidRPr="003E6170">
        <w:rPr>
          <w:lang w:eastAsia="sv-SE"/>
        </w:rPr>
        <w:t>årsperioden 201</w:t>
      </w:r>
      <w:r>
        <w:rPr>
          <w:lang w:eastAsia="sv-SE"/>
        </w:rPr>
        <w:t>3</w:t>
      </w:r>
      <w:r w:rsidRPr="003E6170">
        <w:rPr>
          <w:lang w:eastAsia="sv-SE"/>
        </w:rPr>
        <w:t>–202</w:t>
      </w:r>
      <w:r>
        <w:rPr>
          <w:lang w:eastAsia="sv-SE"/>
        </w:rPr>
        <w:t>2</w:t>
      </w:r>
      <w:r w:rsidRPr="003E6170">
        <w:rPr>
          <w:lang w:eastAsia="sv-SE"/>
        </w:rPr>
        <w:t xml:space="preserve"> samt för den senaste</w:t>
      </w:r>
      <w:r>
        <w:rPr>
          <w:lang w:eastAsia="sv-SE"/>
        </w:rPr>
        <w:t xml:space="preserve"> fem</w:t>
      </w:r>
      <w:r w:rsidRPr="003E6170">
        <w:rPr>
          <w:lang w:eastAsia="sv-SE"/>
        </w:rPr>
        <w:t>årsperioden 201</w:t>
      </w:r>
      <w:r>
        <w:rPr>
          <w:lang w:eastAsia="sv-SE"/>
        </w:rPr>
        <w:t>8</w:t>
      </w:r>
      <w:r w:rsidRPr="003E6170">
        <w:rPr>
          <w:lang w:eastAsia="sv-SE"/>
        </w:rPr>
        <w:t>–202</w:t>
      </w:r>
      <w:r>
        <w:rPr>
          <w:lang w:eastAsia="sv-SE"/>
        </w:rPr>
        <w:t>2</w:t>
      </w:r>
      <w:r w:rsidRPr="003E6170">
        <w:rPr>
          <w:lang w:eastAsia="sv-SE"/>
        </w:rPr>
        <w:t xml:space="preserve">. </w:t>
      </w:r>
      <w:r w:rsidRPr="000A10AB">
        <w:t xml:space="preserve">Avkastningsmålet är uttryckt i reala termer </w:t>
      </w:r>
      <w:r>
        <w:t>och därför</w:t>
      </w:r>
      <w:r w:rsidRPr="000A10AB" w:rsidDel="000A10AB">
        <w:t xml:space="preserve"> </w:t>
      </w:r>
      <w:r w:rsidRPr="000A10AB">
        <w:t>redovisas</w:t>
      </w:r>
      <w:r>
        <w:t xml:space="preserve"> </w:t>
      </w:r>
      <w:r w:rsidRPr="000A10AB">
        <w:t xml:space="preserve">även </w:t>
      </w:r>
      <w:r w:rsidRPr="003E6170">
        <w:rPr>
          <w:lang w:eastAsia="sv-SE"/>
        </w:rPr>
        <w:t>för motsvarande tidsperioder</w:t>
      </w:r>
      <w:r>
        <w:rPr>
          <w:lang w:eastAsia="sv-SE"/>
        </w:rPr>
        <w:t xml:space="preserve"> </w:t>
      </w:r>
      <w:r w:rsidRPr="000A10AB">
        <w:t>fondens avkastning</w:t>
      </w:r>
      <w:r>
        <w:rPr>
          <w:lang w:eastAsia="sv-SE"/>
        </w:rPr>
        <w:t>, omräknat</w:t>
      </w:r>
      <w:r w:rsidRPr="000A10AB">
        <w:t xml:space="preserve"> i reala termer</w:t>
      </w:r>
      <w:r>
        <w:t>,</w:t>
      </w:r>
      <w:r w:rsidRPr="000A10AB">
        <w:t xml:space="preserve"> för att vara jämförbart med </w:t>
      </w:r>
      <w:r>
        <w:rPr>
          <w:lang w:eastAsia="sv-SE"/>
        </w:rPr>
        <w:t>Tredje</w:t>
      </w:r>
      <w:r w:rsidRPr="003E6170">
        <w:rPr>
          <w:lang w:eastAsia="sv-SE"/>
        </w:rPr>
        <w:t xml:space="preserve"> AP-fondens målsättning för avkastningen</w:t>
      </w:r>
      <w:r w:rsidRPr="000A10AB">
        <w:t>.</w:t>
      </w:r>
      <w:r>
        <w:t xml:space="preserve"> </w:t>
      </w:r>
    </w:p>
    <w:p w14:paraId="5C40D8B6" w14:textId="77777777" w:rsidR="00CC5121" w:rsidRDefault="00CC5121" w:rsidP="00CC5121">
      <w:pPr>
        <w:pStyle w:val="TabellRubrik"/>
        <w:ind w:left="0" w:firstLine="0"/>
      </w:pPr>
      <w:bookmarkStart w:id="236" w:name="_Ref102057216"/>
      <w:r>
        <w:lastRenderedPageBreak/>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EE7004">
        <w:t>.</w:t>
      </w:r>
      <w:r w:rsidR="00263E1F">
        <w:fldChar w:fldCharType="begin"/>
      </w:r>
      <w:r w:rsidR="00263E1F">
        <w:instrText xml:space="preserve"> SEQ T</w:instrText>
      </w:r>
      <w:r w:rsidR="00263E1F">
        <w:instrText xml:space="preserve">abell \* Arabic \s 1  \* MERGEFORMAT </w:instrText>
      </w:r>
      <w:r w:rsidR="00263E1F">
        <w:fldChar w:fldCharType="separate"/>
      </w:r>
      <w:r>
        <w:rPr>
          <w:noProof/>
        </w:rPr>
        <w:t>10</w:t>
      </w:r>
      <w:r w:rsidR="00263E1F">
        <w:rPr>
          <w:noProof/>
        </w:rPr>
        <w:fldChar w:fldCharType="end"/>
      </w:r>
      <w:bookmarkEnd w:id="236"/>
      <w:r>
        <w:tab/>
        <w:t>Tredje AP-fon</w:t>
      </w:r>
      <w:r w:rsidRPr="00884519">
        <w:t xml:space="preserve">dens avkastning och </w:t>
      </w:r>
      <w:r w:rsidRPr="00F76D96">
        <w:t>avkastningsmål</w:t>
      </w:r>
    </w:p>
    <w:p w14:paraId="3EC6999B"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Tredje AP-fondens avkastning och jämförelseindex i procent."/>
      </w:tblPr>
      <w:tblGrid>
        <w:gridCol w:w="2192"/>
        <w:gridCol w:w="1170"/>
        <w:gridCol w:w="1170"/>
        <w:gridCol w:w="1170"/>
      </w:tblGrid>
      <w:tr w:rsidR="00CC5121" w14:paraId="091E4EC4" w14:textId="77777777" w:rsidTr="00367745">
        <w:trPr>
          <w:tblHeader/>
        </w:trPr>
        <w:tc>
          <w:tcPr>
            <w:tcW w:w="1922" w:type="pct"/>
            <w:tcBorders>
              <w:top w:val="single" w:sz="8" w:space="0" w:color="auto"/>
              <w:bottom w:val="single" w:sz="6" w:space="0" w:color="auto"/>
            </w:tcBorders>
            <w:shd w:val="clear" w:color="auto" w:fill="auto"/>
          </w:tcPr>
          <w:p w14:paraId="63FFA0D4"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60C9D6D4" w14:textId="77777777" w:rsidR="00CC5121" w:rsidRDefault="00CC5121" w:rsidP="00367745">
            <w:pPr>
              <w:pStyle w:val="TabellHuvud"/>
            </w:pPr>
            <w:r>
              <w:t>2001–2022</w:t>
            </w:r>
            <w:r w:rsidRPr="003F2AFF" w:rsidDel="00D84D14">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3A437FD9" w14:textId="77777777" w:rsidR="00CC5121" w:rsidRDefault="00CC5121" w:rsidP="00367745">
            <w:pPr>
              <w:pStyle w:val="TabellHuvud"/>
            </w:pPr>
            <w:r>
              <w:t>2013–2022</w:t>
            </w:r>
          </w:p>
        </w:tc>
        <w:tc>
          <w:tcPr>
            <w:tcW w:w="1026" w:type="pct"/>
            <w:tcBorders>
              <w:top w:val="single" w:sz="8" w:space="0" w:color="auto"/>
              <w:bottom w:val="single" w:sz="6" w:space="0" w:color="auto"/>
            </w:tcBorders>
            <w:shd w:val="clear" w:color="auto" w:fill="auto"/>
          </w:tcPr>
          <w:p w14:paraId="4A8C72D6" w14:textId="77777777" w:rsidR="00CC5121" w:rsidRDefault="00CC5121" w:rsidP="00367745">
            <w:pPr>
              <w:pStyle w:val="TabellHuvud"/>
            </w:pPr>
            <w:r>
              <w:t>2018–2022</w:t>
            </w:r>
          </w:p>
        </w:tc>
      </w:tr>
      <w:tr w:rsidR="00CC5121" w14:paraId="5939B354" w14:textId="77777777" w:rsidTr="00367745">
        <w:tc>
          <w:tcPr>
            <w:tcW w:w="1922" w:type="pct"/>
            <w:tcBorders>
              <w:top w:val="single" w:sz="6" w:space="0" w:color="auto"/>
            </w:tcBorders>
            <w:shd w:val="clear" w:color="auto" w:fill="auto"/>
          </w:tcPr>
          <w:p w14:paraId="6AC07291"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73F81BCF" w14:textId="77777777" w:rsidR="00CC5121" w:rsidRDefault="00CC5121" w:rsidP="00367745">
            <w:pPr>
              <w:pStyle w:val="TabellRader"/>
            </w:pPr>
            <w:r>
              <w:t>6,7</w:t>
            </w:r>
          </w:p>
        </w:tc>
        <w:tc>
          <w:tcPr>
            <w:tcW w:w="1026" w:type="pct"/>
            <w:tcBorders>
              <w:top w:val="single" w:sz="6" w:space="0" w:color="auto"/>
            </w:tcBorders>
            <w:shd w:val="clear" w:color="auto" w:fill="auto"/>
          </w:tcPr>
          <w:p w14:paraId="104FCD10" w14:textId="77777777" w:rsidR="00CC5121" w:rsidRDefault="00CC5121" w:rsidP="00367745">
            <w:pPr>
              <w:pStyle w:val="TabellRader"/>
            </w:pPr>
            <w:r>
              <w:t>9,3</w:t>
            </w:r>
          </w:p>
        </w:tc>
        <w:tc>
          <w:tcPr>
            <w:tcW w:w="1026" w:type="pct"/>
            <w:tcBorders>
              <w:top w:val="single" w:sz="6" w:space="0" w:color="auto"/>
            </w:tcBorders>
            <w:shd w:val="clear" w:color="auto" w:fill="auto"/>
          </w:tcPr>
          <w:p w14:paraId="607A91D6" w14:textId="77777777" w:rsidR="00CC5121" w:rsidRDefault="00CC5121" w:rsidP="00367745">
            <w:pPr>
              <w:pStyle w:val="TabellRader"/>
            </w:pPr>
            <w:r>
              <w:t>8,1</w:t>
            </w:r>
          </w:p>
        </w:tc>
      </w:tr>
      <w:tr w:rsidR="00CC5121" w14:paraId="449FD07E" w14:textId="77777777" w:rsidTr="00367745">
        <w:tc>
          <w:tcPr>
            <w:tcW w:w="1922" w:type="pct"/>
            <w:shd w:val="clear" w:color="auto" w:fill="auto"/>
          </w:tcPr>
          <w:p w14:paraId="15A18FA2" w14:textId="77777777" w:rsidR="00CC5121" w:rsidRPr="006819C2" w:rsidRDefault="00CC5121" w:rsidP="00367745">
            <w:pPr>
              <w:pStyle w:val="TabellRader"/>
              <w:jc w:val="left"/>
              <w:rPr>
                <w:highlight w:val="yellow"/>
              </w:rPr>
            </w:pPr>
            <w:r w:rsidRPr="004C0C84">
              <w:t>Genomsnittlig</w:t>
            </w:r>
            <w:r w:rsidRPr="004C0C84">
              <w:rPr>
                <w:color w:val="FFFFFF" w:themeColor="background1"/>
              </w:rPr>
              <w:t xml:space="preserve"> </w:t>
            </w:r>
            <w:r w:rsidRPr="004C0C84">
              <w:t>real avkastning</w:t>
            </w:r>
          </w:p>
        </w:tc>
        <w:tc>
          <w:tcPr>
            <w:tcW w:w="1026" w:type="pct"/>
            <w:shd w:val="clear" w:color="auto" w:fill="auto"/>
          </w:tcPr>
          <w:p w14:paraId="721005D3" w14:textId="77777777" w:rsidR="00CC5121" w:rsidRDefault="00CC5121" w:rsidP="00367745">
            <w:pPr>
              <w:pStyle w:val="TabellRader"/>
            </w:pPr>
            <w:r>
              <w:t>4,7</w:t>
            </w:r>
          </w:p>
        </w:tc>
        <w:tc>
          <w:tcPr>
            <w:tcW w:w="1026" w:type="pct"/>
            <w:shd w:val="clear" w:color="auto" w:fill="auto"/>
          </w:tcPr>
          <w:p w14:paraId="6BBC76E5" w14:textId="77777777" w:rsidR="00CC5121" w:rsidRDefault="00CC5121" w:rsidP="00367745">
            <w:pPr>
              <w:pStyle w:val="TabellRader"/>
            </w:pPr>
            <w:r>
              <w:t>6,8</w:t>
            </w:r>
          </w:p>
        </w:tc>
        <w:tc>
          <w:tcPr>
            <w:tcW w:w="1026" w:type="pct"/>
            <w:shd w:val="clear" w:color="auto" w:fill="auto"/>
          </w:tcPr>
          <w:p w14:paraId="382A2A26" w14:textId="77777777" w:rsidR="00CC5121" w:rsidRDefault="00CC5121" w:rsidP="00367745">
            <w:pPr>
              <w:pStyle w:val="TabellRader"/>
            </w:pPr>
            <w:r>
              <w:t>3,9</w:t>
            </w:r>
          </w:p>
        </w:tc>
      </w:tr>
      <w:tr w:rsidR="00CC5121" w14:paraId="2AA67134" w14:textId="77777777" w:rsidTr="00367745">
        <w:tc>
          <w:tcPr>
            <w:tcW w:w="1922" w:type="pct"/>
            <w:shd w:val="clear" w:color="auto" w:fill="auto"/>
          </w:tcPr>
          <w:p w14:paraId="420E3FB3" w14:textId="77777777" w:rsidR="00CC5121" w:rsidRDefault="00CC5121" w:rsidP="00367745">
            <w:pPr>
              <w:pStyle w:val="TabellRader"/>
              <w:jc w:val="left"/>
            </w:pPr>
            <w:r>
              <w:t>Långsiktigt avkastningsmål (realt)</w:t>
            </w:r>
          </w:p>
        </w:tc>
        <w:tc>
          <w:tcPr>
            <w:tcW w:w="1026" w:type="pct"/>
            <w:shd w:val="clear" w:color="auto" w:fill="auto"/>
          </w:tcPr>
          <w:p w14:paraId="37AE8C45" w14:textId="77777777" w:rsidR="00CC5121" w:rsidRDefault="00CC5121" w:rsidP="00367745">
            <w:pPr>
              <w:pStyle w:val="TabellRader"/>
            </w:pPr>
            <w:r>
              <w:t>3,5</w:t>
            </w:r>
          </w:p>
        </w:tc>
        <w:tc>
          <w:tcPr>
            <w:tcW w:w="1026" w:type="pct"/>
            <w:shd w:val="clear" w:color="auto" w:fill="auto"/>
          </w:tcPr>
          <w:p w14:paraId="3E480F87" w14:textId="77777777" w:rsidR="00CC5121" w:rsidRDefault="00CC5121" w:rsidP="00367745">
            <w:pPr>
              <w:pStyle w:val="TabellRader"/>
            </w:pPr>
            <w:r>
              <w:t>3,5</w:t>
            </w:r>
          </w:p>
        </w:tc>
        <w:tc>
          <w:tcPr>
            <w:tcW w:w="1026" w:type="pct"/>
            <w:shd w:val="clear" w:color="auto" w:fill="auto"/>
          </w:tcPr>
          <w:p w14:paraId="6D888D6D" w14:textId="77777777" w:rsidR="00CC5121" w:rsidRDefault="00CC5121" w:rsidP="00367745">
            <w:pPr>
              <w:pStyle w:val="TabellRader"/>
            </w:pPr>
            <w:r>
              <w:t>3,5</w:t>
            </w:r>
          </w:p>
        </w:tc>
      </w:tr>
    </w:tbl>
    <w:p w14:paraId="4E51B33A" w14:textId="77777777" w:rsidR="00CC5121" w:rsidRDefault="00CC5121" w:rsidP="00CC5121">
      <w:pPr>
        <w:pStyle w:val="FigurFotnot"/>
      </w:pPr>
      <w:r w:rsidRPr="0044260D">
        <w:t>Not 1: Tidsperioden gäller fr.o.m. den 1 juli 2001</w:t>
      </w:r>
      <w:r>
        <w:t>.</w:t>
      </w:r>
    </w:p>
    <w:p w14:paraId="2F55A205" w14:textId="77777777" w:rsidR="00CC5121" w:rsidRDefault="00CC5121" w:rsidP="00CC5121">
      <w:pPr>
        <w:pStyle w:val="FigurFotnot"/>
      </w:pPr>
      <w:r>
        <w:t>Källa: McKinsey bilaga 9 (grunddata från Tredje AP-fonden).</w:t>
      </w:r>
    </w:p>
    <w:p w14:paraId="03356D84" w14:textId="77777777" w:rsidR="00CC5121" w:rsidRDefault="00CC5121" w:rsidP="00CC5121">
      <w:pPr>
        <w:pStyle w:val="Brdtextmedindrag"/>
      </w:pPr>
    </w:p>
    <w:p w14:paraId="33B7104F" w14:textId="77777777" w:rsidR="00CC5121" w:rsidRPr="00925F68" w:rsidRDefault="00CC5121" w:rsidP="00CC5121">
      <w:pPr>
        <w:pStyle w:val="Brdtext"/>
      </w:pPr>
      <w:r>
        <w:t xml:space="preserve">Av tabellen </w:t>
      </w:r>
      <w:r w:rsidRPr="00C96E33">
        <w:t>framgår att fondens årliga nominella genomsnittliga avkast</w:t>
      </w:r>
      <w:r>
        <w:softHyphen/>
      </w:r>
      <w:r w:rsidRPr="00C96E33">
        <w:t xml:space="preserve">ning efter kostnader </w:t>
      </w:r>
      <w:r>
        <w:t>uppgick till</w:t>
      </w:r>
      <w:r w:rsidRPr="00C96E33">
        <w:t xml:space="preserve"> </w:t>
      </w:r>
      <w:r>
        <w:t>8,1</w:t>
      </w:r>
      <w:r w:rsidRPr="00C96E33">
        <w:t> procent under den senaste femårs</w:t>
      </w:r>
      <w:r>
        <w:softHyphen/>
      </w:r>
      <w:r w:rsidRPr="00C96E33">
        <w:t>perioden (201</w:t>
      </w:r>
      <w:r>
        <w:t>8</w:t>
      </w:r>
      <w:r w:rsidRPr="00C96E33">
        <w:t>–202</w:t>
      </w:r>
      <w:r>
        <w:t>2</w:t>
      </w:r>
      <w:r w:rsidRPr="00C96E33">
        <w:t>)</w:t>
      </w:r>
      <w:r>
        <w:t xml:space="preserve"> och 9,3</w:t>
      </w:r>
      <w:r w:rsidRPr="00C96E33">
        <w:t> procent under tioårsperioden (201</w:t>
      </w:r>
      <w:r>
        <w:t>3</w:t>
      </w:r>
      <w:r w:rsidRPr="00C96E33">
        <w:t>–202</w:t>
      </w:r>
      <w:r>
        <w:t>2</w:t>
      </w:r>
      <w:r w:rsidRPr="00C96E33">
        <w:t>)</w:t>
      </w:r>
      <w:r>
        <w:t xml:space="preserve">. </w:t>
      </w:r>
      <w:r w:rsidRPr="003E6170">
        <w:rPr>
          <w:lang w:eastAsia="sv-SE"/>
        </w:rPr>
        <w:t>För hela perioden 2001–202</w:t>
      </w:r>
      <w:r>
        <w:rPr>
          <w:lang w:eastAsia="sv-SE"/>
        </w:rPr>
        <w:t>2</w:t>
      </w:r>
      <w:r w:rsidRPr="003E6170">
        <w:rPr>
          <w:lang w:eastAsia="sv-SE"/>
        </w:rPr>
        <w:t xml:space="preserve"> har </w:t>
      </w:r>
      <w:r>
        <w:rPr>
          <w:lang w:eastAsia="sv-SE"/>
        </w:rPr>
        <w:t>Tredje</w:t>
      </w:r>
      <w:r w:rsidRPr="003E6170">
        <w:rPr>
          <w:lang w:eastAsia="sv-SE"/>
        </w:rPr>
        <w:t xml:space="preserve"> AP-fondens genomsnittliga avkastning uppgått till </w:t>
      </w:r>
      <w:r>
        <w:rPr>
          <w:lang w:eastAsia="sv-SE"/>
        </w:rPr>
        <w:t>6,7 </w:t>
      </w:r>
      <w:r w:rsidRPr="003E6170">
        <w:rPr>
          <w:lang w:eastAsia="sv-SE"/>
        </w:rPr>
        <w:t>procent per år</w:t>
      </w:r>
      <w:r>
        <w:t>, i nominella termer</w:t>
      </w:r>
      <w:r w:rsidRPr="003E6170">
        <w:rPr>
          <w:lang w:eastAsia="sv-SE"/>
        </w:rPr>
        <w:t xml:space="preserve">. </w:t>
      </w:r>
      <w:r w:rsidRPr="00E92BF6">
        <w:t xml:space="preserve">Fondens </w:t>
      </w:r>
      <w:r>
        <w:t>avkastningsmål är 3,5 </w:t>
      </w:r>
      <w:r w:rsidRPr="00E92BF6">
        <w:t xml:space="preserve">procents genomsnittlig </w:t>
      </w:r>
      <w:r>
        <w:t xml:space="preserve">real </w:t>
      </w:r>
      <w:r w:rsidRPr="00E92BF6">
        <w:t xml:space="preserve">avkastning efter kostnader per år, på lång sikt. </w:t>
      </w:r>
      <w:r w:rsidRPr="00C66233">
        <w:t xml:space="preserve">Detta kan jämföras med </w:t>
      </w:r>
      <w:r>
        <w:t xml:space="preserve">fondens årliga </w:t>
      </w:r>
      <w:r w:rsidRPr="00790C08">
        <w:t>genomsnittliga avkastning efter kostnader</w:t>
      </w:r>
      <w:r w:rsidRPr="00032D25">
        <w:t xml:space="preserve">, omräknat </w:t>
      </w:r>
      <w:r>
        <w:t xml:space="preserve">i reala termer </w:t>
      </w:r>
      <w:r w:rsidRPr="00032D25">
        <w:t xml:space="preserve">för att vara jämförbart med </w:t>
      </w:r>
      <w:r>
        <w:t>fondens avkastningsmål,</w:t>
      </w:r>
      <w:r w:rsidRPr="00C66233">
        <w:t xml:space="preserve"> </w:t>
      </w:r>
      <w:r w:rsidRPr="00790C08">
        <w:t xml:space="preserve">som uppgick till </w:t>
      </w:r>
      <w:r>
        <w:t>3,9 </w:t>
      </w:r>
      <w:r w:rsidRPr="00790C08">
        <w:t>procent under den senaste femårs</w:t>
      </w:r>
      <w:r w:rsidRPr="00790C08">
        <w:softHyphen/>
        <w:t>perioden (201</w:t>
      </w:r>
      <w:r>
        <w:t>8</w:t>
      </w:r>
      <w:r w:rsidRPr="00790C08">
        <w:t xml:space="preserve">–2022), </w:t>
      </w:r>
      <w:r>
        <w:t>6,8 </w:t>
      </w:r>
      <w:r w:rsidRPr="00790C08">
        <w:t>procent under den senaste tioårsperioden (2013–2022) och 4,</w:t>
      </w:r>
      <w:r>
        <w:t>7 </w:t>
      </w:r>
      <w:r w:rsidRPr="00790C08">
        <w:t>procent för hela perioden 2001–2022.</w:t>
      </w:r>
      <w:r w:rsidRPr="00C66233">
        <w:t xml:space="preserve"> </w:t>
      </w:r>
      <w:r>
        <w:rPr>
          <w:lang w:eastAsia="sv-SE"/>
        </w:rPr>
        <w:t>Tredje</w:t>
      </w:r>
      <w:r w:rsidRPr="003E6170">
        <w:rPr>
          <w:lang w:eastAsia="sv-SE"/>
        </w:rPr>
        <w:t xml:space="preserve"> AP-fonden </w:t>
      </w:r>
      <w:r>
        <w:t>har därmed uppnått styrelsens långfristiga avkastningsmål under samtliga nämnda perioder.</w:t>
      </w:r>
    </w:p>
    <w:p w14:paraId="10F978C0" w14:textId="77777777" w:rsidR="00CC5121" w:rsidRDefault="00CC5121" w:rsidP="00CC5121">
      <w:pPr>
        <w:pStyle w:val="Rubrik5utannumrering"/>
      </w:pPr>
      <w:r>
        <w:t>Finansiell risk och tillgångsallokering</w:t>
      </w:r>
      <w:r w:rsidRPr="00BE3041" w:rsidDel="009224E7">
        <w:t xml:space="preserve"> </w:t>
      </w:r>
    </w:p>
    <w:p w14:paraId="4D9A2442" w14:textId="77777777" w:rsidR="00CC5121" w:rsidRDefault="00CC5121" w:rsidP="00CC5121">
      <w:pPr>
        <w:pStyle w:val="Brdtext"/>
      </w:pPr>
      <w:r>
        <w:t xml:space="preserve">Tredje AP-fondens förvaltningsmodell är utformad för att möjliggöra att fonden över tid uppnår de av styrelsen fastställda avkastnings- och hållbarhetsmålen. För att göra detta ska fondens särdrag utnyttjas. En förutsättning för att kunna uppnå avkastningsmålet är att fondens kapital investeras i en hög andel risktillgångar. </w:t>
      </w:r>
    </w:p>
    <w:p w14:paraId="2D6DCEE5" w14:textId="77777777" w:rsidR="00CC5121" w:rsidRDefault="00CC5121" w:rsidP="00CC5121">
      <w:pPr>
        <w:pStyle w:val="Brdtextmedindrag"/>
      </w:pPr>
      <w:r>
        <w:t>Fonden införde en ny portföljstruktur 2020, organiserad utifrån till</w:t>
      </w:r>
      <w:r>
        <w:softHyphen/>
        <w:t>gångsslag. Fondens styrelse fastställer allokeringsintervall för tillgångs</w:t>
      </w:r>
      <w:r>
        <w:softHyphen/>
        <w:t xml:space="preserve">slagen aktier, räntor, alternativa investeringar och valutor. Utifrån dessa intervall tar fondens kapitalförvaltning fram ett förslag på ett s.k. operativt benchmark, som beslutas av fondens </w:t>
      </w:r>
      <w:proofErr w:type="spellStart"/>
      <w:r>
        <w:t>riskkommitté</w:t>
      </w:r>
      <w:proofErr w:type="spellEnd"/>
      <w:r>
        <w:t>. Det inne</w:t>
      </w:r>
      <w:r>
        <w:softHyphen/>
        <w:t>håller marknadsindex för samma investeringskategorier, och utgör ett jäm</w:t>
      </w:r>
      <w:r>
        <w:softHyphen/>
        <w:t>förelseindex för kapitalförvaltningen. Aktiv förvaltning gentemot opera</w:t>
      </w:r>
      <w:r>
        <w:softHyphen/>
        <w:t>tivt benchmark bedrivs utifrån olika specialistområden och tids</w:t>
      </w:r>
      <w:r>
        <w:softHyphen/>
        <w:t xml:space="preserve">horisonter. </w:t>
      </w:r>
    </w:p>
    <w:p w14:paraId="68A6F5A4" w14:textId="77777777" w:rsidR="00CC5121" w:rsidRDefault="00CC5121" w:rsidP="00CC5121">
      <w:pPr>
        <w:pStyle w:val="Brdtextmedindrag"/>
      </w:pPr>
      <w:r>
        <w:t>Enligt förvaltningsmodellen ska kapitalförvaltningens organisation och ansvarsfördelning i huvudsak följa portföljstrukturen. Kapitalförvaltnings</w:t>
      </w:r>
      <w:r>
        <w:softHyphen/>
        <w:t>chefen ansvarar för portföljens övergripande allokering, och förvalt</w:t>
      </w:r>
      <w:r>
        <w:softHyphen/>
        <w:t>ningsbesluten ska fattas av de enheter som har störst möjlighet att bedriva förvaltningen så framgångs</w:t>
      </w:r>
      <w:r>
        <w:softHyphen/>
        <w:t>rikt och kostnadseffektivt som möjligt.</w:t>
      </w:r>
    </w:p>
    <w:p w14:paraId="682A753C" w14:textId="77777777" w:rsidR="00CC5121" w:rsidRDefault="00CC5121" w:rsidP="00CC5121">
      <w:pPr>
        <w:pStyle w:val="Brdtextmedindrag"/>
      </w:pPr>
      <w:r w:rsidRPr="00A2591F">
        <w:t>Tredje AP-fondens portfölj baserat på tillgångsslag bestod vid 202</w:t>
      </w:r>
      <w:r>
        <w:t>2 </w:t>
      </w:r>
      <w:r w:rsidRPr="00A2591F">
        <w:t xml:space="preserve">års slut av </w:t>
      </w:r>
      <w:r>
        <w:t xml:space="preserve">40 </w:t>
      </w:r>
      <w:r w:rsidRPr="00A2591F">
        <w:t>procent aktier, 2</w:t>
      </w:r>
      <w:r>
        <w:t>5</w:t>
      </w:r>
      <w:r w:rsidRPr="00A2591F">
        <w:t xml:space="preserve"> procent räntebärande tillgångar och </w:t>
      </w:r>
      <w:r>
        <w:t xml:space="preserve">35 </w:t>
      </w:r>
      <w:r w:rsidRPr="00A2591F">
        <w:t>pro</w:t>
      </w:r>
      <w:r w:rsidRPr="00A2591F">
        <w:softHyphen/>
        <w:t xml:space="preserve">cent alternativa </w:t>
      </w:r>
      <w:r>
        <w:t>investeringar</w:t>
      </w:r>
      <w:r>
        <w:rPr>
          <w:rStyle w:val="Fotnotsreferens"/>
        </w:rPr>
        <w:footnoteReference w:id="9"/>
      </w:r>
      <w:r>
        <w:t xml:space="preserve"> (se </w:t>
      </w:r>
      <w:r>
        <w:fldChar w:fldCharType="begin"/>
      </w:r>
      <w:r>
        <w:instrText xml:space="preserve"> REF  _Ref101855340 \* Lower \h  \* MERGEFORMAT </w:instrText>
      </w:r>
      <w:r>
        <w:fldChar w:fldCharType="separate"/>
      </w:r>
      <w:r>
        <w:t xml:space="preserve">figur </w:t>
      </w:r>
      <w:r>
        <w:rPr>
          <w:noProof/>
        </w:rPr>
        <w:t>6</w:t>
      </w:r>
      <w:r>
        <w:t>.</w:t>
      </w:r>
      <w:r>
        <w:rPr>
          <w:noProof/>
        </w:rPr>
        <w:t>7</w:t>
      </w:r>
      <w:r>
        <w:fldChar w:fldCharType="end"/>
      </w:r>
      <w:r>
        <w:t>)</w:t>
      </w:r>
      <w:r w:rsidRPr="00A2591F">
        <w:t xml:space="preserve">. </w:t>
      </w:r>
      <w:r>
        <w:t>A</w:t>
      </w:r>
      <w:r w:rsidRPr="00A2591F">
        <w:t>llokering</w:t>
      </w:r>
      <w:r>
        <w:t>en</w:t>
      </w:r>
      <w:r w:rsidRPr="00A2591F">
        <w:t xml:space="preserve"> förändrades under </w:t>
      </w:r>
      <w:r w:rsidRPr="00A2591F">
        <w:lastRenderedPageBreak/>
        <w:t>202</w:t>
      </w:r>
      <w:r>
        <w:t>2</w:t>
      </w:r>
      <w:r w:rsidRPr="00A2591F">
        <w:t xml:space="preserve"> framför</w:t>
      </w:r>
      <w:r>
        <w:t xml:space="preserve"> </w:t>
      </w:r>
      <w:r w:rsidRPr="00A2591F">
        <w:t xml:space="preserve">allt genom att fonden ökade allokeringen </w:t>
      </w:r>
      <w:r>
        <w:t>mot alternativa investeringar, vars andel steg med 6,1 procentenheter. Tillgångsslagets positiva avkastning, samt övriga tillgångsslags negativa utveckling bidrog också till ökningen. Allokeringen till aktier minskade samtidigt med 6,6 procentenheter. Tredje AP-fonden genomför en översyn av sin strategi i tillväxtmarknader och har under året avvecklat samtliga aktieinveste</w:t>
      </w:r>
      <w:r>
        <w:softHyphen/>
        <w:t>ringar i sådana marknader.</w:t>
      </w:r>
      <w:r w:rsidRPr="00A2591F">
        <w:t xml:space="preserve"> </w:t>
      </w:r>
    </w:p>
    <w:p w14:paraId="3FE064C6" w14:textId="77777777" w:rsidR="00CC5121" w:rsidRDefault="00CC5121" w:rsidP="00CC5121">
      <w:pPr>
        <w:pStyle w:val="FigurRubrik"/>
      </w:pPr>
      <w:bookmarkStart w:id="237" w:name="_Ref101855340"/>
      <w:bookmarkStart w:id="238" w:name="_Ref101855337"/>
      <w:r>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7</w:t>
      </w:r>
      <w:r w:rsidR="00263E1F">
        <w:rPr>
          <w:noProof/>
        </w:rPr>
        <w:fldChar w:fldCharType="end"/>
      </w:r>
      <w:bookmarkEnd w:id="237"/>
      <w:r>
        <w:tab/>
      </w:r>
      <w:bookmarkStart w:id="239" w:name="_Hlk133342844"/>
      <w:r>
        <w:t xml:space="preserve">Tillgångsallokering Tredje AP-fonden </w:t>
      </w:r>
      <w:bookmarkEnd w:id="238"/>
      <w:bookmarkEnd w:id="239"/>
    </w:p>
    <w:p w14:paraId="1E86E1F0" w14:textId="77777777" w:rsidR="00CC5121" w:rsidRDefault="00CC5121" w:rsidP="00CC5121">
      <w:pPr>
        <w:pStyle w:val="FigurUnderrubrik"/>
      </w:pPr>
      <w:r>
        <w:t>Procent av totala tillgångar</w:t>
      </w:r>
    </w:p>
    <w:p w14:paraId="37967E24" w14:textId="77777777" w:rsidR="00CC5121" w:rsidRDefault="00CC5121" w:rsidP="00CC5121">
      <w:pPr>
        <w:pStyle w:val="Brdtext"/>
      </w:pPr>
      <w:r>
        <w:rPr>
          <w:noProof/>
        </w:rPr>
        <w:drawing>
          <wp:inline distT="0" distB="0" distL="0" distR="0" wp14:anchorId="56F6A2D4" wp14:editId="4ED18D4F">
            <wp:extent cx="3744595" cy="2460625"/>
            <wp:effectExtent l="0" t="0" r="8255" b="0"/>
            <wp:docPr id="26" name="Diagram 8">
              <a:extLst xmlns:a="http://schemas.openxmlformats.org/drawingml/2006/main">
                <a:ext uri="{FF2B5EF4-FFF2-40B4-BE49-F238E27FC236}">
                  <a16:creationId xmlns:a16="http://schemas.microsoft.com/office/drawing/2014/main" id="{549969EE-23EE-40FD-915A-911EF001CC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23720FA2" w14:textId="77777777" w:rsidR="00CC5121" w:rsidRDefault="00CC5121" w:rsidP="00CC5121">
      <w:pPr>
        <w:pStyle w:val="FigurFotnot"/>
      </w:pPr>
      <w:r>
        <w:t>Källa: McKinsey bilaga 9 (grunddata från Tredje AP-fonden).</w:t>
      </w:r>
    </w:p>
    <w:p w14:paraId="69CE8A8C" w14:textId="77777777" w:rsidR="00CC5121" w:rsidRPr="00170F8B" w:rsidRDefault="00CC5121" w:rsidP="00CC5121">
      <w:pPr>
        <w:pStyle w:val="Rubrik5utannumrering"/>
      </w:pPr>
      <w:r>
        <w:t>Riskjusterad avkastning</w:t>
      </w:r>
    </w:p>
    <w:p w14:paraId="33A60EC0" w14:textId="77777777" w:rsidR="00CC5121" w:rsidRDefault="00CC5121" w:rsidP="00CC5121">
      <w:pPr>
        <w:pStyle w:val="Brdtext"/>
      </w:pPr>
      <w:r w:rsidRPr="00BF081E">
        <w:t xml:space="preserve">I </w:t>
      </w:r>
      <w:r>
        <w:fldChar w:fldCharType="begin"/>
      </w:r>
      <w:r>
        <w:instrText xml:space="preserve"> REF  _Ref101855364 \* Lower \h  \* MERGEFORMAT </w:instrText>
      </w:r>
      <w:r>
        <w:fldChar w:fldCharType="separate"/>
      </w:r>
      <w:r>
        <w:t xml:space="preserve">figur </w:t>
      </w:r>
      <w:r>
        <w:rPr>
          <w:noProof/>
        </w:rPr>
        <w:t>6</w:t>
      </w:r>
      <w:r>
        <w:t>.</w:t>
      </w:r>
      <w:r>
        <w:rPr>
          <w:noProof/>
        </w:rPr>
        <w:t>8</w:t>
      </w:r>
      <w:r>
        <w:fldChar w:fldCharType="end"/>
      </w:r>
      <w:r>
        <w:t xml:space="preserve"> </w:t>
      </w:r>
      <w:r w:rsidRPr="00BF081E">
        <w:t>redovisas Tredje AP-fondens totala avkastning efter kost</w:t>
      </w:r>
      <w:r>
        <w:softHyphen/>
      </w:r>
      <w:r w:rsidRPr="00BF081E">
        <w:t xml:space="preserve">nader samt den riskjusterade avkastningen under den senaste </w:t>
      </w:r>
      <w:r>
        <w:t>tioå</w:t>
      </w:r>
      <w:r w:rsidRPr="00BF081E">
        <w:t>rsperioden, 201</w:t>
      </w:r>
      <w:r>
        <w:t>3</w:t>
      </w:r>
      <w:r w:rsidRPr="00BF081E">
        <w:t>–202</w:t>
      </w:r>
      <w:r>
        <w:t>2</w:t>
      </w:r>
      <w:r w:rsidRPr="00BF081E">
        <w:t xml:space="preserve">. Den riskjusterade avkastningen är mätt med en s.k. </w:t>
      </w:r>
      <w:proofErr w:type="spellStart"/>
      <w:r w:rsidRPr="00BF081E">
        <w:t>sharpe</w:t>
      </w:r>
      <w:r>
        <w:softHyphen/>
      </w:r>
      <w:r w:rsidRPr="00BF081E">
        <w:t>kvot</w:t>
      </w:r>
      <w:proofErr w:type="spellEnd"/>
      <w:r w:rsidRPr="00BF081E">
        <w:t>, som anger hur mycket avkastning som fonden har genererat i förhållande till den risk, mätt som avkastningens standard</w:t>
      </w:r>
      <w:r>
        <w:softHyphen/>
      </w:r>
      <w:r w:rsidRPr="00BF081E">
        <w:t xml:space="preserve">avvikelse, som tagits under tidsperioden. Ju högre </w:t>
      </w:r>
      <w:proofErr w:type="spellStart"/>
      <w:r w:rsidRPr="00BF081E">
        <w:t>sharpekvot</w:t>
      </w:r>
      <w:proofErr w:type="spellEnd"/>
      <w:r w:rsidRPr="00BF081E">
        <w:t>, desto bättre avkastning givet risken i portföljen.</w:t>
      </w:r>
      <w:r>
        <w:t xml:space="preserve"> Under 2022 var </w:t>
      </w:r>
      <w:proofErr w:type="spellStart"/>
      <w:r>
        <w:t>sharpekvoten</w:t>
      </w:r>
      <w:proofErr w:type="spellEnd"/>
      <w:r>
        <w:t xml:space="preserve"> negativ, då fondens avkastning understeg den riskfria räntan. Genomsnittet av de årliga värdena under den senaste tioårsperioden var 1,9.</w:t>
      </w:r>
    </w:p>
    <w:p w14:paraId="0490B931" w14:textId="77777777" w:rsidR="00CC5121" w:rsidRDefault="00CC5121" w:rsidP="00CC5121">
      <w:pPr>
        <w:pStyle w:val="FigurRubrik"/>
      </w:pPr>
      <w:bookmarkStart w:id="240" w:name="_Ref101855364"/>
      <w:bookmarkStart w:id="241" w:name="_Ref101529108"/>
      <w:r>
        <w:lastRenderedPageBreak/>
        <w:t xml:space="preserve">Figur </w:t>
      </w:r>
      <w:r w:rsidR="00263E1F">
        <w:fldChar w:fldCharType="begin"/>
      </w:r>
      <w:r w:rsidR="00263E1F">
        <w:instrText xml:space="preserve"> STYLEREF 1 \</w:instrText>
      </w:r>
      <w:r w:rsidR="00263E1F">
        <w:instrText xml:space="preserve">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8</w:t>
      </w:r>
      <w:r w:rsidR="00263E1F">
        <w:rPr>
          <w:noProof/>
        </w:rPr>
        <w:fldChar w:fldCharType="end"/>
      </w:r>
      <w:bookmarkEnd w:id="240"/>
      <w:r>
        <w:tab/>
        <w:t>Tredje AP-fondens totala avkastning</w:t>
      </w:r>
      <w:bookmarkEnd w:id="241"/>
    </w:p>
    <w:p w14:paraId="3F1D2D52" w14:textId="77777777" w:rsidR="00CC5121" w:rsidRDefault="00CC5121" w:rsidP="00CC5121">
      <w:pPr>
        <w:pStyle w:val="FigurUnderrubrik"/>
      </w:pPr>
      <w:r>
        <w:t>Nominell avkastning efter kostnader, procent</w:t>
      </w:r>
    </w:p>
    <w:p w14:paraId="5D60762F" w14:textId="77777777" w:rsidR="00CC5121" w:rsidRDefault="00CC5121" w:rsidP="00CC5121">
      <w:pPr>
        <w:pStyle w:val="Brdtext"/>
      </w:pPr>
      <w:r>
        <w:rPr>
          <w:noProof/>
        </w:rPr>
        <w:drawing>
          <wp:inline distT="0" distB="0" distL="0" distR="0" wp14:anchorId="5826F7EC" wp14:editId="6A020BF9">
            <wp:extent cx="3744595" cy="2460625"/>
            <wp:effectExtent l="0" t="0" r="8255" b="0"/>
            <wp:docPr id="27" name="Diagram 18">
              <a:extLst xmlns:a="http://schemas.openxmlformats.org/drawingml/2006/main">
                <a:ext uri="{FF2B5EF4-FFF2-40B4-BE49-F238E27FC236}">
                  <a16:creationId xmlns:a16="http://schemas.microsoft.com/office/drawing/2014/main" id="{1C96BCCB-D726-4B01-9B2D-00515197AA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58A2C948" w14:textId="77777777" w:rsidR="00CC5121" w:rsidRPr="00BF081E" w:rsidRDefault="00CC5121" w:rsidP="00CC5121">
      <w:pPr>
        <w:pStyle w:val="FigurFotnot"/>
      </w:pPr>
      <w:r>
        <w:t>Källa: McKinsey bilaga 9 (grunddata från Tredje AP-fonden).</w:t>
      </w:r>
    </w:p>
    <w:p w14:paraId="7810B1AF" w14:textId="77777777" w:rsidR="00CC5121" w:rsidRPr="00524D2D" w:rsidRDefault="00CC5121" w:rsidP="00CC5121">
      <w:pPr>
        <w:pStyle w:val="Rubrik5utannumrering"/>
      </w:pPr>
      <w:r w:rsidRPr="00524D2D">
        <w:t>Utveckling av illikvida tillgångar</w:t>
      </w:r>
    </w:p>
    <w:p w14:paraId="337D814F" w14:textId="77777777" w:rsidR="00CC5121" w:rsidRDefault="00CC5121" w:rsidP="00CC5121">
      <w:pPr>
        <w:pStyle w:val="Brdtext"/>
      </w:pPr>
      <w:r w:rsidRPr="00524D2D">
        <w:t xml:space="preserve">Tredje AP-fondens illikvida tillgångar har gått från att utgöra </w:t>
      </w:r>
      <w:r>
        <w:t>14 </w:t>
      </w:r>
      <w:r w:rsidRPr="00524D2D">
        <w:t>procent av det totala fondkapitalet 201</w:t>
      </w:r>
      <w:r>
        <w:t>3</w:t>
      </w:r>
      <w:r w:rsidRPr="00524D2D">
        <w:t xml:space="preserve"> till </w:t>
      </w:r>
      <w:r>
        <w:t>33 </w:t>
      </w:r>
      <w:r w:rsidRPr="00524D2D">
        <w:t>procent 202</w:t>
      </w:r>
      <w:r>
        <w:t>2</w:t>
      </w:r>
      <w:r w:rsidRPr="00524D2D">
        <w:t xml:space="preserve">. De illikvida tillgångarna består framför allt av </w:t>
      </w:r>
      <w:r>
        <w:t xml:space="preserve">onoterade </w:t>
      </w:r>
      <w:r w:rsidRPr="00524D2D">
        <w:t>fastigheter (</w:t>
      </w:r>
      <w:r>
        <w:t>81,5</w:t>
      </w:r>
      <w:r w:rsidRPr="00524D2D">
        <w:t xml:space="preserve"> miljarder kronor 202</w:t>
      </w:r>
      <w:r>
        <w:t>2</w:t>
      </w:r>
      <w:r w:rsidRPr="00524D2D">
        <w:t>), därefter riskkapitalfonder (</w:t>
      </w:r>
      <w:r>
        <w:t>34,9</w:t>
      </w:r>
      <w:r w:rsidRPr="00524D2D">
        <w:t xml:space="preserve"> miljarder kronor 202</w:t>
      </w:r>
      <w:r>
        <w:t>2</w:t>
      </w:r>
      <w:r w:rsidRPr="00524D2D">
        <w:t xml:space="preserve">). </w:t>
      </w:r>
      <w:r>
        <w:t>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p>
    <w:p w14:paraId="70D67B8E"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9</w:t>
      </w:r>
      <w:r w:rsidR="00263E1F">
        <w:rPr>
          <w:noProof/>
        </w:rPr>
        <w:fldChar w:fldCharType="end"/>
      </w:r>
      <w:r>
        <w:tab/>
        <w:t xml:space="preserve">Tredje AP-fondens utveckling av illikvida tillgångar </w:t>
      </w:r>
      <w:r>
        <w:br/>
        <w:t>2013–2022</w:t>
      </w:r>
    </w:p>
    <w:p w14:paraId="6F4ED7D7" w14:textId="77777777" w:rsidR="00CC5121" w:rsidRDefault="00CC5121" w:rsidP="00CC5121">
      <w:pPr>
        <w:pStyle w:val="FigurUnderrubrik"/>
      </w:pPr>
      <w:r>
        <w:t>Miljarder kronor</w:t>
      </w:r>
    </w:p>
    <w:p w14:paraId="3EBB4A9E" w14:textId="77777777" w:rsidR="00CC5121" w:rsidRDefault="00CC5121" w:rsidP="00CC5121">
      <w:pPr>
        <w:pStyle w:val="Brdtext"/>
      </w:pPr>
      <w:r>
        <w:rPr>
          <w:noProof/>
        </w:rPr>
        <w:drawing>
          <wp:inline distT="0" distB="0" distL="0" distR="0" wp14:anchorId="6B92373B" wp14:editId="635DC23A">
            <wp:extent cx="3744595" cy="2460625"/>
            <wp:effectExtent l="0" t="0" r="8255" b="0"/>
            <wp:docPr id="28" name="Diagram 15">
              <a:extLst xmlns:a="http://schemas.openxmlformats.org/drawingml/2006/main">
                <a:ext uri="{FF2B5EF4-FFF2-40B4-BE49-F238E27FC236}">
                  <a16:creationId xmlns:a16="http://schemas.microsoft.com/office/drawing/2014/main" id="{4F9AA030-5C28-4D70-BF43-DE5A65977D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322A5E73" w14:textId="77777777" w:rsidR="00CC5121" w:rsidRPr="008C0798" w:rsidRDefault="00CC5121" w:rsidP="00CC5121">
      <w:pPr>
        <w:pStyle w:val="FigurFotnot"/>
      </w:pPr>
      <w:r>
        <w:t xml:space="preserve">Anm.: </w:t>
      </w:r>
      <w:r w:rsidRPr="008C0798">
        <w:t>Fr</w:t>
      </w:r>
      <w:r>
        <w:t>.o.m.</w:t>
      </w:r>
      <w:r w:rsidRPr="008C0798">
        <w:t xml:space="preserve"> 2021 </w:t>
      </w:r>
      <w:r>
        <w:t>tillämpas</w:t>
      </w:r>
      <w:r w:rsidRPr="008C0798">
        <w:t xml:space="preserve"> en ny definition av illikvida tillgångar inom </w:t>
      </w:r>
      <w:r>
        <w:t>sex</w:t>
      </w:r>
      <w:r w:rsidRPr="008C0798">
        <w:t xml:space="preserve"> kategorier (onoterade fastigheter</w:t>
      </w:r>
      <w:r>
        <w:t>,</w:t>
      </w:r>
      <w:r w:rsidRPr="008C0798">
        <w:t xml:space="preserve"> riskkapital</w:t>
      </w:r>
      <w:r>
        <w:t xml:space="preserve">företag, </w:t>
      </w:r>
      <w:r w:rsidRPr="008C0798">
        <w:t xml:space="preserve">infrastruktur, </w:t>
      </w:r>
      <w:r>
        <w:t>skog, onoterade krediter och försäkringsrisker</w:t>
      </w:r>
      <w:r w:rsidRPr="008C0798">
        <w:t>)</w:t>
      </w:r>
      <w:r>
        <w:t>,</w:t>
      </w:r>
      <w:r w:rsidRPr="008C0798">
        <w:t xml:space="preserve"> </w:t>
      </w:r>
      <w:r>
        <w:t>i</w:t>
      </w:r>
      <w:r>
        <w:rPr>
          <w:rFonts w:ascii="Cambria" w:hAnsi="Cambria"/>
        </w:rPr>
        <w:t> </w:t>
      </w:r>
      <w:r w:rsidRPr="008C0798">
        <w:t xml:space="preserve">stället för som tidigare </w:t>
      </w:r>
      <w:r>
        <w:t>fem</w:t>
      </w:r>
      <w:r w:rsidRPr="008C0798">
        <w:t xml:space="preserve"> kategorier (fastigheter</w:t>
      </w:r>
      <w:r>
        <w:t xml:space="preserve">, </w:t>
      </w:r>
      <w:r w:rsidRPr="008C0798">
        <w:t>riskkapital</w:t>
      </w:r>
      <w:r>
        <w:t xml:space="preserve">fonder, </w:t>
      </w:r>
      <w:r w:rsidRPr="008C0798">
        <w:t>infrastruktur</w:t>
      </w:r>
      <w:r>
        <w:t xml:space="preserve">, skog och </w:t>
      </w:r>
      <w:r w:rsidRPr="008C0798">
        <w:t>övriga illikvida innehav)</w:t>
      </w:r>
      <w:r>
        <w:t>.</w:t>
      </w:r>
      <w:r w:rsidRPr="008C0798">
        <w:t xml:space="preserve"> Allokeringen som visas före 2021 kan innehålla tillgångar som enligt den nya definitionen inte klassas som illikvida</w:t>
      </w:r>
      <w:r>
        <w:t>. För hela perioden 2013–2020 är Övriga illikvida innehav lika med noll, varpå denna inte visas i figuren.</w:t>
      </w:r>
    </w:p>
    <w:p w14:paraId="1E762D75" w14:textId="77777777" w:rsidR="00CC5121" w:rsidRDefault="00CC5121" w:rsidP="00CC5121">
      <w:pPr>
        <w:pStyle w:val="FigurFotnot"/>
      </w:pPr>
      <w:r>
        <w:t>Källa: McKinsey bilaga 9 (grunddata från Tredje AP-fonden).</w:t>
      </w:r>
    </w:p>
    <w:p w14:paraId="36BAA684" w14:textId="77777777" w:rsidR="00CC5121" w:rsidRPr="008E3932" w:rsidRDefault="00CC5121" w:rsidP="00CC5121">
      <w:pPr>
        <w:pStyle w:val="Rubrik5utannumrering"/>
      </w:pPr>
      <w:r w:rsidRPr="008E3932">
        <w:t>Kostnader</w:t>
      </w:r>
    </w:p>
    <w:p w14:paraId="3192D498" w14:textId="77777777" w:rsidR="00CC5121" w:rsidRPr="008E3932" w:rsidRDefault="00CC5121" w:rsidP="00CC5121">
      <w:pPr>
        <w:pStyle w:val="Brdtext"/>
      </w:pPr>
      <w:r w:rsidRPr="008E3932">
        <w:t>Tredje AP-fondens interna kostnader (rörelsekostnader) uppgår för 202</w:t>
      </w:r>
      <w:r>
        <w:t>2</w:t>
      </w:r>
      <w:r w:rsidRPr="008E3932">
        <w:t xml:space="preserve"> till </w:t>
      </w:r>
      <w:r>
        <w:t>252 </w:t>
      </w:r>
      <w:r w:rsidRPr="008E3932">
        <w:t>miljoner kronor.</w:t>
      </w:r>
    </w:p>
    <w:p w14:paraId="68F29F5C" w14:textId="77777777" w:rsidR="00CC5121" w:rsidRPr="00DD25DF" w:rsidRDefault="00CC5121" w:rsidP="00CC5121">
      <w:pPr>
        <w:pStyle w:val="Brdtextmedindrag"/>
      </w:pPr>
      <w:r w:rsidRPr="00BF6892">
        <w:t xml:space="preserve">Tredje AP-fondens rörelsekostnader har under perioden </w:t>
      </w:r>
      <w:r>
        <w:t xml:space="preserve">2018–2022 </w:t>
      </w:r>
      <w:r w:rsidRPr="00BF6892" w:rsidDel="00AB0C5F">
        <w:t>ökat</w:t>
      </w:r>
      <w:r w:rsidRPr="00BF6892">
        <w:t xml:space="preserve"> med ca </w:t>
      </w:r>
      <w:r>
        <w:t>50 </w:t>
      </w:r>
      <w:r w:rsidRPr="00BF6892">
        <w:t>miljoner kronor. Under 20</w:t>
      </w:r>
      <w:r>
        <w:t>22</w:t>
      </w:r>
      <w:r w:rsidRPr="00BF6892">
        <w:t xml:space="preserve"> ökade rörelsekostnaderna med </w:t>
      </w:r>
      <w:r>
        <w:t>18 </w:t>
      </w:r>
      <w:r w:rsidRPr="00BF6892">
        <w:t>miljoner kronor</w:t>
      </w:r>
      <w:r w:rsidRPr="00DD25DF">
        <w:t xml:space="preserve">, varav </w:t>
      </w:r>
      <w:r>
        <w:t>12 </w:t>
      </w:r>
      <w:r w:rsidRPr="00DD25DF">
        <w:t xml:space="preserve">miljoner </w:t>
      </w:r>
      <w:r>
        <w:t xml:space="preserve">kronor </w:t>
      </w:r>
      <w:r w:rsidRPr="00DD25DF">
        <w:t xml:space="preserve">utgörs av ökade </w:t>
      </w:r>
      <w:r>
        <w:t>administra</w:t>
      </w:r>
      <w:r>
        <w:softHyphen/>
        <w:t>tionskostnader</w:t>
      </w:r>
      <w:r w:rsidRPr="00DD25DF">
        <w:t xml:space="preserve">. </w:t>
      </w:r>
    </w:p>
    <w:p w14:paraId="3ED88BF3" w14:textId="77777777" w:rsidR="00CC5121" w:rsidRPr="00F84885" w:rsidRDefault="00CC5121" w:rsidP="00CC5121">
      <w:pPr>
        <w:pStyle w:val="Brdtextmedindrag"/>
        <w:rPr>
          <w:rFonts w:ascii="Trade Gothic Pro" w:hAnsi="Trade Gothic Pro"/>
          <w:b/>
          <w:sz w:val="18"/>
          <w:highlight w:val="yellow"/>
        </w:rPr>
      </w:pPr>
      <w:r w:rsidRPr="00DD25DF">
        <w:t xml:space="preserve">De externa förvaltningskostnaderna </w:t>
      </w:r>
      <w:r>
        <w:t>har varierat mellan 117 och 119 miljoner kronor</w:t>
      </w:r>
      <w:r w:rsidRPr="00DD25DF" w:rsidDel="00AB0C5F">
        <w:t xml:space="preserve"> </w:t>
      </w:r>
      <w:r w:rsidRPr="00DD25DF">
        <w:t xml:space="preserve">under perioden </w:t>
      </w:r>
      <w:r>
        <w:t xml:space="preserve">2018–2022 </w:t>
      </w:r>
      <w:r w:rsidRPr="00DD25DF">
        <w:t xml:space="preserve">beroende på </w:t>
      </w:r>
      <w:r>
        <w:t>värde</w:t>
      </w:r>
      <w:r>
        <w:softHyphen/>
        <w:t>utvecklingen</w:t>
      </w:r>
      <w:r w:rsidRPr="00DD25DF">
        <w:t xml:space="preserve"> under det året, eftersom avgifterna på externa mandat baseras på förvaltad volym. </w:t>
      </w:r>
      <w:r>
        <w:t>År</w:t>
      </w:r>
      <w:r w:rsidRPr="00DD25DF">
        <w:t xml:space="preserve"> 202</w:t>
      </w:r>
      <w:r>
        <w:t>2</w:t>
      </w:r>
      <w:r w:rsidRPr="00DD25DF">
        <w:t xml:space="preserve"> uppgick de externa förvaltnings</w:t>
      </w:r>
      <w:r w:rsidRPr="00DD25DF">
        <w:softHyphen/>
        <w:t xml:space="preserve">kostnaderna till </w:t>
      </w:r>
      <w:r>
        <w:t xml:space="preserve">119 </w:t>
      </w:r>
      <w:r w:rsidRPr="00DD25DF">
        <w:t xml:space="preserve">miljoner kronor, vilket var en </w:t>
      </w:r>
      <w:r>
        <w:t>minskning</w:t>
      </w:r>
      <w:r w:rsidRPr="00DD25DF">
        <w:t xml:space="preserve"> med </w:t>
      </w:r>
      <w:r>
        <w:t>23 </w:t>
      </w:r>
      <w:r w:rsidRPr="00DD25DF">
        <w:t xml:space="preserve">miljoner kronor från föregående år. </w:t>
      </w:r>
    </w:p>
    <w:p w14:paraId="147DC8F7" w14:textId="77777777" w:rsidR="00CC5121" w:rsidRDefault="00CC5121" w:rsidP="00CC5121">
      <w:pPr>
        <w:pStyle w:val="TabellRubrik"/>
      </w:pPr>
      <w:r w:rsidRPr="003110EF">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3110EF">
        <w:t>.</w:t>
      </w:r>
      <w:r w:rsidR="00263E1F">
        <w:fldChar w:fldCharType="begin"/>
      </w:r>
      <w:r w:rsidR="00263E1F">
        <w:instrText xml:space="preserve"> SEQ Tabell \* Arabic \s 1  \* MERGEFORMAT </w:instrText>
      </w:r>
      <w:r w:rsidR="00263E1F">
        <w:fldChar w:fldCharType="separate"/>
      </w:r>
      <w:r>
        <w:rPr>
          <w:noProof/>
        </w:rPr>
        <w:t>11</w:t>
      </w:r>
      <w:r w:rsidR="00263E1F">
        <w:rPr>
          <w:noProof/>
        </w:rPr>
        <w:fldChar w:fldCharType="end"/>
      </w:r>
      <w:r w:rsidRPr="003110EF">
        <w:tab/>
        <w:t>Tredje AP-fondens kostnader och antal anställda</w:t>
      </w:r>
    </w:p>
    <w:p w14:paraId="38935D7C" w14:textId="77777777" w:rsidR="00CC5121" w:rsidRPr="009F748E" w:rsidRDefault="00CC5121" w:rsidP="00CC5121">
      <w:pPr>
        <w:pStyle w:val="FigurUnderrubrik"/>
      </w:pPr>
      <w:r>
        <w:t>Miljoner kronor</w:t>
      </w:r>
    </w:p>
    <w:tbl>
      <w:tblPr>
        <w:tblW w:w="5838" w:type="dxa"/>
        <w:tblInd w:w="70" w:type="dxa"/>
        <w:tblLayout w:type="fixed"/>
        <w:tblCellMar>
          <w:left w:w="70" w:type="dxa"/>
          <w:right w:w="70" w:type="dxa"/>
        </w:tblCellMar>
        <w:tblLook w:val="04A0" w:firstRow="1" w:lastRow="0" w:firstColumn="1" w:lastColumn="0" w:noHBand="0" w:noVBand="1"/>
        <w:tblDescription w:val="Tabell som visar Tredje AP-fondens kostnader och antal anställda."/>
      </w:tblPr>
      <w:tblGrid>
        <w:gridCol w:w="2438"/>
        <w:gridCol w:w="680"/>
        <w:gridCol w:w="680"/>
        <w:gridCol w:w="680"/>
        <w:gridCol w:w="680"/>
        <w:gridCol w:w="680"/>
      </w:tblGrid>
      <w:tr w:rsidR="00CC5121" w:rsidRPr="003110EF" w14:paraId="5182AE64" w14:textId="77777777" w:rsidTr="00367745">
        <w:trPr>
          <w:trHeight w:val="315"/>
          <w:tblHeader/>
        </w:trPr>
        <w:tc>
          <w:tcPr>
            <w:tcW w:w="2438" w:type="dxa"/>
            <w:tcBorders>
              <w:top w:val="single" w:sz="8" w:space="0" w:color="auto"/>
              <w:left w:val="nil"/>
              <w:bottom w:val="single" w:sz="8" w:space="0" w:color="auto"/>
              <w:right w:val="nil"/>
            </w:tcBorders>
            <w:noWrap/>
            <w:vAlign w:val="center"/>
            <w:hideMark/>
          </w:tcPr>
          <w:p w14:paraId="087628E7" w14:textId="77777777" w:rsidR="00CC5121" w:rsidRPr="003110EF" w:rsidRDefault="00CC5121" w:rsidP="00367745">
            <w:pPr>
              <w:spacing w:after="0" w:line="240" w:lineRule="auto"/>
              <w:rPr>
                <w:rFonts w:ascii="Trade Gothic LT Std Cn" w:hAnsi="Trade Gothic LT Std Cn"/>
                <w:i/>
                <w:iCs/>
                <w:color w:val="000000"/>
                <w:sz w:val="18"/>
                <w:szCs w:val="18"/>
                <w:lang w:eastAsia="sv-SE"/>
              </w:rPr>
            </w:pPr>
          </w:p>
        </w:tc>
        <w:tc>
          <w:tcPr>
            <w:tcW w:w="680" w:type="dxa"/>
            <w:tcBorders>
              <w:top w:val="single" w:sz="8" w:space="0" w:color="auto"/>
              <w:left w:val="nil"/>
              <w:bottom w:val="single" w:sz="8" w:space="0" w:color="auto"/>
              <w:right w:val="nil"/>
            </w:tcBorders>
            <w:noWrap/>
            <w:vAlign w:val="center"/>
            <w:hideMark/>
          </w:tcPr>
          <w:p w14:paraId="380BEB01" w14:textId="77777777" w:rsidR="00CC5121" w:rsidRPr="003110EF" w:rsidRDefault="00CC5121" w:rsidP="00367745">
            <w:pPr>
              <w:pStyle w:val="TabellHuvud"/>
              <w:rPr>
                <w:lang w:eastAsia="sv-SE"/>
              </w:rPr>
            </w:pPr>
            <w:r w:rsidRPr="003110EF">
              <w:rPr>
                <w:lang w:eastAsia="sv-SE"/>
              </w:rPr>
              <w:t>2018</w:t>
            </w:r>
          </w:p>
        </w:tc>
        <w:tc>
          <w:tcPr>
            <w:tcW w:w="680" w:type="dxa"/>
            <w:tcBorders>
              <w:top w:val="single" w:sz="8" w:space="0" w:color="auto"/>
              <w:left w:val="nil"/>
              <w:bottom w:val="single" w:sz="8" w:space="0" w:color="auto"/>
              <w:right w:val="nil"/>
            </w:tcBorders>
            <w:vAlign w:val="center"/>
          </w:tcPr>
          <w:p w14:paraId="3C434AF9" w14:textId="77777777" w:rsidR="00CC5121" w:rsidRPr="003110EF" w:rsidRDefault="00CC5121" w:rsidP="00367745">
            <w:pPr>
              <w:pStyle w:val="TabellHuvud"/>
              <w:rPr>
                <w:lang w:eastAsia="sv-SE"/>
              </w:rPr>
            </w:pPr>
            <w:r w:rsidRPr="003110EF">
              <w:rPr>
                <w:lang w:eastAsia="sv-SE"/>
              </w:rPr>
              <w:t>2019</w:t>
            </w:r>
          </w:p>
        </w:tc>
        <w:tc>
          <w:tcPr>
            <w:tcW w:w="680" w:type="dxa"/>
            <w:tcBorders>
              <w:top w:val="single" w:sz="8" w:space="0" w:color="auto"/>
              <w:left w:val="nil"/>
              <w:bottom w:val="single" w:sz="8" w:space="0" w:color="auto"/>
              <w:right w:val="nil"/>
            </w:tcBorders>
            <w:vAlign w:val="center"/>
          </w:tcPr>
          <w:p w14:paraId="7CA0027A" w14:textId="77777777" w:rsidR="00CC5121" w:rsidRPr="003110EF" w:rsidRDefault="00CC5121" w:rsidP="00367745">
            <w:pPr>
              <w:pStyle w:val="TabellHuvud"/>
              <w:rPr>
                <w:lang w:eastAsia="sv-SE"/>
              </w:rPr>
            </w:pPr>
            <w:r w:rsidRPr="003110EF">
              <w:rPr>
                <w:lang w:eastAsia="sv-SE"/>
              </w:rPr>
              <w:t>20</w:t>
            </w:r>
            <w:r>
              <w:rPr>
                <w:lang w:eastAsia="sv-SE"/>
              </w:rPr>
              <w:t>20</w:t>
            </w:r>
          </w:p>
        </w:tc>
        <w:tc>
          <w:tcPr>
            <w:tcW w:w="680" w:type="dxa"/>
            <w:tcBorders>
              <w:top w:val="single" w:sz="8" w:space="0" w:color="auto"/>
              <w:left w:val="nil"/>
              <w:bottom w:val="single" w:sz="8" w:space="0" w:color="auto"/>
              <w:right w:val="nil"/>
            </w:tcBorders>
            <w:vAlign w:val="center"/>
          </w:tcPr>
          <w:p w14:paraId="218C023A" w14:textId="77777777" w:rsidR="00CC5121" w:rsidRPr="003110EF" w:rsidRDefault="00CC5121" w:rsidP="00367745">
            <w:pPr>
              <w:pStyle w:val="TabellHuvud"/>
              <w:rPr>
                <w:lang w:eastAsia="sv-SE"/>
              </w:rPr>
            </w:pPr>
            <w:r>
              <w:rPr>
                <w:lang w:eastAsia="sv-SE"/>
              </w:rPr>
              <w:t>2021</w:t>
            </w:r>
          </w:p>
        </w:tc>
        <w:tc>
          <w:tcPr>
            <w:tcW w:w="680" w:type="dxa"/>
            <w:tcBorders>
              <w:top w:val="single" w:sz="8" w:space="0" w:color="auto"/>
              <w:left w:val="nil"/>
              <w:bottom w:val="single" w:sz="8" w:space="0" w:color="auto"/>
              <w:right w:val="nil"/>
            </w:tcBorders>
            <w:vAlign w:val="center"/>
          </w:tcPr>
          <w:p w14:paraId="133E20F2" w14:textId="77777777" w:rsidR="00CC5121" w:rsidRDefault="00CC5121" w:rsidP="00367745">
            <w:pPr>
              <w:pStyle w:val="TabellHuvud"/>
              <w:rPr>
                <w:lang w:eastAsia="sv-SE"/>
              </w:rPr>
            </w:pPr>
            <w:r>
              <w:rPr>
                <w:lang w:eastAsia="sv-SE"/>
              </w:rPr>
              <w:t>2022</w:t>
            </w:r>
          </w:p>
        </w:tc>
      </w:tr>
      <w:tr w:rsidR="00CC5121" w:rsidRPr="003110EF" w14:paraId="102AD401" w14:textId="77777777" w:rsidTr="00367745">
        <w:trPr>
          <w:trHeight w:val="315"/>
        </w:trPr>
        <w:tc>
          <w:tcPr>
            <w:tcW w:w="2438" w:type="dxa"/>
            <w:tcBorders>
              <w:top w:val="nil"/>
              <w:left w:val="nil"/>
              <w:bottom w:val="single" w:sz="8" w:space="0" w:color="auto"/>
              <w:right w:val="nil"/>
            </w:tcBorders>
            <w:noWrap/>
            <w:vAlign w:val="center"/>
            <w:hideMark/>
          </w:tcPr>
          <w:p w14:paraId="1D69214D" w14:textId="77777777" w:rsidR="00CC5121" w:rsidRPr="003110EF" w:rsidRDefault="00CC5121" w:rsidP="00367745">
            <w:pPr>
              <w:pStyle w:val="TabellRader"/>
              <w:jc w:val="left"/>
              <w:rPr>
                <w:lang w:eastAsia="sv-SE"/>
              </w:rPr>
            </w:pPr>
            <w:r w:rsidRPr="003110EF">
              <w:rPr>
                <w:lang w:eastAsia="sv-SE"/>
              </w:rPr>
              <w:t>Interna kostnader</w:t>
            </w:r>
          </w:p>
        </w:tc>
        <w:tc>
          <w:tcPr>
            <w:tcW w:w="680" w:type="dxa"/>
            <w:tcBorders>
              <w:top w:val="nil"/>
              <w:left w:val="nil"/>
              <w:bottom w:val="single" w:sz="8" w:space="0" w:color="auto"/>
              <w:right w:val="nil"/>
            </w:tcBorders>
            <w:noWrap/>
            <w:vAlign w:val="center"/>
            <w:hideMark/>
          </w:tcPr>
          <w:p w14:paraId="652F3AD2" w14:textId="77777777" w:rsidR="00CC5121" w:rsidRPr="003110EF" w:rsidRDefault="00CC5121" w:rsidP="00367745">
            <w:pPr>
              <w:pStyle w:val="TabellRader"/>
              <w:rPr>
                <w:lang w:eastAsia="sv-SE"/>
              </w:rPr>
            </w:pPr>
            <w:r w:rsidRPr="003110EF">
              <w:rPr>
                <w:szCs w:val="22"/>
                <w:lang w:eastAsia="sv-SE"/>
              </w:rPr>
              <w:t>202</w:t>
            </w:r>
          </w:p>
        </w:tc>
        <w:tc>
          <w:tcPr>
            <w:tcW w:w="680" w:type="dxa"/>
            <w:tcBorders>
              <w:top w:val="nil"/>
              <w:left w:val="nil"/>
              <w:bottom w:val="single" w:sz="8" w:space="0" w:color="auto"/>
              <w:right w:val="nil"/>
            </w:tcBorders>
            <w:vAlign w:val="center"/>
          </w:tcPr>
          <w:p w14:paraId="5FF07ECD" w14:textId="77777777" w:rsidR="00CC5121" w:rsidRPr="003110EF" w:rsidRDefault="00CC5121" w:rsidP="00367745">
            <w:pPr>
              <w:pStyle w:val="TabellRader"/>
              <w:rPr>
                <w:szCs w:val="22"/>
                <w:lang w:eastAsia="sv-SE"/>
              </w:rPr>
            </w:pPr>
            <w:r w:rsidRPr="003110EF">
              <w:rPr>
                <w:szCs w:val="22"/>
                <w:lang w:eastAsia="sv-SE"/>
              </w:rPr>
              <w:t>212</w:t>
            </w:r>
          </w:p>
        </w:tc>
        <w:tc>
          <w:tcPr>
            <w:tcW w:w="680" w:type="dxa"/>
            <w:tcBorders>
              <w:top w:val="nil"/>
              <w:left w:val="nil"/>
              <w:bottom w:val="single" w:sz="8" w:space="0" w:color="auto"/>
              <w:right w:val="nil"/>
            </w:tcBorders>
            <w:vAlign w:val="center"/>
          </w:tcPr>
          <w:p w14:paraId="283D699F" w14:textId="77777777" w:rsidR="00CC5121" w:rsidRPr="003110EF" w:rsidRDefault="00CC5121" w:rsidP="00367745">
            <w:pPr>
              <w:pStyle w:val="TabellRader"/>
              <w:rPr>
                <w:szCs w:val="22"/>
                <w:lang w:eastAsia="sv-SE"/>
              </w:rPr>
            </w:pPr>
            <w:r>
              <w:rPr>
                <w:szCs w:val="22"/>
                <w:lang w:eastAsia="sv-SE"/>
              </w:rPr>
              <w:t>222</w:t>
            </w:r>
          </w:p>
        </w:tc>
        <w:tc>
          <w:tcPr>
            <w:tcW w:w="680" w:type="dxa"/>
            <w:tcBorders>
              <w:top w:val="nil"/>
              <w:left w:val="nil"/>
              <w:bottom w:val="single" w:sz="8" w:space="0" w:color="auto"/>
              <w:right w:val="nil"/>
            </w:tcBorders>
            <w:vAlign w:val="center"/>
          </w:tcPr>
          <w:p w14:paraId="5709C8DC" w14:textId="77777777" w:rsidR="00CC5121" w:rsidRPr="003110EF" w:rsidRDefault="00CC5121" w:rsidP="00367745">
            <w:pPr>
              <w:pStyle w:val="TabellRader"/>
              <w:rPr>
                <w:szCs w:val="22"/>
                <w:lang w:eastAsia="sv-SE"/>
              </w:rPr>
            </w:pPr>
            <w:r>
              <w:rPr>
                <w:szCs w:val="22"/>
                <w:lang w:eastAsia="sv-SE"/>
              </w:rPr>
              <w:t>234</w:t>
            </w:r>
          </w:p>
        </w:tc>
        <w:tc>
          <w:tcPr>
            <w:tcW w:w="680" w:type="dxa"/>
            <w:tcBorders>
              <w:top w:val="nil"/>
              <w:left w:val="nil"/>
              <w:bottom w:val="single" w:sz="8" w:space="0" w:color="auto"/>
              <w:right w:val="nil"/>
            </w:tcBorders>
            <w:vAlign w:val="center"/>
          </w:tcPr>
          <w:p w14:paraId="2D6B806E" w14:textId="77777777" w:rsidR="00CC5121" w:rsidRDefault="00CC5121" w:rsidP="00367745">
            <w:pPr>
              <w:pStyle w:val="TabellRader"/>
              <w:rPr>
                <w:szCs w:val="22"/>
                <w:lang w:eastAsia="sv-SE"/>
              </w:rPr>
            </w:pPr>
            <w:r>
              <w:rPr>
                <w:szCs w:val="22"/>
                <w:lang w:eastAsia="sv-SE"/>
              </w:rPr>
              <w:t>252</w:t>
            </w:r>
          </w:p>
        </w:tc>
      </w:tr>
      <w:tr w:rsidR="00CC5121" w:rsidRPr="003110EF" w14:paraId="1775C412" w14:textId="77777777" w:rsidTr="00367745">
        <w:trPr>
          <w:trHeight w:val="300"/>
        </w:trPr>
        <w:tc>
          <w:tcPr>
            <w:tcW w:w="2438" w:type="dxa"/>
            <w:tcBorders>
              <w:top w:val="nil"/>
              <w:left w:val="nil"/>
              <w:bottom w:val="nil"/>
              <w:right w:val="nil"/>
            </w:tcBorders>
            <w:noWrap/>
            <w:vAlign w:val="center"/>
            <w:hideMark/>
          </w:tcPr>
          <w:p w14:paraId="5613EE3F" w14:textId="77777777" w:rsidR="00CC5121" w:rsidRPr="003110EF" w:rsidRDefault="00CC5121" w:rsidP="00367745">
            <w:pPr>
              <w:pStyle w:val="TabellRader"/>
              <w:jc w:val="left"/>
              <w:rPr>
                <w:lang w:eastAsia="sv-SE"/>
              </w:rPr>
            </w:pPr>
            <w:r w:rsidRPr="003110EF">
              <w:rPr>
                <w:lang w:eastAsia="sv-SE"/>
              </w:rPr>
              <w:t>Personalkostnader</w:t>
            </w:r>
          </w:p>
        </w:tc>
        <w:tc>
          <w:tcPr>
            <w:tcW w:w="680" w:type="dxa"/>
            <w:tcBorders>
              <w:top w:val="nil"/>
              <w:left w:val="nil"/>
              <w:bottom w:val="nil"/>
              <w:right w:val="nil"/>
            </w:tcBorders>
            <w:noWrap/>
            <w:vAlign w:val="center"/>
            <w:hideMark/>
          </w:tcPr>
          <w:p w14:paraId="55A7D674" w14:textId="77777777" w:rsidR="00CC5121" w:rsidRPr="003110EF" w:rsidRDefault="00CC5121" w:rsidP="00367745">
            <w:pPr>
              <w:pStyle w:val="TabellRader"/>
              <w:rPr>
                <w:lang w:eastAsia="sv-SE"/>
              </w:rPr>
            </w:pPr>
            <w:r w:rsidRPr="003110EF">
              <w:rPr>
                <w:szCs w:val="22"/>
                <w:lang w:eastAsia="sv-SE"/>
              </w:rPr>
              <w:t>129</w:t>
            </w:r>
          </w:p>
        </w:tc>
        <w:tc>
          <w:tcPr>
            <w:tcW w:w="680" w:type="dxa"/>
            <w:tcBorders>
              <w:top w:val="nil"/>
              <w:left w:val="nil"/>
              <w:bottom w:val="nil"/>
              <w:right w:val="nil"/>
            </w:tcBorders>
            <w:vAlign w:val="center"/>
          </w:tcPr>
          <w:p w14:paraId="22DB0BBD" w14:textId="77777777" w:rsidR="00CC5121" w:rsidRPr="003110EF" w:rsidRDefault="00CC5121" w:rsidP="00367745">
            <w:pPr>
              <w:pStyle w:val="TabellRader"/>
              <w:rPr>
                <w:szCs w:val="22"/>
                <w:lang w:eastAsia="sv-SE"/>
              </w:rPr>
            </w:pPr>
            <w:r w:rsidRPr="003110EF">
              <w:rPr>
                <w:szCs w:val="22"/>
                <w:lang w:eastAsia="sv-SE"/>
              </w:rPr>
              <w:t>130</w:t>
            </w:r>
          </w:p>
        </w:tc>
        <w:tc>
          <w:tcPr>
            <w:tcW w:w="680" w:type="dxa"/>
            <w:tcBorders>
              <w:top w:val="nil"/>
              <w:left w:val="nil"/>
              <w:bottom w:val="nil"/>
              <w:right w:val="nil"/>
            </w:tcBorders>
            <w:vAlign w:val="center"/>
          </w:tcPr>
          <w:p w14:paraId="485E2534" w14:textId="77777777" w:rsidR="00CC5121" w:rsidRPr="003110EF" w:rsidRDefault="00CC5121" w:rsidP="00367745">
            <w:pPr>
              <w:pStyle w:val="TabellRader"/>
              <w:rPr>
                <w:szCs w:val="22"/>
                <w:lang w:eastAsia="sv-SE"/>
              </w:rPr>
            </w:pPr>
            <w:r>
              <w:rPr>
                <w:szCs w:val="22"/>
                <w:lang w:eastAsia="sv-SE"/>
              </w:rPr>
              <w:t>138</w:t>
            </w:r>
          </w:p>
        </w:tc>
        <w:tc>
          <w:tcPr>
            <w:tcW w:w="680" w:type="dxa"/>
            <w:tcBorders>
              <w:top w:val="nil"/>
              <w:left w:val="nil"/>
              <w:bottom w:val="nil"/>
              <w:right w:val="nil"/>
            </w:tcBorders>
            <w:vAlign w:val="center"/>
          </w:tcPr>
          <w:p w14:paraId="5EC62A09" w14:textId="77777777" w:rsidR="00CC5121" w:rsidRPr="003110EF" w:rsidRDefault="00CC5121" w:rsidP="00367745">
            <w:pPr>
              <w:pStyle w:val="TabellRader"/>
              <w:rPr>
                <w:szCs w:val="22"/>
                <w:lang w:eastAsia="sv-SE"/>
              </w:rPr>
            </w:pPr>
            <w:r>
              <w:rPr>
                <w:szCs w:val="22"/>
                <w:lang w:eastAsia="sv-SE"/>
              </w:rPr>
              <w:t>147</w:t>
            </w:r>
          </w:p>
        </w:tc>
        <w:tc>
          <w:tcPr>
            <w:tcW w:w="680" w:type="dxa"/>
            <w:tcBorders>
              <w:top w:val="nil"/>
              <w:left w:val="nil"/>
              <w:bottom w:val="nil"/>
              <w:right w:val="nil"/>
            </w:tcBorders>
            <w:vAlign w:val="center"/>
          </w:tcPr>
          <w:p w14:paraId="7347758E" w14:textId="77777777" w:rsidR="00CC5121" w:rsidRDefault="00CC5121" w:rsidP="00367745">
            <w:pPr>
              <w:pStyle w:val="TabellRader"/>
              <w:rPr>
                <w:szCs w:val="22"/>
                <w:lang w:eastAsia="sv-SE"/>
              </w:rPr>
            </w:pPr>
            <w:r>
              <w:rPr>
                <w:szCs w:val="22"/>
                <w:lang w:eastAsia="sv-SE"/>
              </w:rPr>
              <w:t>152</w:t>
            </w:r>
          </w:p>
        </w:tc>
      </w:tr>
      <w:tr w:rsidR="00CC5121" w:rsidRPr="003110EF" w14:paraId="65B74DB0" w14:textId="77777777" w:rsidTr="00367745">
        <w:trPr>
          <w:trHeight w:val="300"/>
        </w:trPr>
        <w:tc>
          <w:tcPr>
            <w:tcW w:w="2438" w:type="dxa"/>
            <w:tcBorders>
              <w:top w:val="nil"/>
              <w:left w:val="nil"/>
              <w:bottom w:val="nil"/>
              <w:right w:val="nil"/>
            </w:tcBorders>
            <w:noWrap/>
            <w:vAlign w:val="center"/>
            <w:hideMark/>
          </w:tcPr>
          <w:p w14:paraId="1BEFA734" w14:textId="77777777" w:rsidR="00CC5121" w:rsidRPr="003110EF" w:rsidRDefault="00CC5121" w:rsidP="00367745">
            <w:pPr>
              <w:pStyle w:val="TabellRader"/>
              <w:jc w:val="left"/>
              <w:rPr>
                <w:lang w:eastAsia="sv-SE"/>
              </w:rPr>
            </w:pPr>
            <w:r w:rsidRPr="003110EF">
              <w:rPr>
                <w:lang w:eastAsia="sv-SE"/>
              </w:rPr>
              <w:t>Lokalkostnader</w:t>
            </w:r>
          </w:p>
        </w:tc>
        <w:tc>
          <w:tcPr>
            <w:tcW w:w="680" w:type="dxa"/>
            <w:tcBorders>
              <w:top w:val="nil"/>
              <w:left w:val="nil"/>
              <w:bottom w:val="nil"/>
              <w:right w:val="nil"/>
            </w:tcBorders>
            <w:noWrap/>
            <w:vAlign w:val="center"/>
            <w:hideMark/>
          </w:tcPr>
          <w:p w14:paraId="53EE465D" w14:textId="77777777" w:rsidR="00CC5121" w:rsidRPr="003110EF" w:rsidRDefault="00CC5121" w:rsidP="00367745">
            <w:pPr>
              <w:pStyle w:val="TabellRader"/>
              <w:rPr>
                <w:lang w:eastAsia="sv-SE"/>
              </w:rPr>
            </w:pPr>
            <w:r w:rsidRPr="003110EF">
              <w:rPr>
                <w:szCs w:val="22"/>
                <w:lang w:eastAsia="sv-SE"/>
              </w:rPr>
              <w:t>11</w:t>
            </w:r>
          </w:p>
        </w:tc>
        <w:tc>
          <w:tcPr>
            <w:tcW w:w="680" w:type="dxa"/>
            <w:tcBorders>
              <w:top w:val="nil"/>
              <w:left w:val="nil"/>
              <w:bottom w:val="nil"/>
              <w:right w:val="nil"/>
            </w:tcBorders>
            <w:vAlign w:val="center"/>
          </w:tcPr>
          <w:p w14:paraId="770E3AC5" w14:textId="77777777" w:rsidR="00CC5121" w:rsidRPr="003110EF" w:rsidRDefault="00CC5121" w:rsidP="00367745">
            <w:pPr>
              <w:pStyle w:val="TabellRader"/>
              <w:rPr>
                <w:szCs w:val="22"/>
                <w:lang w:eastAsia="sv-SE"/>
              </w:rPr>
            </w:pPr>
            <w:r w:rsidRPr="003110EF">
              <w:rPr>
                <w:szCs w:val="22"/>
                <w:lang w:eastAsia="sv-SE"/>
              </w:rPr>
              <w:t>11</w:t>
            </w:r>
          </w:p>
        </w:tc>
        <w:tc>
          <w:tcPr>
            <w:tcW w:w="680" w:type="dxa"/>
            <w:tcBorders>
              <w:top w:val="nil"/>
              <w:left w:val="nil"/>
              <w:bottom w:val="nil"/>
              <w:right w:val="nil"/>
            </w:tcBorders>
            <w:vAlign w:val="center"/>
          </w:tcPr>
          <w:p w14:paraId="77F1815D" w14:textId="77777777" w:rsidR="00CC5121" w:rsidRPr="003110EF" w:rsidRDefault="00CC5121" w:rsidP="00367745">
            <w:pPr>
              <w:pStyle w:val="TabellRader"/>
              <w:rPr>
                <w:szCs w:val="22"/>
                <w:lang w:eastAsia="sv-SE"/>
              </w:rPr>
            </w:pPr>
            <w:r>
              <w:rPr>
                <w:szCs w:val="22"/>
                <w:lang w:eastAsia="sv-SE"/>
              </w:rPr>
              <w:t>12</w:t>
            </w:r>
          </w:p>
        </w:tc>
        <w:tc>
          <w:tcPr>
            <w:tcW w:w="680" w:type="dxa"/>
            <w:tcBorders>
              <w:top w:val="nil"/>
              <w:left w:val="nil"/>
              <w:bottom w:val="nil"/>
              <w:right w:val="nil"/>
            </w:tcBorders>
            <w:vAlign w:val="center"/>
          </w:tcPr>
          <w:p w14:paraId="06FCB8E9" w14:textId="77777777" w:rsidR="00CC5121" w:rsidRPr="003110EF" w:rsidRDefault="00CC5121" w:rsidP="00367745">
            <w:pPr>
              <w:pStyle w:val="TabellRader"/>
              <w:rPr>
                <w:szCs w:val="22"/>
                <w:lang w:eastAsia="sv-SE"/>
              </w:rPr>
            </w:pPr>
            <w:r>
              <w:rPr>
                <w:szCs w:val="22"/>
                <w:lang w:eastAsia="sv-SE"/>
              </w:rPr>
              <w:t>13</w:t>
            </w:r>
          </w:p>
        </w:tc>
        <w:tc>
          <w:tcPr>
            <w:tcW w:w="680" w:type="dxa"/>
            <w:tcBorders>
              <w:top w:val="nil"/>
              <w:left w:val="nil"/>
              <w:bottom w:val="nil"/>
              <w:right w:val="nil"/>
            </w:tcBorders>
            <w:vAlign w:val="center"/>
          </w:tcPr>
          <w:p w14:paraId="284E7A51" w14:textId="77777777" w:rsidR="00CC5121" w:rsidRDefault="00CC5121" w:rsidP="00367745">
            <w:pPr>
              <w:pStyle w:val="TabellRader"/>
              <w:rPr>
                <w:szCs w:val="22"/>
                <w:lang w:eastAsia="sv-SE"/>
              </w:rPr>
            </w:pPr>
            <w:r>
              <w:rPr>
                <w:szCs w:val="22"/>
                <w:lang w:eastAsia="sv-SE"/>
              </w:rPr>
              <w:t>17</w:t>
            </w:r>
          </w:p>
        </w:tc>
      </w:tr>
      <w:tr w:rsidR="00CC5121" w:rsidRPr="003110EF" w14:paraId="2472CACE" w14:textId="77777777" w:rsidTr="00367745">
        <w:trPr>
          <w:trHeight w:val="300"/>
        </w:trPr>
        <w:tc>
          <w:tcPr>
            <w:tcW w:w="2438" w:type="dxa"/>
            <w:tcBorders>
              <w:top w:val="nil"/>
              <w:left w:val="nil"/>
              <w:bottom w:val="nil"/>
              <w:right w:val="nil"/>
            </w:tcBorders>
            <w:noWrap/>
            <w:vAlign w:val="center"/>
            <w:hideMark/>
          </w:tcPr>
          <w:p w14:paraId="442C5817" w14:textId="77777777" w:rsidR="00CC5121" w:rsidRPr="003110EF" w:rsidRDefault="00CC5121" w:rsidP="00367745">
            <w:pPr>
              <w:pStyle w:val="TabellRader"/>
              <w:jc w:val="left"/>
              <w:rPr>
                <w:lang w:eastAsia="sv-SE"/>
              </w:rPr>
            </w:pPr>
            <w:r w:rsidRPr="003110EF">
              <w:rPr>
                <w:lang w:eastAsia="sv-SE"/>
              </w:rPr>
              <w:t>Köpta tjänster</w:t>
            </w:r>
          </w:p>
        </w:tc>
        <w:tc>
          <w:tcPr>
            <w:tcW w:w="680" w:type="dxa"/>
            <w:tcBorders>
              <w:top w:val="nil"/>
              <w:left w:val="nil"/>
              <w:bottom w:val="nil"/>
              <w:right w:val="nil"/>
            </w:tcBorders>
            <w:noWrap/>
            <w:vAlign w:val="center"/>
            <w:hideMark/>
          </w:tcPr>
          <w:p w14:paraId="743C4D8F" w14:textId="77777777" w:rsidR="00CC5121" w:rsidRPr="003110EF" w:rsidRDefault="00CC5121" w:rsidP="00367745">
            <w:pPr>
              <w:pStyle w:val="TabellRader"/>
              <w:rPr>
                <w:lang w:eastAsia="sv-SE"/>
              </w:rPr>
            </w:pPr>
            <w:r w:rsidRPr="003110EF">
              <w:rPr>
                <w:szCs w:val="22"/>
                <w:lang w:eastAsia="sv-SE"/>
              </w:rPr>
              <w:t>11</w:t>
            </w:r>
          </w:p>
        </w:tc>
        <w:tc>
          <w:tcPr>
            <w:tcW w:w="680" w:type="dxa"/>
            <w:tcBorders>
              <w:top w:val="nil"/>
              <w:left w:val="nil"/>
              <w:bottom w:val="nil"/>
              <w:right w:val="nil"/>
            </w:tcBorders>
            <w:vAlign w:val="center"/>
          </w:tcPr>
          <w:p w14:paraId="487853AC" w14:textId="77777777" w:rsidR="00CC5121" w:rsidRPr="003110EF" w:rsidRDefault="00CC5121" w:rsidP="00367745">
            <w:pPr>
              <w:pStyle w:val="TabellRader"/>
              <w:rPr>
                <w:szCs w:val="22"/>
                <w:lang w:eastAsia="sv-SE"/>
              </w:rPr>
            </w:pPr>
            <w:r w:rsidRPr="003110EF">
              <w:rPr>
                <w:szCs w:val="22"/>
                <w:lang w:eastAsia="sv-SE"/>
              </w:rPr>
              <w:t>13</w:t>
            </w:r>
          </w:p>
        </w:tc>
        <w:tc>
          <w:tcPr>
            <w:tcW w:w="680" w:type="dxa"/>
            <w:tcBorders>
              <w:top w:val="nil"/>
              <w:left w:val="nil"/>
              <w:bottom w:val="nil"/>
              <w:right w:val="nil"/>
            </w:tcBorders>
            <w:vAlign w:val="center"/>
          </w:tcPr>
          <w:p w14:paraId="4B2EB68A" w14:textId="77777777" w:rsidR="00CC5121" w:rsidRPr="003110EF" w:rsidRDefault="00CC5121" w:rsidP="00367745">
            <w:pPr>
              <w:pStyle w:val="TabellRader"/>
              <w:rPr>
                <w:szCs w:val="22"/>
                <w:lang w:eastAsia="sv-SE"/>
              </w:rPr>
            </w:pPr>
            <w:r>
              <w:rPr>
                <w:szCs w:val="22"/>
                <w:lang w:eastAsia="sv-SE"/>
              </w:rPr>
              <w:t>12</w:t>
            </w:r>
          </w:p>
        </w:tc>
        <w:tc>
          <w:tcPr>
            <w:tcW w:w="680" w:type="dxa"/>
            <w:tcBorders>
              <w:top w:val="nil"/>
              <w:left w:val="nil"/>
              <w:bottom w:val="nil"/>
              <w:right w:val="nil"/>
            </w:tcBorders>
            <w:vAlign w:val="center"/>
          </w:tcPr>
          <w:p w14:paraId="5A1DA9CB" w14:textId="77777777" w:rsidR="00CC5121" w:rsidRPr="003110EF" w:rsidRDefault="00CC5121" w:rsidP="00367745">
            <w:pPr>
              <w:pStyle w:val="TabellRader"/>
              <w:rPr>
                <w:szCs w:val="22"/>
                <w:lang w:eastAsia="sv-SE"/>
              </w:rPr>
            </w:pPr>
            <w:r>
              <w:rPr>
                <w:szCs w:val="22"/>
                <w:lang w:eastAsia="sv-SE"/>
              </w:rPr>
              <w:t>17</w:t>
            </w:r>
          </w:p>
        </w:tc>
        <w:tc>
          <w:tcPr>
            <w:tcW w:w="680" w:type="dxa"/>
            <w:tcBorders>
              <w:top w:val="nil"/>
              <w:left w:val="nil"/>
              <w:bottom w:val="nil"/>
              <w:right w:val="nil"/>
            </w:tcBorders>
            <w:vAlign w:val="center"/>
          </w:tcPr>
          <w:p w14:paraId="3F07AC89" w14:textId="77777777" w:rsidR="00CC5121" w:rsidRDefault="00CC5121" w:rsidP="00367745">
            <w:pPr>
              <w:pStyle w:val="TabellRader"/>
              <w:rPr>
                <w:szCs w:val="22"/>
                <w:lang w:eastAsia="sv-SE"/>
              </w:rPr>
            </w:pPr>
            <w:r>
              <w:rPr>
                <w:szCs w:val="22"/>
                <w:lang w:eastAsia="sv-SE"/>
              </w:rPr>
              <w:t>17</w:t>
            </w:r>
          </w:p>
        </w:tc>
      </w:tr>
      <w:tr w:rsidR="00CC5121" w:rsidRPr="003110EF" w14:paraId="7B60F380" w14:textId="77777777" w:rsidTr="00367745">
        <w:trPr>
          <w:trHeight w:val="300"/>
        </w:trPr>
        <w:tc>
          <w:tcPr>
            <w:tcW w:w="2438" w:type="dxa"/>
            <w:tcBorders>
              <w:top w:val="nil"/>
              <w:left w:val="nil"/>
              <w:bottom w:val="nil"/>
              <w:right w:val="nil"/>
            </w:tcBorders>
            <w:noWrap/>
            <w:vAlign w:val="center"/>
            <w:hideMark/>
          </w:tcPr>
          <w:p w14:paraId="62DAFBCD" w14:textId="77777777" w:rsidR="00CC5121" w:rsidRPr="003110EF" w:rsidRDefault="00CC5121" w:rsidP="00367745">
            <w:pPr>
              <w:pStyle w:val="TabellRader"/>
              <w:jc w:val="left"/>
              <w:rPr>
                <w:lang w:eastAsia="sv-SE"/>
              </w:rPr>
            </w:pPr>
            <w:r w:rsidRPr="003110EF">
              <w:rPr>
                <w:lang w:eastAsia="sv-SE"/>
              </w:rPr>
              <w:lastRenderedPageBreak/>
              <w:t>Informations- och datakostnader</w:t>
            </w:r>
          </w:p>
        </w:tc>
        <w:tc>
          <w:tcPr>
            <w:tcW w:w="680" w:type="dxa"/>
            <w:tcBorders>
              <w:top w:val="nil"/>
              <w:left w:val="nil"/>
              <w:bottom w:val="nil"/>
              <w:right w:val="nil"/>
            </w:tcBorders>
            <w:noWrap/>
            <w:vAlign w:val="center"/>
            <w:hideMark/>
          </w:tcPr>
          <w:p w14:paraId="05FAE5CE" w14:textId="77777777" w:rsidR="00CC5121" w:rsidRPr="003110EF" w:rsidRDefault="00CC5121" w:rsidP="00367745">
            <w:pPr>
              <w:pStyle w:val="TabellRader"/>
              <w:rPr>
                <w:lang w:eastAsia="sv-SE"/>
              </w:rPr>
            </w:pPr>
            <w:r w:rsidRPr="003110EF">
              <w:rPr>
                <w:szCs w:val="22"/>
                <w:lang w:eastAsia="sv-SE"/>
              </w:rPr>
              <w:t>44</w:t>
            </w:r>
          </w:p>
        </w:tc>
        <w:tc>
          <w:tcPr>
            <w:tcW w:w="680" w:type="dxa"/>
            <w:tcBorders>
              <w:top w:val="nil"/>
              <w:left w:val="nil"/>
              <w:bottom w:val="nil"/>
              <w:right w:val="nil"/>
            </w:tcBorders>
            <w:vAlign w:val="center"/>
          </w:tcPr>
          <w:p w14:paraId="054ECCC2" w14:textId="77777777" w:rsidR="00CC5121" w:rsidRPr="003110EF" w:rsidRDefault="00CC5121" w:rsidP="00367745">
            <w:pPr>
              <w:pStyle w:val="TabellRader"/>
              <w:rPr>
                <w:szCs w:val="22"/>
                <w:lang w:eastAsia="sv-SE"/>
              </w:rPr>
            </w:pPr>
            <w:r w:rsidRPr="003110EF">
              <w:rPr>
                <w:szCs w:val="22"/>
                <w:lang w:eastAsia="sv-SE"/>
              </w:rPr>
              <w:t>51</w:t>
            </w:r>
          </w:p>
        </w:tc>
        <w:tc>
          <w:tcPr>
            <w:tcW w:w="680" w:type="dxa"/>
            <w:tcBorders>
              <w:top w:val="nil"/>
              <w:left w:val="nil"/>
              <w:bottom w:val="nil"/>
              <w:right w:val="nil"/>
            </w:tcBorders>
            <w:vAlign w:val="center"/>
          </w:tcPr>
          <w:p w14:paraId="3B11D571" w14:textId="77777777" w:rsidR="00CC5121" w:rsidRPr="003110EF" w:rsidRDefault="00CC5121" w:rsidP="00367745">
            <w:pPr>
              <w:pStyle w:val="TabellRader"/>
              <w:rPr>
                <w:szCs w:val="22"/>
                <w:lang w:eastAsia="sv-SE"/>
              </w:rPr>
            </w:pPr>
            <w:r>
              <w:rPr>
                <w:szCs w:val="22"/>
                <w:lang w:eastAsia="sv-SE"/>
              </w:rPr>
              <w:t>54</w:t>
            </w:r>
          </w:p>
        </w:tc>
        <w:tc>
          <w:tcPr>
            <w:tcW w:w="680" w:type="dxa"/>
            <w:tcBorders>
              <w:top w:val="nil"/>
              <w:left w:val="nil"/>
              <w:bottom w:val="nil"/>
              <w:right w:val="nil"/>
            </w:tcBorders>
            <w:vAlign w:val="center"/>
          </w:tcPr>
          <w:p w14:paraId="363614E9" w14:textId="77777777" w:rsidR="00CC5121" w:rsidRPr="003110EF" w:rsidRDefault="00CC5121" w:rsidP="00367745">
            <w:pPr>
              <w:pStyle w:val="TabellRader"/>
              <w:rPr>
                <w:szCs w:val="22"/>
                <w:lang w:eastAsia="sv-SE"/>
              </w:rPr>
            </w:pPr>
            <w:r>
              <w:rPr>
                <w:szCs w:val="22"/>
                <w:lang w:eastAsia="sv-SE"/>
              </w:rPr>
              <w:t>53</w:t>
            </w:r>
          </w:p>
        </w:tc>
        <w:tc>
          <w:tcPr>
            <w:tcW w:w="680" w:type="dxa"/>
            <w:tcBorders>
              <w:top w:val="nil"/>
              <w:left w:val="nil"/>
              <w:bottom w:val="nil"/>
              <w:right w:val="nil"/>
            </w:tcBorders>
            <w:vAlign w:val="center"/>
          </w:tcPr>
          <w:p w14:paraId="53CD05B6" w14:textId="77777777" w:rsidR="00CC5121" w:rsidRDefault="00CC5121" w:rsidP="00367745">
            <w:pPr>
              <w:pStyle w:val="TabellRader"/>
              <w:rPr>
                <w:szCs w:val="22"/>
                <w:lang w:eastAsia="sv-SE"/>
              </w:rPr>
            </w:pPr>
            <w:r>
              <w:rPr>
                <w:szCs w:val="22"/>
                <w:lang w:eastAsia="sv-SE"/>
              </w:rPr>
              <w:t>60</w:t>
            </w:r>
          </w:p>
        </w:tc>
      </w:tr>
      <w:tr w:rsidR="00CC5121" w:rsidRPr="003110EF" w14:paraId="1B24F083" w14:textId="77777777" w:rsidTr="00367745">
        <w:trPr>
          <w:trHeight w:val="315"/>
        </w:trPr>
        <w:tc>
          <w:tcPr>
            <w:tcW w:w="2438" w:type="dxa"/>
            <w:tcBorders>
              <w:top w:val="nil"/>
              <w:left w:val="nil"/>
              <w:bottom w:val="single" w:sz="8" w:space="0" w:color="auto"/>
              <w:right w:val="nil"/>
            </w:tcBorders>
            <w:noWrap/>
            <w:vAlign w:val="center"/>
            <w:hideMark/>
          </w:tcPr>
          <w:p w14:paraId="516A7447" w14:textId="77777777" w:rsidR="00CC5121" w:rsidRPr="003110EF" w:rsidRDefault="00CC5121" w:rsidP="00367745">
            <w:pPr>
              <w:pStyle w:val="TabellRader"/>
              <w:jc w:val="left"/>
              <w:rPr>
                <w:lang w:eastAsia="sv-SE"/>
              </w:rPr>
            </w:pPr>
            <w:r w:rsidRPr="003110EF">
              <w:rPr>
                <w:lang w:eastAsia="sv-SE"/>
              </w:rPr>
              <w:t>Övrigt</w:t>
            </w:r>
          </w:p>
        </w:tc>
        <w:tc>
          <w:tcPr>
            <w:tcW w:w="680" w:type="dxa"/>
            <w:tcBorders>
              <w:top w:val="nil"/>
              <w:left w:val="nil"/>
              <w:bottom w:val="single" w:sz="8" w:space="0" w:color="auto"/>
              <w:right w:val="nil"/>
            </w:tcBorders>
            <w:noWrap/>
            <w:vAlign w:val="center"/>
            <w:hideMark/>
          </w:tcPr>
          <w:p w14:paraId="7BFBAE84" w14:textId="77777777" w:rsidR="00CC5121" w:rsidRPr="003110EF" w:rsidRDefault="00CC5121" w:rsidP="00367745">
            <w:pPr>
              <w:pStyle w:val="TabellRader"/>
              <w:rPr>
                <w:lang w:eastAsia="sv-SE"/>
              </w:rPr>
            </w:pPr>
            <w:r w:rsidRPr="003110EF">
              <w:rPr>
                <w:szCs w:val="22"/>
                <w:lang w:eastAsia="sv-SE"/>
              </w:rPr>
              <w:t>7</w:t>
            </w:r>
          </w:p>
        </w:tc>
        <w:tc>
          <w:tcPr>
            <w:tcW w:w="680" w:type="dxa"/>
            <w:tcBorders>
              <w:top w:val="nil"/>
              <w:left w:val="nil"/>
              <w:bottom w:val="single" w:sz="8" w:space="0" w:color="auto"/>
              <w:right w:val="nil"/>
            </w:tcBorders>
            <w:vAlign w:val="center"/>
          </w:tcPr>
          <w:p w14:paraId="0162FF49" w14:textId="77777777" w:rsidR="00CC5121" w:rsidRPr="003110EF" w:rsidRDefault="00CC5121" w:rsidP="00367745">
            <w:pPr>
              <w:pStyle w:val="TabellRader"/>
              <w:rPr>
                <w:szCs w:val="22"/>
                <w:lang w:eastAsia="sv-SE"/>
              </w:rPr>
            </w:pPr>
            <w:r w:rsidRPr="003110EF">
              <w:rPr>
                <w:szCs w:val="22"/>
                <w:lang w:eastAsia="sv-SE"/>
              </w:rPr>
              <w:t>7</w:t>
            </w:r>
          </w:p>
        </w:tc>
        <w:tc>
          <w:tcPr>
            <w:tcW w:w="680" w:type="dxa"/>
            <w:tcBorders>
              <w:top w:val="nil"/>
              <w:left w:val="nil"/>
              <w:bottom w:val="single" w:sz="8" w:space="0" w:color="auto"/>
              <w:right w:val="nil"/>
            </w:tcBorders>
            <w:vAlign w:val="center"/>
          </w:tcPr>
          <w:p w14:paraId="4DE8346A" w14:textId="77777777" w:rsidR="00CC5121" w:rsidRPr="003110EF" w:rsidRDefault="00CC5121" w:rsidP="00367745">
            <w:pPr>
              <w:pStyle w:val="TabellRader"/>
              <w:rPr>
                <w:szCs w:val="22"/>
                <w:lang w:eastAsia="sv-SE"/>
              </w:rPr>
            </w:pPr>
            <w:r>
              <w:rPr>
                <w:szCs w:val="22"/>
                <w:lang w:eastAsia="sv-SE"/>
              </w:rPr>
              <w:t>5</w:t>
            </w:r>
          </w:p>
        </w:tc>
        <w:tc>
          <w:tcPr>
            <w:tcW w:w="680" w:type="dxa"/>
            <w:tcBorders>
              <w:top w:val="nil"/>
              <w:left w:val="nil"/>
              <w:bottom w:val="single" w:sz="8" w:space="0" w:color="auto"/>
              <w:right w:val="nil"/>
            </w:tcBorders>
            <w:vAlign w:val="center"/>
          </w:tcPr>
          <w:p w14:paraId="602F9662" w14:textId="77777777" w:rsidR="00CC5121" w:rsidRPr="003110EF" w:rsidRDefault="00CC5121" w:rsidP="00367745">
            <w:pPr>
              <w:pStyle w:val="TabellRader"/>
              <w:rPr>
                <w:szCs w:val="22"/>
                <w:lang w:eastAsia="sv-SE"/>
              </w:rPr>
            </w:pPr>
            <w:r>
              <w:rPr>
                <w:szCs w:val="22"/>
                <w:lang w:eastAsia="sv-SE"/>
              </w:rPr>
              <w:t>4</w:t>
            </w:r>
          </w:p>
        </w:tc>
        <w:tc>
          <w:tcPr>
            <w:tcW w:w="680" w:type="dxa"/>
            <w:tcBorders>
              <w:top w:val="nil"/>
              <w:left w:val="nil"/>
              <w:bottom w:val="single" w:sz="8" w:space="0" w:color="auto"/>
              <w:right w:val="nil"/>
            </w:tcBorders>
            <w:vAlign w:val="center"/>
          </w:tcPr>
          <w:p w14:paraId="1CA904AC" w14:textId="77777777" w:rsidR="00CC5121" w:rsidRDefault="00CC5121" w:rsidP="00367745">
            <w:pPr>
              <w:pStyle w:val="TabellRader"/>
              <w:rPr>
                <w:szCs w:val="22"/>
                <w:lang w:eastAsia="sv-SE"/>
              </w:rPr>
            </w:pPr>
            <w:r>
              <w:rPr>
                <w:szCs w:val="22"/>
                <w:lang w:eastAsia="sv-SE"/>
              </w:rPr>
              <w:t>5</w:t>
            </w:r>
          </w:p>
        </w:tc>
      </w:tr>
      <w:tr w:rsidR="00CC5121" w:rsidRPr="003110EF" w14:paraId="591C6B57" w14:textId="77777777" w:rsidTr="00367745">
        <w:trPr>
          <w:trHeight w:val="315"/>
        </w:trPr>
        <w:tc>
          <w:tcPr>
            <w:tcW w:w="2438" w:type="dxa"/>
            <w:tcBorders>
              <w:top w:val="nil"/>
              <w:left w:val="nil"/>
              <w:bottom w:val="single" w:sz="8" w:space="0" w:color="auto"/>
              <w:right w:val="nil"/>
            </w:tcBorders>
            <w:noWrap/>
            <w:vAlign w:val="center"/>
            <w:hideMark/>
          </w:tcPr>
          <w:p w14:paraId="732B83A4" w14:textId="77777777" w:rsidR="00CC5121" w:rsidRPr="003110EF" w:rsidRDefault="00CC5121" w:rsidP="00367745">
            <w:pPr>
              <w:pStyle w:val="TabellRader"/>
              <w:jc w:val="left"/>
              <w:rPr>
                <w:lang w:eastAsia="sv-SE"/>
              </w:rPr>
            </w:pPr>
            <w:r w:rsidRPr="003110EF">
              <w:rPr>
                <w:lang w:eastAsia="sv-SE"/>
              </w:rPr>
              <w:t>Externa förvaltningskostnader</w:t>
            </w:r>
            <w:r w:rsidRPr="0088704E">
              <w:rPr>
                <w:vertAlign w:val="superscript"/>
                <w:lang w:eastAsia="sv-SE"/>
              </w:rPr>
              <w:t>1</w:t>
            </w:r>
          </w:p>
        </w:tc>
        <w:tc>
          <w:tcPr>
            <w:tcW w:w="680" w:type="dxa"/>
            <w:tcBorders>
              <w:top w:val="nil"/>
              <w:left w:val="nil"/>
              <w:bottom w:val="single" w:sz="8" w:space="0" w:color="auto"/>
              <w:right w:val="nil"/>
            </w:tcBorders>
            <w:noWrap/>
            <w:vAlign w:val="center"/>
            <w:hideMark/>
          </w:tcPr>
          <w:p w14:paraId="6766114E" w14:textId="77777777" w:rsidR="00CC5121" w:rsidRPr="003110EF" w:rsidRDefault="00CC5121" w:rsidP="00367745">
            <w:pPr>
              <w:pStyle w:val="TabellRader"/>
              <w:rPr>
                <w:lang w:eastAsia="sv-SE"/>
              </w:rPr>
            </w:pPr>
            <w:r w:rsidRPr="003110EF">
              <w:rPr>
                <w:szCs w:val="22"/>
                <w:lang w:eastAsia="sv-SE"/>
              </w:rPr>
              <w:t>117</w:t>
            </w:r>
          </w:p>
        </w:tc>
        <w:tc>
          <w:tcPr>
            <w:tcW w:w="680" w:type="dxa"/>
            <w:tcBorders>
              <w:top w:val="nil"/>
              <w:left w:val="nil"/>
              <w:bottom w:val="single" w:sz="8" w:space="0" w:color="auto"/>
              <w:right w:val="nil"/>
            </w:tcBorders>
            <w:vAlign w:val="center"/>
          </w:tcPr>
          <w:p w14:paraId="51B2B860" w14:textId="77777777" w:rsidR="00CC5121" w:rsidRPr="003110EF" w:rsidRDefault="00CC5121" w:rsidP="00367745">
            <w:pPr>
              <w:pStyle w:val="TabellRader"/>
              <w:rPr>
                <w:szCs w:val="22"/>
                <w:lang w:eastAsia="sv-SE"/>
              </w:rPr>
            </w:pPr>
            <w:r w:rsidRPr="003110EF">
              <w:rPr>
                <w:szCs w:val="22"/>
                <w:lang w:eastAsia="sv-SE"/>
              </w:rPr>
              <w:t>122</w:t>
            </w:r>
          </w:p>
        </w:tc>
        <w:tc>
          <w:tcPr>
            <w:tcW w:w="680" w:type="dxa"/>
            <w:tcBorders>
              <w:top w:val="nil"/>
              <w:left w:val="nil"/>
              <w:bottom w:val="single" w:sz="8" w:space="0" w:color="auto"/>
              <w:right w:val="nil"/>
            </w:tcBorders>
            <w:vAlign w:val="center"/>
          </w:tcPr>
          <w:p w14:paraId="505808F3" w14:textId="77777777" w:rsidR="00CC5121" w:rsidRPr="003110EF" w:rsidRDefault="00CC5121" w:rsidP="00367745">
            <w:pPr>
              <w:pStyle w:val="TabellRader"/>
              <w:rPr>
                <w:szCs w:val="22"/>
                <w:lang w:eastAsia="sv-SE"/>
              </w:rPr>
            </w:pPr>
            <w:r>
              <w:rPr>
                <w:szCs w:val="22"/>
                <w:lang w:eastAsia="sv-SE"/>
              </w:rPr>
              <w:t>126</w:t>
            </w:r>
          </w:p>
        </w:tc>
        <w:tc>
          <w:tcPr>
            <w:tcW w:w="680" w:type="dxa"/>
            <w:tcBorders>
              <w:top w:val="nil"/>
              <w:left w:val="nil"/>
              <w:bottom w:val="single" w:sz="8" w:space="0" w:color="auto"/>
              <w:right w:val="nil"/>
            </w:tcBorders>
            <w:vAlign w:val="center"/>
          </w:tcPr>
          <w:p w14:paraId="5C5C3674" w14:textId="77777777" w:rsidR="00CC5121" w:rsidRPr="003110EF" w:rsidRDefault="00CC5121" w:rsidP="00367745">
            <w:pPr>
              <w:pStyle w:val="TabellRader"/>
              <w:rPr>
                <w:szCs w:val="22"/>
                <w:lang w:eastAsia="sv-SE"/>
              </w:rPr>
            </w:pPr>
            <w:r>
              <w:rPr>
                <w:szCs w:val="22"/>
                <w:lang w:eastAsia="sv-SE"/>
              </w:rPr>
              <w:t>142</w:t>
            </w:r>
          </w:p>
        </w:tc>
        <w:tc>
          <w:tcPr>
            <w:tcW w:w="680" w:type="dxa"/>
            <w:tcBorders>
              <w:top w:val="nil"/>
              <w:left w:val="nil"/>
              <w:bottom w:val="single" w:sz="8" w:space="0" w:color="auto"/>
              <w:right w:val="nil"/>
            </w:tcBorders>
            <w:vAlign w:val="center"/>
          </w:tcPr>
          <w:p w14:paraId="58A1FAB9" w14:textId="77777777" w:rsidR="00CC5121" w:rsidRDefault="00CC5121" w:rsidP="00367745">
            <w:pPr>
              <w:pStyle w:val="TabellRader"/>
              <w:rPr>
                <w:szCs w:val="22"/>
                <w:lang w:eastAsia="sv-SE"/>
              </w:rPr>
            </w:pPr>
            <w:r>
              <w:rPr>
                <w:szCs w:val="22"/>
                <w:lang w:eastAsia="sv-SE"/>
              </w:rPr>
              <w:t>119</w:t>
            </w:r>
          </w:p>
        </w:tc>
      </w:tr>
      <w:tr w:rsidR="00CC5121" w:rsidRPr="003110EF" w14:paraId="7F97E8ED" w14:textId="77777777" w:rsidTr="00367745">
        <w:trPr>
          <w:trHeight w:val="315"/>
        </w:trPr>
        <w:tc>
          <w:tcPr>
            <w:tcW w:w="2438" w:type="dxa"/>
            <w:tcBorders>
              <w:top w:val="single" w:sz="8" w:space="0" w:color="auto"/>
              <w:left w:val="nil"/>
              <w:bottom w:val="single" w:sz="4" w:space="0" w:color="auto"/>
              <w:right w:val="nil"/>
            </w:tcBorders>
            <w:noWrap/>
            <w:vAlign w:val="center"/>
            <w:hideMark/>
          </w:tcPr>
          <w:p w14:paraId="324EC42B" w14:textId="77777777" w:rsidR="00CC5121" w:rsidRPr="003110EF" w:rsidRDefault="00CC5121" w:rsidP="00367745">
            <w:pPr>
              <w:pStyle w:val="TabellHuvud"/>
              <w:jc w:val="left"/>
              <w:rPr>
                <w:lang w:eastAsia="sv-SE"/>
              </w:rPr>
            </w:pPr>
            <w:r w:rsidRPr="003110EF">
              <w:rPr>
                <w:lang w:eastAsia="sv-SE"/>
              </w:rPr>
              <w:t>Summa</w:t>
            </w:r>
          </w:p>
        </w:tc>
        <w:tc>
          <w:tcPr>
            <w:tcW w:w="680" w:type="dxa"/>
            <w:tcBorders>
              <w:top w:val="single" w:sz="8" w:space="0" w:color="auto"/>
              <w:left w:val="nil"/>
              <w:bottom w:val="single" w:sz="4" w:space="0" w:color="auto"/>
              <w:right w:val="nil"/>
            </w:tcBorders>
            <w:noWrap/>
            <w:vAlign w:val="center"/>
            <w:hideMark/>
          </w:tcPr>
          <w:p w14:paraId="12C87E1D" w14:textId="77777777" w:rsidR="00CC5121" w:rsidRPr="003110EF" w:rsidRDefault="00CC5121" w:rsidP="00367745">
            <w:pPr>
              <w:pStyle w:val="TabellHuvud"/>
              <w:rPr>
                <w:lang w:eastAsia="sv-SE"/>
              </w:rPr>
            </w:pPr>
            <w:r w:rsidRPr="003110EF">
              <w:rPr>
                <w:szCs w:val="22"/>
                <w:lang w:eastAsia="sv-SE"/>
              </w:rPr>
              <w:t>319</w:t>
            </w:r>
          </w:p>
        </w:tc>
        <w:tc>
          <w:tcPr>
            <w:tcW w:w="680" w:type="dxa"/>
            <w:tcBorders>
              <w:top w:val="single" w:sz="8" w:space="0" w:color="auto"/>
              <w:left w:val="nil"/>
              <w:bottom w:val="single" w:sz="4" w:space="0" w:color="auto"/>
              <w:right w:val="nil"/>
            </w:tcBorders>
            <w:vAlign w:val="center"/>
          </w:tcPr>
          <w:p w14:paraId="309AE5DE" w14:textId="77777777" w:rsidR="00CC5121" w:rsidRPr="003110EF" w:rsidRDefault="00CC5121" w:rsidP="00367745">
            <w:pPr>
              <w:pStyle w:val="TabellHuvud"/>
              <w:rPr>
                <w:szCs w:val="22"/>
                <w:lang w:eastAsia="sv-SE"/>
              </w:rPr>
            </w:pPr>
            <w:r w:rsidRPr="003110EF">
              <w:rPr>
                <w:szCs w:val="22"/>
                <w:lang w:eastAsia="sv-SE"/>
              </w:rPr>
              <w:t>334</w:t>
            </w:r>
          </w:p>
        </w:tc>
        <w:tc>
          <w:tcPr>
            <w:tcW w:w="680" w:type="dxa"/>
            <w:tcBorders>
              <w:top w:val="single" w:sz="8" w:space="0" w:color="auto"/>
              <w:left w:val="nil"/>
              <w:bottom w:val="single" w:sz="4" w:space="0" w:color="auto"/>
              <w:right w:val="nil"/>
            </w:tcBorders>
            <w:vAlign w:val="center"/>
          </w:tcPr>
          <w:p w14:paraId="41714C7E" w14:textId="77777777" w:rsidR="00CC5121" w:rsidRPr="003110EF" w:rsidRDefault="00CC5121" w:rsidP="00367745">
            <w:pPr>
              <w:pStyle w:val="TabellHuvud"/>
              <w:rPr>
                <w:szCs w:val="22"/>
                <w:lang w:eastAsia="sv-SE"/>
              </w:rPr>
            </w:pPr>
            <w:r>
              <w:rPr>
                <w:szCs w:val="22"/>
                <w:lang w:eastAsia="sv-SE"/>
              </w:rPr>
              <w:t>348</w:t>
            </w:r>
          </w:p>
        </w:tc>
        <w:tc>
          <w:tcPr>
            <w:tcW w:w="680" w:type="dxa"/>
            <w:tcBorders>
              <w:top w:val="single" w:sz="8" w:space="0" w:color="auto"/>
              <w:left w:val="nil"/>
              <w:bottom w:val="single" w:sz="4" w:space="0" w:color="auto"/>
              <w:right w:val="nil"/>
            </w:tcBorders>
            <w:vAlign w:val="center"/>
          </w:tcPr>
          <w:p w14:paraId="32904542" w14:textId="77777777" w:rsidR="00CC5121" w:rsidRPr="003110EF" w:rsidRDefault="00CC5121" w:rsidP="00367745">
            <w:pPr>
              <w:pStyle w:val="TabellHuvud"/>
              <w:rPr>
                <w:szCs w:val="22"/>
                <w:lang w:eastAsia="sv-SE"/>
              </w:rPr>
            </w:pPr>
            <w:r>
              <w:rPr>
                <w:szCs w:val="22"/>
                <w:lang w:eastAsia="sv-SE"/>
              </w:rPr>
              <w:t>376</w:t>
            </w:r>
          </w:p>
        </w:tc>
        <w:tc>
          <w:tcPr>
            <w:tcW w:w="680" w:type="dxa"/>
            <w:tcBorders>
              <w:top w:val="single" w:sz="8" w:space="0" w:color="auto"/>
              <w:left w:val="nil"/>
              <w:bottom w:val="single" w:sz="4" w:space="0" w:color="auto"/>
              <w:right w:val="nil"/>
            </w:tcBorders>
            <w:vAlign w:val="center"/>
          </w:tcPr>
          <w:p w14:paraId="63BDB364" w14:textId="77777777" w:rsidR="00CC5121" w:rsidRDefault="00CC5121" w:rsidP="00367745">
            <w:pPr>
              <w:pStyle w:val="TabellHuvud"/>
              <w:rPr>
                <w:szCs w:val="22"/>
                <w:lang w:eastAsia="sv-SE"/>
              </w:rPr>
            </w:pPr>
            <w:r>
              <w:rPr>
                <w:szCs w:val="22"/>
                <w:lang w:eastAsia="sv-SE"/>
              </w:rPr>
              <w:t>371</w:t>
            </w:r>
          </w:p>
        </w:tc>
      </w:tr>
      <w:tr w:rsidR="00CC5121" w:rsidRPr="003110EF" w14:paraId="6CAD1504" w14:textId="77777777" w:rsidTr="00367745">
        <w:trPr>
          <w:trHeight w:val="315"/>
        </w:trPr>
        <w:tc>
          <w:tcPr>
            <w:tcW w:w="2438" w:type="dxa"/>
            <w:tcBorders>
              <w:top w:val="single" w:sz="4" w:space="0" w:color="auto"/>
              <w:left w:val="nil"/>
              <w:bottom w:val="single" w:sz="8" w:space="0" w:color="auto"/>
              <w:right w:val="nil"/>
            </w:tcBorders>
            <w:vAlign w:val="center"/>
            <w:hideMark/>
          </w:tcPr>
          <w:p w14:paraId="01CFD7FE" w14:textId="77777777" w:rsidR="00CC5121" w:rsidRPr="003110EF" w:rsidRDefault="00CC5121" w:rsidP="00367745">
            <w:pPr>
              <w:pStyle w:val="TabellRader"/>
              <w:jc w:val="left"/>
              <w:rPr>
                <w:lang w:eastAsia="sv-SE"/>
              </w:rPr>
            </w:pPr>
            <w:r w:rsidRPr="003110EF">
              <w:rPr>
                <w:lang w:eastAsia="sv-SE"/>
              </w:rPr>
              <w:t>Förvaltningskostnadsandel %</w:t>
            </w:r>
          </w:p>
        </w:tc>
        <w:tc>
          <w:tcPr>
            <w:tcW w:w="680" w:type="dxa"/>
            <w:tcBorders>
              <w:top w:val="single" w:sz="4" w:space="0" w:color="auto"/>
              <w:left w:val="nil"/>
              <w:bottom w:val="single" w:sz="8" w:space="0" w:color="auto"/>
              <w:right w:val="nil"/>
            </w:tcBorders>
            <w:vAlign w:val="center"/>
            <w:hideMark/>
          </w:tcPr>
          <w:p w14:paraId="1D9DE38C" w14:textId="77777777" w:rsidR="00CC5121" w:rsidRPr="003110EF" w:rsidRDefault="00CC5121" w:rsidP="00367745">
            <w:pPr>
              <w:pStyle w:val="TabellRader"/>
              <w:rPr>
                <w:lang w:eastAsia="sv-SE"/>
              </w:rPr>
            </w:pPr>
            <w:r w:rsidRPr="003110EF">
              <w:rPr>
                <w:lang w:eastAsia="sv-SE"/>
              </w:rPr>
              <w:t>0,09</w:t>
            </w:r>
          </w:p>
        </w:tc>
        <w:tc>
          <w:tcPr>
            <w:tcW w:w="680" w:type="dxa"/>
            <w:tcBorders>
              <w:top w:val="single" w:sz="4" w:space="0" w:color="auto"/>
              <w:left w:val="nil"/>
              <w:bottom w:val="single" w:sz="8" w:space="0" w:color="auto"/>
              <w:right w:val="nil"/>
            </w:tcBorders>
            <w:vAlign w:val="center"/>
          </w:tcPr>
          <w:p w14:paraId="4D2F3526" w14:textId="77777777" w:rsidR="00CC5121" w:rsidRPr="003110EF" w:rsidRDefault="00CC5121" w:rsidP="00367745">
            <w:pPr>
              <w:pStyle w:val="TabellRader"/>
              <w:rPr>
                <w:lang w:eastAsia="sv-SE"/>
              </w:rPr>
            </w:pPr>
            <w:r w:rsidRPr="003110EF">
              <w:rPr>
                <w:lang w:eastAsia="sv-SE"/>
              </w:rPr>
              <w:t>0,09</w:t>
            </w:r>
          </w:p>
        </w:tc>
        <w:tc>
          <w:tcPr>
            <w:tcW w:w="680" w:type="dxa"/>
            <w:tcBorders>
              <w:top w:val="single" w:sz="4" w:space="0" w:color="auto"/>
              <w:left w:val="nil"/>
              <w:bottom w:val="single" w:sz="8" w:space="0" w:color="auto"/>
              <w:right w:val="nil"/>
            </w:tcBorders>
            <w:vAlign w:val="center"/>
          </w:tcPr>
          <w:p w14:paraId="2716C1A2" w14:textId="77777777" w:rsidR="00CC5121" w:rsidRPr="003110EF" w:rsidRDefault="00CC5121" w:rsidP="00367745">
            <w:pPr>
              <w:pStyle w:val="TabellRader"/>
              <w:rPr>
                <w:lang w:eastAsia="sv-SE"/>
              </w:rPr>
            </w:pPr>
            <w:r w:rsidRPr="003110EF">
              <w:rPr>
                <w:lang w:eastAsia="sv-SE"/>
              </w:rPr>
              <w:t>0,09</w:t>
            </w:r>
          </w:p>
        </w:tc>
        <w:tc>
          <w:tcPr>
            <w:tcW w:w="680" w:type="dxa"/>
            <w:tcBorders>
              <w:top w:val="single" w:sz="4" w:space="0" w:color="auto"/>
              <w:left w:val="nil"/>
              <w:bottom w:val="single" w:sz="8" w:space="0" w:color="auto"/>
              <w:right w:val="nil"/>
            </w:tcBorders>
            <w:vAlign w:val="center"/>
          </w:tcPr>
          <w:p w14:paraId="2F0F1AA0" w14:textId="77777777" w:rsidR="00CC5121" w:rsidRPr="003110EF" w:rsidRDefault="00CC5121" w:rsidP="00367745">
            <w:pPr>
              <w:pStyle w:val="TabellRader"/>
              <w:rPr>
                <w:lang w:eastAsia="sv-SE"/>
              </w:rPr>
            </w:pPr>
            <w:r>
              <w:rPr>
                <w:lang w:eastAsia="sv-SE"/>
              </w:rPr>
              <w:t>0,08</w:t>
            </w:r>
          </w:p>
        </w:tc>
        <w:tc>
          <w:tcPr>
            <w:tcW w:w="680" w:type="dxa"/>
            <w:tcBorders>
              <w:top w:val="single" w:sz="4" w:space="0" w:color="auto"/>
              <w:left w:val="nil"/>
              <w:bottom w:val="single" w:sz="8" w:space="0" w:color="auto"/>
              <w:right w:val="nil"/>
            </w:tcBorders>
            <w:vAlign w:val="center"/>
          </w:tcPr>
          <w:p w14:paraId="717D3D7F" w14:textId="77777777" w:rsidR="00CC5121" w:rsidRDefault="00CC5121" w:rsidP="00367745">
            <w:pPr>
              <w:pStyle w:val="TabellRader"/>
              <w:rPr>
                <w:lang w:eastAsia="sv-SE"/>
              </w:rPr>
            </w:pPr>
            <w:r>
              <w:rPr>
                <w:lang w:eastAsia="sv-SE"/>
              </w:rPr>
              <w:t>0,08</w:t>
            </w:r>
          </w:p>
        </w:tc>
      </w:tr>
      <w:tr w:rsidR="00CC5121" w:rsidRPr="003110EF" w14:paraId="3F34C0BF" w14:textId="77777777" w:rsidTr="00367745">
        <w:trPr>
          <w:trHeight w:val="300"/>
        </w:trPr>
        <w:tc>
          <w:tcPr>
            <w:tcW w:w="2438" w:type="dxa"/>
            <w:tcBorders>
              <w:top w:val="nil"/>
              <w:left w:val="nil"/>
              <w:bottom w:val="nil"/>
              <w:right w:val="nil"/>
            </w:tcBorders>
            <w:vAlign w:val="center"/>
            <w:hideMark/>
          </w:tcPr>
          <w:p w14:paraId="470C193D" w14:textId="77777777" w:rsidR="00CC5121" w:rsidRPr="003110EF" w:rsidRDefault="00CC5121" w:rsidP="00367745">
            <w:pPr>
              <w:pStyle w:val="TabellRader"/>
              <w:jc w:val="left"/>
              <w:rPr>
                <w:lang w:eastAsia="sv-SE"/>
              </w:rPr>
            </w:pPr>
            <w:r w:rsidRPr="003110EF">
              <w:rPr>
                <w:lang w:eastAsia="sv-SE"/>
              </w:rPr>
              <w:t>Antal anställd</w:t>
            </w:r>
            <w:r>
              <w:rPr>
                <w:lang w:eastAsia="sv-SE"/>
              </w:rPr>
              <w:t>a</w:t>
            </w:r>
            <w:r w:rsidRPr="0088704E">
              <w:rPr>
                <w:vertAlign w:val="superscript"/>
                <w:lang w:eastAsia="sv-SE"/>
              </w:rPr>
              <w:t>2</w:t>
            </w:r>
          </w:p>
        </w:tc>
        <w:tc>
          <w:tcPr>
            <w:tcW w:w="680" w:type="dxa"/>
            <w:tcBorders>
              <w:top w:val="nil"/>
              <w:left w:val="nil"/>
              <w:bottom w:val="nil"/>
              <w:right w:val="nil"/>
            </w:tcBorders>
            <w:vAlign w:val="center"/>
            <w:hideMark/>
          </w:tcPr>
          <w:p w14:paraId="36310A75" w14:textId="77777777" w:rsidR="00CC5121" w:rsidRPr="003110EF" w:rsidRDefault="00CC5121" w:rsidP="00367745">
            <w:pPr>
              <w:pStyle w:val="TabellRader"/>
              <w:rPr>
                <w:lang w:eastAsia="sv-SE"/>
              </w:rPr>
            </w:pPr>
            <w:r w:rsidRPr="003110EF">
              <w:rPr>
                <w:lang w:eastAsia="sv-SE"/>
              </w:rPr>
              <w:t>59</w:t>
            </w:r>
          </w:p>
        </w:tc>
        <w:tc>
          <w:tcPr>
            <w:tcW w:w="680" w:type="dxa"/>
            <w:tcBorders>
              <w:top w:val="nil"/>
              <w:left w:val="nil"/>
              <w:bottom w:val="nil"/>
              <w:right w:val="nil"/>
            </w:tcBorders>
            <w:vAlign w:val="center"/>
          </w:tcPr>
          <w:p w14:paraId="126B076B" w14:textId="77777777" w:rsidR="00CC5121" w:rsidRPr="003110EF" w:rsidRDefault="00CC5121" w:rsidP="00367745">
            <w:pPr>
              <w:pStyle w:val="TabellRader"/>
              <w:rPr>
                <w:lang w:eastAsia="sv-SE"/>
              </w:rPr>
            </w:pPr>
            <w:r w:rsidRPr="003110EF">
              <w:rPr>
                <w:lang w:eastAsia="sv-SE"/>
              </w:rPr>
              <w:t>58</w:t>
            </w:r>
          </w:p>
        </w:tc>
        <w:tc>
          <w:tcPr>
            <w:tcW w:w="680" w:type="dxa"/>
            <w:tcBorders>
              <w:top w:val="nil"/>
              <w:left w:val="nil"/>
              <w:bottom w:val="nil"/>
              <w:right w:val="nil"/>
            </w:tcBorders>
            <w:vAlign w:val="center"/>
          </w:tcPr>
          <w:p w14:paraId="2F085057" w14:textId="77777777" w:rsidR="00CC5121" w:rsidRPr="003110EF" w:rsidRDefault="00CC5121" w:rsidP="00367745">
            <w:pPr>
              <w:pStyle w:val="TabellRader"/>
              <w:rPr>
                <w:lang w:eastAsia="sv-SE"/>
              </w:rPr>
            </w:pPr>
            <w:r>
              <w:rPr>
                <w:lang w:eastAsia="sv-SE"/>
              </w:rPr>
              <w:t>60</w:t>
            </w:r>
          </w:p>
        </w:tc>
        <w:tc>
          <w:tcPr>
            <w:tcW w:w="680" w:type="dxa"/>
            <w:tcBorders>
              <w:top w:val="nil"/>
              <w:left w:val="nil"/>
              <w:bottom w:val="nil"/>
              <w:right w:val="nil"/>
            </w:tcBorders>
            <w:vAlign w:val="center"/>
          </w:tcPr>
          <w:p w14:paraId="6CFEE37B" w14:textId="77777777" w:rsidR="00CC5121" w:rsidRPr="003110EF" w:rsidRDefault="00CC5121" w:rsidP="00367745">
            <w:pPr>
              <w:pStyle w:val="TabellRader"/>
              <w:rPr>
                <w:lang w:eastAsia="sv-SE"/>
              </w:rPr>
            </w:pPr>
            <w:r>
              <w:rPr>
                <w:lang w:eastAsia="sv-SE"/>
              </w:rPr>
              <w:t>61</w:t>
            </w:r>
          </w:p>
        </w:tc>
        <w:tc>
          <w:tcPr>
            <w:tcW w:w="680" w:type="dxa"/>
            <w:tcBorders>
              <w:top w:val="nil"/>
              <w:left w:val="nil"/>
              <w:bottom w:val="nil"/>
              <w:right w:val="nil"/>
            </w:tcBorders>
            <w:vAlign w:val="center"/>
          </w:tcPr>
          <w:p w14:paraId="0969E9A3" w14:textId="77777777" w:rsidR="00CC5121" w:rsidRDefault="00CC5121" w:rsidP="00367745">
            <w:pPr>
              <w:pStyle w:val="TabellRader"/>
              <w:rPr>
                <w:lang w:eastAsia="sv-SE"/>
              </w:rPr>
            </w:pPr>
            <w:r>
              <w:rPr>
                <w:lang w:eastAsia="sv-SE"/>
              </w:rPr>
              <w:t>66</w:t>
            </w:r>
          </w:p>
        </w:tc>
      </w:tr>
      <w:tr w:rsidR="00CC5121" w:rsidRPr="003110EF" w14:paraId="30540F68" w14:textId="77777777" w:rsidTr="00367745">
        <w:trPr>
          <w:trHeight w:val="315"/>
        </w:trPr>
        <w:tc>
          <w:tcPr>
            <w:tcW w:w="2438" w:type="dxa"/>
            <w:tcBorders>
              <w:top w:val="nil"/>
              <w:left w:val="nil"/>
              <w:bottom w:val="nil"/>
              <w:right w:val="nil"/>
            </w:tcBorders>
            <w:vAlign w:val="center"/>
            <w:hideMark/>
          </w:tcPr>
          <w:p w14:paraId="65D33182" w14:textId="77777777" w:rsidR="00CC5121" w:rsidRPr="003110EF" w:rsidRDefault="00CC5121" w:rsidP="00367745">
            <w:pPr>
              <w:pStyle w:val="TabellRader"/>
              <w:jc w:val="left"/>
              <w:rPr>
                <w:lang w:eastAsia="sv-SE"/>
              </w:rPr>
            </w:pPr>
            <w:r w:rsidRPr="003110EF">
              <w:rPr>
                <w:lang w:eastAsia="sv-SE"/>
              </w:rPr>
              <w:t>An</w:t>
            </w:r>
            <w:r>
              <w:rPr>
                <w:lang w:eastAsia="sv-SE"/>
              </w:rPr>
              <w:t>tal kvinnor/män</w:t>
            </w:r>
          </w:p>
        </w:tc>
        <w:tc>
          <w:tcPr>
            <w:tcW w:w="680" w:type="dxa"/>
            <w:tcBorders>
              <w:top w:val="nil"/>
              <w:left w:val="nil"/>
              <w:bottom w:val="nil"/>
              <w:right w:val="nil"/>
            </w:tcBorders>
            <w:vAlign w:val="center"/>
            <w:hideMark/>
          </w:tcPr>
          <w:p w14:paraId="721F250F" w14:textId="77777777" w:rsidR="00CC5121" w:rsidRPr="003110EF" w:rsidRDefault="00CC5121" w:rsidP="00367745">
            <w:pPr>
              <w:pStyle w:val="TabellRader"/>
              <w:rPr>
                <w:lang w:eastAsia="sv-SE"/>
              </w:rPr>
            </w:pPr>
            <w:r>
              <w:rPr>
                <w:lang w:eastAsia="sv-SE"/>
              </w:rPr>
              <w:t>23/36</w:t>
            </w:r>
          </w:p>
        </w:tc>
        <w:tc>
          <w:tcPr>
            <w:tcW w:w="680" w:type="dxa"/>
            <w:tcBorders>
              <w:top w:val="nil"/>
              <w:left w:val="nil"/>
              <w:bottom w:val="nil"/>
              <w:right w:val="nil"/>
            </w:tcBorders>
            <w:vAlign w:val="center"/>
            <w:hideMark/>
          </w:tcPr>
          <w:p w14:paraId="2FDDB2AD" w14:textId="77777777" w:rsidR="00CC5121" w:rsidRPr="003110EF" w:rsidRDefault="00CC5121" w:rsidP="00367745">
            <w:pPr>
              <w:pStyle w:val="TabellRader"/>
              <w:rPr>
                <w:lang w:eastAsia="sv-SE"/>
              </w:rPr>
            </w:pPr>
            <w:r>
              <w:rPr>
                <w:lang w:eastAsia="sv-SE"/>
              </w:rPr>
              <w:t>23/35</w:t>
            </w:r>
          </w:p>
        </w:tc>
        <w:tc>
          <w:tcPr>
            <w:tcW w:w="680" w:type="dxa"/>
            <w:tcBorders>
              <w:top w:val="nil"/>
              <w:left w:val="nil"/>
              <w:bottom w:val="nil"/>
              <w:right w:val="nil"/>
            </w:tcBorders>
            <w:vAlign w:val="center"/>
          </w:tcPr>
          <w:p w14:paraId="671C64FF" w14:textId="77777777" w:rsidR="00CC5121" w:rsidRPr="003110EF" w:rsidRDefault="00CC5121" w:rsidP="00367745">
            <w:pPr>
              <w:pStyle w:val="TabellRader"/>
              <w:rPr>
                <w:lang w:eastAsia="sv-SE"/>
              </w:rPr>
            </w:pPr>
            <w:r>
              <w:rPr>
                <w:lang w:eastAsia="sv-SE"/>
              </w:rPr>
              <w:t>26/34</w:t>
            </w:r>
          </w:p>
        </w:tc>
        <w:tc>
          <w:tcPr>
            <w:tcW w:w="680" w:type="dxa"/>
            <w:tcBorders>
              <w:top w:val="nil"/>
              <w:left w:val="nil"/>
              <w:bottom w:val="nil"/>
              <w:right w:val="nil"/>
            </w:tcBorders>
            <w:vAlign w:val="center"/>
          </w:tcPr>
          <w:p w14:paraId="475B75C9" w14:textId="77777777" w:rsidR="00CC5121" w:rsidRPr="003110EF" w:rsidRDefault="00CC5121" w:rsidP="00367745">
            <w:pPr>
              <w:pStyle w:val="TabellRader"/>
              <w:rPr>
                <w:lang w:eastAsia="sv-SE"/>
              </w:rPr>
            </w:pPr>
            <w:r>
              <w:rPr>
                <w:lang w:eastAsia="sv-SE"/>
              </w:rPr>
              <w:t>26/35</w:t>
            </w:r>
          </w:p>
        </w:tc>
        <w:tc>
          <w:tcPr>
            <w:tcW w:w="680" w:type="dxa"/>
            <w:tcBorders>
              <w:top w:val="nil"/>
              <w:left w:val="nil"/>
              <w:bottom w:val="nil"/>
              <w:right w:val="nil"/>
            </w:tcBorders>
            <w:vAlign w:val="center"/>
          </w:tcPr>
          <w:p w14:paraId="1AC2701F" w14:textId="77777777" w:rsidR="00CC5121" w:rsidRDefault="00CC5121" w:rsidP="00367745">
            <w:pPr>
              <w:pStyle w:val="TabellRader"/>
              <w:rPr>
                <w:lang w:eastAsia="sv-SE"/>
              </w:rPr>
            </w:pPr>
            <w:r>
              <w:rPr>
                <w:lang w:eastAsia="sv-SE"/>
              </w:rPr>
              <w:t>27/39</w:t>
            </w:r>
          </w:p>
        </w:tc>
      </w:tr>
      <w:tr w:rsidR="00CC5121" w:rsidRPr="003110EF" w14:paraId="7B7A5610" w14:textId="77777777" w:rsidTr="00367745">
        <w:trPr>
          <w:trHeight w:val="315"/>
        </w:trPr>
        <w:tc>
          <w:tcPr>
            <w:tcW w:w="2438" w:type="dxa"/>
            <w:tcBorders>
              <w:top w:val="nil"/>
              <w:left w:val="nil"/>
              <w:bottom w:val="single" w:sz="8" w:space="0" w:color="auto"/>
              <w:right w:val="nil"/>
            </w:tcBorders>
            <w:vAlign w:val="center"/>
          </w:tcPr>
          <w:p w14:paraId="23DFE0D3" w14:textId="77777777" w:rsidR="00CC5121" w:rsidRPr="003110EF" w:rsidRDefault="00CC5121" w:rsidP="00367745">
            <w:pPr>
              <w:pStyle w:val="TabellRader"/>
              <w:jc w:val="left"/>
              <w:rPr>
                <w:lang w:eastAsia="sv-SE"/>
              </w:rPr>
            </w:pPr>
            <w:r>
              <w:rPr>
                <w:lang w:eastAsia="sv-SE"/>
              </w:rPr>
              <w:t>Andel kvinnor %</w:t>
            </w:r>
          </w:p>
        </w:tc>
        <w:tc>
          <w:tcPr>
            <w:tcW w:w="680" w:type="dxa"/>
            <w:tcBorders>
              <w:top w:val="nil"/>
              <w:left w:val="nil"/>
              <w:bottom w:val="single" w:sz="8" w:space="0" w:color="auto"/>
              <w:right w:val="nil"/>
            </w:tcBorders>
            <w:vAlign w:val="center"/>
          </w:tcPr>
          <w:p w14:paraId="5EC0C289" w14:textId="77777777" w:rsidR="00CC5121" w:rsidRDefault="00CC5121" w:rsidP="00367745">
            <w:pPr>
              <w:pStyle w:val="TabellRader"/>
              <w:rPr>
                <w:lang w:eastAsia="sv-SE"/>
              </w:rPr>
            </w:pPr>
            <w:r>
              <w:rPr>
                <w:lang w:eastAsia="sv-SE"/>
              </w:rPr>
              <w:t>39</w:t>
            </w:r>
          </w:p>
        </w:tc>
        <w:tc>
          <w:tcPr>
            <w:tcW w:w="680" w:type="dxa"/>
            <w:tcBorders>
              <w:top w:val="nil"/>
              <w:left w:val="nil"/>
              <w:bottom w:val="single" w:sz="8" w:space="0" w:color="auto"/>
              <w:right w:val="nil"/>
            </w:tcBorders>
            <w:vAlign w:val="center"/>
          </w:tcPr>
          <w:p w14:paraId="23F3F157" w14:textId="77777777" w:rsidR="00CC5121" w:rsidRDefault="00CC5121" w:rsidP="00367745">
            <w:pPr>
              <w:pStyle w:val="TabellRader"/>
              <w:rPr>
                <w:lang w:eastAsia="sv-SE"/>
              </w:rPr>
            </w:pPr>
            <w:r>
              <w:rPr>
                <w:lang w:eastAsia="sv-SE"/>
              </w:rPr>
              <w:t>40</w:t>
            </w:r>
          </w:p>
        </w:tc>
        <w:tc>
          <w:tcPr>
            <w:tcW w:w="680" w:type="dxa"/>
            <w:tcBorders>
              <w:top w:val="nil"/>
              <w:left w:val="nil"/>
              <w:bottom w:val="single" w:sz="8" w:space="0" w:color="auto"/>
              <w:right w:val="nil"/>
            </w:tcBorders>
            <w:vAlign w:val="center"/>
          </w:tcPr>
          <w:p w14:paraId="607E5BD6" w14:textId="77777777" w:rsidR="00CC5121" w:rsidRDefault="00CC5121" w:rsidP="00367745">
            <w:pPr>
              <w:pStyle w:val="TabellRader"/>
              <w:rPr>
                <w:lang w:eastAsia="sv-SE"/>
              </w:rPr>
            </w:pPr>
            <w:r>
              <w:rPr>
                <w:lang w:eastAsia="sv-SE"/>
              </w:rPr>
              <w:t>43</w:t>
            </w:r>
          </w:p>
        </w:tc>
        <w:tc>
          <w:tcPr>
            <w:tcW w:w="680" w:type="dxa"/>
            <w:tcBorders>
              <w:top w:val="nil"/>
              <w:left w:val="nil"/>
              <w:bottom w:val="single" w:sz="8" w:space="0" w:color="auto"/>
              <w:right w:val="nil"/>
            </w:tcBorders>
            <w:vAlign w:val="center"/>
          </w:tcPr>
          <w:p w14:paraId="6A961AA6" w14:textId="77777777" w:rsidR="00CC5121" w:rsidRDefault="00CC5121" w:rsidP="00367745">
            <w:pPr>
              <w:pStyle w:val="TabellRader"/>
              <w:rPr>
                <w:lang w:eastAsia="sv-SE"/>
              </w:rPr>
            </w:pPr>
            <w:r>
              <w:rPr>
                <w:lang w:eastAsia="sv-SE"/>
              </w:rPr>
              <w:t>43</w:t>
            </w:r>
          </w:p>
        </w:tc>
        <w:tc>
          <w:tcPr>
            <w:tcW w:w="680" w:type="dxa"/>
            <w:tcBorders>
              <w:top w:val="nil"/>
              <w:left w:val="nil"/>
              <w:bottom w:val="single" w:sz="8" w:space="0" w:color="auto"/>
              <w:right w:val="nil"/>
            </w:tcBorders>
            <w:vAlign w:val="center"/>
          </w:tcPr>
          <w:p w14:paraId="1B894074" w14:textId="77777777" w:rsidR="00CC5121" w:rsidRDefault="00CC5121" w:rsidP="00367745">
            <w:pPr>
              <w:pStyle w:val="TabellRader"/>
              <w:rPr>
                <w:lang w:eastAsia="sv-SE"/>
              </w:rPr>
            </w:pPr>
            <w:r>
              <w:rPr>
                <w:lang w:eastAsia="sv-SE"/>
              </w:rPr>
              <w:t>41</w:t>
            </w:r>
          </w:p>
        </w:tc>
      </w:tr>
    </w:tbl>
    <w:p w14:paraId="1F449F4C" w14:textId="77777777" w:rsidR="00CC5121" w:rsidRDefault="00CC5121" w:rsidP="00CC5121">
      <w:pPr>
        <w:pStyle w:val="TabellFotnot"/>
      </w:pPr>
      <w:r>
        <w:t>Not 1:</w:t>
      </w:r>
      <w:r w:rsidRPr="0088704E">
        <w:t xml:space="preserve"> </w:t>
      </w:r>
      <w:r>
        <w:t>Exklusive prestationsbaserade arvoden.</w:t>
      </w:r>
    </w:p>
    <w:p w14:paraId="269FE746" w14:textId="77777777" w:rsidR="00CC5121" w:rsidRDefault="00CC5121" w:rsidP="00CC5121">
      <w:pPr>
        <w:pStyle w:val="TabellFotnot"/>
      </w:pPr>
      <w:r>
        <w:t>Not 2: Vid årets slut.</w:t>
      </w:r>
    </w:p>
    <w:p w14:paraId="5F7838E7" w14:textId="77777777" w:rsidR="00CC5121" w:rsidRPr="003110EF" w:rsidRDefault="00CC5121" w:rsidP="00CC5121">
      <w:pPr>
        <w:pStyle w:val="TabellFotnot"/>
      </w:pPr>
      <w:r w:rsidRPr="003110EF">
        <w:t>Källa: Tredje AP-fondens årsredovisningar</w:t>
      </w:r>
      <w:r>
        <w:t>.</w:t>
      </w:r>
    </w:p>
    <w:p w14:paraId="222BD2E8" w14:textId="77777777" w:rsidR="00CC5121" w:rsidRDefault="00CC5121" w:rsidP="00CC5121">
      <w:pPr>
        <w:pStyle w:val="Rubrik5utannumrering"/>
      </w:pPr>
      <w:r w:rsidRPr="004955B4">
        <w:t>Hållbarhet</w:t>
      </w:r>
    </w:p>
    <w:p w14:paraId="0646D1B8" w14:textId="77777777" w:rsidR="00CC5121" w:rsidRDefault="00CC5121" w:rsidP="00CC5121">
      <w:pPr>
        <w:pStyle w:val="Brdtext"/>
      </w:pPr>
      <w:r>
        <w:t>Tredje AP-fondens hållbarhetsarbete utgår från fondens hållbarhetspolicy som är fastslagen av styrelsen. Arbetet är integrerat i förvaltningen och ut</w:t>
      </w:r>
      <w:r>
        <w:softHyphen/>
        <w:t xml:space="preserve">gör en del av de analyser som ligger till grund för investeringsbeslut. Tredje AP-fondens hållbarhetsanalyser täcker alla ESG-aspekter, men fonden arbetar systematiskt med fyra fokusområden – </w:t>
      </w:r>
      <w:r w:rsidRPr="00F17526">
        <w:t>bolagsstyrning</w:t>
      </w:r>
      <w:r>
        <w:t>, klimat, mänskliga rättigheter och biologisk mångfald. Under 2022 har biologisk mångfald tillkommit som ett nytt fokusområde jämfört med föregående år.</w:t>
      </w:r>
    </w:p>
    <w:p w14:paraId="65E8459A" w14:textId="77777777" w:rsidR="00CC5121" w:rsidRDefault="00CC5121" w:rsidP="00CC5121">
      <w:pPr>
        <w:pStyle w:val="Brdtextmedindrag"/>
      </w:pPr>
      <w:r>
        <w:t xml:space="preserve">Under 2022 har Tredje AP-fonden arbetat vidare med implementeringen av den nya hållbarhetspolicy som fastslogs i juni 2021. Policyn har </w:t>
      </w:r>
      <w:proofErr w:type="gramStart"/>
      <w:r>
        <w:t>bl.a.</w:t>
      </w:r>
      <w:proofErr w:type="gramEnd"/>
      <w:r>
        <w:t xml:space="preserve"> medfört en omorganisation och hållbarhetsarbetet leds nu av en separat grupp som arbetar tillsammans med fondens förvaltare. Tredje AP-fonden har även uppdaterat och infört nya målsättningar inom de olika fokus</w:t>
      </w:r>
      <w:r>
        <w:softHyphen/>
        <w:t xml:space="preserve">områdena. Därutöver har fonden </w:t>
      </w:r>
      <w:proofErr w:type="gramStart"/>
      <w:r>
        <w:t>bl.a.</w:t>
      </w:r>
      <w:proofErr w:type="gramEnd"/>
      <w:r>
        <w:t xml:space="preserve"> undertecknat flera globala initiativ inom hållbarhet.</w:t>
      </w:r>
    </w:p>
    <w:p w14:paraId="1AC302E8" w14:textId="77777777" w:rsidR="00CC5121" w:rsidRDefault="00CC5121" w:rsidP="00CC5121">
      <w:pPr>
        <w:pStyle w:val="Brdtextmedindrag"/>
      </w:pPr>
      <w:r>
        <w:t>Tredje AP-fonden röstade under året på 158 svenska och på 980 utländ</w:t>
      </w:r>
      <w:r>
        <w:softHyphen/>
        <w:t xml:space="preserve">ska bolagsstämmor. </w:t>
      </w:r>
      <w:bookmarkStart w:id="242" w:name="_Hlk132971831"/>
      <w:r>
        <w:t>Vid de svenska bolagsstämmorna röstade Tredje AP-fonden emot styrelsens förslag i 17 fall (av totalt 3 111 förslag). Förslagen gällde dels incitamentsprogram, dels kapitalstruktur, organisa</w:t>
      </w:r>
      <w:r>
        <w:softHyphen/>
        <w:t>tion och förvärv. Vid de utländska bolagsstämmorna röstade fonden emot styrel</w:t>
      </w:r>
      <w:r>
        <w:softHyphen/>
        <w:t>sens förslag i ca 26 procent av omröstningarna, framför allt i fråga om styrelseledamöter/ansvarsfrihet, incitamentsprogram och fastställande av bokslut/förordnande av revisorer. Under 2022 deltog Tredje AP-fonden även i fem svenska valberedningar.</w:t>
      </w:r>
    </w:p>
    <w:bookmarkEnd w:id="242"/>
    <w:p w14:paraId="46534F94" w14:textId="77777777" w:rsidR="00CC5121" w:rsidRDefault="00CC5121" w:rsidP="00CC5121">
      <w:pPr>
        <w:pStyle w:val="Brdtextmedindrag"/>
      </w:pPr>
      <w:r>
        <w:t xml:space="preserve">Tredje AP-fonden har fastställt sex övergripande hållbarhetsmål inom fokusområdena klimat och bolagsstyrning (se </w:t>
      </w:r>
      <w:r>
        <w:fldChar w:fldCharType="begin"/>
      </w:r>
      <w:r>
        <w:instrText xml:space="preserve"> REF  _Ref101528456 \* Lower \h  \* MERGEFORMAT </w:instrText>
      </w:r>
      <w:r>
        <w:fldChar w:fldCharType="separate"/>
      </w:r>
      <w:r>
        <w:t>tabell 6.</w:t>
      </w:r>
      <w:r>
        <w:rPr>
          <w:noProof/>
        </w:rPr>
        <w:t>12</w:t>
      </w:r>
      <w:r>
        <w:fldChar w:fldCharType="end"/>
      </w:r>
      <w:r>
        <w:t xml:space="preserve"> nedan). Fem av målen har följts upp under 2022. De fastställda målen är definierade mot kvantitativa mätetal och är av kombinerad aktivitets- (</w:t>
      </w:r>
      <w:proofErr w:type="gramStart"/>
      <w:r>
        <w:t>t.ex.</w:t>
      </w:r>
      <w:proofErr w:type="gramEnd"/>
      <w:r>
        <w:t xml:space="preserve"> att genomföra ett antal aktiviteter) och resultattyp (t.ex. att uppnå ett visst resultat). Målen är långsiktiga och saknar gränsvärden för 2022. Målsättningar inom områdena mänskliga rättigheter och biologisk mångfald är ännu inte definierade, men planeras att införas under 2023.</w:t>
      </w:r>
    </w:p>
    <w:p w14:paraId="0520BDAE" w14:textId="77777777" w:rsidR="00CC5121" w:rsidRPr="00B07424" w:rsidRDefault="00CC5121" w:rsidP="00CC5121">
      <w:pPr>
        <w:pStyle w:val="Brdtextmedindrag"/>
      </w:pPr>
      <w:r>
        <w:lastRenderedPageBreak/>
        <w:t xml:space="preserve">I </w:t>
      </w:r>
      <w:r>
        <w:fldChar w:fldCharType="begin"/>
      </w:r>
      <w:r>
        <w:instrText xml:space="preserve"> REF  _Ref101528456 \* Lower \h  \* MERGEFORMAT </w:instrText>
      </w:r>
      <w:r>
        <w:fldChar w:fldCharType="separate"/>
      </w:r>
      <w:r>
        <w:t>tabell 6.</w:t>
      </w:r>
      <w:r>
        <w:rPr>
          <w:noProof/>
        </w:rPr>
        <w:t>12</w:t>
      </w:r>
      <w:r>
        <w:fldChar w:fldCharType="end"/>
      </w:r>
      <w:r>
        <w:t xml:space="preserve"> redovisas Tredje AP-fondens hållbarhetsmål och målupp</w:t>
      </w:r>
      <w:r>
        <w:softHyphen/>
        <w:t xml:space="preserve">fyllelse för 2022. Som jämförelse redovisas även måluppfyllelse för 2021. </w:t>
      </w:r>
    </w:p>
    <w:p w14:paraId="541978AD" w14:textId="77777777" w:rsidR="00CC5121" w:rsidRDefault="00CC5121" w:rsidP="00CC5121">
      <w:pPr>
        <w:pStyle w:val="TabellRubrik"/>
      </w:pPr>
      <w:bookmarkStart w:id="243" w:name="_Ref101528456"/>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12</w:t>
      </w:r>
      <w:r w:rsidR="00263E1F">
        <w:rPr>
          <w:noProof/>
        </w:rPr>
        <w:fldChar w:fldCharType="end"/>
      </w:r>
      <w:bookmarkEnd w:id="243"/>
      <w:r>
        <w:tab/>
        <w:t>Tredje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33C38272" w14:textId="77777777" w:rsidTr="00367745">
        <w:trPr>
          <w:tblHeader/>
        </w:trPr>
        <w:tc>
          <w:tcPr>
            <w:tcW w:w="2701" w:type="pct"/>
            <w:gridSpan w:val="2"/>
            <w:tcBorders>
              <w:top w:val="single" w:sz="8" w:space="0" w:color="auto"/>
              <w:bottom w:val="single" w:sz="6" w:space="0" w:color="auto"/>
            </w:tcBorders>
            <w:shd w:val="clear" w:color="auto" w:fill="auto"/>
          </w:tcPr>
          <w:p w14:paraId="70377516" w14:textId="77777777" w:rsidR="00CC5121" w:rsidRPr="006D3530" w:rsidRDefault="00CC5121" w:rsidP="00367745">
            <w:pPr>
              <w:pStyle w:val="TabellHuvud"/>
              <w:jc w:val="left"/>
              <w:rPr>
                <w:b w:val="0"/>
                <w:bCs/>
              </w:rPr>
            </w:pPr>
            <w:r w:rsidRPr="006D3530">
              <w:rPr>
                <w:b w:val="0"/>
                <w:bCs/>
              </w:rPr>
              <w:t>Hållbarhetsmål</w:t>
            </w:r>
          </w:p>
        </w:tc>
        <w:tc>
          <w:tcPr>
            <w:tcW w:w="2299" w:type="pct"/>
            <w:gridSpan w:val="3"/>
            <w:tcBorders>
              <w:top w:val="single" w:sz="8" w:space="0" w:color="auto"/>
              <w:bottom w:val="single" w:sz="6" w:space="0" w:color="auto"/>
            </w:tcBorders>
            <w:shd w:val="clear" w:color="auto" w:fill="auto"/>
          </w:tcPr>
          <w:p w14:paraId="1A93D0F2" w14:textId="77777777" w:rsidR="00CC5121" w:rsidRPr="006D3530" w:rsidRDefault="00CC5121" w:rsidP="00367745">
            <w:pPr>
              <w:pStyle w:val="TabellHuvud"/>
              <w:jc w:val="left"/>
              <w:rPr>
                <w:b w:val="0"/>
                <w:bCs/>
              </w:rPr>
            </w:pPr>
            <w:r>
              <w:rPr>
                <w:b w:val="0"/>
                <w:bCs/>
              </w:rPr>
              <w:t>Måluppfyllelse</w:t>
            </w:r>
          </w:p>
        </w:tc>
      </w:tr>
      <w:tr w:rsidR="00CC5121" w14:paraId="66D34705" w14:textId="77777777" w:rsidTr="00367745">
        <w:trPr>
          <w:tblHeader/>
        </w:trPr>
        <w:tc>
          <w:tcPr>
            <w:tcW w:w="248" w:type="pct"/>
            <w:tcBorders>
              <w:top w:val="single" w:sz="8" w:space="0" w:color="auto"/>
              <w:bottom w:val="single" w:sz="6" w:space="0" w:color="auto"/>
            </w:tcBorders>
            <w:shd w:val="clear" w:color="auto" w:fill="auto"/>
          </w:tcPr>
          <w:p w14:paraId="6E702188"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5EC3619B"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08845340"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577A6CDB" w14:textId="77777777" w:rsidR="00CC5121" w:rsidRDefault="00CC5121" w:rsidP="00367745">
            <w:pPr>
              <w:pStyle w:val="TabellHuvud"/>
              <w:jc w:val="left"/>
            </w:pPr>
            <w:r>
              <w:t>2021</w:t>
            </w:r>
          </w:p>
        </w:tc>
        <w:tc>
          <w:tcPr>
            <w:tcW w:w="799" w:type="pct"/>
            <w:tcBorders>
              <w:top w:val="single" w:sz="8" w:space="0" w:color="auto"/>
              <w:bottom w:val="single" w:sz="6" w:space="0" w:color="auto"/>
            </w:tcBorders>
            <w:shd w:val="clear" w:color="auto" w:fill="auto"/>
          </w:tcPr>
          <w:p w14:paraId="0EAEE6A7" w14:textId="77777777" w:rsidR="00CC5121" w:rsidRDefault="00CC5121" w:rsidP="00367745">
            <w:pPr>
              <w:pStyle w:val="TabellHuvud"/>
              <w:jc w:val="left"/>
            </w:pPr>
            <w:r>
              <w:t>2022</w:t>
            </w:r>
          </w:p>
        </w:tc>
      </w:tr>
      <w:tr w:rsidR="00CC5121" w14:paraId="24764E91" w14:textId="77777777" w:rsidTr="00367745">
        <w:tc>
          <w:tcPr>
            <w:tcW w:w="5000" w:type="pct"/>
            <w:gridSpan w:val="5"/>
            <w:tcBorders>
              <w:top w:val="single" w:sz="6" w:space="0" w:color="auto"/>
              <w:bottom w:val="single" w:sz="4" w:space="0" w:color="auto"/>
            </w:tcBorders>
            <w:shd w:val="clear" w:color="auto" w:fill="auto"/>
          </w:tcPr>
          <w:p w14:paraId="5258670D" w14:textId="77777777" w:rsidR="00CC5121" w:rsidRDefault="00CC5121" w:rsidP="00367745">
            <w:pPr>
              <w:pStyle w:val="TabellRader"/>
              <w:jc w:val="center"/>
            </w:pPr>
            <w:r>
              <w:t>Fokusområde: Klimat</w:t>
            </w:r>
          </w:p>
        </w:tc>
      </w:tr>
      <w:tr w:rsidR="00CC5121" w14:paraId="0035E4BB" w14:textId="77777777" w:rsidTr="00367745">
        <w:tc>
          <w:tcPr>
            <w:tcW w:w="248" w:type="pct"/>
            <w:tcBorders>
              <w:top w:val="single" w:sz="6" w:space="0" w:color="auto"/>
              <w:bottom w:val="single" w:sz="4" w:space="0" w:color="auto"/>
            </w:tcBorders>
            <w:shd w:val="clear" w:color="auto" w:fill="auto"/>
          </w:tcPr>
          <w:p w14:paraId="69B0D947" w14:textId="77777777" w:rsidR="00CC5121" w:rsidRDefault="00CC5121" w:rsidP="00367745">
            <w:pPr>
              <w:pStyle w:val="TabellRader"/>
              <w:jc w:val="left"/>
            </w:pPr>
            <w:r>
              <w:t>1</w:t>
            </w:r>
          </w:p>
        </w:tc>
        <w:tc>
          <w:tcPr>
            <w:tcW w:w="2453" w:type="pct"/>
            <w:tcBorders>
              <w:top w:val="single" w:sz="6" w:space="0" w:color="auto"/>
              <w:bottom w:val="single" w:sz="4" w:space="0" w:color="auto"/>
            </w:tcBorders>
            <w:shd w:val="clear" w:color="auto" w:fill="auto"/>
          </w:tcPr>
          <w:p w14:paraId="408C795F" w14:textId="77777777" w:rsidR="00CC5121" w:rsidRDefault="00CC5121" w:rsidP="00367745">
            <w:pPr>
              <w:pStyle w:val="TabellRader"/>
              <w:jc w:val="left"/>
            </w:pPr>
            <w:r>
              <w:t>Halverat CO2-avtryck i den direktägda aktieportföljen 2019–2025.</w:t>
            </w:r>
          </w:p>
        </w:tc>
        <w:tc>
          <w:tcPr>
            <w:tcW w:w="700" w:type="pct"/>
            <w:tcBorders>
              <w:top w:val="single" w:sz="6" w:space="0" w:color="auto"/>
              <w:bottom w:val="single" w:sz="4" w:space="0" w:color="auto"/>
            </w:tcBorders>
            <w:shd w:val="clear" w:color="auto" w:fill="auto"/>
          </w:tcPr>
          <w:p w14:paraId="6818FFA9" w14:textId="77777777" w:rsidR="00CC5121" w:rsidRDefault="00CC5121" w:rsidP="00367745">
            <w:pPr>
              <w:pStyle w:val="TabellRader"/>
              <w:jc w:val="left"/>
            </w:pPr>
            <w:r>
              <w:t>Koldioxid-avtryck i den note</w:t>
            </w:r>
            <w:r>
              <w:softHyphen/>
              <w:t>rade port</w:t>
            </w:r>
            <w:r>
              <w:softHyphen/>
              <w:t xml:space="preserve">följen, </w:t>
            </w:r>
            <w:proofErr w:type="spellStart"/>
            <w:r>
              <w:t>scope</w:t>
            </w:r>
            <w:proofErr w:type="spellEnd"/>
            <w:r>
              <w:t xml:space="preserve"> 1 och 2 (</w:t>
            </w:r>
            <w:proofErr w:type="spellStart"/>
            <w:r>
              <w:t>mn</w:t>
            </w:r>
            <w:proofErr w:type="spellEnd"/>
            <w:r>
              <w:t xml:space="preserve"> tCO2e)</w:t>
            </w:r>
          </w:p>
        </w:tc>
        <w:tc>
          <w:tcPr>
            <w:tcW w:w="800" w:type="pct"/>
            <w:tcBorders>
              <w:top w:val="single" w:sz="6" w:space="0" w:color="auto"/>
              <w:bottom w:val="single" w:sz="4" w:space="0" w:color="auto"/>
            </w:tcBorders>
            <w:shd w:val="clear" w:color="auto" w:fill="auto"/>
          </w:tcPr>
          <w:p w14:paraId="2214E18B" w14:textId="77777777" w:rsidR="00CC5121" w:rsidRDefault="00CC5121" w:rsidP="00367745">
            <w:pPr>
              <w:pStyle w:val="TabellRader"/>
              <w:jc w:val="left"/>
            </w:pPr>
            <w:r>
              <w:t xml:space="preserve">0,8 </w:t>
            </w:r>
            <w:r>
              <w:br/>
              <w:t>(-18</w:t>
            </w:r>
            <w:r>
              <w:rPr>
                <w:rFonts w:ascii="Cambria" w:hAnsi="Cambria"/>
              </w:rPr>
              <w:t> </w:t>
            </w:r>
            <w:r>
              <w:t>% jämfört med föregående år)</w:t>
            </w:r>
          </w:p>
        </w:tc>
        <w:tc>
          <w:tcPr>
            <w:tcW w:w="799" w:type="pct"/>
            <w:tcBorders>
              <w:top w:val="single" w:sz="6" w:space="0" w:color="auto"/>
              <w:bottom w:val="single" w:sz="4" w:space="0" w:color="auto"/>
            </w:tcBorders>
            <w:shd w:val="clear" w:color="auto" w:fill="auto"/>
          </w:tcPr>
          <w:p w14:paraId="161D6199" w14:textId="77777777" w:rsidR="00CC5121" w:rsidRDefault="00CC5121" w:rsidP="00367745">
            <w:pPr>
              <w:pStyle w:val="TabellRader"/>
              <w:jc w:val="left"/>
            </w:pPr>
            <w:r>
              <w:t>0,8</w:t>
            </w:r>
            <w:r>
              <w:br/>
              <w:t>(+7</w:t>
            </w:r>
            <w:r>
              <w:rPr>
                <w:rFonts w:ascii="Cambria" w:hAnsi="Cambria"/>
              </w:rPr>
              <w:t> </w:t>
            </w:r>
            <w:r>
              <w:t>% jämför med föregående år)</w:t>
            </w:r>
          </w:p>
        </w:tc>
      </w:tr>
      <w:tr w:rsidR="00CC5121" w14:paraId="0ABFDC77" w14:textId="77777777" w:rsidTr="00367745">
        <w:tc>
          <w:tcPr>
            <w:tcW w:w="248" w:type="pct"/>
            <w:tcBorders>
              <w:top w:val="single" w:sz="4" w:space="0" w:color="auto"/>
              <w:bottom w:val="single" w:sz="4" w:space="0" w:color="auto"/>
            </w:tcBorders>
            <w:shd w:val="clear" w:color="auto" w:fill="auto"/>
          </w:tcPr>
          <w:p w14:paraId="2E948B9D" w14:textId="77777777" w:rsidR="00CC5121" w:rsidRDefault="00CC5121" w:rsidP="00367745">
            <w:pPr>
              <w:pStyle w:val="TabellRader"/>
              <w:jc w:val="left"/>
            </w:pPr>
            <w:r>
              <w:t>2</w:t>
            </w:r>
            <w:r w:rsidRPr="00A12E28">
              <w:rPr>
                <w:vertAlign w:val="superscript"/>
              </w:rPr>
              <w:t>1</w:t>
            </w:r>
          </w:p>
        </w:tc>
        <w:tc>
          <w:tcPr>
            <w:tcW w:w="2453" w:type="pct"/>
            <w:tcBorders>
              <w:top w:val="single" w:sz="4" w:space="0" w:color="auto"/>
              <w:bottom w:val="single" w:sz="4" w:space="0" w:color="auto"/>
            </w:tcBorders>
            <w:shd w:val="clear" w:color="auto" w:fill="auto"/>
          </w:tcPr>
          <w:p w14:paraId="13BCC9ED" w14:textId="77777777" w:rsidR="00CC5121" w:rsidRDefault="00CC5121" w:rsidP="00367745">
            <w:pPr>
              <w:pStyle w:val="TabellRader"/>
              <w:jc w:val="left"/>
            </w:pPr>
            <w:r>
              <w:t>Samtliga portföljbolag ska vara i linje med 1,5-gradersmålet vid 2040.</w:t>
            </w:r>
          </w:p>
        </w:tc>
        <w:tc>
          <w:tcPr>
            <w:tcW w:w="700" w:type="pct"/>
            <w:tcBorders>
              <w:top w:val="single" w:sz="4" w:space="0" w:color="auto"/>
              <w:bottom w:val="single" w:sz="4" w:space="0" w:color="auto"/>
            </w:tcBorders>
            <w:shd w:val="clear" w:color="auto" w:fill="auto"/>
          </w:tcPr>
          <w:p w14:paraId="4C9B3A53" w14:textId="77777777" w:rsidR="00CC5121" w:rsidRDefault="00CC5121"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7A1968F3"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3BDC3A93" w14:textId="77777777" w:rsidR="00CC5121" w:rsidRDefault="00CC5121" w:rsidP="00367745">
            <w:pPr>
              <w:pStyle w:val="TabellRader"/>
              <w:jc w:val="left"/>
            </w:pPr>
            <w:r>
              <w:t>28</w:t>
            </w:r>
          </w:p>
        </w:tc>
      </w:tr>
      <w:tr w:rsidR="00CC5121" w14:paraId="50124A8C" w14:textId="77777777" w:rsidTr="00367745">
        <w:tc>
          <w:tcPr>
            <w:tcW w:w="248" w:type="pct"/>
            <w:tcBorders>
              <w:top w:val="single" w:sz="4" w:space="0" w:color="auto"/>
              <w:bottom w:val="single" w:sz="4" w:space="0" w:color="auto"/>
            </w:tcBorders>
            <w:shd w:val="clear" w:color="auto" w:fill="auto"/>
          </w:tcPr>
          <w:p w14:paraId="7D798A82" w14:textId="77777777" w:rsidR="00CC5121" w:rsidRDefault="00CC5121" w:rsidP="00367745">
            <w:pPr>
              <w:pStyle w:val="TabellRader"/>
              <w:jc w:val="left"/>
            </w:pPr>
            <w:r>
              <w:t>3</w:t>
            </w:r>
            <w:r w:rsidRPr="00424247">
              <w:rPr>
                <w:vertAlign w:val="superscript"/>
              </w:rPr>
              <w:t>1</w:t>
            </w:r>
          </w:p>
        </w:tc>
        <w:tc>
          <w:tcPr>
            <w:tcW w:w="2453" w:type="pct"/>
            <w:tcBorders>
              <w:top w:val="single" w:sz="4" w:space="0" w:color="auto"/>
              <w:bottom w:val="single" w:sz="4" w:space="0" w:color="auto"/>
            </w:tcBorders>
            <w:shd w:val="clear" w:color="auto" w:fill="auto"/>
          </w:tcPr>
          <w:p w14:paraId="3AC38FCB" w14:textId="77777777" w:rsidR="00CC5121" w:rsidRPr="00F00BC7" w:rsidRDefault="00CC5121" w:rsidP="00367745">
            <w:pPr>
              <w:pStyle w:val="TabellRader"/>
              <w:jc w:val="left"/>
              <w:rPr>
                <w:rFonts w:ascii="Cambria" w:hAnsi="Cambria"/>
              </w:rPr>
            </w:pPr>
            <w:r>
              <w:t>Föra påverkansdialog med bolag som står för 70</w:t>
            </w:r>
            <w:r w:rsidRPr="00424247">
              <w:rPr>
                <w:rFonts w:ascii="Cambria" w:hAnsi="Cambria" w:cs="Cambria"/>
              </w:rPr>
              <w:t> </w:t>
            </w:r>
            <w:r>
              <w:t>% av utsläppen 2023 och 90</w:t>
            </w:r>
            <w:r w:rsidRPr="00424247">
              <w:rPr>
                <w:rFonts w:ascii="Cambria" w:hAnsi="Cambria" w:cs="Cambria"/>
              </w:rPr>
              <w:t> </w:t>
            </w:r>
            <w:r>
              <w:t>% av utsläppen 2030.</w:t>
            </w:r>
          </w:p>
        </w:tc>
        <w:tc>
          <w:tcPr>
            <w:tcW w:w="700" w:type="pct"/>
            <w:tcBorders>
              <w:top w:val="single" w:sz="4" w:space="0" w:color="auto"/>
              <w:bottom w:val="single" w:sz="4" w:space="0" w:color="auto"/>
            </w:tcBorders>
            <w:shd w:val="clear" w:color="auto" w:fill="auto"/>
          </w:tcPr>
          <w:p w14:paraId="7B702E3E" w14:textId="77777777" w:rsidR="00CC5121" w:rsidRDefault="00CC5121" w:rsidP="00367745">
            <w:pPr>
              <w:pStyle w:val="TabellRader"/>
              <w:jc w:val="left"/>
            </w:pPr>
            <w:r>
              <w:t>Andel initierade dialoger</w:t>
            </w:r>
          </w:p>
        </w:tc>
        <w:tc>
          <w:tcPr>
            <w:tcW w:w="800" w:type="pct"/>
            <w:tcBorders>
              <w:top w:val="single" w:sz="4" w:space="0" w:color="auto"/>
              <w:bottom w:val="single" w:sz="4" w:space="0" w:color="auto"/>
            </w:tcBorders>
            <w:shd w:val="clear" w:color="auto" w:fill="auto"/>
          </w:tcPr>
          <w:p w14:paraId="19AAF603"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4EACA3BC" w14:textId="77777777" w:rsidR="00CC5121" w:rsidRDefault="00CC5121" w:rsidP="00367745">
            <w:pPr>
              <w:pStyle w:val="TabellRader"/>
              <w:jc w:val="left"/>
            </w:pPr>
            <w:r>
              <w:t>-</w:t>
            </w:r>
            <w:r w:rsidRPr="00424247">
              <w:rPr>
                <w:vertAlign w:val="superscript"/>
              </w:rPr>
              <w:t>2</w:t>
            </w:r>
          </w:p>
        </w:tc>
      </w:tr>
      <w:tr w:rsidR="00CC5121" w14:paraId="11529B3E" w14:textId="77777777" w:rsidTr="00367745">
        <w:tc>
          <w:tcPr>
            <w:tcW w:w="248" w:type="pct"/>
            <w:tcBorders>
              <w:top w:val="single" w:sz="4" w:space="0" w:color="auto"/>
              <w:bottom w:val="single" w:sz="4" w:space="0" w:color="auto"/>
            </w:tcBorders>
            <w:shd w:val="clear" w:color="auto" w:fill="auto"/>
          </w:tcPr>
          <w:p w14:paraId="68C2C23C" w14:textId="77777777" w:rsidR="00CC5121" w:rsidRDefault="00CC5121" w:rsidP="00367745">
            <w:pPr>
              <w:pStyle w:val="TabellRader"/>
              <w:jc w:val="left"/>
            </w:pPr>
            <w:r>
              <w:t>4</w:t>
            </w:r>
            <w:r w:rsidRPr="00424247">
              <w:rPr>
                <w:vertAlign w:val="superscript"/>
              </w:rPr>
              <w:t>1</w:t>
            </w:r>
          </w:p>
        </w:tc>
        <w:tc>
          <w:tcPr>
            <w:tcW w:w="2453" w:type="pct"/>
            <w:tcBorders>
              <w:top w:val="single" w:sz="4" w:space="0" w:color="auto"/>
              <w:bottom w:val="single" w:sz="4" w:space="0" w:color="auto"/>
            </w:tcBorders>
            <w:shd w:val="clear" w:color="auto" w:fill="auto"/>
          </w:tcPr>
          <w:p w14:paraId="12A26EC9" w14:textId="77777777" w:rsidR="00CC5121" w:rsidRDefault="00CC5121" w:rsidP="00367745">
            <w:pPr>
              <w:pStyle w:val="TabellRader"/>
              <w:jc w:val="left"/>
            </w:pPr>
            <w:r>
              <w:t>25 % av ränteportföljen ska vara investerad i hållbara obligationer 2025.</w:t>
            </w:r>
          </w:p>
        </w:tc>
        <w:tc>
          <w:tcPr>
            <w:tcW w:w="700" w:type="pct"/>
            <w:tcBorders>
              <w:top w:val="single" w:sz="4" w:space="0" w:color="auto"/>
              <w:bottom w:val="single" w:sz="4" w:space="0" w:color="auto"/>
            </w:tcBorders>
            <w:shd w:val="clear" w:color="auto" w:fill="auto"/>
          </w:tcPr>
          <w:p w14:paraId="7C80D993" w14:textId="77777777" w:rsidR="00CC5121" w:rsidRDefault="00CC5121" w:rsidP="00367745">
            <w:pPr>
              <w:pStyle w:val="TabellRader"/>
              <w:jc w:val="left"/>
            </w:pPr>
            <w:r>
              <w:t xml:space="preserve">Andel av </w:t>
            </w:r>
            <w:proofErr w:type="spellStart"/>
            <w:r>
              <w:t>ränte</w:t>
            </w:r>
            <w:r>
              <w:softHyphen/>
              <w:t>portöljen</w:t>
            </w:r>
            <w:proofErr w:type="spellEnd"/>
          </w:p>
          <w:p w14:paraId="7627E452"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736F0ACF"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05FE8C22" w14:textId="77777777" w:rsidR="00CC5121" w:rsidRDefault="00CC5121" w:rsidP="00367745">
            <w:pPr>
              <w:pStyle w:val="TabellRader"/>
              <w:jc w:val="left"/>
            </w:pPr>
            <w:r>
              <w:t>21 (gröna obligationer 20)</w:t>
            </w:r>
          </w:p>
        </w:tc>
      </w:tr>
      <w:tr w:rsidR="00CC5121" w14:paraId="729858B1" w14:textId="77777777" w:rsidTr="00367745">
        <w:tc>
          <w:tcPr>
            <w:tcW w:w="5000" w:type="pct"/>
            <w:gridSpan w:val="5"/>
            <w:tcBorders>
              <w:top w:val="single" w:sz="4" w:space="0" w:color="auto"/>
              <w:bottom w:val="single" w:sz="4" w:space="0" w:color="auto"/>
            </w:tcBorders>
            <w:shd w:val="clear" w:color="auto" w:fill="auto"/>
          </w:tcPr>
          <w:p w14:paraId="291A576A" w14:textId="77777777" w:rsidR="00CC5121" w:rsidRDefault="00CC5121" w:rsidP="00367745">
            <w:pPr>
              <w:pStyle w:val="TabellRader"/>
              <w:jc w:val="center"/>
            </w:pPr>
            <w:r>
              <w:t>Fokusområde: Bolagsstyrning</w:t>
            </w:r>
          </w:p>
        </w:tc>
      </w:tr>
      <w:tr w:rsidR="00CC5121" w14:paraId="6CDD019E" w14:textId="77777777" w:rsidTr="00367745">
        <w:tc>
          <w:tcPr>
            <w:tcW w:w="248" w:type="pct"/>
            <w:tcBorders>
              <w:top w:val="single" w:sz="4" w:space="0" w:color="auto"/>
              <w:bottom w:val="single" w:sz="4" w:space="0" w:color="auto"/>
            </w:tcBorders>
            <w:shd w:val="clear" w:color="auto" w:fill="auto"/>
          </w:tcPr>
          <w:p w14:paraId="598F80AD" w14:textId="77777777" w:rsidR="00CC5121" w:rsidRDefault="00CC5121" w:rsidP="00367745">
            <w:pPr>
              <w:pStyle w:val="TabellRader"/>
              <w:jc w:val="left"/>
            </w:pPr>
            <w:r>
              <w:t>5</w:t>
            </w:r>
            <w:r w:rsidRPr="00B91A35">
              <w:rPr>
                <w:vertAlign w:val="superscript"/>
              </w:rPr>
              <w:t>1</w:t>
            </w:r>
          </w:p>
        </w:tc>
        <w:tc>
          <w:tcPr>
            <w:tcW w:w="2453" w:type="pct"/>
            <w:tcBorders>
              <w:top w:val="single" w:sz="4" w:space="0" w:color="auto"/>
              <w:bottom w:val="single" w:sz="4" w:space="0" w:color="auto"/>
            </w:tcBorders>
            <w:shd w:val="clear" w:color="auto" w:fill="auto"/>
          </w:tcPr>
          <w:p w14:paraId="714848C8" w14:textId="77777777" w:rsidR="00CC5121" w:rsidRDefault="00CC5121" w:rsidP="00367745">
            <w:pPr>
              <w:pStyle w:val="TabellRader"/>
              <w:jc w:val="left"/>
            </w:pPr>
            <w:r>
              <w:t>Alla svenska bolag storbolag i portföljen ska ha minst 40 % av det underrepresen</w:t>
            </w:r>
            <w:r>
              <w:softHyphen/>
              <w:t>terade könet i styrelsen 2026.</w:t>
            </w:r>
          </w:p>
        </w:tc>
        <w:tc>
          <w:tcPr>
            <w:tcW w:w="700" w:type="pct"/>
            <w:tcBorders>
              <w:top w:val="single" w:sz="4" w:space="0" w:color="auto"/>
              <w:bottom w:val="single" w:sz="4" w:space="0" w:color="auto"/>
            </w:tcBorders>
            <w:shd w:val="clear" w:color="auto" w:fill="auto"/>
          </w:tcPr>
          <w:p w14:paraId="7D1D1BFC" w14:textId="77777777" w:rsidR="00CC5121" w:rsidRDefault="00CC5121" w:rsidP="00367745">
            <w:pPr>
              <w:pStyle w:val="TabellRader"/>
              <w:jc w:val="left"/>
            </w:pPr>
            <w:r>
              <w:t>Andel av det under</w:t>
            </w:r>
            <w:r>
              <w:softHyphen/>
              <w:t>represen</w:t>
            </w:r>
            <w:r>
              <w:softHyphen/>
              <w:t>terade könet</w:t>
            </w:r>
          </w:p>
          <w:p w14:paraId="60C79226"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633EA288"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74EE165E" w14:textId="77777777" w:rsidR="00CC5121" w:rsidRDefault="00CC5121" w:rsidP="00367745">
            <w:pPr>
              <w:pStyle w:val="TabellRader"/>
              <w:jc w:val="left"/>
            </w:pPr>
            <w:r>
              <w:t>38,8</w:t>
            </w:r>
          </w:p>
        </w:tc>
      </w:tr>
      <w:tr w:rsidR="00CC5121" w14:paraId="15279A98" w14:textId="77777777" w:rsidTr="00367745">
        <w:tc>
          <w:tcPr>
            <w:tcW w:w="248" w:type="pct"/>
            <w:tcBorders>
              <w:top w:val="single" w:sz="4" w:space="0" w:color="auto"/>
              <w:bottom w:val="single" w:sz="4" w:space="0" w:color="auto"/>
            </w:tcBorders>
            <w:shd w:val="clear" w:color="auto" w:fill="auto"/>
          </w:tcPr>
          <w:p w14:paraId="7593F2C5" w14:textId="77777777" w:rsidR="00CC5121" w:rsidRDefault="00CC5121" w:rsidP="00367745">
            <w:pPr>
              <w:pStyle w:val="TabellRader"/>
              <w:jc w:val="left"/>
            </w:pPr>
            <w:r>
              <w:t>6</w:t>
            </w:r>
          </w:p>
        </w:tc>
        <w:tc>
          <w:tcPr>
            <w:tcW w:w="2453" w:type="pct"/>
            <w:tcBorders>
              <w:top w:val="single" w:sz="4" w:space="0" w:color="auto"/>
              <w:bottom w:val="single" w:sz="4" w:space="0" w:color="auto"/>
            </w:tcBorders>
            <w:shd w:val="clear" w:color="auto" w:fill="auto"/>
          </w:tcPr>
          <w:p w14:paraId="47D570D1" w14:textId="77777777" w:rsidR="00CC5121" w:rsidRDefault="00CC5121" w:rsidP="00367745">
            <w:pPr>
              <w:pStyle w:val="TabellRader"/>
              <w:jc w:val="left"/>
            </w:pPr>
            <w:r>
              <w:t>Andelen svenska bolag i portföljen med hållbarhetskriterier ska fördubblas från 20 % till 40 % senast 2025.</w:t>
            </w:r>
          </w:p>
        </w:tc>
        <w:tc>
          <w:tcPr>
            <w:tcW w:w="700" w:type="pct"/>
            <w:tcBorders>
              <w:top w:val="single" w:sz="4" w:space="0" w:color="auto"/>
              <w:bottom w:val="single" w:sz="4" w:space="0" w:color="auto"/>
            </w:tcBorders>
            <w:shd w:val="clear" w:color="auto" w:fill="auto"/>
          </w:tcPr>
          <w:p w14:paraId="6255E880" w14:textId="77777777" w:rsidR="00CC5121" w:rsidRDefault="00CC5121" w:rsidP="00367745">
            <w:pPr>
              <w:pStyle w:val="TabellRader"/>
              <w:jc w:val="left"/>
            </w:pPr>
            <w:r>
              <w:t>Andel bolag i portföljen</w:t>
            </w:r>
          </w:p>
          <w:p w14:paraId="14C569E4"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747C1F2D"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58C4E8E6" w14:textId="77777777" w:rsidR="00CC5121" w:rsidRDefault="00CC5121" w:rsidP="00367745">
            <w:pPr>
              <w:pStyle w:val="TabellRader"/>
              <w:jc w:val="left"/>
            </w:pPr>
            <w:r>
              <w:t>20</w:t>
            </w:r>
          </w:p>
        </w:tc>
      </w:tr>
    </w:tbl>
    <w:p w14:paraId="2B62874C" w14:textId="77777777" w:rsidR="00CC5121" w:rsidRDefault="00CC5121" w:rsidP="00CC5121">
      <w:pPr>
        <w:pStyle w:val="TabellFotnot"/>
      </w:pPr>
      <w:r>
        <w:t>Not 1: Nytt mål 2022.</w:t>
      </w:r>
    </w:p>
    <w:p w14:paraId="7DED2C6C" w14:textId="77777777" w:rsidR="00CC5121" w:rsidRDefault="00CC5121" w:rsidP="00CC5121">
      <w:pPr>
        <w:pStyle w:val="TabellFotnot"/>
      </w:pPr>
      <w:r>
        <w:t>Not 2: De första dialogerna inleds under första kvartalet 2023.</w:t>
      </w:r>
    </w:p>
    <w:p w14:paraId="0ECE25D2" w14:textId="77777777" w:rsidR="00CC5121" w:rsidRDefault="00CC5121" w:rsidP="00CC5121">
      <w:pPr>
        <w:pStyle w:val="TabellFotnot"/>
      </w:pPr>
      <w:r>
        <w:t>Källa: McKinsey bilaga 9 (grunddata från Tredje AP-fonden) och Tredje AP-fondens årsredovisning 2022.</w:t>
      </w:r>
    </w:p>
    <w:p w14:paraId="158DA310" w14:textId="77777777" w:rsidR="00CC5121" w:rsidRPr="00C20949" w:rsidRDefault="00CC5121" w:rsidP="00CC5121">
      <w:pPr>
        <w:pStyle w:val="Brdtextmedindrag"/>
      </w:pPr>
    </w:p>
    <w:p w14:paraId="75B55202" w14:textId="77777777" w:rsidR="00CC5121" w:rsidRPr="00B35BE3" w:rsidRDefault="00CC5121" w:rsidP="00CC5121">
      <w:pPr>
        <w:pStyle w:val="Brdtext"/>
      </w:pPr>
      <w:r>
        <w:t>Regeringen bedömer att Tredje AP-fonden har satt upp tydliga håll</w:t>
      </w:r>
      <w:r>
        <w:softHyphen/>
        <w:t>barhetsmål och arbetat aktivt för att uppnå dem under 2022. Sammantaget uppfyller fonden det lagstadgade målet om att förvalta fondmedlen på ett föredömligt sätt.</w:t>
      </w:r>
    </w:p>
    <w:p w14:paraId="48181594" w14:textId="77777777" w:rsidR="00CC5121" w:rsidRPr="00686818" w:rsidRDefault="00CC5121" w:rsidP="00CC5121">
      <w:pPr>
        <w:pStyle w:val="Rubrik5utannumrering"/>
      </w:pPr>
      <w:r w:rsidRPr="00686818">
        <w:t>Risk- och kontrollverksamhet</w:t>
      </w:r>
    </w:p>
    <w:p w14:paraId="5F00BC89" w14:textId="77777777" w:rsidR="00CC5121" w:rsidRDefault="00CC5121" w:rsidP="00CC5121">
      <w:pPr>
        <w:pStyle w:val="Brdtext"/>
      </w:pPr>
      <w:r w:rsidRPr="00686818">
        <w:t xml:space="preserve">Tredje AP-fondens kontrollfunktioner består av riskkontrollfunktionen och funktionen för regelefterlevnad. Dessa funktioner är oberoende i förhållande till kapitalförvaltningen. Riskkontrollfunktionen utgörs av </w:t>
      </w:r>
      <w:r w:rsidRPr="00686818">
        <w:lastRenderedPageBreak/>
        <w:t>avdelningen riskkontroll och avkastningsanalys. Avdelningen ansvarar för analys, uppföljning och kontroll av fondens risker, avkastning och limiter</w:t>
      </w:r>
      <w:r w:rsidRPr="00686818">
        <w:softHyphen/>
        <w:t>värdering av portföljen samt fondens affärssystem och risksystem. Chefen för avdelningen rapporterar till fondens risk- och administrations</w:t>
      </w:r>
      <w:r w:rsidRPr="00686818">
        <w:softHyphen/>
        <w:t>chef. Risk- och administrationschefen rapporterar till den verkställande direk</w:t>
      </w:r>
      <w:r w:rsidRPr="00686818">
        <w:softHyphen/>
        <w:t>tören samt till styrelsen vid behov och utgör informationskanal för risk</w:t>
      </w:r>
      <w:r w:rsidRPr="00686818">
        <w:softHyphen/>
        <w:t xml:space="preserve">rapportering till styrelsen. </w:t>
      </w:r>
    </w:p>
    <w:p w14:paraId="3A4DB195" w14:textId="77777777" w:rsidR="00CC5121" w:rsidRPr="00BA5C96" w:rsidRDefault="00CC5121" w:rsidP="00CC5121">
      <w:pPr>
        <w:pStyle w:val="Brdtextmedindrag"/>
      </w:pPr>
      <w:r>
        <w:t xml:space="preserve">De av regeringen utsedda </w:t>
      </w:r>
      <w:r w:rsidRPr="007356C2">
        <w:t>revisorer</w:t>
      </w:r>
      <w:r>
        <w:t xml:space="preserve">na har i revisionen för 2022 </w:t>
      </w:r>
      <w:proofErr w:type="gramStart"/>
      <w:r>
        <w:t>bl.a.</w:t>
      </w:r>
      <w:proofErr w:type="gramEnd"/>
      <w:r>
        <w:t xml:space="preserve"> granskat Tredje AP-fondens interna styrning och kontroll samt efterlevnad av rege</w:t>
      </w:r>
      <w:r>
        <w:softHyphen/>
        <w:t>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51A2647D" w14:textId="77777777" w:rsidR="00CC5121" w:rsidRPr="001E6857" w:rsidRDefault="00CC5121" w:rsidP="00CC5121">
      <w:pPr>
        <w:pStyle w:val="Rubrik2"/>
      </w:pPr>
      <w:bookmarkStart w:id="244" w:name="_Toc481501536"/>
      <w:bookmarkStart w:id="245" w:name="_Toc481574495"/>
      <w:bookmarkStart w:id="246" w:name="_Toc483313570"/>
      <w:bookmarkStart w:id="247" w:name="_Toc514842427"/>
      <w:bookmarkStart w:id="248" w:name="_Toc7438826"/>
      <w:bookmarkStart w:id="249" w:name="_Toc8029419"/>
      <w:bookmarkStart w:id="250" w:name="_Toc9430697"/>
      <w:bookmarkStart w:id="251" w:name="_Toc41493009"/>
      <w:bookmarkStart w:id="252" w:name="_Toc72921803"/>
      <w:bookmarkStart w:id="253" w:name="_Toc135834667"/>
      <w:r w:rsidRPr="001E6857">
        <w:t>Fjärde AP-fonden</w:t>
      </w:r>
      <w:bookmarkEnd w:id="244"/>
      <w:bookmarkEnd w:id="245"/>
      <w:bookmarkEnd w:id="246"/>
      <w:bookmarkEnd w:id="247"/>
      <w:bookmarkEnd w:id="248"/>
      <w:bookmarkEnd w:id="249"/>
      <w:bookmarkEnd w:id="250"/>
      <w:bookmarkEnd w:id="251"/>
      <w:bookmarkEnd w:id="252"/>
      <w:bookmarkEnd w:id="253"/>
      <w:r w:rsidRPr="001E6857">
        <w:t xml:space="preserve"> </w:t>
      </w:r>
    </w:p>
    <w:p w14:paraId="5DF5F490" w14:textId="77777777" w:rsidR="00CC5121" w:rsidRPr="003045BB" w:rsidRDefault="00CC5121" w:rsidP="00CC5121">
      <w:pPr>
        <w:pStyle w:val="Brdtextram"/>
        <w:tabs>
          <w:tab w:val="center" w:pos="2948"/>
        </w:tabs>
      </w:pPr>
      <w:r w:rsidRPr="003045BB">
        <w:rPr>
          <w:b/>
        </w:rPr>
        <w:t>Regeringens bedömning:</w:t>
      </w:r>
      <w:r w:rsidRPr="003045BB">
        <w:t xml:space="preserve"> </w:t>
      </w:r>
      <w:r w:rsidRPr="003045BB">
        <w:tab/>
      </w:r>
      <w:bookmarkStart w:id="254" w:name="_Hlk70431045"/>
      <w:r w:rsidRPr="003045BB">
        <w:t>Fjärde AP-fonden har hanterat nettoflödet mellan in- och utbetalningarna i inkomstpensionssystemet som avsett. Fonden har</w:t>
      </w:r>
      <w:r>
        <w:t xml:space="preserve"> </w:t>
      </w:r>
      <w:r w:rsidRPr="003045BB">
        <w:t>genererat avkastning som bidrar till inkomstpensions</w:t>
      </w:r>
      <w:r w:rsidRPr="003045BB">
        <w:softHyphen/>
        <w:t>systemets långsiktiga finansiering</w:t>
      </w:r>
      <w:r>
        <w:t>. Fonden har även uppfyllt målet att fondmedlen ska förvaltas på ett föredömligt sätt</w:t>
      </w:r>
      <w:r w:rsidRPr="007B6B9E">
        <w:t>.</w:t>
      </w:r>
      <w:r w:rsidRPr="003045BB">
        <w:t xml:space="preserve"> Sammantaget har Fjärde AP-fonden infriat regeringens förväntningar på fonden</w:t>
      </w:r>
      <w:bookmarkEnd w:id="254"/>
      <w:r w:rsidRPr="003045BB">
        <w:t>.</w:t>
      </w:r>
    </w:p>
    <w:p w14:paraId="3FB41A65" w14:textId="77777777" w:rsidR="00CC5121" w:rsidRPr="00FA6AE0" w:rsidRDefault="00CC5121" w:rsidP="00CC5121">
      <w:pPr>
        <w:pStyle w:val="Rubrik4utannumrering"/>
      </w:pPr>
      <w:r w:rsidRPr="00FA6AE0">
        <w:t>Skälen för regeringens bedömning</w:t>
      </w:r>
    </w:p>
    <w:p w14:paraId="7B65659C" w14:textId="77777777" w:rsidR="00CC5121" w:rsidRPr="00FA6AE0" w:rsidRDefault="00CC5121" w:rsidP="00CC5121">
      <w:pPr>
        <w:pStyle w:val="Rubrik5utannumrering"/>
        <w:spacing w:before="0"/>
      </w:pPr>
      <w:r w:rsidRPr="00FA6AE0">
        <w:t>Sammanfattning</w:t>
      </w:r>
    </w:p>
    <w:p w14:paraId="7BF81877" w14:textId="77777777" w:rsidR="00CC5121" w:rsidRPr="003A0540" w:rsidRDefault="00CC5121" w:rsidP="00CC5121">
      <w:pPr>
        <w:pStyle w:val="Brdtextmedindrag"/>
        <w:ind w:firstLine="0"/>
      </w:pPr>
      <w:r w:rsidRPr="003A0540">
        <w:rPr>
          <w:spacing w:val="-1"/>
        </w:rPr>
        <w:t>Under 202</w:t>
      </w:r>
      <w:r>
        <w:rPr>
          <w:spacing w:val="-1"/>
        </w:rPr>
        <w:t>2</w:t>
      </w:r>
      <w:r w:rsidRPr="003A0540">
        <w:rPr>
          <w:spacing w:val="-1"/>
        </w:rPr>
        <w:t xml:space="preserve"> överförde Fjärde AP-fonden </w:t>
      </w:r>
      <w:r>
        <w:rPr>
          <w:spacing w:val="-1"/>
        </w:rPr>
        <w:t>4,7</w:t>
      </w:r>
      <w:r w:rsidRPr="003A0540">
        <w:rPr>
          <w:spacing w:val="-1"/>
        </w:rPr>
        <w:t xml:space="preserve"> miljarder kronor till inkomst</w:t>
      </w:r>
      <w:r w:rsidRPr="003A0540">
        <w:rPr>
          <w:spacing w:val="-1"/>
        </w:rPr>
        <w:softHyphen/>
      </w:r>
      <w:r w:rsidRPr="003A0540">
        <w:t>pensionssystemet. Fonden har därmed bidragit till att hantera det under</w:t>
      </w:r>
      <w:r w:rsidRPr="003A0540">
        <w:softHyphen/>
        <w:t>skott som uppstår när summan av inbetalda pensionsavgifter är lägre än summan av utbetalda pensioner.</w:t>
      </w:r>
    </w:p>
    <w:p w14:paraId="77CF84BD" w14:textId="77777777" w:rsidR="00CC5121" w:rsidRPr="00F84885" w:rsidRDefault="00CC5121" w:rsidP="00CC5121">
      <w:pPr>
        <w:pStyle w:val="Brdtextmedindrag"/>
        <w:rPr>
          <w:highlight w:val="yellow"/>
        </w:rPr>
      </w:pPr>
      <w:r>
        <w:t>Fjärde</w:t>
      </w:r>
      <w:r w:rsidRPr="002D363B">
        <w:t xml:space="preserve"> AP-fonden har även bidragit till inkomstpensionssystemets lång-siktiga finansiering. </w:t>
      </w:r>
      <w:r w:rsidRPr="003A0540">
        <w:t>Fjärde AP-fondens genom</w:t>
      </w:r>
      <w:r w:rsidRPr="003A0540">
        <w:softHyphen/>
        <w:t>snittliga årliga avkastning sedan 200</w:t>
      </w:r>
      <w:r>
        <w:t>1</w:t>
      </w:r>
      <w:r w:rsidRPr="003A0540">
        <w:t xml:space="preserve"> har uppgått till </w:t>
      </w:r>
      <w:r>
        <w:t>6</w:t>
      </w:r>
      <w:r w:rsidRPr="00156752">
        <w:t>,6</w:t>
      </w:r>
      <w:r w:rsidRPr="003A0540">
        <w:t xml:space="preserve"> procent, </w:t>
      </w:r>
      <w:r w:rsidRPr="001166BF">
        <w:t xml:space="preserve">vilket </w:t>
      </w:r>
      <w:r>
        <w:t xml:space="preserve">omräknat i reala termer för att vara jämförbart med fondens avkastningsmål varit 4,6 procent under samma period. Det </w:t>
      </w:r>
      <w:r w:rsidRPr="004C3405">
        <w:t>överstiger</w:t>
      </w:r>
      <w:r w:rsidRPr="001166BF">
        <w:t xml:space="preserve"> fondens </w:t>
      </w:r>
      <w:r>
        <w:t xml:space="preserve">långsiktiga </w:t>
      </w:r>
      <w:r w:rsidRPr="001166BF">
        <w:t>avkastningsmål</w:t>
      </w:r>
      <w:r>
        <w:t xml:space="preserve"> (3,5 </w:t>
      </w:r>
      <w:r w:rsidRPr="004C3405">
        <w:t>procents genomsnittlig real avkastning efter kostnader per år</w:t>
      </w:r>
      <w:r>
        <w:t>)</w:t>
      </w:r>
      <w:r w:rsidRPr="001166BF">
        <w:t xml:space="preserve">. </w:t>
      </w:r>
      <w:r w:rsidRPr="00FF10F6">
        <w:t xml:space="preserve">Fondens avkastning efter kostnader </w:t>
      </w:r>
      <w:r>
        <w:t>uppgick till</w:t>
      </w:r>
      <w:r w:rsidRPr="00FF10F6">
        <w:t xml:space="preserve"> </w:t>
      </w:r>
      <w:r>
        <w:t>-11,9</w:t>
      </w:r>
      <w:r w:rsidRPr="00FF10F6">
        <w:t xml:space="preserve"> procent 202</w:t>
      </w:r>
      <w:r>
        <w:t>2,</w:t>
      </w:r>
      <w:r w:rsidRPr="00FF10F6">
        <w:t xml:space="preserve"> jämfört med 19,2 procent för 202</w:t>
      </w:r>
      <w:r>
        <w:t>1</w:t>
      </w:r>
      <w:r w:rsidRPr="00FF10F6">
        <w:t xml:space="preserve">, vilket var fondens </w:t>
      </w:r>
      <w:r>
        <w:t>lägsta</w:t>
      </w:r>
      <w:r w:rsidRPr="00FF10F6">
        <w:t xml:space="preserve"> årliga avkastning sedan </w:t>
      </w:r>
      <w:r w:rsidRPr="0014742A">
        <w:t>finanskrisen 2008</w:t>
      </w:r>
      <w:r w:rsidRPr="00FF10F6">
        <w:t xml:space="preserve">. </w:t>
      </w:r>
    </w:p>
    <w:p w14:paraId="6F243C12" w14:textId="77777777" w:rsidR="00CC5121" w:rsidRDefault="00CC5121" w:rsidP="00CC5121">
      <w:pPr>
        <w:pStyle w:val="Brdtextmedindrag"/>
      </w:pPr>
      <w:r>
        <w:t>Fjärde AP-fonden har i sitt hållbarhetsarbete haft fokus på områdena klimat och miljö samt ägarstyrning. Fokusområdena är oförändrade sedan föregående år. Fonden har fastställt elva övergripande hållbarhetsmål som följts upp under året.</w:t>
      </w:r>
      <w:r w:rsidRPr="00311AC3">
        <w:t xml:space="preserve"> </w:t>
      </w:r>
      <w:r>
        <w:t>Samtliga mål med gränsvärden för 2022 bedöms uppfyllda.</w:t>
      </w:r>
      <w:r w:rsidDel="00027ACB">
        <w:t xml:space="preserve"> </w:t>
      </w:r>
    </w:p>
    <w:p w14:paraId="5C2170A7" w14:textId="77777777" w:rsidR="00CC5121" w:rsidRDefault="00CC5121" w:rsidP="00CC5121">
      <w:pPr>
        <w:pStyle w:val="TabellRubrik"/>
      </w:pPr>
      <w:r w:rsidRPr="007645B7">
        <w:lastRenderedPageBreak/>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7645B7">
        <w:t>.</w:t>
      </w:r>
      <w:r w:rsidR="00263E1F">
        <w:fldChar w:fldCharType="begin"/>
      </w:r>
      <w:r w:rsidR="00263E1F">
        <w:instrText xml:space="preserve"> SEQ Tabell \* Arabic \s 1  \* MERGEFORMAT </w:instrText>
      </w:r>
      <w:r w:rsidR="00263E1F">
        <w:fldChar w:fldCharType="separate"/>
      </w:r>
      <w:r>
        <w:rPr>
          <w:noProof/>
        </w:rPr>
        <w:t>13</w:t>
      </w:r>
      <w:r w:rsidR="00263E1F">
        <w:rPr>
          <w:noProof/>
        </w:rPr>
        <w:fldChar w:fldCharType="end"/>
      </w:r>
      <w:r w:rsidRPr="007645B7">
        <w:tab/>
        <w:t>Fjärde AP-fondens resultat</w:t>
      </w:r>
    </w:p>
    <w:p w14:paraId="09EBA916" w14:textId="77777777" w:rsidR="00CC5121" w:rsidRPr="009F748E" w:rsidRDefault="00CC5121" w:rsidP="00CC5121">
      <w:pPr>
        <w:pStyle w:val="FigurUnderrubrik"/>
      </w:pPr>
      <w:r>
        <w:t>Miljarder kronor</w:t>
      </w:r>
    </w:p>
    <w:tbl>
      <w:tblPr>
        <w:tblW w:w="4839" w:type="pct"/>
        <w:tblCellMar>
          <w:left w:w="0" w:type="dxa"/>
        </w:tblCellMar>
        <w:tblLook w:val="0000" w:firstRow="0" w:lastRow="0" w:firstColumn="0" w:lastColumn="0" w:noHBand="0" w:noVBand="0"/>
        <w:tblDescription w:val="Tabell som visar Fjärde AP-fondens resultat i miljarder kronor."/>
      </w:tblPr>
      <w:tblGrid>
        <w:gridCol w:w="2182"/>
        <w:gridCol w:w="705"/>
        <w:gridCol w:w="705"/>
        <w:gridCol w:w="705"/>
        <w:gridCol w:w="705"/>
        <w:gridCol w:w="705"/>
      </w:tblGrid>
      <w:tr w:rsidR="00CC5121" w:rsidRPr="007645B7" w14:paraId="09372D1E" w14:textId="77777777" w:rsidTr="00367745">
        <w:trPr>
          <w:tblHeader/>
        </w:trPr>
        <w:tc>
          <w:tcPr>
            <w:tcW w:w="2182" w:type="dxa"/>
            <w:tcBorders>
              <w:top w:val="single" w:sz="8" w:space="0" w:color="auto"/>
              <w:bottom w:val="single" w:sz="6" w:space="0" w:color="auto"/>
            </w:tcBorders>
          </w:tcPr>
          <w:p w14:paraId="30C2727B" w14:textId="77777777" w:rsidR="00CC5121" w:rsidRPr="007645B7" w:rsidRDefault="00CC5121" w:rsidP="00367745">
            <w:pPr>
              <w:pStyle w:val="TabellHuvud"/>
              <w:jc w:val="left"/>
              <w:rPr>
                <w:b w:val="0"/>
                <w:i/>
              </w:rPr>
            </w:pPr>
          </w:p>
        </w:tc>
        <w:tc>
          <w:tcPr>
            <w:tcW w:w="705" w:type="dxa"/>
            <w:tcBorders>
              <w:top w:val="single" w:sz="8" w:space="0" w:color="auto"/>
              <w:bottom w:val="single" w:sz="6" w:space="0" w:color="auto"/>
            </w:tcBorders>
          </w:tcPr>
          <w:p w14:paraId="2EAEA915" w14:textId="77777777" w:rsidR="00CC5121" w:rsidRPr="007645B7" w:rsidRDefault="00CC5121" w:rsidP="00367745">
            <w:pPr>
              <w:pStyle w:val="TabellHuvud"/>
            </w:pPr>
            <w:r w:rsidRPr="007645B7">
              <w:t>2018</w:t>
            </w:r>
          </w:p>
        </w:tc>
        <w:tc>
          <w:tcPr>
            <w:tcW w:w="705" w:type="dxa"/>
            <w:tcBorders>
              <w:top w:val="single" w:sz="8" w:space="0" w:color="auto"/>
              <w:bottom w:val="single" w:sz="6" w:space="0" w:color="auto"/>
            </w:tcBorders>
          </w:tcPr>
          <w:p w14:paraId="7D9960A5" w14:textId="77777777" w:rsidR="00CC5121" w:rsidRPr="007645B7" w:rsidRDefault="00CC5121" w:rsidP="00367745">
            <w:pPr>
              <w:pStyle w:val="TabellHuvud"/>
            </w:pPr>
            <w:r w:rsidRPr="007645B7">
              <w:t>2019</w:t>
            </w:r>
          </w:p>
        </w:tc>
        <w:tc>
          <w:tcPr>
            <w:tcW w:w="705" w:type="dxa"/>
            <w:tcBorders>
              <w:top w:val="single" w:sz="8" w:space="0" w:color="auto"/>
              <w:bottom w:val="single" w:sz="6" w:space="0" w:color="auto"/>
            </w:tcBorders>
          </w:tcPr>
          <w:p w14:paraId="001D87DE" w14:textId="77777777" w:rsidR="00CC5121" w:rsidRPr="007645B7" w:rsidRDefault="00CC5121" w:rsidP="00367745">
            <w:pPr>
              <w:pStyle w:val="TabellHuvud"/>
            </w:pPr>
            <w:r w:rsidRPr="007645B7">
              <w:t>20</w:t>
            </w:r>
            <w:r>
              <w:t>20</w:t>
            </w:r>
          </w:p>
        </w:tc>
        <w:tc>
          <w:tcPr>
            <w:tcW w:w="705" w:type="dxa"/>
            <w:tcBorders>
              <w:top w:val="single" w:sz="8" w:space="0" w:color="auto"/>
              <w:bottom w:val="single" w:sz="6" w:space="0" w:color="auto"/>
            </w:tcBorders>
          </w:tcPr>
          <w:p w14:paraId="07F1EEBF" w14:textId="77777777" w:rsidR="00CC5121" w:rsidRPr="007645B7" w:rsidRDefault="00CC5121" w:rsidP="00367745">
            <w:pPr>
              <w:pStyle w:val="TabellHuvud"/>
            </w:pPr>
            <w:r>
              <w:t>2021</w:t>
            </w:r>
          </w:p>
        </w:tc>
        <w:tc>
          <w:tcPr>
            <w:tcW w:w="705" w:type="dxa"/>
            <w:tcBorders>
              <w:top w:val="single" w:sz="8" w:space="0" w:color="auto"/>
              <w:bottom w:val="single" w:sz="6" w:space="0" w:color="auto"/>
            </w:tcBorders>
          </w:tcPr>
          <w:p w14:paraId="6760D779" w14:textId="77777777" w:rsidR="00CC5121" w:rsidRDefault="00CC5121" w:rsidP="00367745">
            <w:pPr>
              <w:pStyle w:val="TabellHuvud"/>
            </w:pPr>
            <w:r>
              <w:t>2022</w:t>
            </w:r>
          </w:p>
        </w:tc>
      </w:tr>
      <w:tr w:rsidR="00CC5121" w:rsidRPr="007645B7" w14:paraId="26338D8E" w14:textId="77777777" w:rsidTr="00367745">
        <w:tc>
          <w:tcPr>
            <w:tcW w:w="2182" w:type="dxa"/>
            <w:tcBorders>
              <w:top w:val="single" w:sz="6" w:space="0" w:color="auto"/>
            </w:tcBorders>
          </w:tcPr>
          <w:p w14:paraId="24CA9F3B" w14:textId="77777777" w:rsidR="00CC5121" w:rsidRPr="007645B7" w:rsidRDefault="00CC5121" w:rsidP="00367745">
            <w:pPr>
              <w:pStyle w:val="TabellRader"/>
              <w:jc w:val="left"/>
            </w:pPr>
            <w:r w:rsidRPr="007645B7">
              <w:t>Ingående fondkapital</w:t>
            </w:r>
          </w:p>
        </w:tc>
        <w:tc>
          <w:tcPr>
            <w:tcW w:w="705" w:type="dxa"/>
            <w:tcBorders>
              <w:top w:val="single" w:sz="6" w:space="0" w:color="auto"/>
            </w:tcBorders>
          </w:tcPr>
          <w:p w14:paraId="0C4B7147" w14:textId="77777777" w:rsidR="00CC5121" w:rsidRPr="007645B7" w:rsidRDefault="00CC5121" w:rsidP="00367745">
            <w:pPr>
              <w:pStyle w:val="TabellRader"/>
            </w:pPr>
            <w:r w:rsidRPr="007645B7">
              <w:t>356,6</w:t>
            </w:r>
          </w:p>
        </w:tc>
        <w:tc>
          <w:tcPr>
            <w:tcW w:w="705" w:type="dxa"/>
            <w:tcBorders>
              <w:top w:val="single" w:sz="6" w:space="0" w:color="auto"/>
            </w:tcBorders>
          </w:tcPr>
          <w:p w14:paraId="45457846" w14:textId="77777777" w:rsidR="00CC5121" w:rsidRPr="007645B7" w:rsidRDefault="00CC5121" w:rsidP="00367745">
            <w:pPr>
              <w:pStyle w:val="TabellRader"/>
            </w:pPr>
            <w:r w:rsidRPr="007645B7">
              <w:t>349,3</w:t>
            </w:r>
          </w:p>
        </w:tc>
        <w:tc>
          <w:tcPr>
            <w:tcW w:w="705" w:type="dxa"/>
            <w:tcBorders>
              <w:top w:val="single" w:sz="6" w:space="0" w:color="auto"/>
            </w:tcBorders>
          </w:tcPr>
          <w:p w14:paraId="1523FA36" w14:textId="77777777" w:rsidR="00CC5121" w:rsidRPr="007645B7" w:rsidRDefault="00CC5121" w:rsidP="00367745">
            <w:pPr>
              <w:pStyle w:val="TabellRader"/>
            </w:pPr>
            <w:r>
              <w:t>418,0</w:t>
            </w:r>
          </w:p>
        </w:tc>
        <w:tc>
          <w:tcPr>
            <w:tcW w:w="705" w:type="dxa"/>
            <w:tcBorders>
              <w:top w:val="single" w:sz="6" w:space="0" w:color="auto"/>
            </w:tcBorders>
          </w:tcPr>
          <w:p w14:paraId="2042A8DC" w14:textId="77777777" w:rsidR="00CC5121" w:rsidRPr="007645B7" w:rsidRDefault="00CC5121" w:rsidP="00367745">
            <w:pPr>
              <w:pStyle w:val="TabellRader"/>
            </w:pPr>
            <w:r w:rsidRPr="00DF40E5">
              <w:t>449,4</w:t>
            </w:r>
          </w:p>
        </w:tc>
        <w:tc>
          <w:tcPr>
            <w:tcW w:w="705" w:type="dxa"/>
            <w:tcBorders>
              <w:top w:val="single" w:sz="6" w:space="0" w:color="auto"/>
            </w:tcBorders>
          </w:tcPr>
          <w:p w14:paraId="3854BF16" w14:textId="77777777" w:rsidR="00CC5121" w:rsidRPr="00DF40E5" w:rsidRDefault="00CC5121" w:rsidP="00367745">
            <w:pPr>
              <w:pStyle w:val="TabellRader"/>
            </w:pPr>
            <w:r>
              <w:t>527,6</w:t>
            </w:r>
          </w:p>
        </w:tc>
      </w:tr>
      <w:tr w:rsidR="00CC5121" w:rsidRPr="007645B7" w14:paraId="404C83F7" w14:textId="77777777" w:rsidTr="00367745">
        <w:tc>
          <w:tcPr>
            <w:tcW w:w="2182" w:type="dxa"/>
          </w:tcPr>
          <w:p w14:paraId="22CA3CE8" w14:textId="77777777" w:rsidR="00CC5121" w:rsidRPr="007645B7" w:rsidRDefault="00CC5121" w:rsidP="00367745">
            <w:pPr>
              <w:pStyle w:val="TabellRader"/>
              <w:jc w:val="left"/>
            </w:pPr>
            <w:r w:rsidRPr="007645B7">
              <w:t>Överföringar</w:t>
            </w:r>
          </w:p>
        </w:tc>
        <w:tc>
          <w:tcPr>
            <w:tcW w:w="705" w:type="dxa"/>
          </w:tcPr>
          <w:p w14:paraId="438F4C39" w14:textId="77777777" w:rsidR="00CC5121" w:rsidRPr="007645B7" w:rsidRDefault="00CC5121" w:rsidP="00367745">
            <w:pPr>
              <w:pStyle w:val="TabellRader"/>
            </w:pPr>
            <w:r w:rsidRPr="007645B7">
              <w:t>-6,8</w:t>
            </w:r>
          </w:p>
        </w:tc>
        <w:tc>
          <w:tcPr>
            <w:tcW w:w="705" w:type="dxa"/>
          </w:tcPr>
          <w:p w14:paraId="6B6C0C88" w14:textId="77777777" w:rsidR="00CC5121" w:rsidRPr="007645B7" w:rsidRDefault="00CC5121" w:rsidP="00367745">
            <w:pPr>
              <w:pStyle w:val="TabellRader"/>
            </w:pPr>
            <w:r w:rsidRPr="007645B7">
              <w:t>-6,5</w:t>
            </w:r>
          </w:p>
        </w:tc>
        <w:tc>
          <w:tcPr>
            <w:tcW w:w="705" w:type="dxa"/>
          </w:tcPr>
          <w:p w14:paraId="2B29B7D7" w14:textId="77777777" w:rsidR="00CC5121" w:rsidRPr="007645B7" w:rsidRDefault="00CC5121" w:rsidP="00367745">
            <w:pPr>
              <w:pStyle w:val="TabellRader"/>
            </w:pPr>
            <w:r w:rsidRPr="007645B7">
              <w:t>-</w:t>
            </w:r>
            <w:r>
              <w:t>7,9</w:t>
            </w:r>
          </w:p>
        </w:tc>
        <w:tc>
          <w:tcPr>
            <w:tcW w:w="705" w:type="dxa"/>
          </w:tcPr>
          <w:p w14:paraId="7A7E8573" w14:textId="77777777" w:rsidR="00CC5121" w:rsidRPr="007645B7" w:rsidRDefault="00CC5121" w:rsidP="00367745">
            <w:pPr>
              <w:pStyle w:val="TabellRader"/>
            </w:pPr>
            <w:r>
              <w:t>-7,</w:t>
            </w:r>
            <w:r w:rsidRPr="00DF40E5">
              <w:t>5</w:t>
            </w:r>
          </w:p>
        </w:tc>
        <w:tc>
          <w:tcPr>
            <w:tcW w:w="705" w:type="dxa"/>
          </w:tcPr>
          <w:p w14:paraId="62D27E84" w14:textId="77777777" w:rsidR="00CC5121" w:rsidRDefault="00CC5121" w:rsidP="00367745">
            <w:pPr>
              <w:pStyle w:val="TabellRader"/>
            </w:pPr>
            <w:r>
              <w:t>-4,7</w:t>
            </w:r>
          </w:p>
        </w:tc>
      </w:tr>
      <w:tr w:rsidR="00CC5121" w:rsidRPr="007645B7" w14:paraId="5BC810F6" w14:textId="77777777" w:rsidTr="00367745">
        <w:tc>
          <w:tcPr>
            <w:tcW w:w="2182" w:type="dxa"/>
          </w:tcPr>
          <w:p w14:paraId="526F77CA" w14:textId="77777777" w:rsidR="00CC5121" w:rsidRPr="007645B7" w:rsidRDefault="00CC5121" w:rsidP="00367745">
            <w:pPr>
              <w:pStyle w:val="TabellRader"/>
              <w:jc w:val="left"/>
            </w:pPr>
            <w:r w:rsidRPr="007645B7">
              <w:t>Årets resultat</w:t>
            </w:r>
          </w:p>
        </w:tc>
        <w:tc>
          <w:tcPr>
            <w:tcW w:w="705" w:type="dxa"/>
          </w:tcPr>
          <w:p w14:paraId="19537127" w14:textId="77777777" w:rsidR="00CC5121" w:rsidRPr="007645B7" w:rsidRDefault="00CC5121" w:rsidP="00367745">
            <w:pPr>
              <w:pStyle w:val="TabellRader"/>
            </w:pPr>
            <w:r w:rsidRPr="007645B7">
              <w:t>-0,5</w:t>
            </w:r>
          </w:p>
        </w:tc>
        <w:tc>
          <w:tcPr>
            <w:tcW w:w="705" w:type="dxa"/>
          </w:tcPr>
          <w:p w14:paraId="3128A6CE" w14:textId="77777777" w:rsidR="00CC5121" w:rsidRPr="007645B7" w:rsidRDefault="00CC5121" w:rsidP="00367745">
            <w:pPr>
              <w:pStyle w:val="TabellRader"/>
            </w:pPr>
            <w:r w:rsidRPr="007645B7">
              <w:t>75,2</w:t>
            </w:r>
          </w:p>
        </w:tc>
        <w:tc>
          <w:tcPr>
            <w:tcW w:w="705" w:type="dxa"/>
          </w:tcPr>
          <w:p w14:paraId="7F940B2B" w14:textId="77777777" w:rsidR="00CC5121" w:rsidRPr="007645B7" w:rsidRDefault="00CC5121" w:rsidP="00367745">
            <w:pPr>
              <w:pStyle w:val="TabellRader"/>
            </w:pPr>
            <w:r>
              <w:t>39,3</w:t>
            </w:r>
          </w:p>
        </w:tc>
        <w:tc>
          <w:tcPr>
            <w:tcW w:w="705" w:type="dxa"/>
          </w:tcPr>
          <w:p w14:paraId="6D7D64C2" w14:textId="77777777" w:rsidR="00CC5121" w:rsidRPr="007645B7" w:rsidRDefault="00CC5121" w:rsidP="00367745">
            <w:pPr>
              <w:pStyle w:val="TabellRader"/>
            </w:pPr>
            <w:r w:rsidRPr="00DF40E5">
              <w:t>85,7</w:t>
            </w:r>
          </w:p>
        </w:tc>
        <w:tc>
          <w:tcPr>
            <w:tcW w:w="705" w:type="dxa"/>
          </w:tcPr>
          <w:p w14:paraId="7E8F554B" w14:textId="77777777" w:rsidR="00CC5121" w:rsidRPr="00DF40E5" w:rsidRDefault="00CC5121" w:rsidP="00367745">
            <w:pPr>
              <w:pStyle w:val="TabellRader"/>
            </w:pPr>
            <w:r>
              <w:t>-62,5</w:t>
            </w:r>
          </w:p>
        </w:tc>
      </w:tr>
      <w:tr w:rsidR="00CC5121" w:rsidRPr="007645B7" w14:paraId="7B4F53D5" w14:textId="77777777" w:rsidTr="00367745">
        <w:tc>
          <w:tcPr>
            <w:tcW w:w="2182" w:type="dxa"/>
          </w:tcPr>
          <w:p w14:paraId="253F8ACE" w14:textId="77777777" w:rsidR="00CC5121" w:rsidRPr="007645B7" w:rsidRDefault="00CC5121" w:rsidP="00367745">
            <w:pPr>
              <w:pStyle w:val="TabellRader"/>
              <w:jc w:val="left"/>
            </w:pPr>
            <w:r w:rsidRPr="007645B7">
              <w:t>Utgående fondkapital</w:t>
            </w:r>
          </w:p>
        </w:tc>
        <w:tc>
          <w:tcPr>
            <w:tcW w:w="705" w:type="dxa"/>
          </w:tcPr>
          <w:p w14:paraId="11BCC7B9" w14:textId="77777777" w:rsidR="00CC5121" w:rsidRPr="007645B7" w:rsidRDefault="00CC5121" w:rsidP="00367745">
            <w:pPr>
              <w:pStyle w:val="TabellRader"/>
            </w:pPr>
            <w:r w:rsidRPr="007645B7">
              <w:t>349,3</w:t>
            </w:r>
          </w:p>
        </w:tc>
        <w:tc>
          <w:tcPr>
            <w:tcW w:w="705" w:type="dxa"/>
          </w:tcPr>
          <w:p w14:paraId="1246B13E" w14:textId="77777777" w:rsidR="00CC5121" w:rsidRPr="007645B7" w:rsidRDefault="00CC5121" w:rsidP="00367745">
            <w:pPr>
              <w:pStyle w:val="TabellRader"/>
            </w:pPr>
            <w:r w:rsidRPr="007645B7">
              <w:t>418,0</w:t>
            </w:r>
          </w:p>
        </w:tc>
        <w:tc>
          <w:tcPr>
            <w:tcW w:w="705" w:type="dxa"/>
          </w:tcPr>
          <w:p w14:paraId="3D0A515E" w14:textId="77777777" w:rsidR="00CC5121" w:rsidRPr="007645B7" w:rsidRDefault="00CC5121" w:rsidP="00367745">
            <w:pPr>
              <w:pStyle w:val="TabellRader"/>
            </w:pPr>
            <w:r>
              <w:t>449,4</w:t>
            </w:r>
          </w:p>
        </w:tc>
        <w:tc>
          <w:tcPr>
            <w:tcW w:w="705" w:type="dxa"/>
          </w:tcPr>
          <w:p w14:paraId="4FE065AE" w14:textId="77777777" w:rsidR="00CC5121" w:rsidRPr="007645B7" w:rsidRDefault="00CC5121" w:rsidP="00367745">
            <w:pPr>
              <w:pStyle w:val="TabellRader"/>
            </w:pPr>
            <w:r w:rsidRPr="00DF40E5">
              <w:t>527,6</w:t>
            </w:r>
          </w:p>
        </w:tc>
        <w:tc>
          <w:tcPr>
            <w:tcW w:w="705" w:type="dxa"/>
          </w:tcPr>
          <w:p w14:paraId="6EA99894" w14:textId="77777777" w:rsidR="00CC5121" w:rsidRPr="00DF40E5" w:rsidRDefault="00CC5121" w:rsidP="00367745">
            <w:pPr>
              <w:pStyle w:val="TabellRader"/>
            </w:pPr>
            <w:r>
              <w:t>460,5</w:t>
            </w:r>
          </w:p>
        </w:tc>
      </w:tr>
      <w:tr w:rsidR="00CC5121" w:rsidRPr="007645B7" w14:paraId="7A949E6B" w14:textId="77777777" w:rsidTr="00367745">
        <w:tc>
          <w:tcPr>
            <w:tcW w:w="2182" w:type="dxa"/>
            <w:tcBorders>
              <w:bottom w:val="single" w:sz="4" w:space="0" w:color="auto"/>
            </w:tcBorders>
          </w:tcPr>
          <w:p w14:paraId="2D500C24" w14:textId="77777777" w:rsidR="00CC5121" w:rsidRPr="007645B7" w:rsidRDefault="00CC5121" w:rsidP="00367745">
            <w:pPr>
              <w:pStyle w:val="TabellRader"/>
              <w:jc w:val="left"/>
            </w:pPr>
            <w:r w:rsidRPr="007645B7">
              <w:t xml:space="preserve">Årets förändring </w:t>
            </w:r>
          </w:p>
        </w:tc>
        <w:tc>
          <w:tcPr>
            <w:tcW w:w="705" w:type="dxa"/>
            <w:tcBorders>
              <w:bottom w:val="single" w:sz="4" w:space="0" w:color="auto"/>
            </w:tcBorders>
          </w:tcPr>
          <w:p w14:paraId="72EE7AFF" w14:textId="77777777" w:rsidR="00CC5121" w:rsidRPr="007645B7" w:rsidRDefault="00CC5121" w:rsidP="00367745">
            <w:pPr>
              <w:pStyle w:val="TabellRader"/>
            </w:pPr>
            <w:r w:rsidRPr="007645B7">
              <w:t>-7,3</w:t>
            </w:r>
          </w:p>
        </w:tc>
        <w:tc>
          <w:tcPr>
            <w:tcW w:w="705" w:type="dxa"/>
            <w:tcBorders>
              <w:bottom w:val="single" w:sz="4" w:space="0" w:color="auto"/>
            </w:tcBorders>
          </w:tcPr>
          <w:p w14:paraId="41F17223" w14:textId="77777777" w:rsidR="00CC5121" w:rsidRPr="007645B7" w:rsidRDefault="00CC5121" w:rsidP="00367745">
            <w:pPr>
              <w:pStyle w:val="TabellRader"/>
            </w:pPr>
            <w:r w:rsidRPr="007645B7">
              <w:t>68,7</w:t>
            </w:r>
          </w:p>
        </w:tc>
        <w:tc>
          <w:tcPr>
            <w:tcW w:w="705" w:type="dxa"/>
            <w:tcBorders>
              <w:bottom w:val="single" w:sz="4" w:space="0" w:color="auto"/>
            </w:tcBorders>
          </w:tcPr>
          <w:p w14:paraId="66B478F6" w14:textId="77777777" w:rsidR="00CC5121" w:rsidRPr="007645B7" w:rsidRDefault="00CC5121" w:rsidP="00367745">
            <w:pPr>
              <w:pStyle w:val="TabellRader"/>
            </w:pPr>
            <w:r>
              <w:t>31,4</w:t>
            </w:r>
          </w:p>
        </w:tc>
        <w:tc>
          <w:tcPr>
            <w:tcW w:w="705" w:type="dxa"/>
            <w:tcBorders>
              <w:bottom w:val="single" w:sz="4" w:space="0" w:color="auto"/>
            </w:tcBorders>
          </w:tcPr>
          <w:p w14:paraId="349163D0" w14:textId="77777777" w:rsidR="00CC5121" w:rsidRPr="007645B7" w:rsidRDefault="00CC5121" w:rsidP="00367745">
            <w:pPr>
              <w:pStyle w:val="TabellRader"/>
            </w:pPr>
            <w:r w:rsidRPr="00BA5CD9">
              <w:t>78,2</w:t>
            </w:r>
          </w:p>
        </w:tc>
        <w:tc>
          <w:tcPr>
            <w:tcW w:w="705" w:type="dxa"/>
            <w:tcBorders>
              <w:bottom w:val="single" w:sz="4" w:space="0" w:color="auto"/>
            </w:tcBorders>
          </w:tcPr>
          <w:p w14:paraId="48AEF25C" w14:textId="77777777" w:rsidR="00CC5121" w:rsidRPr="00BA5CD9" w:rsidRDefault="00CC5121" w:rsidP="00367745">
            <w:pPr>
              <w:pStyle w:val="TabellRader"/>
            </w:pPr>
            <w:r>
              <w:t>-67,1</w:t>
            </w:r>
          </w:p>
        </w:tc>
      </w:tr>
      <w:tr w:rsidR="00CC5121" w:rsidRPr="007645B7" w14:paraId="09A36334" w14:textId="77777777" w:rsidTr="00367745">
        <w:tc>
          <w:tcPr>
            <w:tcW w:w="2182" w:type="dxa"/>
            <w:tcBorders>
              <w:top w:val="single" w:sz="4" w:space="0" w:color="auto"/>
            </w:tcBorders>
            <w:vAlign w:val="center"/>
          </w:tcPr>
          <w:p w14:paraId="328E5766" w14:textId="77777777" w:rsidR="00CC5121" w:rsidRPr="007645B7" w:rsidRDefault="00CC5121" w:rsidP="00367745">
            <w:pPr>
              <w:pStyle w:val="TabellHuvud"/>
              <w:jc w:val="left"/>
              <w:rPr>
                <w:color w:val="000000"/>
                <w:szCs w:val="18"/>
                <w:lang w:eastAsia="sv-SE"/>
              </w:rPr>
            </w:pPr>
            <w:r w:rsidRPr="007645B7">
              <w:rPr>
                <w:b w:val="0"/>
                <w:i/>
              </w:rPr>
              <w:t>Procent</w:t>
            </w:r>
          </w:p>
        </w:tc>
        <w:tc>
          <w:tcPr>
            <w:tcW w:w="705" w:type="dxa"/>
            <w:tcBorders>
              <w:top w:val="single" w:sz="4" w:space="0" w:color="auto"/>
            </w:tcBorders>
          </w:tcPr>
          <w:p w14:paraId="19BBA685" w14:textId="77777777" w:rsidR="00CC5121" w:rsidRPr="007645B7" w:rsidRDefault="00CC5121" w:rsidP="00367745">
            <w:pPr>
              <w:pStyle w:val="TabellRader"/>
              <w:rPr>
                <w:color w:val="000000"/>
                <w:szCs w:val="18"/>
                <w:lang w:eastAsia="sv-SE"/>
              </w:rPr>
            </w:pPr>
          </w:p>
        </w:tc>
        <w:tc>
          <w:tcPr>
            <w:tcW w:w="705" w:type="dxa"/>
            <w:tcBorders>
              <w:top w:val="single" w:sz="4" w:space="0" w:color="auto"/>
            </w:tcBorders>
          </w:tcPr>
          <w:p w14:paraId="4EEFF436" w14:textId="77777777" w:rsidR="00CC5121" w:rsidRPr="007645B7" w:rsidRDefault="00CC5121" w:rsidP="00367745">
            <w:pPr>
              <w:pStyle w:val="TabellRader"/>
              <w:rPr>
                <w:color w:val="000000"/>
                <w:szCs w:val="18"/>
                <w:lang w:eastAsia="sv-SE"/>
              </w:rPr>
            </w:pPr>
          </w:p>
        </w:tc>
        <w:tc>
          <w:tcPr>
            <w:tcW w:w="705" w:type="dxa"/>
            <w:tcBorders>
              <w:top w:val="single" w:sz="4" w:space="0" w:color="auto"/>
            </w:tcBorders>
          </w:tcPr>
          <w:p w14:paraId="6678A8C9" w14:textId="77777777" w:rsidR="00CC5121" w:rsidRPr="007645B7" w:rsidRDefault="00CC5121" w:rsidP="00367745">
            <w:pPr>
              <w:pStyle w:val="TabellRader"/>
              <w:rPr>
                <w:color w:val="000000"/>
                <w:szCs w:val="18"/>
                <w:lang w:eastAsia="sv-SE"/>
              </w:rPr>
            </w:pPr>
          </w:p>
        </w:tc>
        <w:tc>
          <w:tcPr>
            <w:tcW w:w="705" w:type="dxa"/>
            <w:tcBorders>
              <w:top w:val="single" w:sz="4" w:space="0" w:color="auto"/>
            </w:tcBorders>
          </w:tcPr>
          <w:p w14:paraId="3DF019CF" w14:textId="77777777" w:rsidR="00CC5121" w:rsidRPr="007645B7" w:rsidRDefault="00CC5121" w:rsidP="00367745">
            <w:pPr>
              <w:pStyle w:val="TabellRader"/>
              <w:rPr>
                <w:color w:val="000000"/>
                <w:szCs w:val="18"/>
                <w:lang w:eastAsia="sv-SE"/>
              </w:rPr>
            </w:pPr>
          </w:p>
        </w:tc>
        <w:tc>
          <w:tcPr>
            <w:tcW w:w="705" w:type="dxa"/>
            <w:tcBorders>
              <w:top w:val="single" w:sz="4" w:space="0" w:color="auto"/>
            </w:tcBorders>
          </w:tcPr>
          <w:p w14:paraId="3F1AFE87" w14:textId="77777777" w:rsidR="00CC5121" w:rsidRPr="007645B7" w:rsidRDefault="00CC5121" w:rsidP="00367745">
            <w:pPr>
              <w:pStyle w:val="TabellRader"/>
              <w:rPr>
                <w:color w:val="000000"/>
                <w:szCs w:val="18"/>
                <w:lang w:eastAsia="sv-SE"/>
              </w:rPr>
            </w:pPr>
          </w:p>
        </w:tc>
      </w:tr>
      <w:tr w:rsidR="00CC5121" w:rsidRPr="007645B7" w14:paraId="3C2E5A69" w14:textId="77777777" w:rsidTr="00367745">
        <w:tc>
          <w:tcPr>
            <w:tcW w:w="2182" w:type="dxa"/>
            <w:vAlign w:val="center"/>
          </w:tcPr>
          <w:p w14:paraId="5C21736B" w14:textId="77777777" w:rsidR="00CC5121" w:rsidRPr="007645B7" w:rsidRDefault="00CC5121" w:rsidP="00367745">
            <w:pPr>
              <w:pStyle w:val="TabellRader"/>
              <w:jc w:val="left"/>
            </w:pPr>
            <w:r w:rsidRPr="007645B7">
              <w:rPr>
                <w:color w:val="000000"/>
                <w:szCs w:val="18"/>
                <w:lang w:eastAsia="sv-SE"/>
              </w:rPr>
              <w:t xml:space="preserve">Avkastning före kostnader </w:t>
            </w:r>
          </w:p>
        </w:tc>
        <w:tc>
          <w:tcPr>
            <w:tcW w:w="705" w:type="dxa"/>
          </w:tcPr>
          <w:p w14:paraId="0A55AC30" w14:textId="77777777" w:rsidR="00CC5121" w:rsidRPr="007645B7" w:rsidRDefault="00CC5121" w:rsidP="00367745">
            <w:pPr>
              <w:pStyle w:val="TabellRader"/>
            </w:pPr>
            <w:r w:rsidRPr="007645B7">
              <w:rPr>
                <w:color w:val="000000"/>
                <w:szCs w:val="18"/>
                <w:lang w:eastAsia="sv-SE"/>
              </w:rPr>
              <w:t>-0,1</w:t>
            </w:r>
          </w:p>
        </w:tc>
        <w:tc>
          <w:tcPr>
            <w:tcW w:w="705" w:type="dxa"/>
          </w:tcPr>
          <w:p w14:paraId="13BB5886" w14:textId="77777777" w:rsidR="00CC5121" w:rsidRPr="007645B7" w:rsidRDefault="00CC5121" w:rsidP="00367745">
            <w:pPr>
              <w:pStyle w:val="TabellRader"/>
              <w:rPr>
                <w:color w:val="000000"/>
                <w:szCs w:val="18"/>
                <w:lang w:eastAsia="sv-SE"/>
              </w:rPr>
            </w:pPr>
            <w:r w:rsidRPr="007645B7">
              <w:rPr>
                <w:color w:val="000000"/>
                <w:szCs w:val="18"/>
                <w:lang w:eastAsia="sv-SE"/>
              </w:rPr>
              <w:t>21,8</w:t>
            </w:r>
          </w:p>
        </w:tc>
        <w:tc>
          <w:tcPr>
            <w:tcW w:w="705" w:type="dxa"/>
          </w:tcPr>
          <w:p w14:paraId="153FD12B" w14:textId="77777777" w:rsidR="00CC5121" w:rsidRPr="007645B7" w:rsidRDefault="00CC5121" w:rsidP="00367745">
            <w:pPr>
              <w:pStyle w:val="TabellRader"/>
              <w:rPr>
                <w:color w:val="000000"/>
                <w:szCs w:val="18"/>
                <w:lang w:eastAsia="sv-SE"/>
              </w:rPr>
            </w:pPr>
            <w:r>
              <w:rPr>
                <w:color w:val="000000"/>
                <w:szCs w:val="18"/>
                <w:lang w:eastAsia="sv-SE"/>
              </w:rPr>
              <w:t>9,7</w:t>
            </w:r>
          </w:p>
        </w:tc>
        <w:tc>
          <w:tcPr>
            <w:tcW w:w="705" w:type="dxa"/>
          </w:tcPr>
          <w:p w14:paraId="4C4812D8" w14:textId="77777777" w:rsidR="00CC5121" w:rsidRPr="007645B7" w:rsidRDefault="00CC5121" w:rsidP="00367745">
            <w:pPr>
              <w:pStyle w:val="TabellRader"/>
              <w:rPr>
                <w:color w:val="000000"/>
                <w:szCs w:val="18"/>
                <w:lang w:eastAsia="sv-SE"/>
              </w:rPr>
            </w:pPr>
            <w:r>
              <w:rPr>
                <w:color w:val="000000"/>
                <w:szCs w:val="18"/>
                <w:lang w:eastAsia="sv-SE"/>
              </w:rPr>
              <w:t>19,3</w:t>
            </w:r>
          </w:p>
        </w:tc>
        <w:tc>
          <w:tcPr>
            <w:tcW w:w="705" w:type="dxa"/>
          </w:tcPr>
          <w:p w14:paraId="0407D977" w14:textId="77777777" w:rsidR="00CC5121" w:rsidRDefault="00CC5121" w:rsidP="00367745">
            <w:pPr>
              <w:pStyle w:val="TabellRader"/>
              <w:rPr>
                <w:color w:val="000000"/>
                <w:szCs w:val="18"/>
                <w:lang w:eastAsia="sv-SE"/>
              </w:rPr>
            </w:pPr>
            <w:r>
              <w:rPr>
                <w:color w:val="000000"/>
                <w:szCs w:val="18"/>
                <w:lang w:eastAsia="sv-SE"/>
              </w:rPr>
              <w:t>-11,8</w:t>
            </w:r>
          </w:p>
        </w:tc>
      </w:tr>
      <w:tr w:rsidR="00CC5121" w:rsidRPr="007645B7" w14:paraId="0976FFA4" w14:textId="77777777" w:rsidTr="00367745">
        <w:tc>
          <w:tcPr>
            <w:tcW w:w="2182" w:type="dxa"/>
            <w:tcBorders>
              <w:bottom w:val="single" w:sz="4" w:space="0" w:color="auto"/>
            </w:tcBorders>
            <w:vAlign w:val="center"/>
          </w:tcPr>
          <w:p w14:paraId="594F401D" w14:textId="77777777" w:rsidR="00CC5121" w:rsidRPr="007645B7" w:rsidRDefault="00CC5121" w:rsidP="00367745">
            <w:pPr>
              <w:pStyle w:val="TabellRader"/>
              <w:jc w:val="left"/>
            </w:pPr>
            <w:r w:rsidRPr="007645B7">
              <w:rPr>
                <w:color w:val="000000"/>
                <w:szCs w:val="18"/>
                <w:lang w:eastAsia="sv-SE"/>
              </w:rPr>
              <w:t xml:space="preserve">Avkastning efter kostnader </w:t>
            </w:r>
          </w:p>
        </w:tc>
        <w:tc>
          <w:tcPr>
            <w:tcW w:w="705" w:type="dxa"/>
            <w:tcBorders>
              <w:bottom w:val="single" w:sz="4" w:space="0" w:color="auto"/>
            </w:tcBorders>
          </w:tcPr>
          <w:p w14:paraId="505B8DCC" w14:textId="77777777" w:rsidR="00CC5121" w:rsidRPr="007645B7" w:rsidRDefault="00CC5121" w:rsidP="00367745">
            <w:pPr>
              <w:pStyle w:val="TabellRader"/>
            </w:pPr>
            <w:r w:rsidRPr="007645B7">
              <w:rPr>
                <w:color w:val="000000"/>
                <w:szCs w:val="18"/>
                <w:lang w:eastAsia="sv-SE"/>
              </w:rPr>
              <w:t>-0,2</w:t>
            </w:r>
          </w:p>
        </w:tc>
        <w:tc>
          <w:tcPr>
            <w:tcW w:w="705" w:type="dxa"/>
            <w:tcBorders>
              <w:bottom w:val="single" w:sz="4" w:space="0" w:color="auto"/>
            </w:tcBorders>
          </w:tcPr>
          <w:p w14:paraId="635BAF36" w14:textId="77777777" w:rsidR="00CC5121" w:rsidRPr="007645B7" w:rsidRDefault="00CC5121" w:rsidP="00367745">
            <w:pPr>
              <w:pStyle w:val="TabellRader"/>
              <w:rPr>
                <w:color w:val="000000"/>
                <w:szCs w:val="18"/>
                <w:lang w:eastAsia="sv-SE"/>
              </w:rPr>
            </w:pPr>
            <w:r w:rsidRPr="007645B7">
              <w:rPr>
                <w:color w:val="000000"/>
                <w:szCs w:val="18"/>
                <w:lang w:eastAsia="sv-SE"/>
              </w:rPr>
              <w:t>21,7</w:t>
            </w:r>
          </w:p>
        </w:tc>
        <w:tc>
          <w:tcPr>
            <w:tcW w:w="705" w:type="dxa"/>
            <w:tcBorders>
              <w:bottom w:val="single" w:sz="4" w:space="0" w:color="auto"/>
            </w:tcBorders>
          </w:tcPr>
          <w:p w14:paraId="4F5D9E3B" w14:textId="77777777" w:rsidR="00CC5121" w:rsidRPr="007645B7" w:rsidRDefault="00CC5121" w:rsidP="00367745">
            <w:pPr>
              <w:pStyle w:val="TabellRader"/>
              <w:rPr>
                <w:color w:val="000000"/>
                <w:szCs w:val="18"/>
                <w:lang w:eastAsia="sv-SE"/>
              </w:rPr>
            </w:pPr>
            <w:r>
              <w:rPr>
                <w:color w:val="000000"/>
                <w:szCs w:val="18"/>
                <w:lang w:eastAsia="sv-SE"/>
              </w:rPr>
              <w:t>9,6</w:t>
            </w:r>
          </w:p>
        </w:tc>
        <w:tc>
          <w:tcPr>
            <w:tcW w:w="705" w:type="dxa"/>
            <w:tcBorders>
              <w:bottom w:val="single" w:sz="4" w:space="0" w:color="auto"/>
            </w:tcBorders>
          </w:tcPr>
          <w:p w14:paraId="558C21B0" w14:textId="77777777" w:rsidR="00CC5121" w:rsidRPr="007645B7" w:rsidRDefault="00CC5121" w:rsidP="00367745">
            <w:pPr>
              <w:pStyle w:val="TabellRader"/>
              <w:rPr>
                <w:color w:val="000000"/>
                <w:szCs w:val="18"/>
                <w:lang w:eastAsia="sv-SE"/>
              </w:rPr>
            </w:pPr>
            <w:r>
              <w:rPr>
                <w:color w:val="000000"/>
                <w:szCs w:val="18"/>
                <w:lang w:eastAsia="sv-SE"/>
              </w:rPr>
              <w:t>19,2</w:t>
            </w:r>
          </w:p>
        </w:tc>
        <w:tc>
          <w:tcPr>
            <w:tcW w:w="705" w:type="dxa"/>
            <w:tcBorders>
              <w:bottom w:val="single" w:sz="4" w:space="0" w:color="auto"/>
            </w:tcBorders>
          </w:tcPr>
          <w:p w14:paraId="7BF5381F" w14:textId="77777777" w:rsidR="00CC5121" w:rsidRDefault="00CC5121" w:rsidP="00367745">
            <w:pPr>
              <w:pStyle w:val="TabellRader"/>
              <w:rPr>
                <w:color w:val="000000"/>
                <w:szCs w:val="18"/>
                <w:lang w:eastAsia="sv-SE"/>
              </w:rPr>
            </w:pPr>
            <w:r>
              <w:rPr>
                <w:color w:val="000000"/>
                <w:szCs w:val="18"/>
                <w:lang w:eastAsia="sv-SE"/>
              </w:rPr>
              <w:t>-11,9</w:t>
            </w:r>
          </w:p>
        </w:tc>
      </w:tr>
    </w:tbl>
    <w:p w14:paraId="3539EC27" w14:textId="77777777" w:rsidR="00CC5121" w:rsidRPr="007645B7" w:rsidRDefault="00CC5121" w:rsidP="00CC5121">
      <w:pPr>
        <w:pStyle w:val="TabellFotnot"/>
      </w:pPr>
      <w:r w:rsidRPr="007645B7">
        <w:rPr>
          <w:lang w:eastAsia="sv-SE"/>
        </w:rPr>
        <w:t>Källa: Fjärde AP-fondens årsredovisningar</w:t>
      </w:r>
      <w:r>
        <w:rPr>
          <w:lang w:eastAsia="sv-SE"/>
        </w:rPr>
        <w:t>.</w:t>
      </w:r>
    </w:p>
    <w:p w14:paraId="0A256924" w14:textId="77777777" w:rsidR="00CC5121" w:rsidRPr="00695CD6" w:rsidRDefault="00CC5121" w:rsidP="00CC5121">
      <w:pPr>
        <w:pStyle w:val="Rubrik5utannumrering"/>
      </w:pPr>
      <w:r w:rsidRPr="00695CD6">
        <w:t>Fondkapital och resultat</w:t>
      </w:r>
    </w:p>
    <w:p w14:paraId="583F3CCE" w14:textId="77777777" w:rsidR="00CC5121" w:rsidRPr="00695CD6" w:rsidRDefault="00CC5121" w:rsidP="00CC5121">
      <w:pPr>
        <w:pStyle w:val="Brdtextmedindrag"/>
        <w:ind w:firstLine="0"/>
      </w:pPr>
      <w:r w:rsidRPr="00695CD6">
        <w:t xml:space="preserve">Fjärde AP-fondens resultat efter kostnader uppgick till </w:t>
      </w:r>
      <w:r>
        <w:t>-62,5 </w:t>
      </w:r>
      <w:r w:rsidRPr="00695CD6">
        <w:t>miljarder kronor 202</w:t>
      </w:r>
      <w:r>
        <w:t>2</w:t>
      </w:r>
      <w:r w:rsidRPr="00695CD6">
        <w:t xml:space="preserve">, vilket motsvarar en avkastning efter kostnader på </w:t>
      </w:r>
      <w:r>
        <w:t>-11,9</w:t>
      </w:r>
      <w:r w:rsidRPr="00695CD6">
        <w:t> pro</w:t>
      </w:r>
      <w:r w:rsidRPr="00695CD6">
        <w:softHyphen/>
        <w:t>cent</w:t>
      </w:r>
      <w:r w:rsidRPr="00156752">
        <w:t xml:space="preserve">, </w:t>
      </w:r>
      <w:bookmarkStart w:id="255" w:name="_Hlk99032097"/>
      <w:r w:rsidRPr="00156752">
        <w:t xml:space="preserve">vilket var fondens </w:t>
      </w:r>
      <w:r>
        <w:t>lägsta</w:t>
      </w:r>
      <w:r w:rsidRPr="00156752">
        <w:t xml:space="preserve"> årliga avkastning sedan</w:t>
      </w:r>
      <w:r>
        <w:t xml:space="preserve"> finanskrisen 2008</w:t>
      </w:r>
      <w:bookmarkEnd w:id="255"/>
      <w:r w:rsidRPr="00695CD6">
        <w:t xml:space="preserve">. Under året överfördes </w:t>
      </w:r>
      <w:r>
        <w:t>4,7</w:t>
      </w:r>
      <w:r w:rsidRPr="00695CD6">
        <w:t xml:space="preserve"> miljarder kronor till inkomst</w:t>
      </w:r>
      <w:r w:rsidRPr="00695CD6">
        <w:softHyphen/>
        <w:t>pensions</w:t>
      </w:r>
      <w:r w:rsidRPr="00695CD6">
        <w:softHyphen/>
        <w:t>systemet. Samman</w:t>
      </w:r>
      <w:r w:rsidRPr="00695CD6">
        <w:softHyphen/>
        <w:t xml:space="preserve">taget </w:t>
      </w:r>
      <w:r>
        <w:t>minskade</w:t>
      </w:r>
      <w:r w:rsidRPr="00695CD6">
        <w:t xml:space="preserve"> fondkapitalet under </w:t>
      </w:r>
      <w:r>
        <w:t>2022</w:t>
      </w:r>
      <w:r w:rsidRPr="00695CD6">
        <w:t xml:space="preserve"> med </w:t>
      </w:r>
      <w:r>
        <w:t>67,1</w:t>
      </w:r>
      <w:r w:rsidRPr="00695CD6">
        <w:t xml:space="preserve"> miljarder kronor till </w:t>
      </w:r>
      <w:r>
        <w:t>460,5</w:t>
      </w:r>
      <w:r w:rsidRPr="00695CD6">
        <w:t xml:space="preserve"> miljarder kronor. </w:t>
      </w:r>
    </w:p>
    <w:p w14:paraId="0D0C838E" w14:textId="77777777" w:rsidR="00CC5121" w:rsidRDefault="00CC5121" w:rsidP="00CC5121">
      <w:pPr>
        <w:pStyle w:val="Brdtextmedindrag"/>
      </w:pPr>
      <w:r>
        <w:t>Under 2022 uppgick Fjärde AP-fondens totala avkastning till -11,8 pro</w:t>
      </w:r>
      <w:r>
        <w:softHyphen/>
        <w:t xml:space="preserve">cent före </w:t>
      </w:r>
      <w:r w:rsidRPr="0064767D">
        <w:t xml:space="preserve">kostnader. Största </w:t>
      </w:r>
      <w:r>
        <w:t>negativa</w:t>
      </w:r>
      <w:r w:rsidRPr="0064767D">
        <w:t xml:space="preserve"> bidragen till avkastningen kom från utländska aktier i utvecklade marknader (</w:t>
      </w:r>
      <w:r>
        <w:t>-6,4</w:t>
      </w:r>
      <w:r w:rsidRPr="0064767D">
        <w:t xml:space="preserve"> procentenheter)</w:t>
      </w:r>
      <w:r>
        <w:t xml:space="preserve"> och </w:t>
      </w:r>
      <w:r w:rsidRPr="0064767D">
        <w:t>svenska aktier (</w:t>
      </w:r>
      <w:r>
        <w:t>-5,3</w:t>
      </w:r>
      <w:r w:rsidRPr="0064767D">
        <w:t xml:space="preserve"> procentenheter).</w:t>
      </w:r>
      <w:r>
        <w:t xml:space="preserve"> Valutaeffekter samt valutasäkring bidrog positivt till avkastningen (2,7 procentenheter).</w:t>
      </w:r>
    </w:p>
    <w:p w14:paraId="341F9476" w14:textId="77777777" w:rsidR="00CC5121" w:rsidRDefault="00CC5121" w:rsidP="00CC5121">
      <w:pPr>
        <w:pStyle w:val="Rubrik5utannumrering"/>
        <w:rPr>
          <w:i w:val="0"/>
          <w:iCs/>
        </w:rPr>
      </w:pPr>
      <w:r>
        <w:t>Fjärde AP-fondens avkastningsmål</w:t>
      </w:r>
    </w:p>
    <w:p w14:paraId="3A8F3D59" w14:textId="77777777" w:rsidR="00CC5121" w:rsidRPr="00C03A91" w:rsidRDefault="00CC5121" w:rsidP="00CC5121">
      <w:pPr>
        <w:pStyle w:val="Brdtext"/>
      </w:pPr>
      <w:r w:rsidRPr="00C03A91">
        <w:t xml:space="preserve">Fjärde AP-fonden har två </w:t>
      </w:r>
      <w:r>
        <w:t>avkastnings</w:t>
      </w:r>
      <w:r w:rsidRPr="00C03A91">
        <w:t xml:space="preserve">mål </w:t>
      </w:r>
      <w:r>
        <w:t>–</w:t>
      </w:r>
      <w:r w:rsidRPr="00C03A91">
        <w:t xml:space="preserve"> ett </w:t>
      </w:r>
      <w:r>
        <w:t>långfristigt</w:t>
      </w:r>
      <w:r w:rsidRPr="00C03A91">
        <w:t xml:space="preserve"> </w:t>
      </w:r>
      <w:r>
        <w:t xml:space="preserve">(på 40 års sikt) </w:t>
      </w:r>
      <w:r w:rsidRPr="00C03A91">
        <w:t>och ett medelfristigt</w:t>
      </w:r>
      <w:r>
        <w:t xml:space="preserve"> (på 10 års sikt)</w:t>
      </w:r>
      <w:r w:rsidRPr="00C03A91">
        <w:t>.</w:t>
      </w:r>
      <w:r>
        <w:t xml:space="preserve"> </w:t>
      </w:r>
      <w:r w:rsidRPr="00C943F9">
        <w:t xml:space="preserve">Fjärde AP-fonden har som mål att totalavkastningen på lång sikt ska uppgå till </w:t>
      </w:r>
      <w:r>
        <w:t>3,5 </w:t>
      </w:r>
      <w:r w:rsidRPr="00C943F9">
        <w:t>procent realt per år i genomsnitt. Målet är utformat utifrån en sammantagen</w:t>
      </w:r>
      <w:r>
        <w:t xml:space="preserve"> </w:t>
      </w:r>
      <w:r w:rsidRPr="007767BE">
        <w:t>avvägning mellan förväntad avkastning och risknivå på tillgångsmarknaderna för att på bästa möjliga sätt tillfredsställa pensionssystemets behov av avkastning för att på ett generationsneutralt sätt balansera pensionssystemets tillgångar och skulder på 40</w:t>
      </w:r>
      <w:r>
        <w:t> </w:t>
      </w:r>
      <w:r w:rsidRPr="007767BE">
        <w:t xml:space="preserve">års </w:t>
      </w:r>
      <w:r>
        <w:t>sikt</w:t>
      </w:r>
      <w:r w:rsidRPr="00C943F9">
        <w:t xml:space="preserve">. </w:t>
      </w:r>
      <w:r w:rsidRPr="00C03A91">
        <w:t>Det lång</w:t>
      </w:r>
      <w:r>
        <w:softHyphen/>
      </w:r>
      <w:r w:rsidRPr="00C03A91">
        <w:t>siktig</w:t>
      </w:r>
      <w:r>
        <w:t>a</w:t>
      </w:r>
      <w:r w:rsidRPr="00C03A91">
        <w:t xml:space="preserve"> avkastningsmål</w:t>
      </w:r>
      <w:r>
        <w:t>et</w:t>
      </w:r>
      <w:r w:rsidRPr="00C03A91">
        <w:t xml:space="preserve"> består av</w:t>
      </w:r>
      <w:r>
        <w:t xml:space="preserve"> a</w:t>
      </w:r>
      <w:r w:rsidRPr="00C03A91">
        <w:t>vkast</w:t>
      </w:r>
      <w:r>
        <w:softHyphen/>
      </w:r>
      <w:r w:rsidRPr="00C03A91">
        <w:t>ningsförväntan på en tillgångs</w:t>
      </w:r>
      <w:r>
        <w:softHyphen/>
      </w:r>
      <w:r w:rsidRPr="00C03A91">
        <w:t>allokering med en risknivå bäst anpassad för pensionssystemet (2,8–2,9</w:t>
      </w:r>
      <w:r>
        <w:t> </w:t>
      </w:r>
      <w:r w:rsidRPr="00C03A91">
        <w:t>procent)</w:t>
      </w:r>
      <w:r>
        <w:t xml:space="preserve"> samt av a</w:t>
      </w:r>
      <w:r w:rsidRPr="00005324">
        <w:t xml:space="preserve">ktiv förvaltning </w:t>
      </w:r>
      <w:r>
        <w:t>(</w:t>
      </w:r>
      <w:r w:rsidRPr="00005324">
        <w:t>0,5</w:t>
      </w:r>
      <w:r>
        <w:t> </w:t>
      </w:r>
      <w:r w:rsidRPr="00005324">
        <w:t>pro</w:t>
      </w:r>
      <w:r>
        <w:softHyphen/>
      </w:r>
      <w:r w:rsidRPr="00005324">
        <w:t>cent</w:t>
      </w:r>
      <w:r>
        <w:t>). Förväntad avkastning från ALM-analysens bedömning av vad en vald passiv portfölj av aktier och räntor med en viktfördelning i det valda aktiespannet kan leverera (2,8–2,9 procent år 2020) understiger det långsiktiga avkastningsmålet. Den slutliga bedömningen om 3,5 procent omfattar också den förväntade meravkastningen från sammansättningen av referensportföljen på medel</w:t>
      </w:r>
      <w:r>
        <w:softHyphen/>
        <w:t>lång sikt, samt avkastningen från Fjärde AP-fondens aktiva förvaltning.</w:t>
      </w:r>
    </w:p>
    <w:p w14:paraId="243147F1" w14:textId="77777777" w:rsidR="00CC5121" w:rsidRDefault="00CC5121" w:rsidP="00CC5121">
      <w:pPr>
        <w:pStyle w:val="Brdtextmedindrag"/>
      </w:pPr>
      <w:r w:rsidRPr="00C943F9">
        <w:t>Det långsiktiga målet kompletteras med ett medel</w:t>
      </w:r>
      <w:r>
        <w:t>fristigt</w:t>
      </w:r>
      <w:r w:rsidRPr="00C943F9">
        <w:t xml:space="preserve"> mål på realt 3</w:t>
      </w:r>
      <w:r>
        <w:t> </w:t>
      </w:r>
      <w:r w:rsidRPr="00C943F9">
        <w:t>procent per år i genomsnitt för den kommande tioårs</w:t>
      </w:r>
      <w:r>
        <w:softHyphen/>
      </w:r>
      <w:r w:rsidRPr="00C943F9">
        <w:t xml:space="preserve">perioden. </w:t>
      </w:r>
      <w:r>
        <w:t xml:space="preserve">Det medelfristiga avkastningsmålet består av förväntad avkastning på vald medelfristig tillgångsallokering (ca 2–2,5 procent) samt bidrag från aktiv </w:t>
      </w:r>
      <w:r>
        <w:lastRenderedPageBreak/>
        <w:t xml:space="preserve">förvaltning. Tillsammans ger det ett mål på 3 procent realt. </w:t>
      </w:r>
      <w:r w:rsidRPr="00C943F9">
        <w:t>Det medel</w:t>
      </w:r>
      <w:r>
        <w:softHyphen/>
      </w:r>
      <w:r w:rsidRPr="00C943F9">
        <w:t>siktiga målet är lägre än det långsiktiga, då fonden anser det vara svårt att bibehålla en hög avkastning över den kommande tioårsperioden givet förväntad marknadsutveckling.</w:t>
      </w:r>
      <w:r>
        <w:t xml:space="preserve"> Över tid förväntas det nuvarande lägre medelfristiga avkastningsmålet normaliseras så att det kommer att motsvara det långsiktiga avkastnings</w:t>
      </w:r>
      <w:r>
        <w:softHyphen/>
        <w:t>målet.</w:t>
      </w:r>
    </w:p>
    <w:p w14:paraId="11A19C68" w14:textId="77777777" w:rsidR="00CC5121" w:rsidRDefault="00CC5121" w:rsidP="00CC5121">
      <w:pPr>
        <w:pStyle w:val="Brdtextmedindrag"/>
      </w:pPr>
      <w:r>
        <w:t xml:space="preserve">Fjärde AP-fondens avkastningsmål har reviderats två gånger under de senaste åren. År 2017 reviderades målet från 4,5 procent till 4 procent med motiveringen att avkastning, i synnerhet på räntebärande tillgångar, förväntades bli lägre framgent samt att </w:t>
      </w:r>
      <w:r w:rsidRPr="007767BE">
        <w:t xml:space="preserve">nackdelen för pensionssystemet av att öka risken i tillgångsportföljen för att kompensera för den lägre förväntade avkastningen översteg nyttan av det </w:t>
      </w:r>
      <w:r>
        <w:t xml:space="preserve">avkastningsbidrag som </w:t>
      </w:r>
      <w:r w:rsidRPr="007767BE">
        <w:t xml:space="preserve">i så fall </w:t>
      </w:r>
      <w:r>
        <w:t>kunde</w:t>
      </w:r>
      <w:r w:rsidRPr="007767BE">
        <w:t xml:space="preserve"> förvänta</w:t>
      </w:r>
      <w:r>
        <w:t xml:space="preserve">s. Samtidigt infördes även ett medelfristigt mål om 3 procent, vilket genomfördes 2018 och har varit oförändrat sedan dess. År 2021 reviderades det långsiktiga målet ytterligare, från 4 procent till 3,5 procent, med motiveringen att avkastning på samtliga tillgångar förväntades bli lägre i ljuset av låga räntor och en längre anpassningsperiod till ett normalläge. Givet pensionssystemets starka balansräkning, i kombination med allt kortare återstående tid </w:t>
      </w:r>
      <w:r w:rsidRPr="00772C21">
        <w:t>av utflöden från systemet ansågs det bättre att sänka målet något än att öka risknivån i investeringsportföljen.</w:t>
      </w:r>
      <w:r>
        <w:t xml:space="preserve"> </w:t>
      </w:r>
    </w:p>
    <w:p w14:paraId="7FF9E991" w14:textId="77777777" w:rsidR="00CC5121" w:rsidRDefault="00CC5121" w:rsidP="00CC5121">
      <w:pPr>
        <w:pStyle w:val="Brdtextmedindrag"/>
      </w:pPr>
      <w:r>
        <w:t xml:space="preserve">Som framgår ovan skedde två revideringar med 0,5 procentenheter under en relativt kort tidsperiod. Det var dock redan 2017 diskussion om att revidera ned målet med en hel procentenhet. Anledningen till att ingen större revidering genomfördes, utan i stället delades upp i två revideringar, var att trösklarna för att revidera målet är höga och att Fjärde AP-fonden föredrar en stegvis justering av större förändringar. </w:t>
      </w:r>
    </w:p>
    <w:p w14:paraId="31824AD3" w14:textId="77777777" w:rsidR="00CC5121" w:rsidRPr="00C943F9" w:rsidRDefault="00CC5121" w:rsidP="00CC5121">
      <w:pPr>
        <w:pStyle w:val="Rubrik5utannumrering"/>
      </w:pPr>
      <w:r w:rsidRPr="00C943F9">
        <w:t xml:space="preserve">Uppföljning av </w:t>
      </w:r>
      <w:r>
        <w:t xml:space="preserve">Fjärde AP-fondens </w:t>
      </w:r>
      <w:r w:rsidRPr="00C943F9">
        <w:t>avkastningsmål</w:t>
      </w:r>
    </w:p>
    <w:p w14:paraId="6E7D50E6" w14:textId="77777777" w:rsidR="00CC5121" w:rsidRDefault="00CC5121" w:rsidP="00CC5121">
      <w:pPr>
        <w:pStyle w:val="Brdtext"/>
      </w:pPr>
      <w:r w:rsidRPr="00FD57D8">
        <w:t>I</w:t>
      </w:r>
      <w:r>
        <w:t xml:space="preserve"> </w:t>
      </w:r>
      <w:r>
        <w:fldChar w:fldCharType="begin"/>
      </w:r>
      <w:r>
        <w:instrText xml:space="preserve"> REF  _Ref102057426 \* Lower \h  \* MERGEFORMAT </w:instrText>
      </w:r>
      <w:r>
        <w:fldChar w:fldCharType="separate"/>
      </w:r>
      <w:r w:rsidRPr="00B6157B">
        <w:t xml:space="preserve">tabell </w:t>
      </w:r>
      <w:r>
        <w:rPr>
          <w:noProof/>
        </w:rPr>
        <w:t>6</w:t>
      </w:r>
      <w:r w:rsidRPr="00B6157B">
        <w:t>.</w:t>
      </w:r>
      <w:r>
        <w:rPr>
          <w:noProof/>
        </w:rPr>
        <w:t>14</w:t>
      </w:r>
      <w:r>
        <w:fldChar w:fldCharType="end"/>
      </w:r>
      <w:r>
        <w:t xml:space="preserve"> </w:t>
      </w:r>
      <w:r w:rsidRPr="00FD57D8">
        <w:t xml:space="preserve">redovisas genomsnittlig avkastning för hela perioden </w:t>
      </w:r>
      <w:r>
        <w:br/>
      </w:r>
      <w:r w:rsidRPr="00FD57D8">
        <w:t>2001–202</w:t>
      </w:r>
      <w:r>
        <w:t>2,</w:t>
      </w:r>
      <w:r w:rsidRPr="00A93D5E">
        <w:rPr>
          <w:lang w:eastAsia="sv-SE"/>
        </w:rPr>
        <w:t xml:space="preserve"> </w:t>
      </w:r>
      <w:r w:rsidRPr="003E6170">
        <w:rPr>
          <w:lang w:eastAsia="sv-SE"/>
        </w:rPr>
        <w:t xml:space="preserve">för den senaste </w:t>
      </w:r>
      <w:r>
        <w:rPr>
          <w:lang w:eastAsia="sv-SE"/>
        </w:rPr>
        <w:t>tio</w:t>
      </w:r>
      <w:r w:rsidRPr="003E6170">
        <w:rPr>
          <w:lang w:eastAsia="sv-SE"/>
        </w:rPr>
        <w:t>årsperioden 201</w:t>
      </w:r>
      <w:r>
        <w:rPr>
          <w:lang w:eastAsia="sv-SE"/>
        </w:rPr>
        <w:t>3</w:t>
      </w:r>
      <w:r w:rsidRPr="003E6170">
        <w:rPr>
          <w:lang w:eastAsia="sv-SE"/>
        </w:rPr>
        <w:t>–202</w:t>
      </w:r>
      <w:r>
        <w:rPr>
          <w:lang w:eastAsia="sv-SE"/>
        </w:rPr>
        <w:t>2</w:t>
      </w:r>
      <w:r w:rsidRPr="003E6170">
        <w:rPr>
          <w:lang w:eastAsia="sv-SE"/>
        </w:rPr>
        <w:t xml:space="preserve"> samt för den senaste</w:t>
      </w:r>
      <w:r>
        <w:rPr>
          <w:lang w:eastAsia="sv-SE"/>
        </w:rPr>
        <w:t xml:space="preserve"> fem</w:t>
      </w:r>
      <w:r w:rsidRPr="003E6170">
        <w:rPr>
          <w:lang w:eastAsia="sv-SE"/>
        </w:rPr>
        <w:t>årsperioden 201</w:t>
      </w:r>
      <w:r>
        <w:rPr>
          <w:lang w:eastAsia="sv-SE"/>
        </w:rPr>
        <w:t>8</w:t>
      </w:r>
      <w:r w:rsidRPr="003E6170">
        <w:rPr>
          <w:lang w:eastAsia="sv-SE"/>
        </w:rPr>
        <w:t>–202</w:t>
      </w:r>
      <w:r>
        <w:rPr>
          <w:lang w:eastAsia="sv-SE"/>
        </w:rPr>
        <w:t>2</w:t>
      </w:r>
      <w:r w:rsidRPr="00FD57D8">
        <w:t xml:space="preserve">. </w:t>
      </w:r>
      <w:r>
        <w:t>Fjärde</w:t>
      </w:r>
      <w:r w:rsidRPr="00FD57D8">
        <w:t xml:space="preserve"> AP-fondens målsättning för avkastningen</w:t>
      </w:r>
      <w:r w:rsidRPr="000A10AB">
        <w:t xml:space="preserve"> är uttryckt i reala termer </w:t>
      </w:r>
      <w:r>
        <w:t>och därför</w:t>
      </w:r>
      <w:r w:rsidRPr="000A10AB" w:rsidDel="000A10AB">
        <w:t xml:space="preserve"> </w:t>
      </w:r>
      <w:r w:rsidRPr="000A10AB">
        <w:t>redovisas</w:t>
      </w:r>
      <w:r>
        <w:t xml:space="preserve"> </w:t>
      </w:r>
      <w:r w:rsidRPr="000A10AB">
        <w:t xml:space="preserve">även </w:t>
      </w:r>
      <w:r w:rsidRPr="003E6170">
        <w:rPr>
          <w:lang w:eastAsia="sv-SE"/>
        </w:rPr>
        <w:t>för motsvarande tidsperioder</w:t>
      </w:r>
      <w:r>
        <w:rPr>
          <w:lang w:eastAsia="sv-SE"/>
        </w:rPr>
        <w:t xml:space="preserve"> </w:t>
      </w:r>
      <w:r w:rsidRPr="000A10AB">
        <w:t>fondens avkastning</w:t>
      </w:r>
      <w:r>
        <w:rPr>
          <w:lang w:eastAsia="sv-SE"/>
        </w:rPr>
        <w:t>, omräknat</w:t>
      </w:r>
      <w:r w:rsidRPr="000A10AB">
        <w:t xml:space="preserve"> i reala termer</w:t>
      </w:r>
      <w:r>
        <w:t>,</w:t>
      </w:r>
      <w:r w:rsidRPr="000A10AB">
        <w:t xml:space="preserve"> för att vara jämförbart med </w:t>
      </w:r>
      <w:r w:rsidRPr="003E6170">
        <w:rPr>
          <w:lang w:eastAsia="sv-SE"/>
        </w:rPr>
        <w:t>målsättning för avkastningen</w:t>
      </w:r>
      <w:r w:rsidRPr="000A10AB">
        <w:t>.</w:t>
      </w:r>
    </w:p>
    <w:p w14:paraId="589575FF" w14:textId="77777777" w:rsidR="00CC5121" w:rsidRDefault="00CC5121" w:rsidP="00CC5121">
      <w:pPr>
        <w:pStyle w:val="TabellRubrik"/>
        <w:ind w:left="0" w:firstLine="0"/>
      </w:pPr>
      <w:bookmarkStart w:id="256" w:name="_Ref102057426"/>
      <w:r w:rsidRPr="00B6157B">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B6157B">
        <w:t>.</w:t>
      </w:r>
      <w:r w:rsidR="00263E1F">
        <w:fldChar w:fldCharType="begin"/>
      </w:r>
      <w:r w:rsidR="00263E1F">
        <w:instrText xml:space="preserve"> </w:instrText>
      </w:r>
      <w:r w:rsidR="00263E1F">
        <w:instrText xml:space="preserve">SEQ Tabell \* Arabic \s 1  \* MERGEFORMAT </w:instrText>
      </w:r>
      <w:r w:rsidR="00263E1F">
        <w:fldChar w:fldCharType="separate"/>
      </w:r>
      <w:r>
        <w:rPr>
          <w:noProof/>
        </w:rPr>
        <w:t>14</w:t>
      </w:r>
      <w:r w:rsidR="00263E1F">
        <w:rPr>
          <w:noProof/>
        </w:rPr>
        <w:fldChar w:fldCharType="end"/>
      </w:r>
      <w:bookmarkEnd w:id="256"/>
      <w:r w:rsidRPr="00B6157B">
        <w:tab/>
        <w:t>Fjärde AP-fondens avkastning och</w:t>
      </w:r>
      <w:r w:rsidRPr="00FD57D8">
        <w:t xml:space="preserve"> </w:t>
      </w:r>
      <w:r w:rsidRPr="009A007F">
        <w:t>avkastningsmål</w:t>
      </w:r>
    </w:p>
    <w:p w14:paraId="78DCADF2"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Fjärde AP-fondens avkastning och jämförelseindex i procent."/>
      </w:tblPr>
      <w:tblGrid>
        <w:gridCol w:w="2192"/>
        <w:gridCol w:w="1170"/>
        <w:gridCol w:w="1170"/>
        <w:gridCol w:w="1170"/>
      </w:tblGrid>
      <w:tr w:rsidR="00CC5121" w14:paraId="15B42BCE" w14:textId="77777777" w:rsidTr="00367745">
        <w:trPr>
          <w:tblHeader/>
        </w:trPr>
        <w:tc>
          <w:tcPr>
            <w:tcW w:w="1922" w:type="pct"/>
            <w:tcBorders>
              <w:top w:val="single" w:sz="8" w:space="0" w:color="auto"/>
              <w:bottom w:val="single" w:sz="6" w:space="0" w:color="auto"/>
            </w:tcBorders>
            <w:shd w:val="clear" w:color="auto" w:fill="auto"/>
          </w:tcPr>
          <w:p w14:paraId="450A15D9"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2EF50644" w14:textId="77777777" w:rsidR="00CC5121" w:rsidRDefault="00CC5121" w:rsidP="00367745">
            <w:pPr>
              <w:pStyle w:val="TabellHuvud"/>
            </w:pPr>
            <w:r>
              <w:t>2001–2022</w:t>
            </w:r>
            <w:r w:rsidRPr="003F2AFF" w:rsidDel="009011BB">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08FE2FC7" w14:textId="77777777" w:rsidR="00CC5121" w:rsidRDefault="00CC5121" w:rsidP="00367745">
            <w:pPr>
              <w:pStyle w:val="TabellHuvud"/>
            </w:pPr>
            <w:r>
              <w:t>2013–2022</w:t>
            </w:r>
          </w:p>
        </w:tc>
        <w:tc>
          <w:tcPr>
            <w:tcW w:w="1026" w:type="pct"/>
            <w:tcBorders>
              <w:top w:val="single" w:sz="8" w:space="0" w:color="auto"/>
              <w:bottom w:val="single" w:sz="6" w:space="0" w:color="auto"/>
            </w:tcBorders>
            <w:shd w:val="clear" w:color="auto" w:fill="auto"/>
          </w:tcPr>
          <w:p w14:paraId="1A7BAD4D" w14:textId="77777777" w:rsidR="00CC5121" w:rsidRDefault="00CC5121" w:rsidP="00367745">
            <w:pPr>
              <w:pStyle w:val="TabellHuvud"/>
            </w:pPr>
            <w:r>
              <w:t>2018–2022</w:t>
            </w:r>
          </w:p>
        </w:tc>
      </w:tr>
      <w:tr w:rsidR="00CC5121" w14:paraId="4493ADCE" w14:textId="77777777" w:rsidTr="00367745">
        <w:tc>
          <w:tcPr>
            <w:tcW w:w="1922" w:type="pct"/>
            <w:tcBorders>
              <w:top w:val="single" w:sz="6" w:space="0" w:color="auto"/>
            </w:tcBorders>
            <w:shd w:val="clear" w:color="auto" w:fill="auto"/>
          </w:tcPr>
          <w:p w14:paraId="3C014698"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17FDF702" w14:textId="77777777" w:rsidR="00CC5121" w:rsidRDefault="00CC5121" w:rsidP="00367745">
            <w:pPr>
              <w:pStyle w:val="TabellRader"/>
            </w:pPr>
            <w:r>
              <w:t>6,</w:t>
            </w:r>
            <w:r w:rsidDel="009011BB">
              <w:t>6</w:t>
            </w:r>
          </w:p>
        </w:tc>
        <w:tc>
          <w:tcPr>
            <w:tcW w:w="1026" w:type="pct"/>
            <w:tcBorders>
              <w:top w:val="single" w:sz="6" w:space="0" w:color="auto"/>
            </w:tcBorders>
            <w:shd w:val="clear" w:color="auto" w:fill="auto"/>
          </w:tcPr>
          <w:p w14:paraId="04F9CDA3" w14:textId="77777777" w:rsidR="00CC5121" w:rsidRDefault="00CC5121" w:rsidP="00367745">
            <w:pPr>
              <w:pStyle w:val="TabellRader"/>
            </w:pPr>
            <w:r>
              <w:t>9,2</w:t>
            </w:r>
          </w:p>
        </w:tc>
        <w:tc>
          <w:tcPr>
            <w:tcW w:w="1026" w:type="pct"/>
            <w:tcBorders>
              <w:top w:val="single" w:sz="6" w:space="0" w:color="auto"/>
            </w:tcBorders>
            <w:shd w:val="clear" w:color="auto" w:fill="auto"/>
          </w:tcPr>
          <w:p w14:paraId="7E52ABBF" w14:textId="77777777" w:rsidR="00CC5121" w:rsidRDefault="00CC5121" w:rsidP="00367745">
            <w:pPr>
              <w:pStyle w:val="TabellRader"/>
            </w:pPr>
            <w:r>
              <w:t>6,9</w:t>
            </w:r>
          </w:p>
        </w:tc>
      </w:tr>
      <w:tr w:rsidR="00CC5121" w14:paraId="456F6AE8" w14:textId="77777777" w:rsidTr="00367745">
        <w:tc>
          <w:tcPr>
            <w:tcW w:w="1922" w:type="pct"/>
            <w:shd w:val="clear" w:color="auto" w:fill="auto"/>
          </w:tcPr>
          <w:p w14:paraId="707F9592" w14:textId="77777777" w:rsidR="00CC5121" w:rsidRPr="004C0C84" w:rsidRDefault="00CC5121" w:rsidP="00367745">
            <w:pPr>
              <w:pStyle w:val="TabellRader"/>
              <w:jc w:val="left"/>
            </w:pPr>
            <w:r w:rsidRPr="004C0C84">
              <w:t>Genomsnittlig real avkastning</w:t>
            </w:r>
          </w:p>
        </w:tc>
        <w:tc>
          <w:tcPr>
            <w:tcW w:w="1026" w:type="pct"/>
            <w:shd w:val="clear" w:color="auto" w:fill="auto"/>
          </w:tcPr>
          <w:p w14:paraId="6999E4CB" w14:textId="77777777" w:rsidR="00CC5121" w:rsidRPr="006819C2" w:rsidRDefault="00CC5121" w:rsidP="00367745">
            <w:pPr>
              <w:pStyle w:val="TabellRader"/>
            </w:pPr>
            <w:r w:rsidRPr="006819C2">
              <w:t>4,6</w:t>
            </w:r>
          </w:p>
        </w:tc>
        <w:tc>
          <w:tcPr>
            <w:tcW w:w="1026" w:type="pct"/>
            <w:shd w:val="clear" w:color="auto" w:fill="auto"/>
          </w:tcPr>
          <w:p w14:paraId="4FEB292B" w14:textId="77777777" w:rsidR="00CC5121" w:rsidRDefault="00CC5121" w:rsidP="00367745">
            <w:pPr>
              <w:pStyle w:val="TabellRader"/>
            </w:pPr>
            <w:r>
              <w:t>6,7</w:t>
            </w:r>
          </w:p>
        </w:tc>
        <w:tc>
          <w:tcPr>
            <w:tcW w:w="1026" w:type="pct"/>
            <w:shd w:val="clear" w:color="auto" w:fill="auto"/>
          </w:tcPr>
          <w:p w14:paraId="0B974645" w14:textId="77777777" w:rsidR="00CC5121" w:rsidRDefault="00CC5121" w:rsidP="00367745">
            <w:pPr>
              <w:pStyle w:val="TabellRader"/>
            </w:pPr>
            <w:r>
              <w:t>2,8</w:t>
            </w:r>
          </w:p>
        </w:tc>
      </w:tr>
      <w:tr w:rsidR="00CC5121" w14:paraId="42DB10B7" w14:textId="77777777" w:rsidTr="00367745">
        <w:tc>
          <w:tcPr>
            <w:tcW w:w="1922" w:type="pct"/>
            <w:shd w:val="clear" w:color="auto" w:fill="auto"/>
          </w:tcPr>
          <w:p w14:paraId="5E6515B4" w14:textId="77777777" w:rsidR="00CC5121" w:rsidRPr="006819C2" w:rsidRDefault="00CC5121" w:rsidP="00367745">
            <w:pPr>
              <w:pStyle w:val="TabellRader"/>
              <w:jc w:val="left"/>
            </w:pPr>
            <w:r w:rsidRPr="004C0C84">
              <w:t>Långsiktigt avkastnings</w:t>
            </w:r>
            <w:r>
              <w:softHyphen/>
            </w:r>
            <w:r w:rsidRPr="004C0C84">
              <w:t>mål (realt)</w:t>
            </w:r>
            <w:r>
              <w:t xml:space="preserve"> (40 år)</w:t>
            </w:r>
          </w:p>
        </w:tc>
        <w:tc>
          <w:tcPr>
            <w:tcW w:w="1026" w:type="pct"/>
            <w:shd w:val="clear" w:color="auto" w:fill="auto"/>
          </w:tcPr>
          <w:p w14:paraId="66FE88E8" w14:textId="77777777" w:rsidR="00CC5121" w:rsidRDefault="00CC5121" w:rsidP="00367745">
            <w:pPr>
              <w:pStyle w:val="TabellRader"/>
            </w:pPr>
            <w:r>
              <w:t>3,5</w:t>
            </w:r>
          </w:p>
        </w:tc>
        <w:tc>
          <w:tcPr>
            <w:tcW w:w="1026" w:type="pct"/>
            <w:shd w:val="clear" w:color="auto" w:fill="auto"/>
          </w:tcPr>
          <w:p w14:paraId="4DD72969" w14:textId="77777777" w:rsidR="00CC5121" w:rsidRDefault="00CC5121" w:rsidP="00367745">
            <w:pPr>
              <w:pStyle w:val="TabellRader"/>
            </w:pPr>
          </w:p>
        </w:tc>
        <w:tc>
          <w:tcPr>
            <w:tcW w:w="1026" w:type="pct"/>
            <w:shd w:val="clear" w:color="auto" w:fill="auto"/>
          </w:tcPr>
          <w:p w14:paraId="525C8805" w14:textId="77777777" w:rsidR="00CC5121" w:rsidRDefault="00CC5121" w:rsidP="00367745">
            <w:pPr>
              <w:pStyle w:val="TabellRader"/>
            </w:pPr>
          </w:p>
        </w:tc>
      </w:tr>
      <w:tr w:rsidR="00CC5121" w14:paraId="37CE65BB" w14:textId="77777777" w:rsidTr="00367745">
        <w:tc>
          <w:tcPr>
            <w:tcW w:w="1922" w:type="pct"/>
            <w:shd w:val="clear" w:color="auto" w:fill="auto"/>
          </w:tcPr>
          <w:p w14:paraId="691D21B5" w14:textId="77777777" w:rsidR="00CC5121" w:rsidRPr="004C0C84" w:rsidRDefault="00CC5121" w:rsidP="00367745">
            <w:pPr>
              <w:pStyle w:val="TabellRader"/>
              <w:jc w:val="left"/>
            </w:pPr>
            <w:r>
              <w:t>Medelfristig avkastnings</w:t>
            </w:r>
            <w:r>
              <w:softHyphen/>
              <w:t>mål (realt) (10 år)</w:t>
            </w:r>
          </w:p>
        </w:tc>
        <w:tc>
          <w:tcPr>
            <w:tcW w:w="1026" w:type="pct"/>
            <w:shd w:val="clear" w:color="auto" w:fill="auto"/>
          </w:tcPr>
          <w:p w14:paraId="1DA305CE" w14:textId="77777777" w:rsidR="00CC5121" w:rsidRDefault="00CC5121" w:rsidP="00367745">
            <w:pPr>
              <w:pStyle w:val="TabellRader"/>
            </w:pPr>
          </w:p>
        </w:tc>
        <w:tc>
          <w:tcPr>
            <w:tcW w:w="1026" w:type="pct"/>
            <w:shd w:val="clear" w:color="auto" w:fill="auto"/>
          </w:tcPr>
          <w:p w14:paraId="12227CA4" w14:textId="77777777" w:rsidR="00CC5121" w:rsidRDefault="00CC5121" w:rsidP="00367745">
            <w:pPr>
              <w:pStyle w:val="TabellRader"/>
            </w:pPr>
            <w:r>
              <w:t>3,0</w:t>
            </w:r>
          </w:p>
        </w:tc>
        <w:tc>
          <w:tcPr>
            <w:tcW w:w="1026" w:type="pct"/>
            <w:shd w:val="clear" w:color="auto" w:fill="auto"/>
          </w:tcPr>
          <w:p w14:paraId="50145A06" w14:textId="77777777" w:rsidR="00CC5121" w:rsidRDefault="00CC5121" w:rsidP="00367745">
            <w:pPr>
              <w:pStyle w:val="TabellRader"/>
            </w:pPr>
            <w:r>
              <w:t>3,0</w:t>
            </w:r>
          </w:p>
        </w:tc>
      </w:tr>
    </w:tbl>
    <w:p w14:paraId="042190B4" w14:textId="77777777" w:rsidR="00CC5121" w:rsidRDefault="00CC5121" w:rsidP="00CC5121">
      <w:pPr>
        <w:pStyle w:val="FigurFotnot"/>
      </w:pPr>
      <w:r w:rsidRPr="0044260D">
        <w:t>Not 1: Tidsperioden gäller fr.o.m. den 1 juli 2001</w:t>
      </w:r>
      <w:r>
        <w:t>.</w:t>
      </w:r>
    </w:p>
    <w:p w14:paraId="16B8EDBC" w14:textId="77777777" w:rsidR="00CC5121" w:rsidRDefault="00CC5121" w:rsidP="00CC5121">
      <w:pPr>
        <w:pStyle w:val="FigurFotnot"/>
      </w:pPr>
      <w:r>
        <w:t xml:space="preserve">Källa: McKinsey bilaga </w:t>
      </w:r>
      <w:r w:rsidRPr="009E0938">
        <w:t>9</w:t>
      </w:r>
      <w:r>
        <w:t xml:space="preserve"> (grunddata från Fjärde AP-fonden).</w:t>
      </w:r>
    </w:p>
    <w:p w14:paraId="4F84FC72" w14:textId="77777777" w:rsidR="00CC5121" w:rsidRDefault="00CC5121" w:rsidP="00CC5121">
      <w:pPr>
        <w:pStyle w:val="Brdtextmedindrag"/>
      </w:pPr>
    </w:p>
    <w:p w14:paraId="3BD56F44" w14:textId="77777777" w:rsidR="00CC5121" w:rsidRPr="00565D6C" w:rsidRDefault="00CC5121" w:rsidP="00CC5121">
      <w:pPr>
        <w:pStyle w:val="Brdtext"/>
      </w:pPr>
      <w:r>
        <w:lastRenderedPageBreak/>
        <w:t>I tabellen framgår att fondens genomsnittliga avkastning efter kost</w:t>
      </w:r>
      <w:r>
        <w:softHyphen/>
        <w:t xml:space="preserve">nader uppgick till 6,9 procent under den senaste femårsperioden och 9,2 procent under den senaste tioårsperioden. </w:t>
      </w:r>
      <w:r w:rsidRPr="00FD57D8">
        <w:t>För hela perioden 2001–202</w:t>
      </w:r>
      <w:r>
        <w:t>2</w:t>
      </w:r>
      <w:r w:rsidRPr="00FD57D8">
        <w:t xml:space="preserve"> har </w:t>
      </w:r>
      <w:r>
        <w:t>Fjärde</w:t>
      </w:r>
      <w:r w:rsidRPr="00FD57D8">
        <w:t xml:space="preserve"> AP-fondens genomsnittliga avkastning uppgått till </w:t>
      </w:r>
      <w:r>
        <w:t>6,6 </w:t>
      </w:r>
      <w:r w:rsidRPr="00FD57D8">
        <w:t>procent per år</w:t>
      </w:r>
      <w:r>
        <w:t>,</w:t>
      </w:r>
      <w:r w:rsidRPr="00F613F0">
        <w:t xml:space="preserve"> </w:t>
      </w:r>
      <w:r>
        <w:t>i nominella termer</w:t>
      </w:r>
      <w:r w:rsidRPr="00C66233">
        <w:t xml:space="preserve">. </w:t>
      </w:r>
      <w:r w:rsidRPr="00E92BF6">
        <w:t xml:space="preserve">Fondens </w:t>
      </w:r>
      <w:r>
        <w:t>avkastningsmål är 3,5</w:t>
      </w:r>
      <w:r w:rsidRPr="00C943F9">
        <w:t xml:space="preserve"> </w:t>
      </w:r>
      <w:r w:rsidRPr="00E92BF6">
        <w:t xml:space="preserve">procents genomsnittlig </w:t>
      </w:r>
      <w:r>
        <w:t xml:space="preserve">real </w:t>
      </w:r>
      <w:r w:rsidRPr="00E92BF6">
        <w:t>avkastning efter kostnader per år på lång sikt</w:t>
      </w:r>
      <w:r>
        <w:t xml:space="preserve"> och 3,0 procent på medellång sikt</w:t>
      </w:r>
      <w:r w:rsidRPr="00E92BF6">
        <w:t xml:space="preserve">. </w:t>
      </w:r>
      <w:r>
        <w:t xml:space="preserve">Detta kan jämföras med fondens årliga </w:t>
      </w:r>
      <w:r w:rsidRPr="00790C08">
        <w:t>genomsnittliga avkastning efter kostnader</w:t>
      </w:r>
      <w:r>
        <w:t>,</w:t>
      </w:r>
      <w:r w:rsidRPr="00994EB2">
        <w:t xml:space="preserve"> </w:t>
      </w:r>
      <w:r>
        <w:t>omräknat i reala termer för att vara jämförbart med fondens avkastningsmål,</w:t>
      </w:r>
      <w:r w:rsidRPr="00790C08">
        <w:t xml:space="preserve"> som uppgick till 2,</w:t>
      </w:r>
      <w:r>
        <w:t>8</w:t>
      </w:r>
      <w:r w:rsidRPr="00790C08">
        <w:t xml:space="preserve"> procent under den senaste femårs</w:t>
      </w:r>
      <w:r w:rsidRPr="00790C08">
        <w:softHyphen/>
        <w:t>perioden (201</w:t>
      </w:r>
      <w:r>
        <w:t>8</w:t>
      </w:r>
      <w:r w:rsidRPr="00790C08">
        <w:t xml:space="preserve">–2022), </w:t>
      </w:r>
      <w:r>
        <w:t>6</w:t>
      </w:r>
      <w:r w:rsidRPr="00790C08">
        <w:t>,7 procent under den senaste tioårsperioden (2013–2022) och 4,</w:t>
      </w:r>
      <w:r>
        <w:t>6</w:t>
      </w:r>
      <w:r w:rsidRPr="00790C08">
        <w:t xml:space="preserve"> procent för hela perioden 2001–2022. </w:t>
      </w:r>
      <w:r>
        <w:t>Fjärde</w:t>
      </w:r>
      <w:r w:rsidRPr="00790C08">
        <w:t xml:space="preserve"> AP-fonden har uppnått styrelsens </w:t>
      </w:r>
      <w:r>
        <w:t>målsättning</w:t>
      </w:r>
      <w:r w:rsidRPr="00790C08">
        <w:t xml:space="preserve"> på tio års sikt och sedan start 2001</w:t>
      </w:r>
      <w:r>
        <w:t>.</w:t>
      </w:r>
    </w:p>
    <w:p w14:paraId="061A52FB" w14:textId="77777777" w:rsidR="00CC5121" w:rsidRDefault="00CC5121" w:rsidP="00CC5121">
      <w:pPr>
        <w:pStyle w:val="Rubrik5utannumrering"/>
      </w:pPr>
      <w:r>
        <w:t>Finansiell risk och tillgångsallokering</w:t>
      </w:r>
      <w:r w:rsidRPr="00B113B8" w:rsidDel="009224E7">
        <w:t xml:space="preserve"> </w:t>
      </w:r>
    </w:p>
    <w:p w14:paraId="3AEE2167" w14:textId="77777777" w:rsidR="00CC5121" w:rsidRDefault="00CC5121" w:rsidP="00CC5121">
      <w:pPr>
        <w:pStyle w:val="Brdtext"/>
      </w:pPr>
      <w:r>
        <w:t>Fjärde AP-fondens förvaltningsmodell utgår ifrån en långsiktig analys och ett långfristigt avkastningsmål på 40 års sikt som eftersträvar den bästa kombinationen av förväntad avkastning och risk så att pensionssystemet långsiktigt stärks, utan att en generation gynnas på bekostnad av en annan. Utifrån risk- och avkastningsantaganden fastställs sedan acceptabla allokeringsspann för andelen aktier, ränteduration respektive valuta</w:t>
      </w:r>
      <w:r>
        <w:softHyphen/>
        <w:t xml:space="preserve">exponering. </w:t>
      </w:r>
    </w:p>
    <w:p w14:paraId="5C844B6D" w14:textId="77777777" w:rsidR="00CC5121" w:rsidRDefault="00CC5121" w:rsidP="00CC5121">
      <w:pPr>
        <w:pStyle w:val="Brdtextmedindrag"/>
      </w:pPr>
      <w:r>
        <w:t>En medelsiktig analys och avkastningsmål tas fram med ett 10-årigt perspektiv för att i större detalj ta hänsyn till rådande ekonomiska situation och dynamik utifrån denna tidshorisont. Baserat på analysen fastställs det medelfristiga avkastningsmålet samt Fjärde AP-fondens dynamiska normalportfölj, vilket är en referensportfölj bestående av olika marknads</w:t>
      </w:r>
      <w:r>
        <w:softHyphen/>
        <w:t>index och som beskriver lämplig medelsiktig tillgångsallokering.</w:t>
      </w:r>
    </w:p>
    <w:p w14:paraId="5A4E7AB9" w14:textId="77777777" w:rsidR="00CC5121" w:rsidRDefault="00CC5121" w:rsidP="00CC5121">
      <w:pPr>
        <w:pStyle w:val="Brdtextmedindrag"/>
      </w:pPr>
      <w:r>
        <w:t>Den löpande förvaltningen hanteras av Fjärde AP-fondens operativa förvaltningsorganisation baserat på fastställt avkastningsmål och risk</w:t>
      </w:r>
      <w:r>
        <w:softHyphen/>
        <w:t xml:space="preserve">utrymme. </w:t>
      </w:r>
    </w:p>
    <w:p w14:paraId="0FC6FB27" w14:textId="77777777" w:rsidR="00CC5121" w:rsidRPr="00F84885" w:rsidRDefault="00CC5121" w:rsidP="00CC5121">
      <w:pPr>
        <w:pStyle w:val="Brdtextmedindrag"/>
        <w:rPr>
          <w:highlight w:val="yellow"/>
        </w:rPr>
      </w:pPr>
      <w:r>
        <w:t>Fjärde AP-fondens investeringsfilosofi baseras på fondens särdrag som långsiktig investerare med stora frihetsgrader och stort kapital.</w:t>
      </w:r>
    </w:p>
    <w:p w14:paraId="5F9DC8E1" w14:textId="77777777" w:rsidR="00CC5121" w:rsidRPr="00021B07" w:rsidRDefault="00CC5121" w:rsidP="00CC5121">
      <w:pPr>
        <w:pStyle w:val="Brdtextmedindrag"/>
      </w:pPr>
      <w:r w:rsidRPr="00747ABC">
        <w:t>Fjärde AP-fondens portfölj bestod vid 202</w:t>
      </w:r>
      <w:r>
        <w:t>2</w:t>
      </w:r>
      <w:r w:rsidRPr="00747ABC">
        <w:t xml:space="preserve"> års slut av </w:t>
      </w:r>
      <w:r>
        <w:t>49</w:t>
      </w:r>
      <w:r w:rsidRPr="00747ABC">
        <w:t> procent aktier, 2</w:t>
      </w:r>
      <w:r>
        <w:t>8</w:t>
      </w:r>
      <w:r w:rsidRPr="00747ABC">
        <w:t> procent räntebärande tillgångar</w:t>
      </w:r>
      <w:r>
        <w:t>,</w:t>
      </w:r>
      <w:r w:rsidRPr="00747ABC">
        <w:t xml:space="preserve"> och </w:t>
      </w:r>
      <w:r>
        <w:t>23</w:t>
      </w:r>
      <w:r w:rsidRPr="00747ABC">
        <w:t xml:space="preserve"> procent alternativa </w:t>
      </w:r>
      <w:r>
        <w:t>investe</w:t>
      </w:r>
      <w:r>
        <w:softHyphen/>
        <w:t>ringar</w:t>
      </w:r>
      <w:r w:rsidRPr="00747ABC">
        <w:t>. Under 202</w:t>
      </w:r>
      <w:r>
        <w:t>2</w:t>
      </w:r>
      <w:r w:rsidRPr="00747ABC">
        <w:t xml:space="preserve"> skiftade fondens faktiska allokering främst </w:t>
      </w:r>
      <w:r>
        <w:t>till</w:t>
      </w:r>
      <w:r w:rsidRPr="00747ABC">
        <w:t xml:space="preserve"> alter</w:t>
      </w:r>
      <w:r>
        <w:softHyphen/>
      </w:r>
      <w:r w:rsidRPr="00747ABC">
        <w:t xml:space="preserve">nativa </w:t>
      </w:r>
      <w:r>
        <w:t>investeringar</w:t>
      </w:r>
      <w:r w:rsidRPr="00747ABC">
        <w:t xml:space="preserve"> (</w:t>
      </w:r>
      <w:r>
        <w:t>+4,2 </w:t>
      </w:r>
      <w:r w:rsidRPr="00747ABC">
        <w:t>pro</w:t>
      </w:r>
      <w:r>
        <w:softHyphen/>
      </w:r>
      <w:r w:rsidRPr="00747ABC">
        <w:t>centenheter)</w:t>
      </w:r>
      <w:r w:rsidRPr="007E76DA">
        <w:t xml:space="preserve">, </w:t>
      </w:r>
      <w:r>
        <w:t xml:space="preserve">samt till </w:t>
      </w:r>
      <w:r w:rsidRPr="007E76DA">
        <w:t xml:space="preserve">räntebärande </w:t>
      </w:r>
      <w:r w:rsidRPr="00021B07">
        <w:t xml:space="preserve">tillgångar (+1,3 procentenheter). Förändringen i </w:t>
      </w:r>
      <w:r>
        <w:t>exponering</w:t>
      </w:r>
      <w:r w:rsidRPr="00021B07">
        <w:t xml:space="preserve"> till alternativa tillgångar förklaras framför allt av den relativt svagare utvecklingen i marknadsvärde i övriga tillgångsslag.</w:t>
      </w:r>
    </w:p>
    <w:p w14:paraId="4330450B" w14:textId="77777777" w:rsidR="00CC5121" w:rsidRPr="007E76DA" w:rsidRDefault="00CC5121" w:rsidP="00CC5121">
      <w:pPr>
        <w:pStyle w:val="Brdtextmedindrag"/>
      </w:pPr>
      <w:r w:rsidRPr="00021B07">
        <w:t>Under 2022 införde Fjärde AP-fonden det nya tillgångsslaget defensiva aktier som utgör ca 5 procent av den dynamiska normalportföljen. Den nya tillgångsklassen syftar till att dels tillföra avkastningspotential, dels ha stabiliserande egenskaper i en mer proble</w:t>
      </w:r>
      <w:r w:rsidRPr="00021B07">
        <w:softHyphen/>
        <w:t>matisk ekonomisk miljö.</w:t>
      </w:r>
    </w:p>
    <w:p w14:paraId="2DD580A7"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10</w:t>
      </w:r>
      <w:r w:rsidR="00263E1F">
        <w:rPr>
          <w:noProof/>
        </w:rPr>
        <w:fldChar w:fldCharType="end"/>
      </w:r>
      <w:r>
        <w:tab/>
        <w:t xml:space="preserve">Tillgångsallokering Fjärde AP-fonden </w:t>
      </w:r>
    </w:p>
    <w:p w14:paraId="72B54F58" w14:textId="77777777" w:rsidR="00CC5121" w:rsidRDefault="00CC5121" w:rsidP="00CC5121">
      <w:pPr>
        <w:pStyle w:val="FigurUnderrubrik"/>
      </w:pPr>
      <w:r>
        <w:t>Procent av totala tillgångar</w:t>
      </w:r>
    </w:p>
    <w:p w14:paraId="30B1EA84" w14:textId="77777777" w:rsidR="00CC5121" w:rsidRDefault="00CC5121" w:rsidP="00CC5121">
      <w:pPr>
        <w:pStyle w:val="Brdtext"/>
      </w:pPr>
      <w:r>
        <w:rPr>
          <w:noProof/>
        </w:rPr>
        <w:drawing>
          <wp:inline distT="0" distB="0" distL="0" distR="0" wp14:anchorId="1EF10536" wp14:editId="1F61AFCD">
            <wp:extent cx="3744595" cy="2460625"/>
            <wp:effectExtent l="0" t="0" r="8255" b="0"/>
            <wp:docPr id="29" name="Diagram 65">
              <a:extLst xmlns:a="http://schemas.openxmlformats.org/drawingml/2006/main">
                <a:ext uri="{FF2B5EF4-FFF2-40B4-BE49-F238E27FC236}">
                  <a16:creationId xmlns:a16="http://schemas.microsoft.com/office/drawing/2014/main" id="{67C7083A-AB0B-49BC-AACC-913772BE82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347E940F" w14:textId="77777777" w:rsidR="00CC5121" w:rsidRDefault="00CC5121" w:rsidP="00CC5121">
      <w:pPr>
        <w:pStyle w:val="FigurFotnot"/>
      </w:pPr>
      <w:r>
        <w:t>Källa: McKinsey bilaga 9 (grunddata från Fjärde AP-fonden).</w:t>
      </w:r>
    </w:p>
    <w:p w14:paraId="7702CF93" w14:textId="77777777" w:rsidR="00CC5121" w:rsidRPr="00170F8B" w:rsidRDefault="00CC5121" w:rsidP="00CC5121">
      <w:pPr>
        <w:pStyle w:val="Rubrik5utannumrering"/>
      </w:pPr>
      <w:r>
        <w:t>Riskjusterad avkastning</w:t>
      </w:r>
    </w:p>
    <w:p w14:paraId="41E22939" w14:textId="77777777" w:rsidR="00CC5121" w:rsidRPr="00FC536C" w:rsidRDefault="00CC5121" w:rsidP="00CC5121">
      <w:pPr>
        <w:pStyle w:val="Brdtext"/>
        <w:rPr>
          <w:highlight w:val="yellow"/>
        </w:rPr>
      </w:pPr>
      <w:r>
        <w:t xml:space="preserve">I </w:t>
      </w:r>
      <w:r>
        <w:fldChar w:fldCharType="begin"/>
      </w:r>
      <w:r>
        <w:instrText xml:space="preserve"> REF  _Ref101855462 \* Lower \h  \* MERGEFORMAT </w:instrText>
      </w:r>
      <w:r>
        <w:fldChar w:fldCharType="separate"/>
      </w:r>
      <w:r>
        <w:t xml:space="preserve">figur </w:t>
      </w:r>
      <w:r>
        <w:rPr>
          <w:noProof/>
        </w:rPr>
        <w:t>6</w:t>
      </w:r>
      <w:r>
        <w:t>.</w:t>
      </w:r>
      <w:r>
        <w:rPr>
          <w:noProof/>
        </w:rPr>
        <w:t>11</w:t>
      </w:r>
      <w:r>
        <w:fldChar w:fldCharType="end"/>
      </w:r>
      <w:r>
        <w:t xml:space="preserve"> redovisas Fjärde AP-fondens totala avkastning efter kostnader samt den riskjusterade avkastningen under den senaste tioårsperioden, 2013–2022. Den riskjusterade avkastningen är mätt med en s.k. </w:t>
      </w:r>
      <w:proofErr w:type="spellStart"/>
      <w:r>
        <w:t>sharpe</w:t>
      </w:r>
      <w:r>
        <w:softHyphen/>
        <w:t>kvot</w:t>
      </w:r>
      <w:proofErr w:type="spellEnd"/>
      <w:r>
        <w:t>, som anger hur mycket avkastning som fonden har genererat i förhållande till den risk, mätt som avkastningens standard</w:t>
      </w:r>
      <w:r>
        <w:softHyphen/>
        <w:t xml:space="preserve">avvikelse, som tagits under tidsperioden. Ju högre </w:t>
      </w:r>
      <w:proofErr w:type="spellStart"/>
      <w:r>
        <w:t>sharpekvot</w:t>
      </w:r>
      <w:proofErr w:type="spellEnd"/>
      <w:r>
        <w:t>, desto bättre avkastning givet risken i portföljen.</w:t>
      </w:r>
      <w:r w:rsidRPr="0012045E">
        <w:t xml:space="preserve"> </w:t>
      </w:r>
      <w:r>
        <w:t xml:space="preserve">Under 2022 var </w:t>
      </w:r>
      <w:proofErr w:type="spellStart"/>
      <w:r>
        <w:t>sharpekvoten</w:t>
      </w:r>
      <w:proofErr w:type="spellEnd"/>
      <w:r>
        <w:t xml:space="preserve"> negativ, då fondens avkastning understeg den riskfria räntan. Genomsnittet av de årliga värdena under den senaste tioårsperioden var 1,7.</w:t>
      </w:r>
    </w:p>
    <w:p w14:paraId="1C543C10" w14:textId="77777777" w:rsidR="00CC5121" w:rsidRDefault="00CC5121" w:rsidP="00CC5121">
      <w:pPr>
        <w:pStyle w:val="FigurRubrik"/>
      </w:pPr>
      <w:bookmarkStart w:id="257" w:name="_Ref101855462"/>
      <w:bookmarkStart w:id="258" w:name="_Ref101855459"/>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11</w:t>
      </w:r>
      <w:r w:rsidR="00263E1F">
        <w:rPr>
          <w:noProof/>
        </w:rPr>
        <w:fldChar w:fldCharType="end"/>
      </w:r>
      <w:bookmarkEnd w:id="257"/>
      <w:r>
        <w:tab/>
        <w:t>Fjärde AP-fondens totala avkastning</w:t>
      </w:r>
      <w:bookmarkEnd w:id="258"/>
    </w:p>
    <w:p w14:paraId="6690E8CF" w14:textId="77777777" w:rsidR="00CC5121" w:rsidRDefault="00CC5121" w:rsidP="00CC5121">
      <w:pPr>
        <w:pStyle w:val="FigurUnderrubrik"/>
      </w:pPr>
      <w:r>
        <w:t>Nominell avkastning efter kostnader, procent</w:t>
      </w:r>
    </w:p>
    <w:p w14:paraId="6040337A" w14:textId="77777777" w:rsidR="00CC5121" w:rsidRDefault="00CC5121" w:rsidP="00CC5121">
      <w:pPr>
        <w:pStyle w:val="Brdtext"/>
      </w:pPr>
      <w:r>
        <w:rPr>
          <w:noProof/>
        </w:rPr>
        <w:drawing>
          <wp:inline distT="0" distB="0" distL="0" distR="0" wp14:anchorId="01A21462" wp14:editId="41F49CF6">
            <wp:extent cx="3744595" cy="2484120"/>
            <wp:effectExtent l="0" t="0" r="8255" b="0"/>
            <wp:docPr id="30" name="Diagram 21">
              <a:extLst xmlns:a="http://schemas.openxmlformats.org/drawingml/2006/main">
                <a:ext uri="{FF2B5EF4-FFF2-40B4-BE49-F238E27FC236}">
                  <a16:creationId xmlns:a16="http://schemas.microsoft.com/office/drawing/2014/main" id="{819A269A-DE2B-4CFB-90FA-D5358FAAB2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1A03A6D7" w14:textId="77777777" w:rsidR="00CC5121" w:rsidRDefault="00CC5121" w:rsidP="00CC5121">
      <w:pPr>
        <w:pStyle w:val="FigurFotnot"/>
      </w:pPr>
      <w:r>
        <w:t>Källa: McKinsey bilaga 9 (grunddata från Fjärde AP-fonden).</w:t>
      </w:r>
    </w:p>
    <w:p w14:paraId="19243F94" w14:textId="77777777" w:rsidR="00CC5121" w:rsidRPr="00524D2D" w:rsidRDefault="00CC5121" w:rsidP="00CC5121">
      <w:pPr>
        <w:pStyle w:val="Rubrik5utannumrering"/>
      </w:pPr>
      <w:r w:rsidRPr="00524D2D">
        <w:t>Utveckling av illikvida tillgångar</w:t>
      </w:r>
    </w:p>
    <w:p w14:paraId="1EA7D075" w14:textId="77777777" w:rsidR="00CC5121" w:rsidRDefault="00CC5121" w:rsidP="00CC5121">
      <w:pPr>
        <w:pStyle w:val="Brdtext"/>
      </w:pPr>
      <w:r>
        <w:t>Fjärde</w:t>
      </w:r>
      <w:r w:rsidRPr="00524D2D">
        <w:t xml:space="preserve"> AP-fondens illikvida tillgångar har gått från att utgöra </w:t>
      </w:r>
      <w:r>
        <w:t>8</w:t>
      </w:r>
      <w:r w:rsidRPr="00524D2D">
        <w:t xml:space="preserve"> procent av det totala fondkapitalet 201</w:t>
      </w:r>
      <w:r>
        <w:t>3</w:t>
      </w:r>
      <w:r w:rsidRPr="00524D2D">
        <w:t xml:space="preserve"> till </w:t>
      </w:r>
      <w:r>
        <w:t>21</w:t>
      </w:r>
      <w:r w:rsidRPr="00524D2D">
        <w:t xml:space="preserve"> procent 202</w:t>
      </w:r>
      <w:r>
        <w:t>2</w:t>
      </w:r>
      <w:r w:rsidRPr="00524D2D">
        <w:t>. De illikvida tillgångarna består framför allt av fastigheter (</w:t>
      </w:r>
      <w:r>
        <w:t>52,0</w:t>
      </w:r>
      <w:r w:rsidRPr="00524D2D">
        <w:t xml:space="preserve"> miljarder kronor 202</w:t>
      </w:r>
      <w:r>
        <w:t>2</w:t>
      </w:r>
      <w:r w:rsidRPr="00524D2D">
        <w:t xml:space="preserve">). </w:t>
      </w:r>
      <w:r>
        <w:t>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p>
    <w:p w14:paraId="26F4DB1E"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w:instrText>
      </w:r>
      <w:r w:rsidR="00263E1F">
        <w:instrText xml:space="preserve">ur \* Arabic \s 1  \* MERGEFORMAT </w:instrText>
      </w:r>
      <w:r w:rsidR="00263E1F">
        <w:fldChar w:fldCharType="separate"/>
      </w:r>
      <w:r>
        <w:rPr>
          <w:noProof/>
        </w:rPr>
        <w:t>12</w:t>
      </w:r>
      <w:r w:rsidR="00263E1F">
        <w:rPr>
          <w:noProof/>
        </w:rPr>
        <w:fldChar w:fldCharType="end"/>
      </w:r>
      <w:r>
        <w:tab/>
        <w:t xml:space="preserve">Fjärde AP-fondens utveckling av illikvida tillgångar </w:t>
      </w:r>
      <w:r>
        <w:br/>
        <w:t>2013–2022</w:t>
      </w:r>
    </w:p>
    <w:p w14:paraId="1A86D3BC" w14:textId="77777777" w:rsidR="00CC5121" w:rsidRDefault="00CC5121" w:rsidP="00CC5121">
      <w:pPr>
        <w:pStyle w:val="FigurUnderrubrik"/>
      </w:pPr>
      <w:r>
        <w:t>Miljarder kronor</w:t>
      </w:r>
    </w:p>
    <w:p w14:paraId="417591DD" w14:textId="77777777" w:rsidR="00CC5121" w:rsidRDefault="00CC5121" w:rsidP="00CC5121">
      <w:pPr>
        <w:pStyle w:val="Brdtext"/>
      </w:pPr>
      <w:r>
        <w:rPr>
          <w:noProof/>
        </w:rPr>
        <mc:AlternateContent>
          <mc:Choice Requires="wps">
            <w:drawing>
              <wp:anchor distT="0" distB="0" distL="114300" distR="114300" simplePos="0" relativeHeight="251662336" behindDoc="0" locked="0" layoutInCell="1" allowOverlap="1" wp14:anchorId="60366D65" wp14:editId="230FB3CE">
                <wp:simplePos x="0" y="0"/>
                <wp:positionH relativeFrom="column">
                  <wp:posOffset>3042920</wp:posOffset>
                </wp:positionH>
                <wp:positionV relativeFrom="paragraph">
                  <wp:posOffset>93346</wp:posOffset>
                </wp:positionV>
                <wp:extent cx="6350" cy="1866900"/>
                <wp:effectExtent l="0" t="0" r="31750" b="19050"/>
                <wp:wrapNone/>
                <wp:docPr id="31" name="Rak koppling 6"/>
                <wp:cNvGraphicFramePr/>
                <a:graphic xmlns:a="http://schemas.openxmlformats.org/drawingml/2006/main">
                  <a:graphicData uri="http://schemas.microsoft.com/office/word/2010/wordprocessingShape">
                    <wps:wsp>
                      <wps:cNvCnPr/>
                      <wps:spPr>
                        <a:xfrm>
                          <a:off x="0" y="0"/>
                          <a:ext cx="6350" cy="1866900"/>
                        </a:xfrm>
                        <a:prstGeom prst="line">
                          <a:avLst/>
                        </a:prstGeom>
                        <a:ln>
                          <a:solidFill>
                            <a:schemeClr val="tx1"/>
                          </a:solidFill>
                          <a:prstDash val="sys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1026E46" id="Rak koppling 6" o:spid="_x0000_s1026" style="position:absolute;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39.6pt,7.35pt" to="240.1pt,154.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fY2wAEAAPIDAAAOAAAAZHJzL2Uyb0RvYy54bWysU9uO0zAQfUfiHyy/0ySLqJao6T5stbwg&#10;WAH7AV5n3FjyTR7TJH/P2GlTbhIC8eJk7Dln5hyPd3eTNewEEbV3HW82NWfgpO+1O3b86cvDq1vO&#10;MAnXC+MddHwG5Hf7ly92Y2jhxg/e9BAZkThsx9DxIaXQVhXKAazAjQ/g6FD5aEWiMB6rPoqR2K2p&#10;bup6W40+9iF6CYi0e1gO+b7wKwUyfVQKITHTceotlTWW9Tmv1X4n2mMUYdDy3Ib4hy6s0I6KrlQH&#10;kQT7GvUvVFbL6NGrtJHeVl4pLaFoIDVN/ZOaz4MIULSQORhWm/D/0coPp3v3GMmGMWCL4TFmFZOK&#10;Nn+pPzYVs+bVLJgSk7S5ff2GDJV00Nxut2/r4mV1xYaI6R14y/JPx412WYpoxek9JqpHqZeUvG1c&#10;XtEb3T9oY0qQhwDuTWQnQdeXpiZfF+F+yMokB4HDkoQz5uCcmEmrq7Dyl2YDS8FPoJjuSUpTGisz&#10;dy0npASXLiWNo+wMU9TcCqz/DDznZyiUefwb8Ioolb1LK9hq5+Pvql9dUkv+xYFFd7bg2fdzufJi&#10;DQ1WMfX8CPLkfh8X+PWp7r8BAAD//wMAUEsDBBQABgAIAAAAIQDXEOfU3AAAAAoBAAAPAAAAZHJz&#10;L2Rvd25yZXYueG1sTI9BboMwEEX3lXoHayp1EzV2gwOUYqIoUg8Q0gM42AFaPEbYJOT2na7a5cx/&#10;+vOm3C1uYFc7hd6jgte1AGax8abHVsHn6eMlBxaiRqMHj1bB3QbYVY8PpS6Mv+HRXuvYMirBUGgF&#10;XYxjwXloOut0WPvRImUXPzkdaZxabiZ9o3I38I0QKXe6R7rQ6dEeOtt817NTkMrtXsyrbf2VJoiY&#10;XOQxW3mlnp+W/TuwaJf4B8OvPqlDRU5nP6MJbFAgs7cNoRTIDBgBMhe0OCtIRJ4Br0r+/4XqBwAA&#10;//8DAFBLAQItABQABgAIAAAAIQC2gziS/gAAAOEBAAATAAAAAAAAAAAAAAAAAAAAAABbQ29udGVu&#10;dF9UeXBlc10ueG1sUEsBAi0AFAAGAAgAAAAhADj9If/WAAAAlAEAAAsAAAAAAAAAAAAAAAAALwEA&#10;AF9yZWxzLy5yZWxzUEsBAi0AFAAGAAgAAAAhAI6J9jbAAQAA8gMAAA4AAAAAAAAAAAAAAAAALgIA&#10;AGRycy9lMm9Eb2MueG1sUEsBAi0AFAAGAAgAAAAhANcQ59TcAAAACgEAAA8AAAAAAAAAAAAAAAAA&#10;GgQAAGRycy9kb3ducmV2LnhtbFBLBQYAAAAABAAEAPMAAAAjBQAAAAA=&#10;" strokecolor="black [3213]">
                <v:stroke dashstyle="3 1"/>
              </v:line>
            </w:pict>
          </mc:Fallback>
        </mc:AlternateContent>
      </w:r>
      <w:r>
        <w:rPr>
          <w:noProof/>
        </w:rPr>
        <w:drawing>
          <wp:inline distT="0" distB="0" distL="0" distR="0" wp14:anchorId="2C719FD5" wp14:editId="1E0D787C">
            <wp:extent cx="3744595" cy="2615565"/>
            <wp:effectExtent l="0" t="0" r="8255" b="0"/>
            <wp:docPr id="32" name="Diagram 9">
              <a:extLst xmlns:a="http://schemas.openxmlformats.org/drawingml/2006/main">
                <a:ext uri="{FF2B5EF4-FFF2-40B4-BE49-F238E27FC236}">
                  <a16:creationId xmlns:a16="http://schemas.microsoft.com/office/drawing/2014/main" id="{40DB8F60-E800-4438-8DB3-A6D33968815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56699876" w14:textId="77777777" w:rsidR="00CC5121" w:rsidRPr="008C0798" w:rsidRDefault="00CC5121" w:rsidP="00CC5121">
      <w:pPr>
        <w:pStyle w:val="FigurFotnot"/>
      </w:pPr>
      <w:r w:rsidRPr="008C0798">
        <w:t>Anm.: Fr</w:t>
      </w:r>
      <w:r>
        <w:t>.o.m.</w:t>
      </w:r>
      <w:r w:rsidRPr="008C0798">
        <w:t xml:space="preserve"> 2021 gäller </w:t>
      </w:r>
      <w:r>
        <w:t xml:space="preserve">nya </w:t>
      </w:r>
      <w:r w:rsidRPr="008C0798">
        <w:t>definition</w:t>
      </w:r>
      <w:r>
        <w:t>er</w:t>
      </w:r>
      <w:r w:rsidRPr="008C0798">
        <w:t xml:space="preserve"> av illikvida tillgångar.</w:t>
      </w:r>
      <w:r>
        <w:t xml:space="preserve"> Namnen för dessa definitioner är desamma som dessförinnan, förutom att riskkapitalfonder fr.o.m. kallas riskkapitalföretag.</w:t>
      </w:r>
      <w:r w:rsidRPr="008C0798">
        <w:t xml:space="preserve"> Allokeringen som visas före 2021 kan</w:t>
      </w:r>
      <w:r>
        <w:t xml:space="preserve"> dock</w:t>
      </w:r>
      <w:r w:rsidRPr="008C0798">
        <w:t xml:space="preserve"> innehålla tillgångar som enligt den nya definitionen inte klassas som illikvida</w:t>
      </w:r>
      <w:r>
        <w:t>.</w:t>
      </w:r>
      <w:r w:rsidRPr="008C0798">
        <w:t xml:space="preserve"> </w:t>
      </w:r>
    </w:p>
    <w:p w14:paraId="2C0AC428" w14:textId="77777777" w:rsidR="00CC5121" w:rsidRDefault="00CC5121" w:rsidP="00CC5121">
      <w:pPr>
        <w:pStyle w:val="FigurFotnot"/>
      </w:pPr>
      <w:r>
        <w:t>Källa: McKinsey bilaga 9 (grunddata från Fjärde AP-fonden).</w:t>
      </w:r>
    </w:p>
    <w:p w14:paraId="3413EB7A" w14:textId="77777777" w:rsidR="00CC5121" w:rsidRPr="0023584F" w:rsidRDefault="00CC5121" w:rsidP="00CC5121">
      <w:pPr>
        <w:pStyle w:val="Rubrik5utannumrering"/>
      </w:pPr>
      <w:r w:rsidRPr="0023584F">
        <w:t>Kostnader</w:t>
      </w:r>
    </w:p>
    <w:p w14:paraId="7B3D82F4" w14:textId="77777777" w:rsidR="00CC5121" w:rsidRPr="00F84885" w:rsidRDefault="00CC5121" w:rsidP="00CC5121">
      <w:pPr>
        <w:pStyle w:val="Brdtext"/>
        <w:rPr>
          <w:highlight w:val="yellow"/>
        </w:rPr>
      </w:pPr>
      <w:bookmarkStart w:id="259" w:name="_Hlk102482066"/>
      <w:r w:rsidRPr="0023584F">
        <w:t>Fjärde AP-fondens interna kostnader (rörelsekostnader) uppgår för 202</w:t>
      </w:r>
      <w:r>
        <w:t>2</w:t>
      </w:r>
      <w:r w:rsidRPr="0023584F">
        <w:t xml:space="preserve"> till </w:t>
      </w:r>
      <w:r>
        <w:t>259</w:t>
      </w:r>
      <w:r w:rsidRPr="0023584F">
        <w:t xml:space="preserve"> miljoner kronor. Fondens rörelsekostnader har under perioden </w:t>
      </w:r>
      <w:r>
        <w:t xml:space="preserve">2018–2022 </w:t>
      </w:r>
      <w:r w:rsidRPr="0023584F">
        <w:t xml:space="preserve">ökat med ca </w:t>
      </w:r>
      <w:r>
        <w:t xml:space="preserve">48 </w:t>
      </w:r>
      <w:r w:rsidRPr="0023584F">
        <w:t>miljoner kronor. Under 202</w:t>
      </w:r>
      <w:r>
        <w:t>2</w:t>
      </w:r>
      <w:r w:rsidRPr="0023584F">
        <w:t xml:space="preserve"> ökade rörelse</w:t>
      </w:r>
      <w:r w:rsidRPr="0023584F">
        <w:softHyphen/>
        <w:t xml:space="preserve">kostnaderna med </w:t>
      </w:r>
      <w:r>
        <w:t xml:space="preserve">12 </w:t>
      </w:r>
      <w:r w:rsidRPr="009D548B">
        <w:t>miljon</w:t>
      </w:r>
      <w:r>
        <w:t>er</w:t>
      </w:r>
      <w:r w:rsidRPr="009D548B">
        <w:t xml:space="preserve"> kronor. </w:t>
      </w:r>
    </w:p>
    <w:p w14:paraId="01D5D077" w14:textId="77777777" w:rsidR="00CC5121" w:rsidRPr="00F84885" w:rsidRDefault="00CC5121" w:rsidP="00CC5121">
      <w:pPr>
        <w:pStyle w:val="Brdtextmedindrag"/>
        <w:rPr>
          <w:highlight w:val="yellow"/>
        </w:rPr>
      </w:pPr>
      <w:r w:rsidRPr="00DD018F">
        <w:t xml:space="preserve">De externa förvaltningskostnaderna uppgick till </w:t>
      </w:r>
      <w:r>
        <w:t xml:space="preserve">140 </w:t>
      </w:r>
      <w:r w:rsidRPr="00DD018F">
        <w:t xml:space="preserve">miljoner kronor för </w:t>
      </w:r>
      <w:r w:rsidRPr="008E250B">
        <w:t>202</w:t>
      </w:r>
      <w:r>
        <w:t>2</w:t>
      </w:r>
      <w:r w:rsidRPr="008E250B">
        <w:t xml:space="preserve">, vilket var en </w:t>
      </w:r>
      <w:r>
        <w:t>minskning</w:t>
      </w:r>
      <w:r w:rsidRPr="008E250B" w:rsidDel="00330F2F">
        <w:t xml:space="preserve"> </w:t>
      </w:r>
      <w:r w:rsidRPr="008E250B">
        <w:t xml:space="preserve">med </w:t>
      </w:r>
      <w:r>
        <w:t xml:space="preserve">18 </w:t>
      </w:r>
      <w:r w:rsidRPr="008E250B">
        <w:t xml:space="preserve">miljoner kronor från föregående år. </w:t>
      </w:r>
      <w:r w:rsidRPr="004A1A9F">
        <w:t xml:space="preserve">Under perioden </w:t>
      </w:r>
      <w:r>
        <w:t xml:space="preserve">2018–2022 </w:t>
      </w:r>
      <w:r w:rsidRPr="004A1A9F">
        <w:t xml:space="preserve">ökade de externa förvaltningskostnaderna med </w:t>
      </w:r>
      <w:r>
        <w:t>5 miljoner kronor.</w:t>
      </w:r>
      <w:r w:rsidRPr="004A1A9F">
        <w:t xml:space="preserve"> Avgifterna</w:t>
      </w:r>
      <w:r w:rsidRPr="008E250B">
        <w:t xml:space="preserve"> på externa mandat baseras på förvaltad volym, vilket innebär att de externa förvaltningskostnaderna </w:t>
      </w:r>
      <w:r>
        <w:t>minskar</w:t>
      </w:r>
      <w:r w:rsidRPr="008E250B">
        <w:t xml:space="preserve"> när värdet på förvaltat </w:t>
      </w:r>
      <w:proofErr w:type="gramStart"/>
      <w:r w:rsidRPr="008E250B">
        <w:t xml:space="preserve">kapital </w:t>
      </w:r>
      <w:r>
        <w:t>minskar</w:t>
      </w:r>
      <w:proofErr w:type="gramEnd"/>
      <w:r w:rsidRPr="008E250B">
        <w:t>.</w:t>
      </w:r>
    </w:p>
    <w:bookmarkEnd w:id="259"/>
    <w:p w14:paraId="02AB2898" w14:textId="77777777" w:rsidR="00CC5121" w:rsidRDefault="00CC5121" w:rsidP="00CC5121">
      <w:pPr>
        <w:pStyle w:val="TabellRubrik"/>
        <w:spacing w:before="360"/>
        <w:ind w:left="0" w:firstLine="0"/>
      </w:pPr>
      <w:r w:rsidRPr="00EE2C5D">
        <w:t>Tabell 6.</w:t>
      </w:r>
      <w:r w:rsidR="00263E1F">
        <w:fldChar w:fldCharType="begin"/>
      </w:r>
      <w:r w:rsidR="00263E1F">
        <w:instrText xml:space="preserve"> SEQ Tabell \* Arabic \s 1  \* MERGEFORMAT </w:instrText>
      </w:r>
      <w:r w:rsidR="00263E1F">
        <w:fldChar w:fldCharType="separate"/>
      </w:r>
      <w:r>
        <w:rPr>
          <w:noProof/>
        </w:rPr>
        <w:t>15</w:t>
      </w:r>
      <w:r w:rsidR="00263E1F">
        <w:rPr>
          <w:noProof/>
        </w:rPr>
        <w:fldChar w:fldCharType="end"/>
      </w:r>
      <w:r w:rsidRPr="00EE2C5D">
        <w:tab/>
        <w:t>Fjärde AP-fondens kostnader och antal anställda</w:t>
      </w:r>
    </w:p>
    <w:p w14:paraId="7B410E02" w14:textId="77777777" w:rsidR="00CC5121" w:rsidRPr="009F748E" w:rsidRDefault="00CC5121" w:rsidP="00CC5121">
      <w:pPr>
        <w:pStyle w:val="FigurUnderrubrik"/>
      </w:pPr>
      <w:r>
        <w:t>Miljoner kronor</w:t>
      </w:r>
    </w:p>
    <w:tbl>
      <w:tblPr>
        <w:tblW w:w="5001" w:type="pct"/>
        <w:tblInd w:w="70" w:type="dxa"/>
        <w:tblLayout w:type="fixed"/>
        <w:tblCellMar>
          <w:left w:w="70" w:type="dxa"/>
          <w:right w:w="70" w:type="dxa"/>
        </w:tblCellMar>
        <w:tblLook w:val="04A0" w:firstRow="1" w:lastRow="0" w:firstColumn="1" w:lastColumn="0" w:noHBand="0" w:noVBand="1"/>
        <w:tblDescription w:val="Tabell som visar Fjärde AP-fondens kostnader och antal anställda."/>
      </w:tblPr>
      <w:tblGrid>
        <w:gridCol w:w="3033"/>
        <w:gridCol w:w="573"/>
        <w:gridCol w:w="573"/>
        <w:gridCol w:w="573"/>
        <w:gridCol w:w="573"/>
        <w:gridCol w:w="573"/>
      </w:tblGrid>
      <w:tr w:rsidR="00CC5121" w:rsidRPr="00EE2C5D" w14:paraId="2CC3D014" w14:textId="77777777" w:rsidTr="00367745">
        <w:trPr>
          <w:trHeight w:val="315"/>
          <w:tblHeader/>
        </w:trPr>
        <w:tc>
          <w:tcPr>
            <w:tcW w:w="3033" w:type="dxa"/>
            <w:tcBorders>
              <w:top w:val="single" w:sz="8" w:space="0" w:color="auto"/>
              <w:left w:val="nil"/>
              <w:bottom w:val="single" w:sz="8" w:space="0" w:color="auto"/>
              <w:right w:val="nil"/>
            </w:tcBorders>
            <w:noWrap/>
            <w:vAlign w:val="center"/>
            <w:hideMark/>
          </w:tcPr>
          <w:p w14:paraId="09C35BCF" w14:textId="77777777" w:rsidR="00CC5121" w:rsidRPr="00EE2C5D" w:rsidRDefault="00CC5121" w:rsidP="00367745">
            <w:pPr>
              <w:pStyle w:val="TabellHuvud"/>
              <w:rPr>
                <w:lang w:eastAsia="sv-SE"/>
              </w:rPr>
            </w:pPr>
          </w:p>
        </w:tc>
        <w:tc>
          <w:tcPr>
            <w:tcW w:w="573" w:type="dxa"/>
            <w:tcBorders>
              <w:top w:val="single" w:sz="8" w:space="0" w:color="auto"/>
              <w:left w:val="nil"/>
              <w:bottom w:val="single" w:sz="8" w:space="0" w:color="auto"/>
              <w:right w:val="nil"/>
            </w:tcBorders>
            <w:noWrap/>
            <w:vAlign w:val="center"/>
            <w:hideMark/>
          </w:tcPr>
          <w:p w14:paraId="26A5D491" w14:textId="77777777" w:rsidR="00CC5121" w:rsidRPr="00EE2C5D" w:rsidRDefault="00CC5121" w:rsidP="00367745">
            <w:pPr>
              <w:pStyle w:val="TabellHuvud"/>
              <w:rPr>
                <w:bCs/>
                <w:lang w:eastAsia="sv-SE"/>
              </w:rPr>
            </w:pPr>
            <w:r w:rsidRPr="00EE2C5D">
              <w:rPr>
                <w:bCs/>
                <w:lang w:eastAsia="sv-SE"/>
              </w:rPr>
              <w:t>2018</w:t>
            </w:r>
          </w:p>
        </w:tc>
        <w:tc>
          <w:tcPr>
            <w:tcW w:w="573" w:type="dxa"/>
            <w:tcBorders>
              <w:top w:val="single" w:sz="8" w:space="0" w:color="auto"/>
              <w:left w:val="nil"/>
              <w:bottom w:val="single" w:sz="8" w:space="0" w:color="auto"/>
              <w:right w:val="nil"/>
            </w:tcBorders>
            <w:vAlign w:val="center"/>
          </w:tcPr>
          <w:p w14:paraId="42D87347" w14:textId="77777777" w:rsidR="00CC5121" w:rsidRPr="00EE2C5D" w:rsidRDefault="00CC5121" w:rsidP="00367745">
            <w:pPr>
              <w:pStyle w:val="TabellHuvud"/>
              <w:rPr>
                <w:bCs/>
                <w:lang w:eastAsia="sv-SE"/>
              </w:rPr>
            </w:pPr>
            <w:r w:rsidRPr="00EE2C5D">
              <w:rPr>
                <w:bCs/>
                <w:lang w:eastAsia="sv-SE"/>
              </w:rPr>
              <w:t>2019</w:t>
            </w:r>
          </w:p>
        </w:tc>
        <w:tc>
          <w:tcPr>
            <w:tcW w:w="573" w:type="dxa"/>
            <w:tcBorders>
              <w:top w:val="single" w:sz="8" w:space="0" w:color="auto"/>
              <w:left w:val="nil"/>
              <w:bottom w:val="single" w:sz="8" w:space="0" w:color="auto"/>
              <w:right w:val="nil"/>
            </w:tcBorders>
            <w:vAlign w:val="center"/>
          </w:tcPr>
          <w:p w14:paraId="04CB31E7" w14:textId="77777777" w:rsidR="00CC5121" w:rsidRPr="00EE2C5D" w:rsidRDefault="00CC5121" w:rsidP="00367745">
            <w:pPr>
              <w:pStyle w:val="TabellHuvud"/>
              <w:rPr>
                <w:bCs/>
                <w:lang w:eastAsia="sv-SE"/>
              </w:rPr>
            </w:pPr>
            <w:r w:rsidRPr="00EE2C5D">
              <w:rPr>
                <w:bCs/>
                <w:lang w:eastAsia="sv-SE"/>
              </w:rPr>
              <w:t>20</w:t>
            </w:r>
            <w:r>
              <w:rPr>
                <w:bCs/>
                <w:lang w:eastAsia="sv-SE"/>
              </w:rPr>
              <w:t>20</w:t>
            </w:r>
          </w:p>
        </w:tc>
        <w:tc>
          <w:tcPr>
            <w:tcW w:w="573" w:type="dxa"/>
            <w:tcBorders>
              <w:top w:val="single" w:sz="8" w:space="0" w:color="auto"/>
              <w:left w:val="nil"/>
              <w:bottom w:val="single" w:sz="8" w:space="0" w:color="auto"/>
              <w:right w:val="nil"/>
            </w:tcBorders>
            <w:vAlign w:val="center"/>
          </w:tcPr>
          <w:p w14:paraId="02462CDC" w14:textId="77777777" w:rsidR="00CC5121" w:rsidRPr="00EE2C5D" w:rsidRDefault="00CC5121" w:rsidP="00367745">
            <w:pPr>
              <w:pStyle w:val="TabellHuvud"/>
              <w:rPr>
                <w:bCs/>
                <w:lang w:eastAsia="sv-SE"/>
              </w:rPr>
            </w:pPr>
            <w:r>
              <w:rPr>
                <w:bCs/>
                <w:lang w:eastAsia="sv-SE"/>
              </w:rPr>
              <w:t>2021</w:t>
            </w:r>
          </w:p>
        </w:tc>
        <w:tc>
          <w:tcPr>
            <w:tcW w:w="573" w:type="dxa"/>
            <w:tcBorders>
              <w:top w:val="single" w:sz="8" w:space="0" w:color="auto"/>
              <w:left w:val="nil"/>
              <w:bottom w:val="single" w:sz="8" w:space="0" w:color="auto"/>
              <w:right w:val="nil"/>
            </w:tcBorders>
            <w:vAlign w:val="center"/>
          </w:tcPr>
          <w:p w14:paraId="5933A167" w14:textId="77777777" w:rsidR="00CC5121" w:rsidRDefault="00CC5121" w:rsidP="00367745">
            <w:pPr>
              <w:pStyle w:val="TabellHuvud"/>
              <w:rPr>
                <w:bCs/>
                <w:lang w:eastAsia="sv-SE"/>
              </w:rPr>
            </w:pPr>
            <w:r>
              <w:rPr>
                <w:bCs/>
                <w:lang w:eastAsia="sv-SE"/>
              </w:rPr>
              <w:t>2022</w:t>
            </w:r>
          </w:p>
        </w:tc>
      </w:tr>
      <w:tr w:rsidR="00CC5121" w:rsidRPr="00EE2C5D" w14:paraId="2CB69289" w14:textId="77777777" w:rsidTr="00367745">
        <w:trPr>
          <w:trHeight w:val="315"/>
        </w:trPr>
        <w:tc>
          <w:tcPr>
            <w:tcW w:w="3033" w:type="dxa"/>
            <w:tcBorders>
              <w:top w:val="nil"/>
              <w:left w:val="nil"/>
              <w:bottom w:val="single" w:sz="8" w:space="0" w:color="auto"/>
              <w:right w:val="nil"/>
            </w:tcBorders>
            <w:noWrap/>
            <w:vAlign w:val="center"/>
            <w:hideMark/>
          </w:tcPr>
          <w:p w14:paraId="6F1249B5" w14:textId="77777777" w:rsidR="00CC5121" w:rsidRPr="00EE2C5D" w:rsidRDefault="00CC5121" w:rsidP="00367745">
            <w:pPr>
              <w:pStyle w:val="TabellRader"/>
              <w:jc w:val="left"/>
              <w:rPr>
                <w:lang w:eastAsia="sv-SE"/>
              </w:rPr>
            </w:pPr>
            <w:r w:rsidRPr="00EE2C5D">
              <w:rPr>
                <w:lang w:eastAsia="sv-SE"/>
              </w:rPr>
              <w:t>Interna kostnader</w:t>
            </w:r>
          </w:p>
        </w:tc>
        <w:tc>
          <w:tcPr>
            <w:tcW w:w="573" w:type="dxa"/>
            <w:tcBorders>
              <w:top w:val="nil"/>
              <w:left w:val="nil"/>
              <w:bottom w:val="single" w:sz="8" w:space="0" w:color="auto"/>
              <w:right w:val="nil"/>
            </w:tcBorders>
            <w:noWrap/>
            <w:vAlign w:val="center"/>
            <w:hideMark/>
          </w:tcPr>
          <w:p w14:paraId="2BA298AB" w14:textId="77777777" w:rsidR="00CC5121" w:rsidRPr="00EE2C5D" w:rsidRDefault="00CC5121" w:rsidP="00367745">
            <w:pPr>
              <w:pStyle w:val="TabellRader"/>
              <w:rPr>
                <w:lang w:eastAsia="sv-SE"/>
              </w:rPr>
            </w:pPr>
            <w:r w:rsidRPr="00EE2C5D">
              <w:rPr>
                <w:szCs w:val="22"/>
                <w:lang w:eastAsia="sv-SE"/>
              </w:rPr>
              <w:t>211</w:t>
            </w:r>
          </w:p>
        </w:tc>
        <w:tc>
          <w:tcPr>
            <w:tcW w:w="573" w:type="dxa"/>
            <w:tcBorders>
              <w:top w:val="nil"/>
              <w:left w:val="nil"/>
              <w:bottom w:val="single" w:sz="8" w:space="0" w:color="auto"/>
              <w:right w:val="nil"/>
            </w:tcBorders>
            <w:vAlign w:val="center"/>
          </w:tcPr>
          <w:p w14:paraId="17C7B1F7" w14:textId="77777777" w:rsidR="00CC5121" w:rsidRPr="00EE2C5D" w:rsidRDefault="00CC5121" w:rsidP="00367745">
            <w:pPr>
              <w:pStyle w:val="TabellRader"/>
              <w:rPr>
                <w:szCs w:val="22"/>
                <w:lang w:eastAsia="sv-SE"/>
              </w:rPr>
            </w:pPr>
            <w:r w:rsidRPr="00EE2C5D">
              <w:rPr>
                <w:szCs w:val="22"/>
                <w:lang w:eastAsia="sv-SE"/>
              </w:rPr>
              <w:t>231</w:t>
            </w:r>
          </w:p>
        </w:tc>
        <w:tc>
          <w:tcPr>
            <w:tcW w:w="573" w:type="dxa"/>
            <w:tcBorders>
              <w:top w:val="nil"/>
              <w:left w:val="nil"/>
              <w:bottom w:val="single" w:sz="8" w:space="0" w:color="auto"/>
              <w:right w:val="nil"/>
            </w:tcBorders>
            <w:vAlign w:val="center"/>
          </w:tcPr>
          <w:p w14:paraId="6302FC0A" w14:textId="77777777" w:rsidR="00CC5121" w:rsidRPr="00EE2C5D" w:rsidRDefault="00CC5121" w:rsidP="00367745">
            <w:pPr>
              <w:pStyle w:val="TabellRader"/>
              <w:rPr>
                <w:szCs w:val="22"/>
                <w:lang w:eastAsia="sv-SE"/>
              </w:rPr>
            </w:pPr>
            <w:r>
              <w:rPr>
                <w:szCs w:val="22"/>
                <w:lang w:eastAsia="sv-SE"/>
              </w:rPr>
              <w:t>246</w:t>
            </w:r>
          </w:p>
        </w:tc>
        <w:tc>
          <w:tcPr>
            <w:tcW w:w="573" w:type="dxa"/>
            <w:tcBorders>
              <w:top w:val="nil"/>
              <w:left w:val="nil"/>
              <w:bottom w:val="single" w:sz="8" w:space="0" w:color="auto"/>
              <w:right w:val="nil"/>
            </w:tcBorders>
            <w:vAlign w:val="center"/>
          </w:tcPr>
          <w:p w14:paraId="048BE507" w14:textId="77777777" w:rsidR="00CC5121" w:rsidRPr="00EE2C5D" w:rsidRDefault="00CC5121" w:rsidP="00367745">
            <w:pPr>
              <w:pStyle w:val="TabellRader"/>
              <w:rPr>
                <w:szCs w:val="22"/>
                <w:lang w:eastAsia="sv-SE"/>
              </w:rPr>
            </w:pPr>
            <w:r>
              <w:rPr>
                <w:szCs w:val="22"/>
                <w:lang w:eastAsia="sv-SE"/>
              </w:rPr>
              <w:t>247</w:t>
            </w:r>
          </w:p>
        </w:tc>
        <w:tc>
          <w:tcPr>
            <w:tcW w:w="573" w:type="dxa"/>
            <w:tcBorders>
              <w:top w:val="nil"/>
              <w:left w:val="nil"/>
              <w:bottom w:val="single" w:sz="8" w:space="0" w:color="auto"/>
              <w:right w:val="nil"/>
            </w:tcBorders>
            <w:vAlign w:val="center"/>
          </w:tcPr>
          <w:p w14:paraId="05DDE569" w14:textId="77777777" w:rsidR="00CC5121" w:rsidRDefault="00CC5121" w:rsidP="00367745">
            <w:pPr>
              <w:pStyle w:val="TabellRader"/>
              <w:rPr>
                <w:szCs w:val="22"/>
                <w:lang w:eastAsia="sv-SE"/>
              </w:rPr>
            </w:pPr>
            <w:r>
              <w:rPr>
                <w:szCs w:val="22"/>
                <w:lang w:eastAsia="sv-SE"/>
              </w:rPr>
              <w:t>259</w:t>
            </w:r>
          </w:p>
        </w:tc>
      </w:tr>
      <w:tr w:rsidR="00CC5121" w:rsidRPr="00EE2C5D" w14:paraId="0E1A4547" w14:textId="77777777" w:rsidTr="00367745">
        <w:trPr>
          <w:trHeight w:val="300"/>
        </w:trPr>
        <w:tc>
          <w:tcPr>
            <w:tcW w:w="3033" w:type="dxa"/>
            <w:tcBorders>
              <w:top w:val="nil"/>
              <w:left w:val="nil"/>
              <w:bottom w:val="nil"/>
              <w:right w:val="nil"/>
            </w:tcBorders>
            <w:noWrap/>
            <w:vAlign w:val="center"/>
            <w:hideMark/>
          </w:tcPr>
          <w:p w14:paraId="73205DBE" w14:textId="77777777" w:rsidR="00CC5121" w:rsidRPr="00EE2C5D" w:rsidRDefault="00CC5121" w:rsidP="00367745">
            <w:pPr>
              <w:pStyle w:val="TabellRader"/>
              <w:jc w:val="left"/>
              <w:rPr>
                <w:lang w:eastAsia="sv-SE"/>
              </w:rPr>
            </w:pPr>
            <w:r w:rsidRPr="00EE2C5D">
              <w:rPr>
                <w:lang w:eastAsia="sv-SE"/>
              </w:rPr>
              <w:t>Personalkostnader</w:t>
            </w:r>
          </w:p>
        </w:tc>
        <w:tc>
          <w:tcPr>
            <w:tcW w:w="573" w:type="dxa"/>
            <w:tcBorders>
              <w:top w:val="nil"/>
              <w:left w:val="nil"/>
              <w:bottom w:val="nil"/>
              <w:right w:val="nil"/>
            </w:tcBorders>
            <w:noWrap/>
            <w:vAlign w:val="center"/>
            <w:hideMark/>
          </w:tcPr>
          <w:p w14:paraId="3BB94945" w14:textId="77777777" w:rsidR="00CC5121" w:rsidRPr="00EE2C5D" w:rsidRDefault="00CC5121" w:rsidP="00367745">
            <w:pPr>
              <w:pStyle w:val="TabellRader"/>
              <w:rPr>
                <w:lang w:eastAsia="sv-SE"/>
              </w:rPr>
            </w:pPr>
            <w:r w:rsidRPr="00EE2C5D">
              <w:rPr>
                <w:szCs w:val="22"/>
                <w:lang w:eastAsia="sv-SE"/>
              </w:rPr>
              <w:t>126</w:t>
            </w:r>
          </w:p>
        </w:tc>
        <w:tc>
          <w:tcPr>
            <w:tcW w:w="573" w:type="dxa"/>
            <w:tcBorders>
              <w:top w:val="nil"/>
              <w:left w:val="nil"/>
              <w:bottom w:val="nil"/>
              <w:right w:val="nil"/>
            </w:tcBorders>
            <w:vAlign w:val="center"/>
          </w:tcPr>
          <w:p w14:paraId="4E3CB0A9" w14:textId="77777777" w:rsidR="00CC5121" w:rsidRPr="00EE2C5D" w:rsidRDefault="00CC5121" w:rsidP="00367745">
            <w:pPr>
              <w:pStyle w:val="TabellRader"/>
              <w:rPr>
                <w:szCs w:val="22"/>
                <w:lang w:eastAsia="sv-SE"/>
              </w:rPr>
            </w:pPr>
            <w:r w:rsidRPr="00EE2C5D">
              <w:rPr>
                <w:szCs w:val="22"/>
                <w:lang w:eastAsia="sv-SE"/>
              </w:rPr>
              <w:t>136</w:t>
            </w:r>
          </w:p>
        </w:tc>
        <w:tc>
          <w:tcPr>
            <w:tcW w:w="573" w:type="dxa"/>
            <w:tcBorders>
              <w:top w:val="nil"/>
              <w:left w:val="nil"/>
              <w:bottom w:val="nil"/>
              <w:right w:val="nil"/>
            </w:tcBorders>
            <w:vAlign w:val="center"/>
          </w:tcPr>
          <w:p w14:paraId="09522002" w14:textId="77777777" w:rsidR="00CC5121" w:rsidRPr="00EE2C5D" w:rsidRDefault="00CC5121" w:rsidP="00367745">
            <w:pPr>
              <w:pStyle w:val="TabellRader"/>
              <w:rPr>
                <w:szCs w:val="22"/>
                <w:lang w:eastAsia="sv-SE"/>
              </w:rPr>
            </w:pPr>
            <w:r>
              <w:rPr>
                <w:szCs w:val="22"/>
                <w:lang w:eastAsia="sv-SE"/>
              </w:rPr>
              <w:t>155</w:t>
            </w:r>
          </w:p>
        </w:tc>
        <w:tc>
          <w:tcPr>
            <w:tcW w:w="573" w:type="dxa"/>
            <w:tcBorders>
              <w:top w:val="nil"/>
              <w:left w:val="nil"/>
              <w:bottom w:val="nil"/>
              <w:right w:val="nil"/>
            </w:tcBorders>
            <w:vAlign w:val="center"/>
          </w:tcPr>
          <w:p w14:paraId="2EA2B3AF" w14:textId="77777777" w:rsidR="00CC5121" w:rsidRPr="00EE2C5D" w:rsidRDefault="00CC5121" w:rsidP="00367745">
            <w:pPr>
              <w:pStyle w:val="TabellRader"/>
              <w:rPr>
                <w:szCs w:val="22"/>
                <w:lang w:eastAsia="sv-SE"/>
              </w:rPr>
            </w:pPr>
            <w:r>
              <w:rPr>
                <w:szCs w:val="22"/>
                <w:lang w:eastAsia="sv-SE"/>
              </w:rPr>
              <w:t>154</w:t>
            </w:r>
          </w:p>
        </w:tc>
        <w:tc>
          <w:tcPr>
            <w:tcW w:w="573" w:type="dxa"/>
            <w:tcBorders>
              <w:top w:val="nil"/>
              <w:left w:val="nil"/>
              <w:bottom w:val="nil"/>
              <w:right w:val="nil"/>
            </w:tcBorders>
            <w:vAlign w:val="center"/>
          </w:tcPr>
          <w:p w14:paraId="32D41AF0" w14:textId="77777777" w:rsidR="00CC5121" w:rsidRDefault="00CC5121" w:rsidP="00367745">
            <w:pPr>
              <w:pStyle w:val="TabellRader"/>
              <w:rPr>
                <w:szCs w:val="22"/>
                <w:lang w:eastAsia="sv-SE"/>
              </w:rPr>
            </w:pPr>
            <w:r>
              <w:rPr>
                <w:szCs w:val="22"/>
                <w:lang w:eastAsia="sv-SE"/>
              </w:rPr>
              <w:t>147</w:t>
            </w:r>
          </w:p>
        </w:tc>
      </w:tr>
      <w:tr w:rsidR="00CC5121" w:rsidRPr="00EE2C5D" w14:paraId="0B1D19AD" w14:textId="77777777" w:rsidTr="00367745">
        <w:trPr>
          <w:trHeight w:val="300"/>
        </w:trPr>
        <w:tc>
          <w:tcPr>
            <w:tcW w:w="3033" w:type="dxa"/>
            <w:tcBorders>
              <w:top w:val="nil"/>
              <w:left w:val="nil"/>
              <w:bottom w:val="nil"/>
              <w:right w:val="nil"/>
            </w:tcBorders>
            <w:noWrap/>
            <w:vAlign w:val="center"/>
            <w:hideMark/>
          </w:tcPr>
          <w:p w14:paraId="20E07156" w14:textId="77777777" w:rsidR="00CC5121" w:rsidRPr="00EE2C5D" w:rsidRDefault="00CC5121" w:rsidP="00367745">
            <w:pPr>
              <w:pStyle w:val="TabellRader"/>
              <w:jc w:val="left"/>
              <w:rPr>
                <w:lang w:eastAsia="sv-SE"/>
              </w:rPr>
            </w:pPr>
            <w:r w:rsidRPr="00EE2C5D">
              <w:rPr>
                <w:lang w:eastAsia="sv-SE"/>
              </w:rPr>
              <w:t>Lokalkostnader</w:t>
            </w:r>
          </w:p>
        </w:tc>
        <w:tc>
          <w:tcPr>
            <w:tcW w:w="573" w:type="dxa"/>
            <w:tcBorders>
              <w:top w:val="nil"/>
              <w:left w:val="nil"/>
              <w:bottom w:val="nil"/>
              <w:right w:val="nil"/>
            </w:tcBorders>
            <w:noWrap/>
            <w:vAlign w:val="center"/>
            <w:hideMark/>
          </w:tcPr>
          <w:p w14:paraId="5D68C117" w14:textId="77777777" w:rsidR="00CC5121" w:rsidRPr="00EE2C5D" w:rsidRDefault="00CC5121" w:rsidP="00367745">
            <w:pPr>
              <w:pStyle w:val="TabellRader"/>
              <w:rPr>
                <w:lang w:eastAsia="sv-SE"/>
              </w:rPr>
            </w:pPr>
            <w:r w:rsidRPr="00EE2C5D">
              <w:rPr>
                <w:szCs w:val="22"/>
                <w:lang w:eastAsia="sv-SE"/>
              </w:rPr>
              <w:t>10</w:t>
            </w:r>
          </w:p>
        </w:tc>
        <w:tc>
          <w:tcPr>
            <w:tcW w:w="573" w:type="dxa"/>
            <w:tcBorders>
              <w:top w:val="nil"/>
              <w:left w:val="nil"/>
              <w:bottom w:val="nil"/>
              <w:right w:val="nil"/>
            </w:tcBorders>
            <w:vAlign w:val="center"/>
          </w:tcPr>
          <w:p w14:paraId="16C468D3" w14:textId="77777777" w:rsidR="00CC5121" w:rsidRPr="00EE2C5D" w:rsidRDefault="00CC5121" w:rsidP="00367745">
            <w:pPr>
              <w:pStyle w:val="TabellRader"/>
              <w:rPr>
                <w:szCs w:val="22"/>
                <w:lang w:eastAsia="sv-SE"/>
              </w:rPr>
            </w:pPr>
            <w:r w:rsidRPr="00EE2C5D">
              <w:rPr>
                <w:szCs w:val="22"/>
                <w:lang w:eastAsia="sv-SE"/>
              </w:rPr>
              <w:t>11</w:t>
            </w:r>
          </w:p>
        </w:tc>
        <w:tc>
          <w:tcPr>
            <w:tcW w:w="573" w:type="dxa"/>
            <w:tcBorders>
              <w:top w:val="nil"/>
              <w:left w:val="nil"/>
              <w:bottom w:val="nil"/>
              <w:right w:val="nil"/>
            </w:tcBorders>
            <w:vAlign w:val="center"/>
          </w:tcPr>
          <w:p w14:paraId="07F6157C" w14:textId="77777777" w:rsidR="00CC5121" w:rsidRPr="00EE2C5D" w:rsidRDefault="00CC5121" w:rsidP="00367745">
            <w:pPr>
              <w:pStyle w:val="TabellRader"/>
              <w:rPr>
                <w:szCs w:val="22"/>
                <w:lang w:eastAsia="sv-SE"/>
              </w:rPr>
            </w:pPr>
            <w:r w:rsidRPr="00EE2C5D">
              <w:rPr>
                <w:szCs w:val="22"/>
                <w:lang w:eastAsia="sv-SE"/>
              </w:rPr>
              <w:t>11</w:t>
            </w:r>
          </w:p>
        </w:tc>
        <w:tc>
          <w:tcPr>
            <w:tcW w:w="573" w:type="dxa"/>
            <w:tcBorders>
              <w:top w:val="nil"/>
              <w:left w:val="nil"/>
              <w:bottom w:val="nil"/>
              <w:right w:val="nil"/>
            </w:tcBorders>
            <w:vAlign w:val="center"/>
          </w:tcPr>
          <w:p w14:paraId="06A2FDAF" w14:textId="77777777" w:rsidR="00CC5121" w:rsidRPr="00EE2C5D" w:rsidRDefault="00CC5121" w:rsidP="00367745">
            <w:pPr>
              <w:pStyle w:val="TabellRader"/>
              <w:rPr>
                <w:szCs w:val="22"/>
                <w:lang w:eastAsia="sv-SE"/>
              </w:rPr>
            </w:pPr>
            <w:r>
              <w:rPr>
                <w:szCs w:val="22"/>
                <w:lang w:eastAsia="sv-SE"/>
              </w:rPr>
              <w:t>11</w:t>
            </w:r>
          </w:p>
        </w:tc>
        <w:tc>
          <w:tcPr>
            <w:tcW w:w="573" w:type="dxa"/>
            <w:tcBorders>
              <w:top w:val="nil"/>
              <w:left w:val="nil"/>
              <w:bottom w:val="nil"/>
              <w:right w:val="nil"/>
            </w:tcBorders>
            <w:vAlign w:val="center"/>
          </w:tcPr>
          <w:p w14:paraId="35EAC890" w14:textId="77777777" w:rsidR="00CC5121" w:rsidRDefault="00CC5121" w:rsidP="00367745">
            <w:pPr>
              <w:pStyle w:val="TabellRader"/>
              <w:rPr>
                <w:szCs w:val="22"/>
                <w:lang w:eastAsia="sv-SE"/>
              </w:rPr>
            </w:pPr>
            <w:r>
              <w:rPr>
                <w:szCs w:val="22"/>
                <w:lang w:eastAsia="sv-SE"/>
              </w:rPr>
              <w:t>16</w:t>
            </w:r>
          </w:p>
        </w:tc>
      </w:tr>
      <w:tr w:rsidR="00CC5121" w:rsidRPr="00EE2C5D" w14:paraId="34169AC6" w14:textId="77777777" w:rsidTr="00367745">
        <w:trPr>
          <w:trHeight w:val="300"/>
        </w:trPr>
        <w:tc>
          <w:tcPr>
            <w:tcW w:w="3033" w:type="dxa"/>
            <w:tcBorders>
              <w:top w:val="nil"/>
              <w:left w:val="nil"/>
              <w:bottom w:val="nil"/>
              <w:right w:val="nil"/>
            </w:tcBorders>
            <w:noWrap/>
            <w:vAlign w:val="center"/>
            <w:hideMark/>
          </w:tcPr>
          <w:p w14:paraId="766EC1C2" w14:textId="77777777" w:rsidR="00CC5121" w:rsidRPr="00EE2C5D" w:rsidRDefault="00CC5121" w:rsidP="00367745">
            <w:pPr>
              <w:pStyle w:val="TabellRader"/>
              <w:jc w:val="left"/>
              <w:rPr>
                <w:lang w:eastAsia="sv-SE"/>
              </w:rPr>
            </w:pPr>
            <w:r w:rsidRPr="00EE2C5D">
              <w:rPr>
                <w:lang w:eastAsia="sv-SE"/>
              </w:rPr>
              <w:t>Köpta tjänster</w:t>
            </w:r>
          </w:p>
        </w:tc>
        <w:tc>
          <w:tcPr>
            <w:tcW w:w="573" w:type="dxa"/>
            <w:tcBorders>
              <w:top w:val="nil"/>
              <w:left w:val="nil"/>
              <w:bottom w:val="nil"/>
              <w:right w:val="nil"/>
            </w:tcBorders>
            <w:noWrap/>
            <w:vAlign w:val="center"/>
            <w:hideMark/>
          </w:tcPr>
          <w:p w14:paraId="120C2D5C" w14:textId="77777777" w:rsidR="00CC5121" w:rsidRPr="00EE2C5D" w:rsidRDefault="00CC5121" w:rsidP="00367745">
            <w:pPr>
              <w:pStyle w:val="TabellRader"/>
              <w:rPr>
                <w:lang w:eastAsia="sv-SE"/>
              </w:rPr>
            </w:pPr>
            <w:r w:rsidRPr="00EE2C5D">
              <w:rPr>
                <w:szCs w:val="22"/>
                <w:lang w:eastAsia="sv-SE"/>
              </w:rPr>
              <w:t>14</w:t>
            </w:r>
          </w:p>
        </w:tc>
        <w:tc>
          <w:tcPr>
            <w:tcW w:w="573" w:type="dxa"/>
            <w:tcBorders>
              <w:top w:val="nil"/>
              <w:left w:val="nil"/>
              <w:bottom w:val="nil"/>
              <w:right w:val="nil"/>
            </w:tcBorders>
            <w:vAlign w:val="center"/>
          </w:tcPr>
          <w:p w14:paraId="7834DBE4" w14:textId="77777777" w:rsidR="00CC5121" w:rsidRPr="00EE2C5D" w:rsidRDefault="00CC5121" w:rsidP="00367745">
            <w:pPr>
              <w:pStyle w:val="TabellRader"/>
              <w:rPr>
                <w:szCs w:val="22"/>
                <w:lang w:eastAsia="sv-SE"/>
              </w:rPr>
            </w:pPr>
            <w:r w:rsidRPr="00EE2C5D">
              <w:rPr>
                <w:szCs w:val="22"/>
                <w:lang w:eastAsia="sv-SE"/>
              </w:rPr>
              <w:t>17</w:t>
            </w:r>
          </w:p>
        </w:tc>
        <w:tc>
          <w:tcPr>
            <w:tcW w:w="573" w:type="dxa"/>
            <w:tcBorders>
              <w:top w:val="nil"/>
              <w:left w:val="nil"/>
              <w:bottom w:val="nil"/>
              <w:right w:val="nil"/>
            </w:tcBorders>
            <w:vAlign w:val="center"/>
          </w:tcPr>
          <w:p w14:paraId="1EE49FE2" w14:textId="77777777" w:rsidR="00CC5121" w:rsidRPr="00EE2C5D" w:rsidRDefault="00CC5121" w:rsidP="00367745">
            <w:pPr>
              <w:pStyle w:val="TabellRader"/>
              <w:rPr>
                <w:szCs w:val="22"/>
                <w:lang w:eastAsia="sv-SE"/>
              </w:rPr>
            </w:pPr>
            <w:r>
              <w:rPr>
                <w:szCs w:val="22"/>
                <w:lang w:eastAsia="sv-SE"/>
              </w:rPr>
              <w:t>11</w:t>
            </w:r>
          </w:p>
        </w:tc>
        <w:tc>
          <w:tcPr>
            <w:tcW w:w="573" w:type="dxa"/>
            <w:tcBorders>
              <w:top w:val="nil"/>
              <w:left w:val="nil"/>
              <w:bottom w:val="nil"/>
              <w:right w:val="nil"/>
            </w:tcBorders>
            <w:vAlign w:val="center"/>
          </w:tcPr>
          <w:p w14:paraId="43D663DD" w14:textId="77777777" w:rsidR="00CC5121" w:rsidRPr="00EE2C5D" w:rsidRDefault="00CC5121" w:rsidP="00367745">
            <w:pPr>
              <w:pStyle w:val="TabellRader"/>
              <w:rPr>
                <w:szCs w:val="22"/>
                <w:lang w:eastAsia="sv-SE"/>
              </w:rPr>
            </w:pPr>
            <w:r>
              <w:rPr>
                <w:szCs w:val="22"/>
                <w:lang w:eastAsia="sv-SE"/>
              </w:rPr>
              <w:t>12</w:t>
            </w:r>
          </w:p>
        </w:tc>
        <w:tc>
          <w:tcPr>
            <w:tcW w:w="573" w:type="dxa"/>
            <w:tcBorders>
              <w:top w:val="nil"/>
              <w:left w:val="nil"/>
              <w:bottom w:val="nil"/>
              <w:right w:val="nil"/>
            </w:tcBorders>
            <w:vAlign w:val="center"/>
          </w:tcPr>
          <w:p w14:paraId="12C1E90F" w14:textId="77777777" w:rsidR="00CC5121" w:rsidRDefault="00CC5121" w:rsidP="00367745">
            <w:pPr>
              <w:pStyle w:val="TabellRader"/>
              <w:rPr>
                <w:szCs w:val="22"/>
                <w:lang w:eastAsia="sv-SE"/>
              </w:rPr>
            </w:pPr>
            <w:r>
              <w:rPr>
                <w:szCs w:val="22"/>
                <w:lang w:eastAsia="sv-SE"/>
              </w:rPr>
              <w:t>13</w:t>
            </w:r>
          </w:p>
        </w:tc>
      </w:tr>
      <w:tr w:rsidR="00CC5121" w:rsidRPr="00EE2C5D" w14:paraId="288071ED" w14:textId="77777777" w:rsidTr="00367745">
        <w:trPr>
          <w:trHeight w:val="300"/>
        </w:trPr>
        <w:tc>
          <w:tcPr>
            <w:tcW w:w="3033" w:type="dxa"/>
            <w:tcBorders>
              <w:top w:val="nil"/>
              <w:left w:val="nil"/>
              <w:bottom w:val="nil"/>
              <w:right w:val="nil"/>
            </w:tcBorders>
            <w:noWrap/>
            <w:vAlign w:val="center"/>
            <w:hideMark/>
          </w:tcPr>
          <w:p w14:paraId="623C6BDA" w14:textId="77777777" w:rsidR="00CC5121" w:rsidRPr="00EE2C5D" w:rsidRDefault="00CC5121" w:rsidP="00367745">
            <w:pPr>
              <w:pStyle w:val="TabellRader"/>
              <w:jc w:val="left"/>
              <w:rPr>
                <w:lang w:eastAsia="sv-SE"/>
              </w:rPr>
            </w:pPr>
            <w:r w:rsidRPr="00EE2C5D">
              <w:rPr>
                <w:lang w:eastAsia="sv-SE"/>
              </w:rPr>
              <w:t>Informations- och datakostnader</w:t>
            </w:r>
          </w:p>
        </w:tc>
        <w:tc>
          <w:tcPr>
            <w:tcW w:w="573" w:type="dxa"/>
            <w:tcBorders>
              <w:top w:val="nil"/>
              <w:left w:val="nil"/>
              <w:bottom w:val="nil"/>
              <w:right w:val="nil"/>
            </w:tcBorders>
            <w:noWrap/>
            <w:vAlign w:val="center"/>
            <w:hideMark/>
          </w:tcPr>
          <w:p w14:paraId="430286CD" w14:textId="77777777" w:rsidR="00CC5121" w:rsidRPr="00EE2C5D" w:rsidRDefault="00CC5121" w:rsidP="00367745">
            <w:pPr>
              <w:pStyle w:val="TabellRader"/>
              <w:rPr>
                <w:lang w:eastAsia="sv-SE"/>
              </w:rPr>
            </w:pPr>
            <w:r w:rsidRPr="00EE2C5D">
              <w:rPr>
                <w:szCs w:val="22"/>
                <w:lang w:eastAsia="sv-SE"/>
              </w:rPr>
              <w:t>52</w:t>
            </w:r>
          </w:p>
        </w:tc>
        <w:tc>
          <w:tcPr>
            <w:tcW w:w="573" w:type="dxa"/>
            <w:tcBorders>
              <w:top w:val="nil"/>
              <w:left w:val="nil"/>
              <w:bottom w:val="nil"/>
              <w:right w:val="nil"/>
            </w:tcBorders>
            <w:vAlign w:val="center"/>
          </w:tcPr>
          <w:p w14:paraId="52FA42EF" w14:textId="77777777" w:rsidR="00CC5121" w:rsidRPr="00EE2C5D" w:rsidRDefault="00CC5121" w:rsidP="00367745">
            <w:pPr>
              <w:pStyle w:val="TabellRader"/>
              <w:rPr>
                <w:szCs w:val="22"/>
                <w:lang w:eastAsia="sv-SE"/>
              </w:rPr>
            </w:pPr>
            <w:r w:rsidRPr="00EE2C5D">
              <w:rPr>
                <w:szCs w:val="22"/>
                <w:lang w:eastAsia="sv-SE"/>
              </w:rPr>
              <w:t>58</w:t>
            </w:r>
          </w:p>
        </w:tc>
        <w:tc>
          <w:tcPr>
            <w:tcW w:w="573" w:type="dxa"/>
            <w:tcBorders>
              <w:top w:val="nil"/>
              <w:left w:val="nil"/>
              <w:bottom w:val="nil"/>
              <w:right w:val="nil"/>
            </w:tcBorders>
            <w:vAlign w:val="center"/>
          </w:tcPr>
          <w:p w14:paraId="65E6AA35" w14:textId="77777777" w:rsidR="00CC5121" w:rsidRPr="00EE2C5D" w:rsidRDefault="00CC5121" w:rsidP="00367745">
            <w:pPr>
              <w:pStyle w:val="TabellRader"/>
              <w:rPr>
                <w:szCs w:val="22"/>
                <w:lang w:eastAsia="sv-SE"/>
              </w:rPr>
            </w:pPr>
            <w:r>
              <w:rPr>
                <w:szCs w:val="22"/>
                <w:lang w:eastAsia="sv-SE"/>
              </w:rPr>
              <w:t>62</w:t>
            </w:r>
          </w:p>
        </w:tc>
        <w:tc>
          <w:tcPr>
            <w:tcW w:w="573" w:type="dxa"/>
            <w:tcBorders>
              <w:top w:val="nil"/>
              <w:left w:val="nil"/>
              <w:bottom w:val="nil"/>
              <w:right w:val="nil"/>
            </w:tcBorders>
            <w:vAlign w:val="center"/>
          </w:tcPr>
          <w:p w14:paraId="5D1C95DC" w14:textId="77777777" w:rsidR="00CC5121" w:rsidRPr="00EE2C5D" w:rsidRDefault="00CC5121" w:rsidP="00367745">
            <w:pPr>
              <w:pStyle w:val="TabellRader"/>
              <w:rPr>
                <w:szCs w:val="22"/>
                <w:lang w:eastAsia="sv-SE"/>
              </w:rPr>
            </w:pPr>
            <w:r>
              <w:rPr>
                <w:szCs w:val="22"/>
                <w:lang w:eastAsia="sv-SE"/>
              </w:rPr>
              <w:t>63</w:t>
            </w:r>
          </w:p>
        </w:tc>
        <w:tc>
          <w:tcPr>
            <w:tcW w:w="573" w:type="dxa"/>
            <w:tcBorders>
              <w:top w:val="nil"/>
              <w:left w:val="nil"/>
              <w:bottom w:val="nil"/>
              <w:right w:val="nil"/>
            </w:tcBorders>
            <w:vAlign w:val="center"/>
          </w:tcPr>
          <w:p w14:paraId="2CADF443" w14:textId="77777777" w:rsidR="00CC5121" w:rsidRDefault="00CC5121" w:rsidP="00367745">
            <w:pPr>
              <w:pStyle w:val="TabellRader"/>
              <w:rPr>
                <w:szCs w:val="22"/>
                <w:lang w:eastAsia="sv-SE"/>
              </w:rPr>
            </w:pPr>
            <w:r>
              <w:rPr>
                <w:szCs w:val="22"/>
                <w:lang w:eastAsia="sv-SE"/>
              </w:rPr>
              <w:t>74</w:t>
            </w:r>
          </w:p>
        </w:tc>
      </w:tr>
      <w:tr w:rsidR="00CC5121" w:rsidRPr="00EE2C5D" w14:paraId="3651ED05" w14:textId="77777777" w:rsidTr="00367745">
        <w:trPr>
          <w:trHeight w:val="315"/>
        </w:trPr>
        <w:tc>
          <w:tcPr>
            <w:tcW w:w="3033" w:type="dxa"/>
            <w:tcBorders>
              <w:top w:val="nil"/>
              <w:left w:val="nil"/>
              <w:bottom w:val="single" w:sz="8" w:space="0" w:color="auto"/>
              <w:right w:val="nil"/>
            </w:tcBorders>
            <w:noWrap/>
            <w:vAlign w:val="center"/>
            <w:hideMark/>
          </w:tcPr>
          <w:p w14:paraId="629F64CA" w14:textId="77777777" w:rsidR="00CC5121" w:rsidRPr="00EE2C5D" w:rsidRDefault="00CC5121" w:rsidP="00367745">
            <w:pPr>
              <w:pStyle w:val="TabellRader"/>
              <w:jc w:val="left"/>
              <w:rPr>
                <w:lang w:eastAsia="sv-SE"/>
              </w:rPr>
            </w:pPr>
            <w:r w:rsidRPr="00EE2C5D">
              <w:rPr>
                <w:lang w:eastAsia="sv-SE"/>
              </w:rPr>
              <w:t>Övrigt</w:t>
            </w:r>
          </w:p>
        </w:tc>
        <w:tc>
          <w:tcPr>
            <w:tcW w:w="573" w:type="dxa"/>
            <w:tcBorders>
              <w:top w:val="nil"/>
              <w:left w:val="nil"/>
              <w:bottom w:val="single" w:sz="8" w:space="0" w:color="auto"/>
              <w:right w:val="nil"/>
            </w:tcBorders>
            <w:noWrap/>
            <w:vAlign w:val="center"/>
            <w:hideMark/>
          </w:tcPr>
          <w:p w14:paraId="17EA9578" w14:textId="77777777" w:rsidR="00CC5121" w:rsidRPr="00EE2C5D" w:rsidRDefault="00CC5121" w:rsidP="00367745">
            <w:pPr>
              <w:pStyle w:val="TabellRader"/>
              <w:rPr>
                <w:lang w:eastAsia="sv-SE"/>
              </w:rPr>
            </w:pPr>
            <w:r w:rsidRPr="00EE2C5D">
              <w:rPr>
                <w:szCs w:val="22"/>
                <w:lang w:eastAsia="sv-SE"/>
              </w:rPr>
              <w:t>9</w:t>
            </w:r>
          </w:p>
        </w:tc>
        <w:tc>
          <w:tcPr>
            <w:tcW w:w="573" w:type="dxa"/>
            <w:tcBorders>
              <w:top w:val="nil"/>
              <w:left w:val="nil"/>
              <w:bottom w:val="single" w:sz="8" w:space="0" w:color="auto"/>
              <w:right w:val="nil"/>
            </w:tcBorders>
            <w:vAlign w:val="center"/>
          </w:tcPr>
          <w:p w14:paraId="1D74C848" w14:textId="77777777" w:rsidR="00CC5121" w:rsidRPr="00EE2C5D" w:rsidRDefault="00CC5121" w:rsidP="00367745">
            <w:pPr>
              <w:pStyle w:val="TabellRader"/>
              <w:rPr>
                <w:szCs w:val="22"/>
                <w:lang w:eastAsia="sv-SE"/>
              </w:rPr>
            </w:pPr>
            <w:r w:rsidRPr="00EE2C5D">
              <w:rPr>
                <w:szCs w:val="22"/>
                <w:lang w:eastAsia="sv-SE"/>
              </w:rPr>
              <w:t>9</w:t>
            </w:r>
          </w:p>
        </w:tc>
        <w:tc>
          <w:tcPr>
            <w:tcW w:w="573" w:type="dxa"/>
            <w:tcBorders>
              <w:top w:val="nil"/>
              <w:left w:val="nil"/>
              <w:bottom w:val="single" w:sz="8" w:space="0" w:color="auto"/>
              <w:right w:val="nil"/>
            </w:tcBorders>
            <w:vAlign w:val="center"/>
          </w:tcPr>
          <w:p w14:paraId="243421AA" w14:textId="77777777" w:rsidR="00CC5121" w:rsidRPr="00EE2C5D" w:rsidRDefault="00CC5121" w:rsidP="00367745">
            <w:pPr>
              <w:pStyle w:val="TabellRader"/>
              <w:rPr>
                <w:szCs w:val="22"/>
                <w:lang w:eastAsia="sv-SE"/>
              </w:rPr>
            </w:pPr>
            <w:r>
              <w:rPr>
                <w:szCs w:val="22"/>
                <w:lang w:eastAsia="sv-SE"/>
              </w:rPr>
              <w:t>7</w:t>
            </w:r>
          </w:p>
        </w:tc>
        <w:tc>
          <w:tcPr>
            <w:tcW w:w="573" w:type="dxa"/>
            <w:tcBorders>
              <w:top w:val="nil"/>
              <w:left w:val="nil"/>
              <w:bottom w:val="single" w:sz="8" w:space="0" w:color="auto"/>
              <w:right w:val="nil"/>
            </w:tcBorders>
            <w:vAlign w:val="center"/>
          </w:tcPr>
          <w:p w14:paraId="7EFC3060" w14:textId="77777777" w:rsidR="00CC5121" w:rsidRPr="00EE2C5D" w:rsidRDefault="00CC5121" w:rsidP="00367745">
            <w:pPr>
              <w:pStyle w:val="TabellRader"/>
              <w:rPr>
                <w:szCs w:val="22"/>
                <w:lang w:eastAsia="sv-SE"/>
              </w:rPr>
            </w:pPr>
            <w:r>
              <w:rPr>
                <w:szCs w:val="22"/>
                <w:lang w:eastAsia="sv-SE"/>
              </w:rPr>
              <w:t>7</w:t>
            </w:r>
          </w:p>
        </w:tc>
        <w:tc>
          <w:tcPr>
            <w:tcW w:w="573" w:type="dxa"/>
            <w:tcBorders>
              <w:top w:val="nil"/>
              <w:left w:val="nil"/>
              <w:bottom w:val="single" w:sz="8" w:space="0" w:color="auto"/>
              <w:right w:val="nil"/>
            </w:tcBorders>
            <w:vAlign w:val="center"/>
          </w:tcPr>
          <w:p w14:paraId="2BD8C6DE" w14:textId="77777777" w:rsidR="00CC5121" w:rsidRDefault="00CC5121" w:rsidP="00367745">
            <w:pPr>
              <w:pStyle w:val="TabellRader"/>
              <w:rPr>
                <w:szCs w:val="22"/>
                <w:lang w:eastAsia="sv-SE"/>
              </w:rPr>
            </w:pPr>
            <w:r>
              <w:rPr>
                <w:szCs w:val="22"/>
                <w:lang w:eastAsia="sv-SE"/>
              </w:rPr>
              <w:t>9</w:t>
            </w:r>
          </w:p>
        </w:tc>
      </w:tr>
      <w:tr w:rsidR="00CC5121" w:rsidRPr="00EE2C5D" w14:paraId="44EEEA53" w14:textId="77777777" w:rsidTr="00367745">
        <w:trPr>
          <w:trHeight w:val="315"/>
        </w:trPr>
        <w:tc>
          <w:tcPr>
            <w:tcW w:w="3033" w:type="dxa"/>
            <w:tcBorders>
              <w:top w:val="nil"/>
              <w:left w:val="nil"/>
              <w:bottom w:val="single" w:sz="8" w:space="0" w:color="auto"/>
              <w:right w:val="nil"/>
            </w:tcBorders>
            <w:noWrap/>
            <w:vAlign w:val="center"/>
            <w:hideMark/>
          </w:tcPr>
          <w:p w14:paraId="7FFE9F65" w14:textId="77777777" w:rsidR="00CC5121" w:rsidRPr="00EE2C5D" w:rsidRDefault="00CC5121" w:rsidP="00367745">
            <w:pPr>
              <w:pStyle w:val="TabellRader"/>
              <w:jc w:val="left"/>
              <w:rPr>
                <w:lang w:eastAsia="sv-SE"/>
              </w:rPr>
            </w:pPr>
            <w:r w:rsidRPr="00EE2C5D">
              <w:rPr>
                <w:lang w:eastAsia="sv-SE"/>
              </w:rPr>
              <w:lastRenderedPageBreak/>
              <w:t>Externa förvaltningskostnade</w:t>
            </w:r>
            <w:r>
              <w:rPr>
                <w:lang w:eastAsia="sv-SE"/>
              </w:rPr>
              <w:t>r</w:t>
            </w:r>
            <w:r w:rsidRPr="0088704E">
              <w:rPr>
                <w:vertAlign w:val="superscript"/>
                <w:lang w:eastAsia="sv-SE"/>
              </w:rPr>
              <w:t>1</w:t>
            </w:r>
          </w:p>
        </w:tc>
        <w:tc>
          <w:tcPr>
            <w:tcW w:w="573" w:type="dxa"/>
            <w:tcBorders>
              <w:top w:val="nil"/>
              <w:left w:val="nil"/>
              <w:bottom w:val="single" w:sz="8" w:space="0" w:color="auto"/>
              <w:right w:val="nil"/>
            </w:tcBorders>
            <w:noWrap/>
            <w:vAlign w:val="center"/>
            <w:hideMark/>
          </w:tcPr>
          <w:p w14:paraId="6635E9F0" w14:textId="77777777" w:rsidR="00CC5121" w:rsidRPr="00EE2C5D" w:rsidRDefault="00CC5121" w:rsidP="00367745">
            <w:pPr>
              <w:pStyle w:val="TabellRader"/>
              <w:rPr>
                <w:lang w:eastAsia="sv-SE"/>
              </w:rPr>
            </w:pPr>
            <w:r w:rsidRPr="00EE2C5D">
              <w:rPr>
                <w:szCs w:val="22"/>
                <w:lang w:eastAsia="sv-SE"/>
              </w:rPr>
              <w:t>135</w:t>
            </w:r>
          </w:p>
        </w:tc>
        <w:tc>
          <w:tcPr>
            <w:tcW w:w="573" w:type="dxa"/>
            <w:tcBorders>
              <w:top w:val="nil"/>
              <w:left w:val="nil"/>
              <w:bottom w:val="single" w:sz="8" w:space="0" w:color="auto"/>
              <w:right w:val="nil"/>
            </w:tcBorders>
            <w:vAlign w:val="center"/>
          </w:tcPr>
          <w:p w14:paraId="3D5C8CF4" w14:textId="77777777" w:rsidR="00CC5121" w:rsidRPr="00EE2C5D" w:rsidRDefault="00CC5121" w:rsidP="00367745">
            <w:pPr>
              <w:pStyle w:val="TabellRader"/>
              <w:rPr>
                <w:szCs w:val="22"/>
                <w:lang w:eastAsia="sv-SE"/>
              </w:rPr>
            </w:pPr>
            <w:r w:rsidRPr="00EE2C5D">
              <w:rPr>
                <w:szCs w:val="22"/>
                <w:lang w:eastAsia="sv-SE"/>
              </w:rPr>
              <w:t>139</w:t>
            </w:r>
          </w:p>
        </w:tc>
        <w:tc>
          <w:tcPr>
            <w:tcW w:w="573" w:type="dxa"/>
            <w:tcBorders>
              <w:top w:val="nil"/>
              <w:left w:val="nil"/>
              <w:bottom w:val="single" w:sz="8" w:space="0" w:color="auto"/>
              <w:right w:val="nil"/>
            </w:tcBorders>
            <w:vAlign w:val="center"/>
          </w:tcPr>
          <w:p w14:paraId="229854A5" w14:textId="77777777" w:rsidR="00CC5121" w:rsidRPr="00EE2C5D" w:rsidRDefault="00CC5121" w:rsidP="00367745">
            <w:pPr>
              <w:pStyle w:val="TabellRader"/>
              <w:rPr>
                <w:szCs w:val="22"/>
                <w:lang w:eastAsia="sv-SE"/>
              </w:rPr>
            </w:pPr>
            <w:r>
              <w:rPr>
                <w:szCs w:val="22"/>
                <w:lang w:eastAsia="sv-SE"/>
              </w:rPr>
              <w:t>138</w:t>
            </w:r>
          </w:p>
        </w:tc>
        <w:tc>
          <w:tcPr>
            <w:tcW w:w="573" w:type="dxa"/>
            <w:tcBorders>
              <w:top w:val="nil"/>
              <w:left w:val="nil"/>
              <w:bottom w:val="single" w:sz="8" w:space="0" w:color="auto"/>
              <w:right w:val="nil"/>
            </w:tcBorders>
            <w:vAlign w:val="center"/>
          </w:tcPr>
          <w:p w14:paraId="48F3F5EA" w14:textId="77777777" w:rsidR="00CC5121" w:rsidRPr="00EE2C5D" w:rsidRDefault="00CC5121" w:rsidP="00367745">
            <w:pPr>
              <w:pStyle w:val="TabellRader"/>
              <w:rPr>
                <w:szCs w:val="22"/>
                <w:lang w:eastAsia="sv-SE"/>
              </w:rPr>
            </w:pPr>
            <w:r>
              <w:rPr>
                <w:szCs w:val="22"/>
                <w:lang w:eastAsia="sv-SE"/>
              </w:rPr>
              <w:t>158</w:t>
            </w:r>
          </w:p>
        </w:tc>
        <w:tc>
          <w:tcPr>
            <w:tcW w:w="573" w:type="dxa"/>
            <w:tcBorders>
              <w:top w:val="nil"/>
              <w:left w:val="nil"/>
              <w:bottom w:val="single" w:sz="8" w:space="0" w:color="auto"/>
              <w:right w:val="nil"/>
            </w:tcBorders>
            <w:vAlign w:val="center"/>
          </w:tcPr>
          <w:p w14:paraId="522DDFC8" w14:textId="77777777" w:rsidR="00CC5121" w:rsidRDefault="00CC5121" w:rsidP="00367745">
            <w:pPr>
              <w:pStyle w:val="TabellRader"/>
              <w:rPr>
                <w:szCs w:val="22"/>
                <w:lang w:eastAsia="sv-SE"/>
              </w:rPr>
            </w:pPr>
            <w:r>
              <w:rPr>
                <w:szCs w:val="22"/>
                <w:lang w:eastAsia="sv-SE"/>
              </w:rPr>
              <w:t>140</w:t>
            </w:r>
          </w:p>
        </w:tc>
      </w:tr>
      <w:tr w:rsidR="00CC5121" w:rsidRPr="00EE2C5D" w14:paraId="4EEFAA72" w14:textId="77777777" w:rsidTr="00367745">
        <w:trPr>
          <w:trHeight w:val="315"/>
        </w:trPr>
        <w:tc>
          <w:tcPr>
            <w:tcW w:w="3033" w:type="dxa"/>
            <w:tcBorders>
              <w:top w:val="single" w:sz="8" w:space="0" w:color="auto"/>
              <w:left w:val="nil"/>
              <w:bottom w:val="single" w:sz="4" w:space="0" w:color="auto"/>
              <w:right w:val="nil"/>
            </w:tcBorders>
            <w:noWrap/>
            <w:vAlign w:val="center"/>
            <w:hideMark/>
          </w:tcPr>
          <w:p w14:paraId="1CA056DC" w14:textId="77777777" w:rsidR="00CC5121" w:rsidRPr="00EE2C5D" w:rsidRDefault="00CC5121" w:rsidP="00367745">
            <w:pPr>
              <w:pStyle w:val="TabellHuvud"/>
              <w:jc w:val="left"/>
              <w:rPr>
                <w:lang w:eastAsia="sv-SE"/>
              </w:rPr>
            </w:pPr>
            <w:r w:rsidRPr="00EE2C5D">
              <w:rPr>
                <w:lang w:eastAsia="sv-SE"/>
              </w:rPr>
              <w:t>Summa</w:t>
            </w:r>
          </w:p>
        </w:tc>
        <w:tc>
          <w:tcPr>
            <w:tcW w:w="573" w:type="dxa"/>
            <w:tcBorders>
              <w:top w:val="single" w:sz="8" w:space="0" w:color="auto"/>
              <w:left w:val="nil"/>
              <w:bottom w:val="single" w:sz="4" w:space="0" w:color="auto"/>
              <w:right w:val="nil"/>
            </w:tcBorders>
            <w:noWrap/>
            <w:vAlign w:val="center"/>
            <w:hideMark/>
          </w:tcPr>
          <w:p w14:paraId="4E30EE31" w14:textId="77777777" w:rsidR="00CC5121" w:rsidRPr="00EE2C5D" w:rsidRDefault="00CC5121" w:rsidP="00367745">
            <w:pPr>
              <w:pStyle w:val="TabellHuvud"/>
              <w:rPr>
                <w:lang w:eastAsia="sv-SE"/>
              </w:rPr>
            </w:pPr>
            <w:r w:rsidRPr="00EE2C5D">
              <w:rPr>
                <w:szCs w:val="22"/>
                <w:lang w:eastAsia="sv-SE"/>
              </w:rPr>
              <w:t>346</w:t>
            </w:r>
          </w:p>
        </w:tc>
        <w:tc>
          <w:tcPr>
            <w:tcW w:w="573" w:type="dxa"/>
            <w:tcBorders>
              <w:top w:val="single" w:sz="8" w:space="0" w:color="auto"/>
              <w:left w:val="nil"/>
              <w:bottom w:val="single" w:sz="4" w:space="0" w:color="auto"/>
              <w:right w:val="nil"/>
            </w:tcBorders>
            <w:vAlign w:val="center"/>
          </w:tcPr>
          <w:p w14:paraId="462EB773" w14:textId="77777777" w:rsidR="00CC5121" w:rsidRPr="00EE2C5D" w:rsidRDefault="00CC5121" w:rsidP="00367745">
            <w:pPr>
              <w:pStyle w:val="TabellHuvud"/>
              <w:rPr>
                <w:szCs w:val="22"/>
                <w:lang w:eastAsia="sv-SE"/>
              </w:rPr>
            </w:pPr>
            <w:r w:rsidRPr="00EE2C5D">
              <w:rPr>
                <w:szCs w:val="22"/>
                <w:lang w:eastAsia="sv-SE"/>
              </w:rPr>
              <w:t>370</w:t>
            </w:r>
          </w:p>
        </w:tc>
        <w:tc>
          <w:tcPr>
            <w:tcW w:w="573" w:type="dxa"/>
            <w:tcBorders>
              <w:top w:val="single" w:sz="8" w:space="0" w:color="auto"/>
              <w:left w:val="nil"/>
              <w:bottom w:val="single" w:sz="4" w:space="0" w:color="auto"/>
              <w:right w:val="nil"/>
            </w:tcBorders>
            <w:vAlign w:val="center"/>
          </w:tcPr>
          <w:p w14:paraId="094094F7" w14:textId="77777777" w:rsidR="00CC5121" w:rsidRPr="00EE2C5D" w:rsidRDefault="00CC5121" w:rsidP="00367745">
            <w:pPr>
              <w:pStyle w:val="TabellHuvud"/>
              <w:rPr>
                <w:szCs w:val="22"/>
                <w:lang w:eastAsia="sv-SE"/>
              </w:rPr>
            </w:pPr>
            <w:r>
              <w:rPr>
                <w:szCs w:val="22"/>
                <w:lang w:eastAsia="sv-SE"/>
              </w:rPr>
              <w:t>384</w:t>
            </w:r>
          </w:p>
        </w:tc>
        <w:tc>
          <w:tcPr>
            <w:tcW w:w="573" w:type="dxa"/>
            <w:tcBorders>
              <w:top w:val="single" w:sz="8" w:space="0" w:color="auto"/>
              <w:left w:val="nil"/>
              <w:bottom w:val="single" w:sz="4" w:space="0" w:color="auto"/>
              <w:right w:val="nil"/>
            </w:tcBorders>
            <w:vAlign w:val="center"/>
          </w:tcPr>
          <w:p w14:paraId="0D9F8793" w14:textId="77777777" w:rsidR="00CC5121" w:rsidRPr="00EE2C5D" w:rsidRDefault="00CC5121" w:rsidP="00367745">
            <w:pPr>
              <w:pStyle w:val="TabellHuvud"/>
              <w:rPr>
                <w:szCs w:val="22"/>
                <w:lang w:eastAsia="sv-SE"/>
              </w:rPr>
            </w:pPr>
            <w:r>
              <w:rPr>
                <w:szCs w:val="22"/>
                <w:lang w:eastAsia="sv-SE"/>
              </w:rPr>
              <w:t>405</w:t>
            </w:r>
          </w:p>
        </w:tc>
        <w:tc>
          <w:tcPr>
            <w:tcW w:w="573" w:type="dxa"/>
            <w:tcBorders>
              <w:top w:val="single" w:sz="8" w:space="0" w:color="auto"/>
              <w:left w:val="nil"/>
              <w:bottom w:val="single" w:sz="4" w:space="0" w:color="auto"/>
              <w:right w:val="nil"/>
            </w:tcBorders>
            <w:vAlign w:val="center"/>
          </w:tcPr>
          <w:p w14:paraId="3C20BC96" w14:textId="77777777" w:rsidR="00CC5121" w:rsidRDefault="00CC5121" w:rsidP="00367745">
            <w:pPr>
              <w:pStyle w:val="TabellHuvud"/>
              <w:rPr>
                <w:szCs w:val="22"/>
                <w:lang w:eastAsia="sv-SE"/>
              </w:rPr>
            </w:pPr>
            <w:r>
              <w:rPr>
                <w:szCs w:val="22"/>
                <w:lang w:eastAsia="sv-SE"/>
              </w:rPr>
              <w:t>399</w:t>
            </w:r>
          </w:p>
        </w:tc>
      </w:tr>
      <w:tr w:rsidR="00CC5121" w:rsidRPr="00EE2C5D" w14:paraId="7F6393C6" w14:textId="77777777" w:rsidTr="00367745">
        <w:trPr>
          <w:trHeight w:val="315"/>
        </w:trPr>
        <w:tc>
          <w:tcPr>
            <w:tcW w:w="3033" w:type="dxa"/>
            <w:tcBorders>
              <w:top w:val="single" w:sz="4" w:space="0" w:color="auto"/>
              <w:left w:val="nil"/>
              <w:bottom w:val="single" w:sz="8" w:space="0" w:color="auto"/>
              <w:right w:val="nil"/>
            </w:tcBorders>
            <w:vAlign w:val="center"/>
            <w:hideMark/>
          </w:tcPr>
          <w:p w14:paraId="5B6ABD17" w14:textId="77777777" w:rsidR="00CC5121" w:rsidRPr="00EE2C5D" w:rsidRDefault="00CC5121" w:rsidP="00367745">
            <w:pPr>
              <w:pStyle w:val="TabellRader"/>
              <w:jc w:val="left"/>
              <w:rPr>
                <w:lang w:eastAsia="sv-SE"/>
              </w:rPr>
            </w:pPr>
            <w:r w:rsidRPr="00EE2C5D">
              <w:rPr>
                <w:lang w:eastAsia="sv-SE"/>
              </w:rPr>
              <w:t>Förvaltningskostnadsandel %</w:t>
            </w:r>
          </w:p>
        </w:tc>
        <w:tc>
          <w:tcPr>
            <w:tcW w:w="573" w:type="dxa"/>
            <w:tcBorders>
              <w:top w:val="single" w:sz="4" w:space="0" w:color="auto"/>
              <w:left w:val="nil"/>
              <w:bottom w:val="single" w:sz="8" w:space="0" w:color="auto"/>
              <w:right w:val="nil"/>
            </w:tcBorders>
            <w:vAlign w:val="center"/>
            <w:hideMark/>
          </w:tcPr>
          <w:p w14:paraId="28E507DA" w14:textId="77777777" w:rsidR="00CC5121" w:rsidRPr="00EE2C5D" w:rsidRDefault="00CC5121" w:rsidP="00367745">
            <w:pPr>
              <w:pStyle w:val="TabellRader"/>
              <w:rPr>
                <w:lang w:eastAsia="sv-SE"/>
              </w:rPr>
            </w:pPr>
            <w:r w:rsidRPr="00EE2C5D">
              <w:rPr>
                <w:lang w:eastAsia="sv-SE"/>
              </w:rPr>
              <w:t>0,10</w:t>
            </w:r>
          </w:p>
        </w:tc>
        <w:tc>
          <w:tcPr>
            <w:tcW w:w="573" w:type="dxa"/>
            <w:tcBorders>
              <w:top w:val="single" w:sz="4" w:space="0" w:color="auto"/>
              <w:left w:val="nil"/>
              <w:bottom w:val="single" w:sz="8" w:space="0" w:color="auto"/>
              <w:right w:val="nil"/>
            </w:tcBorders>
            <w:vAlign w:val="center"/>
          </w:tcPr>
          <w:p w14:paraId="756B10A1" w14:textId="77777777" w:rsidR="00CC5121" w:rsidRPr="00EE2C5D" w:rsidRDefault="00CC5121" w:rsidP="00367745">
            <w:pPr>
              <w:pStyle w:val="TabellRader"/>
              <w:rPr>
                <w:lang w:eastAsia="sv-SE"/>
              </w:rPr>
            </w:pPr>
            <w:r w:rsidRPr="00EE2C5D">
              <w:rPr>
                <w:lang w:eastAsia="sv-SE"/>
              </w:rPr>
              <w:t>0,10</w:t>
            </w:r>
          </w:p>
        </w:tc>
        <w:tc>
          <w:tcPr>
            <w:tcW w:w="573" w:type="dxa"/>
            <w:tcBorders>
              <w:top w:val="single" w:sz="4" w:space="0" w:color="auto"/>
              <w:left w:val="nil"/>
              <w:bottom w:val="single" w:sz="8" w:space="0" w:color="auto"/>
              <w:right w:val="nil"/>
            </w:tcBorders>
            <w:vAlign w:val="center"/>
          </w:tcPr>
          <w:p w14:paraId="2769F9E9" w14:textId="77777777" w:rsidR="00CC5121" w:rsidRPr="00EE2C5D" w:rsidRDefault="00CC5121" w:rsidP="00367745">
            <w:pPr>
              <w:pStyle w:val="TabellRader"/>
              <w:rPr>
                <w:lang w:eastAsia="sv-SE"/>
              </w:rPr>
            </w:pPr>
            <w:r w:rsidRPr="00EE2C5D">
              <w:rPr>
                <w:lang w:eastAsia="sv-SE"/>
              </w:rPr>
              <w:t>0,</w:t>
            </w:r>
            <w:r>
              <w:rPr>
                <w:lang w:eastAsia="sv-SE"/>
              </w:rPr>
              <w:t>09</w:t>
            </w:r>
          </w:p>
        </w:tc>
        <w:tc>
          <w:tcPr>
            <w:tcW w:w="573" w:type="dxa"/>
            <w:tcBorders>
              <w:top w:val="single" w:sz="4" w:space="0" w:color="auto"/>
              <w:left w:val="nil"/>
              <w:bottom w:val="single" w:sz="8" w:space="0" w:color="auto"/>
              <w:right w:val="nil"/>
            </w:tcBorders>
            <w:vAlign w:val="center"/>
          </w:tcPr>
          <w:p w14:paraId="27A51838" w14:textId="77777777" w:rsidR="00CC5121" w:rsidRPr="00EE2C5D" w:rsidRDefault="00CC5121" w:rsidP="00367745">
            <w:pPr>
              <w:pStyle w:val="TabellRader"/>
              <w:rPr>
                <w:lang w:eastAsia="sv-SE"/>
              </w:rPr>
            </w:pPr>
            <w:r>
              <w:rPr>
                <w:lang w:eastAsia="sv-SE"/>
              </w:rPr>
              <w:t>0,08</w:t>
            </w:r>
          </w:p>
        </w:tc>
        <w:tc>
          <w:tcPr>
            <w:tcW w:w="573" w:type="dxa"/>
            <w:tcBorders>
              <w:top w:val="single" w:sz="4" w:space="0" w:color="auto"/>
              <w:left w:val="nil"/>
              <w:bottom w:val="single" w:sz="8" w:space="0" w:color="auto"/>
              <w:right w:val="nil"/>
            </w:tcBorders>
            <w:vAlign w:val="center"/>
          </w:tcPr>
          <w:p w14:paraId="039ED525" w14:textId="77777777" w:rsidR="00CC5121" w:rsidRDefault="00CC5121" w:rsidP="00367745">
            <w:pPr>
              <w:pStyle w:val="TabellRader"/>
              <w:rPr>
                <w:lang w:eastAsia="sv-SE"/>
              </w:rPr>
            </w:pPr>
            <w:r>
              <w:rPr>
                <w:lang w:eastAsia="sv-SE"/>
              </w:rPr>
              <w:t>0,08</w:t>
            </w:r>
          </w:p>
        </w:tc>
      </w:tr>
      <w:tr w:rsidR="00CC5121" w:rsidRPr="00EE2C5D" w14:paraId="240A6325" w14:textId="77777777" w:rsidTr="00367745">
        <w:trPr>
          <w:trHeight w:val="300"/>
        </w:trPr>
        <w:tc>
          <w:tcPr>
            <w:tcW w:w="3033" w:type="dxa"/>
            <w:tcBorders>
              <w:top w:val="nil"/>
              <w:left w:val="nil"/>
              <w:bottom w:val="nil"/>
              <w:right w:val="nil"/>
            </w:tcBorders>
            <w:vAlign w:val="center"/>
            <w:hideMark/>
          </w:tcPr>
          <w:p w14:paraId="2A2920FF" w14:textId="77777777" w:rsidR="00CC5121" w:rsidRPr="00EE2C5D" w:rsidRDefault="00CC5121" w:rsidP="00367745">
            <w:pPr>
              <w:pStyle w:val="TabellRader"/>
              <w:jc w:val="left"/>
              <w:rPr>
                <w:lang w:eastAsia="sv-SE"/>
              </w:rPr>
            </w:pPr>
            <w:r w:rsidRPr="00EE2C5D">
              <w:rPr>
                <w:lang w:eastAsia="sv-SE"/>
              </w:rPr>
              <w:t>Antal anställd</w:t>
            </w:r>
            <w:r>
              <w:rPr>
                <w:lang w:eastAsia="sv-SE"/>
              </w:rPr>
              <w:t>a</w:t>
            </w:r>
            <w:r w:rsidRPr="0088704E">
              <w:rPr>
                <w:vertAlign w:val="superscript"/>
                <w:lang w:eastAsia="sv-SE"/>
              </w:rPr>
              <w:t>2</w:t>
            </w:r>
          </w:p>
        </w:tc>
        <w:tc>
          <w:tcPr>
            <w:tcW w:w="573" w:type="dxa"/>
            <w:tcBorders>
              <w:top w:val="nil"/>
              <w:left w:val="nil"/>
              <w:bottom w:val="nil"/>
              <w:right w:val="nil"/>
            </w:tcBorders>
            <w:vAlign w:val="center"/>
            <w:hideMark/>
          </w:tcPr>
          <w:p w14:paraId="06E3991A" w14:textId="77777777" w:rsidR="00CC5121" w:rsidRPr="00EE2C5D" w:rsidRDefault="00CC5121" w:rsidP="00367745">
            <w:pPr>
              <w:pStyle w:val="TabellRader"/>
              <w:rPr>
                <w:lang w:eastAsia="sv-SE"/>
              </w:rPr>
            </w:pPr>
            <w:r w:rsidRPr="00EE2C5D">
              <w:rPr>
                <w:lang w:eastAsia="sv-SE"/>
              </w:rPr>
              <w:t>54</w:t>
            </w:r>
          </w:p>
        </w:tc>
        <w:tc>
          <w:tcPr>
            <w:tcW w:w="573" w:type="dxa"/>
            <w:tcBorders>
              <w:top w:val="nil"/>
              <w:left w:val="nil"/>
              <w:bottom w:val="nil"/>
              <w:right w:val="nil"/>
            </w:tcBorders>
            <w:vAlign w:val="center"/>
          </w:tcPr>
          <w:p w14:paraId="64753257" w14:textId="77777777" w:rsidR="00CC5121" w:rsidRPr="00EE2C5D" w:rsidRDefault="00CC5121" w:rsidP="00367745">
            <w:pPr>
              <w:pStyle w:val="TabellRader"/>
              <w:rPr>
                <w:lang w:eastAsia="sv-SE"/>
              </w:rPr>
            </w:pPr>
            <w:r w:rsidRPr="00EE2C5D">
              <w:rPr>
                <w:lang w:eastAsia="sv-SE"/>
              </w:rPr>
              <w:t>53</w:t>
            </w:r>
          </w:p>
        </w:tc>
        <w:tc>
          <w:tcPr>
            <w:tcW w:w="573" w:type="dxa"/>
            <w:tcBorders>
              <w:top w:val="nil"/>
              <w:left w:val="nil"/>
              <w:bottom w:val="nil"/>
              <w:right w:val="nil"/>
            </w:tcBorders>
            <w:vAlign w:val="center"/>
          </w:tcPr>
          <w:p w14:paraId="7F1920C6" w14:textId="77777777" w:rsidR="00CC5121" w:rsidRPr="00EE2C5D" w:rsidRDefault="00CC5121" w:rsidP="00367745">
            <w:pPr>
              <w:pStyle w:val="TabellRader"/>
              <w:rPr>
                <w:lang w:eastAsia="sv-SE"/>
              </w:rPr>
            </w:pPr>
            <w:r>
              <w:rPr>
                <w:lang w:eastAsia="sv-SE"/>
              </w:rPr>
              <w:t>65</w:t>
            </w:r>
          </w:p>
        </w:tc>
        <w:tc>
          <w:tcPr>
            <w:tcW w:w="573" w:type="dxa"/>
            <w:tcBorders>
              <w:top w:val="nil"/>
              <w:left w:val="nil"/>
              <w:bottom w:val="nil"/>
              <w:right w:val="nil"/>
            </w:tcBorders>
            <w:vAlign w:val="center"/>
          </w:tcPr>
          <w:p w14:paraId="020B3EB9" w14:textId="77777777" w:rsidR="00CC5121" w:rsidRPr="00EE2C5D" w:rsidRDefault="00CC5121" w:rsidP="00367745">
            <w:pPr>
              <w:pStyle w:val="TabellRader"/>
              <w:rPr>
                <w:lang w:eastAsia="sv-SE"/>
              </w:rPr>
            </w:pPr>
            <w:r>
              <w:rPr>
                <w:lang w:eastAsia="sv-SE"/>
              </w:rPr>
              <w:t>67</w:t>
            </w:r>
          </w:p>
        </w:tc>
        <w:tc>
          <w:tcPr>
            <w:tcW w:w="573" w:type="dxa"/>
            <w:tcBorders>
              <w:top w:val="nil"/>
              <w:left w:val="nil"/>
              <w:bottom w:val="nil"/>
              <w:right w:val="nil"/>
            </w:tcBorders>
            <w:vAlign w:val="center"/>
          </w:tcPr>
          <w:p w14:paraId="0471FD2D" w14:textId="77777777" w:rsidR="00CC5121" w:rsidRDefault="00CC5121" w:rsidP="00367745">
            <w:pPr>
              <w:pStyle w:val="TabellRader"/>
              <w:rPr>
                <w:lang w:eastAsia="sv-SE"/>
              </w:rPr>
            </w:pPr>
            <w:r>
              <w:rPr>
                <w:lang w:eastAsia="sv-SE"/>
              </w:rPr>
              <w:t>67</w:t>
            </w:r>
          </w:p>
        </w:tc>
      </w:tr>
      <w:tr w:rsidR="00CC5121" w:rsidRPr="00EE2C5D" w14:paraId="1F9F5626" w14:textId="77777777" w:rsidTr="00367745">
        <w:trPr>
          <w:trHeight w:val="315"/>
        </w:trPr>
        <w:tc>
          <w:tcPr>
            <w:tcW w:w="3033" w:type="dxa"/>
            <w:tcBorders>
              <w:top w:val="nil"/>
              <w:left w:val="nil"/>
              <w:bottom w:val="nil"/>
              <w:right w:val="nil"/>
            </w:tcBorders>
            <w:vAlign w:val="center"/>
            <w:hideMark/>
          </w:tcPr>
          <w:p w14:paraId="3D8A4AF7" w14:textId="77777777" w:rsidR="00CC5121" w:rsidRPr="00EE2C5D" w:rsidRDefault="00CC5121" w:rsidP="00367745">
            <w:pPr>
              <w:pStyle w:val="TabellRader"/>
              <w:jc w:val="left"/>
              <w:rPr>
                <w:lang w:eastAsia="sv-SE"/>
              </w:rPr>
            </w:pPr>
            <w:r>
              <w:rPr>
                <w:lang w:eastAsia="sv-SE"/>
              </w:rPr>
              <w:t>Antal kvinnor/män</w:t>
            </w:r>
          </w:p>
        </w:tc>
        <w:tc>
          <w:tcPr>
            <w:tcW w:w="573" w:type="dxa"/>
            <w:tcBorders>
              <w:top w:val="nil"/>
              <w:left w:val="nil"/>
              <w:bottom w:val="nil"/>
              <w:right w:val="nil"/>
            </w:tcBorders>
            <w:vAlign w:val="center"/>
            <w:hideMark/>
          </w:tcPr>
          <w:p w14:paraId="7D6AA9B9" w14:textId="77777777" w:rsidR="00CC5121" w:rsidRPr="00EE2C5D" w:rsidRDefault="00CC5121" w:rsidP="00367745">
            <w:pPr>
              <w:pStyle w:val="TabellRader"/>
              <w:rPr>
                <w:lang w:eastAsia="sv-SE"/>
              </w:rPr>
            </w:pPr>
            <w:r>
              <w:rPr>
                <w:lang w:eastAsia="sv-SE"/>
              </w:rPr>
              <w:t>17/37</w:t>
            </w:r>
          </w:p>
        </w:tc>
        <w:tc>
          <w:tcPr>
            <w:tcW w:w="573" w:type="dxa"/>
            <w:tcBorders>
              <w:top w:val="nil"/>
              <w:left w:val="nil"/>
              <w:bottom w:val="nil"/>
              <w:right w:val="nil"/>
            </w:tcBorders>
            <w:vAlign w:val="center"/>
          </w:tcPr>
          <w:p w14:paraId="7FFE2B5E" w14:textId="77777777" w:rsidR="00CC5121" w:rsidRPr="00EE2C5D" w:rsidRDefault="00CC5121" w:rsidP="00367745">
            <w:pPr>
              <w:pStyle w:val="TabellRader"/>
              <w:rPr>
                <w:lang w:eastAsia="sv-SE"/>
              </w:rPr>
            </w:pPr>
            <w:r>
              <w:rPr>
                <w:lang w:eastAsia="sv-SE"/>
              </w:rPr>
              <w:t>20/33</w:t>
            </w:r>
          </w:p>
        </w:tc>
        <w:tc>
          <w:tcPr>
            <w:tcW w:w="573" w:type="dxa"/>
            <w:tcBorders>
              <w:top w:val="nil"/>
              <w:left w:val="nil"/>
              <w:bottom w:val="nil"/>
              <w:right w:val="nil"/>
            </w:tcBorders>
            <w:vAlign w:val="center"/>
          </w:tcPr>
          <w:p w14:paraId="54D2BD71" w14:textId="77777777" w:rsidR="00CC5121" w:rsidRPr="00EE2C5D" w:rsidRDefault="00CC5121" w:rsidP="00367745">
            <w:pPr>
              <w:pStyle w:val="TabellRader"/>
              <w:rPr>
                <w:lang w:eastAsia="sv-SE"/>
              </w:rPr>
            </w:pPr>
            <w:r>
              <w:rPr>
                <w:lang w:eastAsia="sv-SE"/>
              </w:rPr>
              <w:t>26/39</w:t>
            </w:r>
          </w:p>
        </w:tc>
        <w:tc>
          <w:tcPr>
            <w:tcW w:w="573" w:type="dxa"/>
            <w:tcBorders>
              <w:top w:val="nil"/>
              <w:left w:val="nil"/>
              <w:bottom w:val="nil"/>
              <w:right w:val="nil"/>
            </w:tcBorders>
            <w:vAlign w:val="center"/>
          </w:tcPr>
          <w:p w14:paraId="33BA817A" w14:textId="77777777" w:rsidR="00CC5121" w:rsidRPr="00EE2C5D" w:rsidRDefault="00CC5121" w:rsidP="00367745">
            <w:pPr>
              <w:pStyle w:val="TabellRader"/>
              <w:rPr>
                <w:lang w:eastAsia="sv-SE"/>
              </w:rPr>
            </w:pPr>
            <w:r>
              <w:rPr>
                <w:lang w:eastAsia="sv-SE"/>
              </w:rPr>
              <w:t>26/41</w:t>
            </w:r>
          </w:p>
        </w:tc>
        <w:tc>
          <w:tcPr>
            <w:tcW w:w="573" w:type="dxa"/>
            <w:tcBorders>
              <w:top w:val="nil"/>
              <w:left w:val="nil"/>
              <w:bottom w:val="nil"/>
              <w:right w:val="nil"/>
            </w:tcBorders>
            <w:vAlign w:val="center"/>
          </w:tcPr>
          <w:p w14:paraId="1505EE9A" w14:textId="77777777" w:rsidR="00CC5121" w:rsidRDefault="00CC5121" w:rsidP="00367745">
            <w:pPr>
              <w:pStyle w:val="TabellRader"/>
              <w:rPr>
                <w:lang w:eastAsia="sv-SE"/>
              </w:rPr>
            </w:pPr>
            <w:r>
              <w:rPr>
                <w:lang w:eastAsia="sv-SE"/>
              </w:rPr>
              <w:t>25/42</w:t>
            </w:r>
          </w:p>
        </w:tc>
      </w:tr>
      <w:tr w:rsidR="00CC5121" w:rsidRPr="00EE2C5D" w14:paraId="5A2973E3" w14:textId="77777777" w:rsidTr="00367745">
        <w:trPr>
          <w:trHeight w:val="315"/>
        </w:trPr>
        <w:tc>
          <w:tcPr>
            <w:tcW w:w="3033" w:type="dxa"/>
            <w:tcBorders>
              <w:top w:val="nil"/>
              <w:left w:val="nil"/>
              <w:bottom w:val="single" w:sz="8" w:space="0" w:color="auto"/>
              <w:right w:val="nil"/>
            </w:tcBorders>
            <w:vAlign w:val="center"/>
          </w:tcPr>
          <w:p w14:paraId="3EB8BF3B" w14:textId="77777777" w:rsidR="00CC5121" w:rsidRPr="00EE2C5D" w:rsidDel="009A2268" w:rsidRDefault="00CC5121" w:rsidP="00367745">
            <w:pPr>
              <w:pStyle w:val="TabellRader"/>
              <w:jc w:val="left"/>
              <w:rPr>
                <w:lang w:eastAsia="sv-SE"/>
              </w:rPr>
            </w:pPr>
            <w:r>
              <w:rPr>
                <w:lang w:eastAsia="sv-SE"/>
              </w:rPr>
              <w:t>Andel kvinnor %</w:t>
            </w:r>
          </w:p>
        </w:tc>
        <w:tc>
          <w:tcPr>
            <w:tcW w:w="573" w:type="dxa"/>
            <w:tcBorders>
              <w:top w:val="nil"/>
              <w:left w:val="nil"/>
              <w:bottom w:val="single" w:sz="8" w:space="0" w:color="auto"/>
              <w:right w:val="nil"/>
            </w:tcBorders>
            <w:vAlign w:val="center"/>
          </w:tcPr>
          <w:p w14:paraId="508D0297" w14:textId="77777777" w:rsidR="00CC5121" w:rsidRDefault="00CC5121" w:rsidP="00367745">
            <w:pPr>
              <w:pStyle w:val="TabellRader"/>
              <w:rPr>
                <w:lang w:eastAsia="sv-SE"/>
              </w:rPr>
            </w:pPr>
            <w:r>
              <w:rPr>
                <w:lang w:eastAsia="sv-SE"/>
              </w:rPr>
              <w:t>31</w:t>
            </w:r>
          </w:p>
        </w:tc>
        <w:tc>
          <w:tcPr>
            <w:tcW w:w="573" w:type="dxa"/>
            <w:tcBorders>
              <w:top w:val="nil"/>
              <w:left w:val="nil"/>
              <w:bottom w:val="single" w:sz="8" w:space="0" w:color="auto"/>
              <w:right w:val="nil"/>
            </w:tcBorders>
            <w:vAlign w:val="center"/>
          </w:tcPr>
          <w:p w14:paraId="4CA9319F" w14:textId="77777777" w:rsidR="00CC5121" w:rsidRDefault="00CC5121" w:rsidP="00367745">
            <w:pPr>
              <w:pStyle w:val="TabellRader"/>
              <w:rPr>
                <w:lang w:eastAsia="sv-SE"/>
              </w:rPr>
            </w:pPr>
            <w:r>
              <w:rPr>
                <w:lang w:eastAsia="sv-SE"/>
              </w:rPr>
              <w:t>38</w:t>
            </w:r>
          </w:p>
        </w:tc>
        <w:tc>
          <w:tcPr>
            <w:tcW w:w="573" w:type="dxa"/>
            <w:tcBorders>
              <w:top w:val="nil"/>
              <w:left w:val="nil"/>
              <w:bottom w:val="single" w:sz="8" w:space="0" w:color="auto"/>
              <w:right w:val="nil"/>
            </w:tcBorders>
            <w:vAlign w:val="center"/>
          </w:tcPr>
          <w:p w14:paraId="11E187A4" w14:textId="77777777" w:rsidR="00CC5121" w:rsidRDefault="00CC5121" w:rsidP="00367745">
            <w:pPr>
              <w:pStyle w:val="TabellRader"/>
              <w:rPr>
                <w:lang w:eastAsia="sv-SE"/>
              </w:rPr>
            </w:pPr>
            <w:r>
              <w:rPr>
                <w:lang w:eastAsia="sv-SE"/>
              </w:rPr>
              <w:t>40</w:t>
            </w:r>
          </w:p>
        </w:tc>
        <w:tc>
          <w:tcPr>
            <w:tcW w:w="573" w:type="dxa"/>
            <w:tcBorders>
              <w:top w:val="nil"/>
              <w:left w:val="nil"/>
              <w:bottom w:val="single" w:sz="8" w:space="0" w:color="auto"/>
              <w:right w:val="nil"/>
            </w:tcBorders>
            <w:vAlign w:val="center"/>
          </w:tcPr>
          <w:p w14:paraId="141D611E" w14:textId="77777777" w:rsidR="00CC5121" w:rsidRDefault="00CC5121" w:rsidP="00367745">
            <w:pPr>
              <w:pStyle w:val="TabellRader"/>
              <w:rPr>
                <w:lang w:eastAsia="sv-SE"/>
              </w:rPr>
            </w:pPr>
            <w:r>
              <w:rPr>
                <w:lang w:eastAsia="sv-SE"/>
              </w:rPr>
              <w:t>39</w:t>
            </w:r>
          </w:p>
        </w:tc>
        <w:tc>
          <w:tcPr>
            <w:tcW w:w="573" w:type="dxa"/>
            <w:tcBorders>
              <w:top w:val="nil"/>
              <w:left w:val="nil"/>
              <w:bottom w:val="single" w:sz="8" w:space="0" w:color="auto"/>
              <w:right w:val="nil"/>
            </w:tcBorders>
            <w:vAlign w:val="center"/>
          </w:tcPr>
          <w:p w14:paraId="46237AC3" w14:textId="77777777" w:rsidR="00CC5121" w:rsidDel="009A2268" w:rsidRDefault="00CC5121" w:rsidP="00367745">
            <w:pPr>
              <w:pStyle w:val="TabellRader"/>
              <w:rPr>
                <w:lang w:eastAsia="sv-SE"/>
              </w:rPr>
            </w:pPr>
            <w:r>
              <w:rPr>
                <w:lang w:eastAsia="sv-SE"/>
              </w:rPr>
              <w:t>42</w:t>
            </w:r>
          </w:p>
        </w:tc>
      </w:tr>
    </w:tbl>
    <w:p w14:paraId="034FBEA2" w14:textId="77777777" w:rsidR="00CC5121" w:rsidRDefault="00CC5121" w:rsidP="00CC5121">
      <w:pPr>
        <w:pStyle w:val="TabellFotnot"/>
      </w:pPr>
      <w:r>
        <w:t>Not 1: Exklusive prestationsbaserade arvoden.</w:t>
      </w:r>
    </w:p>
    <w:p w14:paraId="2551074C" w14:textId="77777777" w:rsidR="00CC5121" w:rsidRDefault="00CC5121" w:rsidP="00CC5121">
      <w:pPr>
        <w:pStyle w:val="TabellFotnot"/>
      </w:pPr>
      <w:r>
        <w:t>Not 2: Vid årets slut.</w:t>
      </w:r>
    </w:p>
    <w:p w14:paraId="3091BC2A" w14:textId="77777777" w:rsidR="00CC5121" w:rsidRPr="00EE2C5D" w:rsidRDefault="00CC5121" w:rsidP="00CC5121">
      <w:pPr>
        <w:pStyle w:val="TabellFotnot"/>
      </w:pPr>
      <w:r w:rsidRPr="00EE2C5D">
        <w:t>Källa: Fjärde AP-fondens årsredovisningar</w:t>
      </w:r>
      <w:r>
        <w:t>.</w:t>
      </w:r>
    </w:p>
    <w:p w14:paraId="61EC61A9" w14:textId="77777777" w:rsidR="00CC5121" w:rsidRDefault="00CC5121" w:rsidP="00CC5121">
      <w:pPr>
        <w:pStyle w:val="Rubrik5utannumrering"/>
      </w:pPr>
      <w:r w:rsidRPr="009461DE">
        <w:t>Hållbarhet</w:t>
      </w:r>
    </w:p>
    <w:p w14:paraId="446B7865" w14:textId="77777777" w:rsidR="00CC5121" w:rsidRDefault="00CC5121" w:rsidP="00CC5121">
      <w:pPr>
        <w:pStyle w:val="Brdtext"/>
      </w:pPr>
      <w:r>
        <w:t>Fjärde AP-fondens hållbarhetsarbete styrs av fondens hållbarhetspolicy som anger övergripande riktlinjer och strategier för arbetet. Hållbarhets</w:t>
      </w:r>
      <w:r>
        <w:softHyphen/>
        <w:t>arbetet är integrerat i alla delar av organisationen och förvaltningen. Fonden har fem huvudsakliga strategier för sitt hållbarhetsarbete: 1) mäta och rapportera kring hållbarhet, 2) integrera hållbarhetsfaktorer i investe</w:t>
      </w:r>
      <w:r>
        <w:softHyphen/>
        <w:t>ringsprocesser, 3) påverka som ägare, investerare och samhällsaktör, 4) reducera hållbarhetsrisker i portföljen, och 5) investera i starka hållbar</w:t>
      </w:r>
      <w:r>
        <w:softHyphen/>
        <w:t>hetstrender. Fjärde AP-fonden har även fastställt två övergripande fokus</w:t>
      </w:r>
      <w:r>
        <w:softHyphen/>
        <w:t>områden – klimat och miljö samt ägarstyrning. Fokusområdena är oför</w:t>
      </w:r>
      <w:r>
        <w:softHyphen/>
        <w:t xml:space="preserve">ändrade sedan föregående år. </w:t>
      </w:r>
    </w:p>
    <w:p w14:paraId="69F69906" w14:textId="77777777" w:rsidR="00CC5121" w:rsidRPr="00F803DD" w:rsidRDefault="00CC5121" w:rsidP="00CC5121">
      <w:pPr>
        <w:pStyle w:val="Brdtextmedindrag"/>
      </w:pPr>
      <w:r>
        <w:t xml:space="preserve">Under 2022 har Fjärde AP-fonden fortsatt att utveckla processer, verktyg och rapportering på hållbarhetsområdet. Fonden har också arbetat vidare med fundamentala bolagsurval. Urvalet syftar till att identifiera och investera i bolag som utöver att ha konkurrenskraftiga affärsmodeller bedöms ha planer och mål i linje med Parisavtalet, samtidigt som bolag utan trovärdiga omställningsplaner väljs bort. Under året har en analys av transportsektorn genomförts, vilket ledde till både investeringar och </w:t>
      </w:r>
      <w:proofErr w:type="spellStart"/>
      <w:r>
        <w:t>avinvesteringar</w:t>
      </w:r>
      <w:proofErr w:type="spellEnd"/>
      <w:r>
        <w:t>. Fjärde AP-fonden har även genomfört tematiska investe</w:t>
      </w:r>
      <w:r>
        <w:softHyphen/>
        <w:t>ringar till ett belopp av 7,4 miljarder kronor inom områdena energi</w:t>
      </w:r>
      <w:r>
        <w:softHyphen/>
        <w:t>omställning/mobilitet, resurseffektivitet, förnyelsebart och social hållbar</w:t>
      </w:r>
      <w:r>
        <w:softHyphen/>
        <w:t>het.</w:t>
      </w:r>
    </w:p>
    <w:p w14:paraId="34596F52" w14:textId="77777777" w:rsidR="00CC5121" w:rsidRDefault="00CC5121" w:rsidP="00CC5121">
      <w:pPr>
        <w:pStyle w:val="Brdtextmedindrag"/>
      </w:pPr>
      <w:r>
        <w:t>Fjärde AP-fonden röstade under 2022 på 125 svenska och 1 267 utländ</w:t>
      </w:r>
      <w:r>
        <w:softHyphen/>
        <w:t>ska bolagsstämmor. Vid de svenska bolagsstämmorna röstade Tredje AP-fonden emot styrelsens förslag i 10 fall (av totalt 879 förslag). Förslagen gällde dels incitamentsprogram, dels kapitalstruktur, organisation och förvärv. Vid de utländska bolagsstämmorna röstade fonden emot styrelsens förslag i 20 procent av omröstningarna. Under 2022 deltog Fjärde AP-fonden även i 46 svenska valberedningar.</w:t>
      </w:r>
    </w:p>
    <w:p w14:paraId="66106518" w14:textId="77777777" w:rsidR="00CC5121" w:rsidRDefault="00CC5121" w:rsidP="00CC5121">
      <w:pPr>
        <w:pStyle w:val="Brdtextmedindrag"/>
      </w:pPr>
      <w:r>
        <w:t xml:space="preserve">Fonden har fastställt elva övergripande hållbarhetsmål som följts upp under 2022 (se </w:t>
      </w:r>
      <w:r>
        <w:fldChar w:fldCharType="begin"/>
      </w:r>
      <w:r>
        <w:instrText xml:space="preserve"> REF  _Ref101528697 \* Lower \h  \* MERGEFORMAT </w:instrText>
      </w:r>
      <w:r>
        <w:fldChar w:fldCharType="separate"/>
      </w:r>
      <w:r>
        <w:t>tabell 6.</w:t>
      </w:r>
      <w:r>
        <w:rPr>
          <w:noProof/>
        </w:rPr>
        <w:t>16</w:t>
      </w:r>
      <w:r>
        <w:fldChar w:fldCharType="end"/>
      </w:r>
      <w:r>
        <w:t xml:space="preserve"> nedan). Av dessa är fem mål relaterade till fokusområdet klimat och miljö, medan övriga mål är relaterade till området ägarstyrning. Målen är materiellt oförändrade sedan föregående år. De är definierade mot kvantitativa mätetal och av kombinerad aktivi</w:t>
      </w:r>
      <w:r>
        <w:softHyphen/>
        <w:t>tets- (</w:t>
      </w:r>
      <w:proofErr w:type="gramStart"/>
      <w:r>
        <w:t>t.ex.</w:t>
      </w:r>
      <w:proofErr w:type="gramEnd"/>
      <w:r>
        <w:t xml:space="preserve"> att genomföra ett antal aktiviteter) och resultattyp (t.ex. att uppnå ett visst utfall). Samtliga mål som har gränsvärden definierade för 2022 bedöms vara uppfyllda.</w:t>
      </w:r>
    </w:p>
    <w:p w14:paraId="1E032E6D" w14:textId="77777777" w:rsidR="00CC5121" w:rsidRPr="00B07424" w:rsidRDefault="00CC5121" w:rsidP="00CC5121">
      <w:pPr>
        <w:pStyle w:val="Brdtextmedindrag"/>
      </w:pPr>
      <w:r>
        <w:lastRenderedPageBreak/>
        <w:t xml:space="preserve">I </w:t>
      </w:r>
      <w:r>
        <w:fldChar w:fldCharType="begin"/>
      </w:r>
      <w:r>
        <w:instrText xml:space="preserve"> REF  _Ref101528697 \* Lower \h  \* MERGEFORMAT </w:instrText>
      </w:r>
      <w:r>
        <w:fldChar w:fldCharType="separate"/>
      </w:r>
      <w:r>
        <w:t>tabell 6.</w:t>
      </w:r>
      <w:r>
        <w:rPr>
          <w:noProof/>
        </w:rPr>
        <w:t>16</w:t>
      </w:r>
      <w:r>
        <w:fldChar w:fldCharType="end"/>
      </w:r>
      <w:r>
        <w:t xml:space="preserve"> redovisas Fjärde AP-fondens hållbarhetsmål och målupp</w:t>
      </w:r>
      <w:r>
        <w:softHyphen/>
        <w:t>fyllelse för 2022. Som jämförelse redovisas även måluppfyllelse för 2021.</w:t>
      </w:r>
    </w:p>
    <w:p w14:paraId="7B18C3DE" w14:textId="77777777" w:rsidR="00CC5121" w:rsidRDefault="00CC5121" w:rsidP="00CC5121">
      <w:pPr>
        <w:pStyle w:val="TabellRubrik"/>
      </w:pPr>
      <w:bookmarkStart w:id="260" w:name="_Ref101528697"/>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16</w:t>
      </w:r>
      <w:r w:rsidR="00263E1F">
        <w:rPr>
          <w:noProof/>
        </w:rPr>
        <w:fldChar w:fldCharType="end"/>
      </w:r>
      <w:bookmarkEnd w:id="260"/>
      <w:r>
        <w:tab/>
        <w:t>Fjärde AP-fondens hållbarhetsmål</w:t>
      </w:r>
    </w:p>
    <w:tbl>
      <w:tblPr>
        <w:tblW w:w="5000" w:type="pct"/>
        <w:tblLayout w:type="fixed"/>
        <w:tblCellMar>
          <w:left w:w="0" w:type="dxa"/>
        </w:tblCellMar>
        <w:tblLook w:val="06A0" w:firstRow="1" w:lastRow="0" w:firstColumn="1" w:lastColumn="0" w:noHBand="1" w:noVBand="1"/>
      </w:tblPr>
      <w:tblGrid>
        <w:gridCol w:w="294"/>
        <w:gridCol w:w="2891"/>
        <w:gridCol w:w="826"/>
        <w:gridCol w:w="944"/>
        <w:gridCol w:w="942"/>
      </w:tblGrid>
      <w:tr w:rsidR="00CC5121" w14:paraId="46B29BB1" w14:textId="77777777" w:rsidTr="00367745">
        <w:trPr>
          <w:tblHeader/>
        </w:trPr>
        <w:tc>
          <w:tcPr>
            <w:tcW w:w="2701" w:type="pct"/>
            <w:gridSpan w:val="2"/>
            <w:tcBorders>
              <w:top w:val="single" w:sz="8" w:space="0" w:color="auto"/>
              <w:bottom w:val="single" w:sz="6" w:space="0" w:color="auto"/>
            </w:tcBorders>
            <w:shd w:val="clear" w:color="auto" w:fill="auto"/>
          </w:tcPr>
          <w:p w14:paraId="001F054D" w14:textId="77777777" w:rsidR="00CC5121" w:rsidRPr="00465F80" w:rsidRDefault="00CC5121" w:rsidP="00367745">
            <w:pPr>
              <w:pStyle w:val="TabellHuvud"/>
              <w:jc w:val="left"/>
              <w:rPr>
                <w:b w:val="0"/>
                <w:bCs/>
              </w:rPr>
            </w:pPr>
            <w:r w:rsidRPr="00465F80">
              <w:rPr>
                <w:b w:val="0"/>
                <w:bCs/>
              </w:rPr>
              <w:t>Hållbarhetsmål</w:t>
            </w:r>
          </w:p>
        </w:tc>
        <w:tc>
          <w:tcPr>
            <w:tcW w:w="2299" w:type="pct"/>
            <w:gridSpan w:val="3"/>
            <w:tcBorders>
              <w:top w:val="single" w:sz="8" w:space="0" w:color="auto"/>
              <w:bottom w:val="single" w:sz="6" w:space="0" w:color="auto"/>
            </w:tcBorders>
            <w:shd w:val="clear" w:color="auto" w:fill="auto"/>
          </w:tcPr>
          <w:p w14:paraId="411B12F2" w14:textId="77777777" w:rsidR="00CC5121" w:rsidRPr="00465F80" w:rsidRDefault="00CC5121" w:rsidP="00367745">
            <w:pPr>
              <w:pStyle w:val="TabellHuvud"/>
              <w:jc w:val="left"/>
              <w:rPr>
                <w:b w:val="0"/>
                <w:bCs/>
              </w:rPr>
            </w:pPr>
            <w:r>
              <w:rPr>
                <w:b w:val="0"/>
                <w:bCs/>
              </w:rPr>
              <w:t>Måluppfyllelse</w:t>
            </w:r>
          </w:p>
        </w:tc>
      </w:tr>
      <w:tr w:rsidR="00CC5121" w14:paraId="137C8F57" w14:textId="77777777" w:rsidTr="00367745">
        <w:trPr>
          <w:tblHeader/>
        </w:trPr>
        <w:tc>
          <w:tcPr>
            <w:tcW w:w="250" w:type="pct"/>
            <w:tcBorders>
              <w:top w:val="single" w:sz="8" w:space="0" w:color="auto"/>
              <w:bottom w:val="single" w:sz="6" w:space="0" w:color="auto"/>
            </w:tcBorders>
            <w:shd w:val="clear" w:color="auto" w:fill="auto"/>
          </w:tcPr>
          <w:p w14:paraId="4D0BABFE" w14:textId="77777777" w:rsidR="00CC5121" w:rsidRDefault="00CC5121" w:rsidP="00367745">
            <w:pPr>
              <w:pStyle w:val="TabellHuvud"/>
              <w:jc w:val="left"/>
            </w:pPr>
            <w:r>
              <w:t>Nr</w:t>
            </w:r>
          </w:p>
        </w:tc>
        <w:tc>
          <w:tcPr>
            <w:tcW w:w="2451" w:type="pct"/>
            <w:tcBorders>
              <w:top w:val="single" w:sz="8" w:space="0" w:color="auto"/>
              <w:bottom w:val="single" w:sz="6" w:space="0" w:color="auto"/>
            </w:tcBorders>
            <w:shd w:val="clear" w:color="auto" w:fill="auto"/>
          </w:tcPr>
          <w:p w14:paraId="53D20F2E"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3C9D44BB"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78629EC9" w14:textId="77777777" w:rsidR="00CC5121" w:rsidRDefault="00CC5121" w:rsidP="00367745">
            <w:pPr>
              <w:pStyle w:val="TabellHuvud"/>
              <w:jc w:val="left"/>
            </w:pPr>
            <w:r>
              <w:t>2021</w:t>
            </w:r>
          </w:p>
        </w:tc>
        <w:tc>
          <w:tcPr>
            <w:tcW w:w="798" w:type="pct"/>
            <w:tcBorders>
              <w:top w:val="single" w:sz="8" w:space="0" w:color="auto"/>
              <w:bottom w:val="single" w:sz="6" w:space="0" w:color="auto"/>
            </w:tcBorders>
            <w:shd w:val="clear" w:color="auto" w:fill="auto"/>
          </w:tcPr>
          <w:p w14:paraId="7A727196" w14:textId="77777777" w:rsidR="00CC5121" w:rsidRDefault="00CC5121" w:rsidP="00367745">
            <w:pPr>
              <w:pStyle w:val="TabellHuvud"/>
              <w:jc w:val="left"/>
            </w:pPr>
            <w:r>
              <w:t>2022</w:t>
            </w:r>
          </w:p>
        </w:tc>
      </w:tr>
      <w:tr w:rsidR="00CC5121" w14:paraId="4DD93390" w14:textId="77777777" w:rsidTr="00367745">
        <w:tc>
          <w:tcPr>
            <w:tcW w:w="250" w:type="pct"/>
            <w:tcBorders>
              <w:top w:val="single" w:sz="6" w:space="0" w:color="auto"/>
              <w:bottom w:val="single" w:sz="4" w:space="0" w:color="auto"/>
            </w:tcBorders>
            <w:shd w:val="clear" w:color="auto" w:fill="auto"/>
          </w:tcPr>
          <w:p w14:paraId="2C93BC39" w14:textId="77777777" w:rsidR="00CC5121" w:rsidRDefault="00CC5121" w:rsidP="00367745">
            <w:pPr>
              <w:pStyle w:val="TabellRader"/>
              <w:jc w:val="left"/>
            </w:pPr>
            <w:r>
              <w:t>1</w:t>
            </w:r>
          </w:p>
        </w:tc>
        <w:tc>
          <w:tcPr>
            <w:tcW w:w="2451" w:type="pct"/>
            <w:tcBorders>
              <w:top w:val="single" w:sz="6" w:space="0" w:color="auto"/>
              <w:bottom w:val="single" w:sz="4" w:space="0" w:color="auto"/>
            </w:tcBorders>
            <w:shd w:val="clear" w:color="auto" w:fill="auto"/>
          </w:tcPr>
          <w:p w14:paraId="3AA8925A" w14:textId="77777777" w:rsidR="00CC5121" w:rsidRDefault="00CC5121" w:rsidP="00367745">
            <w:pPr>
              <w:pStyle w:val="TabellRader"/>
              <w:jc w:val="left"/>
            </w:pPr>
            <w:r>
              <w:t>Halvera portföljens CO2e-utsläpp fram till 2030 (jämfört med 2020 års nivå) och nå netto nollutsläpp senast 2040.</w:t>
            </w:r>
          </w:p>
        </w:tc>
        <w:tc>
          <w:tcPr>
            <w:tcW w:w="700" w:type="pct"/>
            <w:tcBorders>
              <w:top w:val="single" w:sz="6" w:space="0" w:color="auto"/>
              <w:bottom w:val="single" w:sz="4" w:space="0" w:color="auto"/>
            </w:tcBorders>
            <w:shd w:val="clear" w:color="auto" w:fill="auto"/>
          </w:tcPr>
          <w:p w14:paraId="700350A6" w14:textId="77777777" w:rsidR="00CC5121" w:rsidRDefault="00CC5121" w:rsidP="00367745">
            <w:pPr>
              <w:pStyle w:val="TabellRader"/>
              <w:jc w:val="left"/>
            </w:pPr>
            <w:r>
              <w:t>1. Föränd</w:t>
            </w:r>
            <w:r>
              <w:softHyphen/>
              <w:t>ring koldi</w:t>
            </w:r>
            <w:r>
              <w:softHyphen/>
              <w:t>oxidut</w:t>
            </w:r>
            <w:r>
              <w:softHyphen/>
              <w:t>släpp under året</w:t>
            </w:r>
            <w:r>
              <w:br/>
              <w:t>2. Föränd</w:t>
            </w:r>
            <w:r>
              <w:softHyphen/>
              <w:t>ring koldi</w:t>
            </w:r>
            <w:r>
              <w:softHyphen/>
              <w:t>oxidut</w:t>
            </w:r>
            <w:r>
              <w:softHyphen/>
              <w:t>släpp se</w:t>
            </w:r>
            <w:r>
              <w:softHyphen/>
              <w:t>dan 2010</w:t>
            </w:r>
          </w:p>
          <w:p w14:paraId="4A39D4DC" w14:textId="77777777" w:rsidR="00CC5121" w:rsidRDefault="00CC5121" w:rsidP="00367745">
            <w:pPr>
              <w:pStyle w:val="TabellRader"/>
              <w:jc w:val="left"/>
            </w:pPr>
            <w:r>
              <w:t>(procent)</w:t>
            </w:r>
          </w:p>
        </w:tc>
        <w:tc>
          <w:tcPr>
            <w:tcW w:w="800" w:type="pct"/>
            <w:tcBorders>
              <w:top w:val="single" w:sz="6" w:space="0" w:color="auto"/>
              <w:bottom w:val="single" w:sz="4" w:space="0" w:color="auto"/>
            </w:tcBorders>
            <w:shd w:val="clear" w:color="auto" w:fill="auto"/>
          </w:tcPr>
          <w:p w14:paraId="27A7CCC5" w14:textId="77777777" w:rsidR="00CC5121" w:rsidRDefault="00CC5121" w:rsidP="00367745">
            <w:pPr>
              <w:pStyle w:val="TabellRader"/>
              <w:jc w:val="left"/>
            </w:pPr>
            <w:r>
              <w:t>1. -23</w:t>
            </w:r>
          </w:p>
          <w:p w14:paraId="6B677B07" w14:textId="77777777" w:rsidR="00CC5121" w:rsidRDefault="00CC5121" w:rsidP="00367745">
            <w:pPr>
              <w:pStyle w:val="TabellRader"/>
              <w:jc w:val="left"/>
            </w:pPr>
            <w:r>
              <w:t>2. -60</w:t>
            </w:r>
          </w:p>
        </w:tc>
        <w:tc>
          <w:tcPr>
            <w:tcW w:w="798" w:type="pct"/>
            <w:tcBorders>
              <w:top w:val="single" w:sz="6" w:space="0" w:color="auto"/>
              <w:bottom w:val="single" w:sz="4" w:space="0" w:color="auto"/>
            </w:tcBorders>
            <w:shd w:val="clear" w:color="auto" w:fill="auto"/>
          </w:tcPr>
          <w:p w14:paraId="7BE7B719" w14:textId="77777777" w:rsidR="00CC5121" w:rsidRDefault="00CC5121" w:rsidP="00367745">
            <w:pPr>
              <w:pStyle w:val="TabellRader"/>
              <w:jc w:val="left"/>
            </w:pPr>
            <w:r>
              <w:t>1. -3</w:t>
            </w:r>
          </w:p>
          <w:p w14:paraId="03682828" w14:textId="77777777" w:rsidR="00CC5121" w:rsidRDefault="00CC5121" w:rsidP="00367745">
            <w:pPr>
              <w:pStyle w:val="TabellRader"/>
              <w:jc w:val="left"/>
            </w:pPr>
            <w:r>
              <w:t>2. -61</w:t>
            </w:r>
          </w:p>
        </w:tc>
      </w:tr>
      <w:tr w:rsidR="00CC5121" w14:paraId="30BC1521" w14:textId="77777777" w:rsidTr="00367745">
        <w:tc>
          <w:tcPr>
            <w:tcW w:w="250" w:type="pct"/>
            <w:tcBorders>
              <w:top w:val="single" w:sz="4" w:space="0" w:color="auto"/>
              <w:bottom w:val="single" w:sz="4" w:space="0" w:color="auto"/>
            </w:tcBorders>
            <w:shd w:val="clear" w:color="auto" w:fill="auto"/>
          </w:tcPr>
          <w:p w14:paraId="209BFB86" w14:textId="77777777" w:rsidR="00CC5121" w:rsidRDefault="00CC5121" w:rsidP="00367745">
            <w:pPr>
              <w:pStyle w:val="TabellRader"/>
              <w:jc w:val="left"/>
            </w:pPr>
            <w:r>
              <w:t>2</w:t>
            </w:r>
          </w:p>
        </w:tc>
        <w:tc>
          <w:tcPr>
            <w:tcW w:w="2451" w:type="pct"/>
            <w:tcBorders>
              <w:top w:val="single" w:sz="4" w:space="0" w:color="auto"/>
              <w:bottom w:val="single" w:sz="4" w:space="0" w:color="auto"/>
            </w:tcBorders>
            <w:shd w:val="clear" w:color="auto" w:fill="auto"/>
          </w:tcPr>
          <w:p w14:paraId="1B0CFFDA" w14:textId="77777777" w:rsidR="00CC5121" w:rsidRDefault="00CC5121" w:rsidP="00367745">
            <w:pPr>
              <w:pStyle w:val="TabellRader"/>
              <w:jc w:val="left"/>
            </w:pPr>
            <w:r>
              <w:t>Göra investeringar som minskar klimatrisken i portföljen.</w:t>
            </w:r>
          </w:p>
        </w:tc>
        <w:tc>
          <w:tcPr>
            <w:tcW w:w="700" w:type="pct"/>
            <w:tcBorders>
              <w:top w:val="single" w:sz="4" w:space="0" w:color="auto"/>
              <w:bottom w:val="single" w:sz="4" w:space="0" w:color="auto"/>
            </w:tcBorders>
            <w:shd w:val="clear" w:color="auto" w:fill="auto"/>
          </w:tcPr>
          <w:p w14:paraId="5CBFFC33" w14:textId="77777777" w:rsidR="00CC5121" w:rsidRDefault="00CC5121" w:rsidP="00367745">
            <w:pPr>
              <w:pStyle w:val="TabellRader"/>
              <w:jc w:val="left"/>
            </w:pPr>
            <w:r>
              <w:t>1. Koldioxid</w:t>
            </w:r>
            <w:r>
              <w:softHyphen/>
              <w:t>utsläpp som andel av globalt aktieindex</w:t>
            </w:r>
          </w:p>
          <w:p w14:paraId="4C3B1E99" w14:textId="77777777" w:rsidR="00CC5121" w:rsidRDefault="00CC5121" w:rsidP="00367745">
            <w:pPr>
              <w:pStyle w:val="TabellRader"/>
              <w:jc w:val="left"/>
            </w:pPr>
            <w:r>
              <w:t>2. Koldioxid</w:t>
            </w:r>
            <w:r>
              <w:softHyphen/>
              <w:t>intensitet som andel av globalt aktieindex</w:t>
            </w:r>
          </w:p>
          <w:p w14:paraId="1311A6E8"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273CC529" w14:textId="77777777" w:rsidR="00CC5121" w:rsidRDefault="00CC5121" w:rsidP="00367745">
            <w:pPr>
              <w:pStyle w:val="TabellRader"/>
              <w:jc w:val="left"/>
            </w:pPr>
            <w:r>
              <w:t>1. 39</w:t>
            </w:r>
          </w:p>
          <w:p w14:paraId="6164762E" w14:textId="77777777" w:rsidR="00CC5121" w:rsidRDefault="00CC5121" w:rsidP="00367745">
            <w:pPr>
              <w:pStyle w:val="TabellRader"/>
              <w:jc w:val="left"/>
            </w:pPr>
            <w:r>
              <w:t>2. 40</w:t>
            </w:r>
          </w:p>
        </w:tc>
        <w:tc>
          <w:tcPr>
            <w:tcW w:w="798" w:type="pct"/>
            <w:tcBorders>
              <w:top w:val="single" w:sz="4" w:space="0" w:color="auto"/>
              <w:bottom w:val="single" w:sz="4" w:space="0" w:color="auto"/>
            </w:tcBorders>
            <w:shd w:val="clear" w:color="auto" w:fill="auto"/>
          </w:tcPr>
          <w:p w14:paraId="6616BD11" w14:textId="77777777" w:rsidR="00CC5121" w:rsidRDefault="00CC5121" w:rsidP="00367745">
            <w:pPr>
              <w:pStyle w:val="TabellRader"/>
              <w:jc w:val="left"/>
            </w:pPr>
            <w:r>
              <w:t>1. 45</w:t>
            </w:r>
          </w:p>
          <w:p w14:paraId="116026C5" w14:textId="77777777" w:rsidR="00CC5121" w:rsidRDefault="00CC5121" w:rsidP="00367745">
            <w:pPr>
              <w:pStyle w:val="TabellRader"/>
              <w:jc w:val="left"/>
            </w:pPr>
            <w:r>
              <w:t>2. 40</w:t>
            </w:r>
          </w:p>
        </w:tc>
      </w:tr>
      <w:tr w:rsidR="00CC5121" w14:paraId="03DFA53B" w14:textId="77777777" w:rsidTr="00367745">
        <w:tc>
          <w:tcPr>
            <w:tcW w:w="250" w:type="pct"/>
            <w:tcBorders>
              <w:top w:val="single" w:sz="4" w:space="0" w:color="auto"/>
              <w:bottom w:val="single" w:sz="4" w:space="0" w:color="auto"/>
            </w:tcBorders>
            <w:shd w:val="clear" w:color="auto" w:fill="auto"/>
          </w:tcPr>
          <w:p w14:paraId="3A836A5B" w14:textId="77777777" w:rsidR="00CC5121" w:rsidRDefault="00CC5121" w:rsidP="00367745">
            <w:pPr>
              <w:pStyle w:val="TabellRader"/>
              <w:jc w:val="left"/>
            </w:pPr>
            <w:r>
              <w:t>3</w:t>
            </w:r>
          </w:p>
        </w:tc>
        <w:tc>
          <w:tcPr>
            <w:tcW w:w="2451" w:type="pct"/>
            <w:tcBorders>
              <w:top w:val="single" w:sz="4" w:space="0" w:color="auto"/>
              <w:bottom w:val="single" w:sz="4" w:space="0" w:color="auto"/>
            </w:tcBorders>
            <w:shd w:val="clear" w:color="auto" w:fill="auto"/>
          </w:tcPr>
          <w:p w14:paraId="5E93F6F4" w14:textId="77777777" w:rsidR="00CC5121" w:rsidRPr="0088489E" w:rsidRDefault="00CC5121" w:rsidP="00367745">
            <w:pPr>
              <w:pStyle w:val="TabellRader"/>
              <w:jc w:val="left"/>
            </w:pPr>
            <w:r>
              <w:t>Löpande analysera hållbarhetstrender och söka proaktiva investeringar inom håll</w:t>
            </w:r>
            <w:r>
              <w:softHyphen/>
              <w:t>barhet</w:t>
            </w:r>
            <w:r>
              <w:softHyphen/>
              <w:t>strender som bidrar till omställ</w:t>
            </w:r>
            <w:r>
              <w:softHyphen/>
              <w:t>ningen till ett hållbart samhälle och som också drar fördel av denna omställning</w:t>
            </w:r>
          </w:p>
        </w:tc>
        <w:tc>
          <w:tcPr>
            <w:tcW w:w="700" w:type="pct"/>
            <w:tcBorders>
              <w:top w:val="single" w:sz="4" w:space="0" w:color="auto"/>
              <w:bottom w:val="single" w:sz="4" w:space="0" w:color="auto"/>
            </w:tcBorders>
            <w:shd w:val="clear" w:color="auto" w:fill="auto"/>
          </w:tcPr>
          <w:p w14:paraId="6D75DCEF" w14:textId="77777777" w:rsidR="00CC5121" w:rsidRDefault="00CC5121" w:rsidP="00367745">
            <w:pPr>
              <w:pStyle w:val="TabellRader"/>
              <w:jc w:val="left"/>
            </w:pPr>
            <w:r>
              <w:t>Genom</w:t>
            </w:r>
            <w:r>
              <w:softHyphen/>
              <w:t>förda investe</w:t>
            </w:r>
            <w:r>
              <w:softHyphen/>
              <w:t>ringar</w:t>
            </w:r>
          </w:p>
        </w:tc>
        <w:tc>
          <w:tcPr>
            <w:tcW w:w="800" w:type="pct"/>
            <w:tcBorders>
              <w:top w:val="single" w:sz="4" w:space="0" w:color="auto"/>
              <w:bottom w:val="single" w:sz="4" w:space="0" w:color="auto"/>
            </w:tcBorders>
            <w:shd w:val="clear" w:color="auto" w:fill="auto"/>
          </w:tcPr>
          <w:p w14:paraId="5DA9A50C" w14:textId="77777777" w:rsidR="00CC5121" w:rsidRDefault="00CC5121" w:rsidP="00367745">
            <w:pPr>
              <w:pStyle w:val="TabellRader"/>
              <w:jc w:val="left"/>
            </w:pPr>
            <w:r>
              <w:t>Målet uppnått.</w:t>
            </w:r>
          </w:p>
        </w:tc>
        <w:tc>
          <w:tcPr>
            <w:tcW w:w="798" w:type="pct"/>
            <w:tcBorders>
              <w:top w:val="single" w:sz="4" w:space="0" w:color="auto"/>
              <w:bottom w:val="single" w:sz="4" w:space="0" w:color="auto"/>
            </w:tcBorders>
            <w:shd w:val="clear" w:color="auto" w:fill="auto"/>
          </w:tcPr>
          <w:p w14:paraId="502DB0AC" w14:textId="77777777" w:rsidR="00CC5121" w:rsidRDefault="00CC5121" w:rsidP="00367745">
            <w:pPr>
              <w:pStyle w:val="TabellRader"/>
              <w:jc w:val="left"/>
            </w:pPr>
            <w:r>
              <w:t>Målet uppnått</w:t>
            </w:r>
          </w:p>
        </w:tc>
      </w:tr>
      <w:tr w:rsidR="00CC5121" w14:paraId="74A81272" w14:textId="77777777" w:rsidTr="00367745">
        <w:tc>
          <w:tcPr>
            <w:tcW w:w="250" w:type="pct"/>
            <w:tcBorders>
              <w:top w:val="single" w:sz="4" w:space="0" w:color="auto"/>
              <w:bottom w:val="single" w:sz="4" w:space="0" w:color="auto"/>
            </w:tcBorders>
            <w:shd w:val="clear" w:color="auto" w:fill="auto"/>
          </w:tcPr>
          <w:p w14:paraId="35D28DBE" w14:textId="77777777" w:rsidR="00CC5121" w:rsidRDefault="00CC5121" w:rsidP="00367745">
            <w:pPr>
              <w:pStyle w:val="TabellRader"/>
              <w:jc w:val="left"/>
            </w:pPr>
            <w:r>
              <w:t>4</w:t>
            </w:r>
          </w:p>
        </w:tc>
        <w:tc>
          <w:tcPr>
            <w:tcW w:w="2451" w:type="pct"/>
            <w:tcBorders>
              <w:top w:val="single" w:sz="4" w:space="0" w:color="auto"/>
              <w:bottom w:val="single" w:sz="4" w:space="0" w:color="auto"/>
            </w:tcBorders>
            <w:shd w:val="clear" w:color="auto" w:fill="auto"/>
          </w:tcPr>
          <w:p w14:paraId="69948C89" w14:textId="77777777" w:rsidR="00CC5121" w:rsidRDefault="00CC5121" w:rsidP="00367745">
            <w:pPr>
              <w:pStyle w:val="TabellRader"/>
              <w:jc w:val="left"/>
            </w:pPr>
            <w:r>
              <w:t>Arbeta löpande med att kartlägga kvantitativa och kvalitativa komp</w:t>
            </w:r>
            <w:r>
              <w:softHyphen/>
              <w:t>letterande indikatorer för klimat och miljö som kan användas vid förvaltningen av tillgångarna.</w:t>
            </w:r>
          </w:p>
        </w:tc>
        <w:tc>
          <w:tcPr>
            <w:tcW w:w="700" w:type="pct"/>
            <w:tcBorders>
              <w:top w:val="single" w:sz="4" w:space="0" w:color="auto"/>
              <w:bottom w:val="single" w:sz="4" w:space="0" w:color="auto"/>
            </w:tcBorders>
            <w:shd w:val="clear" w:color="auto" w:fill="auto"/>
          </w:tcPr>
          <w:p w14:paraId="02E04DCC" w14:textId="77777777" w:rsidR="00CC5121" w:rsidRDefault="00CC5121" w:rsidP="00367745">
            <w:pPr>
              <w:pStyle w:val="TabellRader"/>
              <w:jc w:val="left"/>
            </w:pPr>
            <w:r>
              <w:t>Kvalitativ bedöm</w:t>
            </w:r>
            <w:r>
              <w:softHyphen/>
              <w:t>ning</w:t>
            </w:r>
          </w:p>
        </w:tc>
        <w:tc>
          <w:tcPr>
            <w:tcW w:w="800" w:type="pct"/>
            <w:tcBorders>
              <w:top w:val="single" w:sz="4" w:space="0" w:color="auto"/>
              <w:bottom w:val="single" w:sz="4" w:space="0" w:color="auto"/>
            </w:tcBorders>
            <w:shd w:val="clear" w:color="auto" w:fill="auto"/>
          </w:tcPr>
          <w:p w14:paraId="72153F68" w14:textId="77777777" w:rsidR="00CC5121" w:rsidRDefault="00CC5121" w:rsidP="00367745">
            <w:pPr>
              <w:pStyle w:val="TabellRader"/>
              <w:jc w:val="left"/>
            </w:pPr>
            <w:r>
              <w:t>Målet uppnått</w:t>
            </w:r>
          </w:p>
        </w:tc>
        <w:tc>
          <w:tcPr>
            <w:tcW w:w="798" w:type="pct"/>
            <w:tcBorders>
              <w:top w:val="single" w:sz="4" w:space="0" w:color="auto"/>
              <w:bottom w:val="single" w:sz="4" w:space="0" w:color="auto"/>
            </w:tcBorders>
            <w:shd w:val="clear" w:color="auto" w:fill="auto"/>
          </w:tcPr>
          <w:p w14:paraId="342E70BF" w14:textId="77777777" w:rsidR="00CC5121" w:rsidRDefault="00CC5121" w:rsidP="00367745">
            <w:pPr>
              <w:pStyle w:val="TabellRader"/>
              <w:jc w:val="left"/>
            </w:pPr>
            <w:r>
              <w:t>Målet uppnått</w:t>
            </w:r>
          </w:p>
        </w:tc>
      </w:tr>
      <w:tr w:rsidR="00CC5121" w14:paraId="3CC9FEE5" w14:textId="77777777" w:rsidTr="00367745">
        <w:tc>
          <w:tcPr>
            <w:tcW w:w="250" w:type="pct"/>
            <w:tcBorders>
              <w:top w:val="single" w:sz="4" w:space="0" w:color="auto"/>
              <w:bottom w:val="single" w:sz="4" w:space="0" w:color="auto"/>
            </w:tcBorders>
            <w:shd w:val="clear" w:color="auto" w:fill="auto"/>
          </w:tcPr>
          <w:p w14:paraId="6ED88F0E" w14:textId="77777777" w:rsidR="00CC5121" w:rsidRDefault="00CC5121" w:rsidP="00367745">
            <w:pPr>
              <w:pStyle w:val="TabellRader"/>
              <w:jc w:val="left"/>
            </w:pPr>
            <w:r>
              <w:t>5</w:t>
            </w:r>
          </w:p>
        </w:tc>
        <w:tc>
          <w:tcPr>
            <w:tcW w:w="2451" w:type="pct"/>
            <w:tcBorders>
              <w:top w:val="single" w:sz="4" w:space="0" w:color="auto"/>
              <w:bottom w:val="single" w:sz="4" w:space="0" w:color="auto"/>
            </w:tcBorders>
            <w:shd w:val="clear" w:color="auto" w:fill="auto"/>
          </w:tcPr>
          <w:p w14:paraId="04F4FECE" w14:textId="77777777" w:rsidR="00CC5121" w:rsidRDefault="00CC5121" w:rsidP="00367745">
            <w:pPr>
              <w:pStyle w:val="TabellRader"/>
              <w:jc w:val="left"/>
            </w:pPr>
            <w:r>
              <w:t>Påverka bolag i rollen som ägare, sam</w:t>
            </w:r>
            <w:r>
              <w:softHyphen/>
              <w:t>arbeta med andra investerare för att bredda kun</w:t>
            </w:r>
            <w:r>
              <w:softHyphen/>
              <w:t>skapen om hur klimat</w:t>
            </w:r>
            <w:r>
              <w:softHyphen/>
              <w:t>frågan kan adresseras i förvaltningsverk</w:t>
            </w:r>
            <w:r>
              <w:softHyphen/>
              <w:t>sam</w:t>
            </w:r>
            <w:r>
              <w:softHyphen/>
              <w:t>heten samt föra dialog med politiska beslutsfattare i syfte att skapa förutsätt</w:t>
            </w:r>
            <w:r>
              <w:softHyphen/>
              <w:t>ningar för klimatom</w:t>
            </w:r>
            <w:r>
              <w:softHyphen/>
              <w:t>ställningen</w:t>
            </w:r>
          </w:p>
        </w:tc>
        <w:tc>
          <w:tcPr>
            <w:tcW w:w="700" w:type="pct"/>
            <w:tcBorders>
              <w:top w:val="single" w:sz="4" w:space="0" w:color="auto"/>
              <w:bottom w:val="single" w:sz="4" w:space="0" w:color="auto"/>
            </w:tcBorders>
            <w:shd w:val="clear" w:color="auto" w:fill="auto"/>
          </w:tcPr>
          <w:p w14:paraId="45DFDBE9" w14:textId="77777777" w:rsidR="00CC5121" w:rsidRDefault="00CC5121" w:rsidP="00367745">
            <w:pPr>
              <w:pStyle w:val="TabellRader"/>
              <w:jc w:val="left"/>
            </w:pPr>
            <w:r>
              <w:t>Genomfört påverk</w:t>
            </w:r>
            <w:r>
              <w:softHyphen/>
              <w:t>ans</w:t>
            </w:r>
            <w:r>
              <w:softHyphen/>
              <w:t>arbete</w:t>
            </w:r>
          </w:p>
        </w:tc>
        <w:tc>
          <w:tcPr>
            <w:tcW w:w="800" w:type="pct"/>
            <w:tcBorders>
              <w:top w:val="single" w:sz="4" w:space="0" w:color="auto"/>
              <w:bottom w:val="single" w:sz="4" w:space="0" w:color="auto"/>
            </w:tcBorders>
            <w:shd w:val="clear" w:color="auto" w:fill="auto"/>
          </w:tcPr>
          <w:p w14:paraId="38044087" w14:textId="77777777" w:rsidR="00CC5121" w:rsidRDefault="00CC5121" w:rsidP="00367745">
            <w:pPr>
              <w:pStyle w:val="TabellRader"/>
              <w:jc w:val="left"/>
            </w:pPr>
            <w:r>
              <w:t>Målet uppnått</w:t>
            </w:r>
          </w:p>
        </w:tc>
        <w:tc>
          <w:tcPr>
            <w:tcW w:w="798" w:type="pct"/>
            <w:tcBorders>
              <w:top w:val="single" w:sz="4" w:space="0" w:color="auto"/>
              <w:bottom w:val="single" w:sz="4" w:space="0" w:color="auto"/>
            </w:tcBorders>
            <w:shd w:val="clear" w:color="auto" w:fill="auto"/>
          </w:tcPr>
          <w:p w14:paraId="162C4E71" w14:textId="77777777" w:rsidR="00CC5121" w:rsidRDefault="00CC5121" w:rsidP="00367745">
            <w:pPr>
              <w:pStyle w:val="TabellRader"/>
              <w:jc w:val="left"/>
            </w:pPr>
            <w:r>
              <w:t>Målet uppnått</w:t>
            </w:r>
          </w:p>
        </w:tc>
      </w:tr>
      <w:tr w:rsidR="00CC5121" w14:paraId="5254BB01" w14:textId="77777777" w:rsidTr="00367745">
        <w:tc>
          <w:tcPr>
            <w:tcW w:w="250" w:type="pct"/>
            <w:tcBorders>
              <w:top w:val="single" w:sz="4" w:space="0" w:color="auto"/>
              <w:bottom w:val="single" w:sz="4" w:space="0" w:color="auto"/>
            </w:tcBorders>
            <w:shd w:val="clear" w:color="auto" w:fill="auto"/>
          </w:tcPr>
          <w:p w14:paraId="2C4479B9" w14:textId="77777777" w:rsidR="00CC5121" w:rsidRDefault="00CC5121" w:rsidP="00367745">
            <w:pPr>
              <w:pStyle w:val="TabellRader"/>
              <w:jc w:val="left"/>
            </w:pPr>
            <w:r>
              <w:lastRenderedPageBreak/>
              <w:t>6</w:t>
            </w:r>
          </w:p>
        </w:tc>
        <w:tc>
          <w:tcPr>
            <w:tcW w:w="2451" w:type="pct"/>
            <w:tcBorders>
              <w:top w:val="single" w:sz="4" w:space="0" w:color="auto"/>
              <w:bottom w:val="single" w:sz="4" w:space="0" w:color="auto"/>
            </w:tcBorders>
            <w:shd w:val="clear" w:color="auto" w:fill="auto"/>
          </w:tcPr>
          <w:p w14:paraId="59FE8293" w14:textId="77777777" w:rsidR="00CC5121" w:rsidRDefault="00CC5121" w:rsidP="00367745">
            <w:pPr>
              <w:pStyle w:val="TabellRader"/>
              <w:jc w:val="left"/>
            </w:pPr>
            <w:r>
              <w:t>Arbeta aktivt i valberedningar i kraft av ägarandel</w:t>
            </w:r>
          </w:p>
        </w:tc>
        <w:tc>
          <w:tcPr>
            <w:tcW w:w="700" w:type="pct"/>
            <w:tcBorders>
              <w:top w:val="single" w:sz="4" w:space="0" w:color="auto"/>
              <w:bottom w:val="single" w:sz="4" w:space="0" w:color="auto"/>
            </w:tcBorders>
            <w:shd w:val="clear" w:color="auto" w:fill="auto"/>
          </w:tcPr>
          <w:p w14:paraId="13E42F7A" w14:textId="77777777" w:rsidR="00CC5121" w:rsidRDefault="00CC5121" w:rsidP="00367745">
            <w:pPr>
              <w:pStyle w:val="TabellRader"/>
              <w:jc w:val="left"/>
            </w:pPr>
            <w:r>
              <w:t>1. Antal valbered</w:t>
            </w:r>
            <w:r>
              <w:softHyphen/>
              <w:t>ningar</w:t>
            </w:r>
          </w:p>
          <w:p w14:paraId="33FE0847" w14:textId="77777777" w:rsidR="00CC5121" w:rsidRDefault="00CC5121" w:rsidP="00367745">
            <w:pPr>
              <w:pStyle w:val="TabellRader"/>
              <w:jc w:val="left"/>
            </w:pPr>
            <w:r>
              <w:t>2. Andel av valbe</w:t>
            </w:r>
            <w:r>
              <w:softHyphen/>
              <w:t>redningar där fond</w:t>
            </w:r>
            <w:r>
              <w:softHyphen/>
              <w:t>en erbjud</w:t>
            </w:r>
            <w:r>
              <w:softHyphen/>
              <w:t>its delta (procent)</w:t>
            </w:r>
          </w:p>
        </w:tc>
        <w:tc>
          <w:tcPr>
            <w:tcW w:w="800" w:type="pct"/>
            <w:tcBorders>
              <w:top w:val="single" w:sz="4" w:space="0" w:color="auto"/>
              <w:bottom w:val="single" w:sz="4" w:space="0" w:color="auto"/>
            </w:tcBorders>
            <w:shd w:val="clear" w:color="auto" w:fill="auto"/>
          </w:tcPr>
          <w:p w14:paraId="33906509" w14:textId="77777777" w:rsidR="00CC5121" w:rsidRDefault="00CC5121" w:rsidP="00367745">
            <w:pPr>
              <w:pStyle w:val="TabellRader"/>
              <w:jc w:val="left"/>
            </w:pPr>
            <w:r>
              <w:t>1. 40</w:t>
            </w:r>
          </w:p>
          <w:p w14:paraId="4580CA8F" w14:textId="77777777" w:rsidR="00CC5121" w:rsidRDefault="00CC5121" w:rsidP="00367745">
            <w:pPr>
              <w:pStyle w:val="TabellRader"/>
              <w:jc w:val="left"/>
            </w:pPr>
            <w:r>
              <w:t>2. 85</w:t>
            </w:r>
          </w:p>
        </w:tc>
        <w:tc>
          <w:tcPr>
            <w:tcW w:w="798" w:type="pct"/>
            <w:tcBorders>
              <w:top w:val="single" w:sz="4" w:space="0" w:color="auto"/>
              <w:bottom w:val="single" w:sz="4" w:space="0" w:color="auto"/>
            </w:tcBorders>
            <w:shd w:val="clear" w:color="auto" w:fill="auto"/>
          </w:tcPr>
          <w:p w14:paraId="78E7A3F1" w14:textId="77777777" w:rsidR="00CC5121" w:rsidRDefault="00CC5121" w:rsidP="00367745">
            <w:pPr>
              <w:pStyle w:val="TabellRader"/>
              <w:jc w:val="left"/>
            </w:pPr>
            <w:r>
              <w:t>1. 47</w:t>
            </w:r>
          </w:p>
          <w:p w14:paraId="69894624" w14:textId="77777777" w:rsidR="00CC5121" w:rsidRDefault="00CC5121" w:rsidP="00367745">
            <w:pPr>
              <w:pStyle w:val="TabellRader"/>
              <w:jc w:val="left"/>
            </w:pPr>
            <w:r>
              <w:t>2. 92</w:t>
            </w:r>
          </w:p>
        </w:tc>
      </w:tr>
      <w:tr w:rsidR="00CC5121" w14:paraId="7FEAF83B" w14:textId="77777777" w:rsidTr="00367745">
        <w:tc>
          <w:tcPr>
            <w:tcW w:w="250" w:type="pct"/>
            <w:tcBorders>
              <w:top w:val="single" w:sz="4" w:space="0" w:color="auto"/>
              <w:bottom w:val="single" w:sz="4" w:space="0" w:color="auto"/>
            </w:tcBorders>
            <w:shd w:val="clear" w:color="auto" w:fill="auto"/>
          </w:tcPr>
          <w:p w14:paraId="1796ECBC" w14:textId="77777777" w:rsidR="00CC5121" w:rsidRDefault="00CC5121" w:rsidP="00367745">
            <w:pPr>
              <w:pStyle w:val="TabellRader"/>
              <w:jc w:val="left"/>
            </w:pPr>
            <w:r>
              <w:t>7</w:t>
            </w:r>
          </w:p>
        </w:tc>
        <w:tc>
          <w:tcPr>
            <w:tcW w:w="2451" w:type="pct"/>
            <w:tcBorders>
              <w:top w:val="single" w:sz="4" w:space="0" w:color="auto"/>
              <w:bottom w:val="single" w:sz="4" w:space="0" w:color="auto"/>
            </w:tcBorders>
            <w:shd w:val="clear" w:color="auto" w:fill="auto"/>
          </w:tcPr>
          <w:p w14:paraId="140493D5" w14:textId="77777777" w:rsidR="00CC5121" w:rsidRDefault="00CC5121" w:rsidP="00367745">
            <w:pPr>
              <w:pStyle w:val="TabellRader"/>
              <w:jc w:val="left"/>
            </w:pPr>
            <w:r>
              <w:t>Intervjua hela eller delar styrelsen vid styrelseutvärderingar</w:t>
            </w:r>
          </w:p>
        </w:tc>
        <w:tc>
          <w:tcPr>
            <w:tcW w:w="700" w:type="pct"/>
            <w:tcBorders>
              <w:top w:val="single" w:sz="4" w:space="0" w:color="auto"/>
              <w:bottom w:val="single" w:sz="4" w:space="0" w:color="auto"/>
            </w:tcBorders>
            <w:shd w:val="clear" w:color="auto" w:fill="auto"/>
          </w:tcPr>
          <w:p w14:paraId="0EA81A50" w14:textId="77777777" w:rsidR="00CC5121" w:rsidRDefault="00CC5121" w:rsidP="00367745">
            <w:pPr>
              <w:pStyle w:val="TabellRader"/>
              <w:jc w:val="left"/>
            </w:pPr>
            <w:r>
              <w:t>Genom</w:t>
            </w:r>
            <w:r>
              <w:softHyphen/>
              <w:t>förda intervjuer</w:t>
            </w:r>
          </w:p>
        </w:tc>
        <w:tc>
          <w:tcPr>
            <w:tcW w:w="800" w:type="pct"/>
            <w:tcBorders>
              <w:top w:val="single" w:sz="4" w:space="0" w:color="auto"/>
              <w:bottom w:val="single" w:sz="4" w:space="0" w:color="auto"/>
            </w:tcBorders>
            <w:shd w:val="clear" w:color="auto" w:fill="auto"/>
          </w:tcPr>
          <w:p w14:paraId="620630EC" w14:textId="77777777" w:rsidR="00CC5121" w:rsidRDefault="00CC5121" w:rsidP="00367745">
            <w:pPr>
              <w:pStyle w:val="TabellRader"/>
              <w:jc w:val="left"/>
            </w:pPr>
            <w:r>
              <w:t>Målet uppnått</w:t>
            </w:r>
          </w:p>
        </w:tc>
        <w:tc>
          <w:tcPr>
            <w:tcW w:w="798" w:type="pct"/>
            <w:tcBorders>
              <w:top w:val="single" w:sz="4" w:space="0" w:color="auto"/>
              <w:bottom w:val="single" w:sz="4" w:space="0" w:color="auto"/>
            </w:tcBorders>
            <w:shd w:val="clear" w:color="auto" w:fill="auto"/>
          </w:tcPr>
          <w:p w14:paraId="228FC0FA" w14:textId="77777777" w:rsidR="00CC5121" w:rsidRDefault="00CC5121" w:rsidP="00367745">
            <w:pPr>
              <w:pStyle w:val="TabellRader"/>
              <w:jc w:val="left"/>
            </w:pPr>
            <w:r>
              <w:t>Målet uppnått</w:t>
            </w:r>
          </w:p>
        </w:tc>
      </w:tr>
      <w:tr w:rsidR="00CC5121" w14:paraId="4203566A" w14:textId="77777777" w:rsidTr="00367745">
        <w:tc>
          <w:tcPr>
            <w:tcW w:w="250" w:type="pct"/>
            <w:tcBorders>
              <w:top w:val="single" w:sz="4" w:space="0" w:color="auto"/>
              <w:bottom w:val="single" w:sz="4" w:space="0" w:color="auto"/>
            </w:tcBorders>
            <w:shd w:val="clear" w:color="auto" w:fill="auto"/>
          </w:tcPr>
          <w:p w14:paraId="7441DF39" w14:textId="77777777" w:rsidR="00CC5121" w:rsidRDefault="00CC5121" w:rsidP="00367745">
            <w:pPr>
              <w:pStyle w:val="TabellRader"/>
              <w:jc w:val="left"/>
            </w:pPr>
            <w:r>
              <w:t>8</w:t>
            </w:r>
          </w:p>
        </w:tc>
        <w:tc>
          <w:tcPr>
            <w:tcW w:w="2451" w:type="pct"/>
            <w:tcBorders>
              <w:top w:val="single" w:sz="4" w:space="0" w:color="auto"/>
              <w:bottom w:val="single" w:sz="4" w:space="0" w:color="auto"/>
            </w:tcBorders>
            <w:shd w:val="clear" w:color="auto" w:fill="auto"/>
          </w:tcPr>
          <w:p w14:paraId="1E1D8E36" w14:textId="77777777" w:rsidR="00CC5121" w:rsidRDefault="00CC5121" w:rsidP="00367745">
            <w:pPr>
              <w:pStyle w:val="TabellRader"/>
              <w:jc w:val="left"/>
            </w:pPr>
            <w:r>
              <w:t>I de valberedningar där fonden arbetar ska minst en kvinna vara med som slut</w:t>
            </w:r>
            <w:r>
              <w:softHyphen/>
              <w:t>kandidat vid förslag till nya styrelse</w:t>
            </w:r>
            <w:r>
              <w:softHyphen/>
              <w:t xml:space="preserve">ledamöter och valberedningen ska arbeta för att </w:t>
            </w:r>
            <w:proofErr w:type="gramStart"/>
            <w:r>
              <w:t>Svensk</w:t>
            </w:r>
            <w:proofErr w:type="gramEnd"/>
            <w:r>
              <w:t xml:space="preserve"> kod för bolagsstyrning rekommendationer om andel kvinnor uppnås</w:t>
            </w:r>
          </w:p>
        </w:tc>
        <w:tc>
          <w:tcPr>
            <w:tcW w:w="700" w:type="pct"/>
            <w:tcBorders>
              <w:top w:val="single" w:sz="4" w:space="0" w:color="auto"/>
              <w:bottom w:val="single" w:sz="4" w:space="0" w:color="auto"/>
            </w:tcBorders>
            <w:shd w:val="clear" w:color="auto" w:fill="auto"/>
          </w:tcPr>
          <w:p w14:paraId="6EE574DF" w14:textId="77777777" w:rsidR="00CC5121" w:rsidRDefault="00CC5121" w:rsidP="00367745">
            <w:pPr>
              <w:pStyle w:val="TabellRader"/>
              <w:jc w:val="left"/>
            </w:pPr>
            <w:r>
              <w:t>Antal kvinnor av nyvalda ledamöter (procent)</w:t>
            </w:r>
          </w:p>
        </w:tc>
        <w:tc>
          <w:tcPr>
            <w:tcW w:w="800" w:type="pct"/>
            <w:tcBorders>
              <w:top w:val="single" w:sz="4" w:space="0" w:color="auto"/>
              <w:bottom w:val="single" w:sz="4" w:space="0" w:color="auto"/>
            </w:tcBorders>
            <w:shd w:val="clear" w:color="auto" w:fill="auto"/>
          </w:tcPr>
          <w:p w14:paraId="73C1853F" w14:textId="77777777" w:rsidR="00CC5121" w:rsidRDefault="00CC5121" w:rsidP="00367745">
            <w:pPr>
              <w:pStyle w:val="TabellRader"/>
              <w:jc w:val="left"/>
            </w:pPr>
            <w:r>
              <w:t>20</w:t>
            </w:r>
            <w:r w:rsidRPr="0068639B">
              <w:rPr>
                <w:vertAlign w:val="superscript"/>
              </w:rPr>
              <w:t>1</w:t>
            </w:r>
          </w:p>
        </w:tc>
        <w:tc>
          <w:tcPr>
            <w:tcW w:w="798" w:type="pct"/>
            <w:tcBorders>
              <w:top w:val="single" w:sz="4" w:space="0" w:color="auto"/>
              <w:bottom w:val="single" w:sz="4" w:space="0" w:color="auto"/>
            </w:tcBorders>
            <w:shd w:val="clear" w:color="auto" w:fill="auto"/>
          </w:tcPr>
          <w:p w14:paraId="6221B400" w14:textId="77777777" w:rsidR="00CC5121" w:rsidRDefault="00CC5121" w:rsidP="00367745">
            <w:pPr>
              <w:pStyle w:val="TabellRader"/>
              <w:jc w:val="left"/>
            </w:pPr>
            <w:r>
              <w:t>39</w:t>
            </w:r>
          </w:p>
        </w:tc>
      </w:tr>
      <w:tr w:rsidR="00CC5121" w14:paraId="6E830A03" w14:textId="77777777" w:rsidTr="00367745">
        <w:tc>
          <w:tcPr>
            <w:tcW w:w="250" w:type="pct"/>
            <w:tcBorders>
              <w:top w:val="single" w:sz="4" w:space="0" w:color="auto"/>
              <w:bottom w:val="single" w:sz="4" w:space="0" w:color="auto"/>
            </w:tcBorders>
            <w:shd w:val="clear" w:color="auto" w:fill="auto"/>
          </w:tcPr>
          <w:p w14:paraId="1517085D" w14:textId="77777777" w:rsidR="00CC5121" w:rsidRDefault="00CC5121" w:rsidP="00367745">
            <w:pPr>
              <w:pStyle w:val="TabellRader"/>
              <w:jc w:val="left"/>
            </w:pPr>
            <w:r>
              <w:t>9</w:t>
            </w:r>
          </w:p>
        </w:tc>
        <w:tc>
          <w:tcPr>
            <w:tcW w:w="2451" w:type="pct"/>
            <w:tcBorders>
              <w:top w:val="single" w:sz="4" w:space="0" w:color="auto"/>
              <w:bottom w:val="single" w:sz="4" w:space="0" w:color="auto"/>
            </w:tcBorders>
            <w:shd w:val="clear" w:color="auto" w:fill="auto"/>
          </w:tcPr>
          <w:p w14:paraId="2FA881D2" w14:textId="77777777" w:rsidR="00CC5121" w:rsidRDefault="00CC5121" w:rsidP="00367745">
            <w:pPr>
              <w:pStyle w:val="TabellRader"/>
              <w:jc w:val="left"/>
            </w:pPr>
            <w:r>
              <w:t>Utöva rösträtten vid svenska stämmor.</w:t>
            </w:r>
          </w:p>
        </w:tc>
        <w:tc>
          <w:tcPr>
            <w:tcW w:w="700" w:type="pct"/>
            <w:tcBorders>
              <w:top w:val="single" w:sz="4" w:space="0" w:color="auto"/>
              <w:bottom w:val="single" w:sz="4" w:space="0" w:color="auto"/>
            </w:tcBorders>
            <w:shd w:val="clear" w:color="auto" w:fill="auto"/>
          </w:tcPr>
          <w:p w14:paraId="6E892B4E" w14:textId="77777777" w:rsidR="00CC5121" w:rsidRDefault="00CC5121" w:rsidP="00367745">
            <w:pPr>
              <w:pStyle w:val="TabellRader"/>
              <w:jc w:val="left"/>
            </w:pPr>
            <w:r>
              <w:t>1. Antal svenska stämmor där fond</w:t>
            </w:r>
            <w:r>
              <w:softHyphen/>
              <w:t>en röstat</w:t>
            </w:r>
          </w:p>
          <w:p w14:paraId="1F4F3D42" w14:textId="77777777" w:rsidR="00CC5121" w:rsidRDefault="00CC5121" w:rsidP="00367745">
            <w:pPr>
              <w:pStyle w:val="TabellRader"/>
              <w:jc w:val="left"/>
            </w:pPr>
            <w:r>
              <w:t>2. Andel stämmor där fond</w:t>
            </w:r>
            <w:r>
              <w:softHyphen/>
              <w:t>en röstat</w:t>
            </w:r>
          </w:p>
          <w:p w14:paraId="3DEDD26F" w14:textId="77777777" w:rsidR="00CC5121" w:rsidRDefault="00CC5121" w:rsidP="00367745">
            <w:pPr>
              <w:pStyle w:val="TabellRader"/>
              <w:jc w:val="left"/>
            </w:pPr>
            <w:r>
              <w:t>(procent av totalt innehav)</w:t>
            </w:r>
          </w:p>
        </w:tc>
        <w:tc>
          <w:tcPr>
            <w:tcW w:w="800" w:type="pct"/>
            <w:tcBorders>
              <w:top w:val="single" w:sz="4" w:space="0" w:color="auto"/>
              <w:bottom w:val="single" w:sz="4" w:space="0" w:color="auto"/>
            </w:tcBorders>
            <w:shd w:val="clear" w:color="auto" w:fill="auto"/>
          </w:tcPr>
          <w:p w14:paraId="67AED4C6" w14:textId="77777777" w:rsidR="00CC5121" w:rsidRDefault="00CC5121" w:rsidP="00367745">
            <w:pPr>
              <w:pStyle w:val="TabellRader"/>
              <w:jc w:val="left"/>
            </w:pPr>
            <w:r>
              <w:t>1. 147</w:t>
            </w:r>
          </w:p>
          <w:p w14:paraId="392591B6" w14:textId="77777777" w:rsidR="00CC5121" w:rsidRDefault="00CC5121" w:rsidP="00367745">
            <w:pPr>
              <w:pStyle w:val="TabellRader"/>
              <w:jc w:val="left"/>
            </w:pPr>
            <w:r>
              <w:t>2. 69</w:t>
            </w:r>
          </w:p>
        </w:tc>
        <w:tc>
          <w:tcPr>
            <w:tcW w:w="798" w:type="pct"/>
            <w:tcBorders>
              <w:top w:val="single" w:sz="4" w:space="0" w:color="auto"/>
              <w:bottom w:val="single" w:sz="4" w:space="0" w:color="auto"/>
            </w:tcBorders>
            <w:shd w:val="clear" w:color="auto" w:fill="auto"/>
          </w:tcPr>
          <w:p w14:paraId="7153CE87" w14:textId="77777777" w:rsidR="00CC5121" w:rsidRDefault="00CC5121" w:rsidP="00367745">
            <w:pPr>
              <w:pStyle w:val="TabellRader"/>
              <w:jc w:val="left"/>
            </w:pPr>
            <w:r>
              <w:t>2. 125</w:t>
            </w:r>
          </w:p>
          <w:p w14:paraId="372701F6" w14:textId="77777777" w:rsidR="00CC5121" w:rsidRDefault="00CC5121" w:rsidP="00367745">
            <w:pPr>
              <w:pStyle w:val="TabellRader"/>
              <w:jc w:val="left"/>
            </w:pPr>
            <w:r>
              <w:t>3. 88</w:t>
            </w:r>
          </w:p>
        </w:tc>
      </w:tr>
      <w:tr w:rsidR="00CC5121" w14:paraId="5C7F6655" w14:textId="77777777" w:rsidTr="00367745">
        <w:tc>
          <w:tcPr>
            <w:tcW w:w="250" w:type="pct"/>
            <w:tcBorders>
              <w:top w:val="single" w:sz="4" w:space="0" w:color="auto"/>
              <w:bottom w:val="single" w:sz="4" w:space="0" w:color="auto"/>
            </w:tcBorders>
            <w:shd w:val="clear" w:color="auto" w:fill="auto"/>
          </w:tcPr>
          <w:p w14:paraId="34241884" w14:textId="77777777" w:rsidR="00CC5121" w:rsidRDefault="00CC5121" w:rsidP="00367745">
            <w:pPr>
              <w:pStyle w:val="TabellRader"/>
              <w:jc w:val="left"/>
            </w:pPr>
            <w:r>
              <w:t>10</w:t>
            </w:r>
          </w:p>
        </w:tc>
        <w:tc>
          <w:tcPr>
            <w:tcW w:w="2451" w:type="pct"/>
            <w:tcBorders>
              <w:top w:val="single" w:sz="4" w:space="0" w:color="auto"/>
              <w:bottom w:val="single" w:sz="4" w:space="0" w:color="auto"/>
            </w:tcBorders>
            <w:shd w:val="clear" w:color="auto" w:fill="auto"/>
          </w:tcPr>
          <w:p w14:paraId="67CD4A81" w14:textId="77777777" w:rsidR="00CC5121" w:rsidRDefault="00CC5121" w:rsidP="00367745">
            <w:pPr>
              <w:pStyle w:val="TabellRader"/>
              <w:jc w:val="left"/>
            </w:pPr>
            <w:r>
              <w:t>Utöva rösträtten vid utländska stämmor.</w:t>
            </w:r>
          </w:p>
        </w:tc>
        <w:tc>
          <w:tcPr>
            <w:tcW w:w="700" w:type="pct"/>
            <w:tcBorders>
              <w:top w:val="single" w:sz="4" w:space="0" w:color="auto"/>
              <w:bottom w:val="single" w:sz="4" w:space="0" w:color="auto"/>
            </w:tcBorders>
            <w:shd w:val="clear" w:color="auto" w:fill="auto"/>
          </w:tcPr>
          <w:p w14:paraId="49B02CCD" w14:textId="77777777" w:rsidR="00CC5121" w:rsidRDefault="00CC5121" w:rsidP="00367745">
            <w:pPr>
              <w:pStyle w:val="TabellRader"/>
              <w:jc w:val="left"/>
            </w:pPr>
            <w:r>
              <w:t>Antal utländska stämmor där fonden röstat</w:t>
            </w:r>
          </w:p>
          <w:p w14:paraId="06B38A92" w14:textId="77777777" w:rsidR="00CC5121" w:rsidRDefault="00CC5121" w:rsidP="00367745">
            <w:pPr>
              <w:pStyle w:val="TabellRader"/>
              <w:jc w:val="left"/>
            </w:pPr>
            <w:r>
              <w:t>2. Andel stämmor där fond</w:t>
            </w:r>
            <w:r>
              <w:softHyphen/>
              <w:t>en röstat</w:t>
            </w:r>
          </w:p>
          <w:p w14:paraId="30D7AB34" w14:textId="77777777" w:rsidR="00CC5121" w:rsidRDefault="00CC5121" w:rsidP="00367745">
            <w:pPr>
              <w:pStyle w:val="TabellRader"/>
              <w:jc w:val="left"/>
            </w:pPr>
            <w:r>
              <w:t>(procent av totalt innehav)</w:t>
            </w:r>
          </w:p>
        </w:tc>
        <w:tc>
          <w:tcPr>
            <w:tcW w:w="800" w:type="pct"/>
            <w:tcBorders>
              <w:top w:val="single" w:sz="4" w:space="0" w:color="auto"/>
              <w:bottom w:val="single" w:sz="4" w:space="0" w:color="auto"/>
            </w:tcBorders>
            <w:shd w:val="clear" w:color="auto" w:fill="auto"/>
          </w:tcPr>
          <w:p w14:paraId="5CCFAB27" w14:textId="77777777" w:rsidR="00CC5121" w:rsidRDefault="00CC5121" w:rsidP="00367745">
            <w:pPr>
              <w:pStyle w:val="TabellRader"/>
              <w:jc w:val="left"/>
            </w:pPr>
            <w:r>
              <w:t>1. 1</w:t>
            </w:r>
            <w:r>
              <w:rPr>
                <w:rFonts w:ascii="Cambria" w:hAnsi="Cambria"/>
              </w:rPr>
              <w:t> </w:t>
            </w:r>
            <w:r>
              <w:t>064</w:t>
            </w:r>
          </w:p>
          <w:p w14:paraId="25E5D907" w14:textId="77777777" w:rsidR="00CC5121" w:rsidRDefault="00CC5121" w:rsidP="00367745">
            <w:pPr>
              <w:pStyle w:val="TabellRader"/>
              <w:jc w:val="left"/>
            </w:pPr>
            <w:r>
              <w:t>2. 77</w:t>
            </w:r>
          </w:p>
        </w:tc>
        <w:tc>
          <w:tcPr>
            <w:tcW w:w="798" w:type="pct"/>
            <w:tcBorders>
              <w:top w:val="single" w:sz="4" w:space="0" w:color="auto"/>
              <w:bottom w:val="single" w:sz="4" w:space="0" w:color="auto"/>
            </w:tcBorders>
            <w:shd w:val="clear" w:color="auto" w:fill="auto"/>
          </w:tcPr>
          <w:p w14:paraId="7DC39D8F" w14:textId="77777777" w:rsidR="00CC5121" w:rsidRDefault="00CC5121" w:rsidP="00367745">
            <w:pPr>
              <w:pStyle w:val="TabellRader"/>
              <w:jc w:val="left"/>
            </w:pPr>
            <w:r>
              <w:t>1. 1</w:t>
            </w:r>
            <w:r>
              <w:rPr>
                <w:rFonts w:ascii="Cambria" w:hAnsi="Cambria"/>
              </w:rPr>
              <w:t> </w:t>
            </w:r>
            <w:r>
              <w:t>267</w:t>
            </w:r>
          </w:p>
          <w:p w14:paraId="548063BF" w14:textId="77777777" w:rsidR="00CC5121" w:rsidRDefault="00CC5121" w:rsidP="00367745">
            <w:pPr>
              <w:pStyle w:val="TabellRader"/>
              <w:jc w:val="left"/>
            </w:pPr>
            <w:r>
              <w:t>2. 100</w:t>
            </w:r>
          </w:p>
        </w:tc>
      </w:tr>
      <w:tr w:rsidR="00CC5121" w14:paraId="4EE30985" w14:textId="77777777" w:rsidTr="00367745">
        <w:tc>
          <w:tcPr>
            <w:tcW w:w="250" w:type="pct"/>
            <w:tcBorders>
              <w:top w:val="single" w:sz="4" w:space="0" w:color="auto"/>
              <w:bottom w:val="single" w:sz="4" w:space="0" w:color="auto"/>
            </w:tcBorders>
            <w:shd w:val="clear" w:color="auto" w:fill="auto"/>
          </w:tcPr>
          <w:p w14:paraId="1E85C3D1" w14:textId="77777777" w:rsidR="00CC5121" w:rsidRDefault="00CC5121" w:rsidP="00367745">
            <w:pPr>
              <w:pStyle w:val="TabellRader"/>
              <w:jc w:val="left"/>
            </w:pPr>
            <w:r>
              <w:t>11</w:t>
            </w:r>
          </w:p>
        </w:tc>
        <w:tc>
          <w:tcPr>
            <w:tcW w:w="2451" w:type="pct"/>
            <w:tcBorders>
              <w:top w:val="single" w:sz="4" w:space="0" w:color="auto"/>
              <w:bottom w:val="single" w:sz="4" w:space="0" w:color="auto"/>
            </w:tcBorders>
            <w:shd w:val="clear" w:color="auto" w:fill="auto"/>
          </w:tcPr>
          <w:p w14:paraId="0CB5E2D9" w14:textId="77777777" w:rsidR="00CC5121" w:rsidRDefault="00CC5121" w:rsidP="00367745">
            <w:pPr>
              <w:pStyle w:val="TabellRader"/>
              <w:jc w:val="left"/>
            </w:pPr>
            <w:r>
              <w:t>Stötta initiativ som verkar för aktieägares rättigheter och bolagens arbete med hållbarhet</w:t>
            </w:r>
          </w:p>
        </w:tc>
        <w:tc>
          <w:tcPr>
            <w:tcW w:w="700" w:type="pct"/>
            <w:tcBorders>
              <w:top w:val="single" w:sz="4" w:space="0" w:color="auto"/>
              <w:bottom w:val="single" w:sz="4" w:space="0" w:color="auto"/>
            </w:tcBorders>
            <w:shd w:val="clear" w:color="auto" w:fill="auto"/>
          </w:tcPr>
          <w:p w14:paraId="38CC61F8" w14:textId="77777777" w:rsidR="00CC5121" w:rsidRDefault="00CC5121" w:rsidP="00367745">
            <w:pPr>
              <w:pStyle w:val="TabellRader"/>
              <w:jc w:val="left"/>
            </w:pPr>
            <w:r>
              <w:t>Kvalitativ bedöm</w:t>
            </w:r>
            <w:r>
              <w:softHyphen/>
              <w:t>ning</w:t>
            </w:r>
          </w:p>
        </w:tc>
        <w:tc>
          <w:tcPr>
            <w:tcW w:w="800" w:type="pct"/>
            <w:tcBorders>
              <w:top w:val="single" w:sz="4" w:space="0" w:color="auto"/>
              <w:bottom w:val="single" w:sz="4" w:space="0" w:color="auto"/>
            </w:tcBorders>
            <w:shd w:val="clear" w:color="auto" w:fill="auto"/>
          </w:tcPr>
          <w:p w14:paraId="13D73758" w14:textId="77777777" w:rsidR="00CC5121" w:rsidRDefault="00CC5121" w:rsidP="00367745">
            <w:pPr>
              <w:pStyle w:val="TabellRader"/>
              <w:jc w:val="left"/>
            </w:pPr>
            <w:r>
              <w:t>Målet uppnått</w:t>
            </w:r>
          </w:p>
        </w:tc>
        <w:tc>
          <w:tcPr>
            <w:tcW w:w="798" w:type="pct"/>
            <w:tcBorders>
              <w:top w:val="single" w:sz="4" w:space="0" w:color="auto"/>
              <w:bottom w:val="single" w:sz="4" w:space="0" w:color="auto"/>
            </w:tcBorders>
            <w:shd w:val="clear" w:color="auto" w:fill="auto"/>
          </w:tcPr>
          <w:p w14:paraId="4272F30D" w14:textId="77777777" w:rsidR="00CC5121" w:rsidRDefault="00CC5121" w:rsidP="00367745">
            <w:pPr>
              <w:pStyle w:val="TabellRader"/>
              <w:jc w:val="left"/>
            </w:pPr>
            <w:r>
              <w:t>Målet uppnått</w:t>
            </w:r>
          </w:p>
        </w:tc>
      </w:tr>
    </w:tbl>
    <w:p w14:paraId="76F11E50" w14:textId="77777777" w:rsidR="00CC5121" w:rsidRDefault="00CC5121" w:rsidP="00CC5121">
      <w:pPr>
        <w:pStyle w:val="TabellFotnot"/>
      </w:pPr>
      <w:r>
        <w:t>Källa: McKinsey 9 (grunddata från Fjärde AP-fonden).</w:t>
      </w:r>
    </w:p>
    <w:p w14:paraId="1B24CB97" w14:textId="77777777" w:rsidR="00CC5121" w:rsidRDefault="00CC5121" w:rsidP="00CC5121">
      <w:pPr>
        <w:pStyle w:val="Brdtext"/>
      </w:pPr>
    </w:p>
    <w:p w14:paraId="6DA32250" w14:textId="77777777" w:rsidR="00CC5121" w:rsidRPr="00B35BE3" w:rsidRDefault="00CC5121" w:rsidP="00CC5121">
      <w:pPr>
        <w:pStyle w:val="Brdtext"/>
      </w:pPr>
      <w:r>
        <w:t>Regeringen bedömer att Fjärde AP-fonden har satt upp tydliga håll</w:t>
      </w:r>
      <w:r>
        <w:softHyphen/>
        <w:t>barhetsmål och arbetat aktivt för att uppnå dem under 2022. Sammantaget uppfyller fonden det lagstadgade målet om att förvalta fondmedlen på ett föredömligt sätt.</w:t>
      </w:r>
    </w:p>
    <w:p w14:paraId="26685BB0" w14:textId="77777777" w:rsidR="00CC5121" w:rsidRPr="005A6FB2" w:rsidRDefault="00CC5121" w:rsidP="00CC5121">
      <w:pPr>
        <w:pStyle w:val="Rubrik5utannumrering"/>
      </w:pPr>
      <w:r w:rsidRPr="005A6FB2">
        <w:t>Risk- och kontrollverksamhet</w:t>
      </w:r>
    </w:p>
    <w:p w14:paraId="0C9235E6" w14:textId="77777777" w:rsidR="00CC5121" w:rsidRDefault="00CC5121" w:rsidP="00CC5121">
      <w:pPr>
        <w:pStyle w:val="Brdtext"/>
      </w:pPr>
      <w:r>
        <w:t xml:space="preserve">Fjärde AP-fonden delar in riskhanteringen i tre steg: riskstyrning, löpande riskhantering samt uppföljning och kontroll. Styrelsen fastställer årligen en placeringspolicy och en riskhanteringsplan för fondens verksamhet som utgör ett ramverk för fondens riskutrymme. I styrelsen finns ett riskutskott och ett revisionsutskott för att hantera olika aspekter av riskstyrning. Den löpande riskhanteringen är decentraliserad till de operativa delarna i fonden och följer principen om tre försvarslinjer, </w:t>
      </w:r>
      <w:r w:rsidRPr="0096411B">
        <w:t>vilket innebär att fonden skiljer mellan funktioner som ansvarar för risk (ledning och förvaltnings</w:t>
      </w:r>
      <w:r>
        <w:softHyphen/>
      </w:r>
      <w:r w:rsidRPr="0096411B">
        <w:t>organisationen), funktioner för övervakning, kontroll och regelefterlevnad och funktionen för oberoende granskning (internrevision</w:t>
      </w:r>
      <w:r>
        <w:t>). Uppföljning och kontroll av Fjärde AP-fondens finansiella och operativa risker ansvarar enheten Risk &amp; verksamhetsstöd för.</w:t>
      </w:r>
    </w:p>
    <w:p w14:paraId="602A6C8E" w14:textId="77777777" w:rsidR="00CC5121" w:rsidRDefault="00CC5121" w:rsidP="00CC5121">
      <w:pPr>
        <w:pStyle w:val="Brdtextmedindrag"/>
      </w:pPr>
      <w:r>
        <w:t xml:space="preserve">De av regeringen utsedda </w:t>
      </w:r>
      <w:r w:rsidRPr="007356C2">
        <w:t>revisorer</w:t>
      </w:r>
      <w:r>
        <w:t xml:space="preserve">na har i revisionen för 2022 </w:t>
      </w:r>
      <w:proofErr w:type="gramStart"/>
      <w:r>
        <w:t>bl.a.</w:t>
      </w:r>
      <w:proofErr w:type="gramEnd"/>
      <w:r>
        <w:t xml:space="preserve"> granskat Fjärde AP-fondens interna styrning och kontroll samt efterlevnad av rege</w:t>
      </w:r>
      <w:r>
        <w:softHyphen/>
        <w:t>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56935FAC" w14:textId="77777777" w:rsidR="00CC5121" w:rsidRPr="005A4322" w:rsidRDefault="00CC5121" w:rsidP="00CC5121">
      <w:pPr>
        <w:pStyle w:val="Rubrik2"/>
      </w:pPr>
      <w:bookmarkStart w:id="261" w:name="_Toc482855923"/>
      <w:bookmarkStart w:id="262" w:name="_Toc482856011"/>
      <w:bookmarkStart w:id="263" w:name="_Toc482889521"/>
      <w:bookmarkStart w:id="264" w:name="_Toc482855924"/>
      <w:bookmarkStart w:id="265" w:name="_Toc482856012"/>
      <w:bookmarkStart w:id="266" w:name="_Toc482889522"/>
      <w:bookmarkStart w:id="267" w:name="_Toc481501485"/>
      <w:bookmarkStart w:id="268" w:name="_Toc481501537"/>
      <w:bookmarkStart w:id="269" w:name="_Toc481501538"/>
      <w:bookmarkStart w:id="270" w:name="_Toc481574496"/>
      <w:bookmarkStart w:id="271" w:name="_Toc483313571"/>
      <w:bookmarkStart w:id="272" w:name="_Toc514842428"/>
      <w:bookmarkStart w:id="273" w:name="_Toc7438827"/>
      <w:bookmarkStart w:id="274" w:name="_Toc8029420"/>
      <w:bookmarkStart w:id="275" w:name="_Toc9430698"/>
      <w:bookmarkStart w:id="276" w:name="_Toc41493010"/>
      <w:bookmarkStart w:id="277" w:name="_Toc72921804"/>
      <w:bookmarkStart w:id="278" w:name="_Toc135834668"/>
      <w:bookmarkStart w:id="279" w:name="_Hlk37267089"/>
      <w:bookmarkEnd w:id="261"/>
      <w:bookmarkEnd w:id="262"/>
      <w:bookmarkEnd w:id="263"/>
      <w:bookmarkEnd w:id="264"/>
      <w:bookmarkEnd w:id="265"/>
      <w:bookmarkEnd w:id="266"/>
      <w:bookmarkEnd w:id="267"/>
      <w:bookmarkEnd w:id="268"/>
      <w:r w:rsidRPr="005A4322">
        <w:t>Sjätte AP-fonden</w:t>
      </w:r>
      <w:bookmarkEnd w:id="269"/>
      <w:bookmarkEnd w:id="270"/>
      <w:bookmarkEnd w:id="271"/>
      <w:bookmarkEnd w:id="272"/>
      <w:bookmarkEnd w:id="273"/>
      <w:bookmarkEnd w:id="274"/>
      <w:bookmarkEnd w:id="275"/>
      <w:bookmarkEnd w:id="276"/>
      <w:bookmarkEnd w:id="277"/>
      <w:bookmarkEnd w:id="278"/>
    </w:p>
    <w:p w14:paraId="6ECA2C63" w14:textId="77777777" w:rsidR="00CC5121" w:rsidRPr="005A4322" w:rsidRDefault="00CC5121" w:rsidP="00CC5121">
      <w:pPr>
        <w:pStyle w:val="Brdtextram"/>
      </w:pPr>
      <w:r w:rsidRPr="005173D5">
        <w:rPr>
          <w:b/>
        </w:rPr>
        <w:t>Regeringens bedömning:</w:t>
      </w:r>
      <w:r>
        <w:rPr>
          <w:b/>
        </w:rPr>
        <w:t xml:space="preserve"> </w:t>
      </w:r>
      <w:bookmarkStart w:id="280" w:name="_Hlk70431081"/>
      <w:r>
        <w:rPr>
          <w:bCs/>
        </w:rPr>
        <w:t xml:space="preserve">Den strategi som har gällt sedan 2011 förefaller vara välgrundad och har medfört en förbättring av Sjätte AP-fondens resultat. </w:t>
      </w:r>
      <w:r w:rsidRPr="005173D5">
        <w:t>Fonden</w:t>
      </w:r>
      <w:r w:rsidRPr="005A4322">
        <w:t xml:space="preserve"> har</w:t>
      </w:r>
      <w:r>
        <w:t xml:space="preserve"> </w:t>
      </w:r>
      <w:r w:rsidRPr="005A4322">
        <w:t>genererat avkast</w:t>
      </w:r>
      <w:r>
        <w:softHyphen/>
      </w:r>
      <w:r w:rsidRPr="005A4322">
        <w:t>ning som bidrar till inkomstpensionssystemets långsiktiga finansiering och har arbetat aktivt med hållbarhetsfrågor. Sammantaget har Sjätte AP-fonden infriat regeringens förväntningar på fonden</w:t>
      </w:r>
      <w:bookmarkEnd w:id="280"/>
      <w:r w:rsidRPr="005A4322">
        <w:t xml:space="preserve">. </w:t>
      </w:r>
    </w:p>
    <w:p w14:paraId="5D15C92D" w14:textId="77777777" w:rsidR="00CC5121" w:rsidRPr="005A4322" w:rsidRDefault="00CC5121" w:rsidP="00CC5121">
      <w:pPr>
        <w:pStyle w:val="Rubrik4utannumrering"/>
      </w:pPr>
      <w:r w:rsidRPr="005A4322">
        <w:t>Skälen för regeringens bedömning</w:t>
      </w:r>
    </w:p>
    <w:p w14:paraId="27D39CE4" w14:textId="77777777" w:rsidR="00CC5121" w:rsidRPr="005A4322" w:rsidRDefault="00CC5121" w:rsidP="00CC5121">
      <w:pPr>
        <w:pStyle w:val="Rubrik5utannumrering"/>
        <w:spacing w:before="0"/>
      </w:pPr>
      <w:r w:rsidRPr="005A4322">
        <w:t>Sammanfattning</w:t>
      </w:r>
    </w:p>
    <w:p w14:paraId="7C368CA0" w14:textId="77777777" w:rsidR="00CC5121" w:rsidRPr="005173D5" w:rsidRDefault="00CC5121" w:rsidP="00CC5121">
      <w:pPr>
        <w:pStyle w:val="Brdtextmedindrag"/>
        <w:ind w:firstLine="0"/>
      </w:pPr>
      <w:bookmarkStart w:id="281" w:name="_Hlk102482131"/>
      <w:r w:rsidRPr="005173D5">
        <w:t xml:space="preserve">Sjätte AP-fonden är till skillnad från </w:t>
      </w:r>
      <w:r>
        <w:t>Första–Fjärde AP-</w:t>
      </w:r>
      <w:r w:rsidRPr="005173D5">
        <w:t xml:space="preserve">fonderna </w:t>
      </w:r>
      <w:r>
        <w:t xml:space="preserve">en </w:t>
      </w:r>
      <w:r w:rsidRPr="005173D5">
        <w:t>sluten</w:t>
      </w:r>
      <w:r>
        <w:t xml:space="preserve"> fond.</w:t>
      </w:r>
      <w:r w:rsidRPr="005173D5">
        <w:t xml:space="preserve"> Det innebär att Sjätte AP-fonden inte ska</w:t>
      </w:r>
      <w:r w:rsidRPr="005173D5">
        <w:rPr>
          <w:spacing w:val="-1"/>
        </w:rPr>
        <w:t xml:space="preserve"> hantera nettoflöden mellan in- och utbetalningarna i inkomst</w:t>
      </w:r>
      <w:r w:rsidRPr="005173D5">
        <w:t>pensionssystemet. Fondens uppdrag regleras i lagen om Sjätte AP-fonden. Fondens mål är att skapa långsiktigt hög avkast</w:t>
      </w:r>
      <w:r w:rsidRPr="005173D5">
        <w:softHyphen/>
        <w:t>ning med tillfredsställande riskspridning genom investeringar på den onote</w:t>
      </w:r>
      <w:r w:rsidRPr="005173D5">
        <w:softHyphen/>
        <w:t>rade riskkapital</w:t>
      </w:r>
      <w:r w:rsidRPr="005173D5">
        <w:softHyphen/>
        <w:t xml:space="preserve">marknaden. </w:t>
      </w:r>
      <w:r w:rsidRPr="00C51B8D">
        <w:t>Styrelsen beslutade</w:t>
      </w:r>
      <w:r>
        <w:t xml:space="preserve"> under 2020</w:t>
      </w:r>
      <w:r w:rsidRPr="00C51B8D">
        <w:t xml:space="preserve"> att fr</w:t>
      </w:r>
      <w:r>
        <w:t>ån och med</w:t>
      </w:r>
      <w:r w:rsidRPr="00C51B8D">
        <w:t xml:space="preserve"> 2021 använda ett nytt avkastningsmål</w:t>
      </w:r>
      <w:r>
        <w:t>. M</w:t>
      </w:r>
      <w:r w:rsidRPr="00C51B8D">
        <w:t>ålet syftar till att utvärdera fondens prestation relativt en marknad av onoterade tillgångar globalt, och kommer huvud</w:t>
      </w:r>
      <w:r>
        <w:softHyphen/>
      </w:r>
      <w:r w:rsidRPr="00C51B8D">
        <w:t>sakligen utvärderas över rullande femårs</w:t>
      </w:r>
      <w:r>
        <w:softHyphen/>
      </w:r>
      <w:r w:rsidRPr="00C51B8D">
        <w:t>perioder.</w:t>
      </w:r>
    </w:p>
    <w:p w14:paraId="53BDBFFF" w14:textId="77777777" w:rsidR="00CC5121" w:rsidRDefault="00CC5121" w:rsidP="00CC5121">
      <w:pPr>
        <w:pStyle w:val="Brdtextmedindrag"/>
      </w:pPr>
      <w:r w:rsidRPr="0056519A">
        <w:lastRenderedPageBreak/>
        <w:t>Avkastningen för 202</w:t>
      </w:r>
      <w:r>
        <w:t>2</w:t>
      </w:r>
      <w:r w:rsidRPr="0056519A">
        <w:t xml:space="preserve"> uppgick till </w:t>
      </w:r>
      <w:r>
        <w:t>1,9</w:t>
      </w:r>
      <w:r w:rsidRPr="0056519A">
        <w:t xml:space="preserve"> procent</w:t>
      </w:r>
      <w:r>
        <w:t>,</w:t>
      </w:r>
      <w:r w:rsidRPr="0056519A">
        <w:t xml:space="preserve"> vilket var den </w:t>
      </w:r>
      <w:r>
        <w:t>näst lägsta</w:t>
      </w:r>
      <w:r w:rsidRPr="0056519A">
        <w:t xml:space="preserve"> årliga avkastningen sedan </w:t>
      </w:r>
      <w:r>
        <w:t>finanskrisen 2008 (endast -6,9 procent 2011 var lägre).</w:t>
      </w:r>
      <w:r w:rsidRPr="0056519A">
        <w:t xml:space="preserve"> </w:t>
      </w:r>
      <w:r>
        <w:t>Den genomsnittliga a</w:t>
      </w:r>
      <w:r w:rsidRPr="00C444BB">
        <w:t xml:space="preserve">vkastningen </w:t>
      </w:r>
      <w:r>
        <w:t xml:space="preserve">efter kostnader </w:t>
      </w:r>
      <w:r w:rsidRPr="00C444BB">
        <w:t xml:space="preserve">över fem år uppgick till </w:t>
      </w:r>
      <w:r>
        <w:t>16,8 procent</w:t>
      </w:r>
      <w:r w:rsidRPr="00C444BB">
        <w:t xml:space="preserve">. </w:t>
      </w:r>
      <w:r>
        <w:t xml:space="preserve">Därmed uppfyllde </w:t>
      </w:r>
      <w:r w:rsidRPr="0056519A">
        <w:t>Sjätte AP-fonden</w:t>
      </w:r>
      <w:r>
        <w:t xml:space="preserve"> sitt </w:t>
      </w:r>
      <w:r w:rsidRPr="0056519A">
        <w:t>lång</w:t>
      </w:r>
      <w:r w:rsidRPr="0056519A">
        <w:softHyphen/>
        <w:t xml:space="preserve">siktiga avkastningsmål </w:t>
      </w:r>
      <w:r>
        <w:t>som uppgick till 15,9 procent under samma period.</w:t>
      </w:r>
      <w:bookmarkEnd w:id="281"/>
    </w:p>
    <w:p w14:paraId="317B8CCD" w14:textId="77777777" w:rsidR="00CC5121" w:rsidRDefault="00CC5121" w:rsidP="00CC5121">
      <w:pPr>
        <w:pStyle w:val="TabellRubrik"/>
      </w:pPr>
      <w:r w:rsidRPr="001C5A26">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1C5A26">
        <w:t>.</w:t>
      </w:r>
      <w:r w:rsidR="00263E1F">
        <w:fldChar w:fldCharType="begin"/>
      </w:r>
      <w:r w:rsidR="00263E1F">
        <w:instrText xml:space="preserve"> SEQ Tabell \* Arabic \s 1  \* MERGEFORMAT </w:instrText>
      </w:r>
      <w:r w:rsidR="00263E1F">
        <w:fldChar w:fldCharType="separate"/>
      </w:r>
      <w:r>
        <w:rPr>
          <w:noProof/>
        </w:rPr>
        <w:t>17</w:t>
      </w:r>
      <w:r w:rsidR="00263E1F">
        <w:rPr>
          <w:noProof/>
        </w:rPr>
        <w:fldChar w:fldCharType="end"/>
      </w:r>
      <w:r w:rsidRPr="001C5A26">
        <w:tab/>
      </w:r>
      <w:r>
        <w:t>Sjätte</w:t>
      </w:r>
      <w:r w:rsidRPr="001C5A26">
        <w:t xml:space="preserve"> AP-fondens resultat</w:t>
      </w:r>
    </w:p>
    <w:p w14:paraId="6BD57547" w14:textId="77777777" w:rsidR="00CC5121" w:rsidRPr="009F748E" w:rsidRDefault="00CC5121" w:rsidP="00CC5121">
      <w:pPr>
        <w:pStyle w:val="FigurUnderrubrik"/>
      </w:pPr>
      <w:r>
        <w:t>Miljarder kronor</w:t>
      </w:r>
    </w:p>
    <w:tbl>
      <w:tblPr>
        <w:tblW w:w="4937" w:type="pct"/>
        <w:tblCellMar>
          <w:left w:w="0" w:type="dxa"/>
        </w:tblCellMar>
        <w:tblLook w:val="0000" w:firstRow="0" w:lastRow="0" w:firstColumn="0" w:lastColumn="0" w:noHBand="0" w:noVBand="0"/>
        <w:tblDescription w:val="Tabell som visar Tredje AP-fondens resultat i miljarder kronor."/>
      </w:tblPr>
      <w:tblGrid>
        <w:gridCol w:w="2211"/>
        <w:gridCol w:w="752"/>
        <w:gridCol w:w="752"/>
        <w:gridCol w:w="752"/>
        <w:gridCol w:w="678"/>
        <w:gridCol w:w="678"/>
      </w:tblGrid>
      <w:tr w:rsidR="00CC5121" w:rsidRPr="001C5A26" w14:paraId="34745EAC" w14:textId="77777777" w:rsidTr="00367745">
        <w:tc>
          <w:tcPr>
            <w:tcW w:w="2211" w:type="dxa"/>
            <w:tcBorders>
              <w:top w:val="single" w:sz="8" w:space="0" w:color="auto"/>
              <w:bottom w:val="single" w:sz="6" w:space="0" w:color="auto"/>
            </w:tcBorders>
          </w:tcPr>
          <w:p w14:paraId="770118B4" w14:textId="77777777" w:rsidR="00CC5121" w:rsidRPr="001C5A26" w:rsidRDefault="00CC5121" w:rsidP="00367745">
            <w:pPr>
              <w:pStyle w:val="TabellHuvud"/>
              <w:jc w:val="left"/>
              <w:rPr>
                <w:b w:val="0"/>
                <w:i/>
              </w:rPr>
            </w:pPr>
          </w:p>
        </w:tc>
        <w:tc>
          <w:tcPr>
            <w:tcW w:w="752" w:type="dxa"/>
            <w:tcBorders>
              <w:top w:val="single" w:sz="8" w:space="0" w:color="auto"/>
              <w:bottom w:val="single" w:sz="6" w:space="0" w:color="auto"/>
            </w:tcBorders>
          </w:tcPr>
          <w:p w14:paraId="001DB199" w14:textId="77777777" w:rsidR="00CC5121" w:rsidRPr="001C5A26" w:rsidRDefault="00CC5121" w:rsidP="00367745">
            <w:pPr>
              <w:pStyle w:val="TabellHuvud"/>
            </w:pPr>
            <w:r w:rsidRPr="001C5A26">
              <w:t>2018</w:t>
            </w:r>
          </w:p>
        </w:tc>
        <w:tc>
          <w:tcPr>
            <w:tcW w:w="752" w:type="dxa"/>
            <w:tcBorders>
              <w:top w:val="single" w:sz="8" w:space="0" w:color="auto"/>
              <w:bottom w:val="single" w:sz="6" w:space="0" w:color="auto"/>
            </w:tcBorders>
          </w:tcPr>
          <w:p w14:paraId="0E32E5F8" w14:textId="77777777" w:rsidR="00CC5121" w:rsidRPr="001C5A26" w:rsidRDefault="00CC5121" w:rsidP="00367745">
            <w:pPr>
              <w:pStyle w:val="TabellHuvud"/>
            </w:pPr>
            <w:r w:rsidRPr="001C5A26">
              <w:t>2019</w:t>
            </w:r>
          </w:p>
        </w:tc>
        <w:tc>
          <w:tcPr>
            <w:tcW w:w="752" w:type="dxa"/>
            <w:tcBorders>
              <w:top w:val="single" w:sz="8" w:space="0" w:color="auto"/>
              <w:bottom w:val="single" w:sz="6" w:space="0" w:color="auto"/>
            </w:tcBorders>
          </w:tcPr>
          <w:p w14:paraId="51AD1517" w14:textId="77777777" w:rsidR="00CC5121" w:rsidRPr="001C5A26" w:rsidRDefault="00CC5121" w:rsidP="00367745">
            <w:pPr>
              <w:pStyle w:val="TabellHuvud"/>
            </w:pPr>
            <w:r w:rsidRPr="001C5A26">
              <w:t>20</w:t>
            </w:r>
            <w:r>
              <w:t>20</w:t>
            </w:r>
          </w:p>
        </w:tc>
        <w:tc>
          <w:tcPr>
            <w:tcW w:w="678" w:type="dxa"/>
            <w:tcBorders>
              <w:top w:val="single" w:sz="8" w:space="0" w:color="auto"/>
              <w:bottom w:val="single" w:sz="6" w:space="0" w:color="auto"/>
            </w:tcBorders>
          </w:tcPr>
          <w:p w14:paraId="780EEBD3" w14:textId="77777777" w:rsidR="00CC5121" w:rsidRPr="001C5A26" w:rsidRDefault="00CC5121" w:rsidP="00367745">
            <w:pPr>
              <w:pStyle w:val="TabellHuvud"/>
            </w:pPr>
            <w:r>
              <w:t>2021</w:t>
            </w:r>
          </w:p>
        </w:tc>
        <w:tc>
          <w:tcPr>
            <w:tcW w:w="678" w:type="dxa"/>
            <w:tcBorders>
              <w:top w:val="single" w:sz="8" w:space="0" w:color="auto"/>
              <w:bottom w:val="single" w:sz="6" w:space="0" w:color="auto"/>
            </w:tcBorders>
          </w:tcPr>
          <w:p w14:paraId="6F79F336" w14:textId="77777777" w:rsidR="00CC5121" w:rsidRDefault="00CC5121" w:rsidP="00367745">
            <w:pPr>
              <w:pStyle w:val="TabellHuvud"/>
            </w:pPr>
            <w:r>
              <w:t>2022</w:t>
            </w:r>
          </w:p>
        </w:tc>
      </w:tr>
      <w:tr w:rsidR="00CC5121" w:rsidRPr="001C5A26" w14:paraId="04007926" w14:textId="77777777" w:rsidTr="00367745">
        <w:tc>
          <w:tcPr>
            <w:tcW w:w="2211" w:type="dxa"/>
            <w:tcBorders>
              <w:top w:val="single" w:sz="6" w:space="0" w:color="auto"/>
            </w:tcBorders>
          </w:tcPr>
          <w:p w14:paraId="6F60B04B" w14:textId="77777777" w:rsidR="00CC5121" w:rsidRPr="001C5A26" w:rsidRDefault="00CC5121" w:rsidP="00367745">
            <w:pPr>
              <w:pStyle w:val="TabellRader"/>
              <w:jc w:val="left"/>
            </w:pPr>
            <w:r w:rsidRPr="001C5A26">
              <w:t>Ingående fondkapital</w:t>
            </w:r>
          </w:p>
        </w:tc>
        <w:tc>
          <w:tcPr>
            <w:tcW w:w="752" w:type="dxa"/>
            <w:tcBorders>
              <w:top w:val="single" w:sz="6" w:space="0" w:color="auto"/>
            </w:tcBorders>
          </w:tcPr>
          <w:p w14:paraId="6B5815D8" w14:textId="77777777" w:rsidR="00CC5121" w:rsidRPr="001C5A26" w:rsidRDefault="00CC5121" w:rsidP="00367745">
            <w:pPr>
              <w:pStyle w:val="TabellRader"/>
            </w:pPr>
            <w:r>
              <w:t>31,6</w:t>
            </w:r>
          </w:p>
        </w:tc>
        <w:tc>
          <w:tcPr>
            <w:tcW w:w="752" w:type="dxa"/>
            <w:tcBorders>
              <w:top w:val="single" w:sz="6" w:space="0" w:color="auto"/>
            </w:tcBorders>
          </w:tcPr>
          <w:p w14:paraId="2D4AEF30" w14:textId="77777777" w:rsidR="00CC5121" w:rsidRPr="001C5A26" w:rsidRDefault="00CC5121" w:rsidP="00367745">
            <w:pPr>
              <w:pStyle w:val="TabellRader"/>
            </w:pPr>
            <w:r>
              <w:t>34,7</w:t>
            </w:r>
          </w:p>
        </w:tc>
        <w:tc>
          <w:tcPr>
            <w:tcW w:w="752" w:type="dxa"/>
            <w:tcBorders>
              <w:top w:val="single" w:sz="6" w:space="0" w:color="auto"/>
            </w:tcBorders>
          </w:tcPr>
          <w:p w14:paraId="2EC6D7AF" w14:textId="77777777" w:rsidR="00CC5121" w:rsidRPr="001C5A26" w:rsidRDefault="00CC5121" w:rsidP="00367745">
            <w:pPr>
              <w:pStyle w:val="TabellRader"/>
            </w:pPr>
            <w:r>
              <w:t>37,5</w:t>
            </w:r>
          </w:p>
        </w:tc>
        <w:tc>
          <w:tcPr>
            <w:tcW w:w="678" w:type="dxa"/>
            <w:tcBorders>
              <w:top w:val="single" w:sz="6" w:space="0" w:color="auto"/>
            </w:tcBorders>
          </w:tcPr>
          <w:p w14:paraId="1D4D26D9" w14:textId="77777777" w:rsidR="00CC5121" w:rsidRPr="001C5A26" w:rsidRDefault="00CC5121" w:rsidP="00367745">
            <w:pPr>
              <w:pStyle w:val="TabellRader"/>
            </w:pPr>
            <w:r>
              <w:t>45,2</w:t>
            </w:r>
          </w:p>
        </w:tc>
        <w:tc>
          <w:tcPr>
            <w:tcW w:w="678" w:type="dxa"/>
            <w:tcBorders>
              <w:top w:val="single" w:sz="6" w:space="0" w:color="auto"/>
            </w:tcBorders>
          </w:tcPr>
          <w:p w14:paraId="33D8173E" w14:textId="77777777" w:rsidR="00CC5121" w:rsidRDefault="00CC5121" w:rsidP="00367745">
            <w:pPr>
              <w:pStyle w:val="TabellRader"/>
            </w:pPr>
            <w:r>
              <w:t>67,3</w:t>
            </w:r>
          </w:p>
        </w:tc>
      </w:tr>
      <w:tr w:rsidR="00CC5121" w:rsidRPr="001C5A26" w14:paraId="15FF929F" w14:textId="77777777" w:rsidTr="00367745">
        <w:tc>
          <w:tcPr>
            <w:tcW w:w="2211" w:type="dxa"/>
          </w:tcPr>
          <w:p w14:paraId="21344F31" w14:textId="77777777" w:rsidR="00CC5121" w:rsidRPr="001C5A26" w:rsidRDefault="00CC5121" w:rsidP="00367745">
            <w:pPr>
              <w:pStyle w:val="TabellRader"/>
              <w:jc w:val="left"/>
            </w:pPr>
            <w:r w:rsidRPr="001C5A26">
              <w:t>Årets resulta</w:t>
            </w:r>
            <w:r>
              <w:t>t</w:t>
            </w:r>
          </w:p>
        </w:tc>
        <w:tc>
          <w:tcPr>
            <w:tcW w:w="752" w:type="dxa"/>
          </w:tcPr>
          <w:p w14:paraId="6ECEE0F7" w14:textId="77777777" w:rsidR="00CC5121" w:rsidRPr="001C5A26" w:rsidRDefault="00CC5121" w:rsidP="00367745">
            <w:pPr>
              <w:pStyle w:val="TabellRader"/>
            </w:pPr>
            <w:r>
              <w:t>3,0</w:t>
            </w:r>
          </w:p>
        </w:tc>
        <w:tc>
          <w:tcPr>
            <w:tcW w:w="752" w:type="dxa"/>
          </w:tcPr>
          <w:p w14:paraId="11995F97" w14:textId="77777777" w:rsidR="00CC5121" w:rsidRPr="001C5A26" w:rsidRDefault="00CC5121" w:rsidP="00367745">
            <w:pPr>
              <w:pStyle w:val="TabellRader"/>
            </w:pPr>
            <w:r>
              <w:t>2,9</w:t>
            </w:r>
          </w:p>
        </w:tc>
        <w:tc>
          <w:tcPr>
            <w:tcW w:w="752" w:type="dxa"/>
          </w:tcPr>
          <w:p w14:paraId="43F4E112" w14:textId="77777777" w:rsidR="00CC5121" w:rsidRPr="001C5A26" w:rsidRDefault="00CC5121" w:rsidP="00367745">
            <w:pPr>
              <w:pStyle w:val="TabellRader"/>
            </w:pPr>
            <w:r>
              <w:t>7,6</w:t>
            </w:r>
          </w:p>
        </w:tc>
        <w:tc>
          <w:tcPr>
            <w:tcW w:w="678" w:type="dxa"/>
          </w:tcPr>
          <w:p w14:paraId="246B58BE" w14:textId="77777777" w:rsidR="00CC5121" w:rsidRPr="001C5A26" w:rsidRDefault="00CC5121" w:rsidP="00367745">
            <w:pPr>
              <w:pStyle w:val="TabellRader"/>
            </w:pPr>
            <w:r>
              <w:t>22,2</w:t>
            </w:r>
          </w:p>
        </w:tc>
        <w:tc>
          <w:tcPr>
            <w:tcW w:w="678" w:type="dxa"/>
          </w:tcPr>
          <w:p w14:paraId="45382566" w14:textId="77777777" w:rsidR="00CC5121" w:rsidRDefault="00CC5121" w:rsidP="00367745">
            <w:pPr>
              <w:pStyle w:val="TabellRader"/>
            </w:pPr>
            <w:r>
              <w:t>1,3</w:t>
            </w:r>
          </w:p>
        </w:tc>
      </w:tr>
      <w:tr w:rsidR="00CC5121" w:rsidRPr="001C5A26" w14:paraId="2A007E80" w14:textId="77777777" w:rsidTr="00367745">
        <w:tc>
          <w:tcPr>
            <w:tcW w:w="2211" w:type="dxa"/>
          </w:tcPr>
          <w:p w14:paraId="08A8AC11" w14:textId="77777777" w:rsidR="00CC5121" w:rsidRPr="001C5A26" w:rsidRDefault="00CC5121" w:rsidP="00367745">
            <w:pPr>
              <w:pStyle w:val="TabellRader"/>
              <w:jc w:val="left"/>
            </w:pPr>
            <w:r w:rsidRPr="001C5A26">
              <w:t>Utgående fondkapital</w:t>
            </w:r>
          </w:p>
        </w:tc>
        <w:tc>
          <w:tcPr>
            <w:tcW w:w="752" w:type="dxa"/>
          </w:tcPr>
          <w:p w14:paraId="49DDB488" w14:textId="77777777" w:rsidR="00CC5121" w:rsidRPr="001C5A26" w:rsidRDefault="00CC5121" w:rsidP="00367745">
            <w:pPr>
              <w:pStyle w:val="TabellRader"/>
            </w:pPr>
            <w:r>
              <w:t>34,7</w:t>
            </w:r>
          </w:p>
        </w:tc>
        <w:tc>
          <w:tcPr>
            <w:tcW w:w="752" w:type="dxa"/>
          </w:tcPr>
          <w:p w14:paraId="5963B3A0" w14:textId="77777777" w:rsidR="00CC5121" w:rsidRPr="001C5A26" w:rsidRDefault="00CC5121" w:rsidP="00367745">
            <w:pPr>
              <w:pStyle w:val="TabellRader"/>
            </w:pPr>
            <w:r>
              <w:t>37,5</w:t>
            </w:r>
          </w:p>
        </w:tc>
        <w:tc>
          <w:tcPr>
            <w:tcW w:w="752" w:type="dxa"/>
          </w:tcPr>
          <w:p w14:paraId="60EEE261" w14:textId="77777777" w:rsidR="00CC5121" w:rsidRPr="001C5A26" w:rsidRDefault="00CC5121" w:rsidP="00367745">
            <w:pPr>
              <w:pStyle w:val="TabellRader"/>
            </w:pPr>
            <w:r>
              <w:t>45,2</w:t>
            </w:r>
          </w:p>
        </w:tc>
        <w:tc>
          <w:tcPr>
            <w:tcW w:w="678" w:type="dxa"/>
          </w:tcPr>
          <w:p w14:paraId="476F9A99" w14:textId="77777777" w:rsidR="00CC5121" w:rsidRPr="001C5A26" w:rsidRDefault="00CC5121" w:rsidP="00367745">
            <w:pPr>
              <w:pStyle w:val="TabellRader"/>
            </w:pPr>
            <w:r>
              <w:t>67,3</w:t>
            </w:r>
          </w:p>
        </w:tc>
        <w:tc>
          <w:tcPr>
            <w:tcW w:w="678" w:type="dxa"/>
          </w:tcPr>
          <w:p w14:paraId="1F8AC6FC" w14:textId="77777777" w:rsidR="00CC5121" w:rsidRDefault="00CC5121" w:rsidP="00367745">
            <w:pPr>
              <w:pStyle w:val="TabellRader"/>
            </w:pPr>
            <w:r>
              <w:t>68,6</w:t>
            </w:r>
          </w:p>
        </w:tc>
      </w:tr>
      <w:tr w:rsidR="00CC5121" w:rsidRPr="001C5A26" w14:paraId="1B97D220" w14:textId="77777777" w:rsidTr="00367745">
        <w:tc>
          <w:tcPr>
            <w:tcW w:w="2211" w:type="dxa"/>
            <w:tcBorders>
              <w:bottom w:val="single" w:sz="4" w:space="0" w:color="auto"/>
            </w:tcBorders>
          </w:tcPr>
          <w:p w14:paraId="7001BCE1" w14:textId="77777777" w:rsidR="00CC5121" w:rsidRPr="001C5A26" w:rsidRDefault="00CC5121" w:rsidP="00367745">
            <w:pPr>
              <w:pStyle w:val="TabellRader"/>
              <w:jc w:val="left"/>
            </w:pPr>
            <w:r w:rsidRPr="001C5A26">
              <w:t>Årets förändring, mdkr</w:t>
            </w:r>
          </w:p>
        </w:tc>
        <w:tc>
          <w:tcPr>
            <w:tcW w:w="752" w:type="dxa"/>
            <w:tcBorders>
              <w:bottom w:val="single" w:sz="4" w:space="0" w:color="auto"/>
            </w:tcBorders>
          </w:tcPr>
          <w:p w14:paraId="0DB7EF6A" w14:textId="77777777" w:rsidR="00CC5121" w:rsidRPr="001C5A26" w:rsidRDefault="00CC5121" w:rsidP="00367745">
            <w:pPr>
              <w:pStyle w:val="TabellRader"/>
            </w:pPr>
            <w:r>
              <w:t>3,1</w:t>
            </w:r>
          </w:p>
        </w:tc>
        <w:tc>
          <w:tcPr>
            <w:tcW w:w="752" w:type="dxa"/>
            <w:tcBorders>
              <w:bottom w:val="single" w:sz="4" w:space="0" w:color="auto"/>
            </w:tcBorders>
          </w:tcPr>
          <w:p w14:paraId="646869BB" w14:textId="77777777" w:rsidR="00CC5121" w:rsidRPr="001C5A26" w:rsidRDefault="00CC5121" w:rsidP="00367745">
            <w:pPr>
              <w:pStyle w:val="TabellRader"/>
            </w:pPr>
            <w:r>
              <w:t>2,8</w:t>
            </w:r>
          </w:p>
        </w:tc>
        <w:tc>
          <w:tcPr>
            <w:tcW w:w="752" w:type="dxa"/>
            <w:tcBorders>
              <w:bottom w:val="single" w:sz="4" w:space="0" w:color="auto"/>
            </w:tcBorders>
          </w:tcPr>
          <w:p w14:paraId="14AD1BEE" w14:textId="77777777" w:rsidR="00CC5121" w:rsidRPr="001C5A26" w:rsidRDefault="00CC5121" w:rsidP="00367745">
            <w:pPr>
              <w:pStyle w:val="TabellRader"/>
            </w:pPr>
            <w:r>
              <w:t>7,7</w:t>
            </w:r>
          </w:p>
        </w:tc>
        <w:tc>
          <w:tcPr>
            <w:tcW w:w="678" w:type="dxa"/>
            <w:tcBorders>
              <w:bottom w:val="single" w:sz="4" w:space="0" w:color="auto"/>
            </w:tcBorders>
          </w:tcPr>
          <w:p w14:paraId="501529A4" w14:textId="77777777" w:rsidR="00CC5121" w:rsidRPr="001C5A26" w:rsidRDefault="00CC5121" w:rsidP="00367745">
            <w:pPr>
              <w:pStyle w:val="TabellRader"/>
            </w:pPr>
            <w:r>
              <w:t>22,1</w:t>
            </w:r>
          </w:p>
        </w:tc>
        <w:tc>
          <w:tcPr>
            <w:tcW w:w="678" w:type="dxa"/>
            <w:tcBorders>
              <w:bottom w:val="single" w:sz="4" w:space="0" w:color="auto"/>
            </w:tcBorders>
          </w:tcPr>
          <w:p w14:paraId="56EB4A8C" w14:textId="77777777" w:rsidR="00CC5121" w:rsidRDefault="00CC5121" w:rsidP="00367745">
            <w:pPr>
              <w:pStyle w:val="TabellRader"/>
            </w:pPr>
            <w:r>
              <w:t>1,3</w:t>
            </w:r>
          </w:p>
        </w:tc>
      </w:tr>
      <w:tr w:rsidR="00CC5121" w:rsidRPr="001C5A26" w14:paraId="4A45416D" w14:textId="77777777" w:rsidTr="00367745">
        <w:tc>
          <w:tcPr>
            <w:tcW w:w="2211" w:type="dxa"/>
            <w:tcBorders>
              <w:top w:val="single" w:sz="4" w:space="0" w:color="auto"/>
            </w:tcBorders>
            <w:vAlign w:val="center"/>
          </w:tcPr>
          <w:p w14:paraId="2A64D35E" w14:textId="77777777" w:rsidR="00CC5121" w:rsidRPr="001C5A26" w:rsidRDefault="00CC5121" w:rsidP="00367745">
            <w:pPr>
              <w:pStyle w:val="TabellHuvud"/>
              <w:jc w:val="left"/>
              <w:rPr>
                <w:color w:val="000000"/>
                <w:szCs w:val="18"/>
                <w:lang w:eastAsia="sv-SE"/>
              </w:rPr>
            </w:pPr>
            <w:r w:rsidRPr="001C5A26">
              <w:rPr>
                <w:b w:val="0"/>
                <w:i/>
              </w:rPr>
              <w:t>Procent</w:t>
            </w:r>
          </w:p>
        </w:tc>
        <w:tc>
          <w:tcPr>
            <w:tcW w:w="752" w:type="dxa"/>
            <w:tcBorders>
              <w:top w:val="single" w:sz="4" w:space="0" w:color="auto"/>
            </w:tcBorders>
          </w:tcPr>
          <w:p w14:paraId="790D8A65" w14:textId="77777777" w:rsidR="00CC5121" w:rsidRPr="001C5A26" w:rsidRDefault="00CC5121" w:rsidP="00367745">
            <w:pPr>
              <w:pStyle w:val="TabellRader"/>
              <w:rPr>
                <w:color w:val="000000"/>
                <w:szCs w:val="18"/>
                <w:lang w:eastAsia="sv-SE"/>
              </w:rPr>
            </w:pPr>
          </w:p>
        </w:tc>
        <w:tc>
          <w:tcPr>
            <w:tcW w:w="752" w:type="dxa"/>
            <w:tcBorders>
              <w:top w:val="single" w:sz="4" w:space="0" w:color="auto"/>
            </w:tcBorders>
          </w:tcPr>
          <w:p w14:paraId="17834F50" w14:textId="77777777" w:rsidR="00CC5121" w:rsidRPr="001C5A26" w:rsidRDefault="00CC5121" w:rsidP="00367745">
            <w:pPr>
              <w:pStyle w:val="TabellRader"/>
              <w:rPr>
                <w:color w:val="000000"/>
                <w:szCs w:val="18"/>
                <w:lang w:eastAsia="sv-SE"/>
              </w:rPr>
            </w:pPr>
          </w:p>
        </w:tc>
        <w:tc>
          <w:tcPr>
            <w:tcW w:w="752" w:type="dxa"/>
            <w:tcBorders>
              <w:top w:val="single" w:sz="4" w:space="0" w:color="auto"/>
            </w:tcBorders>
          </w:tcPr>
          <w:p w14:paraId="2386650A" w14:textId="77777777" w:rsidR="00CC5121" w:rsidRPr="001C5A26" w:rsidRDefault="00CC5121" w:rsidP="00367745">
            <w:pPr>
              <w:pStyle w:val="TabellRader"/>
              <w:rPr>
                <w:color w:val="000000"/>
                <w:szCs w:val="18"/>
                <w:lang w:eastAsia="sv-SE"/>
              </w:rPr>
            </w:pPr>
          </w:p>
        </w:tc>
        <w:tc>
          <w:tcPr>
            <w:tcW w:w="678" w:type="dxa"/>
            <w:tcBorders>
              <w:top w:val="single" w:sz="4" w:space="0" w:color="auto"/>
            </w:tcBorders>
          </w:tcPr>
          <w:p w14:paraId="75DEF437" w14:textId="77777777" w:rsidR="00CC5121" w:rsidRPr="001C5A26" w:rsidRDefault="00CC5121" w:rsidP="00367745">
            <w:pPr>
              <w:pStyle w:val="TabellRader"/>
              <w:rPr>
                <w:color w:val="000000"/>
                <w:szCs w:val="18"/>
                <w:lang w:eastAsia="sv-SE"/>
              </w:rPr>
            </w:pPr>
          </w:p>
        </w:tc>
        <w:tc>
          <w:tcPr>
            <w:tcW w:w="678" w:type="dxa"/>
            <w:tcBorders>
              <w:top w:val="single" w:sz="4" w:space="0" w:color="auto"/>
            </w:tcBorders>
          </w:tcPr>
          <w:p w14:paraId="054BDC0B" w14:textId="77777777" w:rsidR="00CC5121" w:rsidRPr="001C5A26" w:rsidRDefault="00CC5121" w:rsidP="00367745">
            <w:pPr>
              <w:pStyle w:val="TabellRader"/>
              <w:rPr>
                <w:color w:val="000000"/>
                <w:szCs w:val="18"/>
                <w:lang w:eastAsia="sv-SE"/>
              </w:rPr>
            </w:pPr>
          </w:p>
        </w:tc>
      </w:tr>
      <w:tr w:rsidR="00CC5121" w:rsidRPr="001C5A26" w14:paraId="1A40BD7D" w14:textId="77777777" w:rsidTr="00367745">
        <w:tc>
          <w:tcPr>
            <w:tcW w:w="2211" w:type="dxa"/>
            <w:tcBorders>
              <w:bottom w:val="single" w:sz="4" w:space="0" w:color="auto"/>
            </w:tcBorders>
            <w:vAlign w:val="center"/>
          </w:tcPr>
          <w:p w14:paraId="5DEBCB9C" w14:textId="77777777" w:rsidR="00CC5121" w:rsidRPr="001C5A26" w:rsidRDefault="00CC5121" w:rsidP="00367745">
            <w:pPr>
              <w:pStyle w:val="TabellRader"/>
              <w:jc w:val="left"/>
            </w:pPr>
            <w:r w:rsidRPr="001C5A26">
              <w:rPr>
                <w:color w:val="000000"/>
                <w:szCs w:val="18"/>
                <w:lang w:eastAsia="sv-SE"/>
              </w:rPr>
              <w:t xml:space="preserve">Avkastning efter kostnader </w:t>
            </w:r>
          </w:p>
        </w:tc>
        <w:tc>
          <w:tcPr>
            <w:tcW w:w="752" w:type="dxa"/>
            <w:tcBorders>
              <w:bottom w:val="single" w:sz="4" w:space="0" w:color="auto"/>
            </w:tcBorders>
          </w:tcPr>
          <w:p w14:paraId="39EF17C8" w14:textId="77777777" w:rsidR="00CC5121" w:rsidRPr="001C5A26" w:rsidRDefault="00CC5121" w:rsidP="00367745">
            <w:pPr>
              <w:pStyle w:val="TabellRader"/>
            </w:pPr>
            <w:r>
              <w:t>9,6</w:t>
            </w:r>
          </w:p>
        </w:tc>
        <w:tc>
          <w:tcPr>
            <w:tcW w:w="752" w:type="dxa"/>
            <w:tcBorders>
              <w:bottom w:val="single" w:sz="4" w:space="0" w:color="auto"/>
            </w:tcBorders>
          </w:tcPr>
          <w:p w14:paraId="24703404" w14:textId="77777777" w:rsidR="00CC5121" w:rsidRPr="000F1C5D" w:rsidRDefault="00CC5121" w:rsidP="00367745">
            <w:pPr>
              <w:pStyle w:val="TabellRader"/>
            </w:pPr>
            <w:r w:rsidRPr="000F1C5D">
              <w:t>8,2</w:t>
            </w:r>
          </w:p>
        </w:tc>
        <w:tc>
          <w:tcPr>
            <w:tcW w:w="752" w:type="dxa"/>
            <w:tcBorders>
              <w:bottom w:val="single" w:sz="4" w:space="0" w:color="auto"/>
            </w:tcBorders>
          </w:tcPr>
          <w:p w14:paraId="7F88478E" w14:textId="77777777" w:rsidR="00CC5121" w:rsidRPr="000F1C5D" w:rsidRDefault="00CC5121" w:rsidP="00367745">
            <w:pPr>
              <w:pStyle w:val="TabellRader"/>
            </w:pPr>
            <w:r w:rsidRPr="000F1C5D">
              <w:t>20,4</w:t>
            </w:r>
          </w:p>
        </w:tc>
        <w:tc>
          <w:tcPr>
            <w:tcW w:w="678" w:type="dxa"/>
            <w:tcBorders>
              <w:bottom w:val="single" w:sz="4" w:space="0" w:color="auto"/>
            </w:tcBorders>
          </w:tcPr>
          <w:p w14:paraId="2A2E0514" w14:textId="77777777" w:rsidR="00CC5121" w:rsidRPr="001C5A26" w:rsidRDefault="00CC5121" w:rsidP="00367745">
            <w:pPr>
              <w:pStyle w:val="TabellRader"/>
              <w:rPr>
                <w:color w:val="000000"/>
                <w:szCs w:val="18"/>
                <w:lang w:eastAsia="sv-SE"/>
              </w:rPr>
            </w:pPr>
            <w:r>
              <w:rPr>
                <w:color w:val="000000"/>
                <w:szCs w:val="18"/>
                <w:lang w:eastAsia="sv-SE"/>
              </w:rPr>
              <w:t>49,1</w:t>
            </w:r>
          </w:p>
        </w:tc>
        <w:tc>
          <w:tcPr>
            <w:tcW w:w="678" w:type="dxa"/>
            <w:tcBorders>
              <w:bottom w:val="single" w:sz="4" w:space="0" w:color="auto"/>
            </w:tcBorders>
          </w:tcPr>
          <w:p w14:paraId="428598B9" w14:textId="77777777" w:rsidR="00CC5121" w:rsidRDefault="00CC5121" w:rsidP="00367745">
            <w:pPr>
              <w:pStyle w:val="TabellRader"/>
              <w:rPr>
                <w:color w:val="000000"/>
                <w:szCs w:val="18"/>
                <w:lang w:eastAsia="sv-SE"/>
              </w:rPr>
            </w:pPr>
            <w:r>
              <w:rPr>
                <w:color w:val="000000"/>
                <w:szCs w:val="18"/>
                <w:lang w:eastAsia="sv-SE"/>
              </w:rPr>
              <w:t>1,9</w:t>
            </w:r>
          </w:p>
        </w:tc>
      </w:tr>
    </w:tbl>
    <w:p w14:paraId="40B21471" w14:textId="77777777" w:rsidR="00CC5121" w:rsidRPr="00BD56FD" w:rsidRDefault="00CC5121" w:rsidP="00CC5121">
      <w:pPr>
        <w:pStyle w:val="TabellFotnot"/>
        <w:rPr>
          <w:rFonts w:ascii="Trade Gothic LT Std Cn" w:hAnsi="Trade Gothic LT Std Cn" w:cs="+mn-cs"/>
          <w:color w:val="000000"/>
          <w:kern w:val="24"/>
          <w:lang w:eastAsia="sv-SE"/>
        </w:rPr>
      </w:pPr>
      <w:r w:rsidRPr="00EC7858">
        <w:t>Källa: McKinsey bilaga 9 (grunddata från Sjätte AP-fonden)</w:t>
      </w:r>
      <w:r>
        <w:rPr>
          <w:rFonts w:ascii="Trade Gothic LT Std Cn" w:hAnsi="Trade Gothic LT Std Cn" w:cs="+mn-cs"/>
          <w:color w:val="000000"/>
          <w:kern w:val="24"/>
          <w:lang w:eastAsia="sv-SE"/>
        </w:rPr>
        <w:t>.</w:t>
      </w:r>
    </w:p>
    <w:p w14:paraId="0AC6F717" w14:textId="77777777" w:rsidR="00CC5121" w:rsidRDefault="00CC5121" w:rsidP="00CC5121">
      <w:pPr>
        <w:pStyle w:val="Brdtextmedindrag"/>
        <w:ind w:firstLine="0"/>
      </w:pPr>
      <w:bookmarkStart w:id="282" w:name="_Hlk102482137"/>
    </w:p>
    <w:p w14:paraId="0E01DE23" w14:textId="77777777" w:rsidR="00CC5121" w:rsidRDefault="00CC5121" w:rsidP="00CC5121">
      <w:pPr>
        <w:pStyle w:val="Brdtextmedindrag"/>
        <w:ind w:firstLine="0"/>
      </w:pPr>
      <w:bookmarkStart w:id="283" w:name="_Hlk133566604"/>
      <w:r>
        <w:t>Sedan den 1 juli 2022 har Sjätte AP-fonden ett lagstadgat mål om att förvalta fondmedlen på ett före</w:t>
      </w:r>
      <w:r>
        <w:softHyphen/>
        <w:t>dömligt sätt genom ansvarsfulla investe</w:t>
      </w:r>
      <w:r>
        <w:softHyphen/>
        <w:t xml:space="preserve">ringar och ansvarsfullt ägande. </w:t>
      </w:r>
      <w:r w:rsidRPr="009D62DF">
        <w:t>Det lagstadgade målet kommer att följas upp från och med nästa års utvärdering.</w:t>
      </w:r>
      <w:r>
        <w:t xml:space="preserve"> Sjätte AP-fonden har i sitt håll</w:t>
      </w:r>
      <w:r>
        <w:softHyphen/>
        <w:t>barhets</w:t>
      </w:r>
      <w:r>
        <w:softHyphen/>
        <w:t>arbete under 2022 haft tre särskilda fokus</w:t>
      </w:r>
      <w:r>
        <w:softHyphen/>
        <w:t>områden – klimat, jämställdhet och mångfald samt mänskliga rättigheter. Fokusområdena är oförändrade sedan före</w:t>
      </w:r>
      <w:r>
        <w:softHyphen/>
        <w:t>gående år. Fonden har fastställt elva hållbarhetsmål som följts upp under året.</w:t>
      </w:r>
    </w:p>
    <w:bookmarkEnd w:id="282"/>
    <w:bookmarkEnd w:id="283"/>
    <w:p w14:paraId="78B3A1B4" w14:textId="77777777" w:rsidR="00CC5121" w:rsidRPr="00A331DC" w:rsidRDefault="00CC5121" w:rsidP="00CC5121">
      <w:pPr>
        <w:pStyle w:val="Rubrik5utannumrering"/>
      </w:pPr>
      <w:r w:rsidRPr="00A331DC">
        <w:t>Fondkapital och resultat</w:t>
      </w:r>
    </w:p>
    <w:p w14:paraId="1E4F710D" w14:textId="77777777" w:rsidR="00CC5121" w:rsidRPr="00B91CA9" w:rsidRDefault="00CC5121" w:rsidP="00CC5121">
      <w:pPr>
        <w:pStyle w:val="Brdtext"/>
      </w:pPr>
      <w:r w:rsidRPr="00A331DC">
        <w:t xml:space="preserve">Sjätte AP-fondens resultat uppgick till </w:t>
      </w:r>
      <w:r>
        <w:t>1,3</w:t>
      </w:r>
      <w:r w:rsidRPr="00A331DC">
        <w:t xml:space="preserve"> miljarder kronor 202</w:t>
      </w:r>
      <w:r>
        <w:t>2</w:t>
      </w:r>
      <w:r w:rsidRPr="00A331DC">
        <w:t xml:space="preserve">, jämfört med </w:t>
      </w:r>
      <w:r>
        <w:t>22,2</w:t>
      </w:r>
      <w:r w:rsidRPr="00A331DC">
        <w:t> miljarder kronor året innan. Detta motsvarar en nominell avkast</w:t>
      </w:r>
      <w:r w:rsidRPr="00A331DC">
        <w:softHyphen/>
        <w:t xml:space="preserve">ning på </w:t>
      </w:r>
      <w:r>
        <w:t>1,9</w:t>
      </w:r>
      <w:r w:rsidRPr="00A331DC">
        <w:t xml:space="preserve"> procent, jämfört med </w:t>
      </w:r>
      <w:r>
        <w:t>49,1</w:t>
      </w:r>
      <w:r w:rsidRPr="00A331DC">
        <w:t xml:space="preserve"> procent året innan</w:t>
      </w:r>
      <w:r>
        <w:t xml:space="preserve">, </w:t>
      </w:r>
      <w:r w:rsidRPr="00156752">
        <w:t>vilket var fondens högsta årliga avkastning sedan start</w:t>
      </w:r>
      <w:r>
        <w:t xml:space="preserve"> 1996</w:t>
      </w:r>
      <w:r w:rsidRPr="00A331DC">
        <w:t xml:space="preserve">. Sedan fonden bildades 1996 har fondkapitalet ökat med </w:t>
      </w:r>
      <w:r>
        <w:t>58,2</w:t>
      </w:r>
      <w:r w:rsidRPr="00A331DC">
        <w:t xml:space="preserve"> miljarder kronor, från 10,4 miljarder kronor till </w:t>
      </w:r>
      <w:r>
        <w:t>68,6</w:t>
      </w:r>
      <w:r w:rsidRPr="00A331DC">
        <w:t xml:space="preserve"> miljarder kronor. Detta motsvarar en total värdetillväxt sedan starten på </w:t>
      </w:r>
      <w:r>
        <w:t>ca 560</w:t>
      </w:r>
      <w:r w:rsidRPr="00A331DC">
        <w:t> procent och en årlig genomsnittlig till</w:t>
      </w:r>
      <w:r w:rsidRPr="00A331DC">
        <w:softHyphen/>
        <w:t xml:space="preserve">växt på </w:t>
      </w:r>
      <w:r w:rsidRPr="00B91CA9">
        <w:t>7,</w:t>
      </w:r>
      <w:r>
        <w:t>5</w:t>
      </w:r>
      <w:r w:rsidRPr="00B91CA9">
        <w:t xml:space="preserve"> procent. </w:t>
      </w:r>
    </w:p>
    <w:p w14:paraId="68B0C089" w14:textId="77777777" w:rsidR="00CC5121" w:rsidRPr="0016597D" w:rsidRDefault="00CC5121" w:rsidP="00CC5121">
      <w:pPr>
        <w:pStyle w:val="Brdtextmedindrag"/>
        <w:rPr>
          <w:highlight w:val="yellow"/>
        </w:rPr>
      </w:pPr>
      <w:r w:rsidRPr="00B91CA9">
        <w:t>Under 202</w:t>
      </w:r>
      <w:r>
        <w:t>2</w:t>
      </w:r>
      <w:r w:rsidRPr="00B91CA9">
        <w:t xml:space="preserve"> uppgick Sjätte AP-fondens totala avkastning till </w:t>
      </w:r>
      <w:r>
        <w:t>1,9</w:t>
      </w:r>
      <w:r w:rsidRPr="00B91CA9">
        <w:t> pro</w:t>
      </w:r>
      <w:r w:rsidRPr="00B91CA9">
        <w:softHyphen/>
        <w:t xml:space="preserve">cent, eller </w:t>
      </w:r>
      <w:r>
        <w:t>1,3</w:t>
      </w:r>
      <w:r w:rsidRPr="00B91CA9">
        <w:t xml:space="preserve"> miljarder kronor, </w:t>
      </w:r>
      <w:r>
        <w:t>efter</w:t>
      </w:r>
      <w:r w:rsidRPr="00B91CA9">
        <w:t xml:space="preserve"> kostnader. Största positiva bidragen till avkastningen kom från </w:t>
      </w:r>
      <w:proofErr w:type="spellStart"/>
      <w:r w:rsidRPr="00B91CA9">
        <w:t>buyout</w:t>
      </w:r>
      <w:proofErr w:type="spellEnd"/>
      <w:r w:rsidRPr="00B91CA9">
        <w:t xml:space="preserve"> </w:t>
      </w:r>
      <w:r>
        <w:t xml:space="preserve">fondinvesteringar (4,6 miljarder kronor), </w:t>
      </w:r>
      <w:proofErr w:type="spellStart"/>
      <w:r>
        <w:t>buyout</w:t>
      </w:r>
      <w:proofErr w:type="spellEnd"/>
      <w:r>
        <w:t xml:space="preserve"> co-investeringar (2,5 miljarder kronor) och investeringar i </w:t>
      </w:r>
      <w:proofErr w:type="spellStart"/>
      <w:r>
        <w:t>secondary</w:t>
      </w:r>
      <w:proofErr w:type="spellEnd"/>
      <w:r>
        <w:t xml:space="preserve"> (0,5 miljarder kronor). Största negativa bidraget till avkastningen kom från valutasäkringar (-5,9 miljarder kronor).</w:t>
      </w:r>
    </w:p>
    <w:p w14:paraId="5FD7262D" w14:textId="77777777" w:rsidR="00CC5121" w:rsidRDefault="00CC5121" w:rsidP="00CC5121">
      <w:pPr>
        <w:pStyle w:val="Rubrik5utannumrering"/>
        <w:rPr>
          <w:i w:val="0"/>
          <w:iCs/>
        </w:rPr>
      </w:pPr>
      <w:r>
        <w:t>Sjätte AP-fondens avkastningsmål</w:t>
      </w:r>
    </w:p>
    <w:p w14:paraId="5BE08774" w14:textId="77777777" w:rsidR="00CC5121" w:rsidRPr="00B91CA9" w:rsidRDefault="00CC5121" w:rsidP="00CC5121">
      <w:pPr>
        <w:pStyle w:val="Brdtext"/>
      </w:pPr>
      <w:r w:rsidRPr="008C6517">
        <w:t xml:space="preserve">Sjätte AP-fondens </w:t>
      </w:r>
      <w:r w:rsidRPr="008C6517" w:rsidDel="00BD5D65">
        <w:t xml:space="preserve">målsättning </w:t>
      </w:r>
      <w:r w:rsidRPr="008C6517">
        <w:t xml:space="preserve">är att över en femårsperiod överträffa avkastningen av ett sammanvägt </w:t>
      </w:r>
      <w:r>
        <w:t>index</w:t>
      </w:r>
      <w:r w:rsidRPr="008C6517">
        <w:t xml:space="preserve"> bestående av 90</w:t>
      </w:r>
      <w:r>
        <w:t> </w:t>
      </w:r>
      <w:r w:rsidRPr="008C6517">
        <w:t xml:space="preserve">procent </w:t>
      </w:r>
      <w:proofErr w:type="spellStart"/>
      <w:r w:rsidRPr="008C6517">
        <w:t>Burgiss</w:t>
      </w:r>
      <w:proofErr w:type="spellEnd"/>
      <w:r w:rsidRPr="008C6517">
        <w:t xml:space="preserve"> ALL, som representerar avkastning i private </w:t>
      </w:r>
      <w:proofErr w:type="spellStart"/>
      <w:r w:rsidRPr="008C6517">
        <w:t>equity</w:t>
      </w:r>
      <w:proofErr w:type="spellEnd"/>
      <w:r>
        <w:t>-</w:t>
      </w:r>
      <w:r w:rsidRPr="008C6517">
        <w:t>marknaden, viktat med 10</w:t>
      </w:r>
      <w:r>
        <w:t> </w:t>
      </w:r>
      <w:r w:rsidRPr="008C6517">
        <w:t>procent</w:t>
      </w:r>
      <w:r w:rsidRPr="00951CA2">
        <w:t xml:space="preserve"> </w:t>
      </w:r>
      <w:r>
        <w:t>OMRX T-Bill,</w:t>
      </w:r>
      <w:r w:rsidRPr="008C6517">
        <w:t xml:space="preserve"> </w:t>
      </w:r>
      <w:r w:rsidRPr="00951CA2">
        <w:t xml:space="preserve">motsvarande </w:t>
      </w:r>
      <w:r>
        <w:t>behov av likvida medel</w:t>
      </w:r>
      <w:r w:rsidRPr="00951CA2">
        <w:t>.</w:t>
      </w:r>
      <w:r>
        <w:t xml:space="preserve"> M</w:t>
      </w:r>
      <w:r w:rsidRPr="00B014DC">
        <w:t>ålet antogs under 2021 och ersätter tidigare mål</w:t>
      </w:r>
      <w:r>
        <w:softHyphen/>
      </w:r>
      <w:r w:rsidRPr="00B014DC">
        <w:t>index</w:t>
      </w:r>
      <w:r>
        <w:t xml:space="preserve"> (SIX Nordic 200 </w:t>
      </w:r>
      <w:r>
        <w:lastRenderedPageBreak/>
        <w:t>CAP GI)</w:t>
      </w:r>
      <w:r w:rsidRPr="00B014DC">
        <w:t xml:space="preserve"> även för historiska jämförelser</w:t>
      </w:r>
      <w:r>
        <w:t>. Det tidigare målindexet var relaterat till den noterade marknaden med påslag för en riskpremie för onoterade bolag om 2,5 procent (rullande femårsperiod)</w:t>
      </w:r>
      <w:r w:rsidRPr="00B014DC">
        <w:t>.</w:t>
      </w:r>
      <w:r>
        <w:t xml:space="preserve"> Det nya målet syftar till att utvärdera fondens prestation relativt en marknad av onoterade tillgångar globalt. Sjätte AP-fondens målsättning är att den genomsnittliga årliga avkastningen över en rullande femårsperiod ska överträffa målindex. </w:t>
      </w:r>
    </w:p>
    <w:p w14:paraId="4FB957B0" w14:textId="77777777" w:rsidR="00CC5121" w:rsidRDefault="00CC5121" w:rsidP="00CC5121">
      <w:pPr>
        <w:pStyle w:val="Brdtextmedindrag"/>
      </w:pPr>
      <w:r>
        <w:t>Sjätte AP-fondens mål är att fonden genom sin inriktning mot onoterade tillgångsslag ska hålla en hög långsiktig avkastning, med en balanserad totalrisk för portföljen. Sjätte AP-fondens ambitionsnivå är dock, enligt fonden, att skapa högre avkastning än median i marknaden. Sjätte AP-fondens mål är till sin natur långsiktigt, eftersom investeringar inom onoterade tillgångar behöver mätas över en längre period.</w:t>
      </w:r>
    </w:p>
    <w:p w14:paraId="1465E005" w14:textId="77777777" w:rsidR="00CC5121" w:rsidRPr="00C943F9" w:rsidRDefault="00CC5121" w:rsidP="00CC5121">
      <w:pPr>
        <w:pStyle w:val="Rubrik5utannumrering"/>
      </w:pPr>
      <w:r w:rsidRPr="00C943F9">
        <w:t xml:space="preserve">Uppföljning av </w:t>
      </w:r>
      <w:r>
        <w:t xml:space="preserve">Sjätte AP-fondens </w:t>
      </w:r>
      <w:r w:rsidRPr="00C943F9">
        <w:t>avkastningsmål</w:t>
      </w:r>
    </w:p>
    <w:p w14:paraId="234FD491" w14:textId="77777777" w:rsidR="00CC5121" w:rsidRDefault="00CC5121" w:rsidP="00CC5121">
      <w:pPr>
        <w:pStyle w:val="Brdtext"/>
      </w:pPr>
      <w:r w:rsidRPr="00FD57D8">
        <w:t>I</w:t>
      </w:r>
      <w:r>
        <w:t xml:space="preserve"> </w:t>
      </w:r>
      <w:r>
        <w:fldChar w:fldCharType="begin"/>
      </w:r>
      <w:r>
        <w:instrText xml:space="preserve"> REF  _Ref102057560 \* Lower \h  \* MERGEFORMAT </w:instrText>
      </w:r>
      <w:r>
        <w:fldChar w:fldCharType="separate"/>
      </w:r>
      <w:r>
        <w:t xml:space="preserve">figur </w:t>
      </w:r>
      <w:r>
        <w:rPr>
          <w:noProof/>
        </w:rPr>
        <w:t>6</w:t>
      </w:r>
      <w:r>
        <w:t>.</w:t>
      </w:r>
      <w:r>
        <w:rPr>
          <w:noProof/>
        </w:rPr>
        <w:t>13</w:t>
      </w:r>
      <w:r>
        <w:fldChar w:fldCharType="end"/>
      </w:r>
      <w:r>
        <w:t xml:space="preserve"> </w:t>
      </w:r>
      <w:r w:rsidRPr="00FD57D8">
        <w:t xml:space="preserve">redovisas genomsnittlig avkastning för hela perioden </w:t>
      </w:r>
      <w:r>
        <w:br/>
        <w:t>1997</w:t>
      </w:r>
      <w:r w:rsidRPr="00FD57D8">
        <w:t>–202</w:t>
      </w:r>
      <w:r>
        <w:t>2,</w:t>
      </w:r>
      <w:r w:rsidRPr="00A93D5E">
        <w:rPr>
          <w:lang w:eastAsia="sv-SE"/>
        </w:rPr>
        <w:t xml:space="preserve"> </w:t>
      </w:r>
      <w:r w:rsidRPr="003E6170">
        <w:rPr>
          <w:lang w:eastAsia="sv-SE"/>
        </w:rPr>
        <w:t xml:space="preserve">för den senaste </w:t>
      </w:r>
      <w:r>
        <w:rPr>
          <w:lang w:eastAsia="sv-SE"/>
        </w:rPr>
        <w:t>tio</w:t>
      </w:r>
      <w:r w:rsidRPr="003E6170">
        <w:rPr>
          <w:lang w:eastAsia="sv-SE"/>
        </w:rPr>
        <w:t>årsperioden 201</w:t>
      </w:r>
      <w:r>
        <w:rPr>
          <w:lang w:eastAsia="sv-SE"/>
        </w:rPr>
        <w:t>3</w:t>
      </w:r>
      <w:r w:rsidRPr="003E6170">
        <w:rPr>
          <w:lang w:eastAsia="sv-SE"/>
        </w:rPr>
        <w:t>–202</w:t>
      </w:r>
      <w:r>
        <w:rPr>
          <w:lang w:eastAsia="sv-SE"/>
        </w:rPr>
        <w:t>2,</w:t>
      </w:r>
      <w:r w:rsidRPr="003E6170">
        <w:rPr>
          <w:lang w:eastAsia="sv-SE"/>
        </w:rPr>
        <w:t xml:space="preserve"> för den senaste</w:t>
      </w:r>
      <w:r>
        <w:rPr>
          <w:lang w:eastAsia="sv-SE"/>
        </w:rPr>
        <w:t xml:space="preserve"> fem</w:t>
      </w:r>
      <w:r w:rsidRPr="003E6170">
        <w:rPr>
          <w:lang w:eastAsia="sv-SE"/>
        </w:rPr>
        <w:t>årsperioden 201</w:t>
      </w:r>
      <w:r>
        <w:rPr>
          <w:lang w:eastAsia="sv-SE"/>
        </w:rPr>
        <w:t>8</w:t>
      </w:r>
      <w:r w:rsidRPr="003E6170">
        <w:rPr>
          <w:lang w:eastAsia="sv-SE"/>
        </w:rPr>
        <w:t>–202</w:t>
      </w:r>
      <w:r>
        <w:rPr>
          <w:lang w:eastAsia="sv-SE"/>
        </w:rPr>
        <w:t>2 samt för 2022</w:t>
      </w:r>
      <w:r w:rsidRPr="00FD57D8">
        <w:t>. Som jäm</w:t>
      </w:r>
      <w:r>
        <w:softHyphen/>
      </w:r>
      <w:r w:rsidRPr="00FD57D8">
        <w:t xml:space="preserve">förelse redovisas även </w:t>
      </w:r>
      <w:r>
        <w:t>Sjätte</w:t>
      </w:r>
      <w:r w:rsidRPr="00FD57D8">
        <w:t xml:space="preserve"> AP-fondens målsättning för avkastningen för motsvarande tidsperioder</w:t>
      </w:r>
      <w:r>
        <w:t xml:space="preserve">, </w:t>
      </w:r>
      <w:r w:rsidRPr="00032D25">
        <w:t>omräkna</w:t>
      </w:r>
      <w:r>
        <w:t>d</w:t>
      </w:r>
      <w:r w:rsidRPr="00032D25">
        <w:t xml:space="preserve"> för att vara jämförbar med den genomsnittliga nominella avkastningen</w:t>
      </w:r>
      <w:r w:rsidRPr="00FD57D8">
        <w:t xml:space="preserve">. </w:t>
      </w:r>
    </w:p>
    <w:p w14:paraId="489A93B8" w14:textId="77777777" w:rsidR="00CC5121" w:rsidRDefault="00CC5121" w:rsidP="00CC5121">
      <w:pPr>
        <w:pStyle w:val="FigurRubrik"/>
      </w:pPr>
      <w:bookmarkStart w:id="284" w:name="_Ref102057560"/>
      <w:r>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13</w:t>
      </w:r>
      <w:r w:rsidR="00263E1F">
        <w:rPr>
          <w:noProof/>
        </w:rPr>
        <w:fldChar w:fldCharType="end"/>
      </w:r>
      <w:bookmarkEnd w:id="284"/>
      <w:r>
        <w:tab/>
        <w:t>Sjätte AP-fondens totala avkastning</w:t>
      </w:r>
    </w:p>
    <w:p w14:paraId="6D21D9E6" w14:textId="77777777" w:rsidR="00CC5121" w:rsidRDefault="00CC5121" w:rsidP="00CC5121">
      <w:pPr>
        <w:pStyle w:val="FigurUnderrubrik"/>
      </w:pPr>
      <w:r>
        <w:t>Genomsnittlig årlig avkastning efter totala kostnader, procent</w:t>
      </w:r>
    </w:p>
    <w:p w14:paraId="46B14783" w14:textId="77777777" w:rsidR="00CC5121" w:rsidRDefault="00CC5121" w:rsidP="00CC5121">
      <w:pPr>
        <w:pStyle w:val="Brdtext"/>
      </w:pPr>
      <w:r>
        <w:rPr>
          <w:noProof/>
        </w:rPr>
        <w:drawing>
          <wp:inline distT="0" distB="0" distL="0" distR="0" wp14:anchorId="05D3F92E" wp14:editId="300AFBCE">
            <wp:extent cx="3744595" cy="2460625"/>
            <wp:effectExtent l="0" t="0" r="8255" b="0"/>
            <wp:docPr id="33" name="Diagram 27">
              <a:extLst xmlns:a="http://schemas.openxmlformats.org/drawingml/2006/main">
                <a:ext uri="{FF2B5EF4-FFF2-40B4-BE49-F238E27FC236}">
                  <a16:creationId xmlns:a16="http://schemas.microsoft.com/office/drawing/2014/main" id="{514765DC-9443-480F-BBEB-3AF3A86B4B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1A114947" w14:textId="77777777" w:rsidR="00CC5121" w:rsidRDefault="00CC5121" w:rsidP="00CC5121">
      <w:pPr>
        <w:pStyle w:val="FigurFotnot"/>
      </w:pPr>
      <w:r>
        <w:t>Källa: McKinsey bilaga 9 (grunddata från Sjätte AP-fonden).</w:t>
      </w:r>
    </w:p>
    <w:p w14:paraId="2434F6B8" w14:textId="77777777" w:rsidR="00CC5121" w:rsidRDefault="00CC5121" w:rsidP="00CC5121">
      <w:pPr>
        <w:pStyle w:val="Brdtextmedindrag"/>
        <w:ind w:firstLine="0"/>
      </w:pPr>
    </w:p>
    <w:p w14:paraId="1EE9C717" w14:textId="77777777" w:rsidR="00CC5121" w:rsidRPr="00D55AD8" w:rsidRDefault="00CC5121" w:rsidP="00CC5121">
      <w:pPr>
        <w:pStyle w:val="Brdtext"/>
      </w:pPr>
      <w:r w:rsidRPr="0056519A">
        <w:t>Avkastningen för 202</w:t>
      </w:r>
      <w:r>
        <w:t>2</w:t>
      </w:r>
      <w:r w:rsidRPr="0056519A">
        <w:t xml:space="preserve"> uppgick till </w:t>
      </w:r>
      <w:r>
        <w:t>1,9 </w:t>
      </w:r>
      <w:r w:rsidRPr="0056519A">
        <w:t>procent</w:t>
      </w:r>
      <w:r>
        <w:t>,</w:t>
      </w:r>
      <w:r w:rsidRPr="0056519A">
        <w:t xml:space="preserve"> vilket var den </w:t>
      </w:r>
      <w:r>
        <w:t>näst lägsta</w:t>
      </w:r>
      <w:r w:rsidRPr="0056519A">
        <w:t xml:space="preserve"> årliga avkastningen sedan </w:t>
      </w:r>
      <w:r>
        <w:t>finanskrisen 2008 (endast -6,9 procent 2011 var lägre).</w:t>
      </w:r>
      <w:r w:rsidRPr="0056519A">
        <w:t xml:space="preserve"> </w:t>
      </w:r>
      <w:r>
        <w:t>Fondens genomsnittliga avkastning efter kost</w:t>
      </w:r>
      <w:r>
        <w:softHyphen/>
        <w:t>nader var 16,8 pro</w:t>
      </w:r>
      <w:r>
        <w:softHyphen/>
        <w:t>cent under den senaste femårs</w:t>
      </w:r>
      <w:r>
        <w:softHyphen/>
        <w:t>perioden och 13,0 procent under den senaste tioårsperioden. Jämförelse</w:t>
      </w:r>
      <w:r>
        <w:softHyphen/>
        <w:t>indexet avkastade 20,9 procent 2022, 15,9 pro</w:t>
      </w:r>
      <w:r>
        <w:softHyphen/>
        <w:t>cent i genomsnitt per år under perioden 2018–2022 och 16,2 procent i genomsnitt per år under perioden 2013–2022. Fonden har därmed över</w:t>
      </w:r>
      <w:r>
        <w:softHyphen/>
      </w:r>
      <w:r>
        <w:lastRenderedPageBreak/>
        <w:t>träffat sitt avkast</w:t>
      </w:r>
      <w:r>
        <w:softHyphen/>
        <w:t xml:space="preserve">ningsmål på fem års sikt. </w:t>
      </w:r>
      <w:bookmarkStart w:id="285" w:name="_Hlk101767094"/>
      <w:r>
        <w:t>Jämförelseindexet sträcker sig inte till 1996, varför en jämförelse sedan periodens start inte är möjlig</w:t>
      </w:r>
      <w:bookmarkEnd w:id="285"/>
      <w:r>
        <w:t>.</w:t>
      </w:r>
    </w:p>
    <w:p w14:paraId="09877375" w14:textId="77777777" w:rsidR="00CC5121" w:rsidRPr="0056519A" w:rsidRDefault="00CC5121" w:rsidP="00CC5121">
      <w:pPr>
        <w:pStyle w:val="Brdtextmedindrag"/>
      </w:pPr>
      <w:r w:rsidRPr="0056519A">
        <w:t>Sjätte AP-fonden har bidragit till den långsiktiga finansieringen av till</w:t>
      </w:r>
      <w:r w:rsidRPr="0056519A">
        <w:softHyphen/>
        <w:t>gångssidan i inkomstpensionssystemet, även om fonden är sluten och inte är en del av flödet inom inkomstpensions</w:t>
      </w:r>
      <w:r w:rsidRPr="0056519A">
        <w:softHyphen/>
        <w:t>systemet i övrigt.</w:t>
      </w:r>
    </w:p>
    <w:p w14:paraId="2C650887" w14:textId="77777777" w:rsidR="00CC5121" w:rsidRDefault="00CC5121" w:rsidP="00CC5121">
      <w:pPr>
        <w:pStyle w:val="Rubrik5utannumrering"/>
      </w:pPr>
      <w:r w:rsidRPr="0056519A">
        <w:t>Sjätte AP-fondens investeringsverksamhet</w:t>
      </w:r>
    </w:p>
    <w:p w14:paraId="3B04DF49" w14:textId="77777777" w:rsidR="00CC5121" w:rsidRDefault="00CC5121" w:rsidP="00CC5121">
      <w:pPr>
        <w:pStyle w:val="Brdtext"/>
      </w:pPr>
      <w:r w:rsidRPr="008E5E72">
        <w:t>Investeringsverksamheten</w:t>
      </w:r>
      <w:r>
        <w:t>, som utesluter fondens likviditetsförvaltning,</w:t>
      </w:r>
      <w:r w:rsidRPr="008E5E72">
        <w:t xml:space="preserve"> </w:t>
      </w:r>
      <w:r>
        <w:t xml:space="preserve">ökade </w:t>
      </w:r>
      <w:r w:rsidRPr="001A1BCC">
        <w:t>under året</w:t>
      </w:r>
      <w:r>
        <w:t xml:space="preserve"> </w:t>
      </w:r>
      <w:r w:rsidRPr="001A1BCC">
        <w:t xml:space="preserve">och uppgick vid årsskiftet till </w:t>
      </w:r>
      <w:r>
        <w:t>66,5</w:t>
      </w:r>
      <w:r w:rsidRPr="001A1BCC">
        <w:t xml:space="preserve"> miljarder kronor, vilket motsvarar </w:t>
      </w:r>
      <w:r>
        <w:t>97 </w:t>
      </w:r>
      <w:r w:rsidRPr="001A1BCC">
        <w:t xml:space="preserve">procent av det totala kapitalet. </w:t>
      </w:r>
      <w:r w:rsidRPr="00440968">
        <w:t xml:space="preserve">Resultatet för </w:t>
      </w:r>
      <w:r>
        <w:t>investeringsverksamheten</w:t>
      </w:r>
      <w:r w:rsidRPr="00440968">
        <w:t xml:space="preserve"> uppgick </w:t>
      </w:r>
      <w:r>
        <w:t xml:space="preserve">2022 </w:t>
      </w:r>
      <w:r w:rsidRPr="00440968">
        <w:t xml:space="preserve">till </w:t>
      </w:r>
      <w:r w:rsidRPr="00E23768">
        <w:t xml:space="preserve">7,8 </w:t>
      </w:r>
      <w:r>
        <w:t>miljarder</w:t>
      </w:r>
      <w:r w:rsidRPr="00440968">
        <w:t xml:space="preserve"> kronor.</w:t>
      </w:r>
    </w:p>
    <w:p w14:paraId="44F6CEDB" w14:textId="77777777" w:rsidR="00CC5121" w:rsidRDefault="00CC5121" w:rsidP="00CC5121">
      <w:pPr>
        <w:pStyle w:val="Brdtextmedindrag"/>
      </w:pPr>
      <w:r>
        <w:t xml:space="preserve">År 2020 fastställde Sjätte AP-fondens styrelse en ny långsiktig strategisk inriktning mot 2030 som styr mot en allokering inom </w:t>
      </w:r>
      <w:proofErr w:type="spellStart"/>
      <w:r>
        <w:t>buyout</w:t>
      </w:r>
      <w:proofErr w:type="spellEnd"/>
      <w:r>
        <w:t>, ven</w:t>
      </w:r>
      <w:r>
        <w:softHyphen/>
        <w:t>ture/</w:t>
      </w:r>
      <w:proofErr w:type="spellStart"/>
      <w:r>
        <w:t>growth</w:t>
      </w:r>
      <w:proofErr w:type="spellEnd"/>
      <w:r>
        <w:t xml:space="preserve"> och </w:t>
      </w:r>
      <w:proofErr w:type="spellStart"/>
      <w:r>
        <w:t>secondary</w:t>
      </w:r>
      <w:proofErr w:type="spellEnd"/>
      <w:r>
        <w:rPr>
          <w:rStyle w:val="Fotnotsreferens"/>
        </w:rPr>
        <w:footnoteReference w:id="10"/>
      </w:r>
      <w:r>
        <w:t xml:space="preserve">. </w:t>
      </w:r>
      <w:r w:rsidRPr="001A1BCC">
        <w:t xml:space="preserve">Redovisningen av segmenten </w:t>
      </w:r>
      <w:r>
        <w:t>v</w:t>
      </w:r>
      <w:r w:rsidRPr="001A1BCC">
        <w:t>en</w:t>
      </w:r>
      <w:r>
        <w:softHyphen/>
      </w:r>
      <w:r w:rsidRPr="001A1BCC">
        <w:t>ture/</w:t>
      </w:r>
      <w:proofErr w:type="spellStart"/>
      <w:r>
        <w:t>g</w:t>
      </w:r>
      <w:r w:rsidRPr="001A1BCC">
        <w:t>rowth</w:t>
      </w:r>
      <w:proofErr w:type="spellEnd"/>
      <w:r w:rsidRPr="001A1BCC">
        <w:t xml:space="preserve"> och </w:t>
      </w:r>
      <w:proofErr w:type="spellStart"/>
      <w:r>
        <w:t>s</w:t>
      </w:r>
      <w:r w:rsidRPr="001A1BCC">
        <w:t>econdary</w:t>
      </w:r>
      <w:proofErr w:type="spellEnd"/>
      <w:r w:rsidRPr="001A1BCC">
        <w:t xml:space="preserve"> </w:t>
      </w:r>
      <w:r>
        <w:t>var</w:t>
      </w:r>
      <w:r w:rsidRPr="001A1BCC">
        <w:t xml:space="preserve"> ny 2021</w:t>
      </w:r>
      <w:r>
        <w:t xml:space="preserve">. Inom </w:t>
      </w:r>
      <w:proofErr w:type="spellStart"/>
      <w:r>
        <w:t>buyout</w:t>
      </w:r>
      <w:proofErr w:type="spellEnd"/>
      <w:r>
        <w:t xml:space="preserve"> är allokeringen en kombination av fondinvesteringar och co-investeringar. Den långsiktiga strategiska inriktningen som antogs 2020 innebar ingen kursändring från den strategiomläggning som skett från 2013. I </w:t>
      </w:r>
      <w:r w:rsidRPr="00DA1F41">
        <w:t xml:space="preserve">den ändrade strategin från 2011 har tidigare direktinvesteringar successivt ersatts av </w:t>
      </w:r>
      <w:r>
        <w:t>co-</w:t>
      </w:r>
      <w:r w:rsidRPr="00DA1F41">
        <w:t>investe</w:t>
      </w:r>
      <w:r>
        <w:softHyphen/>
      </w:r>
      <w:r w:rsidRPr="00DA1F41">
        <w:t xml:space="preserve">ringar i mer mogna onoterade bolag. </w:t>
      </w:r>
    </w:p>
    <w:p w14:paraId="4B6A9182" w14:textId="77777777" w:rsidR="00CC5121" w:rsidRDefault="00CC5121" w:rsidP="00CC5121">
      <w:pPr>
        <w:pStyle w:val="Brdtextmedindrag"/>
      </w:pPr>
      <w:r w:rsidRPr="00DA1F41">
        <w:t xml:space="preserve">Marknadsvärdet av </w:t>
      </w:r>
      <w:r>
        <w:t>co-</w:t>
      </w:r>
      <w:r w:rsidRPr="00DA1F41">
        <w:t>investeringarna 202</w:t>
      </w:r>
      <w:r>
        <w:t>2</w:t>
      </w:r>
      <w:r w:rsidRPr="00DA1F41">
        <w:t xml:space="preserve"> uppgick till </w:t>
      </w:r>
      <w:r>
        <w:t>24,4</w:t>
      </w:r>
      <w:r w:rsidRPr="00DA1F41">
        <w:t xml:space="preserve"> miljarder kronor. Marknadsvärdet av fondinvesteringarna 202</w:t>
      </w:r>
      <w:r>
        <w:t xml:space="preserve">2 </w:t>
      </w:r>
      <w:r w:rsidRPr="00DA1F41">
        <w:t>upp</w:t>
      </w:r>
      <w:r w:rsidRPr="00DA1F41">
        <w:softHyphen/>
        <w:t xml:space="preserve">gick till </w:t>
      </w:r>
      <w:r>
        <w:t>29,5 </w:t>
      </w:r>
      <w:r w:rsidRPr="00DA1F41">
        <w:t>miljarder kronor.</w:t>
      </w:r>
      <w:r>
        <w:t xml:space="preserve"> Marknadsvärdet av venture/</w:t>
      </w:r>
      <w:proofErr w:type="spellStart"/>
      <w:r>
        <w:t>growth</w:t>
      </w:r>
      <w:proofErr w:type="spellEnd"/>
      <w:r>
        <w:t xml:space="preserve"> och </w:t>
      </w:r>
      <w:proofErr w:type="spellStart"/>
      <w:r>
        <w:t>secondary</w:t>
      </w:r>
      <w:proofErr w:type="spellEnd"/>
      <w:r>
        <w:t xml:space="preserve"> uppgick 2022 till 9,9 miljarder respektive 2,7 miljarder kronor. </w:t>
      </w:r>
      <w:proofErr w:type="spellStart"/>
      <w:r>
        <w:t>B</w:t>
      </w:r>
      <w:r w:rsidRPr="001A1BCC">
        <w:t>uyout</w:t>
      </w:r>
      <w:proofErr w:type="spellEnd"/>
      <w:r w:rsidRPr="001A1BCC">
        <w:t xml:space="preserve">-segmentet omfattar </w:t>
      </w:r>
      <w:r>
        <w:t>79</w:t>
      </w:r>
      <w:r w:rsidRPr="001A1BCC">
        <w:t xml:space="preserve"> procent </w:t>
      </w:r>
      <w:r>
        <w:t>(varav co-investeringar 36 procentenheter och fondinvesteringar 43 procentenheter), v</w:t>
      </w:r>
      <w:r w:rsidRPr="001A1BCC">
        <w:t>enture/</w:t>
      </w:r>
      <w:proofErr w:type="spellStart"/>
      <w:r>
        <w:t>g</w:t>
      </w:r>
      <w:r w:rsidRPr="001A1BCC">
        <w:t>rowth</w:t>
      </w:r>
      <w:proofErr w:type="spellEnd"/>
      <w:r>
        <w:t xml:space="preserve"> omfattar 14 procent och </w:t>
      </w:r>
      <w:proofErr w:type="spellStart"/>
      <w:r>
        <w:t>secondary</w:t>
      </w:r>
      <w:proofErr w:type="spellEnd"/>
      <w:r>
        <w:t xml:space="preserve"> omfattar 4 procent av investeringsverksam</w:t>
      </w:r>
      <w:r>
        <w:softHyphen/>
        <w:t>hetens</w:t>
      </w:r>
      <w:r w:rsidRPr="001A1BCC">
        <w:t xml:space="preserve"> förvaltade kapital</w:t>
      </w:r>
      <w:r>
        <w:t xml:space="preserve"> som uppgår till totalt 97 procent av fondkapitalet</w:t>
      </w:r>
      <w:r w:rsidRPr="001A1BCC">
        <w:t>.</w:t>
      </w:r>
    </w:p>
    <w:p w14:paraId="525CFBEC" w14:textId="77777777" w:rsidR="00CC5121" w:rsidRDefault="00CC5121" w:rsidP="00CC5121">
      <w:pPr>
        <w:pStyle w:val="FigurRubrik"/>
      </w:pPr>
      <w:r>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Figur \* Arabic \s 1  \* MERGEFORMAT </w:instrText>
      </w:r>
      <w:r w:rsidR="00263E1F">
        <w:fldChar w:fldCharType="separate"/>
      </w:r>
      <w:r>
        <w:rPr>
          <w:noProof/>
        </w:rPr>
        <w:t>14</w:t>
      </w:r>
      <w:r w:rsidR="00263E1F">
        <w:rPr>
          <w:noProof/>
        </w:rPr>
        <w:fldChar w:fldCharType="end"/>
      </w:r>
      <w:r>
        <w:tab/>
        <w:t>Portföljutveckling Sjätte AP-fonden</w:t>
      </w:r>
    </w:p>
    <w:p w14:paraId="54396274" w14:textId="77777777" w:rsidR="00CC5121" w:rsidRDefault="00CC5121" w:rsidP="00CC5121">
      <w:pPr>
        <w:pStyle w:val="FigurUnderrubrik"/>
      </w:pPr>
      <w:r>
        <w:t>Totala tillgångar, miljarder kronor</w:t>
      </w:r>
    </w:p>
    <w:p w14:paraId="3882CE30" w14:textId="77777777" w:rsidR="00CC5121" w:rsidRDefault="00CC5121" w:rsidP="00CC5121">
      <w:pPr>
        <w:pStyle w:val="Brdtext"/>
      </w:pPr>
      <w:r>
        <w:rPr>
          <w:noProof/>
        </w:rPr>
        <w:drawing>
          <wp:inline distT="0" distB="0" distL="0" distR="0" wp14:anchorId="306ADA1D" wp14:editId="0E3E60EE">
            <wp:extent cx="3744595" cy="2460625"/>
            <wp:effectExtent l="0" t="0" r="8255" b="0"/>
            <wp:docPr id="34" name="Diagram 16">
              <a:extLst xmlns:a="http://schemas.openxmlformats.org/drawingml/2006/main">
                <a:ext uri="{FF2B5EF4-FFF2-40B4-BE49-F238E27FC236}">
                  <a16:creationId xmlns:a16="http://schemas.microsoft.com/office/drawing/2014/main" id="{6F94BB4D-F2FF-4C66-B216-0F80F7CB0C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0D2CDD4F" w14:textId="77777777" w:rsidR="00CC5121" w:rsidRDefault="00CC5121" w:rsidP="00CC5121">
      <w:pPr>
        <w:pStyle w:val="FigurFotnot"/>
      </w:pPr>
      <w:r w:rsidRPr="006D7F94">
        <w:t>Not</w:t>
      </w:r>
      <w:r>
        <w:t xml:space="preserve"> 1</w:t>
      </w:r>
      <w:r w:rsidRPr="006D7F94">
        <w:t xml:space="preserve">: </w:t>
      </w:r>
      <w:r>
        <w:t xml:space="preserve">Fr.o.m. 2021 redovisas investeringskategorierna: likviditetsförvaltning, </w:t>
      </w:r>
      <w:proofErr w:type="spellStart"/>
      <w:r>
        <w:t>buyout</w:t>
      </w:r>
      <w:proofErr w:type="spellEnd"/>
      <w:r>
        <w:t xml:space="preserve">-fonder, </w:t>
      </w:r>
      <w:proofErr w:type="spellStart"/>
      <w:r>
        <w:t>buyout</w:t>
      </w:r>
      <w:proofErr w:type="spellEnd"/>
      <w:r>
        <w:t>-co-</w:t>
      </w:r>
      <w:proofErr w:type="spellStart"/>
      <w:r>
        <w:t>invest</w:t>
      </w:r>
      <w:proofErr w:type="spellEnd"/>
      <w:r>
        <w:t>, venture/</w:t>
      </w:r>
      <w:proofErr w:type="spellStart"/>
      <w:r>
        <w:t>growth</w:t>
      </w:r>
      <w:proofErr w:type="spellEnd"/>
      <w:r>
        <w:t xml:space="preserve"> och </w:t>
      </w:r>
      <w:proofErr w:type="spellStart"/>
      <w:r>
        <w:t>secondary</w:t>
      </w:r>
      <w:proofErr w:type="spellEnd"/>
      <w:r>
        <w:t xml:space="preserve">. </w:t>
      </w:r>
      <w:r w:rsidRPr="006D7F94">
        <w:t xml:space="preserve">Fr.o.m. 2012 </w:t>
      </w:r>
      <w:r>
        <w:t>t.o.m. 2020 redovisas investeringskategorierna:</w:t>
      </w:r>
      <w:r w:rsidRPr="001A491E">
        <w:t xml:space="preserve"> </w:t>
      </w:r>
      <w:r>
        <w:t>likviditets-förvaltning, fondinvesteringar och co-investeringar. Från start 1996 t.o.m. 2012 redovisas investerings-kategorierna: likviditetsförvaltning och investeringsverksamhet.</w:t>
      </w:r>
    </w:p>
    <w:p w14:paraId="0D32D953" w14:textId="77777777" w:rsidR="00CC5121" w:rsidRDefault="00CC5121" w:rsidP="00CC5121">
      <w:pPr>
        <w:pStyle w:val="FigurFotnot"/>
      </w:pPr>
      <w:r>
        <w:t>Källa: McKinsey bilaga 9 (grunddata från Sjätte AP-fonden).</w:t>
      </w:r>
    </w:p>
    <w:p w14:paraId="72C7EC69" w14:textId="77777777" w:rsidR="00CC5121" w:rsidRPr="006D7F94" w:rsidRDefault="00CC5121" w:rsidP="00CC5121">
      <w:pPr>
        <w:tabs>
          <w:tab w:val="left" w:pos="2268"/>
        </w:tabs>
        <w:spacing w:after="0" w:line="240" w:lineRule="auto"/>
        <w:jc w:val="both"/>
        <w:rPr>
          <w:rFonts w:ascii="Times New Roman" w:hAnsi="Times New Roman"/>
          <w:sz w:val="20"/>
        </w:rPr>
      </w:pPr>
    </w:p>
    <w:p w14:paraId="7AC57F3D" w14:textId="77777777" w:rsidR="00CC5121" w:rsidRDefault="00CC5121" w:rsidP="00CC5121">
      <w:pPr>
        <w:pStyle w:val="Brdtext"/>
      </w:pPr>
      <w:r w:rsidRPr="005B55EC">
        <w:t>Sjätte AP-fondens investeringsverksamhet ger i ett avkastnings</w:t>
      </w:r>
      <w:r>
        <w:softHyphen/>
      </w:r>
      <w:r w:rsidRPr="005B55EC">
        <w:t xml:space="preserve">perspektiv en </w:t>
      </w:r>
      <w:r>
        <w:t>varierad</w:t>
      </w:r>
      <w:r w:rsidRPr="005B55EC">
        <w:t xml:space="preserve"> bild, eftersom avkastningen inom de olika mark</w:t>
      </w:r>
      <w:r>
        <w:softHyphen/>
      </w:r>
      <w:r w:rsidRPr="005B55EC">
        <w:t xml:space="preserve">nadssegmenten har varierat kraftigt. </w:t>
      </w:r>
      <w:proofErr w:type="spellStart"/>
      <w:r w:rsidRPr="001F156A">
        <w:t>Buyout</w:t>
      </w:r>
      <w:proofErr w:type="spellEnd"/>
      <w:r w:rsidRPr="001F156A">
        <w:t>-segmentet, som motsvarar mogna bolag, genererade 202</w:t>
      </w:r>
      <w:r>
        <w:t>2</w:t>
      </w:r>
      <w:r w:rsidRPr="001F156A">
        <w:t xml:space="preserve"> en avkastning om </w:t>
      </w:r>
      <w:r>
        <w:t>16,3 </w:t>
      </w:r>
      <w:r w:rsidRPr="001F156A">
        <w:t>procent</w:t>
      </w:r>
      <w:r>
        <w:t xml:space="preserve"> (co-investeringar avkast</w:t>
      </w:r>
      <w:r>
        <w:softHyphen/>
        <w:t xml:space="preserve">ade 12,6 procent medan fondinvesteringar avkastade 19,7 procent), </w:t>
      </w:r>
      <w:r w:rsidRPr="001F156A">
        <w:t xml:space="preserve">vilket är </w:t>
      </w:r>
      <w:r>
        <w:t>lägre</w:t>
      </w:r>
      <w:r w:rsidRPr="001F156A">
        <w:t xml:space="preserve"> än genomsnittsavkastningen för segmentet under samtliga tidigare perioder. </w:t>
      </w:r>
      <w:r w:rsidRPr="005B55EC">
        <w:t xml:space="preserve">Det mogna marknadssegmentet har generellt </w:t>
      </w:r>
      <w:r>
        <w:t xml:space="preserve">sett </w:t>
      </w:r>
      <w:r w:rsidRPr="005B55EC">
        <w:t>haft en bra avkastning under perioden 1997–202</w:t>
      </w:r>
      <w:r>
        <w:t>2</w:t>
      </w:r>
      <w:r w:rsidRPr="005B55EC">
        <w:t xml:space="preserve">, vilket var </w:t>
      </w:r>
      <w:r>
        <w:t xml:space="preserve">16,4 procent för </w:t>
      </w:r>
      <w:proofErr w:type="spellStart"/>
      <w:r>
        <w:t>buyout</w:t>
      </w:r>
      <w:proofErr w:type="spellEnd"/>
      <w:r>
        <w:t>-segmentet, (16,6</w:t>
      </w:r>
      <w:r w:rsidRPr="005B55EC">
        <w:t xml:space="preserve"> procent för </w:t>
      </w:r>
      <w:r>
        <w:t>co-i</w:t>
      </w:r>
      <w:r w:rsidRPr="005B55EC">
        <w:t xml:space="preserve">nvesteringar och </w:t>
      </w:r>
      <w:r>
        <w:t>16,1</w:t>
      </w:r>
      <w:r w:rsidRPr="005B55EC">
        <w:t> procent för fondinveste</w:t>
      </w:r>
      <w:r w:rsidRPr="005B55EC">
        <w:softHyphen/>
        <w:t>ringar</w:t>
      </w:r>
      <w:r>
        <w:t>)</w:t>
      </w:r>
      <w:r w:rsidRPr="005B55EC">
        <w:t>.</w:t>
      </w:r>
      <w:r>
        <w:t xml:space="preserve"> </w:t>
      </w:r>
      <w:r w:rsidRPr="005B55EC">
        <w:t>För tioårs</w:t>
      </w:r>
      <w:r>
        <w:softHyphen/>
      </w:r>
      <w:r w:rsidRPr="005B55EC">
        <w:t>perioden (201</w:t>
      </w:r>
      <w:r>
        <w:t>3</w:t>
      </w:r>
      <w:r w:rsidRPr="005B55EC">
        <w:t>‒202</w:t>
      </w:r>
      <w:r>
        <w:t>2</w:t>
      </w:r>
      <w:r w:rsidRPr="005B55EC">
        <w:t xml:space="preserve">) uppgick avkastningen till </w:t>
      </w:r>
      <w:r>
        <w:t xml:space="preserve">17,2 procent (15,9 </w:t>
      </w:r>
      <w:r w:rsidRPr="005B55EC">
        <w:t xml:space="preserve">procent för </w:t>
      </w:r>
      <w:r>
        <w:t>sam</w:t>
      </w:r>
      <w:r w:rsidRPr="005B55EC">
        <w:t>investe</w:t>
      </w:r>
      <w:r w:rsidRPr="005B55EC">
        <w:softHyphen/>
        <w:t xml:space="preserve">ringar och </w:t>
      </w:r>
      <w:r>
        <w:t>19,3</w:t>
      </w:r>
      <w:r w:rsidRPr="005B55EC">
        <w:t> procent för fondin</w:t>
      </w:r>
      <w:r w:rsidRPr="005B55EC">
        <w:softHyphen/>
        <w:t>vesteringar</w:t>
      </w:r>
      <w:r>
        <w:t>)</w:t>
      </w:r>
      <w:r w:rsidRPr="005B55EC">
        <w:t>.</w:t>
      </w:r>
      <w:r>
        <w:t xml:space="preserve"> </w:t>
      </w:r>
      <w:r w:rsidRPr="005B55EC">
        <w:t>För femårs</w:t>
      </w:r>
      <w:r>
        <w:softHyphen/>
      </w:r>
      <w:r w:rsidRPr="005B55EC">
        <w:t>perioden (201</w:t>
      </w:r>
      <w:r>
        <w:t>8</w:t>
      </w:r>
      <w:r w:rsidRPr="005B55EC">
        <w:t>–202</w:t>
      </w:r>
      <w:r>
        <w:t>2</w:t>
      </w:r>
      <w:r w:rsidRPr="005B55EC">
        <w:t xml:space="preserve">) var motsvarande siffror </w:t>
      </w:r>
      <w:r>
        <w:t>22,5 procent (22,1</w:t>
      </w:r>
      <w:r w:rsidRPr="005B55EC">
        <w:t xml:space="preserve"> respektive </w:t>
      </w:r>
      <w:r>
        <w:t>22,9</w:t>
      </w:r>
      <w:r w:rsidRPr="005B55EC">
        <w:t> pro</w:t>
      </w:r>
      <w:r>
        <w:softHyphen/>
      </w:r>
      <w:r w:rsidRPr="005B55EC">
        <w:t>cent</w:t>
      </w:r>
      <w:r>
        <w:t xml:space="preserve"> för co-investeringar och fondinvesteringar).</w:t>
      </w:r>
    </w:p>
    <w:p w14:paraId="05AF342F" w14:textId="77777777" w:rsidR="00CC5121" w:rsidRDefault="00CC5121" w:rsidP="00CC5121">
      <w:pPr>
        <w:pStyle w:val="Brdtextmedindrag"/>
      </w:pPr>
      <w:r w:rsidRPr="001F156A">
        <w:t>Venture/</w:t>
      </w:r>
      <w:proofErr w:type="spellStart"/>
      <w:r>
        <w:t>g</w:t>
      </w:r>
      <w:r w:rsidRPr="001F156A">
        <w:t>rowth</w:t>
      </w:r>
      <w:proofErr w:type="spellEnd"/>
      <w:r w:rsidRPr="001F156A">
        <w:t xml:space="preserve">-segmentet, som motsvarar bolag i tidig fas, </w:t>
      </w:r>
      <w:r>
        <w:t xml:space="preserve">genererade </w:t>
      </w:r>
      <w:r w:rsidRPr="001F156A">
        <w:t xml:space="preserve">en avkastning om </w:t>
      </w:r>
      <w:r>
        <w:t>5,2</w:t>
      </w:r>
      <w:r w:rsidRPr="001F156A">
        <w:t xml:space="preserve"> procent. Det var betydligt </w:t>
      </w:r>
      <w:r>
        <w:t>lägre</w:t>
      </w:r>
      <w:r w:rsidRPr="001F156A">
        <w:t xml:space="preserve"> än samtliga övriga segment </w:t>
      </w:r>
      <w:r>
        <w:t>2022 och betydligt lägre jämfört med föregående års 110,6 procent</w:t>
      </w:r>
      <w:r w:rsidRPr="001F156A">
        <w:t>.</w:t>
      </w:r>
      <w:r>
        <w:t xml:space="preserve"> Sedan fondens start har venture/</w:t>
      </w:r>
      <w:proofErr w:type="spellStart"/>
      <w:r>
        <w:t>growth</w:t>
      </w:r>
      <w:proofErr w:type="spellEnd"/>
      <w:r>
        <w:t>-segmentet i jäm</w:t>
      </w:r>
      <w:r>
        <w:softHyphen/>
        <w:t xml:space="preserve">förelse </w:t>
      </w:r>
      <w:r w:rsidRPr="001F156A">
        <w:t>avkastat 2,</w:t>
      </w:r>
      <w:r>
        <w:t>4 </w:t>
      </w:r>
      <w:r w:rsidRPr="001F156A">
        <w:t>procent årligen.</w:t>
      </w:r>
      <w:r>
        <w:t xml:space="preserve"> </w:t>
      </w:r>
      <w:r w:rsidRPr="005B55EC">
        <w:t>För tioårs</w:t>
      </w:r>
      <w:r>
        <w:softHyphen/>
      </w:r>
      <w:r w:rsidRPr="005B55EC">
        <w:t>perioden (201</w:t>
      </w:r>
      <w:r>
        <w:t>3</w:t>
      </w:r>
      <w:r w:rsidRPr="005B55EC">
        <w:t>‒202</w:t>
      </w:r>
      <w:r>
        <w:t>2</w:t>
      </w:r>
      <w:r w:rsidRPr="005B55EC">
        <w:t xml:space="preserve">) </w:t>
      </w:r>
      <w:r>
        <w:t>avkastade venture/</w:t>
      </w:r>
      <w:proofErr w:type="spellStart"/>
      <w:r>
        <w:t>growth</w:t>
      </w:r>
      <w:proofErr w:type="spellEnd"/>
      <w:r>
        <w:t xml:space="preserve"> 21 procent årligen och f</w:t>
      </w:r>
      <w:r w:rsidRPr="005B55EC">
        <w:t>ör femårs</w:t>
      </w:r>
      <w:r>
        <w:softHyphen/>
      </w:r>
      <w:r w:rsidRPr="005B55EC">
        <w:t>perioden (201</w:t>
      </w:r>
      <w:r>
        <w:t>8</w:t>
      </w:r>
      <w:r w:rsidRPr="005B55EC">
        <w:t>–202</w:t>
      </w:r>
      <w:r>
        <w:t>2</w:t>
      </w:r>
      <w:r w:rsidRPr="005B55EC">
        <w:t>)</w:t>
      </w:r>
      <w:r>
        <w:t xml:space="preserve"> 40,1 procent årligen.</w:t>
      </w:r>
    </w:p>
    <w:p w14:paraId="2D71ADA4" w14:textId="77777777" w:rsidR="00CC5121" w:rsidRDefault="00CC5121" w:rsidP="00CC5121">
      <w:pPr>
        <w:pStyle w:val="Brdtextmedindrag"/>
      </w:pPr>
      <w:proofErr w:type="spellStart"/>
      <w:r>
        <w:t>Secondary</w:t>
      </w:r>
      <w:proofErr w:type="spellEnd"/>
      <w:r>
        <w:t>-segmentet, som motsvarar</w:t>
      </w:r>
      <w:r w:rsidRPr="0032658E">
        <w:t xml:space="preserve"> andrahandshandel med av andra investerare redan ingångna investeringsavta</w:t>
      </w:r>
      <w:r>
        <w:t xml:space="preserve">l, </w:t>
      </w:r>
      <w:r w:rsidRPr="001F156A">
        <w:t>var det högst presterande segmentet 202</w:t>
      </w:r>
      <w:r>
        <w:t>2, med en avkastning om 25,9 procent och 19,3 procent f</w:t>
      </w:r>
      <w:r w:rsidRPr="005B55EC">
        <w:t>ör femårs</w:t>
      </w:r>
      <w:r>
        <w:softHyphen/>
      </w:r>
      <w:r w:rsidRPr="005B55EC">
        <w:t>perioden (201</w:t>
      </w:r>
      <w:r>
        <w:t>8</w:t>
      </w:r>
      <w:r w:rsidRPr="005B55EC">
        <w:t>–202</w:t>
      </w:r>
      <w:r>
        <w:t>2</w:t>
      </w:r>
      <w:r w:rsidRPr="005B55EC">
        <w:t>)</w:t>
      </w:r>
      <w:r>
        <w:t xml:space="preserve">. </w:t>
      </w:r>
    </w:p>
    <w:p w14:paraId="7D1F39C0" w14:textId="77777777" w:rsidR="00CC5121" w:rsidRDefault="00CC5121" w:rsidP="00CC5121">
      <w:pPr>
        <w:pStyle w:val="FigurRubrik"/>
        <w:spacing w:after="0"/>
      </w:pPr>
      <w:r w:rsidRPr="005B55EC">
        <w:lastRenderedPageBreak/>
        <w:t xml:space="preserve">Figur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5B55EC">
        <w:t>.</w:t>
      </w:r>
      <w:r>
        <w:t>15</w:t>
      </w:r>
      <w:r w:rsidRPr="005B55EC">
        <w:tab/>
        <w:t>Sjätte AP-fondens resultat och fondkapital per affärsområde</w:t>
      </w:r>
    </w:p>
    <w:p w14:paraId="31F77E66" w14:textId="77777777" w:rsidR="00CC5121" w:rsidRPr="00CC2D8D" w:rsidRDefault="00CC5121" w:rsidP="00CC5121">
      <w:pPr>
        <w:pStyle w:val="FigurUnderrubrik"/>
      </w:pPr>
      <w:r>
        <w:t>Procent</w:t>
      </w:r>
    </w:p>
    <w:p w14:paraId="7EB8EE6F" w14:textId="77777777" w:rsidR="00CC5121" w:rsidRPr="00F84885" w:rsidRDefault="00CC5121" w:rsidP="00CC5121">
      <w:pPr>
        <w:pStyle w:val="Brdtext"/>
        <w:rPr>
          <w:highlight w:val="yellow"/>
        </w:rPr>
      </w:pPr>
      <w:r>
        <w:rPr>
          <w:noProof/>
        </w:rPr>
        <w:drawing>
          <wp:inline distT="0" distB="0" distL="0" distR="0" wp14:anchorId="0A194E80" wp14:editId="07E53548">
            <wp:extent cx="3744595" cy="2460625"/>
            <wp:effectExtent l="0" t="0" r="8255" b="0"/>
            <wp:docPr id="35" name="Diagram 35">
              <a:extLst xmlns:a="http://schemas.openxmlformats.org/drawingml/2006/main">
                <a:ext uri="{FF2B5EF4-FFF2-40B4-BE49-F238E27FC236}">
                  <a16:creationId xmlns:a16="http://schemas.microsoft.com/office/drawing/2014/main" id="{C8E7669B-3794-40DE-B426-B628B0FC20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17A0214C" w14:textId="77777777" w:rsidR="00CC5121" w:rsidRPr="002312EF" w:rsidRDefault="00CC5121" w:rsidP="00CC5121">
      <w:pPr>
        <w:pStyle w:val="FigurFotnot"/>
      </w:pPr>
      <w:r w:rsidRPr="000B40BB">
        <w:t xml:space="preserve">Källa: McKinsey bilaga </w:t>
      </w:r>
      <w:r>
        <w:t xml:space="preserve">9 </w:t>
      </w:r>
      <w:r w:rsidRPr="000B40BB">
        <w:t>(grunddata från Sjätte AP-fonden).</w:t>
      </w:r>
    </w:p>
    <w:p w14:paraId="752A1595" w14:textId="77777777" w:rsidR="00CC5121" w:rsidRPr="00ED63C1" w:rsidRDefault="00CC5121" w:rsidP="00CC5121">
      <w:pPr>
        <w:pStyle w:val="Rubrik5utannumrering"/>
      </w:pPr>
      <w:r w:rsidRPr="00ED63C1">
        <w:t>Likviditet</w:t>
      </w:r>
    </w:p>
    <w:p w14:paraId="6A8ADF13" w14:textId="77777777" w:rsidR="00CC5121" w:rsidRDefault="00CC5121" w:rsidP="00CC5121">
      <w:pPr>
        <w:pStyle w:val="Brdtext"/>
      </w:pPr>
      <w:r w:rsidRPr="00ED63C1">
        <w:t>Likviditets</w:t>
      </w:r>
      <w:r>
        <w:t>förvaltningen</w:t>
      </w:r>
      <w:r w:rsidRPr="00ED63C1">
        <w:t xml:space="preserve"> utgör</w:t>
      </w:r>
      <w:r>
        <w:t>s</w:t>
      </w:r>
      <w:r w:rsidRPr="00ED63C1">
        <w:t xml:space="preserve"> </w:t>
      </w:r>
      <w:r>
        <w:t xml:space="preserve">av </w:t>
      </w:r>
      <w:r w:rsidRPr="00ED63C1">
        <w:t xml:space="preserve">den del av Sjätte AP-fondens kapital som inte </w:t>
      </w:r>
      <w:r>
        <w:t>är placerad</w:t>
      </w:r>
      <w:r w:rsidRPr="00ED63C1">
        <w:t xml:space="preserve"> inom investeringsverksamheten. Syftet med likviditets</w:t>
      </w:r>
      <w:r w:rsidRPr="00ED63C1">
        <w:softHyphen/>
      </w:r>
      <w:r>
        <w:t>förvaltningen</w:t>
      </w:r>
      <w:r w:rsidRPr="00ED63C1">
        <w:t xml:space="preserve"> är att upprätthålla god betalningsberedskap, vilket </w:t>
      </w:r>
      <w:proofErr w:type="gramStart"/>
      <w:r w:rsidRPr="00ED63C1">
        <w:t>bl.a.</w:t>
      </w:r>
      <w:proofErr w:type="gramEnd"/>
      <w:r w:rsidRPr="00ED63C1">
        <w:t xml:space="preserve"> behövs för att kunna genomföra ny- och tilläggsinvesteringar och för att hantera de finansiella risker som kan uppstå inom verksamheten. </w:t>
      </w:r>
      <w:r>
        <w:t xml:space="preserve">Under 2022 har valutasäkringar tagit en betydande del av likviditetsbufferten i anspråk. </w:t>
      </w:r>
      <w:r w:rsidRPr="00ED63C1">
        <w:t xml:space="preserve">Förvaltningen ska ske med tillfredsställande riskspridning. </w:t>
      </w:r>
    </w:p>
    <w:p w14:paraId="6C9CD61C" w14:textId="77777777" w:rsidR="00CC5121" w:rsidRPr="00ED63C1" w:rsidRDefault="00CC5121" w:rsidP="00CC5121">
      <w:pPr>
        <w:pStyle w:val="Brdtextmedindrag"/>
      </w:pPr>
      <w:r w:rsidRPr="00DF7144">
        <w:rPr>
          <w:rStyle w:val="BrdtextmedindragChar"/>
        </w:rPr>
        <w:t>En del av likviditetsförvaltningen utgörs av den korta</w:t>
      </w:r>
      <w:r w:rsidRPr="00ED63C1">
        <w:t xml:space="preserve"> betalnings</w:t>
      </w:r>
      <w:r>
        <w:t>-</w:t>
      </w:r>
      <w:r w:rsidRPr="00ED63C1">
        <w:t xml:space="preserve">beredskapen. </w:t>
      </w:r>
      <w:r>
        <w:t xml:space="preserve">Denna del utgörs främst av kapital på fondens bankkonton och uppgår till ca 1–3 månaders nettoutflöden inom investerings-verksamheten. </w:t>
      </w:r>
      <w:r w:rsidRPr="00ED63C1">
        <w:t xml:space="preserve">Belopp överstigande den löpande betalningsberedskapen </w:t>
      </w:r>
      <w:r>
        <w:t>placeras i externa fonder</w:t>
      </w:r>
      <w:r w:rsidRPr="00ED63C1">
        <w:t>. Eftersom fonden är sluten och ledtiderna för att investera i onoterade tillgångar är långa, kommer perioder med god avkastning att generera överlikviditet. Förvaltningen måste där</w:t>
      </w:r>
      <w:r w:rsidRPr="00ED63C1">
        <w:softHyphen/>
        <w:t xml:space="preserve">för ha en längre placeringshorisont. I syfte att skapa möjlighet till en god riskjusterad avkastning placeras därmed likviditeten </w:t>
      </w:r>
      <w:r>
        <w:t xml:space="preserve">som överstiger den korta betalningsberedskapen </w:t>
      </w:r>
      <w:r w:rsidRPr="00ED63C1">
        <w:t>med en högre risk. Detta uppnås genom att 30 pro</w:t>
      </w:r>
      <w:r w:rsidRPr="00ED63C1">
        <w:softHyphen/>
        <w:t>cent placeras i fem geografiskt breda och passiva aktieindex. Resterande del placeras i externa räntefonder med balanserad ränte- och kreditrisk.</w:t>
      </w:r>
    </w:p>
    <w:p w14:paraId="57CED3D3" w14:textId="77777777" w:rsidR="00CC5121" w:rsidRPr="00ED63C1" w:rsidRDefault="00CC5121" w:rsidP="00CC5121">
      <w:pPr>
        <w:pStyle w:val="Brdtextmedindrag"/>
      </w:pPr>
      <w:r w:rsidRPr="00ED63C1">
        <w:t>Utöver detta har likviditetsförvaltningen också till uppgift att hantera de finansiella risker som kan uppstå inom verksamheten och vid behov låna upp kapital.</w:t>
      </w:r>
    </w:p>
    <w:p w14:paraId="34A135F9" w14:textId="77777777" w:rsidR="00CC5121" w:rsidRPr="00440968" w:rsidRDefault="00CC5121" w:rsidP="00CC5121">
      <w:pPr>
        <w:pStyle w:val="Brdtextmedindrag"/>
      </w:pPr>
      <w:r w:rsidRPr="00440968">
        <w:t xml:space="preserve">Likviditetsportföljen minskade under året och uppgick vid årsskiftet till </w:t>
      </w:r>
      <w:r>
        <w:t>2,2</w:t>
      </w:r>
      <w:r w:rsidRPr="00440968">
        <w:t xml:space="preserve"> miljarder kronor, vilket motsvarar </w:t>
      </w:r>
      <w:r>
        <w:t>3,2</w:t>
      </w:r>
      <w:r w:rsidRPr="00440968">
        <w:t xml:space="preserve"> procent av det totala kapitalet. </w:t>
      </w:r>
      <w:r w:rsidRPr="006C78FC">
        <w:t>Posten inkluderar fr.o.m. 2022 värdet på valutaterminer och övriga poster, vilket bidrar till den kraftiga minskningen av likviditetsportföljens andel</w:t>
      </w:r>
      <w:r>
        <w:t xml:space="preserve"> </w:t>
      </w:r>
      <w:r>
        <w:lastRenderedPageBreak/>
        <w:t>2022,</w:t>
      </w:r>
      <w:r w:rsidRPr="006C78FC">
        <w:t xml:space="preserve"> jämfört med 12,7 procent vid slutet av 2021. </w:t>
      </w:r>
      <w:r w:rsidRPr="00440968">
        <w:t xml:space="preserve">Resultatet för likviditetsförvaltningen uppgick till </w:t>
      </w:r>
      <w:r>
        <w:t>-533</w:t>
      </w:r>
      <w:r w:rsidRPr="00440968">
        <w:t xml:space="preserve"> miljoner kronor</w:t>
      </w:r>
      <w:r>
        <w:t>.</w:t>
      </w:r>
    </w:p>
    <w:p w14:paraId="27A04FA6" w14:textId="77777777" w:rsidR="00CC5121" w:rsidRPr="00440968" w:rsidRDefault="00CC5121" w:rsidP="00CC5121">
      <w:pPr>
        <w:pStyle w:val="Rubrik5utannumrering"/>
      </w:pPr>
      <w:r w:rsidRPr="00440968">
        <w:t>Kostnader</w:t>
      </w:r>
    </w:p>
    <w:p w14:paraId="4C1C6401" w14:textId="77777777" w:rsidR="00CC5121" w:rsidRPr="00D02EA9" w:rsidRDefault="00CC5121" w:rsidP="00CC5121">
      <w:pPr>
        <w:pStyle w:val="Brdtext"/>
      </w:pPr>
      <w:r w:rsidRPr="00D02EA9">
        <w:t xml:space="preserve">Sjätte AP-fondens interna kostnader (rörelsekostnader) </w:t>
      </w:r>
      <w:r>
        <w:t>uppgick för 2022 till 104 miljoner kronor. Sett till hela perioden 2018–2022 så har rörelsekostnaderna ökat</w:t>
      </w:r>
      <w:r w:rsidDel="00BE1A25">
        <w:t xml:space="preserve"> </w:t>
      </w:r>
      <w:r>
        <w:t>från 93 till 104 miljoner kronor.</w:t>
      </w:r>
      <w:r w:rsidRPr="00D02EA9">
        <w:t xml:space="preserve"> </w:t>
      </w:r>
    </w:p>
    <w:p w14:paraId="783545E3" w14:textId="77777777" w:rsidR="00CC5121" w:rsidRPr="008965CD" w:rsidRDefault="00CC5121" w:rsidP="00CC5121">
      <w:pPr>
        <w:pStyle w:val="Brdtextmedindrag"/>
      </w:pPr>
      <w:bookmarkStart w:id="286" w:name="_Hlk41481504"/>
      <w:r w:rsidRPr="008965CD">
        <w:t xml:space="preserve">De externa förvaltningskostnaderna i </w:t>
      </w:r>
      <w:r>
        <w:fldChar w:fldCharType="begin"/>
      </w:r>
      <w:r>
        <w:instrText xml:space="preserve"> REF  _Ref102057669 \* Lower \h  \* MERGEFORMAT </w:instrText>
      </w:r>
      <w:r>
        <w:fldChar w:fldCharType="separate"/>
      </w:r>
      <w:r w:rsidRPr="00AB79D8">
        <w:t>tabell 6.</w:t>
      </w:r>
      <w:r>
        <w:rPr>
          <w:noProof/>
        </w:rPr>
        <w:t>18</w:t>
      </w:r>
      <w:r>
        <w:fldChar w:fldCharType="end"/>
      </w:r>
      <w:r w:rsidRPr="008965CD">
        <w:t xml:space="preserve"> nedan avser </w:t>
      </w:r>
      <w:r>
        <w:t xml:space="preserve">innehav i </w:t>
      </w:r>
      <w:r w:rsidRPr="008965CD">
        <w:t>en noterad småbolagsfond som har avyttrats. Externa förvaltnings</w:t>
      </w:r>
      <w:r>
        <w:softHyphen/>
      </w:r>
      <w:r w:rsidRPr="008965CD">
        <w:t xml:space="preserve">kostnader för den onoterade verksamheten ingår inte i tabellen. </w:t>
      </w:r>
    </w:p>
    <w:p w14:paraId="2EC71944" w14:textId="77777777" w:rsidR="00CC5121" w:rsidRDefault="00CC5121" w:rsidP="00CC5121">
      <w:pPr>
        <w:pStyle w:val="TabellRubrik"/>
      </w:pPr>
      <w:bookmarkStart w:id="287" w:name="_Ref102057669"/>
      <w:r w:rsidRPr="00AB79D8">
        <w:t>Tabell 6.</w:t>
      </w:r>
      <w:r w:rsidR="00263E1F">
        <w:fldChar w:fldCharType="begin"/>
      </w:r>
      <w:r w:rsidR="00263E1F">
        <w:instrText xml:space="preserve"> SEQ Tabell \* Arabic \s 1  \* MERGEFORMAT </w:instrText>
      </w:r>
      <w:r w:rsidR="00263E1F">
        <w:fldChar w:fldCharType="separate"/>
      </w:r>
      <w:r>
        <w:rPr>
          <w:noProof/>
        </w:rPr>
        <w:t>18</w:t>
      </w:r>
      <w:r w:rsidR="00263E1F">
        <w:rPr>
          <w:noProof/>
        </w:rPr>
        <w:fldChar w:fldCharType="end"/>
      </w:r>
      <w:bookmarkEnd w:id="287"/>
      <w:r w:rsidRPr="00AB79D8">
        <w:tab/>
        <w:t>Sjätte AP-fondens kostnader</w:t>
      </w:r>
    </w:p>
    <w:p w14:paraId="27210CA9" w14:textId="77777777" w:rsidR="00CC5121" w:rsidRPr="00AF485E" w:rsidRDefault="00CC5121" w:rsidP="00CC5121">
      <w:pPr>
        <w:pStyle w:val="FigurUnderrubrik"/>
      </w:pPr>
      <w:r>
        <w:t>Miljoner kronor</w:t>
      </w:r>
    </w:p>
    <w:tbl>
      <w:tblPr>
        <w:tblW w:w="5745" w:type="dxa"/>
        <w:tblLayout w:type="fixed"/>
        <w:tblCellMar>
          <w:left w:w="70" w:type="dxa"/>
          <w:right w:w="70" w:type="dxa"/>
        </w:tblCellMar>
        <w:tblLook w:val="04A0" w:firstRow="1" w:lastRow="0" w:firstColumn="1" w:lastColumn="0" w:noHBand="0" w:noVBand="1"/>
        <w:tblDescription w:val="Tabell som visar Sjätte AP-fondens kostnader i miljoner kronor."/>
      </w:tblPr>
      <w:tblGrid>
        <w:gridCol w:w="2395"/>
        <w:gridCol w:w="670"/>
        <w:gridCol w:w="670"/>
        <w:gridCol w:w="670"/>
        <w:gridCol w:w="670"/>
        <w:gridCol w:w="670"/>
      </w:tblGrid>
      <w:tr w:rsidR="00CC5121" w:rsidRPr="00AB79D8" w14:paraId="6D75702F" w14:textId="77777777" w:rsidTr="00367745">
        <w:trPr>
          <w:trHeight w:val="289"/>
          <w:tblHeader/>
        </w:trPr>
        <w:tc>
          <w:tcPr>
            <w:tcW w:w="2395" w:type="dxa"/>
            <w:tcBorders>
              <w:top w:val="nil"/>
              <w:left w:val="nil"/>
              <w:bottom w:val="single" w:sz="4" w:space="0" w:color="auto"/>
              <w:right w:val="nil"/>
            </w:tcBorders>
            <w:noWrap/>
            <w:vAlign w:val="bottom"/>
            <w:hideMark/>
          </w:tcPr>
          <w:p w14:paraId="39EF89C2" w14:textId="77777777" w:rsidR="00CC5121" w:rsidRPr="00AB79D8" w:rsidRDefault="00CC5121" w:rsidP="00367745">
            <w:pPr>
              <w:pStyle w:val="TabellHuvud"/>
              <w:jc w:val="left"/>
              <w:rPr>
                <w:b w:val="0"/>
              </w:rPr>
            </w:pPr>
          </w:p>
        </w:tc>
        <w:tc>
          <w:tcPr>
            <w:tcW w:w="670" w:type="dxa"/>
            <w:tcBorders>
              <w:top w:val="nil"/>
              <w:left w:val="nil"/>
              <w:bottom w:val="single" w:sz="4" w:space="0" w:color="auto"/>
              <w:right w:val="nil"/>
            </w:tcBorders>
            <w:noWrap/>
            <w:vAlign w:val="center"/>
            <w:hideMark/>
          </w:tcPr>
          <w:p w14:paraId="3584B390" w14:textId="77777777" w:rsidR="00CC5121" w:rsidRPr="00AB79D8" w:rsidRDefault="00CC5121" w:rsidP="00367745">
            <w:pPr>
              <w:pStyle w:val="TabellHuvud"/>
            </w:pPr>
            <w:r w:rsidRPr="00AB79D8">
              <w:t>2018</w:t>
            </w:r>
          </w:p>
        </w:tc>
        <w:tc>
          <w:tcPr>
            <w:tcW w:w="670" w:type="dxa"/>
            <w:tcBorders>
              <w:top w:val="nil"/>
              <w:left w:val="nil"/>
              <w:bottom w:val="single" w:sz="4" w:space="0" w:color="auto"/>
              <w:right w:val="nil"/>
            </w:tcBorders>
            <w:vAlign w:val="center"/>
            <w:hideMark/>
          </w:tcPr>
          <w:p w14:paraId="3EE97E38" w14:textId="77777777" w:rsidR="00CC5121" w:rsidRPr="00AB79D8" w:rsidRDefault="00CC5121" w:rsidP="00367745">
            <w:pPr>
              <w:pStyle w:val="TabellHuvud"/>
            </w:pPr>
            <w:r w:rsidRPr="00AB79D8">
              <w:t>2019</w:t>
            </w:r>
          </w:p>
        </w:tc>
        <w:tc>
          <w:tcPr>
            <w:tcW w:w="670" w:type="dxa"/>
            <w:tcBorders>
              <w:top w:val="nil"/>
              <w:left w:val="nil"/>
              <w:bottom w:val="single" w:sz="4" w:space="0" w:color="auto"/>
              <w:right w:val="nil"/>
            </w:tcBorders>
            <w:vAlign w:val="center"/>
          </w:tcPr>
          <w:p w14:paraId="1E9BFB32" w14:textId="77777777" w:rsidR="00CC5121" w:rsidRPr="00AB79D8" w:rsidRDefault="00CC5121" w:rsidP="00367745">
            <w:pPr>
              <w:pStyle w:val="TabellHuvud"/>
            </w:pPr>
            <w:r w:rsidRPr="00AB79D8">
              <w:t>20</w:t>
            </w:r>
            <w:r>
              <w:t>20</w:t>
            </w:r>
          </w:p>
        </w:tc>
        <w:tc>
          <w:tcPr>
            <w:tcW w:w="670" w:type="dxa"/>
            <w:tcBorders>
              <w:top w:val="nil"/>
              <w:left w:val="nil"/>
              <w:bottom w:val="single" w:sz="4" w:space="0" w:color="auto"/>
              <w:right w:val="nil"/>
            </w:tcBorders>
            <w:vAlign w:val="center"/>
          </w:tcPr>
          <w:p w14:paraId="61006043" w14:textId="77777777" w:rsidR="00CC5121" w:rsidRPr="00AB79D8" w:rsidRDefault="00CC5121" w:rsidP="00367745">
            <w:pPr>
              <w:pStyle w:val="TabellHuvud"/>
            </w:pPr>
            <w:r>
              <w:t>2021</w:t>
            </w:r>
          </w:p>
        </w:tc>
        <w:tc>
          <w:tcPr>
            <w:tcW w:w="670" w:type="dxa"/>
            <w:tcBorders>
              <w:top w:val="nil"/>
              <w:left w:val="nil"/>
              <w:bottom w:val="single" w:sz="4" w:space="0" w:color="auto"/>
              <w:right w:val="nil"/>
            </w:tcBorders>
          </w:tcPr>
          <w:p w14:paraId="6679E5E5" w14:textId="77777777" w:rsidR="00CC5121" w:rsidRDefault="00CC5121" w:rsidP="00367745">
            <w:pPr>
              <w:pStyle w:val="TabellHuvud"/>
            </w:pPr>
            <w:r>
              <w:t>2022</w:t>
            </w:r>
          </w:p>
        </w:tc>
      </w:tr>
      <w:tr w:rsidR="00CC5121" w:rsidRPr="00AB79D8" w14:paraId="7FD62948" w14:textId="77777777" w:rsidTr="00367745">
        <w:trPr>
          <w:trHeight w:val="289"/>
        </w:trPr>
        <w:tc>
          <w:tcPr>
            <w:tcW w:w="2395" w:type="dxa"/>
            <w:tcBorders>
              <w:top w:val="nil"/>
              <w:left w:val="nil"/>
              <w:bottom w:val="single" w:sz="4" w:space="0" w:color="auto"/>
              <w:right w:val="nil"/>
            </w:tcBorders>
            <w:noWrap/>
            <w:vAlign w:val="bottom"/>
            <w:hideMark/>
          </w:tcPr>
          <w:p w14:paraId="4D5DADCA" w14:textId="77777777" w:rsidR="00CC5121" w:rsidRPr="00AB79D8" w:rsidRDefault="00CC5121" w:rsidP="00367745">
            <w:pPr>
              <w:pStyle w:val="TabellRader"/>
              <w:jc w:val="left"/>
              <w:rPr>
                <w:b/>
              </w:rPr>
            </w:pPr>
            <w:r w:rsidRPr="00AB79D8">
              <w:t>Interna kostnader</w:t>
            </w:r>
          </w:p>
        </w:tc>
        <w:tc>
          <w:tcPr>
            <w:tcW w:w="670" w:type="dxa"/>
            <w:tcBorders>
              <w:top w:val="nil"/>
              <w:left w:val="nil"/>
              <w:bottom w:val="single" w:sz="4" w:space="0" w:color="auto"/>
              <w:right w:val="nil"/>
            </w:tcBorders>
            <w:noWrap/>
            <w:vAlign w:val="center"/>
            <w:hideMark/>
          </w:tcPr>
          <w:p w14:paraId="1DE0FBD2" w14:textId="77777777" w:rsidR="00CC5121" w:rsidRPr="00AB79D8" w:rsidRDefault="00CC5121" w:rsidP="00367745">
            <w:pPr>
              <w:pStyle w:val="TabellRader"/>
              <w:rPr>
                <w:b/>
              </w:rPr>
            </w:pPr>
            <w:r w:rsidRPr="00AB79D8">
              <w:rPr>
                <w:color w:val="000000"/>
                <w:szCs w:val="22"/>
              </w:rPr>
              <w:t>93</w:t>
            </w:r>
          </w:p>
        </w:tc>
        <w:tc>
          <w:tcPr>
            <w:tcW w:w="670" w:type="dxa"/>
            <w:tcBorders>
              <w:top w:val="nil"/>
              <w:left w:val="nil"/>
              <w:bottom w:val="single" w:sz="4" w:space="0" w:color="auto"/>
              <w:right w:val="nil"/>
            </w:tcBorders>
            <w:vAlign w:val="center"/>
            <w:hideMark/>
          </w:tcPr>
          <w:p w14:paraId="5B296E2B" w14:textId="77777777" w:rsidR="00CC5121" w:rsidRPr="00AB79D8" w:rsidRDefault="00CC5121" w:rsidP="00367745">
            <w:pPr>
              <w:pStyle w:val="TabellRader"/>
              <w:rPr>
                <w:b/>
                <w:color w:val="000000"/>
                <w:szCs w:val="22"/>
              </w:rPr>
            </w:pPr>
            <w:r w:rsidRPr="00AB79D8">
              <w:rPr>
                <w:color w:val="000000"/>
                <w:szCs w:val="22"/>
              </w:rPr>
              <w:t>95</w:t>
            </w:r>
          </w:p>
        </w:tc>
        <w:tc>
          <w:tcPr>
            <w:tcW w:w="670" w:type="dxa"/>
            <w:tcBorders>
              <w:top w:val="nil"/>
              <w:left w:val="nil"/>
              <w:bottom w:val="single" w:sz="4" w:space="0" w:color="auto"/>
              <w:right w:val="nil"/>
            </w:tcBorders>
            <w:vAlign w:val="center"/>
          </w:tcPr>
          <w:p w14:paraId="5F746161" w14:textId="77777777" w:rsidR="00CC5121" w:rsidRPr="00AB79D8" w:rsidRDefault="00CC5121" w:rsidP="00367745">
            <w:pPr>
              <w:pStyle w:val="TabellRader"/>
              <w:rPr>
                <w:b/>
                <w:color w:val="000000"/>
                <w:szCs w:val="22"/>
              </w:rPr>
            </w:pPr>
            <w:r>
              <w:rPr>
                <w:color w:val="000000"/>
                <w:szCs w:val="22"/>
              </w:rPr>
              <w:t>89</w:t>
            </w:r>
          </w:p>
        </w:tc>
        <w:tc>
          <w:tcPr>
            <w:tcW w:w="670" w:type="dxa"/>
            <w:tcBorders>
              <w:top w:val="nil"/>
              <w:left w:val="nil"/>
              <w:bottom w:val="single" w:sz="4" w:space="0" w:color="auto"/>
              <w:right w:val="nil"/>
            </w:tcBorders>
            <w:vAlign w:val="center"/>
          </w:tcPr>
          <w:p w14:paraId="0EC8A673" w14:textId="77777777" w:rsidR="00CC5121" w:rsidRPr="00AB79D8" w:rsidRDefault="00CC5121" w:rsidP="00367745">
            <w:pPr>
              <w:pStyle w:val="TabellRader"/>
              <w:rPr>
                <w:b/>
                <w:color w:val="000000"/>
                <w:szCs w:val="22"/>
              </w:rPr>
            </w:pPr>
            <w:r>
              <w:rPr>
                <w:color w:val="000000"/>
                <w:szCs w:val="22"/>
              </w:rPr>
              <w:t>98</w:t>
            </w:r>
          </w:p>
        </w:tc>
        <w:tc>
          <w:tcPr>
            <w:tcW w:w="670" w:type="dxa"/>
            <w:tcBorders>
              <w:top w:val="nil"/>
              <w:left w:val="nil"/>
              <w:bottom w:val="single" w:sz="4" w:space="0" w:color="auto"/>
              <w:right w:val="nil"/>
            </w:tcBorders>
          </w:tcPr>
          <w:p w14:paraId="42A645F2" w14:textId="77777777" w:rsidR="00CC5121" w:rsidRDefault="00CC5121" w:rsidP="00367745">
            <w:pPr>
              <w:pStyle w:val="TabellRader"/>
              <w:rPr>
                <w:b/>
                <w:color w:val="000000"/>
                <w:szCs w:val="22"/>
              </w:rPr>
            </w:pPr>
            <w:r>
              <w:rPr>
                <w:color w:val="000000"/>
                <w:szCs w:val="22"/>
              </w:rPr>
              <w:t>104</w:t>
            </w:r>
          </w:p>
        </w:tc>
      </w:tr>
      <w:tr w:rsidR="00CC5121" w:rsidRPr="00AB79D8" w14:paraId="195D85C3" w14:textId="77777777" w:rsidTr="00367745">
        <w:trPr>
          <w:trHeight w:val="289"/>
        </w:trPr>
        <w:tc>
          <w:tcPr>
            <w:tcW w:w="2395" w:type="dxa"/>
            <w:noWrap/>
            <w:vAlign w:val="bottom"/>
            <w:hideMark/>
          </w:tcPr>
          <w:p w14:paraId="55FA9D3A" w14:textId="77777777" w:rsidR="00CC5121" w:rsidRPr="00AB79D8" w:rsidRDefault="00CC5121" w:rsidP="00367745">
            <w:pPr>
              <w:pStyle w:val="TabellRader"/>
              <w:jc w:val="left"/>
              <w:rPr>
                <w:b/>
              </w:rPr>
            </w:pPr>
            <w:r w:rsidRPr="00AB79D8">
              <w:t>Personalkostnader</w:t>
            </w:r>
          </w:p>
        </w:tc>
        <w:tc>
          <w:tcPr>
            <w:tcW w:w="670" w:type="dxa"/>
            <w:noWrap/>
            <w:vAlign w:val="center"/>
            <w:hideMark/>
          </w:tcPr>
          <w:p w14:paraId="0A6E8D78" w14:textId="77777777" w:rsidR="00CC5121" w:rsidRPr="00AB79D8" w:rsidRDefault="00CC5121" w:rsidP="00367745">
            <w:pPr>
              <w:pStyle w:val="TabellRader"/>
              <w:rPr>
                <w:b/>
              </w:rPr>
            </w:pPr>
            <w:r w:rsidRPr="00AB79D8">
              <w:rPr>
                <w:color w:val="000000"/>
                <w:szCs w:val="22"/>
              </w:rPr>
              <w:t>67</w:t>
            </w:r>
          </w:p>
        </w:tc>
        <w:tc>
          <w:tcPr>
            <w:tcW w:w="670" w:type="dxa"/>
            <w:vAlign w:val="center"/>
            <w:hideMark/>
          </w:tcPr>
          <w:p w14:paraId="4E35EE70" w14:textId="77777777" w:rsidR="00CC5121" w:rsidRPr="00AB79D8" w:rsidRDefault="00CC5121" w:rsidP="00367745">
            <w:pPr>
              <w:pStyle w:val="TabellRader"/>
              <w:rPr>
                <w:b/>
                <w:color w:val="000000"/>
                <w:szCs w:val="22"/>
              </w:rPr>
            </w:pPr>
            <w:r w:rsidRPr="00AB79D8">
              <w:rPr>
                <w:color w:val="000000"/>
                <w:szCs w:val="22"/>
              </w:rPr>
              <w:t>66</w:t>
            </w:r>
          </w:p>
        </w:tc>
        <w:tc>
          <w:tcPr>
            <w:tcW w:w="670" w:type="dxa"/>
            <w:vAlign w:val="center"/>
          </w:tcPr>
          <w:p w14:paraId="06092139" w14:textId="77777777" w:rsidR="00CC5121" w:rsidRPr="00AB79D8" w:rsidRDefault="00CC5121" w:rsidP="00367745">
            <w:pPr>
              <w:pStyle w:val="TabellRader"/>
              <w:rPr>
                <w:b/>
                <w:color w:val="000000"/>
                <w:szCs w:val="22"/>
              </w:rPr>
            </w:pPr>
            <w:r>
              <w:rPr>
                <w:color w:val="000000"/>
                <w:szCs w:val="22"/>
              </w:rPr>
              <w:t>67</w:t>
            </w:r>
          </w:p>
        </w:tc>
        <w:tc>
          <w:tcPr>
            <w:tcW w:w="670" w:type="dxa"/>
            <w:vAlign w:val="center"/>
          </w:tcPr>
          <w:p w14:paraId="274C35B7" w14:textId="77777777" w:rsidR="00CC5121" w:rsidRPr="00AB79D8" w:rsidRDefault="00CC5121" w:rsidP="00367745">
            <w:pPr>
              <w:pStyle w:val="TabellRader"/>
              <w:rPr>
                <w:b/>
                <w:color w:val="000000"/>
                <w:szCs w:val="22"/>
              </w:rPr>
            </w:pPr>
            <w:r>
              <w:rPr>
                <w:color w:val="000000"/>
                <w:szCs w:val="22"/>
              </w:rPr>
              <w:t>73</w:t>
            </w:r>
          </w:p>
        </w:tc>
        <w:tc>
          <w:tcPr>
            <w:tcW w:w="670" w:type="dxa"/>
          </w:tcPr>
          <w:p w14:paraId="31B57530" w14:textId="77777777" w:rsidR="00CC5121" w:rsidRDefault="00CC5121" w:rsidP="00367745">
            <w:pPr>
              <w:pStyle w:val="TabellRader"/>
              <w:rPr>
                <w:b/>
                <w:color w:val="000000"/>
                <w:szCs w:val="22"/>
              </w:rPr>
            </w:pPr>
            <w:r>
              <w:rPr>
                <w:color w:val="000000"/>
                <w:szCs w:val="22"/>
              </w:rPr>
              <w:t>76</w:t>
            </w:r>
          </w:p>
        </w:tc>
      </w:tr>
      <w:tr w:rsidR="00CC5121" w:rsidRPr="00AB79D8" w14:paraId="4D12D3EB" w14:textId="77777777" w:rsidTr="00367745">
        <w:trPr>
          <w:trHeight w:val="289"/>
        </w:trPr>
        <w:tc>
          <w:tcPr>
            <w:tcW w:w="2395" w:type="dxa"/>
            <w:noWrap/>
            <w:vAlign w:val="bottom"/>
            <w:hideMark/>
          </w:tcPr>
          <w:p w14:paraId="33E13CB8" w14:textId="77777777" w:rsidR="00CC5121" w:rsidRPr="00AB79D8" w:rsidRDefault="00CC5121" w:rsidP="00367745">
            <w:pPr>
              <w:pStyle w:val="TabellRader"/>
              <w:jc w:val="left"/>
              <w:rPr>
                <w:b/>
              </w:rPr>
            </w:pPr>
            <w:r w:rsidRPr="00AB79D8">
              <w:t>Lokalkostnader</w:t>
            </w:r>
          </w:p>
        </w:tc>
        <w:tc>
          <w:tcPr>
            <w:tcW w:w="670" w:type="dxa"/>
            <w:noWrap/>
            <w:vAlign w:val="center"/>
            <w:hideMark/>
          </w:tcPr>
          <w:p w14:paraId="62E31F21" w14:textId="77777777" w:rsidR="00CC5121" w:rsidRPr="00AB79D8" w:rsidRDefault="00CC5121" w:rsidP="00367745">
            <w:pPr>
              <w:pStyle w:val="TabellRader"/>
              <w:rPr>
                <w:b/>
              </w:rPr>
            </w:pPr>
            <w:r w:rsidRPr="00AB79D8">
              <w:rPr>
                <w:color w:val="000000"/>
                <w:szCs w:val="22"/>
              </w:rPr>
              <w:t>6</w:t>
            </w:r>
          </w:p>
        </w:tc>
        <w:tc>
          <w:tcPr>
            <w:tcW w:w="670" w:type="dxa"/>
            <w:vAlign w:val="center"/>
            <w:hideMark/>
          </w:tcPr>
          <w:p w14:paraId="3E2E2F59" w14:textId="77777777" w:rsidR="00CC5121" w:rsidRPr="00AB79D8" w:rsidRDefault="00CC5121" w:rsidP="00367745">
            <w:pPr>
              <w:pStyle w:val="TabellRader"/>
              <w:rPr>
                <w:b/>
                <w:color w:val="000000"/>
                <w:szCs w:val="22"/>
              </w:rPr>
            </w:pPr>
            <w:r w:rsidRPr="00AB79D8">
              <w:rPr>
                <w:color w:val="000000"/>
                <w:szCs w:val="22"/>
              </w:rPr>
              <w:t>9</w:t>
            </w:r>
          </w:p>
        </w:tc>
        <w:tc>
          <w:tcPr>
            <w:tcW w:w="670" w:type="dxa"/>
            <w:vAlign w:val="center"/>
          </w:tcPr>
          <w:p w14:paraId="0CDB3490" w14:textId="77777777" w:rsidR="00CC5121" w:rsidRPr="00AB79D8" w:rsidRDefault="00CC5121" w:rsidP="00367745">
            <w:pPr>
              <w:pStyle w:val="TabellRader"/>
              <w:rPr>
                <w:b/>
                <w:color w:val="000000"/>
                <w:szCs w:val="22"/>
              </w:rPr>
            </w:pPr>
            <w:r>
              <w:rPr>
                <w:color w:val="000000"/>
                <w:szCs w:val="22"/>
              </w:rPr>
              <w:t>6</w:t>
            </w:r>
          </w:p>
        </w:tc>
        <w:tc>
          <w:tcPr>
            <w:tcW w:w="670" w:type="dxa"/>
            <w:vAlign w:val="center"/>
          </w:tcPr>
          <w:p w14:paraId="507C39E0" w14:textId="77777777" w:rsidR="00CC5121" w:rsidRPr="00AB79D8" w:rsidRDefault="00CC5121" w:rsidP="00367745">
            <w:pPr>
              <w:pStyle w:val="TabellRader"/>
              <w:rPr>
                <w:b/>
                <w:color w:val="000000"/>
                <w:szCs w:val="22"/>
              </w:rPr>
            </w:pPr>
            <w:r>
              <w:rPr>
                <w:color w:val="000000"/>
                <w:szCs w:val="22"/>
              </w:rPr>
              <w:t>6</w:t>
            </w:r>
          </w:p>
        </w:tc>
        <w:tc>
          <w:tcPr>
            <w:tcW w:w="670" w:type="dxa"/>
          </w:tcPr>
          <w:p w14:paraId="48C51DBE" w14:textId="77777777" w:rsidR="00CC5121" w:rsidRDefault="00CC5121" w:rsidP="00367745">
            <w:pPr>
              <w:pStyle w:val="TabellRader"/>
              <w:rPr>
                <w:b/>
                <w:color w:val="000000"/>
                <w:szCs w:val="22"/>
              </w:rPr>
            </w:pPr>
            <w:r>
              <w:rPr>
                <w:color w:val="000000"/>
                <w:szCs w:val="22"/>
              </w:rPr>
              <w:t>6</w:t>
            </w:r>
          </w:p>
        </w:tc>
      </w:tr>
      <w:tr w:rsidR="00CC5121" w:rsidRPr="00AB79D8" w14:paraId="43F07017" w14:textId="77777777" w:rsidTr="00367745">
        <w:trPr>
          <w:trHeight w:val="289"/>
        </w:trPr>
        <w:tc>
          <w:tcPr>
            <w:tcW w:w="2395" w:type="dxa"/>
            <w:noWrap/>
            <w:vAlign w:val="bottom"/>
            <w:hideMark/>
          </w:tcPr>
          <w:p w14:paraId="6658CCAA" w14:textId="77777777" w:rsidR="00CC5121" w:rsidRPr="00AB79D8" w:rsidRDefault="00CC5121" w:rsidP="00367745">
            <w:pPr>
              <w:pStyle w:val="TabellRader"/>
              <w:jc w:val="left"/>
              <w:rPr>
                <w:b/>
              </w:rPr>
            </w:pPr>
            <w:r w:rsidRPr="00AB79D8">
              <w:t>Köpta tjänster</w:t>
            </w:r>
          </w:p>
        </w:tc>
        <w:tc>
          <w:tcPr>
            <w:tcW w:w="670" w:type="dxa"/>
            <w:noWrap/>
            <w:vAlign w:val="center"/>
            <w:hideMark/>
          </w:tcPr>
          <w:p w14:paraId="77B07DFB" w14:textId="77777777" w:rsidR="00CC5121" w:rsidRPr="00AB79D8" w:rsidRDefault="00CC5121" w:rsidP="00367745">
            <w:pPr>
              <w:pStyle w:val="TabellRader"/>
              <w:rPr>
                <w:b/>
              </w:rPr>
            </w:pPr>
            <w:r w:rsidRPr="00AB79D8">
              <w:rPr>
                <w:color w:val="000000"/>
                <w:szCs w:val="22"/>
              </w:rPr>
              <w:t>4</w:t>
            </w:r>
          </w:p>
        </w:tc>
        <w:tc>
          <w:tcPr>
            <w:tcW w:w="670" w:type="dxa"/>
            <w:vAlign w:val="center"/>
            <w:hideMark/>
          </w:tcPr>
          <w:p w14:paraId="48DDF96C" w14:textId="77777777" w:rsidR="00CC5121" w:rsidRPr="00AB79D8" w:rsidRDefault="00CC5121" w:rsidP="00367745">
            <w:pPr>
              <w:pStyle w:val="TabellRader"/>
              <w:rPr>
                <w:b/>
                <w:color w:val="000000"/>
                <w:szCs w:val="22"/>
              </w:rPr>
            </w:pPr>
            <w:r w:rsidRPr="00AB79D8">
              <w:rPr>
                <w:color w:val="000000"/>
                <w:szCs w:val="22"/>
              </w:rPr>
              <w:t>3</w:t>
            </w:r>
          </w:p>
        </w:tc>
        <w:tc>
          <w:tcPr>
            <w:tcW w:w="670" w:type="dxa"/>
            <w:vAlign w:val="center"/>
          </w:tcPr>
          <w:p w14:paraId="06B68C2A" w14:textId="77777777" w:rsidR="00CC5121" w:rsidRPr="00AB79D8" w:rsidRDefault="00CC5121" w:rsidP="00367745">
            <w:pPr>
              <w:pStyle w:val="TabellRader"/>
              <w:rPr>
                <w:b/>
                <w:color w:val="000000"/>
                <w:szCs w:val="22"/>
              </w:rPr>
            </w:pPr>
            <w:r>
              <w:rPr>
                <w:color w:val="000000"/>
                <w:szCs w:val="22"/>
              </w:rPr>
              <w:t>2</w:t>
            </w:r>
          </w:p>
        </w:tc>
        <w:tc>
          <w:tcPr>
            <w:tcW w:w="670" w:type="dxa"/>
            <w:vAlign w:val="center"/>
          </w:tcPr>
          <w:p w14:paraId="242BD843" w14:textId="77777777" w:rsidR="00CC5121" w:rsidRPr="00AB79D8" w:rsidRDefault="00CC5121" w:rsidP="00367745">
            <w:pPr>
              <w:pStyle w:val="TabellRader"/>
              <w:rPr>
                <w:b/>
                <w:color w:val="000000"/>
                <w:szCs w:val="22"/>
              </w:rPr>
            </w:pPr>
            <w:r>
              <w:rPr>
                <w:color w:val="000000"/>
                <w:szCs w:val="22"/>
              </w:rPr>
              <w:t>6</w:t>
            </w:r>
          </w:p>
        </w:tc>
        <w:tc>
          <w:tcPr>
            <w:tcW w:w="670" w:type="dxa"/>
          </w:tcPr>
          <w:p w14:paraId="4114543D" w14:textId="77777777" w:rsidR="00CC5121" w:rsidRDefault="00CC5121" w:rsidP="00367745">
            <w:pPr>
              <w:pStyle w:val="TabellRader"/>
              <w:rPr>
                <w:b/>
                <w:color w:val="000000"/>
                <w:szCs w:val="22"/>
              </w:rPr>
            </w:pPr>
            <w:r>
              <w:rPr>
                <w:color w:val="000000"/>
                <w:szCs w:val="22"/>
              </w:rPr>
              <w:t>11</w:t>
            </w:r>
          </w:p>
        </w:tc>
      </w:tr>
      <w:tr w:rsidR="00CC5121" w:rsidRPr="00AB79D8" w14:paraId="1E6AF565" w14:textId="77777777" w:rsidTr="00367745">
        <w:trPr>
          <w:trHeight w:val="289"/>
        </w:trPr>
        <w:tc>
          <w:tcPr>
            <w:tcW w:w="2395" w:type="dxa"/>
            <w:noWrap/>
            <w:vAlign w:val="bottom"/>
            <w:hideMark/>
          </w:tcPr>
          <w:p w14:paraId="7A090A94" w14:textId="77777777" w:rsidR="00CC5121" w:rsidRPr="00AB79D8" w:rsidRDefault="00CC5121" w:rsidP="00367745">
            <w:pPr>
              <w:pStyle w:val="TabellRader"/>
              <w:jc w:val="left"/>
              <w:rPr>
                <w:b/>
              </w:rPr>
            </w:pPr>
            <w:r w:rsidRPr="00AB79D8">
              <w:t>Informations- och datakostnader</w:t>
            </w:r>
          </w:p>
        </w:tc>
        <w:tc>
          <w:tcPr>
            <w:tcW w:w="670" w:type="dxa"/>
            <w:noWrap/>
            <w:vAlign w:val="center"/>
            <w:hideMark/>
          </w:tcPr>
          <w:p w14:paraId="47E7C301" w14:textId="77777777" w:rsidR="00CC5121" w:rsidRPr="00AB79D8" w:rsidRDefault="00CC5121" w:rsidP="00367745">
            <w:pPr>
              <w:pStyle w:val="TabellRader"/>
              <w:rPr>
                <w:b/>
              </w:rPr>
            </w:pPr>
            <w:r w:rsidRPr="00AB79D8">
              <w:rPr>
                <w:color w:val="000000"/>
                <w:szCs w:val="22"/>
              </w:rPr>
              <w:t>4</w:t>
            </w:r>
          </w:p>
        </w:tc>
        <w:tc>
          <w:tcPr>
            <w:tcW w:w="670" w:type="dxa"/>
            <w:vAlign w:val="center"/>
            <w:hideMark/>
          </w:tcPr>
          <w:p w14:paraId="2130E54B" w14:textId="77777777" w:rsidR="00CC5121" w:rsidRPr="00AB79D8" w:rsidRDefault="00CC5121" w:rsidP="00367745">
            <w:pPr>
              <w:pStyle w:val="TabellRader"/>
              <w:rPr>
                <w:b/>
                <w:color w:val="000000"/>
                <w:szCs w:val="22"/>
              </w:rPr>
            </w:pPr>
            <w:r w:rsidRPr="00AB79D8">
              <w:rPr>
                <w:color w:val="000000"/>
                <w:szCs w:val="22"/>
              </w:rPr>
              <w:t>4</w:t>
            </w:r>
          </w:p>
        </w:tc>
        <w:tc>
          <w:tcPr>
            <w:tcW w:w="670" w:type="dxa"/>
            <w:vAlign w:val="center"/>
          </w:tcPr>
          <w:p w14:paraId="6BD91F3F" w14:textId="77777777" w:rsidR="00CC5121" w:rsidRPr="00AB79D8" w:rsidRDefault="00CC5121" w:rsidP="00367745">
            <w:pPr>
              <w:pStyle w:val="TabellRader"/>
              <w:rPr>
                <w:b/>
                <w:color w:val="000000"/>
                <w:szCs w:val="22"/>
              </w:rPr>
            </w:pPr>
            <w:r w:rsidRPr="00AB79D8">
              <w:rPr>
                <w:color w:val="000000"/>
                <w:szCs w:val="22"/>
              </w:rPr>
              <w:t>4</w:t>
            </w:r>
          </w:p>
        </w:tc>
        <w:tc>
          <w:tcPr>
            <w:tcW w:w="670" w:type="dxa"/>
            <w:vAlign w:val="center"/>
          </w:tcPr>
          <w:p w14:paraId="0390AC27" w14:textId="77777777" w:rsidR="00CC5121" w:rsidRPr="00AB79D8" w:rsidRDefault="00CC5121" w:rsidP="00367745">
            <w:pPr>
              <w:pStyle w:val="TabellRader"/>
              <w:rPr>
                <w:b/>
                <w:color w:val="000000"/>
                <w:szCs w:val="22"/>
              </w:rPr>
            </w:pPr>
            <w:r>
              <w:rPr>
                <w:color w:val="000000"/>
                <w:szCs w:val="22"/>
              </w:rPr>
              <w:t>5</w:t>
            </w:r>
          </w:p>
        </w:tc>
        <w:tc>
          <w:tcPr>
            <w:tcW w:w="670" w:type="dxa"/>
          </w:tcPr>
          <w:p w14:paraId="6028F5CF" w14:textId="77777777" w:rsidR="00CC5121" w:rsidRDefault="00CC5121" w:rsidP="00367745">
            <w:pPr>
              <w:pStyle w:val="TabellRader"/>
              <w:rPr>
                <w:b/>
                <w:color w:val="000000"/>
                <w:szCs w:val="22"/>
              </w:rPr>
            </w:pPr>
            <w:r>
              <w:rPr>
                <w:color w:val="000000"/>
                <w:szCs w:val="22"/>
              </w:rPr>
              <w:t>6</w:t>
            </w:r>
          </w:p>
        </w:tc>
      </w:tr>
      <w:tr w:rsidR="00CC5121" w:rsidRPr="00AB79D8" w14:paraId="034B2777" w14:textId="77777777" w:rsidTr="00367745">
        <w:trPr>
          <w:trHeight w:val="289"/>
        </w:trPr>
        <w:tc>
          <w:tcPr>
            <w:tcW w:w="2395" w:type="dxa"/>
            <w:tcBorders>
              <w:top w:val="nil"/>
              <w:left w:val="nil"/>
              <w:bottom w:val="single" w:sz="4" w:space="0" w:color="auto"/>
              <w:right w:val="nil"/>
            </w:tcBorders>
            <w:noWrap/>
            <w:vAlign w:val="bottom"/>
            <w:hideMark/>
          </w:tcPr>
          <w:p w14:paraId="0854EC73" w14:textId="77777777" w:rsidR="00CC5121" w:rsidRPr="00AB79D8" w:rsidRDefault="00CC5121" w:rsidP="00367745">
            <w:pPr>
              <w:pStyle w:val="TabellRader"/>
              <w:jc w:val="left"/>
              <w:rPr>
                <w:b/>
              </w:rPr>
            </w:pPr>
            <w:r w:rsidRPr="00AB79D8">
              <w:t>Övrigt</w:t>
            </w:r>
          </w:p>
        </w:tc>
        <w:tc>
          <w:tcPr>
            <w:tcW w:w="670" w:type="dxa"/>
            <w:tcBorders>
              <w:top w:val="nil"/>
              <w:left w:val="nil"/>
              <w:bottom w:val="single" w:sz="4" w:space="0" w:color="auto"/>
              <w:right w:val="nil"/>
            </w:tcBorders>
            <w:noWrap/>
            <w:vAlign w:val="center"/>
            <w:hideMark/>
          </w:tcPr>
          <w:p w14:paraId="3CFFB991" w14:textId="77777777" w:rsidR="00CC5121" w:rsidRPr="00AB79D8" w:rsidRDefault="00CC5121" w:rsidP="00367745">
            <w:pPr>
              <w:pStyle w:val="TabellRader"/>
              <w:rPr>
                <w:b/>
              </w:rPr>
            </w:pPr>
            <w:r w:rsidRPr="00AB79D8">
              <w:rPr>
                <w:color w:val="000000"/>
                <w:szCs w:val="22"/>
              </w:rPr>
              <w:t>12</w:t>
            </w:r>
          </w:p>
        </w:tc>
        <w:tc>
          <w:tcPr>
            <w:tcW w:w="670" w:type="dxa"/>
            <w:tcBorders>
              <w:top w:val="nil"/>
              <w:left w:val="nil"/>
              <w:bottom w:val="single" w:sz="4" w:space="0" w:color="auto"/>
              <w:right w:val="nil"/>
            </w:tcBorders>
            <w:vAlign w:val="center"/>
            <w:hideMark/>
          </w:tcPr>
          <w:p w14:paraId="397EB596" w14:textId="77777777" w:rsidR="00CC5121" w:rsidRPr="00AB79D8" w:rsidRDefault="00CC5121" w:rsidP="00367745">
            <w:pPr>
              <w:pStyle w:val="TabellRader"/>
              <w:rPr>
                <w:b/>
                <w:color w:val="000000"/>
                <w:szCs w:val="22"/>
              </w:rPr>
            </w:pPr>
            <w:r w:rsidRPr="00AB79D8">
              <w:rPr>
                <w:color w:val="000000"/>
                <w:szCs w:val="22"/>
              </w:rPr>
              <w:t>12</w:t>
            </w:r>
          </w:p>
        </w:tc>
        <w:tc>
          <w:tcPr>
            <w:tcW w:w="670" w:type="dxa"/>
            <w:tcBorders>
              <w:top w:val="nil"/>
              <w:left w:val="nil"/>
              <w:bottom w:val="single" w:sz="4" w:space="0" w:color="auto"/>
              <w:right w:val="nil"/>
            </w:tcBorders>
            <w:vAlign w:val="center"/>
          </w:tcPr>
          <w:p w14:paraId="4D090106" w14:textId="77777777" w:rsidR="00CC5121" w:rsidRPr="00AB79D8" w:rsidRDefault="00CC5121" w:rsidP="00367745">
            <w:pPr>
              <w:pStyle w:val="TabellRader"/>
              <w:rPr>
                <w:b/>
                <w:color w:val="000000"/>
                <w:szCs w:val="22"/>
              </w:rPr>
            </w:pPr>
            <w:r>
              <w:rPr>
                <w:color w:val="000000"/>
                <w:szCs w:val="22"/>
              </w:rPr>
              <w:t>10</w:t>
            </w:r>
          </w:p>
        </w:tc>
        <w:tc>
          <w:tcPr>
            <w:tcW w:w="670" w:type="dxa"/>
            <w:tcBorders>
              <w:top w:val="nil"/>
              <w:left w:val="nil"/>
              <w:bottom w:val="single" w:sz="4" w:space="0" w:color="auto"/>
              <w:right w:val="nil"/>
            </w:tcBorders>
            <w:vAlign w:val="center"/>
          </w:tcPr>
          <w:p w14:paraId="6D793298" w14:textId="77777777" w:rsidR="00CC5121" w:rsidRPr="00EF753E" w:rsidRDefault="00CC5121" w:rsidP="00367745">
            <w:pPr>
              <w:pStyle w:val="TabellRader"/>
              <w:rPr>
                <w:bCs/>
                <w:color w:val="000000"/>
                <w:szCs w:val="22"/>
              </w:rPr>
            </w:pPr>
            <w:r>
              <w:rPr>
                <w:color w:val="000000"/>
                <w:szCs w:val="22"/>
              </w:rPr>
              <w:t>8</w:t>
            </w:r>
          </w:p>
        </w:tc>
        <w:tc>
          <w:tcPr>
            <w:tcW w:w="670" w:type="dxa"/>
            <w:tcBorders>
              <w:top w:val="nil"/>
              <w:left w:val="nil"/>
              <w:bottom w:val="single" w:sz="4" w:space="0" w:color="auto"/>
              <w:right w:val="nil"/>
            </w:tcBorders>
          </w:tcPr>
          <w:p w14:paraId="5D96F53E" w14:textId="77777777" w:rsidR="00CC5121" w:rsidRDefault="00CC5121" w:rsidP="00367745">
            <w:pPr>
              <w:pStyle w:val="TabellRader"/>
              <w:rPr>
                <w:b/>
                <w:color w:val="000000"/>
                <w:szCs w:val="22"/>
              </w:rPr>
            </w:pPr>
            <w:r>
              <w:rPr>
                <w:color w:val="000000"/>
                <w:szCs w:val="22"/>
              </w:rPr>
              <w:t>5</w:t>
            </w:r>
          </w:p>
        </w:tc>
      </w:tr>
      <w:tr w:rsidR="00CC5121" w:rsidRPr="00AB79D8" w14:paraId="0BBB212B" w14:textId="77777777" w:rsidTr="00367745">
        <w:trPr>
          <w:trHeight w:val="289"/>
        </w:trPr>
        <w:tc>
          <w:tcPr>
            <w:tcW w:w="2395" w:type="dxa"/>
            <w:tcBorders>
              <w:top w:val="nil"/>
              <w:left w:val="nil"/>
              <w:bottom w:val="single" w:sz="4" w:space="0" w:color="auto"/>
              <w:right w:val="nil"/>
            </w:tcBorders>
            <w:noWrap/>
            <w:vAlign w:val="bottom"/>
            <w:hideMark/>
          </w:tcPr>
          <w:p w14:paraId="7535AED5" w14:textId="77777777" w:rsidR="00CC5121" w:rsidRPr="00AB79D8" w:rsidRDefault="00CC5121" w:rsidP="00367745">
            <w:pPr>
              <w:pStyle w:val="TabellRader"/>
              <w:jc w:val="left"/>
              <w:rPr>
                <w:b/>
              </w:rPr>
            </w:pPr>
            <w:r w:rsidRPr="00AB79D8">
              <w:t>Externa förvaltningskostnade</w:t>
            </w:r>
            <w:r>
              <w:t>r</w:t>
            </w:r>
            <w:r w:rsidRPr="00975E09">
              <w:rPr>
                <w:vertAlign w:val="superscript"/>
              </w:rPr>
              <w:t>1</w:t>
            </w:r>
          </w:p>
        </w:tc>
        <w:tc>
          <w:tcPr>
            <w:tcW w:w="670" w:type="dxa"/>
            <w:tcBorders>
              <w:top w:val="nil"/>
              <w:left w:val="nil"/>
              <w:bottom w:val="single" w:sz="4" w:space="0" w:color="auto"/>
              <w:right w:val="nil"/>
            </w:tcBorders>
            <w:noWrap/>
            <w:hideMark/>
          </w:tcPr>
          <w:p w14:paraId="278120D6" w14:textId="77777777" w:rsidR="00CC5121" w:rsidRPr="00AB79D8" w:rsidRDefault="00CC5121" w:rsidP="00367745">
            <w:pPr>
              <w:pStyle w:val="TabellRader"/>
              <w:rPr>
                <w:b/>
              </w:rPr>
            </w:pPr>
            <w:r w:rsidRPr="00AB79D8">
              <w:rPr>
                <w:color w:val="000000"/>
                <w:szCs w:val="22"/>
              </w:rPr>
              <w:t>8</w:t>
            </w:r>
          </w:p>
        </w:tc>
        <w:tc>
          <w:tcPr>
            <w:tcW w:w="670" w:type="dxa"/>
            <w:tcBorders>
              <w:top w:val="nil"/>
              <w:left w:val="nil"/>
              <w:bottom w:val="single" w:sz="4" w:space="0" w:color="auto"/>
              <w:right w:val="nil"/>
            </w:tcBorders>
            <w:hideMark/>
          </w:tcPr>
          <w:p w14:paraId="1FD57B19" w14:textId="77777777" w:rsidR="00CC5121" w:rsidRPr="00AB79D8" w:rsidRDefault="00CC5121" w:rsidP="00367745">
            <w:pPr>
              <w:pStyle w:val="TabellRader"/>
              <w:rPr>
                <w:b/>
                <w:color w:val="000000"/>
                <w:szCs w:val="22"/>
              </w:rPr>
            </w:pPr>
            <w:r w:rsidRPr="00AB79D8">
              <w:rPr>
                <w:color w:val="000000"/>
                <w:szCs w:val="22"/>
              </w:rPr>
              <w:t>0</w:t>
            </w:r>
          </w:p>
        </w:tc>
        <w:tc>
          <w:tcPr>
            <w:tcW w:w="670" w:type="dxa"/>
            <w:tcBorders>
              <w:top w:val="nil"/>
              <w:left w:val="nil"/>
              <w:bottom w:val="single" w:sz="4" w:space="0" w:color="auto"/>
              <w:right w:val="nil"/>
            </w:tcBorders>
          </w:tcPr>
          <w:p w14:paraId="5BE04140" w14:textId="77777777" w:rsidR="00CC5121" w:rsidRPr="00AB79D8" w:rsidRDefault="00CC5121" w:rsidP="00367745">
            <w:pPr>
              <w:pStyle w:val="TabellRader"/>
              <w:rPr>
                <w:b/>
                <w:color w:val="000000"/>
                <w:szCs w:val="22"/>
              </w:rPr>
            </w:pPr>
            <w:r w:rsidRPr="00AB79D8">
              <w:rPr>
                <w:color w:val="000000"/>
                <w:szCs w:val="22"/>
              </w:rPr>
              <w:t>0</w:t>
            </w:r>
          </w:p>
        </w:tc>
        <w:tc>
          <w:tcPr>
            <w:tcW w:w="670" w:type="dxa"/>
            <w:tcBorders>
              <w:top w:val="nil"/>
              <w:left w:val="nil"/>
              <w:bottom w:val="single" w:sz="4" w:space="0" w:color="auto"/>
              <w:right w:val="nil"/>
            </w:tcBorders>
          </w:tcPr>
          <w:p w14:paraId="453425EB" w14:textId="77777777" w:rsidR="00CC5121" w:rsidRPr="00AB79D8" w:rsidRDefault="00CC5121" w:rsidP="00367745">
            <w:pPr>
              <w:pStyle w:val="TabellRader"/>
              <w:rPr>
                <w:b/>
                <w:color w:val="000000"/>
                <w:szCs w:val="22"/>
              </w:rPr>
            </w:pPr>
            <w:r>
              <w:rPr>
                <w:color w:val="000000"/>
                <w:szCs w:val="22"/>
              </w:rPr>
              <w:t>0</w:t>
            </w:r>
          </w:p>
        </w:tc>
        <w:tc>
          <w:tcPr>
            <w:tcW w:w="670" w:type="dxa"/>
            <w:tcBorders>
              <w:top w:val="nil"/>
              <w:left w:val="nil"/>
              <w:bottom w:val="single" w:sz="4" w:space="0" w:color="auto"/>
              <w:right w:val="nil"/>
            </w:tcBorders>
          </w:tcPr>
          <w:p w14:paraId="7C9F70E6" w14:textId="77777777" w:rsidR="00CC5121" w:rsidRDefault="00CC5121" w:rsidP="00367745">
            <w:pPr>
              <w:pStyle w:val="TabellRader"/>
              <w:rPr>
                <w:b/>
                <w:color w:val="000000"/>
                <w:szCs w:val="22"/>
              </w:rPr>
            </w:pPr>
            <w:r>
              <w:rPr>
                <w:color w:val="000000"/>
                <w:szCs w:val="22"/>
              </w:rPr>
              <w:t>0</w:t>
            </w:r>
          </w:p>
        </w:tc>
      </w:tr>
      <w:tr w:rsidR="00CC5121" w:rsidRPr="00AB79D8" w14:paraId="32409D3E" w14:textId="77777777" w:rsidTr="00367745">
        <w:trPr>
          <w:trHeight w:val="289"/>
        </w:trPr>
        <w:tc>
          <w:tcPr>
            <w:tcW w:w="2395" w:type="dxa"/>
            <w:tcBorders>
              <w:top w:val="single" w:sz="4" w:space="0" w:color="auto"/>
              <w:bottom w:val="single" w:sz="4" w:space="0" w:color="auto"/>
            </w:tcBorders>
            <w:noWrap/>
            <w:vAlign w:val="bottom"/>
            <w:hideMark/>
          </w:tcPr>
          <w:p w14:paraId="24F41A9B" w14:textId="77777777" w:rsidR="00CC5121" w:rsidRPr="007526FD" w:rsidRDefault="00CC5121" w:rsidP="00367745">
            <w:pPr>
              <w:pStyle w:val="TabellHuvud"/>
              <w:jc w:val="left"/>
            </w:pPr>
            <w:r w:rsidRPr="007526FD">
              <w:t>Summa</w:t>
            </w:r>
          </w:p>
        </w:tc>
        <w:tc>
          <w:tcPr>
            <w:tcW w:w="670" w:type="dxa"/>
            <w:tcBorders>
              <w:top w:val="single" w:sz="4" w:space="0" w:color="auto"/>
              <w:bottom w:val="single" w:sz="4" w:space="0" w:color="auto"/>
            </w:tcBorders>
            <w:noWrap/>
            <w:hideMark/>
          </w:tcPr>
          <w:p w14:paraId="43AD77B0" w14:textId="77777777" w:rsidR="00CC5121" w:rsidRPr="007526FD" w:rsidRDefault="00CC5121" w:rsidP="00367745">
            <w:pPr>
              <w:pStyle w:val="TabellHuvud"/>
            </w:pPr>
            <w:r w:rsidRPr="007526FD">
              <w:t>101</w:t>
            </w:r>
          </w:p>
        </w:tc>
        <w:tc>
          <w:tcPr>
            <w:tcW w:w="670" w:type="dxa"/>
            <w:tcBorders>
              <w:top w:val="single" w:sz="4" w:space="0" w:color="auto"/>
              <w:bottom w:val="single" w:sz="4" w:space="0" w:color="auto"/>
            </w:tcBorders>
            <w:hideMark/>
          </w:tcPr>
          <w:p w14:paraId="70D56A6F" w14:textId="77777777" w:rsidR="00CC5121" w:rsidRPr="007526FD" w:rsidRDefault="00CC5121" w:rsidP="00367745">
            <w:pPr>
              <w:pStyle w:val="TabellHuvud"/>
            </w:pPr>
            <w:r w:rsidRPr="007526FD">
              <w:t>95</w:t>
            </w:r>
          </w:p>
        </w:tc>
        <w:tc>
          <w:tcPr>
            <w:tcW w:w="670" w:type="dxa"/>
            <w:tcBorders>
              <w:top w:val="single" w:sz="4" w:space="0" w:color="auto"/>
              <w:bottom w:val="single" w:sz="4" w:space="0" w:color="auto"/>
            </w:tcBorders>
          </w:tcPr>
          <w:p w14:paraId="466119D0" w14:textId="77777777" w:rsidR="00CC5121" w:rsidRPr="007526FD" w:rsidRDefault="00CC5121" w:rsidP="00367745">
            <w:pPr>
              <w:pStyle w:val="TabellHuvud"/>
            </w:pPr>
            <w:r w:rsidRPr="007526FD">
              <w:t>89</w:t>
            </w:r>
          </w:p>
        </w:tc>
        <w:tc>
          <w:tcPr>
            <w:tcW w:w="670" w:type="dxa"/>
            <w:tcBorders>
              <w:top w:val="single" w:sz="4" w:space="0" w:color="auto"/>
              <w:bottom w:val="single" w:sz="4" w:space="0" w:color="auto"/>
            </w:tcBorders>
          </w:tcPr>
          <w:p w14:paraId="16281336" w14:textId="77777777" w:rsidR="00CC5121" w:rsidRPr="007526FD" w:rsidRDefault="00CC5121" w:rsidP="00367745">
            <w:pPr>
              <w:pStyle w:val="TabellHuvud"/>
            </w:pPr>
            <w:r w:rsidRPr="007526FD">
              <w:t>98</w:t>
            </w:r>
          </w:p>
        </w:tc>
        <w:tc>
          <w:tcPr>
            <w:tcW w:w="670" w:type="dxa"/>
            <w:tcBorders>
              <w:top w:val="single" w:sz="4" w:space="0" w:color="auto"/>
              <w:bottom w:val="single" w:sz="4" w:space="0" w:color="auto"/>
            </w:tcBorders>
          </w:tcPr>
          <w:p w14:paraId="1A75BF82" w14:textId="77777777" w:rsidR="00CC5121" w:rsidRPr="007526FD" w:rsidRDefault="00CC5121" w:rsidP="00367745">
            <w:pPr>
              <w:pStyle w:val="TabellHuvud"/>
            </w:pPr>
            <w:r w:rsidRPr="007526FD">
              <w:t>104</w:t>
            </w:r>
          </w:p>
        </w:tc>
      </w:tr>
      <w:tr w:rsidR="00CC5121" w:rsidRPr="00AB79D8" w14:paraId="42418AB3" w14:textId="77777777" w:rsidTr="00367745">
        <w:trPr>
          <w:trHeight w:val="289"/>
        </w:trPr>
        <w:tc>
          <w:tcPr>
            <w:tcW w:w="2395" w:type="dxa"/>
            <w:tcBorders>
              <w:top w:val="single" w:sz="4" w:space="0" w:color="auto"/>
              <w:bottom w:val="single" w:sz="4" w:space="0" w:color="auto"/>
            </w:tcBorders>
            <w:noWrap/>
            <w:vAlign w:val="bottom"/>
          </w:tcPr>
          <w:p w14:paraId="73DD2425" w14:textId="77777777" w:rsidR="00CC5121" w:rsidRPr="00812442" w:rsidRDefault="00CC5121" w:rsidP="00367745">
            <w:pPr>
              <w:pStyle w:val="TabellHuvud"/>
              <w:jc w:val="left"/>
              <w:rPr>
                <w:b w:val="0"/>
                <w:bCs/>
                <w:vertAlign w:val="superscript"/>
              </w:rPr>
            </w:pPr>
            <w:r>
              <w:rPr>
                <w:b w:val="0"/>
                <w:bCs/>
              </w:rPr>
              <w:t>Antal anställda</w:t>
            </w:r>
            <w:r>
              <w:rPr>
                <w:b w:val="0"/>
                <w:bCs/>
                <w:vertAlign w:val="superscript"/>
              </w:rPr>
              <w:t>2</w:t>
            </w:r>
          </w:p>
        </w:tc>
        <w:tc>
          <w:tcPr>
            <w:tcW w:w="670" w:type="dxa"/>
            <w:tcBorders>
              <w:top w:val="single" w:sz="4" w:space="0" w:color="auto"/>
              <w:bottom w:val="single" w:sz="4" w:space="0" w:color="auto"/>
            </w:tcBorders>
            <w:noWrap/>
          </w:tcPr>
          <w:p w14:paraId="05C08A5E" w14:textId="77777777" w:rsidR="00CC5121" w:rsidRPr="00812442" w:rsidRDefault="00CC5121" w:rsidP="00367745">
            <w:pPr>
              <w:pStyle w:val="TabellHuvud"/>
              <w:rPr>
                <w:b w:val="0"/>
                <w:bCs/>
              </w:rPr>
            </w:pPr>
            <w:r>
              <w:rPr>
                <w:b w:val="0"/>
                <w:bCs/>
              </w:rPr>
              <w:t>32</w:t>
            </w:r>
          </w:p>
        </w:tc>
        <w:tc>
          <w:tcPr>
            <w:tcW w:w="670" w:type="dxa"/>
            <w:tcBorders>
              <w:top w:val="single" w:sz="4" w:space="0" w:color="auto"/>
              <w:bottom w:val="single" w:sz="4" w:space="0" w:color="auto"/>
            </w:tcBorders>
          </w:tcPr>
          <w:p w14:paraId="4688F36B" w14:textId="77777777" w:rsidR="00CC5121" w:rsidRPr="00812442" w:rsidRDefault="00CC5121" w:rsidP="00367745">
            <w:pPr>
              <w:pStyle w:val="TabellHuvud"/>
              <w:rPr>
                <w:b w:val="0"/>
                <w:bCs/>
              </w:rPr>
            </w:pPr>
            <w:r>
              <w:rPr>
                <w:b w:val="0"/>
                <w:bCs/>
              </w:rPr>
              <w:t>30</w:t>
            </w:r>
          </w:p>
        </w:tc>
        <w:tc>
          <w:tcPr>
            <w:tcW w:w="670" w:type="dxa"/>
            <w:tcBorders>
              <w:top w:val="single" w:sz="4" w:space="0" w:color="auto"/>
              <w:bottom w:val="single" w:sz="4" w:space="0" w:color="auto"/>
            </w:tcBorders>
          </w:tcPr>
          <w:p w14:paraId="0EEF1D5A" w14:textId="77777777" w:rsidR="00CC5121" w:rsidRPr="00812442" w:rsidRDefault="00CC5121" w:rsidP="00367745">
            <w:pPr>
              <w:pStyle w:val="TabellHuvud"/>
              <w:rPr>
                <w:b w:val="0"/>
                <w:bCs/>
              </w:rPr>
            </w:pPr>
            <w:r>
              <w:rPr>
                <w:b w:val="0"/>
                <w:bCs/>
              </w:rPr>
              <w:t>31</w:t>
            </w:r>
          </w:p>
        </w:tc>
        <w:tc>
          <w:tcPr>
            <w:tcW w:w="670" w:type="dxa"/>
            <w:tcBorders>
              <w:top w:val="single" w:sz="4" w:space="0" w:color="auto"/>
              <w:bottom w:val="single" w:sz="4" w:space="0" w:color="auto"/>
            </w:tcBorders>
          </w:tcPr>
          <w:p w14:paraId="0645B222" w14:textId="77777777" w:rsidR="00CC5121" w:rsidRPr="00812442" w:rsidRDefault="00CC5121" w:rsidP="00367745">
            <w:pPr>
              <w:pStyle w:val="TabellHuvud"/>
              <w:rPr>
                <w:b w:val="0"/>
                <w:bCs/>
              </w:rPr>
            </w:pPr>
            <w:r>
              <w:rPr>
                <w:b w:val="0"/>
                <w:bCs/>
              </w:rPr>
              <w:t>32</w:t>
            </w:r>
          </w:p>
        </w:tc>
        <w:tc>
          <w:tcPr>
            <w:tcW w:w="670" w:type="dxa"/>
            <w:tcBorders>
              <w:top w:val="single" w:sz="4" w:space="0" w:color="auto"/>
              <w:bottom w:val="single" w:sz="4" w:space="0" w:color="auto"/>
            </w:tcBorders>
          </w:tcPr>
          <w:p w14:paraId="3ACF6AD0" w14:textId="77777777" w:rsidR="00CC5121" w:rsidRPr="00812442" w:rsidRDefault="00CC5121" w:rsidP="00367745">
            <w:pPr>
              <w:pStyle w:val="TabellHuvud"/>
              <w:rPr>
                <w:b w:val="0"/>
                <w:bCs/>
              </w:rPr>
            </w:pPr>
            <w:r>
              <w:rPr>
                <w:b w:val="0"/>
                <w:bCs/>
              </w:rPr>
              <w:t>34</w:t>
            </w:r>
          </w:p>
        </w:tc>
      </w:tr>
      <w:tr w:rsidR="00CC5121" w:rsidRPr="00AB79D8" w14:paraId="1B4AD617" w14:textId="77777777" w:rsidTr="00367745">
        <w:trPr>
          <w:trHeight w:val="289"/>
        </w:trPr>
        <w:tc>
          <w:tcPr>
            <w:tcW w:w="2395" w:type="dxa"/>
            <w:tcBorders>
              <w:top w:val="single" w:sz="4" w:space="0" w:color="auto"/>
              <w:bottom w:val="single" w:sz="4" w:space="0" w:color="auto"/>
            </w:tcBorders>
            <w:noWrap/>
            <w:vAlign w:val="bottom"/>
          </w:tcPr>
          <w:p w14:paraId="6772C666" w14:textId="77777777" w:rsidR="00CC5121" w:rsidRPr="00812442" w:rsidRDefault="00CC5121" w:rsidP="00367745">
            <w:pPr>
              <w:pStyle w:val="TabellHuvud"/>
              <w:jc w:val="left"/>
              <w:rPr>
                <w:b w:val="0"/>
                <w:bCs/>
              </w:rPr>
            </w:pPr>
            <w:r w:rsidRPr="00A16E4D">
              <w:rPr>
                <w:b w:val="0"/>
                <w:bCs/>
              </w:rPr>
              <w:t>Antal kvinnor/män</w:t>
            </w:r>
          </w:p>
        </w:tc>
        <w:tc>
          <w:tcPr>
            <w:tcW w:w="670" w:type="dxa"/>
            <w:tcBorders>
              <w:top w:val="single" w:sz="4" w:space="0" w:color="auto"/>
              <w:bottom w:val="single" w:sz="4" w:space="0" w:color="auto"/>
            </w:tcBorders>
            <w:noWrap/>
          </w:tcPr>
          <w:p w14:paraId="39321AEF" w14:textId="77777777" w:rsidR="00CC5121" w:rsidRPr="00812442" w:rsidRDefault="00CC5121" w:rsidP="00367745">
            <w:pPr>
              <w:pStyle w:val="TabellHuvud"/>
              <w:rPr>
                <w:b w:val="0"/>
                <w:bCs/>
              </w:rPr>
            </w:pPr>
            <w:r w:rsidRPr="00A16E4D">
              <w:rPr>
                <w:b w:val="0"/>
                <w:bCs/>
              </w:rPr>
              <w:t>16/16</w:t>
            </w:r>
          </w:p>
        </w:tc>
        <w:tc>
          <w:tcPr>
            <w:tcW w:w="670" w:type="dxa"/>
            <w:tcBorders>
              <w:top w:val="single" w:sz="4" w:space="0" w:color="auto"/>
              <w:bottom w:val="single" w:sz="4" w:space="0" w:color="auto"/>
            </w:tcBorders>
          </w:tcPr>
          <w:p w14:paraId="52402188" w14:textId="77777777" w:rsidR="00CC5121" w:rsidRPr="00812442" w:rsidRDefault="00CC5121" w:rsidP="00367745">
            <w:pPr>
              <w:pStyle w:val="TabellHuvud"/>
              <w:rPr>
                <w:b w:val="0"/>
                <w:bCs/>
              </w:rPr>
            </w:pPr>
            <w:r w:rsidRPr="00A16E4D">
              <w:rPr>
                <w:b w:val="0"/>
                <w:bCs/>
              </w:rPr>
              <w:t>17/13</w:t>
            </w:r>
          </w:p>
        </w:tc>
        <w:tc>
          <w:tcPr>
            <w:tcW w:w="670" w:type="dxa"/>
            <w:tcBorders>
              <w:top w:val="single" w:sz="4" w:space="0" w:color="auto"/>
              <w:bottom w:val="single" w:sz="4" w:space="0" w:color="auto"/>
            </w:tcBorders>
          </w:tcPr>
          <w:p w14:paraId="01534F07" w14:textId="77777777" w:rsidR="00CC5121" w:rsidRPr="00812442" w:rsidRDefault="00CC5121" w:rsidP="00367745">
            <w:pPr>
              <w:pStyle w:val="TabellHuvud"/>
              <w:rPr>
                <w:b w:val="0"/>
                <w:bCs/>
              </w:rPr>
            </w:pPr>
            <w:r w:rsidRPr="00A16E4D">
              <w:rPr>
                <w:b w:val="0"/>
                <w:bCs/>
              </w:rPr>
              <w:t>18/13</w:t>
            </w:r>
          </w:p>
        </w:tc>
        <w:tc>
          <w:tcPr>
            <w:tcW w:w="670" w:type="dxa"/>
            <w:tcBorders>
              <w:top w:val="single" w:sz="4" w:space="0" w:color="auto"/>
              <w:bottom w:val="single" w:sz="4" w:space="0" w:color="auto"/>
            </w:tcBorders>
          </w:tcPr>
          <w:p w14:paraId="740B733E" w14:textId="77777777" w:rsidR="00CC5121" w:rsidRPr="00812442" w:rsidRDefault="00CC5121" w:rsidP="00367745">
            <w:pPr>
              <w:pStyle w:val="TabellHuvud"/>
              <w:rPr>
                <w:b w:val="0"/>
                <w:bCs/>
              </w:rPr>
            </w:pPr>
            <w:r w:rsidRPr="00A16E4D">
              <w:rPr>
                <w:b w:val="0"/>
                <w:bCs/>
              </w:rPr>
              <w:t>15/17</w:t>
            </w:r>
          </w:p>
        </w:tc>
        <w:tc>
          <w:tcPr>
            <w:tcW w:w="670" w:type="dxa"/>
            <w:tcBorders>
              <w:top w:val="single" w:sz="4" w:space="0" w:color="auto"/>
              <w:bottom w:val="single" w:sz="4" w:space="0" w:color="auto"/>
            </w:tcBorders>
          </w:tcPr>
          <w:p w14:paraId="7650F819" w14:textId="77777777" w:rsidR="00CC5121" w:rsidRPr="00812442" w:rsidRDefault="00CC5121" w:rsidP="00367745">
            <w:pPr>
              <w:pStyle w:val="TabellHuvud"/>
              <w:rPr>
                <w:b w:val="0"/>
                <w:bCs/>
              </w:rPr>
            </w:pPr>
            <w:r w:rsidRPr="00A16E4D">
              <w:rPr>
                <w:b w:val="0"/>
                <w:bCs/>
              </w:rPr>
              <w:t>16/18</w:t>
            </w:r>
          </w:p>
        </w:tc>
      </w:tr>
      <w:tr w:rsidR="00CC5121" w:rsidRPr="00AB79D8" w14:paraId="4F1D4EEE" w14:textId="77777777" w:rsidTr="00367745">
        <w:trPr>
          <w:trHeight w:val="289"/>
        </w:trPr>
        <w:tc>
          <w:tcPr>
            <w:tcW w:w="2395" w:type="dxa"/>
            <w:tcBorders>
              <w:top w:val="single" w:sz="4" w:space="0" w:color="auto"/>
              <w:bottom w:val="single" w:sz="4" w:space="0" w:color="auto"/>
            </w:tcBorders>
            <w:noWrap/>
            <w:vAlign w:val="bottom"/>
          </w:tcPr>
          <w:p w14:paraId="2103DF56" w14:textId="77777777" w:rsidR="00CC5121" w:rsidRPr="00A16E4D" w:rsidRDefault="00CC5121" w:rsidP="00367745">
            <w:pPr>
              <w:pStyle w:val="TabellHuvud"/>
              <w:jc w:val="left"/>
              <w:rPr>
                <w:b w:val="0"/>
                <w:bCs/>
              </w:rPr>
            </w:pPr>
            <w:r>
              <w:rPr>
                <w:b w:val="0"/>
                <w:bCs/>
              </w:rPr>
              <w:t>Andel kvinnor %</w:t>
            </w:r>
          </w:p>
        </w:tc>
        <w:tc>
          <w:tcPr>
            <w:tcW w:w="670" w:type="dxa"/>
            <w:tcBorders>
              <w:top w:val="single" w:sz="4" w:space="0" w:color="auto"/>
              <w:bottom w:val="single" w:sz="4" w:space="0" w:color="auto"/>
            </w:tcBorders>
            <w:noWrap/>
          </w:tcPr>
          <w:p w14:paraId="2C9BBBD0" w14:textId="77777777" w:rsidR="00CC5121" w:rsidRPr="00A16E4D" w:rsidRDefault="00CC5121" w:rsidP="00367745">
            <w:pPr>
              <w:pStyle w:val="TabellHuvud"/>
              <w:rPr>
                <w:b w:val="0"/>
                <w:bCs/>
              </w:rPr>
            </w:pPr>
            <w:r>
              <w:rPr>
                <w:b w:val="0"/>
                <w:bCs/>
              </w:rPr>
              <w:t>50</w:t>
            </w:r>
          </w:p>
        </w:tc>
        <w:tc>
          <w:tcPr>
            <w:tcW w:w="670" w:type="dxa"/>
            <w:tcBorders>
              <w:top w:val="single" w:sz="4" w:space="0" w:color="auto"/>
              <w:bottom w:val="single" w:sz="4" w:space="0" w:color="auto"/>
            </w:tcBorders>
          </w:tcPr>
          <w:p w14:paraId="6D80DEAB" w14:textId="77777777" w:rsidR="00CC5121" w:rsidRPr="00A16E4D" w:rsidRDefault="00CC5121" w:rsidP="00367745">
            <w:pPr>
              <w:pStyle w:val="TabellHuvud"/>
              <w:rPr>
                <w:b w:val="0"/>
                <w:bCs/>
              </w:rPr>
            </w:pPr>
            <w:r>
              <w:rPr>
                <w:b w:val="0"/>
                <w:bCs/>
              </w:rPr>
              <w:t>57</w:t>
            </w:r>
          </w:p>
        </w:tc>
        <w:tc>
          <w:tcPr>
            <w:tcW w:w="670" w:type="dxa"/>
            <w:tcBorders>
              <w:top w:val="single" w:sz="4" w:space="0" w:color="auto"/>
              <w:bottom w:val="single" w:sz="4" w:space="0" w:color="auto"/>
            </w:tcBorders>
          </w:tcPr>
          <w:p w14:paraId="03EB4A99" w14:textId="77777777" w:rsidR="00CC5121" w:rsidRPr="00A16E4D" w:rsidRDefault="00CC5121" w:rsidP="00367745">
            <w:pPr>
              <w:pStyle w:val="TabellHuvud"/>
              <w:rPr>
                <w:b w:val="0"/>
                <w:bCs/>
              </w:rPr>
            </w:pPr>
            <w:r>
              <w:rPr>
                <w:b w:val="0"/>
                <w:bCs/>
              </w:rPr>
              <w:t>58</w:t>
            </w:r>
          </w:p>
        </w:tc>
        <w:tc>
          <w:tcPr>
            <w:tcW w:w="670" w:type="dxa"/>
            <w:tcBorders>
              <w:top w:val="single" w:sz="4" w:space="0" w:color="auto"/>
              <w:bottom w:val="single" w:sz="4" w:space="0" w:color="auto"/>
            </w:tcBorders>
          </w:tcPr>
          <w:p w14:paraId="74998873" w14:textId="77777777" w:rsidR="00CC5121" w:rsidRPr="00A16E4D" w:rsidRDefault="00CC5121" w:rsidP="00367745">
            <w:pPr>
              <w:pStyle w:val="TabellHuvud"/>
              <w:rPr>
                <w:b w:val="0"/>
                <w:bCs/>
              </w:rPr>
            </w:pPr>
            <w:r>
              <w:rPr>
                <w:b w:val="0"/>
                <w:bCs/>
              </w:rPr>
              <w:t>47</w:t>
            </w:r>
          </w:p>
        </w:tc>
        <w:tc>
          <w:tcPr>
            <w:tcW w:w="670" w:type="dxa"/>
            <w:tcBorders>
              <w:top w:val="single" w:sz="4" w:space="0" w:color="auto"/>
              <w:bottom w:val="single" w:sz="4" w:space="0" w:color="auto"/>
            </w:tcBorders>
          </w:tcPr>
          <w:p w14:paraId="41149ECF" w14:textId="77777777" w:rsidR="00CC5121" w:rsidRPr="00A16E4D" w:rsidRDefault="00CC5121" w:rsidP="00367745">
            <w:pPr>
              <w:pStyle w:val="TabellHuvud"/>
              <w:rPr>
                <w:b w:val="0"/>
                <w:bCs/>
              </w:rPr>
            </w:pPr>
            <w:r>
              <w:rPr>
                <w:b w:val="0"/>
                <w:bCs/>
              </w:rPr>
              <w:t>47</w:t>
            </w:r>
          </w:p>
        </w:tc>
      </w:tr>
    </w:tbl>
    <w:p w14:paraId="3269D13C" w14:textId="77777777" w:rsidR="00CC5121" w:rsidRDefault="00CC5121" w:rsidP="00CC5121">
      <w:pPr>
        <w:pStyle w:val="TabellFotnot"/>
      </w:pPr>
      <w:r>
        <w:t>Not 1:</w:t>
      </w:r>
      <w:r w:rsidRPr="00975E09">
        <w:t xml:space="preserve"> </w:t>
      </w:r>
      <w:r>
        <w:t>Exklusive prestationsbaserade arvoden.</w:t>
      </w:r>
    </w:p>
    <w:p w14:paraId="208CBD4C" w14:textId="77777777" w:rsidR="00CC5121" w:rsidRDefault="00CC5121" w:rsidP="00CC5121">
      <w:pPr>
        <w:pStyle w:val="TabellFotnot"/>
      </w:pPr>
      <w:r>
        <w:t>Not 2: Vid årets slut.</w:t>
      </w:r>
    </w:p>
    <w:p w14:paraId="5246BF8F" w14:textId="77777777" w:rsidR="00CC5121" w:rsidRPr="00AB79D8" w:rsidRDefault="00CC5121" w:rsidP="00CC5121">
      <w:pPr>
        <w:pStyle w:val="TabellFotnot"/>
      </w:pPr>
      <w:r w:rsidRPr="00AB79D8">
        <w:t>Källa: Sjätte AP-fondens årsredovisningar</w:t>
      </w:r>
      <w:r>
        <w:t>.</w:t>
      </w:r>
    </w:p>
    <w:bookmarkEnd w:id="286"/>
    <w:p w14:paraId="7F2FBE91" w14:textId="77777777" w:rsidR="00CC5121" w:rsidRDefault="00CC5121" w:rsidP="00CC5121">
      <w:pPr>
        <w:pStyle w:val="Rubrik5utannumrering"/>
      </w:pPr>
      <w:r w:rsidRPr="00AD0535">
        <w:t>Hållbarhet</w:t>
      </w:r>
    </w:p>
    <w:p w14:paraId="65AEB6E9" w14:textId="77777777" w:rsidR="00CC5121" w:rsidRDefault="00CC5121" w:rsidP="00CC5121">
      <w:pPr>
        <w:pStyle w:val="Brdtext"/>
      </w:pPr>
      <w:r>
        <w:t>Sjätte AP-fonden integrerar hållbarhet i förvaltningen och det är en av de dimensioner som utvärderas vid val av förvaltare. Fondens begränsning till onoterade tillgångar och dess strategi att investera genom externa fonder eller tillsammans med andra förvaltare innebär att hållbarhets</w:t>
      </w:r>
      <w:r>
        <w:softHyphen/>
        <w:t>arbetet ofta sker i dialog med externa fondförvaltare. Arbetet berör samt</w:t>
      </w:r>
      <w:r>
        <w:softHyphen/>
        <w:t>liga områden inom ESG. Därtill har Sjätte AP-fonden tre särskilda fokus</w:t>
      </w:r>
      <w:r>
        <w:softHyphen/>
        <w:t>områden – klimat, jämställdhet och mångfald samt mänskliga rättigheter. Fokusområdena är oförändrade sedan föregående år.</w:t>
      </w:r>
    </w:p>
    <w:p w14:paraId="7AABFAC2" w14:textId="77777777" w:rsidR="00CC5121" w:rsidRDefault="00CC5121" w:rsidP="00CC5121">
      <w:pPr>
        <w:pStyle w:val="Brdtextmedindrag"/>
      </w:pPr>
      <w:r>
        <w:t xml:space="preserve">Under 2022 har Sjätte AP-fondens hållbarhetsarbete genomförts i enlighet med de mål och processer som etablerats. Fonden har också arbetat för ökad ESG-integrering inom venture-segmentet, </w:t>
      </w:r>
      <w:proofErr w:type="gramStart"/>
      <w:r>
        <w:t>bl.a.</w:t>
      </w:r>
      <w:proofErr w:type="gramEnd"/>
      <w:r>
        <w:t xml:space="preserve"> genom deltagande i utvecklingen av en branschgemensam metodik för hållbar-hetsgranskning av förvaltare.</w:t>
      </w:r>
      <w:r w:rsidRPr="00171169">
        <w:t xml:space="preserve"> </w:t>
      </w:r>
      <w:r>
        <w:t xml:space="preserve">Som en följd av det nya lagstadgade målet om föredömlig förvaltning har Sjätte AP-fonden </w:t>
      </w:r>
      <w:proofErr w:type="gramStart"/>
      <w:r>
        <w:t>bl.a.</w:t>
      </w:r>
      <w:proofErr w:type="gramEnd"/>
      <w:r>
        <w:t xml:space="preserve"> upprättat en separat policy för ansvarsfulla investeringar och uppdaterat sin upp</w:t>
      </w:r>
      <w:r>
        <w:softHyphen/>
        <w:t xml:space="preserve">förandekod i syfte att klargöra fondens förhållningssätt både externt och internt. De </w:t>
      </w:r>
      <w:r>
        <w:lastRenderedPageBreak/>
        <w:t>uppdaterade styrdokumenten har inte medfört några större förändringar i organisationen, strukturer eller processer.</w:t>
      </w:r>
    </w:p>
    <w:p w14:paraId="32BFD6D1" w14:textId="77777777" w:rsidR="00CC5121" w:rsidRDefault="00CC5121" w:rsidP="00CC5121">
      <w:pPr>
        <w:pStyle w:val="Brdtextmedindrag"/>
      </w:pPr>
      <w:r>
        <w:t xml:space="preserve">Sjätte AP-fonden har fastställt elva hållbarhetsmål (se </w:t>
      </w:r>
      <w:r>
        <w:fldChar w:fldCharType="begin"/>
      </w:r>
      <w:r>
        <w:instrText xml:space="preserve"> REF  _Ref101528763 \* Lower \h  \* MERGEFORMAT </w:instrText>
      </w:r>
      <w:r>
        <w:fldChar w:fldCharType="separate"/>
      </w:r>
      <w:r>
        <w:t>tabell 6.</w:t>
      </w:r>
      <w:r>
        <w:rPr>
          <w:noProof/>
        </w:rPr>
        <w:t>19</w:t>
      </w:r>
      <w:r>
        <w:fldChar w:fldCharType="end"/>
      </w:r>
      <w:r>
        <w:t xml:space="preserve"> nedan). Målen är kategoriserade i fem grupper: 1) ESG-integrering, 2) transparens, 3) klimat, 4) jämställdhet och mångfald, och 5) mänskliga rättigheter. Under föregående år genomfördes en större översyn av mål</w:t>
      </w:r>
      <w:r>
        <w:softHyphen/>
        <w:t>sättningarna, vilket resulterade i ett antal nya mål som följts upp fr.o.m. 2022. Översynen har också i flera fall medfört tidsbestämda gränsvärden på kort (2022), medel (2025) och lång sikt (2030+). Hållbarhetsmålen är med ett undantag definierade mot kvantitativa mätetal och de är i huvudsak av resultattyp (</w:t>
      </w:r>
      <w:proofErr w:type="gramStart"/>
      <w:r>
        <w:t>t.ex.</w:t>
      </w:r>
      <w:proofErr w:type="gramEnd"/>
      <w:r>
        <w:t xml:space="preserve"> att uppnå ett visst utfall).</w:t>
      </w:r>
    </w:p>
    <w:p w14:paraId="04A0F0F6" w14:textId="77777777" w:rsidR="00CC5121" w:rsidRPr="00BC3BE2" w:rsidRDefault="00CC5121" w:rsidP="00CC5121">
      <w:pPr>
        <w:pStyle w:val="Brdtextmedindrag"/>
      </w:pPr>
      <w:r>
        <w:t xml:space="preserve">I </w:t>
      </w:r>
      <w:r>
        <w:fldChar w:fldCharType="begin"/>
      </w:r>
      <w:r>
        <w:instrText xml:space="preserve"> REF  _Ref101528763 \* Lower \h  \* MERGEFORMAT </w:instrText>
      </w:r>
      <w:r>
        <w:fldChar w:fldCharType="separate"/>
      </w:r>
      <w:r>
        <w:t>tabell 6.</w:t>
      </w:r>
      <w:r>
        <w:rPr>
          <w:noProof/>
        </w:rPr>
        <w:t>19</w:t>
      </w:r>
      <w:r>
        <w:fldChar w:fldCharType="end"/>
      </w:r>
      <w:r>
        <w:t xml:space="preserve"> redovisas Sjätte AP-fondens hållbarhetsmål och målupp</w:t>
      </w:r>
      <w:r>
        <w:softHyphen/>
        <w:t>fyllelse för 2022. Som jämförelse redovisas även måluppfyllelse för 2021.</w:t>
      </w:r>
    </w:p>
    <w:p w14:paraId="2D48C976" w14:textId="77777777" w:rsidR="00CC5121" w:rsidRDefault="00CC5121" w:rsidP="00CC5121">
      <w:pPr>
        <w:pStyle w:val="TabellRubrik"/>
      </w:pPr>
      <w:bookmarkStart w:id="288" w:name="_Ref101528763"/>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19</w:t>
      </w:r>
      <w:r w:rsidR="00263E1F">
        <w:rPr>
          <w:noProof/>
        </w:rPr>
        <w:fldChar w:fldCharType="end"/>
      </w:r>
      <w:bookmarkEnd w:id="288"/>
      <w:r>
        <w:tab/>
        <w:t>Sjätte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1C91C724" w14:textId="77777777" w:rsidTr="00367745">
        <w:trPr>
          <w:tblHeader/>
        </w:trPr>
        <w:tc>
          <w:tcPr>
            <w:tcW w:w="2701" w:type="pct"/>
            <w:gridSpan w:val="2"/>
            <w:tcBorders>
              <w:top w:val="single" w:sz="8" w:space="0" w:color="auto"/>
              <w:bottom w:val="single" w:sz="6" w:space="0" w:color="auto"/>
            </w:tcBorders>
            <w:shd w:val="clear" w:color="auto" w:fill="auto"/>
          </w:tcPr>
          <w:p w14:paraId="5C658144" w14:textId="77777777" w:rsidR="00CC5121" w:rsidRPr="007C4852" w:rsidRDefault="00CC5121" w:rsidP="00367745">
            <w:pPr>
              <w:pStyle w:val="TabellHuvud"/>
              <w:jc w:val="left"/>
              <w:rPr>
                <w:b w:val="0"/>
                <w:bCs/>
              </w:rPr>
            </w:pPr>
            <w:r w:rsidRPr="007C4852">
              <w:rPr>
                <w:b w:val="0"/>
                <w:bCs/>
              </w:rPr>
              <w:t>Hållbarhetsmål</w:t>
            </w:r>
          </w:p>
        </w:tc>
        <w:tc>
          <w:tcPr>
            <w:tcW w:w="2299" w:type="pct"/>
            <w:gridSpan w:val="3"/>
            <w:tcBorders>
              <w:top w:val="single" w:sz="8" w:space="0" w:color="auto"/>
              <w:bottom w:val="single" w:sz="6" w:space="0" w:color="auto"/>
            </w:tcBorders>
            <w:shd w:val="clear" w:color="auto" w:fill="auto"/>
          </w:tcPr>
          <w:p w14:paraId="3D1CFFE5" w14:textId="77777777" w:rsidR="00CC5121" w:rsidRPr="007C4852" w:rsidRDefault="00CC5121" w:rsidP="00367745">
            <w:pPr>
              <w:pStyle w:val="TabellHuvud"/>
              <w:jc w:val="left"/>
              <w:rPr>
                <w:b w:val="0"/>
                <w:bCs/>
              </w:rPr>
            </w:pPr>
            <w:r>
              <w:rPr>
                <w:b w:val="0"/>
                <w:bCs/>
              </w:rPr>
              <w:t>Måluppfyllelse</w:t>
            </w:r>
          </w:p>
        </w:tc>
      </w:tr>
      <w:tr w:rsidR="00CC5121" w14:paraId="1C2998D2" w14:textId="77777777" w:rsidTr="00367745">
        <w:trPr>
          <w:tblHeader/>
        </w:trPr>
        <w:tc>
          <w:tcPr>
            <w:tcW w:w="248" w:type="pct"/>
            <w:tcBorders>
              <w:top w:val="single" w:sz="8" w:space="0" w:color="auto"/>
              <w:bottom w:val="single" w:sz="6" w:space="0" w:color="auto"/>
            </w:tcBorders>
            <w:shd w:val="clear" w:color="auto" w:fill="auto"/>
          </w:tcPr>
          <w:p w14:paraId="1F91667A"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28152B37"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4F27AF1A"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40755548" w14:textId="77777777" w:rsidR="00CC5121" w:rsidRDefault="00CC5121" w:rsidP="00367745">
            <w:pPr>
              <w:pStyle w:val="TabellHuvud"/>
              <w:jc w:val="left"/>
            </w:pPr>
            <w:r>
              <w:t>2021</w:t>
            </w:r>
          </w:p>
        </w:tc>
        <w:tc>
          <w:tcPr>
            <w:tcW w:w="799" w:type="pct"/>
            <w:tcBorders>
              <w:top w:val="single" w:sz="8" w:space="0" w:color="auto"/>
              <w:bottom w:val="single" w:sz="6" w:space="0" w:color="auto"/>
            </w:tcBorders>
            <w:shd w:val="clear" w:color="auto" w:fill="auto"/>
          </w:tcPr>
          <w:p w14:paraId="70558704" w14:textId="77777777" w:rsidR="00CC5121" w:rsidRDefault="00CC5121" w:rsidP="00367745">
            <w:pPr>
              <w:pStyle w:val="TabellHuvud"/>
              <w:jc w:val="left"/>
            </w:pPr>
            <w:r>
              <w:t>2022</w:t>
            </w:r>
          </w:p>
        </w:tc>
      </w:tr>
      <w:tr w:rsidR="00CC5121" w14:paraId="3CFD4397" w14:textId="77777777" w:rsidTr="00367745">
        <w:tc>
          <w:tcPr>
            <w:tcW w:w="248" w:type="pct"/>
            <w:tcBorders>
              <w:top w:val="single" w:sz="6" w:space="0" w:color="auto"/>
              <w:bottom w:val="single" w:sz="6" w:space="0" w:color="auto"/>
            </w:tcBorders>
            <w:shd w:val="clear" w:color="auto" w:fill="auto"/>
          </w:tcPr>
          <w:p w14:paraId="02D86737" w14:textId="77777777" w:rsidR="00CC5121" w:rsidRDefault="00CC5121" w:rsidP="00367745">
            <w:pPr>
              <w:pStyle w:val="TabellRader"/>
              <w:jc w:val="left"/>
            </w:pPr>
            <w:r>
              <w:t>1</w:t>
            </w:r>
          </w:p>
        </w:tc>
        <w:tc>
          <w:tcPr>
            <w:tcW w:w="2453" w:type="pct"/>
            <w:tcBorders>
              <w:top w:val="single" w:sz="6" w:space="0" w:color="auto"/>
              <w:bottom w:val="single" w:sz="6" w:space="0" w:color="auto"/>
            </w:tcBorders>
            <w:shd w:val="clear" w:color="auto" w:fill="auto"/>
          </w:tcPr>
          <w:p w14:paraId="42FC61ED" w14:textId="77777777" w:rsidR="00CC5121" w:rsidRDefault="00CC5121" w:rsidP="00367745">
            <w:pPr>
              <w:pStyle w:val="TabellRader"/>
              <w:jc w:val="left"/>
            </w:pPr>
            <w:r>
              <w:t>Förvaltare motsvarande 100 procent av investerat kapital ska ha en ESG-policy / policy för ansvarsfulla investeringar.</w:t>
            </w:r>
          </w:p>
        </w:tc>
        <w:tc>
          <w:tcPr>
            <w:tcW w:w="700" w:type="pct"/>
            <w:tcBorders>
              <w:top w:val="single" w:sz="6" w:space="0" w:color="auto"/>
              <w:bottom w:val="single" w:sz="6" w:space="0" w:color="auto"/>
            </w:tcBorders>
            <w:shd w:val="clear" w:color="auto" w:fill="auto"/>
          </w:tcPr>
          <w:p w14:paraId="67459CBC"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749ACEC1" w14:textId="77777777" w:rsidR="00CC5121" w:rsidRDefault="00CC5121" w:rsidP="00367745">
            <w:pPr>
              <w:pStyle w:val="TabellRader"/>
              <w:jc w:val="left"/>
            </w:pPr>
            <w:r>
              <w:t>100</w:t>
            </w:r>
          </w:p>
        </w:tc>
        <w:tc>
          <w:tcPr>
            <w:tcW w:w="799" w:type="pct"/>
            <w:tcBorders>
              <w:top w:val="single" w:sz="6" w:space="0" w:color="auto"/>
              <w:bottom w:val="single" w:sz="6" w:space="0" w:color="auto"/>
            </w:tcBorders>
            <w:shd w:val="clear" w:color="auto" w:fill="auto"/>
          </w:tcPr>
          <w:p w14:paraId="71FAC8FB" w14:textId="77777777" w:rsidR="00CC5121" w:rsidRDefault="00CC5121" w:rsidP="00367745">
            <w:pPr>
              <w:pStyle w:val="TabellRader"/>
              <w:jc w:val="left"/>
            </w:pPr>
            <w:r>
              <w:t>100</w:t>
            </w:r>
          </w:p>
        </w:tc>
      </w:tr>
      <w:tr w:rsidR="00CC5121" w14:paraId="17D27E1E" w14:textId="77777777" w:rsidTr="00367745">
        <w:tc>
          <w:tcPr>
            <w:tcW w:w="248" w:type="pct"/>
            <w:tcBorders>
              <w:top w:val="single" w:sz="6" w:space="0" w:color="auto"/>
              <w:bottom w:val="single" w:sz="6" w:space="0" w:color="auto"/>
            </w:tcBorders>
            <w:shd w:val="clear" w:color="auto" w:fill="auto"/>
          </w:tcPr>
          <w:p w14:paraId="5B16BBD0" w14:textId="77777777" w:rsidR="00CC5121" w:rsidRDefault="00CC5121" w:rsidP="00367745">
            <w:pPr>
              <w:pStyle w:val="TabellRader"/>
              <w:jc w:val="left"/>
            </w:pPr>
            <w:r>
              <w:t>2</w:t>
            </w:r>
          </w:p>
        </w:tc>
        <w:tc>
          <w:tcPr>
            <w:tcW w:w="2453" w:type="pct"/>
            <w:tcBorders>
              <w:top w:val="single" w:sz="6" w:space="0" w:color="auto"/>
              <w:bottom w:val="single" w:sz="6" w:space="0" w:color="auto"/>
            </w:tcBorders>
            <w:shd w:val="clear" w:color="auto" w:fill="auto"/>
          </w:tcPr>
          <w:p w14:paraId="1230111A" w14:textId="77777777" w:rsidR="00CC5121" w:rsidRDefault="00CC5121" w:rsidP="00367745">
            <w:pPr>
              <w:pStyle w:val="TabellRader"/>
              <w:jc w:val="left"/>
            </w:pPr>
            <w:r>
              <w:t>Förvaltare motsvarande 100 procent av investerat kapital ska hållbarhets</w:t>
            </w:r>
            <w:r>
              <w:softHyphen/>
              <w:t>rapportera (enligt relevant rapporterings</w:t>
            </w:r>
            <w:r>
              <w:softHyphen/>
              <w:t xml:space="preserve">standard, </w:t>
            </w:r>
            <w:proofErr w:type="gramStart"/>
            <w:r>
              <w:t>t.ex.</w:t>
            </w:r>
            <w:proofErr w:type="gramEnd"/>
            <w:r>
              <w:t xml:space="preserve"> PRI eller GRI) 2025</w:t>
            </w:r>
          </w:p>
        </w:tc>
        <w:tc>
          <w:tcPr>
            <w:tcW w:w="700" w:type="pct"/>
            <w:tcBorders>
              <w:top w:val="single" w:sz="6" w:space="0" w:color="auto"/>
              <w:bottom w:val="single" w:sz="6" w:space="0" w:color="auto"/>
            </w:tcBorders>
            <w:shd w:val="clear" w:color="auto" w:fill="auto"/>
          </w:tcPr>
          <w:p w14:paraId="590CD38F"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5C1CE8DE" w14:textId="77777777" w:rsidR="00CC5121" w:rsidRDefault="00CC5121" w:rsidP="00367745">
            <w:pPr>
              <w:pStyle w:val="TabellRader"/>
              <w:jc w:val="left"/>
            </w:pPr>
            <w:r>
              <w:t>71</w:t>
            </w:r>
          </w:p>
        </w:tc>
        <w:tc>
          <w:tcPr>
            <w:tcW w:w="799" w:type="pct"/>
            <w:tcBorders>
              <w:top w:val="single" w:sz="6" w:space="0" w:color="auto"/>
              <w:bottom w:val="single" w:sz="6" w:space="0" w:color="auto"/>
            </w:tcBorders>
            <w:shd w:val="clear" w:color="auto" w:fill="auto"/>
          </w:tcPr>
          <w:p w14:paraId="5C1E7745" w14:textId="77777777" w:rsidR="00CC5121" w:rsidRDefault="00CC5121" w:rsidP="00367745">
            <w:pPr>
              <w:pStyle w:val="TabellRader"/>
              <w:jc w:val="left"/>
            </w:pPr>
            <w:r>
              <w:t>78</w:t>
            </w:r>
          </w:p>
        </w:tc>
      </w:tr>
      <w:tr w:rsidR="00CC5121" w14:paraId="5A7EF5B0" w14:textId="77777777" w:rsidTr="00367745">
        <w:tc>
          <w:tcPr>
            <w:tcW w:w="248" w:type="pct"/>
            <w:tcBorders>
              <w:top w:val="single" w:sz="6" w:space="0" w:color="auto"/>
              <w:bottom w:val="single" w:sz="6" w:space="0" w:color="auto"/>
            </w:tcBorders>
            <w:shd w:val="clear" w:color="auto" w:fill="auto"/>
          </w:tcPr>
          <w:p w14:paraId="013CF588" w14:textId="77777777" w:rsidR="00CC5121" w:rsidRDefault="00CC5121" w:rsidP="00367745">
            <w:pPr>
              <w:pStyle w:val="TabellRader"/>
              <w:jc w:val="left"/>
            </w:pPr>
            <w:r>
              <w:t>3</w:t>
            </w:r>
          </w:p>
        </w:tc>
        <w:tc>
          <w:tcPr>
            <w:tcW w:w="2453" w:type="pct"/>
            <w:tcBorders>
              <w:top w:val="single" w:sz="6" w:space="0" w:color="auto"/>
              <w:bottom w:val="single" w:sz="6" w:space="0" w:color="auto"/>
            </w:tcBorders>
            <w:shd w:val="clear" w:color="auto" w:fill="auto"/>
          </w:tcPr>
          <w:p w14:paraId="1AA41177" w14:textId="77777777" w:rsidR="00CC5121" w:rsidRDefault="00CC5121" w:rsidP="00367745">
            <w:pPr>
              <w:pStyle w:val="TabellRader"/>
              <w:jc w:val="left"/>
            </w:pPr>
            <w:r>
              <w:t xml:space="preserve">Resultat inom första </w:t>
            </w:r>
            <w:proofErr w:type="spellStart"/>
            <w:r>
              <w:t>decilgruppen</w:t>
            </w:r>
            <w:proofErr w:type="spellEnd"/>
            <w:r>
              <w:t xml:space="preserve"> i PRI:s årliga utvärdering</w:t>
            </w:r>
          </w:p>
        </w:tc>
        <w:tc>
          <w:tcPr>
            <w:tcW w:w="700" w:type="pct"/>
            <w:tcBorders>
              <w:top w:val="single" w:sz="6" w:space="0" w:color="auto"/>
              <w:bottom w:val="single" w:sz="6" w:space="0" w:color="auto"/>
            </w:tcBorders>
            <w:shd w:val="clear" w:color="auto" w:fill="auto"/>
          </w:tcPr>
          <w:p w14:paraId="233EB868" w14:textId="77777777" w:rsidR="00CC5121" w:rsidRDefault="00CC5121" w:rsidP="00367745">
            <w:pPr>
              <w:pStyle w:val="TabellRader"/>
              <w:jc w:val="left"/>
            </w:pPr>
            <w:r>
              <w:t>Betyg i PRI:s utvärde</w:t>
            </w:r>
            <w:r>
              <w:softHyphen/>
              <w:t>ring</w:t>
            </w:r>
          </w:p>
        </w:tc>
        <w:tc>
          <w:tcPr>
            <w:tcW w:w="800" w:type="pct"/>
            <w:tcBorders>
              <w:top w:val="single" w:sz="6" w:space="0" w:color="auto"/>
              <w:bottom w:val="single" w:sz="6" w:space="0" w:color="auto"/>
            </w:tcBorders>
            <w:shd w:val="clear" w:color="auto" w:fill="auto"/>
          </w:tcPr>
          <w:p w14:paraId="38353946" w14:textId="77777777" w:rsidR="00CC5121" w:rsidRDefault="00CC5121" w:rsidP="00367745">
            <w:pPr>
              <w:pStyle w:val="TabellRader"/>
              <w:jc w:val="left"/>
            </w:pPr>
            <w:r>
              <w:t>89/100 (median 60) i policy och styrning. 76/100 (median 63) i indirekta investe</w:t>
            </w:r>
            <w:r>
              <w:softHyphen/>
              <w:t>ringar i pri</w:t>
            </w:r>
            <w:r>
              <w:softHyphen/>
              <w:t xml:space="preserve">vate </w:t>
            </w:r>
            <w:proofErr w:type="spellStart"/>
            <w:r>
              <w:t>equity</w:t>
            </w:r>
            <w:proofErr w:type="spellEnd"/>
            <w:r>
              <w:t>. 51/100 (median 66) i direkta investe</w:t>
            </w:r>
            <w:r>
              <w:softHyphen/>
              <w:t xml:space="preserve">ringar i private </w:t>
            </w:r>
            <w:proofErr w:type="spellStart"/>
            <w:r>
              <w:t>equity</w:t>
            </w:r>
            <w:proofErr w:type="spellEnd"/>
            <w:r>
              <w:t>.</w:t>
            </w:r>
          </w:p>
        </w:tc>
        <w:tc>
          <w:tcPr>
            <w:tcW w:w="799" w:type="pct"/>
            <w:tcBorders>
              <w:top w:val="single" w:sz="6" w:space="0" w:color="auto"/>
              <w:bottom w:val="single" w:sz="6" w:space="0" w:color="auto"/>
            </w:tcBorders>
            <w:shd w:val="clear" w:color="auto" w:fill="auto"/>
          </w:tcPr>
          <w:p w14:paraId="6CE2F932" w14:textId="77777777" w:rsidR="00CC5121" w:rsidRDefault="00CC5121" w:rsidP="00367745">
            <w:pPr>
              <w:pStyle w:val="TabellRader"/>
              <w:jc w:val="left"/>
            </w:pPr>
            <w:r>
              <w:t>Ingen rapportering (PRI åter</w:t>
            </w:r>
            <w:r>
              <w:softHyphen/>
              <w:t>upptar rap</w:t>
            </w:r>
            <w:r>
              <w:softHyphen/>
              <w:t>portering 2023)</w:t>
            </w:r>
          </w:p>
        </w:tc>
      </w:tr>
      <w:tr w:rsidR="00CC5121" w14:paraId="781AF706" w14:textId="77777777" w:rsidTr="00367745">
        <w:tc>
          <w:tcPr>
            <w:tcW w:w="248" w:type="pct"/>
            <w:tcBorders>
              <w:top w:val="single" w:sz="6" w:space="0" w:color="auto"/>
              <w:bottom w:val="single" w:sz="6" w:space="0" w:color="auto"/>
            </w:tcBorders>
            <w:shd w:val="clear" w:color="auto" w:fill="auto"/>
          </w:tcPr>
          <w:p w14:paraId="53A44AF6" w14:textId="77777777" w:rsidR="00CC5121" w:rsidRDefault="00CC5121" w:rsidP="00367745">
            <w:pPr>
              <w:pStyle w:val="TabellRader"/>
              <w:jc w:val="left"/>
            </w:pPr>
            <w:r>
              <w:t>4</w:t>
            </w:r>
          </w:p>
        </w:tc>
        <w:tc>
          <w:tcPr>
            <w:tcW w:w="2453" w:type="pct"/>
            <w:tcBorders>
              <w:top w:val="single" w:sz="6" w:space="0" w:color="auto"/>
              <w:bottom w:val="single" w:sz="6" w:space="0" w:color="auto"/>
            </w:tcBorders>
            <w:shd w:val="clear" w:color="auto" w:fill="auto"/>
          </w:tcPr>
          <w:p w14:paraId="60DC9A07" w14:textId="77777777" w:rsidR="00CC5121" w:rsidRDefault="00CC5121" w:rsidP="00367745">
            <w:pPr>
              <w:pStyle w:val="TabellRader"/>
              <w:jc w:val="left"/>
            </w:pPr>
            <w:r>
              <w:t>Den onoterade port</w:t>
            </w:r>
            <w:r>
              <w:softHyphen/>
              <w:t>följen ska över tid utveckla och förbättra sitt hållbarhets</w:t>
            </w:r>
            <w:r>
              <w:softHyphen/>
              <w:t>arbete. Utvecklingen i portfölj</w:t>
            </w:r>
            <w:r>
              <w:softHyphen/>
              <w:t>en ska ha en positiv trend.</w:t>
            </w:r>
          </w:p>
        </w:tc>
        <w:tc>
          <w:tcPr>
            <w:tcW w:w="700" w:type="pct"/>
            <w:tcBorders>
              <w:top w:val="single" w:sz="6" w:space="0" w:color="auto"/>
              <w:bottom w:val="single" w:sz="6" w:space="0" w:color="auto"/>
            </w:tcBorders>
            <w:shd w:val="clear" w:color="auto" w:fill="auto"/>
          </w:tcPr>
          <w:p w14:paraId="0A0DF682" w14:textId="77777777" w:rsidR="00CC5121" w:rsidRDefault="00CC5121" w:rsidP="00367745">
            <w:pPr>
              <w:pStyle w:val="TabellRader"/>
              <w:jc w:val="left"/>
            </w:pPr>
            <w:r>
              <w:t>Föränd</w:t>
            </w:r>
            <w:r>
              <w:softHyphen/>
              <w:t>ring i ESG-betyg (procent).</w:t>
            </w:r>
          </w:p>
        </w:tc>
        <w:tc>
          <w:tcPr>
            <w:tcW w:w="800" w:type="pct"/>
            <w:tcBorders>
              <w:top w:val="single" w:sz="6" w:space="0" w:color="auto"/>
              <w:bottom w:val="single" w:sz="6" w:space="0" w:color="auto"/>
            </w:tcBorders>
            <w:shd w:val="clear" w:color="auto" w:fill="auto"/>
          </w:tcPr>
          <w:p w14:paraId="54B68549" w14:textId="77777777" w:rsidR="00CC5121" w:rsidRDefault="00CC5121" w:rsidP="00367745">
            <w:pPr>
              <w:pStyle w:val="TabellRader"/>
              <w:jc w:val="left"/>
            </w:pPr>
            <w:r>
              <w:t>+4 i hela portfölj</w:t>
            </w:r>
            <w:r>
              <w:softHyphen/>
              <w:t>en och +3 i befintliga innehav</w:t>
            </w:r>
          </w:p>
        </w:tc>
        <w:tc>
          <w:tcPr>
            <w:tcW w:w="799" w:type="pct"/>
            <w:tcBorders>
              <w:top w:val="single" w:sz="6" w:space="0" w:color="auto"/>
              <w:bottom w:val="single" w:sz="6" w:space="0" w:color="auto"/>
            </w:tcBorders>
            <w:shd w:val="clear" w:color="auto" w:fill="auto"/>
          </w:tcPr>
          <w:p w14:paraId="792413DD" w14:textId="77777777" w:rsidR="00CC5121" w:rsidRDefault="00CC5121" w:rsidP="00367745">
            <w:pPr>
              <w:pStyle w:val="TabellRader"/>
              <w:jc w:val="left"/>
            </w:pPr>
            <w:r>
              <w:t>+2 i hela portfölj</w:t>
            </w:r>
            <w:r>
              <w:softHyphen/>
              <w:t>en och +1 i befintliga innehav (totalt resultat 84</w:t>
            </w:r>
            <w:r>
              <w:rPr>
                <w:rFonts w:ascii="Cambria" w:hAnsi="Cambria"/>
              </w:rPr>
              <w:t> </w:t>
            </w:r>
            <w:r>
              <w:t>procent)</w:t>
            </w:r>
          </w:p>
        </w:tc>
      </w:tr>
      <w:tr w:rsidR="00CC5121" w14:paraId="7A32749A" w14:textId="77777777" w:rsidTr="00367745">
        <w:tc>
          <w:tcPr>
            <w:tcW w:w="248" w:type="pct"/>
            <w:tcBorders>
              <w:top w:val="single" w:sz="6" w:space="0" w:color="auto"/>
              <w:bottom w:val="single" w:sz="6" w:space="0" w:color="auto"/>
            </w:tcBorders>
            <w:shd w:val="clear" w:color="auto" w:fill="auto"/>
          </w:tcPr>
          <w:p w14:paraId="3D839731" w14:textId="77777777" w:rsidR="00CC5121" w:rsidRDefault="00CC5121" w:rsidP="00367745">
            <w:pPr>
              <w:pStyle w:val="TabellRader"/>
              <w:jc w:val="left"/>
            </w:pPr>
            <w:r>
              <w:lastRenderedPageBreak/>
              <w:t>5</w:t>
            </w:r>
          </w:p>
        </w:tc>
        <w:tc>
          <w:tcPr>
            <w:tcW w:w="2453" w:type="pct"/>
            <w:tcBorders>
              <w:top w:val="single" w:sz="6" w:space="0" w:color="auto"/>
              <w:bottom w:val="single" w:sz="6" w:space="0" w:color="auto"/>
            </w:tcBorders>
            <w:shd w:val="clear" w:color="auto" w:fill="auto"/>
          </w:tcPr>
          <w:p w14:paraId="7C4C0FEF" w14:textId="77777777" w:rsidR="00CC5121" w:rsidRDefault="00CC5121" w:rsidP="00367745">
            <w:pPr>
              <w:pStyle w:val="TabellRader"/>
              <w:jc w:val="left"/>
            </w:pPr>
            <w:r>
              <w:t>Jämställdhet på a) partnernivå (2030) och b) i investeringsteam (2025) bland fondför</w:t>
            </w:r>
            <w:r>
              <w:softHyphen/>
              <w:t>valtare, där jämställd</w:t>
            </w:r>
            <w:r>
              <w:softHyphen/>
              <w:t>het definieras som minst 40 procent representation av den underrepresent</w:t>
            </w:r>
            <w:r>
              <w:softHyphen/>
              <w:t>erade gruppen (för närvar</w:t>
            </w:r>
            <w:r>
              <w:softHyphen/>
              <w:t>ande kvinnor).</w:t>
            </w:r>
          </w:p>
        </w:tc>
        <w:tc>
          <w:tcPr>
            <w:tcW w:w="700" w:type="pct"/>
            <w:tcBorders>
              <w:top w:val="single" w:sz="6" w:space="0" w:color="auto"/>
              <w:bottom w:val="single" w:sz="6" w:space="0" w:color="auto"/>
            </w:tcBorders>
            <w:shd w:val="clear" w:color="auto" w:fill="auto"/>
          </w:tcPr>
          <w:p w14:paraId="0D0C3B90" w14:textId="77777777" w:rsidR="00CC5121" w:rsidRDefault="00CC5121" w:rsidP="00367745">
            <w:pPr>
              <w:pStyle w:val="TabellRader"/>
              <w:jc w:val="left"/>
            </w:pPr>
            <w:r>
              <w:t>Andel av den under</w:t>
            </w:r>
            <w:r>
              <w:softHyphen/>
              <w:t>repre</w:t>
            </w:r>
            <w:r>
              <w:softHyphen/>
              <w:t>senterade gruppen (procent)</w:t>
            </w:r>
          </w:p>
        </w:tc>
        <w:tc>
          <w:tcPr>
            <w:tcW w:w="800" w:type="pct"/>
            <w:tcBorders>
              <w:top w:val="single" w:sz="6" w:space="0" w:color="auto"/>
              <w:bottom w:val="single" w:sz="6" w:space="0" w:color="auto"/>
            </w:tcBorders>
            <w:shd w:val="clear" w:color="auto" w:fill="auto"/>
          </w:tcPr>
          <w:p w14:paraId="2955C0FB" w14:textId="77777777" w:rsidR="00CC5121" w:rsidRDefault="00CC5121" w:rsidP="00367745">
            <w:pPr>
              <w:pStyle w:val="TabellRader"/>
              <w:jc w:val="left"/>
            </w:pPr>
            <w:r>
              <w:t>a) 12</w:t>
            </w:r>
            <w:r>
              <w:br/>
              <w:t>b) 27</w:t>
            </w:r>
          </w:p>
        </w:tc>
        <w:tc>
          <w:tcPr>
            <w:tcW w:w="799" w:type="pct"/>
            <w:tcBorders>
              <w:top w:val="single" w:sz="6" w:space="0" w:color="auto"/>
              <w:bottom w:val="single" w:sz="6" w:space="0" w:color="auto"/>
            </w:tcBorders>
            <w:shd w:val="clear" w:color="auto" w:fill="auto"/>
          </w:tcPr>
          <w:p w14:paraId="59D92377" w14:textId="77777777" w:rsidR="00CC5121" w:rsidRDefault="00CC5121" w:rsidP="00367745">
            <w:pPr>
              <w:pStyle w:val="TabellRader"/>
              <w:jc w:val="left"/>
            </w:pPr>
            <w:r>
              <w:t>a) 14</w:t>
            </w:r>
            <w:r>
              <w:br/>
              <w:t>b) 27</w:t>
            </w:r>
          </w:p>
        </w:tc>
      </w:tr>
      <w:tr w:rsidR="00CC5121" w14:paraId="4113FD55" w14:textId="77777777" w:rsidTr="00367745">
        <w:tc>
          <w:tcPr>
            <w:tcW w:w="248" w:type="pct"/>
            <w:tcBorders>
              <w:top w:val="single" w:sz="6" w:space="0" w:color="auto"/>
              <w:bottom w:val="single" w:sz="6" w:space="0" w:color="auto"/>
            </w:tcBorders>
            <w:shd w:val="clear" w:color="auto" w:fill="auto"/>
          </w:tcPr>
          <w:p w14:paraId="7CB0391E" w14:textId="77777777" w:rsidR="00CC5121" w:rsidRDefault="00CC5121" w:rsidP="00367745">
            <w:pPr>
              <w:pStyle w:val="TabellRader"/>
              <w:jc w:val="left"/>
            </w:pPr>
            <w:r>
              <w:t>6</w:t>
            </w:r>
          </w:p>
        </w:tc>
        <w:tc>
          <w:tcPr>
            <w:tcW w:w="2453" w:type="pct"/>
            <w:tcBorders>
              <w:top w:val="single" w:sz="6" w:space="0" w:color="auto"/>
              <w:bottom w:val="single" w:sz="6" w:space="0" w:color="auto"/>
            </w:tcBorders>
            <w:shd w:val="clear" w:color="auto" w:fill="auto"/>
          </w:tcPr>
          <w:p w14:paraId="0F8C39CC" w14:textId="77777777" w:rsidR="00CC5121" w:rsidRDefault="00CC5121" w:rsidP="00367745">
            <w:pPr>
              <w:pStyle w:val="TabellRader"/>
              <w:jc w:val="left"/>
            </w:pPr>
            <w:r>
              <w:t>10 procent årlig ökning mot föregående år av representationen av den underrepre</w:t>
            </w:r>
            <w:r>
              <w:softHyphen/>
              <w:t>sent</w:t>
            </w:r>
            <w:r>
              <w:softHyphen/>
              <w:t>erade gruppen (i syfte att nå mål nr 5).</w:t>
            </w:r>
          </w:p>
        </w:tc>
        <w:tc>
          <w:tcPr>
            <w:tcW w:w="700" w:type="pct"/>
            <w:tcBorders>
              <w:top w:val="single" w:sz="6" w:space="0" w:color="auto"/>
              <w:bottom w:val="single" w:sz="6" w:space="0" w:color="auto"/>
            </w:tcBorders>
            <w:shd w:val="clear" w:color="auto" w:fill="auto"/>
          </w:tcPr>
          <w:p w14:paraId="1192115E" w14:textId="77777777" w:rsidR="00CC5121" w:rsidRDefault="00CC5121" w:rsidP="00367745">
            <w:pPr>
              <w:pStyle w:val="TabellRader"/>
              <w:jc w:val="left"/>
            </w:pPr>
            <w:r>
              <w:t>Föränd</w:t>
            </w:r>
            <w:r>
              <w:softHyphen/>
              <w:t>ring av fördel</w:t>
            </w:r>
            <w:r>
              <w:softHyphen/>
              <w:t>ning mel</w:t>
            </w:r>
            <w:r>
              <w:softHyphen/>
              <w:t>lan kvin</w:t>
            </w:r>
            <w:r>
              <w:softHyphen/>
              <w:t>nor och män i a) partner</w:t>
            </w:r>
            <w:r>
              <w:softHyphen/>
              <w:t>grupp och b) inve</w:t>
            </w:r>
            <w:r>
              <w:softHyphen/>
              <w:t>sterings</w:t>
            </w:r>
            <w:r>
              <w:softHyphen/>
              <w:t>team</w:t>
            </w:r>
          </w:p>
        </w:tc>
        <w:tc>
          <w:tcPr>
            <w:tcW w:w="800" w:type="pct"/>
            <w:tcBorders>
              <w:top w:val="single" w:sz="6" w:space="0" w:color="auto"/>
              <w:bottom w:val="single" w:sz="6" w:space="0" w:color="auto"/>
            </w:tcBorders>
            <w:shd w:val="clear" w:color="auto" w:fill="auto"/>
          </w:tcPr>
          <w:p w14:paraId="2BB0F6DA" w14:textId="77777777" w:rsidR="00CC5121" w:rsidRDefault="00CC5121" w:rsidP="00367745">
            <w:pPr>
              <w:pStyle w:val="TabellRader"/>
              <w:jc w:val="left"/>
            </w:pPr>
            <w:r>
              <w:t>a) 20</w:t>
            </w:r>
          </w:p>
          <w:p w14:paraId="3EFAC969" w14:textId="77777777" w:rsidR="00CC5121" w:rsidRDefault="00CC5121" w:rsidP="00367745">
            <w:pPr>
              <w:pStyle w:val="TabellRader"/>
              <w:jc w:val="left"/>
            </w:pPr>
            <w:r>
              <w:t>b) 8</w:t>
            </w:r>
          </w:p>
        </w:tc>
        <w:tc>
          <w:tcPr>
            <w:tcW w:w="799" w:type="pct"/>
            <w:tcBorders>
              <w:top w:val="single" w:sz="6" w:space="0" w:color="auto"/>
              <w:bottom w:val="single" w:sz="6" w:space="0" w:color="auto"/>
            </w:tcBorders>
            <w:shd w:val="clear" w:color="auto" w:fill="auto"/>
          </w:tcPr>
          <w:p w14:paraId="360D8E2C" w14:textId="77777777" w:rsidR="00CC5121" w:rsidRDefault="00CC5121" w:rsidP="00367745">
            <w:pPr>
              <w:pStyle w:val="TabellRader"/>
              <w:jc w:val="left"/>
            </w:pPr>
            <w:r>
              <w:t>a) 17</w:t>
            </w:r>
            <w:r>
              <w:br/>
              <w:t>b) 0</w:t>
            </w:r>
          </w:p>
        </w:tc>
      </w:tr>
      <w:tr w:rsidR="00CC5121" w14:paraId="3269263A" w14:textId="77777777" w:rsidTr="00367745">
        <w:tc>
          <w:tcPr>
            <w:tcW w:w="248" w:type="pct"/>
            <w:tcBorders>
              <w:top w:val="single" w:sz="6" w:space="0" w:color="auto"/>
              <w:bottom w:val="single" w:sz="6" w:space="0" w:color="auto"/>
            </w:tcBorders>
            <w:shd w:val="clear" w:color="auto" w:fill="auto"/>
          </w:tcPr>
          <w:p w14:paraId="36EA8D6E" w14:textId="77777777" w:rsidR="00CC5121" w:rsidRDefault="00CC5121" w:rsidP="00367745">
            <w:pPr>
              <w:pStyle w:val="TabellRader"/>
              <w:jc w:val="left"/>
            </w:pPr>
            <w:r>
              <w:t>7</w:t>
            </w:r>
          </w:p>
        </w:tc>
        <w:tc>
          <w:tcPr>
            <w:tcW w:w="2453" w:type="pct"/>
            <w:tcBorders>
              <w:top w:val="single" w:sz="6" w:space="0" w:color="auto"/>
              <w:bottom w:val="single" w:sz="6" w:space="0" w:color="auto"/>
            </w:tcBorders>
            <w:shd w:val="clear" w:color="auto" w:fill="auto"/>
          </w:tcPr>
          <w:p w14:paraId="5F408FD9" w14:textId="77777777" w:rsidR="00CC5121" w:rsidRDefault="00CC5121" w:rsidP="00367745">
            <w:pPr>
              <w:pStyle w:val="TabellRader"/>
              <w:jc w:val="left"/>
            </w:pPr>
            <w:r>
              <w:t>Förvaltare motsvarande a) 65 procent (2025) och b) 100 procent (2040) av investerat kapital har satt eller har förbundit sig att sätta klimatmål i linje med Parisavtalet.</w:t>
            </w:r>
          </w:p>
        </w:tc>
        <w:tc>
          <w:tcPr>
            <w:tcW w:w="700" w:type="pct"/>
            <w:tcBorders>
              <w:top w:val="single" w:sz="6" w:space="0" w:color="auto"/>
              <w:bottom w:val="single" w:sz="6" w:space="0" w:color="auto"/>
            </w:tcBorders>
            <w:shd w:val="clear" w:color="auto" w:fill="auto"/>
          </w:tcPr>
          <w:p w14:paraId="4ADB5E55"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5CBECF4C" w14:textId="77777777" w:rsidR="00CC5121" w:rsidRDefault="00CC5121" w:rsidP="00367745">
            <w:pPr>
              <w:pStyle w:val="TabellRader"/>
              <w:jc w:val="left"/>
            </w:pPr>
            <w:r>
              <w:t>-</w:t>
            </w:r>
          </w:p>
        </w:tc>
        <w:tc>
          <w:tcPr>
            <w:tcW w:w="799" w:type="pct"/>
            <w:tcBorders>
              <w:top w:val="single" w:sz="6" w:space="0" w:color="auto"/>
              <w:bottom w:val="single" w:sz="6" w:space="0" w:color="auto"/>
            </w:tcBorders>
            <w:shd w:val="clear" w:color="auto" w:fill="auto"/>
          </w:tcPr>
          <w:p w14:paraId="1F239072" w14:textId="77777777" w:rsidR="00CC5121" w:rsidRDefault="00CC5121" w:rsidP="00367745">
            <w:pPr>
              <w:pStyle w:val="TabellRader"/>
              <w:jc w:val="left"/>
            </w:pPr>
            <w:r>
              <w:t>47</w:t>
            </w:r>
          </w:p>
        </w:tc>
      </w:tr>
      <w:tr w:rsidR="00CC5121" w14:paraId="2F3431E0" w14:textId="77777777" w:rsidTr="00367745">
        <w:tc>
          <w:tcPr>
            <w:tcW w:w="248" w:type="pct"/>
            <w:tcBorders>
              <w:top w:val="single" w:sz="6" w:space="0" w:color="auto"/>
              <w:bottom w:val="single" w:sz="6" w:space="0" w:color="auto"/>
            </w:tcBorders>
            <w:shd w:val="clear" w:color="auto" w:fill="auto"/>
          </w:tcPr>
          <w:p w14:paraId="06EC5D7C" w14:textId="77777777" w:rsidR="00CC5121" w:rsidRDefault="00CC5121" w:rsidP="00367745">
            <w:pPr>
              <w:pStyle w:val="TabellRader"/>
              <w:jc w:val="left"/>
            </w:pPr>
            <w:r>
              <w:t>8</w:t>
            </w:r>
          </w:p>
        </w:tc>
        <w:tc>
          <w:tcPr>
            <w:tcW w:w="2453" w:type="pct"/>
            <w:tcBorders>
              <w:top w:val="single" w:sz="6" w:space="0" w:color="auto"/>
              <w:bottom w:val="single" w:sz="6" w:space="0" w:color="auto"/>
            </w:tcBorders>
            <w:shd w:val="clear" w:color="auto" w:fill="auto"/>
          </w:tcPr>
          <w:p w14:paraId="34CB0C6E" w14:textId="77777777" w:rsidR="00CC5121" w:rsidRDefault="00CC5121" w:rsidP="00367745">
            <w:pPr>
              <w:pStyle w:val="TabellRader"/>
              <w:jc w:val="left"/>
            </w:pPr>
            <w:r>
              <w:t>Innehav motsvarande a) 65 procent (2025) och b) 100 procent (2030) av investerat kapital ska redovisa växthusgasutsläpp.</w:t>
            </w:r>
          </w:p>
        </w:tc>
        <w:tc>
          <w:tcPr>
            <w:tcW w:w="700" w:type="pct"/>
            <w:tcBorders>
              <w:top w:val="single" w:sz="6" w:space="0" w:color="auto"/>
              <w:bottom w:val="single" w:sz="6" w:space="0" w:color="auto"/>
            </w:tcBorders>
            <w:shd w:val="clear" w:color="auto" w:fill="auto"/>
          </w:tcPr>
          <w:p w14:paraId="6CA89C25"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1B7B1C86" w14:textId="77777777" w:rsidR="00CC5121" w:rsidRDefault="00CC5121" w:rsidP="00367745">
            <w:pPr>
              <w:pStyle w:val="TabellRader"/>
              <w:jc w:val="left"/>
            </w:pPr>
            <w:r>
              <w:t>-</w:t>
            </w:r>
          </w:p>
        </w:tc>
        <w:tc>
          <w:tcPr>
            <w:tcW w:w="799" w:type="pct"/>
            <w:tcBorders>
              <w:top w:val="single" w:sz="6" w:space="0" w:color="auto"/>
              <w:bottom w:val="single" w:sz="6" w:space="0" w:color="auto"/>
            </w:tcBorders>
            <w:shd w:val="clear" w:color="auto" w:fill="auto"/>
          </w:tcPr>
          <w:p w14:paraId="5D01F581" w14:textId="77777777" w:rsidR="00CC5121" w:rsidRDefault="00CC5121" w:rsidP="00367745">
            <w:pPr>
              <w:pStyle w:val="TabellRader"/>
              <w:jc w:val="left"/>
            </w:pPr>
            <w:r>
              <w:t>52</w:t>
            </w:r>
          </w:p>
        </w:tc>
      </w:tr>
      <w:tr w:rsidR="00CC5121" w14:paraId="70DF42EC" w14:textId="77777777" w:rsidTr="00367745">
        <w:tc>
          <w:tcPr>
            <w:tcW w:w="248" w:type="pct"/>
            <w:tcBorders>
              <w:top w:val="single" w:sz="6" w:space="0" w:color="auto"/>
              <w:bottom w:val="single" w:sz="6" w:space="0" w:color="auto"/>
            </w:tcBorders>
            <w:shd w:val="clear" w:color="auto" w:fill="auto"/>
          </w:tcPr>
          <w:p w14:paraId="006A3A51" w14:textId="77777777" w:rsidR="00CC5121" w:rsidRDefault="00CC5121" w:rsidP="00367745">
            <w:pPr>
              <w:pStyle w:val="TabellRader"/>
              <w:jc w:val="left"/>
            </w:pPr>
            <w:r>
              <w:t>9</w:t>
            </w:r>
          </w:p>
        </w:tc>
        <w:tc>
          <w:tcPr>
            <w:tcW w:w="2453" w:type="pct"/>
            <w:tcBorders>
              <w:top w:val="single" w:sz="6" w:space="0" w:color="auto"/>
              <w:bottom w:val="single" w:sz="6" w:space="0" w:color="auto"/>
            </w:tcBorders>
            <w:shd w:val="clear" w:color="auto" w:fill="auto"/>
          </w:tcPr>
          <w:p w14:paraId="064BE409" w14:textId="77777777" w:rsidR="00CC5121" w:rsidRDefault="00CC5121" w:rsidP="00367745">
            <w:pPr>
              <w:pStyle w:val="TabellRader"/>
              <w:jc w:val="left"/>
            </w:pPr>
            <w:r>
              <w:t xml:space="preserve">Förvaltare motsvarande 65 procent av investerat kapital ska redovisa </w:t>
            </w:r>
            <w:proofErr w:type="spellStart"/>
            <w:r>
              <w:t>ESG-KPI:er</w:t>
            </w:r>
            <w:proofErr w:type="spellEnd"/>
            <w:r>
              <w:t xml:space="preserve"> på portföljbolagsnivå enligt relevant standard eller rapporteringsinitiativ 2025.</w:t>
            </w:r>
          </w:p>
        </w:tc>
        <w:tc>
          <w:tcPr>
            <w:tcW w:w="700" w:type="pct"/>
            <w:tcBorders>
              <w:top w:val="single" w:sz="6" w:space="0" w:color="auto"/>
              <w:bottom w:val="single" w:sz="6" w:space="0" w:color="auto"/>
            </w:tcBorders>
            <w:shd w:val="clear" w:color="auto" w:fill="auto"/>
          </w:tcPr>
          <w:p w14:paraId="2877E000"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19D91DDA" w14:textId="77777777" w:rsidR="00CC5121" w:rsidRDefault="00CC5121" w:rsidP="00367745">
            <w:pPr>
              <w:pStyle w:val="TabellRader"/>
              <w:jc w:val="left"/>
            </w:pPr>
            <w:r>
              <w:t>-</w:t>
            </w:r>
          </w:p>
        </w:tc>
        <w:tc>
          <w:tcPr>
            <w:tcW w:w="799" w:type="pct"/>
            <w:tcBorders>
              <w:top w:val="single" w:sz="6" w:space="0" w:color="auto"/>
              <w:bottom w:val="single" w:sz="6" w:space="0" w:color="auto"/>
            </w:tcBorders>
            <w:shd w:val="clear" w:color="auto" w:fill="auto"/>
          </w:tcPr>
          <w:p w14:paraId="395AF113" w14:textId="77777777" w:rsidR="00CC5121" w:rsidRDefault="00CC5121" w:rsidP="00367745">
            <w:pPr>
              <w:pStyle w:val="TabellRader"/>
              <w:jc w:val="left"/>
            </w:pPr>
            <w:r>
              <w:t>63</w:t>
            </w:r>
          </w:p>
        </w:tc>
      </w:tr>
      <w:tr w:rsidR="00CC5121" w14:paraId="7323F598" w14:textId="77777777" w:rsidTr="00367745">
        <w:tc>
          <w:tcPr>
            <w:tcW w:w="248" w:type="pct"/>
            <w:tcBorders>
              <w:top w:val="single" w:sz="6" w:space="0" w:color="auto"/>
              <w:bottom w:val="single" w:sz="6" w:space="0" w:color="auto"/>
            </w:tcBorders>
            <w:shd w:val="clear" w:color="auto" w:fill="auto"/>
          </w:tcPr>
          <w:p w14:paraId="40175829" w14:textId="77777777" w:rsidR="00CC5121" w:rsidRDefault="00CC5121" w:rsidP="00367745">
            <w:pPr>
              <w:pStyle w:val="TabellRader"/>
              <w:jc w:val="left"/>
            </w:pPr>
            <w:r>
              <w:t>10</w:t>
            </w:r>
          </w:p>
        </w:tc>
        <w:tc>
          <w:tcPr>
            <w:tcW w:w="2453" w:type="pct"/>
            <w:tcBorders>
              <w:top w:val="single" w:sz="6" w:space="0" w:color="auto"/>
              <w:bottom w:val="single" w:sz="6" w:space="0" w:color="auto"/>
            </w:tcBorders>
            <w:shd w:val="clear" w:color="auto" w:fill="auto"/>
          </w:tcPr>
          <w:p w14:paraId="5A9E039F" w14:textId="77777777" w:rsidR="00CC5121" w:rsidRDefault="00CC5121" w:rsidP="00367745">
            <w:pPr>
              <w:pStyle w:val="TabellRader"/>
              <w:jc w:val="left"/>
            </w:pPr>
            <w:r>
              <w:t>En kartläggning av nuvarande status samt relevanta delmål tas fram under 2022.</w:t>
            </w:r>
          </w:p>
        </w:tc>
        <w:tc>
          <w:tcPr>
            <w:tcW w:w="700" w:type="pct"/>
            <w:tcBorders>
              <w:top w:val="single" w:sz="6" w:space="0" w:color="auto"/>
              <w:bottom w:val="single" w:sz="6" w:space="0" w:color="auto"/>
            </w:tcBorders>
            <w:shd w:val="clear" w:color="auto" w:fill="auto"/>
          </w:tcPr>
          <w:p w14:paraId="7AFDC5B9" w14:textId="77777777" w:rsidR="00CC5121" w:rsidRDefault="00CC5121" w:rsidP="00367745">
            <w:pPr>
              <w:pStyle w:val="TabellRader"/>
              <w:jc w:val="left"/>
            </w:pPr>
            <w:r>
              <w:t>Kvalitativ bedöm</w:t>
            </w:r>
            <w:r>
              <w:softHyphen/>
              <w:t>ning</w:t>
            </w:r>
          </w:p>
        </w:tc>
        <w:tc>
          <w:tcPr>
            <w:tcW w:w="800" w:type="pct"/>
            <w:tcBorders>
              <w:top w:val="single" w:sz="6" w:space="0" w:color="auto"/>
              <w:bottom w:val="single" w:sz="6" w:space="0" w:color="auto"/>
            </w:tcBorders>
            <w:shd w:val="clear" w:color="auto" w:fill="auto"/>
          </w:tcPr>
          <w:p w14:paraId="749737AD" w14:textId="77777777" w:rsidR="00CC5121" w:rsidRDefault="00CC5121" w:rsidP="00367745">
            <w:pPr>
              <w:pStyle w:val="TabellRader"/>
              <w:jc w:val="left"/>
            </w:pPr>
            <w:r>
              <w:t>-</w:t>
            </w:r>
          </w:p>
        </w:tc>
        <w:tc>
          <w:tcPr>
            <w:tcW w:w="799" w:type="pct"/>
            <w:tcBorders>
              <w:top w:val="single" w:sz="6" w:space="0" w:color="auto"/>
              <w:bottom w:val="single" w:sz="6" w:space="0" w:color="auto"/>
            </w:tcBorders>
            <w:shd w:val="clear" w:color="auto" w:fill="auto"/>
          </w:tcPr>
          <w:p w14:paraId="683FD038" w14:textId="77777777" w:rsidR="00CC5121" w:rsidRDefault="00CC5121" w:rsidP="00367745">
            <w:pPr>
              <w:pStyle w:val="TabellRader"/>
              <w:jc w:val="left"/>
            </w:pPr>
            <w:r>
              <w:t>Området har kartlagts. Ett nytt kvalitativt delmål (inkl. aktivi</w:t>
            </w:r>
            <w:r>
              <w:softHyphen/>
              <w:t>tetsmål) har identifierats inför 2023</w:t>
            </w:r>
          </w:p>
        </w:tc>
      </w:tr>
      <w:tr w:rsidR="00CC5121" w14:paraId="7AA3B81B" w14:textId="77777777" w:rsidTr="00367745">
        <w:tc>
          <w:tcPr>
            <w:tcW w:w="248" w:type="pct"/>
            <w:tcBorders>
              <w:top w:val="single" w:sz="6" w:space="0" w:color="auto"/>
              <w:bottom w:val="single" w:sz="6" w:space="0" w:color="auto"/>
            </w:tcBorders>
            <w:shd w:val="clear" w:color="auto" w:fill="auto"/>
          </w:tcPr>
          <w:p w14:paraId="4591AEB8" w14:textId="77777777" w:rsidR="00CC5121" w:rsidRDefault="00CC5121" w:rsidP="00367745">
            <w:pPr>
              <w:pStyle w:val="TabellRader"/>
              <w:jc w:val="left"/>
            </w:pPr>
            <w:r>
              <w:t>11</w:t>
            </w:r>
          </w:p>
        </w:tc>
        <w:tc>
          <w:tcPr>
            <w:tcW w:w="2453" w:type="pct"/>
            <w:tcBorders>
              <w:top w:val="single" w:sz="6" w:space="0" w:color="auto"/>
              <w:bottom w:val="single" w:sz="6" w:space="0" w:color="auto"/>
            </w:tcBorders>
            <w:shd w:val="clear" w:color="auto" w:fill="auto"/>
          </w:tcPr>
          <w:p w14:paraId="00E8B545" w14:textId="77777777" w:rsidR="00CC5121" w:rsidRDefault="00CC5121" w:rsidP="00367745">
            <w:pPr>
              <w:pStyle w:val="TabellRader"/>
              <w:jc w:val="left"/>
            </w:pPr>
            <w:r>
              <w:t xml:space="preserve">Samtliga signifikanta </w:t>
            </w:r>
            <w:r w:rsidRPr="00311429">
              <w:t>minoritetsinveste</w:t>
            </w:r>
            <w:r w:rsidRPr="00311429">
              <w:softHyphen/>
              <w:t>ringar</w:t>
            </w:r>
            <w:r w:rsidRPr="00704B32">
              <w:rPr>
                <w:vertAlign w:val="superscript"/>
              </w:rPr>
              <w:t>1</w:t>
            </w:r>
            <w:r w:rsidRPr="00311429">
              <w:t xml:space="preserve"> sk</w:t>
            </w:r>
            <w:r>
              <w:t>a ha en handlingsplan för hållbarhet.</w:t>
            </w:r>
          </w:p>
        </w:tc>
        <w:tc>
          <w:tcPr>
            <w:tcW w:w="700" w:type="pct"/>
            <w:tcBorders>
              <w:top w:val="single" w:sz="6" w:space="0" w:color="auto"/>
              <w:bottom w:val="single" w:sz="6" w:space="0" w:color="auto"/>
            </w:tcBorders>
            <w:shd w:val="clear" w:color="auto" w:fill="auto"/>
          </w:tcPr>
          <w:p w14:paraId="7A7EC52C" w14:textId="77777777" w:rsidR="00CC5121" w:rsidRDefault="00CC5121" w:rsidP="00367745">
            <w:pPr>
              <w:pStyle w:val="TabellRader"/>
              <w:jc w:val="left"/>
            </w:pPr>
            <w:r>
              <w:t>Andel av innehav (procent)</w:t>
            </w:r>
          </w:p>
        </w:tc>
        <w:tc>
          <w:tcPr>
            <w:tcW w:w="800" w:type="pct"/>
            <w:tcBorders>
              <w:top w:val="single" w:sz="6" w:space="0" w:color="auto"/>
              <w:bottom w:val="single" w:sz="6" w:space="0" w:color="auto"/>
            </w:tcBorders>
            <w:shd w:val="clear" w:color="auto" w:fill="auto"/>
          </w:tcPr>
          <w:p w14:paraId="6C5F1029" w14:textId="77777777" w:rsidR="00CC5121" w:rsidRDefault="00CC5121" w:rsidP="00367745">
            <w:pPr>
              <w:pStyle w:val="TabellRader"/>
              <w:jc w:val="left"/>
            </w:pPr>
            <w:r>
              <w:t>-</w:t>
            </w:r>
          </w:p>
        </w:tc>
        <w:tc>
          <w:tcPr>
            <w:tcW w:w="799" w:type="pct"/>
            <w:tcBorders>
              <w:top w:val="single" w:sz="6" w:space="0" w:color="auto"/>
              <w:bottom w:val="single" w:sz="6" w:space="0" w:color="auto"/>
            </w:tcBorders>
            <w:shd w:val="clear" w:color="auto" w:fill="auto"/>
          </w:tcPr>
          <w:p w14:paraId="15FBDEEC" w14:textId="77777777" w:rsidR="00CC5121" w:rsidRDefault="00CC5121" w:rsidP="00367745">
            <w:pPr>
              <w:pStyle w:val="TabellRader"/>
              <w:jc w:val="left"/>
            </w:pPr>
            <w:r>
              <w:t>100</w:t>
            </w:r>
          </w:p>
        </w:tc>
      </w:tr>
    </w:tbl>
    <w:p w14:paraId="75DAE2BC" w14:textId="77777777" w:rsidR="00CC5121" w:rsidRPr="00176B66" w:rsidRDefault="00CC5121" w:rsidP="00CC5121">
      <w:pPr>
        <w:pStyle w:val="TabellFotnot"/>
      </w:pPr>
      <w:r>
        <w:t>Anm.</w:t>
      </w:r>
      <w:r w:rsidRPr="00176B66">
        <w:t>: Mål 7–11 är nya för 2022.</w:t>
      </w:r>
    </w:p>
    <w:p w14:paraId="69393B1C" w14:textId="77777777" w:rsidR="00CC5121" w:rsidRDefault="00CC5121" w:rsidP="00CC5121">
      <w:pPr>
        <w:pStyle w:val="TabellFotnot"/>
      </w:pPr>
      <w:r w:rsidRPr="00311429">
        <w:t xml:space="preserve">Not </w:t>
      </w:r>
      <w:r>
        <w:t>1</w:t>
      </w:r>
      <w:r w:rsidRPr="00311429">
        <w:t xml:space="preserve">: Med signifikanta minoritetsinvesteringar avses investeringar i bolag där </w:t>
      </w:r>
      <w:r>
        <w:t>Sjätte AP-fonden</w:t>
      </w:r>
      <w:r w:rsidRPr="00311429">
        <w:t xml:space="preserve"> genom avtal eller styrelseplats har en direkt möjlighet att påverka. Co-investeringar tillsammans med befintlig </w:t>
      </w:r>
      <w:r>
        <w:t xml:space="preserve">komplementär (eng. </w:t>
      </w:r>
      <w:proofErr w:type="gramStart"/>
      <w:r>
        <w:t>general partner</w:t>
      </w:r>
      <w:proofErr w:type="gramEnd"/>
      <w:r>
        <w:t>)</w:t>
      </w:r>
      <w:r w:rsidRPr="00311429">
        <w:t xml:space="preserve"> omfattas </w:t>
      </w:r>
      <w:r>
        <w:t>inte</w:t>
      </w:r>
      <w:r w:rsidRPr="00311429">
        <w:t>.</w:t>
      </w:r>
    </w:p>
    <w:p w14:paraId="539D81E7" w14:textId="77777777" w:rsidR="00CC5121" w:rsidRDefault="00CC5121" w:rsidP="00CC5121">
      <w:pPr>
        <w:pStyle w:val="TabellFotnot"/>
      </w:pPr>
      <w:r>
        <w:lastRenderedPageBreak/>
        <w:t>Källa: McKinsey bilaga 9 (grunddata från Sjätte AP-fonden och Sjätte AP-fondens årsredovisning.</w:t>
      </w:r>
    </w:p>
    <w:p w14:paraId="5C8D67DD" w14:textId="77777777" w:rsidR="00CC5121" w:rsidRDefault="00CC5121" w:rsidP="00CC5121">
      <w:pPr>
        <w:pStyle w:val="Brdtext"/>
      </w:pPr>
    </w:p>
    <w:p w14:paraId="37D6672C" w14:textId="77777777" w:rsidR="00CC5121" w:rsidRDefault="00CC5121" w:rsidP="00CC5121">
      <w:pPr>
        <w:pStyle w:val="Brdtext"/>
      </w:pPr>
      <w:r w:rsidRPr="009D62DF">
        <w:t>Regeringen bedömer att Sjätte AP-fonden har satt upp tydliga hållbarhets</w:t>
      </w:r>
      <w:r>
        <w:softHyphen/>
      </w:r>
      <w:r w:rsidRPr="009D62DF">
        <w:t xml:space="preserve">mål och arbetat aktivt för att uppnå dem under 2022. Det lagstadgade målet om föredömlig förvaltning som trädde i kraft </w:t>
      </w:r>
      <w:r>
        <w:t>den 1 juli 2022</w:t>
      </w:r>
      <w:r w:rsidRPr="009D62DF">
        <w:t xml:space="preserve"> kommer att följas upp från och med nästa års utvärdering.</w:t>
      </w:r>
    </w:p>
    <w:p w14:paraId="3740CD50" w14:textId="77777777" w:rsidR="00CC5121" w:rsidRDefault="00CC5121" w:rsidP="00CC5121">
      <w:pPr>
        <w:pStyle w:val="Rubrik5utannumrering"/>
      </w:pPr>
      <w:r>
        <w:t>Risk- och kontrollverksamhet</w:t>
      </w:r>
    </w:p>
    <w:p w14:paraId="4C115718" w14:textId="77777777" w:rsidR="00CC5121" w:rsidRDefault="00CC5121" w:rsidP="00CC5121">
      <w:pPr>
        <w:pStyle w:val="Brdtext"/>
      </w:pPr>
      <w:r>
        <w:t xml:space="preserve">De av regeringen utsedda </w:t>
      </w:r>
      <w:r w:rsidRPr="007356C2">
        <w:t>revisorer</w:t>
      </w:r>
      <w:r>
        <w:t xml:space="preserve">na har i revisionen för 2022 </w:t>
      </w:r>
      <w:proofErr w:type="gramStart"/>
      <w:r>
        <w:t>bl.a.</w:t>
      </w:r>
      <w:proofErr w:type="gramEnd"/>
      <w:r>
        <w:t xml:space="preserve"> granskat Sjätte AP-fondens interna styrning och kontroll samt efterlevnad av rege</w:t>
      </w:r>
      <w:r>
        <w:softHyphen/>
        <w:t>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5047162D" w14:textId="77777777" w:rsidR="00CC5121" w:rsidRPr="00E4074A" w:rsidRDefault="00CC5121" w:rsidP="00CC5121">
      <w:pPr>
        <w:pStyle w:val="Rubrik5utannumrering"/>
      </w:pPr>
      <w:bookmarkStart w:id="289" w:name="_Hlk39087068"/>
      <w:r w:rsidRPr="00E4074A">
        <w:t>Sjätte AP-fondens egen utvärdering av förvaltningen</w:t>
      </w:r>
    </w:p>
    <w:p w14:paraId="522A89BF" w14:textId="77777777" w:rsidR="00CC5121" w:rsidRPr="00E4074A" w:rsidRDefault="00CC5121" w:rsidP="00CC5121">
      <w:pPr>
        <w:pStyle w:val="Brdtext"/>
      </w:pPr>
      <w:r w:rsidRPr="00E4074A">
        <w:t>Enligt lagen om Sjätte AP-fonden ska fonden i samband med att års</w:t>
      </w:r>
      <w:r w:rsidRPr="00E4074A">
        <w:softHyphen/>
        <w:t>redovisning och revisionsberättelse överlämnas till regeringen också över</w:t>
      </w:r>
      <w:r w:rsidRPr="00E4074A">
        <w:softHyphen/>
        <w:t>lämna en egen utvärdering av förvaltningen av fondmedlen (resultat</w:t>
      </w:r>
      <w:r w:rsidRPr="00E4074A">
        <w:softHyphen/>
        <w:t xml:space="preserve">uppföljning). </w:t>
      </w:r>
    </w:p>
    <w:p w14:paraId="44F35694" w14:textId="77777777" w:rsidR="00CC5121" w:rsidRPr="00E4074A" w:rsidRDefault="00CC5121" w:rsidP="00CC5121">
      <w:pPr>
        <w:pStyle w:val="Brdtextmedindrag"/>
      </w:pPr>
      <w:r w:rsidRPr="00E4074A">
        <w:t xml:space="preserve">Av Sjätte AP-fondens resultatuppföljning framgår </w:t>
      </w:r>
      <w:proofErr w:type="gramStart"/>
      <w:r w:rsidRPr="00E4074A">
        <w:t>bl.a.</w:t>
      </w:r>
      <w:proofErr w:type="gramEnd"/>
      <w:r w:rsidRPr="00E4074A">
        <w:t xml:space="preserve"> följande. Styrel</w:t>
      </w:r>
      <w:r>
        <w:softHyphen/>
      </w:r>
      <w:r w:rsidRPr="00E4074A">
        <w:t>sen konstaterar att den strategiska inriktningen är väl vald för att uppfylla det övergripande målet. Investeringsportföljens avkastning under ett be</w:t>
      </w:r>
      <w:r>
        <w:softHyphen/>
      </w:r>
      <w:r w:rsidRPr="00E4074A">
        <w:t>svärligt år som 2022 visar att portföljsammansättningen och riskprofilen är väl avvägd och har förmåga att ge god avkastning i olika marknads</w:t>
      </w:r>
      <w:r>
        <w:softHyphen/>
      </w:r>
      <w:r w:rsidRPr="00E4074A">
        <w:t>klimat. Samtidigt har valutasäkringen inneburit såväl resultateffekter som likviditetsbelastningar som är negativa för fondens resultat. Styrelsen har vid en utvärdering av den strategiska inriktningen som antogs 2020 funnit att den fungerar fortsatt väl och endast mindre justeringar avseende del</w:t>
      </w:r>
      <w:r>
        <w:softHyphen/>
      </w:r>
      <w:r w:rsidRPr="00E4074A">
        <w:t>portföljer har genomförts. Sjätte AP-fonden har ett väl utvecklat hållbar</w:t>
      </w:r>
      <w:r>
        <w:softHyphen/>
      </w:r>
      <w:r w:rsidRPr="00E4074A">
        <w:t>hetsarbete sedan många år och har under året arbetat om uppförandekoden, antagit en ny policy om ansvarsfulla investeringar och ansvarsfullt ägande samt konkretiserat mål om mänskliga rättigheter.</w:t>
      </w:r>
    </w:p>
    <w:p w14:paraId="464D3EB6" w14:textId="77777777" w:rsidR="00CC5121" w:rsidRPr="006B58D6" w:rsidRDefault="00CC5121" w:rsidP="00CC5121">
      <w:pPr>
        <w:pStyle w:val="Brdtextmedindrag"/>
      </w:pPr>
      <w:r w:rsidRPr="00E4074A">
        <w:t>Sammanfattningsvis är det styrelsens övergripande slutsats att fondens investeringsverksamhet och hållbarhetsarbete har utvecklats mycket väl under 2022 trots utmanade förutsättningar.</w:t>
      </w:r>
    </w:p>
    <w:p w14:paraId="1C6BA8E2" w14:textId="77777777" w:rsidR="00CC5121" w:rsidRPr="00A25041" w:rsidRDefault="00CC5121" w:rsidP="00CC5121">
      <w:pPr>
        <w:pStyle w:val="Rubrik2"/>
      </w:pPr>
      <w:bookmarkStart w:id="290" w:name="_Toc482855926"/>
      <w:bookmarkStart w:id="291" w:name="_Toc482856014"/>
      <w:bookmarkStart w:id="292" w:name="_Toc482889524"/>
      <w:bookmarkStart w:id="293" w:name="_Toc482855927"/>
      <w:bookmarkStart w:id="294" w:name="_Toc482856015"/>
      <w:bookmarkStart w:id="295" w:name="_Toc482889525"/>
      <w:bookmarkStart w:id="296" w:name="_Toc482855928"/>
      <w:bookmarkStart w:id="297" w:name="_Toc482856016"/>
      <w:bookmarkStart w:id="298" w:name="_Toc482889526"/>
      <w:bookmarkStart w:id="299" w:name="_Toc482855929"/>
      <w:bookmarkStart w:id="300" w:name="_Toc482856017"/>
      <w:bookmarkStart w:id="301" w:name="_Toc482889527"/>
      <w:bookmarkStart w:id="302" w:name="_Toc481501539"/>
      <w:bookmarkStart w:id="303" w:name="_Toc481574497"/>
      <w:bookmarkStart w:id="304" w:name="_Toc483313572"/>
      <w:bookmarkStart w:id="305" w:name="_Toc514842429"/>
      <w:bookmarkStart w:id="306" w:name="_Toc7438828"/>
      <w:bookmarkStart w:id="307" w:name="_Toc8029421"/>
      <w:bookmarkStart w:id="308" w:name="_Toc9430699"/>
      <w:bookmarkStart w:id="309" w:name="_Toc41493011"/>
      <w:bookmarkStart w:id="310" w:name="_Toc72921805"/>
      <w:bookmarkStart w:id="311" w:name="_Toc135834669"/>
      <w:bookmarkEnd w:id="279"/>
      <w:bookmarkEnd w:id="289"/>
      <w:bookmarkEnd w:id="290"/>
      <w:bookmarkEnd w:id="291"/>
      <w:bookmarkEnd w:id="292"/>
      <w:bookmarkEnd w:id="293"/>
      <w:bookmarkEnd w:id="294"/>
      <w:bookmarkEnd w:id="295"/>
      <w:bookmarkEnd w:id="296"/>
      <w:bookmarkEnd w:id="297"/>
      <w:bookmarkEnd w:id="298"/>
      <w:bookmarkEnd w:id="299"/>
      <w:bookmarkEnd w:id="300"/>
      <w:bookmarkEnd w:id="301"/>
      <w:r w:rsidRPr="00A25041">
        <w:t>Sjunde AP-fonden</w:t>
      </w:r>
      <w:bookmarkEnd w:id="302"/>
      <w:bookmarkEnd w:id="303"/>
      <w:bookmarkEnd w:id="304"/>
      <w:bookmarkEnd w:id="305"/>
      <w:bookmarkEnd w:id="306"/>
      <w:bookmarkEnd w:id="307"/>
      <w:bookmarkEnd w:id="308"/>
      <w:bookmarkEnd w:id="309"/>
      <w:bookmarkEnd w:id="310"/>
      <w:bookmarkEnd w:id="311"/>
    </w:p>
    <w:p w14:paraId="693A94A1" w14:textId="77777777" w:rsidR="00CC5121" w:rsidRPr="00A25041" w:rsidRDefault="00CC5121" w:rsidP="00CC5121">
      <w:pPr>
        <w:pStyle w:val="Brdtextram"/>
      </w:pPr>
      <w:bookmarkStart w:id="312" w:name="_Hlk133566651"/>
      <w:bookmarkStart w:id="313" w:name="_Hlk37230393"/>
      <w:r w:rsidRPr="00A25041">
        <w:rPr>
          <w:b/>
        </w:rPr>
        <w:t>Regeringens bedömning:</w:t>
      </w:r>
      <w:r w:rsidRPr="00A25041">
        <w:t xml:space="preserve"> </w:t>
      </w:r>
      <w:bookmarkStart w:id="314" w:name="_Hlk102560564"/>
      <w:bookmarkStart w:id="315" w:name="_Hlk70431141"/>
      <w:r w:rsidRPr="00A25041">
        <w:t>Sjunde AP-fonden har uppfyllt sin roll inom premiepensionssystemet.</w:t>
      </w:r>
      <w:bookmarkEnd w:id="314"/>
      <w:r w:rsidRPr="00A25041">
        <w:t xml:space="preserve"> </w:t>
      </w:r>
      <w:r>
        <w:t>Den kapitalviktade a</w:t>
      </w:r>
      <w:r w:rsidRPr="00A25041">
        <w:t xml:space="preserve">vkastningen har sedan 2001 </w:t>
      </w:r>
      <w:r>
        <w:t>varit högre än inkomstpensionens utveckling</w:t>
      </w:r>
      <w:r w:rsidRPr="00A25041">
        <w:t xml:space="preserve"> </w:t>
      </w:r>
      <w:r>
        <w:t>och även</w:t>
      </w:r>
      <w:r w:rsidRPr="00A25041">
        <w:t xml:space="preserve"> överstigit den genomsnittliga av</w:t>
      </w:r>
      <w:r w:rsidRPr="00A25041">
        <w:softHyphen/>
        <w:t xml:space="preserve">kastningen för </w:t>
      </w:r>
      <w:r>
        <w:t xml:space="preserve">de privata </w:t>
      </w:r>
      <w:r w:rsidRPr="00A25041">
        <w:t>fonderna i premie</w:t>
      </w:r>
      <w:r>
        <w:softHyphen/>
      </w:r>
      <w:r w:rsidRPr="00A25041">
        <w:t xml:space="preserve">pensionssystemet. Sjunde AP-fonden har arbetat </w:t>
      </w:r>
      <w:r>
        <w:t xml:space="preserve">aktivt </w:t>
      </w:r>
      <w:r w:rsidRPr="00A25041">
        <w:t>med hållbar</w:t>
      </w:r>
      <w:r>
        <w:softHyphen/>
      </w:r>
      <w:r w:rsidRPr="00A25041">
        <w:t>hetsfrågor. Sammantaget har Sjunde AP-fonden infriat regeringens för</w:t>
      </w:r>
      <w:r w:rsidRPr="00A25041">
        <w:softHyphen/>
        <w:t xml:space="preserve">väntningar på fonden. </w:t>
      </w:r>
      <w:bookmarkEnd w:id="315"/>
    </w:p>
    <w:bookmarkEnd w:id="312"/>
    <w:p w14:paraId="0764DCFA" w14:textId="77777777" w:rsidR="00CC5121" w:rsidRPr="00A25041" w:rsidRDefault="00CC5121" w:rsidP="00CC5121">
      <w:pPr>
        <w:pStyle w:val="Rubrik4utannumrering"/>
      </w:pPr>
      <w:r w:rsidRPr="00A25041">
        <w:lastRenderedPageBreak/>
        <w:t>Skälen för regeringens bedömning</w:t>
      </w:r>
    </w:p>
    <w:p w14:paraId="437E194B" w14:textId="77777777" w:rsidR="00CC5121" w:rsidRPr="005B5B77" w:rsidRDefault="00CC5121" w:rsidP="00CC5121">
      <w:pPr>
        <w:pStyle w:val="Rubrik5utannumrering"/>
        <w:spacing w:before="0"/>
      </w:pPr>
      <w:r w:rsidRPr="005B5B77">
        <w:t>Sammanfattning</w:t>
      </w:r>
    </w:p>
    <w:p w14:paraId="579D2E1B" w14:textId="77777777" w:rsidR="00CC5121" w:rsidRPr="005B5B77" w:rsidRDefault="00CC5121" w:rsidP="00CC5121">
      <w:pPr>
        <w:pStyle w:val="Brdtext"/>
      </w:pPr>
      <w:bookmarkStart w:id="316" w:name="_Hlk102482179"/>
      <w:r w:rsidRPr="005B5B77">
        <w:t>Sjunde AP-fonden är det statliga alternativet i premiepensions</w:t>
      </w:r>
      <w:r w:rsidRPr="005B5B77">
        <w:softHyphen/>
        <w:t>systemet. Pensionsmedlen kommer från sparare som avstått från att välja fonder eller sparare som aktivt önskar ett långsiktigt pensionssparande i statlig regi.</w:t>
      </w:r>
    </w:p>
    <w:p w14:paraId="43FEB62C" w14:textId="77777777" w:rsidR="00CC5121" w:rsidRPr="00F84885" w:rsidRDefault="00CC5121" w:rsidP="00CC5121">
      <w:pPr>
        <w:pStyle w:val="Brdtextmedindrag"/>
        <w:rPr>
          <w:highlight w:val="yellow"/>
        </w:rPr>
      </w:pPr>
      <w:r>
        <w:t>Sjunde AP-fondens styrelse har beslutat att m</w:t>
      </w:r>
      <w:r w:rsidRPr="005B5B77">
        <w:t>ålet för premie</w:t>
      </w:r>
      <w:r>
        <w:softHyphen/>
      </w:r>
      <w:r w:rsidRPr="005B5B77">
        <w:t xml:space="preserve">pensionssystemets förvalsalternativ (AP7 </w:t>
      </w:r>
      <w:proofErr w:type="spellStart"/>
      <w:r w:rsidRPr="005B5B77">
        <w:t>Såfa</w:t>
      </w:r>
      <w:proofErr w:type="spellEnd"/>
      <w:r w:rsidRPr="005B5B77">
        <w:t xml:space="preserve">) </w:t>
      </w:r>
      <w:r>
        <w:t>är</w:t>
      </w:r>
      <w:r w:rsidRPr="005B5B77">
        <w:t xml:space="preserve"> att ett kontinuerligt sparande i AP7 </w:t>
      </w:r>
      <w:proofErr w:type="spellStart"/>
      <w:r w:rsidRPr="005B5B77">
        <w:t>Såfa</w:t>
      </w:r>
      <w:proofErr w:type="spellEnd"/>
      <w:r w:rsidRPr="005B5B77">
        <w:t xml:space="preserve"> under hela arbetslivet ska ge en långsiktig över</w:t>
      </w:r>
      <w:r>
        <w:softHyphen/>
      </w:r>
      <w:r w:rsidRPr="005B5B77">
        <w:t xml:space="preserve">avkastning i förhållande till den statliga inkomstpensionen om </w:t>
      </w:r>
      <w:r>
        <w:t xml:space="preserve">minst </w:t>
      </w:r>
      <w:r w:rsidRPr="005B5B77">
        <w:t>2</w:t>
      </w:r>
      <w:r>
        <w:t> </w:t>
      </w:r>
      <w:r w:rsidRPr="00D96EEA">
        <w:t xml:space="preserve">procentenheter per år. Sjunde AP-fonden har uppnått </w:t>
      </w:r>
      <w:r>
        <w:t>detta</w:t>
      </w:r>
      <w:r w:rsidRPr="00D96EEA">
        <w:t xml:space="preserve"> mål. Under perioden</w:t>
      </w:r>
      <w:r>
        <w:t xml:space="preserve"> </w:t>
      </w:r>
      <w:r w:rsidRPr="00D96EEA">
        <w:t>2000</w:t>
      </w:r>
      <w:r>
        <w:rPr>
          <w:rStyle w:val="Fotnotsreferens"/>
        </w:rPr>
        <w:footnoteReference w:id="11"/>
      </w:r>
      <w:r w:rsidRPr="00D96EEA">
        <w:t>–202</w:t>
      </w:r>
      <w:r>
        <w:t>2</w:t>
      </w:r>
      <w:r w:rsidRPr="00D96EEA">
        <w:t xml:space="preserve"> uppgick den kapital</w:t>
      </w:r>
      <w:r>
        <w:softHyphen/>
      </w:r>
      <w:r w:rsidRPr="00D96EEA">
        <w:t>viktade</w:t>
      </w:r>
      <w:r>
        <w:rPr>
          <w:rStyle w:val="Fotnotsreferens"/>
        </w:rPr>
        <w:footnoteReference w:id="12"/>
      </w:r>
      <w:r w:rsidRPr="00D96EEA">
        <w:t xml:space="preserve"> avkast</w:t>
      </w:r>
      <w:r w:rsidRPr="00D96EEA">
        <w:softHyphen/>
        <w:t xml:space="preserve">ningen för </w:t>
      </w:r>
      <w:r>
        <w:t>Sjunde AP-fonden</w:t>
      </w:r>
      <w:r w:rsidRPr="00D96EEA">
        <w:t xml:space="preserve"> till </w:t>
      </w:r>
      <w:r w:rsidRPr="001621FD">
        <w:t>9,8</w:t>
      </w:r>
      <w:r w:rsidRPr="001621FD" w:rsidDel="001621FD">
        <w:t xml:space="preserve"> </w:t>
      </w:r>
      <w:r w:rsidRPr="00D96EEA">
        <w:t xml:space="preserve">procent per år, vilket är </w:t>
      </w:r>
      <w:r w:rsidRPr="001621FD">
        <w:t>6,5</w:t>
      </w:r>
      <w:r>
        <w:t> </w:t>
      </w:r>
      <w:r w:rsidRPr="00D96EEA">
        <w:t>procentenheter högre än inkomst</w:t>
      </w:r>
      <w:r w:rsidRPr="00D96EEA">
        <w:softHyphen/>
        <w:t xml:space="preserve">pensionens </w:t>
      </w:r>
      <w:r>
        <w:t>avkastning</w:t>
      </w:r>
      <w:r w:rsidRPr="00D96EEA">
        <w:t xml:space="preserve"> under samma period (</w:t>
      </w:r>
      <w:r w:rsidRPr="001621FD">
        <w:t>3,3</w:t>
      </w:r>
      <w:r w:rsidRPr="001621FD" w:rsidDel="001621FD">
        <w:t xml:space="preserve"> </w:t>
      </w:r>
      <w:r w:rsidRPr="00D96EEA">
        <w:t xml:space="preserve">procent per år). </w:t>
      </w:r>
      <w:r>
        <w:t>Sjunde AP-fondens</w:t>
      </w:r>
      <w:r w:rsidRPr="0057623D">
        <w:t xml:space="preserve"> </w:t>
      </w:r>
      <w:r w:rsidRPr="00D96EEA">
        <w:t>genomsnittliga årliga avkast</w:t>
      </w:r>
      <w:r w:rsidRPr="00D96EEA">
        <w:softHyphen/>
        <w:t xml:space="preserve">ning sedan 2001 har </w:t>
      </w:r>
      <w:r>
        <w:t xml:space="preserve">samtidigt </w:t>
      </w:r>
      <w:r w:rsidRPr="00D96EEA">
        <w:t xml:space="preserve">uppgått till </w:t>
      </w:r>
      <w:r>
        <w:t>7,4 </w:t>
      </w:r>
      <w:r w:rsidRPr="00D96EEA">
        <w:t>procent per år, vi</w:t>
      </w:r>
      <w:r>
        <w:t>l</w:t>
      </w:r>
      <w:r w:rsidRPr="00D96EEA">
        <w:t xml:space="preserve">ket överstiger </w:t>
      </w:r>
      <w:r>
        <w:t xml:space="preserve">avkastningen för </w:t>
      </w:r>
      <w:r w:rsidRPr="00343778">
        <w:t>de privata fonderna</w:t>
      </w:r>
      <w:r>
        <w:t xml:space="preserve"> i premiepensionssystemet</w:t>
      </w:r>
      <w:r w:rsidRPr="00D96EEA">
        <w:t xml:space="preserve"> som ökat med </w:t>
      </w:r>
      <w:r>
        <w:t>i genomsnitt 4,8</w:t>
      </w:r>
      <w:r w:rsidRPr="00D96EEA">
        <w:t xml:space="preserve"> procent per år under samma period</w:t>
      </w:r>
      <w:r>
        <w:t>, i tidsviktad avkastning</w:t>
      </w:r>
      <w:r>
        <w:rPr>
          <w:rStyle w:val="Fotnotsreferens"/>
        </w:rPr>
        <w:footnoteReference w:id="13"/>
      </w:r>
      <w:r w:rsidRPr="00D96EEA">
        <w:t xml:space="preserve">. </w:t>
      </w:r>
    </w:p>
    <w:p w14:paraId="1D9F9333" w14:textId="77777777" w:rsidR="00CC5121" w:rsidRDefault="00CC5121" w:rsidP="00CC5121">
      <w:pPr>
        <w:pStyle w:val="Brdtextmedindrag"/>
      </w:pPr>
      <w:r w:rsidRPr="00D96EEA">
        <w:t>Förvaltningsavgifterna</w:t>
      </w:r>
      <w:r w:rsidRPr="000F3C84">
        <w:t xml:space="preserve"> för AP7 Aktiefond och AP7 Räntefond har sänkts i flera steg under perioden 2012–202</w:t>
      </w:r>
      <w:r>
        <w:t xml:space="preserve">2 och uppgick under 2022 till </w:t>
      </w:r>
      <w:r w:rsidRPr="000F3C84">
        <w:t>0,0</w:t>
      </w:r>
      <w:r>
        <w:t>5</w:t>
      </w:r>
      <w:r w:rsidRPr="000F3C84">
        <w:t> procent respektive 0,04 procent av förvaltat kapital</w:t>
      </w:r>
      <w:r>
        <w:t>.</w:t>
      </w:r>
      <w:r w:rsidRPr="000F3C84">
        <w:t xml:space="preserve"> Detta kan jämföras med den genom</w:t>
      </w:r>
      <w:r w:rsidRPr="000F3C84">
        <w:softHyphen/>
        <w:t xml:space="preserve">snittliga förvaltningsavgiften för de </w:t>
      </w:r>
      <w:r>
        <w:t>omkring 460 </w:t>
      </w:r>
      <w:r w:rsidRPr="000F3C84">
        <w:t>fonder som ingick i premiepen</w:t>
      </w:r>
      <w:r w:rsidRPr="000F3C84">
        <w:softHyphen/>
        <w:t>sions</w:t>
      </w:r>
      <w:r w:rsidRPr="000F3C84">
        <w:softHyphen/>
        <w:t>systemet vid 202</w:t>
      </w:r>
      <w:r>
        <w:t>2</w:t>
      </w:r>
      <w:r w:rsidRPr="000F3C84">
        <w:t xml:space="preserve"> års slut </w:t>
      </w:r>
      <w:r>
        <w:t>uppgick till</w:t>
      </w:r>
      <w:r w:rsidRPr="000F3C84">
        <w:t xml:space="preserve"> 0,2</w:t>
      </w:r>
      <w:r>
        <w:t>0</w:t>
      </w:r>
      <w:r w:rsidRPr="000F3C84">
        <w:t> procent</w:t>
      </w:r>
      <w:r>
        <w:t xml:space="preserve"> </w:t>
      </w:r>
      <w:r w:rsidRPr="001621FD">
        <w:t>(0,22 procent 2021)</w:t>
      </w:r>
      <w:r w:rsidRPr="000F3C84">
        <w:t xml:space="preserve">. </w:t>
      </w:r>
    </w:p>
    <w:p w14:paraId="0DDEBD82" w14:textId="77777777" w:rsidR="00CC5121" w:rsidRDefault="00CC5121" w:rsidP="00CC5121">
      <w:pPr>
        <w:pStyle w:val="Brdtextmedindrag"/>
      </w:pPr>
      <w:r>
        <w:t>Sjunde AP-fonden har fortsatt arbetet med hållbarhet inom ordinarie investe</w:t>
      </w:r>
      <w:r>
        <w:softHyphen/>
        <w:t>ringsverksamhet och ägarstyrning. Utöver det integrerade arbetet organi</w:t>
      </w:r>
      <w:r>
        <w:softHyphen/>
        <w:t>seras en stor del av fondens hållbarhetsarbete inom ramen för tre parallella treåriga fördjup</w:t>
      </w:r>
      <w:r>
        <w:softHyphen/>
        <w:t xml:space="preserve">ningsteman. Under 2022 har temaområdena varit hållbar </w:t>
      </w:r>
      <w:r w:rsidRPr="00D06CCC">
        <w:t>klimatomställ</w:t>
      </w:r>
      <w:r>
        <w:softHyphen/>
      </w:r>
      <w:r w:rsidRPr="00D06CCC">
        <w:t>ning</w:t>
      </w:r>
      <w:r>
        <w:t xml:space="preserve">, </w:t>
      </w:r>
      <w:r w:rsidRPr="00D06CCC">
        <w:t>avskogning och biologisk mångfald</w:t>
      </w:r>
      <w:r>
        <w:t xml:space="preserve"> samt det nya området </w:t>
      </w:r>
      <w:r w:rsidRPr="00D06CCC">
        <w:t>universell ägarstyrning</w:t>
      </w:r>
      <w:r>
        <w:t>. Sjunde AP-fonden har fastställt femton övergripande hållbarhetsmål som följts upp under året. Samtliga hållbarhetsmål som har gränsvärden för 2022 bedöms vara uppfyllda.</w:t>
      </w:r>
    </w:p>
    <w:bookmarkEnd w:id="316"/>
    <w:p w14:paraId="3518DD9F" w14:textId="77777777" w:rsidR="00CC5121" w:rsidRDefault="00CC5121" w:rsidP="00CC5121">
      <w:pPr>
        <w:pStyle w:val="Rubrik5utannumrering"/>
      </w:pPr>
      <w:r w:rsidRPr="00A331DC">
        <w:t>Fondkapital och resultat</w:t>
      </w:r>
    </w:p>
    <w:p w14:paraId="15FAFBD9" w14:textId="77777777" w:rsidR="00CC5121" w:rsidRDefault="00CC5121" w:rsidP="00CC5121">
      <w:pPr>
        <w:pStyle w:val="Brdtext"/>
      </w:pPr>
      <w:r w:rsidRPr="00265127">
        <w:t>Under</w:t>
      </w:r>
      <w:r>
        <w:t xml:space="preserve"> </w:t>
      </w:r>
      <w:r w:rsidRPr="00265127">
        <w:t>202</w:t>
      </w:r>
      <w:r>
        <w:t>2</w:t>
      </w:r>
      <w:r w:rsidRPr="00265127">
        <w:t xml:space="preserve"> </w:t>
      </w:r>
      <w:r w:rsidRPr="00D642A4">
        <w:t xml:space="preserve">genererade </w:t>
      </w:r>
      <w:r>
        <w:t>Sjunde AP-fonden</w:t>
      </w:r>
      <w:r w:rsidRPr="00265127">
        <w:t xml:space="preserve"> </w:t>
      </w:r>
      <w:r>
        <w:t>en avkastning på -9,5 </w:t>
      </w:r>
      <w:r w:rsidRPr="00265127">
        <w:t>pro</w:t>
      </w:r>
      <w:r>
        <w:softHyphen/>
      </w:r>
      <w:r w:rsidRPr="00265127">
        <w:t>cent</w:t>
      </w:r>
      <w:r>
        <w:rPr>
          <w:rStyle w:val="Fotnotsreferens"/>
        </w:rPr>
        <w:footnoteReference w:id="14"/>
      </w:r>
      <w:r>
        <w:t>. AP7 </w:t>
      </w:r>
      <w:r w:rsidRPr="00265127">
        <w:t>Aktiefonds avkastning 202</w:t>
      </w:r>
      <w:r>
        <w:t xml:space="preserve">2 </w:t>
      </w:r>
      <w:r w:rsidRPr="00265127">
        <w:t>var</w:t>
      </w:r>
      <w:r>
        <w:t xml:space="preserve"> </w:t>
      </w:r>
      <w:r w:rsidRPr="008B2FDA">
        <w:t>-9,9</w:t>
      </w:r>
      <w:r w:rsidRPr="008B2FDA" w:rsidDel="008B2FDA">
        <w:t xml:space="preserve"> </w:t>
      </w:r>
      <w:r w:rsidRPr="00265127">
        <w:t xml:space="preserve">procent efter kostnader, och </w:t>
      </w:r>
      <w:r>
        <w:t>AP7 </w:t>
      </w:r>
      <w:r w:rsidRPr="00265127">
        <w:t xml:space="preserve">Räntefonds avkastning var </w:t>
      </w:r>
      <w:r w:rsidRPr="008B2FDA">
        <w:t>-5,9</w:t>
      </w:r>
      <w:r w:rsidRPr="008B2FDA" w:rsidDel="008B2FDA">
        <w:t xml:space="preserve"> </w:t>
      </w:r>
      <w:r w:rsidRPr="00265127">
        <w:t>procent efter kostnader.</w:t>
      </w:r>
      <w:r>
        <w:t xml:space="preserve"> </w:t>
      </w:r>
    </w:p>
    <w:p w14:paraId="589C7A90" w14:textId="77777777" w:rsidR="00CC5121" w:rsidRDefault="00CC5121" w:rsidP="00CC5121">
      <w:pPr>
        <w:pStyle w:val="Brdtextmedindrag"/>
      </w:pPr>
      <w:r w:rsidRPr="00B07DC9">
        <w:t xml:space="preserve">Sjunde AP-fondens förvaltade kapital har växt från 65 miljarder kronor 2001 till </w:t>
      </w:r>
      <w:r w:rsidRPr="00BE1627">
        <w:t>905</w:t>
      </w:r>
      <w:r>
        <w:t>,2</w:t>
      </w:r>
      <w:r w:rsidRPr="00BE1627" w:rsidDel="00BE1627">
        <w:t xml:space="preserve"> </w:t>
      </w:r>
      <w:r w:rsidRPr="00B07DC9">
        <w:t>miljarder kronor vid utgången av 202</w:t>
      </w:r>
      <w:r>
        <w:t>2</w:t>
      </w:r>
      <w:r w:rsidRPr="00B07DC9">
        <w:t xml:space="preserve">, vilket innebär att fondens portföljvärde motsvarar ungefär hälften av det samlade värdet i </w:t>
      </w:r>
      <w:r w:rsidRPr="00BE1627">
        <w:t>Första–Fjärde och Sjätte AP-fonderna</w:t>
      </w:r>
      <w:r w:rsidRPr="00B07DC9">
        <w:t xml:space="preserve">. </w:t>
      </w:r>
      <w:r w:rsidRPr="00EF76FC">
        <w:t>Av beloppet uppgick AP7 Aktie</w:t>
      </w:r>
      <w:r>
        <w:softHyphen/>
      </w:r>
      <w:r w:rsidRPr="00EF76FC">
        <w:t xml:space="preserve">fond till </w:t>
      </w:r>
      <w:r>
        <w:t>814,0</w:t>
      </w:r>
      <w:r w:rsidRPr="00EF76FC">
        <w:t xml:space="preserve"> miljarder kronor och AP7 Räntefond</w:t>
      </w:r>
      <w:r w:rsidRPr="00BB7DAC">
        <w:t xml:space="preserve"> till </w:t>
      </w:r>
      <w:r>
        <w:t>91,2</w:t>
      </w:r>
      <w:r w:rsidRPr="00BB7DAC">
        <w:t> miljarder kronor</w:t>
      </w:r>
      <w:r>
        <w:t>, vid utgången av 2022</w:t>
      </w:r>
      <w:r w:rsidRPr="00BB7DAC">
        <w:t>.</w:t>
      </w:r>
    </w:p>
    <w:p w14:paraId="0616D223" w14:textId="77777777" w:rsidR="00CC5121" w:rsidRDefault="00CC5121" w:rsidP="00CC5121">
      <w:pPr>
        <w:pStyle w:val="Brdtextmedindrag"/>
      </w:pPr>
      <w:r w:rsidRPr="00B07DC9">
        <w:lastRenderedPageBreak/>
        <w:t>Sjunde AP-fondens högre tillväxt i termer av kapital jämfört med Första</w:t>
      </w:r>
      <w:r>
        <w:t>–</w:t>
      </w:r>
      <w:r w:rsidRPr="00B07DC9">
        <w:t>Fjärde AP-fonderna är delvis ett resultat av stora inflöden.</w:t>
      </w:r>
      <w:r>
        <w:t xml:space="preserve"> </w:t>
      </w:r>
      <w:r w:rsidRPr="00BB7DAC">
        <w:t>Under 202</w:t>
      </w:r>
      <w:r>
        <w:t>2</w:t>
      </w:r>
      <w:r w:rsidRPr="00BB7DAC">
        <w:t xml:space="preserve"> var det fortsatt stora inflöden</w:t>
      </w:r>
      <w:r>
        <w:t xml:space="preserve">, </w:t>
      </w:r>
      <w:r w:rsidRPr="007F387F">
        <w:t>44,6 </w:t>
      </w:r>
      <w:r w:rsidRPr="007067A5">
        <w:t>miljarder</w:t>
      </w:r>
      <w:r w:rsidRPr="00BB7DAC">
        <w:t xml:space="preserve"> kronor</w:t>
      </w:r>
      <w:r>
        <w:t>,</w:t>
      </w:r>
      <w:r w:rsidRPr="00BB7DAC">
        <w:t xml:space="preserve"> på grund av att sparare bytte till Sjunde AP-fonden </w:t>
      </w:r>
      <w:r>
        <w:t>i samband med likvidation eller avstängning av</w:t>
      </w:r>
      <w:r w:rsidRPr="00BB7DAC">
        <w:t xml:space="preserve"> fonder från Pensions</w:t>
      </w:r>
      <w:r>
        <w:softHyphen/>
      </w:r>
      <w:r w:rsidRPr="00BB7DAC">
        <w:t>myndighetens fondtorg, men även på grund av det årliga inflödet av pensionsrätter</w:t>
      </w:r>
      <w:r w:rsidRPr="00EF76FC">
        <w:t xml:space="preserve">. </w:t>
      </w:r>
      <w:r>
        <w:t xml:space="preserve">Utflödet, genom inlösen av andelar, på grund av pensionsutbetalningar och att premiepensionssparare bytte till andra </w:t>
      </w:r>
      <w:r w:rsidRPr="007F387F">
        <w:t>fonder, uppgick till sammanlagt cirka 13,7 miljarder kronor under samma period. Minskningen av det totala förvaltade kapitalet förklaras av en negativ värdeutveckling under året till följd av nedgångar på de globala aktiemarknaderna</w:t>
      </w:r>
      <w:r>
        <w:t xml:space="preserve">. </w:t>
      </w:r>
      <w:r w:rsidRPr="00EF76FC">
        <w:t>Vid utgången av 202</w:t>
      </w:r>
      <w:r>
        <w:t>2</w:t>
      </w:r>
      <w:r w:rsidRPr="00EF76FC">
        <w:t xml:space="preserve"> förvaltade Sjunde AP-fonden </w:t>
      </w:r>
      <w:r w:rsidRPr="00B33920">
        <w:t>49,6</w:t>
      </w:r>
      <w:r w:rsidRPr="00B33920" w:rsidDel="00B33920">
        <w:t xml:space="preserve"> </w:t>
      </w:r>
      <w:r w:rsidRPr="00EF76FC">
        <w:t xml:space="preserve">procent av medlen i premiepensionssystemet för drygt </w:t>
      </w:r>
      <w:r w:rsidRPr="00311F2F">
        <w:t>5</w:t>
      </w:r>
      <w:r w:rsidRPr="00EF76FC">
        <w:t> miljoner pensions</w:t>
      </w:r>
      <w:r w:rsidRPr="00EF76FC">
        <w:softHyphen/>
        <w:t xml:space="preserve">sparare. </w:t>
      </w:r>
      <w:r w:rsidRPr="00BB7DAC">
        <w:t>Sedan 2001 har Sjunde AP-fondens andel av det totala premiepensions</w:t>
      </w:r>
      <w:r w:rsidRPr="00BB7DAC">
        <w:softHyphen/>
        <w:t xml:space="preserve">systemet ökat med totalt </w:t>
      </w:r>
      <w:r>
        <w:t>19,3</w:t>
      </w:r>
      <w:r w:rsidRPr="00BB7DAC">
        <w:t xml:space="preserve"> procentenheter. </w:t>
      </w:r>
    </w:p>
    <w:p w14:paraId="34884ACD" w14:textId="77777777" w:rsidR="00CC5121" w:rsidRDefault="00CC5121" w:rsidP="00CC5121">
      <w:pPr>
        <w:pStyle w:val="Rubrik5utannumrering"/>
      </w:pPr>
      <w:r>
        <w:t>Sjunde AP-fondens avkastningsmål</w:t>
      </w:r>
    </w:p>
    <w:p w14:paraId="6BAA7C40" w14:textId="77777777" w:rsidR="00CC5121" w:rsidRPr="00F445BB" w:rsidRDefault="00CC5121" w:rsidP="00CC5121">
      <w:pPr>
        <w:pStyle w:val="Brdtextmedindrag"/>
        <w:ind w:firstLine="0"/>
      </w:pPr>
      <w:r w:rsidRPr="00F445BB">
        <w:t xml:space="preserve">Sjunde AP-fondens förvaltningsstrategi baseras på tre grundpelare: </w:t>
      </w:r>
    </w:p>
    <w:p w14:paraId="066DA508" w14:textId="77777777" w:rsidR="00CC5121" w:rsidRPr="00F445BB" w:rsidRDefault="00CC5121" w:rsidP="00CC5121">
      <w:pPr>
        <w:pStyle w:val="Punktlista"/>
      </w:pPr>
      <w:r w:rsidRPr="00F445BB">
        <w:t>att investera tillgångarna på ett sätt som bevarar och stärker pensions</w:t>
      </w:r>
      <w:r w:rsidRPr="00F445BB">
        <w:softHyphen/>
        <w:t xml:space="preserve">kapitalets köpkraft över tid, </w:t>
      </w:r>
    </w:p>
    <w:p w14:paraId="3760C819" w14:textId="77777777" w:rsidR="00CC5121" w:rsidRPr="00F445BB" w:rsidRDefault="00CC5121" w:rsidP="00CC5121">
      <w:pPr>
        <w:pStyle w:val="Punktlista"/>
      </w:pPr>
      <w:r w:rsidRPr="00F445BB">
        <w:t>att tillhandahålla pensionsspararen en helhetsprodukt som möjliggör ett balanserat risktagande över tid, och</w:t>
      </w:r>
    </w:p>
    <w:p w14:paraId="16E936A9" w14:textId="77777777" w:rsidR="00CC5121" w:rsidRPr="00F445BB" w:rsidRDefault="00CC5121" w:rsidP="00CC5121">
      <w:pPr>
        <w:pStyle w:val="Punktlista"/>
      </w:pPr>
      <w:r w:rsidRPr="00F445BB">
        <w:t>att förvalta fondmedlen på ett sätt som möter nuvarande och framtida generationers behov genom ansvarsfulla investeringar och ansvarsfullt ägande.</w:t>
      </w:r>
    </w:p>
    <w:p w14:paraId="0BE2A121" w14:textId="77777777" w:rsidR="00CC5121" w:rsidRPr="00F84885" w:rsidRDefault="00CC5121" w:rsidP="00CC5121">
      <w:pPr>
        <w:pStyle w:val="Brdtextmedindrag"/>
        <w:rPr>
          <w:highlight w:val="yellow"/>
        </w:rPr>
      </w:pPr>
    </w:p>
    <w:p w14:paraId="104C1727" w14:textId="77777777" w:rsidR="00CC5121" w:rsidRPr="00F445BB" w:rsidRDefault="00CC5121" w:rsidP="00CC5121">
      <w:pPr>
        <w:pStyle w:val="Brdtext"/>
      </w:pPr>
      <w:r w:rsidRPr="00F445BB">
        <w:t xml:space="preserve">Premiepensionssystemets förvalsalternativ (AP7 </w:t>
      </w:r>
      <w:proofErr w:type="spellStart"/>
      <w:r w:rsidRPr="00F445BB">
        <w:t>Såfa</w:t>
      </w:r>
      <w:proofErr w:type="spellEnd"/>
      <w:r w:rsidRPr="00F445BB">
        <w:t>) är en individuali</w:t>
      </w:r>
      <w:r w:rsidRPr="00F445BB">
        <w:softHyphen/>
        <w:t>serad långsiktig pensionslösning avsedd för ett livslångt sparande. Strate</w:t>
      </w:r>
      <w:r w:rsidRPr="00F445BB">
        <w:softHyphen/>
        <w:t xml:space="preserve">gin i AP7 </w:t>
      </w:r>
      <w:proofErr w:type="spellStart"/>
      <w:r w:rsidRPr="00F445BB">
        <w:t>Såfa</w:t>
      </w:r>
      <w:proofErr w:type="spellEnd"/>
      <w:r w:rsidRPr="00F445BB">
        <w:t xml:space="preserve"> utgår ifrån att premiepensionen endast är en liten del av den totala allmänna pensionen och att den övriga delen (inkomstpensionen) följer inkomstutvecklingen i den svenska ekonomin. Det innebär att risken i AP7 </w:t>
      </w:r>
      <w:proofErr w:type="spellStart"/>
      <w:r w:rsidRPr="00F445BB">
        <w:t>Såfa</w:t>
      </w:r>
      <w:proofErr w:type="spellEnd"/>
      <w:r w:rsidRPr="00F445BB">
        <w:t xml:space="preserve"> är hög när man är ung och har långt kvar till pension och succe</w:t>
      </w:r>
      <w:r>
        <w:t>s</w:t>
      </w:r>
      <w:r w:rsidRPr="00F445BB">
        <w:t>sivt trappas ner i takt med stigande ålder (från 55</w:t>
      </w:r>
      <w:r>
        <w:t> </w:t>
      </w:r>
      <w:r w:rsidRPr="00F445BB">
        <w:t xml:space="preserve">år). Det är AP7 Aktiefond, som är en diversifierad globalfond med riskhöjande inslag och tydlig ESG-profil, som står för risktagandet i AP7 </w:t>
      </w:r>
      <w:proofErr w:type="spellStart"/>
      <w:r w:rsidRPr="00F445BB">
        <w:t>Såfa</w:t>
      </w:r>
      <w:proofErr w:type="spellEnd"/>
      <w:r w:rsidRPr="00F445BB">
        <w:t>. De risk</w:t>
      </w:r>
      <w:r w:rsidRPr="00F445BB">
        <w:softHyphen/>
        <w:t>höjande inslagen utgörs av flera delar och syftar till att jämna ut risk</w:t>
      </w:r>
      <w:r w:rsidRPr="00F445BB">
        <w:softHyphen/>
        <w:t>tagandet över tid och som ett instrument att öka risk och förväntad avkastning till en nivå som tillgodo</w:t>
      </w:r>
      <w:r w:rsidRPr="00F445BB">
        <w:softHyphen/>
        <w:t xml:space="preserve">ser pensionslösningens övergripande mål. De riskhöjande inslagen utgörs </w:t>
      </w:r>
      <w:proofErr w:type="gramStart"/>
      <w:r w:rsidRPr="00F445BB">
        <w:t>bl.a.</w:t>
      </w:r>
      <w:proofErr w:type="gramEnd"/>
      <w:r w:rsidRPr="00F445BB">
        <w:t xml:space="preserve"> av hävstång, en ökad allokering till tillväxt</w:t>
      </w:r>
      <w:r w:rsidRPr="00F445BB">
        <w:softHyphen/>
        <w:t>marknads</w:t>
      </w:r>
      <w:r w:rsidRPr="00F445BB">
        <w:softHyphen/>
        <w:t>aktier och mindre bolag, samt olika former av riskpremie</w:t>
      </w:r>
      <w:r w:rsidRPr="00F445BB">
        <w:softHyphen/>
        <w:t xml:space="preserve">exponeringar. Under senare år har användningen av hävstång minskats till förmån för övriga riskhöjande komponenter. AP7 </w:t>
      </w:r>
      <w:proofErr w:type="spellStart"/>
      <w:r w:rsidRPr="00F445BB">
        <w:t>Såfa</w:t>
      </w:r>
      <w:proofErr w:type="spellEnd"/>
      <w:r w:rsidRPr="00F445BB">
        <w:t xml:space="preserve"> är en åldersanpassad portfölj med en kombination av AP7 Aktiefond och AP7 Räntefond. AP7 Aktiefond har en global inriktning. </w:t>
      </w:r>
    </w:p>
    <w:p w14:paraId="5220F46E" w14:textId="77777777" w:rsidR="00CC5121" w:rsidRPr="00DB0D25" w:rsidRDefault="00CC5121" w:rsidP="00CC5121">
      <w:pPr>
        <w:pStyle w:val="Brdtextmedindrag"/>
      </w:pPr>
      <w:r w:rsidRPr="00B33920">
        <w:t xml:space="preserve">För AP7 </w:t>
      </w:r>
      <w:proofErr w:type="spellStart"/>
      <w:r w:rsidRPr="00B33920">
        <w:t>Såfa</w:t>
      </w:r>
      <w:proofErr w:type="spellEnd"/>
      <w:r w:rsidRPr="00B33920">
        <w:t xml:space="preserve"> är avkastningsmålet att ett kontinuerligt sparande i förvalsalternativet AP7 </w:t>
      </w:r>
      <w:proofErr w:type="spellStart"/>
      <w:r w:rsidRPr="00B33920">
        <w:t>Såfa</w:t>
      </w:r>
      <w:proofErr w:type="spellEnd"/>
      <w:r w:rsidRPr="00B33920">
        <w:t xml:space="preserve"> under hela arbetslivet ska ge en långsiktig överavkastning i förhållande till den statliga inkomstpensionen om minst 2 procentenheter per år.</w:t>
      </w:r>
      <w:r w:rsidRPr="00B33920" w:rsidDel="00B33920">
        <w:t xml:space="preserve"> </w:t>
      </w:r>
      <w:r w:rsidRPr="00DB0D25">
        <w:t>Målet för AP7 Aktiefond är att överträffa sitt jämförelseindex, medan det för AP7 Räntefond är att följa sitt jämförelseindex.</w:t>
      </w:r>
    </w:p>
    <w:p w14:paraId="554E01D1" w14:textId="77777777" w:rsidR="00CC5121" w:rsidRPr="00C943F9" w:rsidRDefault="00CC5121" w:rsidP="00CC5121">
      <w:pPr>
        <w:pStyle w:val="Rubrik5utannumrering"/>
      </w:pPr>
      <w:r w:rsidRPr="00C943F9">
        <w:lastRenderedPageBreak/>
        <w:t xml:space="preserve">Uppföljning av </w:t>
      </w:r>
      <w:r>
        <w:t xml:space="preserve">Sjunde AP-fondens </w:t>
      </w:r>
      <w:r w:rsidRPr="00C943F9">
        <w:t>avkastningsmål</w:t>
      </w:r>
    </w:p>
    <w:p w14:paraId="2CA8914F" w14:textId="77777777" w:rsidR="00CC5121" w:rsidRDefault="00CC5121" w:rsidP="00CC5121">
      <w:pPr>
        <w:pStyle w:val="Brdtext"/>
      </w:pPr>
      <w:r w:rsidRPr="002309DF">
        <w:t xml:space="preserve">Målet för AP7 </w:t>
      </w:r>
      <w:proofErr w:type="spellStart"/>
      <w:r w:rsidRPr="002309DF">
        <w:t>Såfa</w:t>
      </w:r>
      <w:proofErr w:type="spellEnd"/>
      <w:r w:rsidRPr="002309DF">
        <w:t xml:space="preserve"> är att </w:t>
      </w:r>
      <w:r w:rsidRPr="00C44E70">
        <w:t xml:space="preserve">ett kontinuerligt sparande i </w:t>
      </w:r>
      <w:r>
        <w:t xml:space="preserve">fondportföljen </w:t>
      </w:r>
      <w:r w:rsidRPr="00C44E70">
        <w:t>ska ge en långsiktig överavkastning i förhållande till den statliga inkomst</w:t>
      </w:r>
      <w:r w:rsidRPr="00C44E70">
        <w:softHyphen/>
        <w:t xml:space="preserve">pensionen om </w:t>
      </w:r>
      <w:r>
        <w:t xml:space="preserve">minst </w:t>
      </w:r>
      <w:r w:rsidRPr="00C44E70">
        <w:t>2 procentenheter per år</w:t>
      </w:r>
      <w:r>
        <w:t xml:space="preserve">. </w:t>
      </w:r>
      <w:r w:rsidRPr="00C44E70">
        <w:t>Under perioden 2000</w:t>
      </w:r>
      <w:r>
        <w:rPr>
          <w:rStyle w:val="Fotnotsreferens"/>
        </w:rPr>
        <w:footnoteReference w:id="15"/>
      </w:r>
      <w:r w:rsidRPr="00C44E70">
        <w:t>–202</w:t>
      </w:r>
      <w:r>
        <w:t>2</w:t>
      </w:r>
      <w:r w:rsidRPr="00C44E70">
        <w:t xml:space="preserve"> upp</w:t>
      </w:r>
      <w:r w:rsidRPr="00C44E70">
        <w:softHyphen/>
        <w:t xml:space="preserve">gick den kapitalviktade avkastningen för </w:t>
      </w:r>
      <w:r>
        <w:t>Sjunde AP-fonden</w:t>
      </w:r>
      <w:r w:rsidRPr="00C44E70">
        <w:t xml:space="preserve"> till </w:t>
      </w:r>
      <w:r w:rsidRPr="001621FD">
        <w:t>9,8</w:t>
      </w:r>
      <w:r>
        <w:t> </w:t>
      </w:r>
      <w:r w:rsidRPr="00C44E70">
        <w:t xml:space="preserve">procent per år, vilket är </w:t>
      </w:r>
      <w:r>
        <w:t>6,5</w:t>
      </w:r>
      <w:r w:rsidRPr="00C44E70">
        <w:t xml:space="preserve"> procentenheter högre än inkomst</w:t>
      </w:r>
      <w:r>
        <w:softHyphen/>
      </w:r>
      <w:r w:rsidRPr="00C44E70">
        <w:t xml:space="preserve">pensionens </w:t>
      </w:r>
      <w:r>
        <w:t>avkastning</w:t>
      </w:r>
      <w:r w:rsidRPr="00C44E70">
        <w:t xml:space="preserve"> under samma period (3,</w:t>
      </w:r>
      <w:r>
        <w:t>3</w:t>
      </w:r>
      <w:r w:rsidRPr="00C44E70">
        <w:t> procent per år)</w:t>
      </w:r>
      <w:r>
        <w:t xml:space="preserve">, </w:t>
      </w:r>
      <w:r w:rsidRPr="006A2584">
        <w:t>och översteg därmed målet om minst 2</w:t>
      </w:r>
      <w:r>
        <w:t> </w:t>
      </w:r>
      <w:r w:rsidRPr="006A2584">
        <w:t>procentenheters överavkastning jäm</w:t>
      </w:r>
      <w:r>
        <w:softHyphen/>
      </w:r>
      <w:r w:rsidRPr="006A2584">
        <w:t>fört med inkomstpensionen</w:t>
      </w:r>
      <w:r w:rsidRPr="00C44E70">
        <w:t xml:space="preserve">. </w:t>
      </w:r>
    </w:p>
    <w:p w14:paraId="59DB4A21" w14:textId="77777777" w:rsidR="00CC5121" w:rsidRDefault="00CC5121" w:rsidP="00CC5121">
      <w:pPr>
        <w:pStyle w:val="Brdtextmedindrag"/>
      </w:pPr>
      <w:r>
        <w:t>Sjunde AP-fondens</w:t>
      </w:r>
      <w:r w:rsidRPr="002309DF">
        <w:t xml:space="preserve"> avkastning </w:t>
      </w:r>
      <w:r>
        <w:t xml:space="preserve">kan även jämföras med </w:t>
      </w:r>
      <w:r w:rsidRPr="002309DF">
        <w:t>den genomsnittliga avkastningen för de privata fonderna på Pensions</w:t>
      </w:r>
      <w:r>
        <w:softHyphen/>
      </w:r>
      <w:r w:rsidRPr="002309DF">
        <w:t>myndig</w:t>
      </w:r>
      <w:r w:rsidRPr="002309DF">
        <w:softHyphen/>
        <w:t xml:space="preserve">hetens fondtorg. </w:t>
      </w:r>
      <w:r w:rsidRPr="006A2584">
        <w:t>Under perioden 2001–202</w:t>
      </w:r>
      <w:r>
        <w:t>2</w:t>
      </w:r>
      <w:r w:rsidRPr="006A2584">
        <w:t xml:space="preserve"> har Sjunde AP-fonden</w:t>
      </w:r>
      <w:r>
        <w:rPr>
          <w:rStyle w:val="Fotnotsreferens"/>
        </w:rPr>
        <w:footnoteReference w:id="16"/>
      </w:r>
      <w:r w:rsidRPr="006A2584">
        <w:t xml:space="preserve"> i genomsnitt avkastat 2,</w:t>
      </w:r>
      <w:r>
        <w:t>6</w:t>
      </w:r>
      <w:r w:rsidRPr="006A2584">
        <w:t xml:space="preserve"> procent mer än </w:t>
      </w:r>
      <w:r>
        <w:t xml:space="preserve">de </w:t>
      </w:r>
      <w:r w:rsidRPr="0026400B">
        <w:t>privata fonderna</w:t>
      </w:r>
      <w:r w:rsidRPr="006A2584">
        <w:t xml:space="preserve"> per år (</w:t>
      </w:r>
      <w:r w:rsidRPr="00A72552">
        <w:t>7,4</w:t>
      </w:r>
      <w:r>
        <w:t> </w:t>
      </w:r>
      <w:r w:rsidRPr="006A2584">
        <w:t xml:space="preserve">procent för </w:t>
      </w:r>
      <w:r>
        <w:t>Sjunde AP-fonden</w:t>
      </w:r>
      <w:r w:rsidRPr="006A2584">
        <w:t xml:space="preserve"> jämfört med </w:t>
      </w:r>
      <w:r>
        <w:t>4</w:t>
      </w:r>
      <w:r w:rsidRPr="006A2584">
        <w:t xml:space="preserve">,8 procent per år för </w:t>
      </w:r>
      <w:r w:rsidRPr="0026400B">
        <w:t>de privata fonderna</w:t>
      </w:r>
      <w:r>
        <w:t>, i tidsviktad avkastning</w:t>
      </w:r>
      <w:r w:rsidRPr="006A2584">
        <w:t>).</w:t>
      </w:r>
      <w:r>
        <w:t xml:space="preserve"> </w:t>
      </w:r>
      <w:r w:rsidRPr="002309DF">
        <w:t>Sedan den nuva</w:t>
      </w:r>
      <w:r>
        <w:softHyphen/>
      </w:r>
      <w:r w:rsidRPr="002309DF">
        <w:t>rande förvaltnings</w:t>
      </w:r>
      <w:r w:rsidRPr="002309DF">
        <w:softHyphen/>
        <w:t>modellen infördes i maj 2010 och t.o.m. 202</w:t>
      </w:r>
      <w:r>
        <w:t>2</w:t>
      </w:r>
      <w:r w:rsidRPr="002309DF">
        <w:t xml:space="preserve"> uppgår avkastningen i </w:t>
      </w:r>
      <w:r>
        <w:t>Sjunde AP-fonden</w:t>
      </w:r>
      <w:r w:rsidRPr="002309DF">
        <w:t xml:space="preserve"> till </w:t>
      </w:r>
      <w:r>
        <w:t>13,3</w:t>
      </w:r>
      <w:r w:rsidRPr="002309DF">
        <w:t xml:space="preserve"> procent per år, jämfört med de </w:t>
      </w:r>
      <w:r w:rsidRPr="00DD26F6">
        <w:t xml:space="preserve">privata fondernas avkastning om </w:t>
      </w:r>
      <w:r>
        <w:t>8,0</w:t>
      </w:r>
      <w:r w:rsidRPr="00DD26F6">
        <w:t xml:space="preserve"> procent per år (se </w:t>
      </w:r>
      <w:r>
        <w:fldChar w:fldCharType="begin"/>
      </w:r>
      <w:r>
        <w:instrText xml:space="preserve"> REF  _Ref102057818 \* Lower \h  \* MERGEFORMAT </w:instrText>
      </w:r>
      <w:r>
        <w:fldChar w:fldCharType="separate"/>
      </w:r>
      <w:r w:rsidRPr="00B37168">
        <w:t>tabell 6.</w:t>
      </w:r>
      <w:r>
        <w:rPr>
          <w:noProof/>
        </w:rPr>
        <w:t>20</w:t>
      </w:r>
      <w:r>
        <w:fldChar w:fldCharType="end"/>
      </w:r>
      <w:r w:rsidRPr="00DD26F6">
        <w:t>). Avkastningen i det statliga förvalsalternativet var därmed betydligt högre än de privata alternativen under denna period.</w:t>
      </w:r>
      <w:r>
        <w:t xml:space="preserve"> Sjunde AP-fonden</w:t>
      </w:r>
      <w:r w:rsidRPr="00C44E70">
        <w:t xml:space="preserve"> har därmed uppnått </w:t>
      </w:r>
      <w:r>
        <w:t>sitt</w:t>
      </w:r>
      <w:r w:rsidRPr="00C44E70">
        <w:t xml:space="preserve"> avkastningsmål</w:t>
      </w:r>
      <w:r>
        <w:t xml:space="preserve"> och även uppvisat en högre avkastning än </w:t>
      </w:r>
      <w:r w:rsidRPr="00524750">
        <w:t>index för fondrörelsen</w:t>
      </w:r>
      <w:r>
        <w:t xml:space="preserve"> i </w:t>
      </w:r>
      <w:r w:rsidRPr="006A2111">
        <w:t>premiepensionssystemet</w:t>
      </w:r>
      <w:r w:rsidRPr="00524750">
        <w:t xml:space="preserve">, exklusive </w:t>
      </w:r>
      <w:r>
        <w:t>Sjunde AP-fonden</w:t>
      </w:r>
      <w:r w:rsidRPr="00C44E70">
        <w:t>.</w:t>
      </w:r>
    </w:p>
    <w:p w14:paraId="4CB7CA4D" w14:textId="77777777" w:rsidR="00CC5121" w:rsidRDefault="00CC5121" w:rsidP="00CC5121">
      <w:pPr>
        <w:pStyle w:val="Brdtextmedindrag"/>
      </w:pPr>
      <w:r w:rsidRPr="0095169F">
        <w:t>Under perioden 201</w:t>
      </w:r>
      <w:r>
        <w:t>8</w:t>
      </w:r>
      <w:r w:rsidRPr="0095169F">
        <w:t>–202</w:t>
      </w:r>
      <w:r>
        <w:t>2</w:t>
      </w:r>
      <w:r w:rsidRPr="0095169F">
        <w:t xml:space="preserve"> avkastade </w:t>
      </w:r>
      <w:r>
        <w:t xml:space="preserve">AP7 </w:t>
      </w:r>
      <w:r w:rsidRPr="0095169F">
        <w:t xml:space="preserve">Aktiefond årligen </w:t>
      </w:r>
      <w:r w:rsidRPr="008F42E1">
        <w:t>10,8</w:t>
      </w:r>
      <w:r>
        <w:t> </w:t>
      </w:r>
      <w:r w:rsidRPr="0095169F">
        <w:t xml:space="preserve">procent, vilket är </w:t>
      </w:r>
      <w:r>
        <w:t>något lägre</w:t>
      </w:r>
      <w:r w:rsidRPr="0095169F">
        <w:t xml:space="preserve"> än fondens jämförelseindex som avkastade </w:t>
      </w:r>
      <w:r>
        <w:t>11 </w:t>
      </w:r>
      <w:r w:rsidRPr="0095169F">
        <w:t xml:space="preserve">procent årligen under samma period. </w:t>
      </w:r>
      <w:r>
        <w:t>Den g</w:t>
      </w:r>
      <w:r w:rsidRPr="0095169F">
        <w:t>enomsnittliga avkast</w:t>
      </w:r>
      <w:r>
        <w:softHyphen/>
      </w:r>
      <w:r w:rsidRPr="0095169F">
        <w:t>ningen under 201</w:t>
      </w:r>
      <w:r>
        <w:t>8</w:t>
      </w:r>
      <w:r w:rsidRPr="0095169F">
        <w:t>–202</w:t>
      </w:r>
      <w:r>
        <w:t>2</w:t>
      </w:r>
      <w:r w:rsidRPr="0095169F">
        <w:t xml:space="preserve"> för </w:t>
      </w:r>
      <w:r>
        <w:t xml:space="preserve">AP7 </w:t>
      </w:r>
      <w:r w:rsidRPr="0095169F">
        <w:t xml:space="preserve">Räntefond uppgick till </w:t>
      </w:r>
      <w:r>
        <w:br/>
      </w:r>
      <w:r w:rsidRPr="008F42E1">
        <w:t>-1,2</w:t>
      </w:r>
      <w:r>
        <w:t> </w:t>
      </w:r>
      <w:r w:rsidRPr="0095169F">
        <w:t>procent</w:t>
      </w:r>
      <w:r>
        <w:t xml:space="preserve">, vilket är det samma som </w:t>
      </w:r>
      <w:r w:rsidRPr="0095169F">
        <w:t>fondens jämförelseindex under samma period.</w:t>
      </w:r>
    </w:p>
    <w:p w14:paraId="41D8BE8B" w14:textId="77777777" w:rsidR="00CC5121" w:rsidRDefault="00CC5121" w:rsidP="00CC5121">
      <w:pPr>
        <w:pStyle w:val="TabellRubrik"/>
      </w:pPr>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w:instrText>
      </w:r>
      <w:r w:rsidR="00263E1F">
        <w:instrText xml:space="preserve">AT </w:instrText>
      </w:r>
      <w:r w:rsidR="00263E1F">
        <w:fldChar w:fldCharType="separate"/>
      </w:r>
      <w:r>
        <w:rPr>
          <w:noProof/>
        </w:rPr>
        <w:t>20</w:t>
      </w:r>
      <w:r w:rsidR="00263E1F">
        <w:rPr>
          <w:noProof/>
        </w:rPr>
        <w:fldChar w:fldCharType="end"/>
      </w:r>
      <w:r>
        <w:tab/>
        <w:t xml:space="preserve">Utveckling för förvalsalternativet AP7 </w:t>
      </w:r>
      <w:proofErr w:type="spellStart"/>
      <w:r>
        <w:t>Såfa</w:t>
      </w:r>
      <w:proofErr w:type="spellEnd"/>
      <w:r>
        <w:t xml:space="preserve"> maj 2010–2022 och 2001–2022</w:t>
      </w:r>
    </w:p>
    <w:p w14:paraId="3312BAC8" w14:textId="77777777" w:rsidR="00CC5121" w:rsidRPr="00B37168" w:rsidRDefault="00CC5121" w:rsidP="00CC5121">
      <w:pPr>
        <w:pStyle w:val="TabellUnderrubrik"/>
      </w:pPr>
      <w:r w:rsidRPr="00B37168">
        <w:t>Procent</w:t>
      </w:r>
    </w:p>
    <w:tbl>
      <w:tblPr>
        <w:tblW w:w="5000" w:type="pct"/>
        <w:tblLayout w:type="fixed"/>
        <w:tblCellMar>
          <w:left w:w="0" w:type="dxa"/>
        </w:tblCellMar>
        <w:tblLook w:val="06A0" w:firstRow="1" w:lastRow="0" w:firstColumn="1" w:lastColumn="0" w:noHBand="1" w:noVBand="1"/>
      </w:tblPr>
      <w:tblGrid>
        <w:gridCol w:w="1845"/>
        <w:gridCol w:w="1275"/>
        <w:gridCol w:w="1416"/>
        <w:gridCol w:w="1361"/>
      </w:tblGrid>
      <w:tr w:rsidR="00CC5121" w14:paraId="0B30F478" w14:textId="77777777" w:rsidTr="00367745">
        <w:trPr>
          <w:tblHeader/>
        </w:trPr>
        <w:tc>
          <w:tcPr>
            <w:tcW w:w="1564" w:type="pct"/>
            <w:tcBorders>
              <w:top w:val="single" w:sz="8" w:space="0" w:color="auto"/>
              <w:bottom w:val="single" w:sz="6" w:space="0" w:color="auto"/>
            </w:tcBorders>
            <w:shd w:val="clear" w:color="auto" w:fill="auto"/>
          </w:tcPr>
          <w:p w14:paraId="70944DCA" w14:textId="77777777" w:rsidR="00CC5121" w:rsidRDefault="00CC5121" w:rsidP="00367745">
            <w:pPr>
              <w:pStyle w:val="TabellHuvud"/>
              <w:jc w:val="left"/>
            </w:pPr>
          </w:p>
        </w:tc>
        <w:tc>
          <w:tcPr>
            <w:tcW w:w="1081" w:type="pct"/>
            <w:tcBorders>
              <w:top w:val="single" w:sz="8" w:space="0" w:color="auto"/>
              <w:bottom w:val="single" w:sz="6" w:space="0" w:color="auto"/>
            </w:tcBorders>
            <w:shd w:val="clear" w:color="auto" w:fill="auto"/>
          </w:tcPr>
          <w:p w14:paraId="04793500" w14:textId="77777777" w:rsidR="00CC5121" w:rsidRDefault="00CC5121" w:rsidP="00367745">
            <w:pPr>
              <w:pStyle w:val="TabellHuvud"/>
            </w:pPr>
            <w:r w:rsidRPr="00B37168">
              <w:rPr>
                <w:rFonts w:cs="Arial"/>
                <w:lang w:eastAsia="sv-SE"/>
              </w:rPr>
              <w:t>2000</w:t>
            </w:r>
            <w:r w:rsidRPr="00B37168">
              <w:t>–</w:t>
            </w:r>
            <w:r w:rsidRPr="00B37168">
              <w:rPr>
                <w:rFonts w:cs="Arial"/>
                <w:lang w:eastAsia="sv-SE"/>
              </w:rPr>
              <w:t>2022</w:t>
            </w:r>
          </w:p>
        </w:tc>
        <w:tc>
          <w:tcPr>
            <w:tcW w:w="1201" w:type="pct"/>
            <w:tcBorders>
              <w:top w:val="single" w:sz="8" w:space="0" w:color="auto"/>
              <w:bottom w:val="single" w:sz="6" w:space="0" w:color="auto"/>
            </w:tcBorders>
            <w:shd w:val="clear" w:color="auto" w:fill="auto"/>
          </w:tcPr>
          <w:p w14:paraId="38F2E2CB" w14:textId="77777777" w:rsidR="00CC5121" w:rsidRDefault="00CC5121" w:rsidP="00367745">
            <w:pPr>
              <w:pStyle w:val="TabellHuvud"/>
            </w:pPr>
            <w:r w:rsidRPr="00B37168">
              <w:rPr>
                <w:rFonts w:cs="Arial"/>
                <w:lang w:eastAsia="sv-SE"/>
              </w:rPr>
              <w:t>2010</w:t>
            </w:r>
            <w:r w:rsidRPr="00B37168">
              <w:t>–</w:t>
            </w:r>
            <w:r w:rsidRPr="00B37168">
              <w:rPr>
                <w:rFonts w:cs="Arial"/>
                <w:lang w:eastAsia="sv-SE"/>
              </w:rPr>
              <w:t>2022</w:t>
            </w:r>
            <w:r w:rsidRPr="00B37168">
              <w:rPr>
                <w:rFonts w:cs="Arial"/>
                <w:b w:val="0"/>
                <w:vertAlign w:val="superscript"/>
                <w:lang w:eastAsia="sv-SE"/>
              </w:rPr>
              <w:t>3</w:t>
            </w:r>
          </w:p>
        </w:tc>
        <w:tc>
          <w:tcPr>
            <w:tcW w:w="1154" w:type="pct"/>
            <w:tcBorders>
              <w:top w:val="single" w:sz="8" w:space="0" w:color="auto"/>
              <w:bottom w:val="single" w:sz="6" w:space="0" w:color="auto"/>
            </w:tcBorders>
            <w:shd w:val="clear" w:color="auto" w:fill="auto"/>
          </w:tcPr>
          <w:p w14:paraId="58F35C83" w14:textId="77777777" w:rsidR="00CC5121" w:rsidRDefault="00CC5121" w:rsidP="00367745">
            <w:pPr>
              <w:pStyle w:val="TabellHuvud"/>
            </w:pPr>
            <w:r w:rsidRPr="00B37168">
              <w:rPr>
                <w:rFonts w:cs="Arial"/>
                <w:lang w:eastAsia="sv-SE"/>
              </w:rPr>
              <w:t>2022</w:t>
            </w:r>
          </w:p>
        </w:tc>
      </w:tr>
      <w:tr w:rsidR="00CC5121" w14:paraId="0225C154" w14:textId="77777777" w:rsidTr="00367745">
        <w:tc>
          <w:tcPr>
            <w:tcW w:w="1564" w:type="pct"/>
            <w:tcBorders>
              <w:top w:val="single" w:sz="6" w:space="0" w:color="auto"/>
            </w:tcBorders>
            <w:shd w:val="clear" w:color="auto" w:fill="auto"/>
          </w:tcPr>
          <w:p w14:paraId="701F6221" w14:textId="77777777" w:rsidR="00CC5121" w:rsidRDefault="00CC5121" w:rsidP="00367745">
            <w:pPr>
              <w:pStyle w:val="TabellRader"/>
              <w:jc w:val="left"/>
            </w:pPr>
            <w:r w:rsidRPr="00B37168">
              <w:rPr>
                <w:lang w:eastAsia="sv-SE"/>
              </w:rPr>
              <w:t xml:space="preserve">AP7 (PSF och </w:t>
            </w:r>
            <w:proofErr w:type="spellStart"/>
            <w:r>
              <w:rPr>
                <w:lang w:eastAsia="sv-SE"/>
              </w:rPr>
              <w:t>Såfa</w:t>
            </w:r>
            <w:proofErr w:type="spellEnd"/>
            <w:r w:rsidRPr="00B37168">
              <w:rPr>
                <w:lang w:eastAsia="sv-SE"/>
              </w:rPr>
              <w:t>)</w:t>
            </w:r>
            <w:r w:rsidRPr="00B37168">
              <w:rPr>
                <w:vertAlign w:val="superscript"/>
                <w:lang w:eastAsia="sv-SE"/>
              </w:rPr>
              <w:t>1</w:t>
            </w:r>
          </w:p>
        </w:tc>
        <w:tc>
          <w:tcPr>
            <w:tcW w:w="1081" w:type="pct"/>
            <w:tcBorders>
              <w:top w:val="single" w:sz="6" w:space="0" w:color="auto"/>
            </w:tcBorders>
            <w:shd w:val="clear" w:color="auto" w:fill="auto"/>
          </w:tcPr>
          <w:p w14:paraId="7F047136" w14:textId="77777777" w:rsidR="00CC5121" w:rsidRDefault="00CC5121" w:rsidP="00367745">
            <w:pPr>
              <w:pStyle w:val="TabellRader"/>
            </w:pPr>
            <w:r w:rsidRPr="00B37168">
              <w:rPr>
                <w:rFonts w:cs="Arial"/>
                <w:lang w:eastAsia="sv-SE"/>
              </w:rPr>
              <w:t>7,4</w:t>
            </w:r>
          </w:p>
        </w:tc>
        <w:tc>
          <w:tcPr>
            <w:tcW w:w="1201" w:type="pct"/>
            <w:tcBorders>
              <w:top w:val="single" w:sz="6" w:space="0" w:color="auto"/>
            </w:tcBorders>
            <w:shd w:val="clear" w:color="auto" w:fill="auto"/>
          </w:tcPr>
          <w:p w14:paraId="6878341A" w14:textId="77777777" w:rsidR="00CC5121" w:rsidRDefault="00CC5121" w:rsidP="00367745">
            <w:pPr>
              <w:pStyle w:val="TabellRader"/>
            </w:pPr>
            <w:r w:rsidRPr="00B37168">
              <w:rPr>
                <w:rFonts w:cs="Arial"/>
                <w:lang w:eastAsia="sv-SE"/>
              </w:rPr>
              <w:t>13,3</w:t>
            </w:r>
          </w:p>
        </w:tc>
        <w:tc>
          <w:tcPr>
            <w:tcW w:w="1154" w:type="pct"/>
            <w:tcBorders>
              <w:top w:val="single" w:sz="6" w:space="0" w:color="auto"/>
            </w:tcBorders>
            <w:shd w:val="clear" w:color="auto" w:fill="auto"/>
          </w:tcPr>
          <w:p w14:paraId="6673C3A7" w14:textId="77777777" w:rsidR="00CC5121" w:rsidRDefault="00CC5121" w:rsidP="00367745">
            <w:pPr>
              <w:pStyle w:val="TabellRader"/>
            </w:pPr>
            <w:r w:rsidRPr="00B37168">
              <w:rPr>
                <w:rFonts w:cs="Arial"/>
                <w:lang w:eastAsia="sv-SE"/>
              </w:rPr>
              <w:t>-9,5</w:t>
            </w:r>
          </w:p>
        </w:tc>
      </w:tr>
      <w:tr w:rsidR="00CC5121" w14:paraId="0271F36E" w14:textId="77777777" w:rsidTr="00367745">
        <w:tc>
          <w:tcPr>
            <w:tcW w:w="1564" w:type="pct"/>
            <w:shd w:val="clear" w:color="auto" w:fill="auto"/>
          </w:tcPr>
          <w:p w14:paraId="7D7656F4" w14:textId="77777777" w:rsidR="00CC5121" w:rsidRDefault="00CC5121" w:rsidP="00367745">
            <w:pPr>
              <w:pStyle w:val="TabellRader"/>
              <w:jc w:val="left"/>
            </w:pPr>
            <w:r>
              <w:rPr>
                <w:lang w:eastAsia="sv-SE"/>
              </w:rPr>
              <w:t>P</w:t>
            </w:r>
            <w:r w:rsidRPr="00AC398A">
              <w:rPr>
                <w:lang w:eastAsia="sv-SE"/>
              </w:rPr>
              <w:t>rivata fonder</w:t>
            </w:r>
            <w:r>
              <w:rPr>
                <w:lang w:eastAsia="sv-SE"/>
              </w:rPr>
              <w:t xml:space="preserve"> i premiepensionssystemet</w:t>
            </w:r>
            <w:r w:rsidRPr="00B37168">
              <w:rPr>
                <w:vertAlign w:val="superscript"/>
                <w:lang w:eastAsia="sv-SE"/>
              </w:rPr>
              <w:t>2</w:t>
            </w:r>
          </w:p>
        </w:tc>
        <w:tc>
          <w:tcPr>
            <w:tcW w:w="1081" w:type="pct"/>
            <w:shd w:val="clear" w:color="auto" w:fill="auto"/>
          </w:tcPr>
          <w:p w14:paraId="3FF2CBA0" w14:textId="77777777" w:rsidR="00CC5121" w:rsidRDefault="00CC5121" w:rsidP="00367745">
            <w:pPr>
              <w:pStyle w:val="TabellRader"/>
            </w:pPr>
            <w:r w:rsidRPr="00B37168">
              <w:rPr>
                <w:rFonts w:cs="Arial"/>
                <w:lang w:eastAsia="sv-SE"/>
              </w:rPr>
              <w:t>4,8</w:t>
            </w:r>
          </w:p>
        </w:tc>
        <w:tc>
          <w:tcPr>
            <w:tcW w:w="1201" w:type="pct"/>
            <w:shd w:val="clear" w:color="auto" w:fill="auto"/>
          </w:tcPr>
          <w:p w14:paraId="607A82C7" w14:textId="77777777" w:rsidR="00CC5121" w:rsidRDefault="00CC5121" w:rsidP="00367745">
            <w:pPr>
              <w:pStyle w:val="TabellRader"/>
            </w:pPr>
            <w:r w:rsidRPr="00B37168">
              <w:rPr>
                <w:rFonts w:cs="Arial"/>
                <w:lang w:eastAsia="sv-SE"/>
              </w:rPr>
              <w:t>8,0</w:t>
            </w:r>
          </w:p>
        </w:tc>
        <w:tc>
          <w:tcPr>
            <w:tcW w:w="1154" w:type="pct"/>
            <w:shd w:val="clear" w:color="auto" w:fill="auto"/>
          </w:tcPr>
          <w:p w14:paraId="56F7FB56" w14:textId="77777777" w:rsidR="00CC5121" w:rsidRDefault="00CC5121" w:rsidP="00367745">
            <w:pPr>
              <w:pStyle w:val="TabellRader"/>
            </w:pPr>
            <w:r w:rsidRPr="00B37168">
              <w:rPr>
                <w:rFonts w:cs="Arial"/>
                <w:lang w:eastAsia="sv-SE"/>
              </w:rPr>
              <w:t>-15,1</w:t>
            </w:r>
          </w:p>
        </w:tc>
      </w:tr>
      <w:tr w:rsidR="00CC5121" w14:paraId="0B0F89B7" w14:textId="77777777" w:rsidTr="00367745">
        <w:tc>
          <w:tcPr>
            <w:tcW w:w="1564" w:type="pct"/>
            <w:shd w:val="clear" w:color="auto" w:fill="auto"/>
          </w:tcPr>
          <w:p w14:paraId="689466A0" w14:textId="77777777" w:rsidR="00CC5121" w:rsidRDefault="00CC5121" w:rsidP="00367745">
            <w:pPr>
              <w:pStyle w:val="TabellRader"/>
              <w:jc w:val="left"/>
            </w:pPr>
            <w:r w:rsidRPr="00B37168">
              <w:rPr>
                <w:lang w:eastAsia="sv-SE"/>
              </w:rPr>
              <w:t>Avkastning för inkomstpensionen</w:t>
            </w:r>
          </w:p>
        </w:tc>
        <w:tc>
          <w:tcPr>
            <w:tcW w:w="1081" w:type="pct"/>
            <w:shd w:val="clear" w:color="auto" w:fill="auto"/>
          </w:tcPr>
          <w:p w14:paraId="2031F3A7" w14:textId="77777777" w:rsidR="00CC5121" w:rsidRDefault="00CC5121" w:rsidP="00367745">
            <w:pPr>
              <w:pStyle w:val="TabellRader"/>
            </w:pPr>
            <w:r w:rsidRPr="00B37168">
              <w:rPr>
                <w:rFonts w:cs="Arial"/>
                <w:lang w:eastAsia="sv-SE"/>
              </w:rPr>
              <w:t>3,</w:t>
            </w:r>
            <w:r>
              <w:rPr>
                <w:rFonts w:cs="Arial"/>
                <w:lang w:eastAsia="sv-SE"/>
              </w:rPr>
              <w:t>3</w:t>
            </w:r>
          </w:p>
        </w:tc>
        <w:tc>
          <w:tcPr>
            <w:tcW w:w="1201" w:type="pct"/>
            <w:shd w:val="clear" w:color="auto" w:fill="auto"/>
          </w:tcPr>
          <w:p w14:paraId="375D0AE3" w14:textId="77777777" w:rsidR="00CC5121" w:rsidRDefault="00CC5121" w:rsidP="00367745">
            <w:pPr>
              <w:pStyle w:val="TabellRader"/>
            </w:pPr>
          </w:p>
        </w:tc>
        <w:tc>
          <w:tcPr>
            <w:tcW w:w="1154" w:type="pct"/>
            <w:shd w:val="clear" w:color="auto" w:fill="auto"/>
          </w:tcPr>
          <w:p w14:paraId="0777694E" w14:textId="77777777" w:rsidR="00CC5121" w:rsidRDefault="00CC5121" w:rsidP="00367745">
            <w:pPr>
              <w:pStyle w:val="TabellRader"/>
            </w:pPr>
          </w:p>
        </w:tc>
      </w:tr>
    </w:tbl>
    <w:p w14:paraId="6E22E3AE" w14:textId="77777777" w:rsidR="00CC5121" w:rsidRDefault="00CC5121" w:rsidP="00CC5121">
      <w:pPr>
        <w:pStyle w:val="TabellFotnot"/>
      </w:pPr>
      <w:r w:rsidRPr="00C5104A">
        <w:t xml:space="preserve">Not 1: Utgörs av PSF (Premiesparfonden) januari 2001−maj 2010 och </w:t>
      </w:r>
      <w:proofErr w:type="spellStart"/>
      <w:r w:rsidRPr="00C5104A">
        <w:t>Såfa</w:t>
      </w:r>
      <w:proofErr w:type="spellEnd"/>
      <w:r w:rsidRPr="00C5104A">
        <w:t xml:space="preserve"> maj 2010−december 2022.</w:t>
      </w:r>
      <w:r>
        <w:br/>
      </w:r>
      <w:r w:rsidRPr="00C5104A">
        <w:t>Not 2: I SEK men inte valutasäkrad. Genomsnittlig avkastning för fonderna i premiepensionssystemet (exklusive Sjunde AP-fondens produkter).</w:t>
      </w:r>
      <w:r>
        <w:br/>
      </w:r>
      <w:r w:rsidRPr="00C5104A">
        <w:t xml:space="preserve">Not 3: Geometriskt snitt av den årliga avkastningen den 24 maj </w:t>
      </w:r>
      <w:proofErr w:type="gramStart"/>
      <w:r w:rsidRPr="00C5104A">
        <w:t>2010−31</w:t>
      </w:r>
      <w:proofErr w:type="gramEnd"/>
      <w:r w:rsidRPr="00C5104A">
        <w:t xml:space="preserve"> dec 2022.</w:t>
      </w:r>
      <w:r>
        <w:br/>
      </w:r>
      <w:r w:rsidRPr="00C5104A">
        <w:t>Källa: McKinsey bilaga 9 och Pensionsmyndigheten.</w:t>
      </w:r>
    </w:p>
    <w:p w14:paraId="4B857EE0" w14:textId="77777777" w:rsidR="00CC5121" w:rsidRPr="00F445BB" w:rsidRDefault="00CC5121" w:rsidP="00CC5121">
      <w:pPr>
        <w:pStyle w:val="Rubrik5utannumrering"/>
      </w:pPr>
      <w:r w:rsidRPr="00F445BB">
        <w:lastRenderedPageBreak/>
        <w:t>AP7 Aktiefond</w:t>
      </w:r>
    </w:p>
    <w:p w14:paraId="5B612A2B" w14:textId="77777777" w:rsidR="00CC5121" w:rsidRPr="00F84885" w:rsidRDefault="00CC5121" w:rsidP="00CC5121">
      <w:pPr>
        <w:pStyle w:val="Brdtext"/>
        <w:rPr>
          <w:highlight w:val="yellow"/>
        </w:rPr>
      </w:pPr>
      <w:r w:rsidRPr="00F445BB">
        <w:t>AP7 Aktiefond har en global inriktning. I förvaltningen av AP7 Aktiefond används normalt hävstångsteknik för att öka risk och förväntad avkast</w:t>
      </w:r>
      <w:r>
        <w:softHyphen/>
      </w:r>
      <w:r w:rsidRPr="00F445BB">
        <w:t xml:space="preserve">ning. Marknadsrisken i fonden tillåts vara inom intervallet 0,9–1,6 gånger marknadsrisken i fondens referensportfölj (MSCI All Country World Index </w:t>
      </w:r>
      <w:r>
        <w:t>[</w:t>
      </w:r>
      <w:r w:rsidRPr="00F445BB">
        <w:t>Gross</w:t>
      </w:r>
      <w:r>
        <w:t>]</w:t>
      </w:r>
      <w:r w:rsidRPr="00F445BB">
        <w:t xml:space="preserve">). AP7 Aktiefond har 99 procent av placeringarna utanför Sverige och </w:t>
      </w:r>
      <w:proofErr w:type="spellStart"/>
      <w:r w:rsidRPr="00F445BB">
        <w:t>valutasäkrar</w:t>
      </w:r>
      <w:proofErr w:type="spellEnd"/>
      <w:r w:rsidRPr="00F445BB">
        <w:t xml:space="preserve"> normalt inte utländska tillgångar. Det innebär att valutarörelser på kort sikt kan få stor påverkan på fondens utveckling. De diversifierande inslagen utgörs av flera olika delar och styrs genom av styrelsen beslutade riskintervall för respektive portföljkomponent</w:t>
      </w:r>
      <w:r>
        <w:t xml:space="preserve">. Dessa uttrycks som andel av totalportföljen: </w:t>
      </w:r>
      <w:r w:rsidRPr="00F445BB">
        <w:t>globala aktier 90–135 pro</w:t>
      </w:r>
      <w:r w:rsidRPr="00F445BB">
        <w:softHyphen/>
        <w:t>cent, tillväxtmarknader 2–10 procent, faktorpremier 3–10 procent, små</w:t>
      </w:r>
      <w:r w:rsidRPr="00F445BB">
        <w:softHyphen/>
        <w:t xml:space="preserve">bolag </w:t>
      </w:r>
      <w:r>
        <w:br/>
      </w:r>
      <w:r w:rsidRPr="00F445BB">
        <w:t xml:space="preserve">1–10 procent, </w:t>
      </w:r>
      <w:r>
        <w:t>riskkapitalföretag (</w:t>
      </w:r>
      <w:r w:rsidRPr="00F445BB">
        <w:t xml:space="preserve">private </w:t>
      </w:r>
      <w:proofErr w:type="spellStart"/>
      <w:r w:rsidRPr="00F445BB">
        <w:t>equity</w:t>
      </w:r>
      <w:proofErr w:type="spellEnd"/>
      <w:r>
        <w:t>)</w:t>
      </w:r>
      <w:r w:rsidRPr="00F445BB">
        <w:t xml:space="preserve"> 1–6 procent och alterna</w:t>
      </w:r>
      <w:r w:rsidRPr="00F445BB">
        <w:softHyphen/>
        <w:t xml:space="preserve">tiva strategier 0–10 procent. </w:t>
      </w:r>
      <w:r>
        <w:t xml:space="preserve">AP7 </w:t>
      </w:r>
      <w:r w:rsidRPr="00F445BB">
        <w:t>Aktiefond har även aktiv förvaltning på utvalda marknader med fokus på kort till medellång sikt. Av fonden förvaltas 9</w:t>
      </w:r>
      <w:r>
        <w:t>9</w:t>
      </w:r>
      <w:r w:rsidRPr="00F445BB">
        <w:t xml:space="preserve"> procent externt. </w:t>
      </w:r>
      <w:r w:rsidRPr="00432FB7">
        <w:t>Vid</w:t>
      </w:r>
      <w:r w:rsidRPr="00432FB7" w:rsidDel="00A26698">
        <w:t xml:space="preserve"> </w:t>
      </w:r>
      <w:r w:rsidRPr="00432FB7">
        <w:t>202</w:t>
      </w:r>
      <w:r>
        <w:t>2</w:t>
      </w:r>
      <w:r w:rsidRPr="00432FB7">
        <w:t xml:space="preserve"> års slut upp</w:t>
      </w:r>
      <w:r w:rsidRPr="00432FB7">
        <w:softHyphen/>
        <w:t xml:space="preserve">gick det förvaltade kapitalet till </w:t>
      </w:r>
      <w:r>
        <w:t>814,0 </w:t>
      </w:r>
      <w:r w:rsidRPr="00432FB7">
        <w:t>miljarder kronor (</w:t>
      </w:r>
      <w:r>
        <w:t xml:space="preserve">879 </w:t>
      </w:r>
      <w:r w:rsidRPr="00432FB7">
        <w:t xml:space="preserve">miljarder kronor </w:t>
      </w:r>
      <w:r>
        <w:t>2021</w:t>
      </w:r>
      <w:r w:rsidRPr="00432FB7">
        <w:t>). Fondens total</w:t>
      </w:r>
      <w:r>
        <w:softHyphen/>
      </w:r>
      <w:r w:rsidRPr="00432FB7">
        <w:t>avkastning uppgick under 202</w:t>
      </w:r>
      <w:r>
        <w:t>2</w:t>
      </w:r>
      <w:r w:rsidRPr="00432FB7">
        <w:t xml:space="preserve"> till </w:t>
      </w:r>
      <w:r w:rsidRPr="00FC1510">
        <w:t>-9,9</w:t>
      </w:r>
      <w:r>
        <w:t xml:space="preserve"> </w:t>
      </w:r>
      <w:r w:rsidRPr="00432FB7">
        <w:t>procent (</w:t>
      </w:r>
      <w:r>
        <w:t>34,1</w:t>
      </w:r>
      <w:r w:rsidRPr="00432FB7">
        <w:t> pro</w:t>
      </w:r>
      <w:r w:rsidRPr="00432FB7">
        <w:softHyphen/>
        <w:t xml:space="preserve">cent </w:t>
      </w:r>
      <w:r>
        <w:t>2021</w:t>
      </w:r>
      <w:r w:rsidRPr="00432FB7">
        <w:t xml:space="preserve">). </w:t>
      </w:r>
    </w:p>
    <w:p w14:paraId="399BA8CF" w14:textId="77777777" w:rsidR="00CC5121" w:rsidRPr="00F445BB" w:rsidRDefault="00CC5121" w:rsidP="00CC5121">
      <w:pPr>
        <w:pStyle w:val="Brdtextmedindrag"/>
      </w:pPr>
      <w:r w:rsidRPr="00F445BB">
        <w:t>Målet för AP7 Aktiefond är att vid den valda risknivån uppnå en lång</w:t>
      </w:r>
      <w:r w:rsidRPr="00F445BB">
        <w:softHyphen/>
        <w:t>siktigt hög avkastning som överträffar avkastningen för jämförelse</w:t>
      </w:r>
      <w:r w:rsidRPr="00F445BB">
        <w:softHyphen/>
        <w:t xml:space="preserve">index. Fonden förvaltas aktivt med tydlig hållbarhetsprofil och har följande strategi: </w:t>
      </w:r>
    </w:p>
    <w:p w14:paraId="23A7EA56" w14:textId="77777777" w:rsidR="00CC5121" w:rsidRPr="00F445BB" w:rsidRDefault="00CC5121" w:rsidP="00CC5121">
      <w:pPr>
        <w:pStyle w:val="Punktlista"/>
      </w:pPr>
      <w:r w:rsidRPr="00F445BB">
        <w:t xml:space="preserve">Placering av tillgångar i globala aktier med bred geografisk och branschmässig spridning, </w:t>
      </w:r>
      <w:r>
        <w:t>samt</w:t>
      </w:r>
      <w:r w:rsidRPr="00F445BB">
        <w:t xml:space="preserve"> aktierelaterade derivatinstrument som höjer förväntad avkastning och risk – globalportfölj.</w:t>
      </w:r>
    </w:p>
    <w:p w14:paraId="7BD5B69C" w14:textId="77777777" w:rsidR="00CC5121" w:rsidRPr="00F445BB" w:rsidRDefault="00CC5121" w:rsidP="00CC5121">
      <w:pPr>
        <w:pStyle w:val="Punktlista"/>
      </w:pPr>
      <w:r w:rsidRPr="00F445BB">
        <w:t>Ökad riskspridning genom att vikta om och lägga till fler tillgångsslag och investeringsstrategier – diversifiering.</w:t>
      </w:r>
    </w:p>
    <w:p w14:paraId="50CB88EA" w14:textId="77777777" w:rsidR="00CC5121" w:rsidRPr="00F445BB" w:rsidRDefault="00CC5121" w:rsidP="00CC5121">
      <w:pPr>
        <w:pStyle w:val="Punktlista"/>
      </w:pPr>
      <w:r w:rsidRPr="00F445BB">
        <w:t>Anpassning av fondens risknivå och riskinnehåll över tid med hjälp av en systematisk riskhantering – riskramverk.</w:t>
      </w:r>
    </w:p>
    <w:p w14:paraId="2B5057CB" w14:textId="77777777" w:rsidR="00CC5121" w:rsidRPr="00F445BB" w:rsidRDefault="00CC5121" w:rsidP="00CC5121">
      <w:pPr>
        <w:pStyle w:val="Brdtextmedindrag"/>
        <w:ind w:firstLine="0"/>
      </w:pPr>
    </w:p>
    <w:p w14:paraId="4444D7F8" w14:textId="77777777" w:rsidR="00CC5121" w:rsidRPr="00CF4AF1" w:rsidRDefault="00CC5121" w:rsidP="00CC5121">
      <w:pPr>
        <w:pStyle w:val="Brdtextmedindrag"/>
      </w:pPr>
      <w:r w:rsidRPr="00CF4AF1">
        <w:t>Tillämpning av hävstång i förvalt</w:t>
      </w:r>
      <w:r w:rsidRPr="00CF4AF1">
        <w:softHyphen/>
        <w:t>ning</w:t>
      </w:r>
      <w:r w:rsidRPr="00CF4AF1">
        <w:softHyphen/>
        <w:t>en gör att placeringsutrymmet är större än fondkapitalet. AP7 Aktiefonds hävstångsnivå uppgick vid utgången av 202</w:t>
      </w:r>
      <w:r>
        <w:t>2</w:t>
      </w:r>
      <w:r w:rsidRPr="00CF4AF1">
        <w:t xml:space="preserve"> till </w:t>
      </w:r>
      <w:r>
        <w:t>15,2</w:t>
      </w:r>
      <w:r w:rsidRPr="00CF4AF1">
        <w:t xml:space="preserve"> procent</w:t>
      </w:r>
      <w:r>
        <w:t xml:space="preserve"> (</w:t>
      </w:r>
      <w:r w:rsidRPr="00CF4AF1">
        <w:t>14,</w:t>
      </w:r>
      <w:r>
        <w:t>5</w:t>
      </w:r>
      <w:r w:rsidRPr="00CF4AF1">
        <w:t xml:space="preserve"> </w:t>
      </w:r>
      <w:r>
        <w:t>procent vid utgången av 2021)</w:t>
      </w:r>
      <w:r w:rsidRPr="00CF4AF1">
        <w:t>.</w:t>
      </w:r>
    </w:p>
    <w:p w14:paraId="201E1B0A" w14:textId="77777777" w:rsidR="00CC5121" w:rsidRDefault="00CC5121" w:rsidP="00CC5121">
      <w:pPr>
        <w:pStyle w:val="TabellRubrik"/>
      </w:pPr>
      <w:bookmarkStart w:id="317" w:name="_Ref102057864"/>
      <w:r w:rsidRPr="00CF4AF1">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rsidRPr="00CF4AF1">
        <w:t>.</w:t>
      </w:r>
      <w:r w:rsidR="00263E1F">
        <w:fldChar w:fldCharType="begin"/>
      </w:r>
      <w:r w:rsidR="00263E1F">
        <w:instrText xml:space="preserve"> SEQ Tabell \* Arabic \s 1  \* MERGEFORMAT </w:instrText>
      </w:r>
      <w:r w:rsidR="00263E1F">
        <w:fldChar w:fldCharType="separate"/>
      </w:r>
      <w:r>
        <w:rPr>
          <w:noProof/>
        </w:rPr>
        <w:t>21</w:t>
      </w:r>
      <w:r w:rsidR="00263E1F">
        <w:rPr>
          <w:noProof/>
        </w:rPr>
        <w:fldChar w:fldCharType="end"/>
      </w:r>
      <w:bookmarkEnd w:id="317"/>
      <w:r w:rsidRPr="00CF4AF1">
        <w:tab/>
        <w:t>Avkastning efter kostnader</w:t>
      </w:r>
      <w:r w:rsidRPr="00AF0995">
        <w:t xml:space="preserve"> AP7 Aktiefond </w:t>
      </w:r>
    </w:p>
    <w:p w14:paraId="3E000F39" w14:textId="77777777" w:rsidR="00CC5121" w:rsidRPr="00AF485E" w:rsidRDefault="00CC5121" w:rsidP="00CC5121">
      <w:pPr>
        <w:pStyle w:val="FigurUnderrubrik"/>
      </w:pPr>
      <w:r>
        <w:t>Procent per år</w:t>
      </w:r>
    </w:p>
    <w:tbl>
      <w:tblPr>
        <w:tblW w:w="4999" w:type="pct"/>
        <w:tblCellMar>
          <w:left w:w="0" w:type="dxa"/>
        </w:tblCellMar>
        <w:tblLook w:val="0000" w:firstRow="0" w:lastRow="0" w:firstColumn="0" w:lastColumn="0" w:noHBand="0" w:noVBand="0"/>
        <w:tblDescription w:val="Tabell som visar avkastning efter kostnader AP7 Aktiefond i procent per år."/>
      </w:tblPr>
      <w:tblGrid>
        <w:gridCol w:w="2220"/>
        <w:gridCol w:w="736"/>
        <w:gridCol w:w="735"/>
        <w:gridCol w:w="735"/>
        <w:gridCol w:w="735"/>
        <w:gridCol w:w="735"/>
      </w:tblGrid>
      <w:tr w:rsidR="00CC5121" w:rsidRPr="00F84885" w14:paraId="4A4E333F" w14:textId="77777777" w:rsidTr="00367745">
        <w:tc>
          <w:tcPr>
            <w:tcW w:w="1883" w:type="pct"/>
            <w:tcBorders>
              <w:top w:val="single" w:sz="8" w:space="0" w:color="auto"/>
              <w:bottom w:val="single" w:sz="6" w:space="0" w:color="auto"/>
            </w:tcBorders>
          </w:tcPr>
          <w:p w14:paraId="2354C737" w14:textId="77777777" w:rsidR="00CC5121" w:rsidRPr="00AF0995" w:rsidRDefault="00CC5121" w:rsidP="00367745">
            <w:pPr>
              <w:pStyle w:val="TabellRader"/>
              <w:jc w:val="left"/>
            </w:pPr>
          </w:p>
        </w:tc>
        <w:tc>
          <w:tcPr>
            <w:tcW w:w="624" w:type="pct"/>
            <w:tcBorders>
              <w:top w:val="single" w:sz="8" w:space="0" w:color="auto"/>
              <w:bottom w:val="single" w:sz="6" w:space="0" w:color="auto"/>
            </w:tcBorders>
          </w:tcPr>
          <w:p w14:paraId="066B43BA" w14:textId="77777777" w:rsidR="00CC5121" w:rsidRPr="00AF0995" w:rsidRDefault="00CC5121" w:rsidP="00367745">
            <w:pPr>
              <w:pStyle w:val="TabellHuvud"/>
            </w:pPr>
            <w:r w:rsidRPr="00AF0995">
              <w:t>2018</w:t>
            </w:r>
          </w:p>
        </w:tc>
        <w:tc>
          <w:tcPr>
            <w:tcW w:w="623" w:type="pct"/>
            <w:tcBorders>
              <w:top w:val="single" w:sz="8" w:space="0" w:color="auto"/>
              <w:bottom w:val="single" w:sz="6" w:space="0" w:color="auto"/>
            </w:tcBorders>
          </w:tcPr>
          <w:p w14:paraId="5C11F9A1" w14:textId="77777777" w:rsidR="00CC5121" w:rsidRPr="00AF0995" w:rsidRDefault="00CC5121" w:rsidP="00367745">
            <w:pPr>
              <w:pStyle w:val="TabellHuvud"/>
            </w:pPr>
            <w:r w:rsidRPr="00AF0995">
              <w:t>2019</w:t>
            </w:r>
          </w:p>
        </w:tc>
        <w:tc>
          <w:tcPr>
            <w:tcW w:w="623" w:type="pct"/>
            <w:tcBorders>
              <w:top w:val="single" w:sz="8" w:space="0" w:color="auto"/>
              <w:bottom w:val="single" w:sz="6" w:space="0" w:color="auto"/>
            </w:tcBorders>
          </w:tcPr>
          <w:p w14:paraId="38A28522" w14:textId="77777777" w:rsidR="00CC5121" w:rsidRPr="00AF0995" w:rsidRDefault="00CC5121" w:rsidP="00367745">
            <w:pPr>
              <w:pStyle w:val="TabellHuvud"/>
            </w:pPr>
            <w:r w:rsidRPr="00AF0995">
              <w:t>2020</w:t>
            </w:r>
          </w:p>
        </w:tc>
        <w:tc>
          <w:tcPr>
            <w:tcW w:w="623" w:type="pct"/>
            <w:tcBorders>
              <w:top w:val="single" w:sz="8" w:space="0" w:color="auto"/>
              <w:bottom w:val="single" w:sz="6" w:space="0" w:color="auto"/>
            </w:tcBorders>
          </w:tcPr>
          <w:p w14:paraId="4DDA358E" w14:textId="77777777" w:rsidR="00CC5121" w:rsidRPr="00AF0995" w:rsidRDefault="00CC5121" w:rsidP="00367745">
            <w:pPr>
              <w:pStyle w:val="TabellHuvud"/>
            </w:pPr>
            <w:r w:rsidRPr="00C65B35">
              <w:t>2021</w:t>
            </w:r>
          </w:p>
        </w:tc>
        <w:tc>
          <w:tcPr>
            <w:tcW w:w="623" w:type="pct"/>
            <w:tcBorders>
              <w:top w:val="single" w:sz="8" w:space="0" w:color="auto"/>
              <w:bottom w:val="single" w:sz="6" w:space="0" w:color="auto"/>
            </w:tcBorders>
          </w:tcPr>
          <w:p w14:paraId="47455803" w14:textId="77777777" w:rsidR="00CC5121" w:rsidRPr="00C65B35" w:rsidRDefault="00CC5121" w:rsidP="00367745">
            <w:pPr>
              <w:pStyle w:val="TabellHuvud"/>
            </w:pPr>
            <w:r>
              <w:t>2022</w:t>
            </w:r>
          </w:p>
        </w:tc>
      </w:tr>
      <w:tr w:rsidR="00CC5121" w:rsidRPr="00F84885" w14:paraId="7C2DDD13" w14:textId="77777777" w:rsidTr="00367745">
        <w:tc>
          <w:tcPr>
            <w:tcW w:w="1883" w:type="pct"/>
            <w:tcBorders>
              <w:top w:val="single" w:sz="8" w:space="0" w:color="auto"/>
              <w:bottom w:val="single" w:sz="6" w:space="0" w:color="auto"/>
            </w:tcBorders>
          </w:tcPr>
          <w:p w14:paraId="3510CEA8" w14:textId="77777777" w:rsidR="00CC5121" w:rsidRPr="00AF0995" w:rsidRDefault="00CC5121" w:rsidP="00367745">
            <w:pPr>
              <w:pStyle w:val="TabellRader"/>
              <w:jc w:val="left"/>
            </w:pPr>
            <w:r w:rsidRPr="00AF0995">
              <w:t>AP7 Aktiefond</w:t>
            </w:r>
          </w:p>
        </w:tc>
        <w:tc>
          <w:tcPr>
            <w:tcW w:w="624" w:type="pct"/>
            <w:tcBorders>
              <w:top w:val="single" w:sz="8" w:space="0" w:color="auto"/>
              <w:bottom w:val="single" w:sz="6" w:space="0" w:color="auto"/>
            </w:tcBorders>
          </w:tcPr>
          <w:p w14:paraId="60D4C38B" w14:textId="77777777" w:rsidR="00CC5121" w:rsidRPr="00AF0995" w:rsidRDefault="00CC5121" w:rsidP="00367745">
            <w:pPr>
              <w:pStyle w:val="TabellHuvud"/>
              <w:rPr>
                <w:b w:val="0"/>
              </w:rPr>
            </w:pPr>
            <w:r w:rsidRPr="00AF0995">
              <w:rPr>
                <w:b w:val="0"/>
              </w:rPr>
              <w:t>-3,0</w:t>
            </w:r>
          </w:p>
        </w:tc>
        <w:tc>
          <w:tcPr>
            <w:tcW w:w="623" w:type="pct"/>
            <w:tcBorders>
              <w:top w:val="single" w:sz="8" w:space="0" w:color="auto"/>
              <w:bottom w:val="single" w:sz="6" w:space="0" w:color="auto"/>
            </w:tcBorders>
          </w:tcPr>
          <w:p w14:paraId="5D5E9465" w14:textId="77777777" w:rsidR="00CC5121" w:rsidRPr="00AF0995" w:rsidRDefault="00CC5121" w:rsidP="00367745">
            <w:pPr>
              <w:pStyle w:val="TabellHuvud"/>
              <w:rPr>
                <w:b w:val="0"/>
              </w:rPr>
            </w:pPr>
            <w:r w:rsidRPr="00AF0995">
              <w:rPr>
                <w:b w:val="0"/>
              </w:rPr>
              <w:t>36,2</w:t>
            </w:r>
          </w:p>
        </w:tc>
        <w:tc>
          <w:tcPr>
            <w:tcW w:w="623" w:type="pct"/>
            <w:tcBorders>
              <w:top w:val="single" w:sz="8" w:space="0" w:color="auto"/>
              <w:bottom w:val="single" w:sz="6" w:space="0" w:color="auto"/>
            </w:tcBorders>
          </w:tcPr>
          <w:p w14:paraId="106FCBEC" w14:textId="77777777" w:rsidR="00CC5121" w:rsidRPr="00AF0995" w:rsidRDefault="00CC5121" w:rsidP="00367745">
            <w:pPr>
              <w:pStyle w:val="TabellHuvud"/>
              <w:rPr>
                <w:b w:val="0"/>
              </w:rPr>
            </w:pPr>
            <w:r w:rsidRPr="00AF0995">
              <w:rPr>
                <w:b w:val="0"/>
              </w:rPr>
              <w:t>4,7</w:t>
            </w:r>
          </w:p>
        </w:tc>
        <w:tc>
          <w:tcPr>
            <w:tcW w:w="623" w:type="pct"/>
            <w:tcBorders>
              <w:top w:val="single" w:sz="8" w:space="0" w:color="auto"/>
              <w:bottom w:val="single" w:sz="6" w:space="0" w:color="auto"/>
            </w:tcBorders>
          </w:tcPr>
          <w:p w14:paraId="2BEEDF6C" w14:textId="77777777" w:rsidR="00CC5121" w:rsidRPr="00AF0995" w:rsidRDefault="00CC5121" w:rsidP="00367745">
            <w:pPr>
              <w:pStyle w:val="TabellHuvud"/>
              <w:rPr>
                <w:b w:val="0"/>
              </w:rPr>
            </w:pPr>
            <w:r w:rsidRPr="00C65B35">
              <w:rPr>
                <w:b w:val="0"/>
              </w:rPr>
              <w:t>34,1</w:t>
            </w:r>
          </w:p>
        </w:tc>
        <w:tc>
          <w:tcPr>
            <w:tcW w:w="623" w:type="pct"/>
            <w:tcBorders>
              <w:top w:val="single" w:sz="8" w:space="0" w:color="auto"/>
              <w:bottom w:val="single" w:sz="6" w:space="0" w:color="auto"/>
            </w:tcBorders>
          </w:tcPr>
          <w:p w14:paraId="05FDFF0A" w14:textId="77777777" w:rsidR="00CC5121" w:rsidRPr="00C65B35" w:rsidRDefault="00CC5121" w:rsidP="00367745">
            <w:pPr>
              <w:pStyle w:val="TabellHuvud"/>
              <w:rPr>
                <w:b w:val="0"/>
              </w:rPr>
            </w:pPr>
            <w:r>
              <w:rPr>
                <w:b w:val="0"/>
              </w:rPr>
              <w:t>-9,9</w:t>
            </w:r>
          </w:p>
        </w:tc>
      </w:tr>
      <w:tr w:rsidR="00CC5121" w:rsidRPr="00F84885" w14:paraId="45DD7688" w14:textId="77777777" w:rsidTr="00367745">
        <w:tc>
          <w:tcPr>
            <w:tcW w:w="1883" w:type="pct"/>
            <w:tcBorders>
              <w:top w:val="single" w:sz="8" w:space="0" w:color="auto"/>
              <w:bottom w:val="single" w:sz="6" w:space="0" w:color="auto"/>
            </w:tcBorders>
          </w:tcPr>
          <w:p w14:paraId="068715D2" w14:textId="77777777" w:rsidR="00CC5121" w:rsidRPr="00AF0995" w:rsidRDefault="00CC5121" w:rsidP="00367745">
            <w:pPr>
              <w:pStyle w:val="TabellRader"/>
              <w:jc w:val="left"/>
            </w:pPr>
            <w:r w:rsidRPr="00AF0995">
              <w:t>Jämförelseindex</w:t>
            </w:r>
          </w:p>
        </w:tc>
        <w:tc>
          <w:tcPr>
            <w:tcW w:w="624" w:type="pct"/>
            <w:tcBorders>
              <w:top w:val="single" w:sz="8" w:space="0" w:color="auto"/>
              <w:bottom w:val="single" w:sz="6" w:space="0" w:color="auto"/>
            </w:tcBorders>
          </w:tcPr>
          <w:p w14:paraId="075CCCC5" w14:textId="77777777" w:rsidR="00CC5121" w:rsidRPr="00AF0995" w:rsidRDefault="00CC5121" w:rsidP="00367745">
            <w:pPr>
              <w:pStyle w:val="TabellHuvud"/>
              <w:rPr>
                <w:b w:val="0"/>
              </w:rPr>
            </w:pPr>
            <w:r w:rsidRPr="00AF0995">
              <w:rPr>
                <w:b w:val="0"/>
              </w:rPr>
              <w:t>-3,3</w:t>
            </w:r>
          </w:p>
        </w:tc>
        <w:tc>
          <w:tcPr>
            <w:tcW w:w="623" w:type="pct"/>
            <w:tcBorders>
              <w:top w:val="single" w:sz="8" w:space="0" w:color="auto"/>
              <w:bottom w:val="single" w:sz="6" w:space="0" w:color="auto"/>
            </w:tcBorders>
          </w:tcPr>
          <w:p w14:paraId="0E284CE1" w14:textId="77777777" w:rsidR="00CC5121" w:rsidRPr="00AF0995" w:rsidRDefault="00CC5121" w:rsidP="00367745">
            <w:pPr>
              <w:pStyle w:val="TabellHuvud"/>
              <w:rPr>
                <w:b w:val="0"/>
              </w:rPr>
            </w:pPr>
            <w:r w:rsidRPr="00AF0995">
              <w:rPr>
                <w:b w:val="0"/>
              </w:rPr>
              <w:t>33,5</w:t>
            </w:r>
          </w:p>
        </w:tc>
        <w:tc>
          <w:tcPr>
            <w:tcW w:w="623" w:type="pct"/>
            <w:tcBorders>
              <w:top w:val="single" w:sz="8" w:space="0" w:color="auto"/>
              <w:bottom w:val="single" w:sz="6" w:space="0" w:color="auto"/>
            </w:tcBorders>
          </w:tcPr>
          <w:p w14:paraId="3B1A06C4" w14:textId="77777777" w:rsidR="00CC5121" w:rsidRPr="00AF0995" w:rsidRDefault="00CC5121" w:rsidP="00367745">
            <w:pPr>
              <w:pStyle w:val="TabellHuvud"/>
              <w:rPr>
                <w:b w:val="0"/>
              </w:rPr>
            </w:pPr>
            <w:r w:rsidRPr="00AF0995">
              <w:rPr>
                <w:b w:val="0"/>
              </w:rPr>
              <w:t>2,2</w:t>
            </w:r>
          </w:p>
        </w:tc>
        <w:tc>
          <w:tcPr>
            <w:tcW w:w="623" w:type="pct"/>
            <w:tcBorders>
              <w:top w:val="single" w:sz="8" w:space="0" w:color="auto"/>
              <w:bottom w:val="single" w:sz="6" w:space="0" w:color="auto"/>
            </w:tcBorders>
          </w:tcPr>
          <w:p w14:paraId="70825B6D" w14:textId="77777777" w:rsidR="00CC5121" w:rsidRPr="00AF0995" w:rsidRDefault="00CC5121" w:rsidP="00367745">
            <w:pPr>
              <w:pStyle w:val="TabellHuvud"/>
              <w:rPr>
                <w:b w:val="0"/>
              </w:rPr>
            </w:pPr>
            <w:r w:rsidRPr="00C65B35">
              <w:rPr>
                <w:b w:val="0"/>
              </w:rPr>
              <w:t>31</w:t>
            </w:r>
            <w:r w:rsidRPr="00AF0995">
              <w:rPr>
                <w:b w:val="0"/>
              </w:rPr>
              <w:t>,2</w:t>
            </w:r>
          </w:p>
        </w:tc>
        <w:tc>
          <w:tcPr>
            <w:tcW w:w="623" w:type="pct"/>
            <w:tcBorders>
              <w:top w:val="single" w:sz="8" w:space="0" w:color="auto"/>
              <w:bottom w:val="single" w:sz="6" w:space="0" w:color="auto"/>
            </w:tcBorders>
          </w:tcPr>
          <w:p w14:paraId="53FA56B6" w14:textId="77777777" w:rsidR="00CC5121" w:rsidRPr="00C65B35" w:rsidRDefault="00CC5121" w:rsidP="00367745">
            <w:pPr>
              <w:pStyle w:val="TabellHuvud"/>
              <w:rPr>
                <w:b w:val="0"/>
              </w:rPr>
            </w:pPr>
            <w:r>
              <w:rPr>
                <w:b w:val="0"/>
              </w:rPr>
              <w:t>-5,6</w:t>
            </w:r>
          </w:p>
        </w:tc>
      </w:tr>
      <w:tr w:rsidR="00CC5121" w:rsidRPr="00F84885" w14:paraId="48AD0C5B" w14:textId="77777777" w:rsidTr="00367745">
        <w:tc>
          <w:tcPr>
            <w:tcW w:w="1883" w:type="pct"/>
            <w:tcBorders>
              <w:top w:val="single" w:sz="8" w:space="0" w:color="auto"/>
              <w:bottom w:val="single" w:sz="6" w:space="0" w:color="auto"/>
            </w:tcBorders>
          </w:tcPr>
          <w:p w14:paraId="5C192741" w14:textId="77777777" w:rsidR="00CC5121" w:rsidRPr="00AF0995" w:rsidRDefault="00CC5121" w:rsidP="00367745">
            <w:pPr>
              <w:pStyle w:val="TabellRader"/>
              <w:jc w:val="left"/>
            </w:pPr>
            <w:r w:rsidRPr="00AF0995">
              <w:rPr>
                <w:b/>
              </w:rPr>
              <w:t>Differens</w:t>
            </w:r>
          </w:p>
        </w:tc>
        <w:tc>
          <w:tcPr>
            <w:tcW w:w="624" w:type="pct"/>
            <w:tcBorders>
              <w:top w:val="single" w:sz="8" w:space="0" w:color="auto"/>
              <w:bottom w:val="single" w:sz="6" w:space="0" w:color="auto"/>
            </w:tcBorders>
          </w:tcPr>
          <w:p w14:paraId="4C03DF60" w14:textId="77777777" w:rsidR="00CC5121" w:rsidRPr="00AF0995" w:rsidRDefault="00CC5121" w:rsidP="00367745">
            <w:pPr>
              <w:pStyle w:val="TabellHuvud"/>
            </w:pPr>
            <w:r w:rsidRPr="00AF0995">
              <w:t>+0,3</w:t>
            </w:r>
          </w:p>
        </w:tc>
        <w:tc>
          <w:tcPr>
            <w:tcW w:w="623" w:type="pct"/>
            <w:tcBorders>
              <w:top w:val="single" w:sz="8" w:space="0" w:color="auto"/>
              <w:bottom w:val="single" w:sz="6" w:space="0" w:color="auto"/>
            </w:tcBorders>
          </w:tcPr>
          <w:p w14:paraId="4B9D3BE4" w14:textId="77777777" w:rsidR="00CC5121" w:rsidRPr="00AF0995" w:rsidRDefault="00CC5121" w:rsidP="00367745">
            <w:pPr>
              <w:pStyle w:val="TabellHuvud"/>
            </w:pPr>
            <w:r w:rsidRPr="00AF0995">
              <w:t>+2,7</w:t>
            </w:r>
          </w:p>
        </w:tc>
        <w:tc>
          <w:tcPr>
            <w:tcW w:w="623" w:type="pct"/>
            <w:tcBorders>
              <w:top w:val="single" w:sz="8" w:space="0" w:color="auto"/>
              <w:bottom w:val="single" w:sz="6" w:space="0" w:color="auto"/>
            </w:tcBorders>
          </w:tcPr>
          <w:p w14:paraId="6A0F87BF" w14:textId="77777777" w:rsidR="00CC5121" w:rsidRPr="00AF0995" w:rsidRDefault="00CC5121" w:rsidP="00367745">
            <w:pPr>
              <w:pStyle w:val="TabellHuvud"/>
            </w:pPr>
            <w:r w:rsidRPr="00AF0995">
              <w:t>+2,5</w:t>
            </w:r>
          </w:p>
        </w:tc>
        <w:tc>
          <w:tcPr>
            <w:tcW w:w="623" w:type="pct"/>
            <w:tcBorders>
              <w:top w:val="single" w:sz="8" w:space="0" w:color="auto"/>
              <w:bottom w:val="single" w:sz="6" w:space="0" w:color="auto"/>
            </w:tcBorders>
          </w:tcPr>
          <w:p w14:paraId="70D79622" w14:textId="77777777" w:rsidR="00CC5121" w:rsidRPr="00AF0995" w:rsidRDefault="00CC5121" w:rsidP="00367745">
            <w:pPr>
              <w:pStyle w:val="TabellHuvud"/>
            </w:pPr>
            <w:r w:rsidRPr="00AF0995">
              <w:t>+2,</w:t>
            </w:r>
            <w:r w:rsidRPr="00C65B35">
              <w:t>9</w:t>
            </w:r>
          </w:p>
        </w:tc>
        <w:tc>
          <w:tcPr>
            <w:tcW w:w="623" w:type="pct"/>
            <w:tcBorders>
              <w:top w:val="single" w:sz="8" w:space="0" w:color="auto"/>
              <w:bottom w:val="single" w:sz="6" w:space="0" w:color="auto"/>
            </w:tcBorders>
          </w:tcPr>
          <w:p w14:paraId="19A777D6" w14:textId="77777777" w:rsidR="00CC5121" w:rsidRPr="00AF0995" w:rsidRDefault="00CC5121" w:rsidP="00367745">
            <w:pPr>
              <w:pStyle w:val="TabellHuvud"/>
            </w:pPr>
            <w:r>
              <w:t>-4,3</w:t>
            </w:r>
          </w:p>
        </w:tc>
      </w:tr>
    </w:tbl>
    <w:p w14:paraId="31BFE111" w14:textId="77777777" w:rsidR="00CC5121" w:rsidRPr="00AF0995" w:rsidRDefault="00CC5121" w:rsidP="00CC5121">
      <w:pPr>
        <w:pStyle w:val="FigurFotnot"/>
        <w:rPr>
          <w:rFonts w:ascii="Trade Gothic LT Std Cn" w:hAnsi="Trade Gothic LT Std Cn"/>
          <w:sz w:val="15"/>
          <w:szCs w:val="15"/>
        </w:rPr>
      </w:pPr>
      <w:r w:rsidRPr="00AF0995">
        <w:rPr>
          <w:rFonts w:ascii="Trade Gothic LT Std Cn" w:hAnsi="Trade Gothic LT Std Cn" w:cs="+mn-cs"/>
          <w:color w:val="000000"/>
          <w:kern w:val="24"/>
          <w:lang w:eastAsia="sv-SE"/>
        </w:rPr>
        <w:t>Källa: Sjunde AP-fondens årsredovisning</w:t>
      </w:r>
      <w:r>
        <w:rPr>
          <w:rFonts w:ascii="Trade Gothic LT Std Cn" w:hAnsi="Trade Gothic LT Std Cn" w:cs="+mn-cs"/>
          <w:color w:val="000000"/>
          <w:kern w:val="24"/>
          <w:lang w:eastAsia="sv-SE"/>
        </w:rPr>
        <w:t>.</w:t>
      </w:r>
      <w:r w:rsidRPr="00AF0995">
        <w:rPr>
          <w:rFonts w:ascii="Trade Gothic LT Std Cn" w:eastAsia="MS PGothic" w:hAnsi="Trade Gothic LT Std Cn" w:cs="+mn-cs"/>
          <w:color w:val="000000"/>
          <w:spacing w:val="0"/>
          <w:kern w:val="24"/>
          <w:sz w:val="15"/>
          <w:szCs w:val="15"/>
          <w:lang w:eastAsia="sv-SE"/>
        </w:rPr>
        <w:br/>
      </w:r>
    </w:p>
    <w:p w14:paraId="292A1322" w14:textId="77777777" w:rsidR="00CC5121" w:rsidRPr="00F84885" w:rsidRDefault="00CC5121" w:rsidP="00CC5121">
      <w:pPr>
        <w:pStyle w:val="Brdtext"/>
        <w:rPr>
          <w:highlight w:val="yellow"/>
        </w:rPr>
      </w:pPr>
      <w:r w:rsidRPr="00D465C7">
        <w:t xml:space="preserve">Totalavkastningen för AP7 Aktiefond var </w:t>
      </w:r>
      <w:r>
        <w:t>-9,9</w:t>
      </w:r>
      <w:r w:rsidRPr="00D465C7">
        <w:t> </w:t>
      </w:r>
      <w:r w:rsidRPr="00AF0995">
        <w:t>procent under 202</w:t>
      </w:r>
      <w:r>
        <w:t>2</w:t>
      </w:r>
      <w:r w:rsidRPr="00AF0995">
        <w:t xml:space="preserve">, vilket var </w:t>
      </w:r>
      <w:r>
        <w:t>4,3</w:t>
      </w:r>
      <w:r w:rsidRPr="00AF0995">
        <w:t xml:space="preserve"> procentenheter </w:t>
      </w:r>
      <w:r>
        <w:t>sämre</w:t>
      </w:r>
      <w:r w:rsidRPr="00AF0995">
        <w:t xml:space="preserve"> än jämförelseindex (</w:t>
      </w:r>
      <w:r>
        <w:t xml:space="preserve">se </w:t>
      </w:r>
      <w:r>
        <w:fldChar w:fldCharType="begin"/>
      </w:r>
      <w:r>
        <w:instrText xml:space="preserve"> REF  _Ref102057864 \* Lower \h  \* MERGEFORMAT </w:instrText>
      </w:r>
      <w:r>
        <w:fldChar w:fldCharType="separate"/>
      </w:r>
      <w:r w:rsidRPr="00CF4AF1">
        <w:t xml:space="preserve">tabell </w:t>
      </w:r>
      <w:r>
        <w:rPr>
          <w:noProof/>
        </w:rPr>
        <w:t>6</w:t>
      </w:r>
      <w:r w:rsidRPr="00CF4AF1">
        <w:t>.</w:t>
      </w:r>
      <w:r>
        <w:rPr>
          <w:noProof/>
        </w:rPr>
        <w:t>21</w:t>
      </w:r>
      <w:r>
        <w:fldChar w:fldCharType="end"/>
      </w:r>
      <w:r w:rsidRPr="00AF0995">
        <w:t xml:space="preserve">). </w:t>
      </w:r>
    </w:p>
    <w:p w14:paraId="4E2CBD8B" w14:textId="77777777" w:rsidR="00CC5121" w:rsidRPr="00B207E0" w:rsidRDefault="00CC5121" w:rsidP="00CC5121">
      <w:pPr>
        <w:pStyle w:val="Rubrik5utannumrering"/>
      </w:pPr>
      <w:r w:rsidRPr="00B207E0">
        <w:t>AP7 Räntefond</w:t>
      </w:r>
    </w:p>
    <w:p w14:paraId="25704E32" w14:textId="77777777" w:rsidR="00CC5121" w:rsidRDefault="00CC5121" w:rsidP="00CC5121">
      <w:pPr>
        <w:pStyle w:val="Brdtext"/>
      </w:pPr>
      <w:r w:rsidRPr="00B207E0">
        <w:t xml:space="preserve">Det förvaltade kapitalet i AP7 Räntefond uppgick till </w:t>
      </w:r>
      <w:r>
        <w:t>91,2</w:t>
      </w:r>
      <w:r w:rsidRPr="00B207E0">
        <w:t> miljarder kronor vid 202</w:t>
      </w:r>
      <w:r>
        <w:t>2</w:t>
      </w:r>
      <w:r w:rsidRPr="00B207E0">
        <w:t xml:space="preserve"> års slut (</w:t>
      </w:r>
      <w:r>
        <w:t>87,8</w:t>
      </w:r>
      <w:r w:rsidRPr="00B207E0">
        <w:t xml:space="preserve"> miljarder kronor </w:t>
      </w:r>
      <w:r>
        <w:t>2021</w:t>
      </w:r>
      <w:r w:rsidRPr="00B207E0">
        <w:t>). Under 202</w:t>
      </w:r>
      <w:r>
        <w:t>2</w:t>
      </w:r>
      <w:r w:rsidRPr="00B207E0">
        <w:t xml:space="preserve"> uppgick </w:t>
      </w:r>
      <w:r w:rsidRPr="00B207E0">
        <w:lastRenderedPageBreak/>
        <w:t>avkast</w:t>
      </w:r>
      <w:r w:rsidRPr="00B207E0">
        <w:softHyphen/>
        <w:t xml:space="preserve">ningen till </w:t>
      </w:r>
      <w:r>
        <w:t>-5,9</w:t>
      </w:r>
      <w:r w:rsidRPr="00B207E0">
        <w:t xml:space="preserve"> procent, vilket är 0,1 procentenheter lägre än vad jämförel</w:t>
      </w:r>
      <w:r w:rsidRPr="00B207E0">
        <w:softHyphen/>
        <w:t>se</w:t>
      </w:r>
      <w:r w:rsidRPr="00B207E0">
        <w:softHyphen/>
        <w:t>index uppgick till (</w:t>
      </w:r>
      <w:r>
        <w:fldChar w:fldCharType="begin"/>
      </w:r>
      <w:r>
        <w:instrText xml:space="preserve"> REF  _Ref101857818 \* Lower \h  \* MERGEFORMAT </w:instrText>
      </w:r>
      <w:r>
        <w:fldChar w:fldCharType="separate"/>
      </w:r>
      <w:r w:rsidRPr="00B207E0">
        <w:t xml:space="preserve">tabell </w:t>
      </w:r>
      <w:r>
        <w:rPr>
          <w:noProof/>
        </w:rPr>
        <w:t>6</w:t>
      </w:r>
      <w:r w:rsidRPr="00B207E0">
        <w:t>.</w:t>
      </w:r>
      <w:r>
        <w:rPr>
          <w:noProof/>
        </w:rPr>
        <w:t>22</w:t>
      </w:r>
      <w:r>
        <w:fldChar w:fldCharType="end"/>
      </w:r>
      <w:r w:rsidRPr="00B207E0">
        <w:t>).</w:t>
      </w:r>
    </w:p>
    <w:p w14:paraId="60749FB1" w14:textId="77777777" w:rsidR="00CC5121" w:rsidRPr="00F84885" w:rsidRDefault="00CC5121" w:rsidP="00CC5121">
      <w:pPr>
        <w:pStyle w:val="Brdtextmedindrag"/>
        <w:rPr>
          <w:highlight w:val="yellow"/>
        </w:rPr>
      </w:pPr>
      <w:r w:rsidRPr="00650F0D">
        <w:t>För AP7 Räntefond har Sjunde AP-fondens styrelse fastställt målet att fondens avkastning minst ska motsvara avkastningen för jäm</w:t>
      </w:r>
      <w:r w:rsidRPr="00650F0D">
        <w:softHyphen/>
        <w:t>förelse</w:t>
      </w:r>
      <w:r w:rsidRPr="00650F0D">
        <w:softHyphen/>
        <w:t>index, Handelsbankens ränteindex HMT74 (indexet utgörs av svenska stats</w:t>
      </w:r>
      <w:r w:rsidRPr="00650F0D">
        <w:softHyphen/>
        <w:t xml:space="preserve">obligationer och säkerställda obligationer med en genomsnittlig duration av </w:t>
      </w:r>
      <w:r>
        <w:t>tre</w:t>
      </w:r>
      <w:r w:rsidRPr="00650F0D">
        <w:t xml:space="preserve"> år)</w:t>
      </w:r>
      <w:r>
        <w:t>, och får avvika från jämförelseindex genom investering i gröna obligationer som uppfyller Sjunde AP-fondens kriterier för hållbarhet och lönsamhet</w:t>
      </w:r>
      <w:r w:rsidRPr="00650F0D">
        <w:t>. Utifrån målet har Sjunde AP-fondens styrelse beslutat om ränte</w:t>
      </w:r>
      <w:r w:rsidRPr="00650F0D">
        <w:softHyphen/>
        <w:t>fondens strategiska inriktning. Strategin är att placera fondens tillgångar i svenska ränterelaterade finansiella instrument med låg kreditrisk så att den genomsnittliga räntebindningstiden normalt är tre år. Placeringarna görs genom intern förvaltning och har under 202</w:t>
      </w:r>
      <w:r>
        <w:t>2</w:t>
      </w:r>
      <w:r w:rsidRPr="00650F0D">
        <w:t xml:space="preserve"> huvud</w:t>
      </w:r>
      <w:r w:rsidRPr="00650F0D">
        <w:softHyphen/>
        <w:t>sakligen gjorts i enlighet med fondens jämförelseindex. Detta innebär att placeringarna vid 202</w:t>
      </w:r>
      <w:r>
        <w:t>2 </w:t>
      </w:r>
      <w:r w:rsidRPr="00650F0D">
        <w:t>års slut i huvudsak utgjordes av svenska stats</w:t>
      </w:r>
      <w:r w:rsidRPr="00650F0D">
        <w:softHyphen/>
        <w:t>obligationer och svenska säkerställda obligationer. Den modifierade durationen i portföljen var 2,</w:t>
      </w:r>
      <w:r>
        <w:t>9</w:t>
      </w:r>
      <w:r w:rsidRPr="00650F0D">
        <w:t> procent vid utgången av 202</w:t>
      </w:r>
      <w:r>
        <w:t>2</w:t>
      </w:r>
      <w:r w:rsidRPr="00B207E0">
        <w:t xml:space="preserve">. </w:t>
      </w:r>
    </w:p>
    <w:p w14:paraId="751F26BC" w14:textId="77777777" w:rsidR="00CC5121" w:rsidRDefault="00CC5121" w:rsidP="00CC5121">
      <w:pPr>
        <w:pStyle w:val="TabellRubrik"/>
      </w:pPr>
      <w:bookmarkStart w:id="318" w:name="_Ref101857818"/>
      <w:r w:rsidRPr="00B207E0">
        <w:t xml:space="preserve">Tabell </w:t>
      </w:r>
      <w:r w:rsidR="00263E1F">
        <w:fldChar w:fldCharType="begin"/>
      </w:r>
      <w:r w:rsidR="00263E1F">
        <w:instrText xml:space="preserve"> STYLEREF</w:instrText>
      </w:r>
      <w:r w:rsidR="00263E1F">
        <w:instrText xml:space="preserve"> 1 \s </w:instrText>
      </w:r>
      <w:r w:rsidR="00263E1F">
        <w:fldChar w:fldCharType="separate"/>
      </w:r>
      <w:r>
        <w:rPr>
          <w:noProof/>
        </w:rPr>
        <w:t>6</w:t>
      </w:r>
      <w:r w:rsidR="00263E1F">
        <w:rPr>
          <w:noProof/>
        </w:rPr>
        <w:fldChar w:fldCharType="end"/>
      </w:r>
      <w:r w:rsidRPr="00B207E0">
        <w:t>.</w:t>
      </w:r>
      <w:r w:rsidR="00263E1F">
        <w:fldChar w:fldCharType="begin"/>
      </w:r>
      <w:r w:rsidR="00263E1F">
        <w:instrText xml:space="preserve"> SEQ Tabell \* Arabic \s 1  \* MERGEFORMAT </w:instrText>
      </w:r>
      <w:r w:rsidR="00263E1F">
        <w:fldChar w:fldCharType="separate"/>
      </w:r>
      <w:r>
        <w:rPr>
          <w:noProof/>
        </w:rPr>
        <w:t>22</w:t>
      </w:r>
      <w:r w:rsidR="00263E1F">
        <w:rPr>
          <w:noProof/>
        </w:rPr>
        <w:fldChar w:fldCharType="end"/>
      </w:r>
      <w:bookmarkEnd w:id="318"/>
      <w:r w:rsidRPr="00B207E0">
        <w:tab/>
        <w:t xml:space="preserve">Avkastning efter kostnader AP7 Räntefond </w:t>
      </w:r>
    </w:p>
    <w:p w14:paraId="471DE78B" w14:textId="77777777" w:rsidR="00CC5121" w:rsidRPr="00AF485E" w:rsidRDefault="00CC5121" w:rsidP="00CC5121">
      <w:pPr>
        <w:pStyle w:val="FigurUnderrubrik"/>
      </w:pPr>
      <w:r>
        <w:t>Procent per år</w:t>
      </w:r>
    </w:p>
    <w:tbl>
      <w:tblPr>
        <w:tblW w:w="4999" w:type="pct"/>
        <w:tblLayout w:type="fixed"/>
        <w:tblCellMar>
          <w:left w:w="0" w:type="dxa"/>
        </w:tblCellMar>
        <w:tblLook w:val="0000" w:firstRow="0" w:lastRow="0" w:firstColumn="0" w:lastColumn="0" w:noHBand="0" w:noVBand="0"/>
        <w:tblDescription w:val="Tabell som visar avkastning efter kostnader AP7 Räntefond i procent per år."/>
      </w:tblPr>
      <w:tblGrid>
        <w:gridCol w:w="1866"/>
        <w:gridCol w:w="806"/>
        <w:gridCol w:w="806"/>
        <w:gridCol w:w="806"/>
        <w:gridCol w:w="806"/>
        <w:gridCol w:w="806"/>
      </w:tblGrid>
      <w:tr w:rsidR="00CC5121" w:rsidRPr="00F84885" w14:paraId="775ED4D1" w14:textId="77777777" w:rsidTr="00367745">
        <w:trPr>
          <w:trHeight w:val="252"/>
        </w:trPr>
        <w:tc>
          <w:tcPr>
            <w:tcW w:w="1866" w:type="dxa"/>
            <w:tcBorders>
              <w:top w:val="single" w:sz="8" w:space="0" w:color="auto"/>
              <w:bottom w:val="single" w:sz="6" w:space="0" w:color="auto"/>
            </w:tcBorders>
          </w:tcPr>
          <w:p w14:paraId="6148930A" w14:textId="77777777" w:rsidR="00CC5121" w:rsidRPr="00B207E0" w:rsidRDefault="00CC5121" w:rsidP="00367745">
            <w:pPr>
              <w:pStyle w:val="TabellHuvud"/>
              <w:jc w:val="left"/>
            </w:pPr>
          </w:p>
        </w:tc>
        <w:tc>
          <w:tcPr>
            <w:tcW w:w="806" w:type="dxa"/>
            <w:tcBorders>
              <w:top w:val="single" w:sz="8" w:space="0" w:color="auto"/>
              <w:bottom w:val="single" w:sz="6" w:space="0" w:color="auto"/>
            </w:tcBorders>
          </w:tcPr>
          <w:p w14:paraId="383DD4C7" w14:textId="77777777" w:rsidR="00CC5121" w:rsidRPr="00B207E0" w:rsidRDefault="00CC5121" w:rsidP="00367745">
            <w:pPr>
              <w:pStyle w:val="TabellHuvud"/>
            </w:pPr>
            <w:r w:rsidRPr="00B207E0">
              <w:t>2018</w:t>
            </w:r>
          </w:p>
        </w:tc>
        <w:tc>
          <w:tcPr>
            <w:tcW w:w="806" w:type="dxa"/>
            <w:tcBorders>
              <w:top w:val="single" w:sz="8" w:space="0" w:color="auto"/>
              <w:bottom w:val="single" w:sz="6" w:space="0" w:color="auto"/>
            </w:tcBorders>
          </w:tcPr>
          <w:p w14:paraId="3718B095" w14:textId="77777777" w:rsidR="00CC5121" w:rsidRPr="00B207E0" w:rsidRDefault="00CC5121" w:rsidP="00367745">
            <w:pPr>
              <w:pStyle w:val="TabellHuvud"/>
            </w:pPr>
            <w:r w:rsidRPr="00B207E0">
              <w:t>2019</w:t>
            </w:r>
          </w:p>
        </w:tc>
        <w:tc>
          <w:tcPr>
            <w:tcW w:w="806" w:type="dxa"/>
            <w:tcBorders>
              <w:top w:val="single" w:sz="8" w:space="0" w:color="auto"/>
              <w:bottom w:val="single" w:sz="6" w:space="0" w:color="auto"/>
            </w:tcBorders>
          </w:tcPr>
          <w:p w14:paraId="493B193F" w14:textId="77777777" w:rsidR="00CC5121" w:rsidRPr="00B207E0" w:rsidRDefault="00CC5121" w:rsidP="00367745">
            <w:pPr>
              <w:pStyle w:val="TabellHuvud"/>
            </w:pPr>
            <w:r w:rsidRPr="00B207E0">
              <w:t>2020</w:t>
            </w:r>
          </w:p>
        </w:tc>
        <w:tc>
          <w:tcPr>
            <w:tcW w:w="806" w:type="dxa"/>
            <w:tcBorders>
              <w:top w:val="single" w:sz="8" w:space="0" w:color="auto"/>
              <w:bottom w:val="single" w:sz="6" w:space="0" w:color="auto"/>
            </w:tcBorders>
          </w:tcPr>
          <w:p w14:paraId="7B446CE9" w14:textId="77777777" w:rsidR="00CC5121" w:rsidRPr="00B207E0" w:rsidRDefault="00CC5121" w:rsidP="00367745">
            <w:pPr>
              <w:pStyle w:val="TabellHuvud"/>
            </w:pPr>
            <w:r>
              <w:t>2021</w:t>
            </w:r>
          </w:p>
        </w:tc>
        <w:tc>
          <w:tcPr>
            <w:tcW w:w="806" w:type="dxa"/>
            <w:tcBorders>
              <w:top w:val="single" w:sz="8" w:space="0" w:color="auto"/>
              <w:bottom w:val="single" w:sz="6" w:space="0" w:color="auto"/>
            </w:tcBorders>
          </w:tcPr>
          <w:p w14:paraId="0B131D7C" w14:textId="77777777" w:rsidR="00CC5121" w:rsidRDefault="00CC5121" w:rsidP="00367745">
            <w:pPr>
              <w:pStyle w:val="TabellHuvud"/>
            </w:pPr>
            <w:r>
              <w:t>2022</w:t>
            </w:r>
          </w:p>
        </w:tc>
      </w:tr>
      <w:tr w:rsidR="00CC5121" w:rsidRPr="00F84885" w14:paraId="1E76963C" w14:textId="77777777" w:rsidTr="00367745">
        <w:trPr>
          <w:trHeight w:val="238"/>
        </w:trPr>
        <w:tc>
          <w:tcPr>
            <w:tcW w:w="1866" w:type="dxa"/>
            <w:tcBorders>
              <w:top w:val="single" w:sz="8" w:space="0" w:color="auto"/>
              <w:bottom w:val="single" w:sz="6" w:space="0" w:color="auto"/>
            </w:tcBorders>
          </w:tcPr>
          <w:p w14:paraId="0C174DAA" w14:textId="77777777" w:rsidR="00CC5121" w:rsidRPr="00B207E0" w:rsidRDefault="00CC5121" w:rsidP="00367745">
            <w:pPr>
              <w:pStyle w:val="TabellHuvud"/>
              <w:jc w:val="left"/>
              <w:rPr>
                <w:b w:val="0"/>
              </w:rPr>
            </w:pPr>
            <w:r w:rsidRPr="00B207E0">
              <w:rPr>
                <w:b w:val="0"/>
              </w:rPr>
              <w:t>AP7 Räntefond</w:t>
            </w:r>
          </w:p>
        </w:tc>
        <w:tc>
          <w:tcPr>
            <w:tcW w:w="806" w:type="dxa"/>
            <w:tcBorders>
              <w:top w:val="single" w:sz="8" w:space="0" w:color="auto"/>
              <w:bottom w:val="single" w:sz="6" w:space="0" w:color="auto"/>
            </w:tcBorders>
          </w:tcPr>
          <w:p w14:paraId="750B306C" w14:textId="77777777" w:rsidR="00CC5121" w:rsidRPr="00B207E0" w:rsidRDefault="00CC5121" w:rsidP="00367745">
            <w:pPr>
              <w:pStyle w:val="TabellHuvud"/>
              <w:rPr>
                <w:b w:val="0"/>
              </w:rPr>
            </w:pPr>
            <w:r w:rsidRPr="00B207E0">
              <w:rPr>
                <w:b w:val="0"/>
              </w:rPr>
              <w:t>-0,1</w:t>
            </w:r>
          </w:p>
        </w:tc>
        <w:tc>
          <w:tcPr>
            <w:tcW w:w="806" w:type="dxa"/>
            <w:tcBorders>
              <w:top w:val="single" w:sz="8" w:space="0" w:color="auto"/>
              <w:bottom w:val="single" w:sz="6" w:space="0" w:color="auto"/>
            </w:tcBorders>
          </w:tcPr>
          <w:p w14:paraId="494D8BE1" w14:textId="77777777" w:rsidR="00CC5121" w:rsidRPr="00B207E0" w:rsidRDefault="00CC5121" w:rsidP="00367745">
            <w:pPr>
              <w:pStyle w:val="TabellHuvud"/>
              <w:rPr>
                <w:b w:val="0"/>
              </w:rPr>
            </w:pPr>
            <w:r w:rsidRPr="00B207E0">
              <w:rPr>
                <w:b w:val="0"/>
              </w:rPr>
              <w:t>-0,2</w:t>
            </w:r>
          </w:p>
        </w:tc>
        <w:tc>
          <w:tcPr>
            <w:tcW w:w="806" w:type="dxa"/>
            <w:tcBorders>
              <w:top w:val="single" w:sz="8" w:space="0" w:color="auto"/>
              <w:bottom w:val="single" w:sz="6" w:space="0" w:color="auto"/>
            </w:tcBorders>
          </w:tcPr>
          <w:p w14:paraId="3EFC1F43" w14:textId="77777777" w:rsidR="00CC5121" w:rsidRPr="00B207E0" w:rsidRDefault="00CC5121" w:rsidP="00367745">
            <w:pPr>
              <w:pStyle w:val="TabellHuvud"/>
              <w:rPr>
                <w:b w:val="0"/>
              </w:rPr>
            </w:pPr>
            <w:r w:rsidRPr="00B207E0">
              <w:rPr>
                <w:b w:val="0"/>
              </w:rPr>
              <w:t>1,0</w:t>
            </w:r>
          </w:p>
        </w:tc>
        <w:tc>
          <w:tcPr>
            <w:tcW w:w="806" w:type="dxa"/>
            <w:tcBorders>
              <w:top w:val="single" w:sz="8" w:space="0" w:color="auto"/>
              <w:bottom w:val="single" w:sz="6" w:space="0" w:color="auto"/>
            </w:tcBorders>
          </w:tcPr>
          <w:p w14:paraId="69483616" w14:textId="77777777" w:rsidR="00CC5121" w:rsidRPr="00B207E0" w:rsidRDefault="00CC5121" w:rsidP="00367745">
            <w:pPr>
              <w:pStyle w:val="TabellHuvud"/>
              <w:rPr>
                <w:b w:val="0"/>
              </w:rPr>
            </w:pPr>
            <w:r>
              <w:rPr>
                <w:b w:val="0"/>
              </w:rPr>
              <w:t>-</w:t>
            </w:r>
            <w:r w:rsidRPr="00B207E0">
              <w:rPr>
                <w:b w:val="0"/>
              </w:rPr>
              <w:t>0</w:t>
            </w:r>
            <w:r>
              <w:rPr>
                <w:b w:val="0"/>
              </w:rPr>
              <w:t>,7</w:t>
            </w:r>
          </w:p>
        </w:tc>
        <w:tc>
          <w:tcPr>
            <w:tcW w:w="806" w:type="dxa"/>
            <w:tcBorders>
              <w:top w:val="single" w:sz="8" w:space="0" w:color="auto"/>
              <w:bottom w:val="single" w:sz="6" w:space="0" w:color="auto"/>
            </w:tcBorders>
          </w:tcPr>
          <w:p w14:paraId="124FE7A6" w14:textId="77777777" w:rsidR="00CC5121" w:rsidRDefault="00CC5121" w:rsidP="00367745">
            <w:pPr>
              <w:pStyle w:val="TabellHuvud"/>
              <w:rPr>
                <w:b w:val="0"/>
              </w:rPr>
            </w:pPr>
            <w:r>
              <w:rPr>
                <w:b w:val="0"/>
              </w:rPr>
              <w:t>-5,9</w:t>
            </w:r>
          </w:p>
        </w:tc>
      </w:tr>
      <w:tr w:rsidR="00CC5121" w:rsidRPr="00F84885" w14:paraId="1CF2B8BF" w14:textId="77777777" w:rsidTr="00367745">
        <w:trPr>
          <w:trHeight w:val="252"/>
        </w:trPr>
        <w:tc>
          <w:tcPr>
            <w:tcW w:w="1866" w:type="dxa"/>
            <w:tcBorders>
              <w:top w:val="single" w:sz="8" w:space="0" w:color="auto"/>
              <w:bottom w:val="single" w:sz="6" w:space="0" w:color="auto"/>
            </w:tcBorders>
          </w:tcPr>
          <w:p w14:paraId="466E47D9" w14:textId="77777777" w:rsidR="00CC5121" w:rsidRPr="00B207E0" w:rsidRDefault="00CC5121" w:rsidP="00367745">
            <w:pPr>
              <w:pStyle w:val="TabellHuvud"/>
              <w:jc w:val="left"/>
              <w:rPr>
                <w:b w:val="0"/>
              </w:rPr>
            </w:pPr>
            <w:r w:rsidRPr="00B207E0">
              <w:rPr>
                <w:b w:val="0"/>
              </w:rPr>
              <w:t>Jämförelseindex</w:t>
            </w:r>
          </w:p>
        </w:tc>
        <w:tc>
          <w:tcPr>
            <w:tcW w:w="806" w:type="dxa"/>
            <w:tcBorders>
              <w:top w:val="single" w:sz="8" w:space="0" w:color="auto"/>
              <w:bottom w:val="single" w:sz="6" w:space="0" w:color="auto"/>
            </w:tcBorders>
          </w:tcPr>
          <w:p w14:paraId="0FC737B0" w14:textId="77777777" w:rsidR="00CC5121" w:rsidRPr="00B207E0" w:rsidRDefault="00CC5121" w:rsidP="00367745">
            <w:pPr>
              <w:pStyle w:val="TabellHuvud"/>
              <w:rPr>
                <w:b w:val="0"/>
              </w:rPr>
            </w:pPr>
            <w:r w:rsidRPr="00B207E0">
              <w:rPr>
                <w:b w:val="0"/>
              </w:rPr>
              <w:t>-0,1</w:t>
            </w:r>
          </w:p>
        </w:tc>
        <w:tc>
          <w:tcPr>
            <w:tcW w:w="806" w:type="dxa"/>
            <w:tcBorders>
              <w:top w:val="single" w:sz="8" w:space="0" w:color="auto"/>
              <w:bottom w:val="single" w:sz="6" w:space="0" w:color="auto"/>
            </w:tcBorders>
          </w:tcPr>
          <w:p w14:paraId="68B004F8" w14:textId="77777777" w:rsidR="00CC5121" w:rsidRPr="00B207E0" w:rsidRDefault="00CC5121" w:rsidP="00367745">
            <w:pPr>
              <w:pStyle w:val="TabellHuvud"/>
              <w:rPr>
                <w:b w:val="0"/>
              </w:rPr>
            </w:pPr>
            <w:r w:rsidRPr="00B207E0">
              <w:rPr>
                <w:b w:val="0"/>
              </w:rPr>
              <w:t>-0,2</w:t>
            </w:r>
          </w:p>
        </w:tc>
        <w:tc>
          <w:tcPr>
            <w:tcW w:w="806" w:type="dxa"/>
            <w:tcBorders>
              <w:top w:val="single" w:sz="8" w:space="0" w:color="auto"/>
              <w:bottom w:val="single" w:sz="6" w:space="0" w:color="auto"/>
            </w:tcBorders>
          </w:tcPr>
          <w:p w14:paraId="43BB9A7A" w14:textId="77777777" w:rsidR="00CC5121" w:rsidRPr="00B207E0" w:rsidRDefault="00CC5121" w:rsidP="00367745">
            <w:pPr>
              <w:pStyle w:val="TabellHuvud"/>
              <w:rPr>
                <w:b w:val="0"/>
              </w:rPr>
            </w:pPr>
            <w:r w:rsidRPr="00B207E0">
              <w:rPr>
                <w:b w:val="0"/>
              </w:rPr>
              <w:t>1,1</w:t>
            </w:r>
          </w:p>
        </w:tc>
        <w:tc>
          <w:tcPr>
            <w:tcW w:w="806" w:type="dxa"/>
            <w:tcBorders>
              <w:top w:val="single" w:sz="8" w:space="0" w:color="auto"/>
              <w:bottom w:val="single" w:sz="6" w:space="0" w:color="auto"/>
            </w:tcBorders>
          </w:tcPr>
          <w:p w14:paraId="0F2201E1" w14:textId="77777777" w:rsidR="00CC5121" w:rsidRPr="00B207E0" w:rsidRDefault="00CC5121" w:rsidP="00367745">
            <w:pPr>
              <w:pStyle w:val="TabellHuvud"/>
              <w:rPr>
                <w:b w:val="0"/>
              </w:rPr>
            </w:pPr>
            <w:r>
              <w:rPr>
                <w:b w:val="0"/>
              </w:rPr>
              <w:t>-0,6</w:t>
            </w:r>
          </w:p>
        </w:tc>
        <w:tc>
          <w:tcPr>
            <w:tcW w:w="806" w:type="dxa"/>
            <w:tcBorders>
              <w:top w:val="single" w:sz="8" w:space="0" w:color="auto"/>
              <w:bottom w:val="single" w:sz="6" w:space="0" w:color="auto"/>
            </w:tcBorders>
          </w:tcPr>
          <w:p w14:paraId="26AEDA20" w14:textId="77777777" w:rsidR="00CC5121" w:rsidRDefault="00CC5121" w:rsidP="00367745">
            <w:pPr>
              <w:pStyle w:val="TabellHuvud"/>
              <w:rPr>
                <w:b w:val="0"/>
              </w:rPr>
            </w:pPr>
            <w:r>
              <w:rPr>
                <w:b w:val="0"/>
              </w:rPr>
              <w:t>-5,8</w:t>
            </w:r>
          </w:p>
        </w:tc>
      </w:tr>
      <w:tr w:rsidR="00CC5121" w:rsidRPr="00F84885" w14:paraId="413118FE" w14:textId="77777777" w:rsidTr="00367745">
        <w:trPr>
          <w:trHeight w:val="252"/>
        </w:trPr>
        <w:tc>
          <w:tcPr>
            <w:tcW w:w="1866" w:type="dxa"/>
            <w:tcBorders>
              <w:top w:val="single" w:sz="8" w:space="0" w:color="auto"/>
              <w:bottom w:val="single" w:sz="6" w:space="0" w:color="auto"/>
            </w:tcBorders>
          </w:tcPr>
          <w:p w14:paraId="26A636EE" w14:textId="77777777" w:rsidR="00CC5121" w:rsidRPr="00B207E0" w:rsidRDefault="00CC5121" w:rsidP="00367745">
            <w:pPr>
              <w:pStyle w:val="TabellHuvud"/>
              <w:jc w:val="left"/>
            </w:pPr>
            <w:r w:rsidRPr="00B207E0">
              <w:t>Differens</w:t>
            </w:r>
          </w:p>
        </w:tc>
        <w:tc>
          <w:tcPr>
            <w:tcW w:w="806" w:type="dxa"/>
            <w:tcBorders>
              <w:top w:val="single" w:sz="8" w:space="0" w:color="auto"/>
              <w:bottom w:val="single" w:sz="6" w:space="0" w:color="auto"/>
            </w:tcBorders>
          </w:tcPr>
          <w:p w14:paraId="5195FD23" w14:textId="77777777" w:rsidR="00CC5121" w:rsidRPr="00B207E0" w:rsidRDefault="00CC5121" w:rsidP="00367745">
            <w:pPr>
              <w:pStyle w:val="TabellHuvud"/>
            </w:pPr>
            <w:r w:rsidRPr="00B207E0">
              <w:t>0</w:t>
            </w:r>
          </w:p>
        </w:tc>
        <w:tc>
          <w:tcPr>
            <w:tcW w:w="806" w:type="dxa"/>
            <w:tcBorders>
              <w:top w:val="single" w:sz="8" w:space="0" w:color="auto"/>
              <w:bottom w:val="single" w:sz="6" w:space="0" w:color="auto"/>
            </w:tcBorders>
          </w:tcPr>
          <w:p w14:paraId="021CF5CB" w14:textId="77777777" w:rsidR="00CC5121" w:rsidRPr="00B207E0" w:rsidRDefault="00CC5121" w:rsidP="00367745">
            <w:pPr>
              <w:pStyle w:val="TabellHuvud"/>
            </w:pPr>
            <w:r w:rsidRPr="00B207E0">
              <w:t>0</w:t>
            </w:r>
          </w:p>
        </w:tc>
        <w:tc>
          <w:tcPr>
            <w:tcW w:w="806" w:type="dxa"/>
            <w:tcBorders>
              <w:top w:val="single" w:sz="8" w:space="0" w:color="auto"/>
              <w:bottom w:val="single" w:sz="6" w:space="0" w:color="auto"/>
            </w:tcBorders>
          </w:tcPr>
          <w:p w14:paraId="2C0E2A90" w14:textId="77777777" w:rsidR="00CC5121" w:rsidRPr="00B207E0" w:rsidRDefault="00CC5121" w:rsidP="00367745">
            <w:pPr>
              <w:pStyle w:val="TabellHuvud"/>
            </w:pPr>
            <w:r w:rsidRPr="00B207E0">
              <w:t>-0,1</w:t>
            </w:r>
          </w:p>
        </w:tc>
        <w:tc>
          <w:tcPr>
            <w:tcW w:w="806" w:type="dxa"/>
            <w:tcBorders>
              <w:top w:val="single" w:sz="8" w:space="0" w:color="auto"/>
              <w:bottom w:val="single" w:sz="6" w:space="0" w:color="auto"/>
            </w:tcBorders>
          </w:tcPr>
          <w:p w14:paraId="3683AA89" w14:textId="77777777" w:rsidR="00CC5121" w:rsidRPr="00B207E0" w:rsidRDefault="00CC5121" w:rsidP="00367745">
            <w:pPr>
              <w:pStyle w:val="TabellHuvud"/>
            </w:pPr>
            <w:r w:rsidRPr="00B207E0">
              <w:t>0,1</w:t>
            </w:r>
            <w:r>
              <w:t xml:space="preserve"> </w:t>
            </w:r>
          </w:p>
        </w:tc>
        <w:tc>
          <w:tcPr>
            <w:tcW w:w="806" w:type="dxa"/>
            <w:tcBorders>
              <w:top w:val="single" w:sz="8" w:space="0" w:color="auto"/>
              <w:bottom w:val="single" w:sz="6" w:space="0" w:color="auto"/>
            </w:tcBorders>
          </w:tcPr>
          <w:p w14:paraId="74321A8A" w14:textId="77777777" w:rsidR="00CC5121" w:rsidRPr="00B207E0" w:rsidRDefault="00CC5121" w:rsidP="00367745">
            <w:pPr>
              <w:pStyle w:val="TabellHuvud"/>
            </w:pPr>
            <w:r>
              <w:t>-0,1</w:t>
            </w:r>
          </w:p>
        </w:tc>
      </w:tr>
    </w:tbl>
    <w:p w14:paraId="1398A1AA" w14:textId="77777777" w:rsidR="00CC5121" w:rsidRPr="00B207E0" w:rsidRDefault="00CC5121" w:rsidP="00CC5121">
      <w:pPr>
        <w:pStyle w:val="TabellFotnot"/>
        <w:rPr>
          <w:rFonts w:eastAsia="MS PGothic"/>
          <w:sz w:val="2"/>
        </w:rPr>
      </w:pPr>
      <w:r w:rsidRPr="00B207E0">
        <w:rPr>
          <w:lang w:eastAsia="sv-SE"/>
        </w:rPr>
        <w:t>Källa: Sjunde AP-fondens årsredovisning</w:t>
      </w:r>
    </w:p>
    <w:p w14:paraId="617EC4FB" w14:textId="77777777" w:rsidR="00CC5121" w:rsidRPr="00650F0D" w:rsidRDefault="00CC5121" w:rsidP="00CC5121">
      <w:pPr>
        <w:pStyle w:val="Rubrik5utannumrering"/>
      </w:pPr>
      <w:r w:rsidRPr="00650F0D">
        <w:t>Resultat för verksamheten</w:t>
      </w:r>
    </w:p>
    <w:p w14:paraId="5757C34C" w14:textId="77777777" w:rsidR="00CC5121" w:rsidRPr="005818E8" w:rsidRDefault="00CC5121" w:rsidP="00CC5121">
      <w:pPr>
        <w:pStyle w:val="Brdtext"/>
      </w:pPr>
      <w:r w:rsidRPr="00650F0D">
        <w:t>Under 202</w:t>
      </w:r>
      <w:r>
        <w:t>2</w:t>
      </w:r>
      <w:r w:rsidRPr="00650F0D">
        <w:t xml:space="preserve"> uppgick Sjunde AP-fondens intäkter av rörelsen till </w:t>
      </w:r>
      <w:r>
        <w:t>443,5</w:t>
      </w:r>
      <w:r w:rsidRPr="00650F0D">
        <w:t> miljoner kronor (</w:t>
      </w:r>
      <w:r>
        <w:t>606,4</w:t>
      </w:r>
      <w:r w:rsidRPr="00650F0D">
        <w:t xml:space="preserve"> miljoner kronor </w:t>
      </w:r>
      <w:r>
        <w:t>2021</w:t>
      </w:r>
      <w:r w:rsidRPr="00650F0D">
        <w:t xml:space="preserve">). Intäkterna kommer från de avgifter som spararna betalar för att Sjunde AP-fonden förvaltar deras premiepension. </w:t>
      </w:r>
      <w:r>
        <w:t xml:space="preserve">Minskningen av intäkterna beror på att fondavgiften sänktes med 0,025 procentenheter per den 1 januari 2022. </w:t>
      </w:r>
      <w:r w:rsidRPr="00650F0D">
        <w:t>Kostnad</w:t>
      </w:r>
      <w:r w:rsidRPr="00650F0D">
        <w:softHyphen/>
        <w:t xml:space="preserve">erna, inklusive räntenetto, uppgick till </w:t>
      </w:r>
      <w:r>
        <w:t>457,2</w:t>
      </w:r>
      <w:r w:rsidRPr="00650F0D">
        <w:t xml:space="preserve"> miljoner kronor (</w:t>
      </w:r>
      <w:r>
        <w:t>395,2</w:t>
      </w:r>
      <w:r w:rsidRPr="00650F0D">
        <w:t xml:space="preserve"> miljoner kronor </w:t>
      </w:r>
      <w:r>
        <w:t>2021</w:t>
      </w:r>
      <w:r w:rsidRPr="00650F0D">
        <w:t>). Resultatet för myndigheten Sj</w:t>
      </w:r>
      <w:r w:rsidRPr="005818E8">
        <w:t xml:space="preserve">unde AP-fonden blev således </w:t>
      </w:r>
      <w:r>
        <w:t>-13,7</w:t>
      </w:r>
      <w:r w:rsidRPr="005818E8">
        <w:t xml:space="preserve"> miljo</w:t>
      </w:r>
      <w:r w:rsidRPr="005818E8">
        <w:softHyphen/>
        <w:t>ner kronor (</w:t>
      </w:r>
      <w:r>
        <w:t>211,2</w:t>
      </w:r>
      <w:r w:rsidRPr="005818E8">
        <w:t xml:space="preserve"> miljoner kronor </w:t>
      </w:r>
      <w:r>
        <w:t>2021</w:t>
      </w:r>
      <w:r w:rsidRPr="005818E8">
        <w:t>). Det balanserade resultatet vid 202</w:t>
      </w:r>
      <w:r>
        <w:t>2</w:t>
      </w:r>
      <w:r w:rsidRPr="005818E8">
        <w:t xml:space="preserve"> års slut var </w:t>
      </w:r>
      <w:r>
        <w:t>1 395,5 </w:t>
      </w:r>
      <w:r w:rsidRPr="005818E8">
        <w:t>miljoner kronor (</w:t>
      </w:r>
      <w:r>
        <w:t>1 184 </w:t>
      </w:r>
      <w:r w:rsidRPr="005818E8">
        <w:t xml:space="preserve">miljoner kronor </w:t>
      </w:r>
      <w:r>
        <w:t>2021</w:t>
      </w:r>
      <w:r w:rsidRPr="005818E8">
        <w:t>).</w:t>
      </w:r>
    </w:p>
    <w:p w14:paraId="5CEC2CF3" w14:textId="77777777" w:rsidR="00CC5121" w:rsidRPr="00650F0D" w:rsidRDefault="00CC5121" w:rsidP="00CC5121">
      <w:pPr>
        <w:pStyle w:val="Rubrik5utannumrering"/>
      </w:pPr>
      <w:r w:rsidRPr="005818E8">
        <w:t>Kostnader</w:t>
      </w:r>
    </w:p>
    <w:p w14:paraId="6B854728" w14:textId="77777777" w:rsidR="00CC5121" w:rsidRPr="00F84885" w:rsidRDefault="00CC5121" w:rsidP="00CC5121">
      <w:pPr>
        <w:pStyle w:val="Brdtextmedindrag"/>
        <w:ind w:firstLine="0"/>
        <w:rPr>
          <w:highlight w:val="yellow"/>
        </w:rPr>
      </w:pPr>
      <w:bookmarkStart w:id="319" w:name="_Hlk6234313"/>
      <w:r w:rsidRPr="000F3C84">
        <w:t>Förvaltningsavgifterna för AP7 Aktiefond och AP7 Räntefond har sänkts i flera steg under perioden 2012–202</w:t>
      </w:r>
      <w:r>
        <w:t>2</w:t>
      </w:r>
      <w:r w:rsidRPr="000F3C84">
        <w:t>.</w:t>
      </w:r>
      <w:r>
        <w:t xml:space="preserve"> </w:t>
      </w:r>
      <w:r w:rsidRPr="000F3C84">
        <w:t>F</w:t>
      </w:r>
      <w:bookmarkStart w:id="320" w:name="_Hlk6234644"/>
      <w:r w:rsidRPr="000F3C84">
        <w:t>örvaltningsavgifterna för AP7</w:t>
      </w:r>
      <w:r>
        <w:t> </w:t>
      </w:r>
      <w:r w:rsidRPr="000F3C84">
        <w:t>Aktiefond och AP7 Räntefond uppgick till 0,0</w:t>
      </w:r>
      <w:r>
        <w:t>5</w:t>
      </w:r>
      <w:r w:rsidRPr="000F3C84">
        <w:t> procent respektive 0,04 procent av förvaltat kapital (0,0</w:t>
      </w:r>
      <w:r>
        <w:t>75</w:t>
      </w:r>
      <w:r w:rsidRPr="000F3C84">
        <w:t> respek</w:t>
      </w:r>
      <w:r w:rsidRPr="000F3C84">
        <w:softHyphen/>
        <w:t>tive 0,04 procent året innan). Detta kan jämföras med att den genom</w:t>
      </w:r>
      <w:r w:rsidRPr="000F3C84">
        <w:softHyphen/>
        <w:t xml:space="preserve">snittliga förvaltningsavgiften för de omkring </w:t>
      </w:r>
      <w:r>
        <w:t>460</w:t>
      </w:r>
      <w:r w:rsidRPr="000F3C84">
        <w:t xml:space="preserve"> fonder som ingick i premiepen</w:t>
      </w:r>
      <w:r w:rsidRPr="000F3C84">
        <w:softHyphen/>
        <w:t>sions</w:t>
      </w:r>
      <w:r w:rsidRPr="000F3C84">
        <w:softHyphen/>
        <w:t>systemet vid 202</w:t>
      </w:r>
      <w:r>
        <w:t>2</w:t>
      </w:r>
      <w:r w:rsidRPr="000F3C84">
        <w:t xml:space="preserve"> års slut var 0,</w:t>
      </w:r>
      <w:r w:rsidDel="002D0954">
        <w:t>2</w:t>
      </w:r>
      <w:r>
        <w:t>0</w:t>
      </w:r>
      <w:r w:rsidRPr="000F3C84">
        <w:t> procent</w:t>
      </w:r>
      <w:r>
        <w:t xml:space="preserve"> (0,22 </w:t>
      </w:r>
      <w:r w:rsidRPr="000F3C84">
        <w:t>procent året innan</w:t>
      </w:r>
      <w:r>
        <w:t>)</w:t>
      </w:r>
      <w:r w:rsidRPr="000F3C84">
        <w:t>.</w:t>
      </w:r>
    </w:p>
    <w:bookmarkEnd w:id="319"/>
    <w:bookmarkEnd w:id="320"/>
    <w:p w14:paraId="7307C469" w14:textId="77777777" w:rsidR="00CC5121" w:rsidRPr="00F84885" w:rsidRDefault="00CC5121" w:rsidP="00CC5121">
      <w:pPr>
        <w:pStyle w:val="Brdtextmedindrag"/>
        <w:rPr>
          <w:highlight w:val="yellow"/>
        </w:rPr>
      </w:pPr>
      <w:r w:rsidRPr="000F3C84">
        <w:lastRenderedPageBreak/>
        <w:t xml:space="preserve">I Sjunde AP-fonden förekommer ingen rörlig ersättning till anställda. Antalet tillsvidareanställda ökade under året med </w:t>
      </w:r>
      <w:r>
        <w:t>en person</w:t>
      </w:r>
      <w:r w:rsidRPr="000F3C84">
        <w:t xml:space="preserve"> och vid utgången av 202</w:t>
      </w:r>
      <w:r>
        <w:t>2</w:t>
      </w:r>
      <w:r w:rsidRPr="000F3C84">
        <w:t xml:space="preserve"> var de </w:t>
      </w:r>
      <w:r>
        <w:t xml:space="preserve">42 </w:t>
      </w:r>
      <w:r w:rsidRPr="000F3C84">
        <w:t>perso</w:t>
      </w:r>
      <w:r w:rsidRPr="000F3C84">
        <w:softHyphen/>
        <w:t xml:space="preserve">ner, varav </w:t>
      </w:r>
      <w:r>
        <w:t>20</w:t>
      </w:r>
      <w:r w:rsidRPr="000F3C84">
        <w:t xml:space="preserve"> kvinnor.</w:t>
      </w:r>
    </w:p>
    <w:p w14:paraId="0C06EC28" w14:textId="77777777" w:rsidR="00CC5121" w:rsidRDefault="00CC5121" w:rsidP="00CC5121">
      <w:pPr>
        <w:pStyle w:val="Rubrik5utannumrering"/>
      </w:pPr>
      <w:r w:rsidRPr="00A44CD3">
        <w:t>Hållbarhet</w:t>
      </w:r>
    </w:p>
    <w:p w14:paraId="009E5F53" w14:textId="77777777" w:rsidR="00CC5121" w:rsidRDefault="00CC5121" w:rsidP="00CC5121">
      <w:pPr>
        <w:pStyle w:val="Brdtext"/>
      </w:pPr>
      <w:r>
        <w:t>Sjunde AP-fonden arbetar med ett integrerat hållbarhetsperspektiv i för</w:t>
      </w:r>
      <w:r>
        <w:softHyphen/>
        <w:t>valtningsverksamheten, både vid investeringsbeslut och i ägarstyrningen av förvaltade bolag. Utöver det integrerade arbetet organiseras en del av fondens hållbarhetsarbete inom ramen för tre parallella treåriga fördjup</w:t>
      </w:r>
      <w:r>
        <w:softHyphen/>
        <w:t xml:space="preserve">ningsteman. Under 2022 har temaområdena varit </w:t>
      </w:r>
      <w:r w:rsidRPr="00D06CCC">
        <w:t>klimatomställ</w:t>
      </w:r>
      <w:r>
        <w:softHyphen/>
      </w:r>
      <w:r w:rsidRPr="00D06CCC">
        <w:t>ning</w:t>
      </w:r>
      <w:r>
        <w:t xml:space="preserve"> (2020–2022), </w:t>
      </w:r>
      <w:r w:rsidRPr="00D06CCC">
        <w:t>avskogning och biologisk mångfald</w:t>
      </w:r>
      <w:r>
        <w:t xml:space="preserve"> (2021–2023) samt det nya området </w:t>
      </w:r>
      <w:r w:rsidRPr="00D06CCC">
        <w:t>universell ägarstyrning</w:t>
      </w:r>
      <w:r>
        <w:t xml:space="preserve"> (2022–2024). </w:t>
      </w:r>
    </w:p>
    <w:p w14:paraId="56BBADBF" w14:textId="77777777" w:rsidR="00CC5121" w:rsidRDefault="00CC5121" w:rsidP="00CC5121">
      <w:pPr>
        <w:pStyle w:val="Brdtextmedindrag"/>
      </w:pPr>
      <w:r>
        <w:t>Sjunde AP-fonden bedriver projekt inom ramen för temaområdena som syftar till att utveckla fondens och portföljbolagens hållbarhetsarbete samt sprida kunskap om metoder för hur investerare kan bidra till angelägna hållbarhetsfrågor. Under 2022 avslutades arbetet inom temaområdet klimatomställning. Sjunde AP-fonden har beslutat att styrelseansvar blir ett nytt temaområde för 2023.</w:t>
      </w:r>
    </w:p>
    <w:p w14:paraId="790553DF" w14:textId="77777777" w:rsidR="00CC5121" w:rsidRDefault="00CC5121" w:rsidP="00CC5121">
      <w:pPr>
        <w:pStyle w:val="Brdtextmedindrag"/>
      </w:pPr>
      <w:r>
        <w:t>Under 2022 har Sjunde AP-fonden tagit fram en klimathandlingsplan som</w:t>
      </w:r>
      <w:r w:rsidRPr="001844D4">
        <w:t xml:space="preserve"> </w:t>
      </w:r>
      <w:r>
        <w:t>ska vägleda fondens arbete med investeringar och ägarstyrning rörande utsläpps-, klimat- och miljöfrågor.</w:t>
      </w:r>
      <w:r w:rsidRPr="001844D4">
        <w:t xml:space="preserve"> </w:t>
      </w:r>
      <w:r>
        <w:t>Det övergri</w:t>
      </w:r>
      <w:r>
        <w:softHyphen/>
        <w:t xml:space="preserve">pande syftet med handlingsplanen är att fonden ska bidra till globala nettonollutsläpp 2050. I klimathandlingsplanen identifieras fyra områden där Sjunde AP-fonden kan agera för att påverka klimatutvecklingen – investeringar, aktivt ägande, offentlig policydialog och transparens. Styrt av handlingsplanen har fonden </w:t>
      </w:r>
      <w:proofErr w:type="gramStart"/>
      <w:r>
        <w:t>bl.a.</w:t>
      </w:r>
      <w:proofErr w:type="gramEnd"/>
      <w:r>
        <w:t xml:space="preserve"> börjat kartlägga andelen bolag i portföljen med trovärdiga omställningsplaner och tagit fram en plan för att öka denna andel genom investeringar, svartlistning och ägarstyrning. Sjunde AP-fonden har på</w:t>
      </w:r>
      <w:r>
        <w:softHyphen/>
        <w:t>börjat arbetet med att utveckla en omställningsportfölj för att investera i och aktivt förvalta bolag som globalt minskar utsläppen.</w:t>
      </w:r>
    </w:p>
    <w:p w14:paraId="5C6F955C" w14:textId="77777777" w:rsidR="00CC5121" w:rsidRDefault="00CC5121" w:rsidP="00CC5121">
      <w:pPr>
        <w:pStyle w:val="Brdtextmedindrag"/>
      </w:pPr>
      <w:r>
        <w:t>Sjunde AP-fonden har under året också ändrat kriterierna för s.k. svart</w:t>
      </w:r>
      <w:r>
        <w:softHyphen/>
        <w:t xml:space="preserve">listning. Arbetet ledde </w:t>
      </w:r>
      <w:proofErr w:type="gramStart"/>
      <w:r>
        <w:t>bl.a.</w:t>
      </w:r>
      <w:proofErr w:type="gramEnd"/>
      <w:r>
        <w:t xml:space="preserve"> till att ytterligare elva bolag, framför allt inom kolindustrin, uteslöts ur Sjunde AP-fondens investe</w:t>
      </w:r>
      <w:r>
        <w:softHyphen/>
        <w:t>ringsuniversum (totalt är 104 bolag uteslutna).</w:t>
      </w:r>
    </w:p>
    <w:p w14:paraId="3FC1D44C" w14:textId="77777777" w:rsidR="00CC5121" w:rsidRDefault="00CC5121" w:rsidP="00CC5121">
      <w:pPr>
        <w:pStyle w:val="Brdtextmedindrag"/>
      </w:pPr>
      <w:r>
        <w:t>Sjunde AP-fonden har fastställt femton övergripande hållbarhetsmål som följts upp under 2022. Målen är av kombinerad aktivitets- (</w:t>
      </w:r>
      <w:proofErr w:type="gramStart"/>
      <w:r>
        <w:t>t.ex.</w:t>
      </w:r>
      <w:proofErr w:type="gramEnd"/>
      <w:r>
        <w:t xml:space="preserve"> att genomföra ett antal aktiviteter) och resultattyp (t.ex. att uppnå ett visst utfall). Samtliga mål som har gränsvärden definierade för 2022 bedöms vara uppfyllda.</w:t>
      </w:r>
    </w:p>
    <w:p w14:paraId="09FA3457" w14:textId="77777777" w:rsidR="00CC5121" w:rsidRPr="002A21B7" w:rsidRDefault="00CC5121" w:rsidP="00CC5121">
      <w:pPr>
        <w:pStyle w:val="Brdtextmedindrag"/>
      </w:pPr>
      <w:r>
        <w:t xml:space="preserve">I </w:t>
      </w:r>
      <w:r>
        <w:fldChar w:fldCharType="begin"/>
      </w:r>
      <w:r>
        <w:instrText xml:space="preserve"> REF  _Ref101528825 \* Lower \h  \* MERGEFORMAT </w:instrText>
      </w:r>
      <w:r>
        <w:fldChar w:fldCharType="separate"/>
      </w:r>
      <w:r>
        <w:t>tabell 6.</w:t>
      </w:r>
      <w:r>
        <w:rPr>
          <w:noProof/>
        </w:rPr>
        <w:t>23</w:t>
      </w:r>
      <w:r>
        <w:fldChar w:fldCharType="end"/>
      </w:r>
      <w:r>
        <w:t xml:space="preserve"> redovisas Sjunde AP-fondens hållbarhetsmål och målupp</w:t>
      </w:r>
      <w:r>
        <w:softHyphen/>
        <w:t>fyllelse för 2022. Som jämförelse redovisas även måluppfyllelse för 2021.</w:t>
      </w:r>
      <w:r w:rsidRPr="00860372">
        <w:t xml:space="preserve"> </w:t>
      </w:r>
    </w:p>
    <w:p w14:paraId="5EB6A114" w14:textId="77777777" w:rsidR="00CC5121" w:rsidRDefault="00CC5121" w:rsidP="00CC5121">
      <w:pPr>
        <w:pStyle w:val="TabellRubrik"/>
      </w:pPr>
      <w:bookmarkStart w:id="321" w:name="_Ref101528825"/>
      <w:r>
        <w:t xml:space="preserve">Tabell </w:t>
      </w:r>
      <w:r w:rsidR="00263E1F">
        <w:fldChar w:fldCharType="begin"/>
      </w:r>
      <w:r w:rsidR="00263E1F">
        <w:instrText xml:space="preserve"> STYLEREF 1 \s </w:instrText>
      </w:r>
      <w:r w:rsidR="00263E1F">
        <w:fldChar w:fldCharType="separate"/>
      </w:r>
      <w:r>
        <w:rPr>
          <w:noProof/>
        </w:rPr>
        <w:t>6</w:t>
      </w:r>
      <w:r w:rsidR="00263E1F">
        <w:rPr>
          <w:noProof/>
        </w:rPr>
        <w:fldChar w:fldCharType="end"/>
      </w:r>
      <w:r>
        <w:t>.</w:t>
      </w:r>
      <w:r w:rsidR="00263E1F">
        <w:fldChar w:fldCharType="begin"/>
      </w:r>
      <w:r w:rsidR="00263E1F">
        <w:instrText xml:space="preserve"> SEQ Tabell \* Arabic \s 1  \* MERGEFORMAT </w:instrText>
      </w:r>
      <w:r w:rsidR="00263E1F">
        <w:fldChar w:fldCharType="separate"/>
      </w:r>
      <w:r>
        <w:rPr>
          <w:noProof/>
        </w:rPr>
        <w:t>23</w:t>
      </w:r>
      <w:r w:rsidR="00263E1F">
        <w:rPr>
          <w:noProof/>
        </w:rPr>
        <w:fldChar w:fldCharType="end"/>
      </w:r>
      <w:bookmarkEnd w:id="321"/>
      <w:r>
        <w:tab/>
        <w:t>Sjunde AP-fondens hållbarhetsmål</w:t>
      </w:r>
    </w:p>
    <w:tbl>
      <w:tblPr>
        <w:tblW w:w="5000" w:type="pct"/>
        <w:tblLayout w:type="fixed"/>
        <w:tblCellMar>
          <w:left w:w="0" w:type="dxa"/>
        </w:tblCellMar>
        <w:tblLook w:val="06A0" w:firstRow="1" w:lastRow="0" w:firstColumn="1" w:lastColumn="0" w:noHBand="1" w:noVBand="1"/>
      </w:tblPr>
      <w:tblGrid>
        <w:gridCol w:w="294"/>
        <w:gridCol w:w="2891"/>
        <w:gridCol w:w="826"/>
        <w:gridCol w:w="944"/>
        <w:gridCol w:w="942"/>
      </w:tblGrid>
      <w:tr w:rsidR="00CC5121" w14:paraId="1DE5C903" w14:textId="77777777" w:rsidTr="00367745">
        <w:trPr>
          <w:tblHeader/>
        </w:trPr>
        <w:tc>
          <w:tcPr>
            <w:tcW w:w="2701" w:type="pct"/>
            <w:gridSpan w:val="2"/>
            <w:tcBorders>
              <w:top w:val="single" w:sz="8" w:space="0" w:color="auto"/>
              <w:bottom w:val="single" w:sz="6" w:space="0" w:color="auto"/>
            </w:tcBorders>
            <w:shd w:val="clear" w:color="auto" w:fill="auto"/>
          </w:tcPr>
          <w:p w14:paraId="1F4E744E" w14:textId="77777777" w:rsidR="00CC5121" w:rsidRPr="00D965D5" w:rsidRDefault="00CC5121" w:rsidP="00367745">
            <w:pPr>
              <w:pStyle w:val="TabellHuvud"/>
              <w:jc w:val="left"/>
              <w:rPr>
                <w:b w:val="0"/>
                <w:bCs/>
              </w:rPr>
            </w:pPr>
            <w:r w:rsidRPr="00D965D5">
              <w:rPr>
                <w:b w:val="0"/>
                <w:bCs/>
              </w:rPr>
              <w:t>Hållbarhetsmål</w:t>
            </w:r>
          </w:p>
        </w:tc>
        <w:tc>
          <w:tcPr>
            <w:tcW w:w="2299" w:type="pct"/>
            <w:gridSpan w:val="3"/>
            <w:tcBorders>
              <w:top w:val="single" w:sz="8" w:space="0" w:color="auto"/>
              <w:bottom w:val="single" w:sz="6" w:space="0" w:color="auto"/>
            </w:tcBorders>
            <w:shd w:val="clear" w:color="auto" w:fill="auto"/>
          </w:tcPr>
          <w:p w14:paraId="1FD0875D" w14:textId="77777777" w:rsidR="00CC5121" w:rsidRPr="00D965D5" w:rsidRDefault="00CC5121" w:rsidP="00367745">
            <w:pPr>
              <w:pStyle w:val="TabellHuvud"/>
              <w:jc w:val="left"/>
              <w:rPr>
                <w:b w:val="0"/>
                <w:bCs/>
              </w:rPr>
            </w:pPr>
            <w:r>
              <w:rPr>
                <w:b w:val="0"/>
                <w:bCs/>
              </w:rPr>
              <w:t>Måluppfyllelse</w:t>
            </w:r>
          </w:p>
        </w:tc>
      </w:tr>
      <w:tr w:rsidR="00CC5121" w14:paraId="33DCDDD2" w14:textId="77777777" w:rsidTr="00367745">
        <w:trPr>
          <w:tblHeader/>
        </w:trPr>
        <w:tc>
          <w:tcPr>
            <w:tcW w:w="250" w:type="pct"/>
            <w:tcBorders>
              <w:top w:val="single" w:sz="8" w:space="0" w:color="auto"/>
              <w:bottom w:val="single" w:sz="6" w:space="0" w:color="auto"/>
            </w:tcBorders>
            <w:shd w:val="clear" w:color="auto" w:fill="auto"/>
          </w:tcPr>
          <w:p w14:paraId="135D43D8" w14:textId="77777777" w:rsidR="00CC5121" w:rsidRDefault="00CC5121" w:rsidP="00367745">
            <w:pPr>
              <w:pStyle w:val="TabellHuvud"/>
              <w:jc w:val="left"/>
            </w:pPr>
            <w:r>
              <w:t>Nr</w:t>
            </w:r>
          </w:p>
        </w:tc>
        <w:tc>
          <w:tcPr>
            <w:tcW w:w="2451" w:type="pct"/>
            <w:tcBorders>
              <w:top w:val="single" w:sz="8" w:space="0" w:color="auto"/>
              <w:bottom w:val="single" w:sz="6" w:space="0" w:color="auto"/>
            </w:tcBorders>
            <w:shd w:val="clear" w:color="auto" w:fill="auto"/>
          </w:tcPr>
          <w:p w14:paraId="7C008171"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3A72D34C"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6220DF34" w14:textId="77777777" w:rsidR="00CC5121" w:rsidRDefault="00CC5121" w:rsidP="00367745">
            <w:pPr>
              <w:pStyle w:val="TabellHuvud"/>
              <w:jc w:val="left"/>
            </w:pPr>
            <w:r>
              <w:t>2021</w:t>
            </w:r>
          </w:p>
        </w:tc>
        <w:tc>
          <w:tcPr>
            <w:tcW w:w="798" w:type="pct"/>
            <w:tcBorders>
              <w:top w:val="single" w:sz="8" w:space="0" w:color="auto"/>
              <w:bottom w:val="single" w:sz="6" w:space="0" w:color="auto"/>
            </w:tcBorders>
            <w:shd w:val="clear" w:color="auto" w:fill="auto"/>
          </w:tcPr>
          <w:p w14:paraId="221FAA81" w14:textId="77777777" w:rsidR="00CC5121" w:rsidRDefault="00CC5121" w:rsidP="00367745">
            <w:pPr>
              <w:pStyle w:val="TabellHuvud"/>
              <w:jc w:val="left"/>
            </w:pPr>
            <w:r>
              <w:t>2022</w:t>
            </w:r>
          </w:p>
        </w:tc>
      </w:tr>
      <w:tr w:rsidR="00CC5121" w14:paraId="150FA2E7" w14:textId="77777777" w:rsidTr="00367745">
        <w:tc>
          <w:tcPr>
            <w:tcW w:w="250" w:type="pct"/>
            <w:tcBorders>
              <w:top w:val="single" w:sz="6" w:space="0" w:color="auto"/>
              <w:bottom w:val="single" w:sz="6" w:space="0" w:color="auto"/>
            </w:tcBorders>
            <w:shd w:val="clear" w:color="auto" w:fill="auto"/>
          </w:tcPr>
          <w:p w14:paraId="3B369BA7" w14:textId="77777777" w:rsidR="00CC5121" w:rsidRDefault="00CC5121" w:rsidP="00367745">
            <w:pPr>
              <w:pStyle w:val="TabellRader"/>
              <w:jc w:val="left"/>
            </w:pPr>
            <w:r>
              <w:t>1</w:t>
            </w:r>
          </w:p>
        </w:tc>
        <w:tc>
          <w:tcPr>
            <w:tcW w:w="2451" w:type="pct"/>
            <w:tcBorders>
              <w:top w:val="single" w:sz="6" w:space="0" w:color="auto"/>
              <w:bottom w:val="single" w:sz="6" w:space="0" w:color="auto"/>
            </w:tcBorders>
            <w:shd w:val="clear" w:color="auto" w:fill="auto"/>
          </w:tcPr>
          <w:p w14:paraId="38FE31C1" w14:textId="77777777" w:rsidR="00CC5121" w:rsidRPr="009D0829" w:rsidRDefault="00CC5121" w:rsidP="00367745">
            <w:pPr>
              <w:pStyle w:val="TabellRader"/>
              <w:jc w:val="left"/>
              <w:rPr>
                <w:rFonts w:ascii="Cambria" w:hAnsi="Cambria"/>
              </w:rPr>
            </w:pPr>
            <w:r>
              <w:t>Rösta på minst 95</w:t>
            </w:r>
            <w:r w:rsidRPr="009D0829">
              <w:rPr>
                <w:rFonts w:ascii="Cambria" w:hAnsi="Cambria" w:cs="Cambria"/>
              </w:rPr>
              <w:t> </w:t>
            </w:r>
            <w:r w:rsidRPr="009D0829">
              <w:t>procent av bolags</w:t>
            </w:r>
            <w:r w:rsidRPr="009D0829">
              <w:softHyphen/>
              <w:t>st</w:t>
            </w:r>
            <w:r w:rsidRPr="009D0829">
              <w:rPr>
                <w:rFonts w:cs="TradeGothic CondEighteen"/>
              </w:rPr>
              <w:t>ä</w:t>
            </w:r>
            <w:r w:rsidRPr="009D0829">
              <w:t>mmorna i aktieportf</w:t>
            </w:r>
            <w:r w:rsidRPr="009D0829">
              <w:rPr>
                <w:rFonts w:cs="TradeGothic CondEighteen"/>
              </w:rPr>
              <w:t>ö</w:t>
            </w:r>
            <w:r w:rsidRPr="009D0829">
              <w:t>ljen</w:t>
            </w:r>
            <w:r>
              <w:t>.</w:t>
            </w:r>
          </w:p>
        </w:tc>
        <w:tc>
          <w:tcPr>
            <w:tcW w:w="700" w:type="pct"/>
            <w:tcBorders>
              <w:top w:val="single" w:sz="6" w:space="0" w:color="auto"/>
              <w:bottom w:val="single" w:sz="6" w:space="0" w:color="auto"/>
            </w:tcBorders>
            <w:shd w:val="clear" w:color="auto" w:fill="auto"/>
          </w:tcPr>
          <w:p w14:paraId="0AC79C06" w14:textId="77777777" w:rsidR="00CC5121" w:rsidRDefault="00CC5121" w:rsidP="00367745">
            <w:pPr>
              <w:pStyle w:val="TabellRader"/>
              <w:jc w:val="left"/>
            </w:pPr>
            <w:r>
              <w:t>Andel bolag (procent)</w:t>
            </w:r>
          </w:p>
        </w:tc>
        <w:tc>
          <w:tcPr>
            <w:tcW w:w="800" w:type="pct"/>
            <w:tcBorders>
              <w:top w:val="single" w:sz="6" w:space="0" w:color="auto"/>
              <w:bottom w:val="single" w:sz="6" w:space="0" w:color="auto"/>
            </w:tcBorders>
            <w:shd w:val="clear" w:color="auto" w:fill="auto"/>
          </w:tcPr>
          <w:p w14:paraId="26B93CAA" w14:textId="77777777" w:rsidR="00CC5121" w:rsidRDefault="00CC5121" w:rsidP="00367745">
            <w:pPr>
              <w:pStyle w:val="TabellRader"/>
              <w:jc w:val="left"/>
            </w:pPr>
            <w:r>
              <w:t>99</w:t>
            </w:r>
          </w:p>
        </w:tc>
        <w:tc>
          <w:tcPr>
            <w:tcW w:w="798" w:type="pct"/>
            <w:tcBorders>
              <w:top w:val="single" w:sz="6" w:space="0" w:color="auto"/>
              <w:bottom w:val="single" w:sz="6" w:space="0" w:color="auto"/>
            </w:tcBorders>
            <w:shd w:val="clear" w:color="auto" w:fill="auto"/>
          </w:tcPr>
          <w:p w14:paraId="2B591F39" w14:textId="77777777" w:rsidR="00CC5121" w:rsidRDefault="00CC5121" w:rsidP="00367745">
            <w:pPr>
              <w:pStyle w:val="TabellRader"/>
              <w:jc w:val="left"/>
            </w:pPr>
            <w:r>
              <w:t>99</w:t>
            </w:r>
          </w:p>
        </w:tc>
      </w:tr>
      <w:tr w:rsidR="00CC5121" w14:paraId="1BBE6F20" w14:textId="77777777" w:rsidTr="00367745">
        <w:tc>
          <w:tcPr>
            <w:tcW w:w="250" w:type="pct"/>
            <w:tcBorders>
              <w:top w:val="single" w:sz="6" w:space="0" w:color="auto"/>
              <w:bottom w:val="single" w:sz="6" w:space="0" w:color="auto"/>
            </w:tcBorders>
            <w:shd w:val="clear" w:color="auto" w:fill="auto"/>
          </w:tcPr>
          <w:p w14:paraId="13E93F8D" w14:textId="77777777" w:rsidR="00CC5121" w:rsidRDefault="00CC5121" w:rsidP="00367745">
            <w:pPr>
              <w:pStyle w:val="TabellRader"/>
              <w:jc w:val="left"/>
            </w:pPr>
            <w:r>
              <w:lastRenderedPageBreak/>
              <w:t>2</w:t>
            </w:r>
          </w:p>
        </w:tc>
        <w:tc>
          <w:tcPr>
            <w:tcW w:w="2451" w:type="pct"/>
            <w:tcBorders>
              <w:top w:val="single" w:sz="6" w:space="0" w:color="auto"/>
              <w:bottom w:val="single" w:sz="6" w:space="0" w:color="auto"/>
            </w:tcBorders>
            <w:shd w:val="clear" w:color="auto" w:fill="auto"/>
          </w:tcPr>
          <w:p w14:paraId="7637D092" w14:textId="77777777" w:rsidR="00CC5121" w:rsidRDefault="00CC5121" w:rsidP="00367745">
            <w:pPr>
              <w:pStyle w:val="TabellRader"/>
              <w:jc w:val="left"/>
            </w:pPr>
            <w:r>
              <w:t>Publicera svartlistning av bolag två gånger per år.</w:t>
            </w:r>
          </w:p>
        </w:tc>
        <w:tc>
          <w:tcPr>
            <w:tcW w:w="700" w:type="pct"/>
            <w:tcBorders>
              <w:top w:val="single" w:sz="6" w:space="0" w:color="auto"/>
              <w:bottom w:val="single" w:sz="6" w:space="0" w:color="auto"/>
            </w:tcBorders>
            <w:shd w:val="clear" w:color="auto" w:fill="auto"/>
          </w:tcPr>
          <w:p w14:paraId="564974C3" w14:textId="77777777" w:rsidR="00CC5121" w:rsidRDefault="00CC5121" w:rsidP="00367745">
            <w:pPr>
              <w:pStyle w:val="TabellRader"/>
              <w:jc w:val="left"/>
            </w:pPr>
            <w:r>
              <w:t>Svartlist</w:t>
            </w:r>
            <w:r>
              <w:softHyphen/>
              <w:t>ning pub</w:t>
            </w:r>
            <w:r>
              <w:softHyphen/>
              <w:t>licerad</w:t>
            </w:r>
          </w:p>
        </w:tc>
        <w:tc>
          <w:tcPr>
            <w:tcW w:w="800" w:type="pct"/>
            <w:tcBorders>
              <w:top w:val="single" w:sz="6" w:space="0" w:color="auto"/>
              <w:bottom w:val="single" w:sz="6" w:space="0" w:color="auto"/>
            </w:tcBorders>
            <w:shd w:val="clear" w:color="auto" w:fill="auto"/>
          </w:tcPr>
          <w:p w14:paraId="5B114344"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404E6D28" w14:textId="77777777" w:rsidR="00CC5121" w:rsidRDefault="00CC5121" w:rsidP="00367745">
            <w:pPr>
              <w:pStyle w:val="TabellRader"/>
              <w:jc w:val="left"/>
            </w:pPr>
            <w:r>
              <w:t>Målet uppnått</w:t>
            </w:r>
          </w:p>
        </w:tc>
      </w:tr>
      <w:tr w:rsidR="00CC5121" w14:paraId="4EC21617" w14:textId="77777777" w:rsidTr="00367745">
        <w:tc>
          <w:tcPr>
            <w:tcW w:w="250" w:type="pct"/>
            <w:tcBorders>
              <w:top w:val="single" w:sz="6" w:space="0" w:color="auto"/>
              <w:bottom w:val="single" w:sz="6" w:space="0" w:color="auto"/>
            </w:tcBorders>
            <w:shd w:val="clear" w:color="auto" w:fill="auto"/>
          </w:tcPr>
          <w:p w14:paraId="73B9DF0F" w14:textId="77777777" w:rsidR="00CC5121" w:rsidRDefault="00CC5121" w:rsidP="00367745">
            <w:pPr>
              <w:pStyle w:val="TabellRader"/>
              <w:jc w:val="left"/>
            </w:pPr>
            <w:r>
              <w:t>3</w:t>
            </w:r>
          </w:p>
        </w:tc>
        <w:tc>
          <w:tcPr>
            <w:tcW w:w="2451" w:type="pct"/>
            <w:tcBorders>
              <w:top w:val="single" w:sz="6" w:space="0" w:color="auto"/>
              <w:bottom w:val="single" w:sz="6" w:space="0" w:color="auto"/>
            </w:tcBorders>
            <w:shd w:val="clear" w:color="auto" w:fill="auto"/>
          </w:tcPr>
          <w:p w14:paraId="3CAF4ABF" w14:textId="77777777" w:rsidR="00CC5121" w:rsidRDefault="00CC5121" w:rsidP="00367745">
            <w:pPr>
              <w:pStyle w:val="TabellRader"/>
              <w:jc w:val="left"/>
            </w:pPr>
            <w:r>
              <w:t>Identifiera ett nytt tema för ägarstyrning inför 2022.</w:t>
            </w:r>
          </w:p>
        </w:tc>
        <w:tc>
          <w:tcPr>
            <w:tcW w:w="700" w:type="pct"/>
            <w:tcBorders>
              <w:top w:val="single" w:sz="6" w:space="0" w:color="auto"/>
              <w:bottom w:val="single" w:sz="6" w:space="0" w:color="auto"/>
            </w:tcBorders>
            <w:shd w:val="clear" w:color="auto" w:fill="auto"/>
          </w:tcPr>
          <w:p w14:paraId="2BD34473" w14:textId="77777777" w:rsidR="00CC5121" w:rsidRDefault="00CC5121" w:rsidP="00367745">
            <w:pPr>
              <w:pStyle w:val="TabellRader"/>
              <w:jc w:val="left"/>
            </w:pPr>
            <w:r>
              <w:t>Beslut om nytt tema</w:t>
            </w:r>
          </w:p>
        </w:tc>
        <w:tc>
          <w:tcPr>
            <w:tcW w:w="800" w:type="pct"/>
            <w:tcBorders>
              <w:top w:val="single" w:sz="6" w:space="0" w:color="auto"/>
              <w:bottom w:val="single" w:sz="6" w:space="0" w:color="auto"/>
            </w:tcBorders>
            <w:shd w:val="clear" w:color="auto" w:fill="auto"/>
          </w:tcPr>
          <w:p w14:paraId="62F5B90E"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07C940A8" w14:textId="77777777" w:rsidR="00CC5121" w:rsidRDefault="00CC5121" w:rsidP="00367745">
            <w:pPr>
              <w:pStyle w:val="TabellRader"/>
              <w:jc w:val="left"/>
            </w:pPr>
            <w:r>
              <w:t>Målet uppnått</w:t>
            </w:r>
          </w:p>
        </w:tc>
      </w:tr>
      <w:tr w:rsidR="00CC5121" w14:paraId="3E777F8C" w14:textId="77777777" w:rsidTr="00367745">
        <w:tc>
          <w:tcPr>
            <w:tcW w:w="250" w:type="pct"/>
            <w:tcBorders>
              <w:top w:val="single" w:sz="6" w:space="0" w:color="auto"/>
              <w:bottom w:val="single" w:sz="6" w:space="0" w:color="auto"/>
            </w:tcBorders>
            <w:shd w:val="clear" w:color="auto" w:fill="auto"/>
          </w:tcPr>
          <w:p w14:paraId="06D65EE1" w14:textId="77777777" w:rsidR="00CC5121" w:rsidRDefault="00CC5121" w:rsidP="00367745">
            <w:pPr>
              <w:pStyle w:val="TabellRader"/>
              <w:jc w:val="left"/>
            </w:pPr>
            <w:r>
              <w:t>4</w:t>
            </w:r>
          </w:p>
        </w:tc>
        <w:tc>
          <w:tcPr>
            <w:tcW w:w="2451" w:type="pct"/>
            <w:tcBorders>
              <w:top w:val="single" w:sz="6" w:space="0" w:color="auto"/>
              <w:bottom w:val="single" w:sz="6" w:space="0" w:color="auto"/>
            </w:tcBorders>
            <w:shd w:val="clear" w:color="auto" w:fill="auto"/>
          </w:tcPr>
          <w:p w14:paraId="69028E24" w14:textId="77777777" w:rsidR="00CC5121" w:rsidRDefault="00CC5121" w:rsidP="00367745">
            <w:pPr>
              <w:pStyle w:val="TabellRader"/>
              <w:jc w:val="left"/>
            </w:pPr>
            <w:r>
              <w:t>Följa upp PE-förvaltarnas hållbarhets</w:t>
            </w:r>
            <w:r>
              <w:softHyphen/>
              <w:t>arbete.</w:t>
            </w:r>
          </w:p>
        </w:tc>
        <w:tc>
          <w:tcPr>
            <w:tcW w:w="700" w:type="pct"/>
            <w:tcBorders>
              <w:top w:val="single" w:sz="6" w:space="0" w:color="auto"/>
              <w:bottom w:val="single" w:sz="6" w:space="0" w:color="auto"/>
            </w:tcBorders>
            <w:shd w:val="clear" w:color="auto" w:fill="auto"/>
          </w:tcPr>
          <w:p w14:paraId="2213E1F5" w14:textId="77777777" w:rsidR="00CC5121" w:rsidRDefault="00CC5121" w:rsidP="00367745">
            <w:pPr>
              <w:pStyle w:val="TabellRader"/>
              <w:jc w:val="left"/>
            </w:pPr>
            <w:r>
              <w:t>Genomförd uppfölj</w:t>
            </w:r>
            <w:r>
              <w:softHyphen/>
              <w:t>ning</w:t>
            </w:r>
          </w:p>
        </w:tc>
        <w:tc>
          <w:tcPr>
            <w:tcW w:w="800" w:type="pct"/>
            <w:tcBorders>
              <w:top w:val="single" w:sz="6" w:space="0" w:color="auto"/>
              <w:bottom w:val="single" w:sz="6" w:space="0" w:color="auto"/>
            </w:tcBorders>
            <w:shd w:val="clear" w:color="auto" w:fill="auto"/>
          </w:tcPr>
          <w:p w14:paraId="6FD0368A"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21C9315D" w14:textId="77777777" w:rsidR="00CC5121" w:rsidRDefault="00CC5121" w:rsidP="00367745">
            <w:pPr>
              <w:pStyle w:val="TabellRader"/>
              <w:jc w:val="left"/>
            </w:pPr>
            <w:r>
              <w:t>Målet uppnått</w:t>
            </w:r>
          </w:p>
        </w:tc>
      </w:tr>
      <w:tr w:rsidR="00CC5121" w14:paraId="1DC4CA69" w14:textId="77777777" w:rsidTr="00367745">
        <w:tc>
          <w:tcPr>
            <w:tcW w:w="250" w:type="pct"/>
            <w:tcBorders>
              <w:top w:val="single" w:sz="6" w:space="0" w:color="auto"/>
              <w:bottom w:val="single" w:sz="6" w:space="0" w:color="auto"/>
            </w:tcBorders>
            <w:shd w:val="clear" w:color="auto" w:fill="auto"/>
          </w:tcPr>
          <w:p w14:paraId="0964F1A2" w14:textId="77777777" w:rsidR="00CC5121" w:rsidRDefault="00CC5121" w:rsidP="00367745">
            <w:pPr>
              <w:pStyle w:val="TabellRader"/>
              <w:jc w:val="left"/>
            </w:pPr>
            <w:r>
              <w:t>5</w:t>
            </w:r>
          </w:p>
        </w:tc>
        <w:tc>
          <w:tcPr>
            <w:tcW w:w="2451" w:type="pct"/>
            <w:tcBorders>
              <w:top w:val="single" w:sz="6" w:space="0" w:color="auto"/>
              <w:bottom w:val="single" w:sz="6" w:space="0" w:color="auto"/>
            </w:tcBorders>
            <w:shd w:val="clear" w:color="auto" w:fill="auto"/>
          </w:tcPr>
          <w:p w14:paraId="00968A2E" w14:textId="77777777" w:rsidR="00CC5121" w:rsidRDefault="00CC5121" w:rsidP="00367745">
            <w:pPr>
              <w:pStyle w:val="TabellRader"/>
              <w:jc w:val="left"/>
            </w:pPr>
            <w:r>
              <w:t xml:space="preserve">Rapportera koldioxidutsläpp enligt </w:t>
            </w:r>
            <w:proofErr w:type="spellStart"/>
            <w:r>
              <w:t>TCFD:s</w:t>
            </w:r>
            <w:proofErr w:type="spellEnd"/>
            <w:r>
              <w:t xml:space="preserve"> kriterier.</w:t>
            </w:r>
          </w:p>
        </w:tc>
        <w:tc>
          <w:tcPr>
            <w:tcW w:w="700" w:type="pct"/>
            <w:tcBorders>
              <w:top w:val="single" w:sz="6" w:space="0" w:color="auto"/>
              <w:bottom w:val="single" w:sz="6" w:space="0" w:color="auto"/>
            </w:tcBorders>
            <w:shd w:val="clear" w:color="auto" w:fill="auto"/>
          </w:tcPr>
          <w:p w14:paraId="2A3FAE46" w14:textId="77777777" w:rsidR="00CC5121" w:rsidRDefault="00CC5121" w:rsidP="00367745">
            <w:pPr>
              <w:pStyle w:val="TabellRader"/>
              <w:jc w:val="left"/>
            </w:pPr>
            <w:r>
              <w:t>Rapport publicerad</w:t>
            </w:r>
          </w:p>
        </w:tc>
        <w:tc>
          <w:tcPr>
            <w:tcW w:w="800" w:type="pct"/>
            <w:tcBorders>
              <w:top w:val="single" w:sz="6" w:space="0" w:color="auto"/>
              <w:bottom w:val="single" w:sz="6" w:space="0" w:color="auto"/>
            </w:tcBorders>
            <w:shd w:val="clear" w:color="auto" w:fill="auto"/>
          </w:tcPr>
          <w:p w14:paraId="680D89AC"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6A677372" w14:textId="77777777" w:rsidR="00CC5121" w:rsidRDefault="00CC5121" w:rsidP="00367745">
            <w:pPr>
              <w:pStyle w:val="TabellRader"/>
              <w:jc w:val="left"/>
            </w:pPr>
            <w:r>
              <w:t>Målet uppnått</w:t>
            </w:r>
          </w:p>
        </w:tc>
      </w:tr>
      <w:tr w:rsidR="00CC5121" w14:paraId="38B08E25" w14:textId="77777777" w:rsidTr="00367745">
        <w:tc>
          <w:tcPr>
            <w:tcW w:w="250" w:type="pct"/>
            <w:tcBorders>
              <w:top w:val="single" w:sz="6" w:space="0" w:color="auto"/>
              <w:bottom w:val="single" w:sz="6" w:space="0" w:color="auto"/>
            </w:tcBorders>
            <w:shd w:val="clear" w:color="auto" w:fill="auto"/>
          </w:tcPr>
          <w:p w14:paraId="2195EA80" w14:textId="77777777" w:rsidR="00CC5121" w:rsidRDefault="00CC5121" w:rsidP="00367745">
            <w:pPr>
              <w:pStyle w:val="TabellRader"/>
              <w:jc w:val="left"/>
            </w:pPr>
            <w:r>
              <w:t>6</w:t>
            </w:r>
          </w:p>
        </w:tc>
        <w:tc>
          <w:tcPr>
            <w:tcW w:w="2451" w:type="pct"/>
            <w:tcBorders>
              <w:top w:val="single" w:sz="6" w:space="0" w:color="auto"/>
              <w:bottom w:val="single" w:sz="6" w:space="0" w:color="auto"/>
            </w:tcBorders>
            <w:shd w:val="clear" w:color="auto" w:fill="auto"/>
          </w:tcPr>
          <w:p w14:paraId="0F51E780" w14:textId="77777777" w:rsidR="00CC5121" w:rsidRDefault="00CC5121" w:rsidP="00367745">
            <w:pPr>
              <w:pStyle w:val="TabellRader"/>
              <w:jc w:val="left"/>
            </w:pPr>
            <w:r>
              <w:t>Årligen rapportera om sitt hållbarhets</w:t>
            </w:r>
            <w:r>
              <w:softHyphen/>
              <w:t>arbete.</w:t>
            </w:r>
          </w:p>
        </w:tc>
        <w:tc>
          <w:tcPr>
            <w:tcW w:w="700" w:type="pct"/>
            <w:tcBorders>
              <w:top w:val="single" w:sz="6" w:space="0" w:color="auto"/>
              <w:bottom w:val="single" w:sz="6" w:space="0" w:color="auto"/>
            </w:tcBorders>
            <w:shd w:val="clear" w:color="auto" w:fill="auto"/>
          </w:tcPr>
          <w:p w14:paraId="542AD96A" w14:textId="77777777" w:rsidR="00CC5121" w:rsidRDefault="00CC5121" w:rsidP="00367745">
            <w:pPr>
              <w:pStyle w:val="TabellRader"/>
              <w:jc w:val="left"/>
            </w:pPr>
            <w:r>
              <w:t>Rapport publicerad</w:t>
            </w:r>
          </w:p>
        </w:tc>
        <w:tc>
          <w:tcPr>
            <w:tcW w:w="800" w:type="pct"/>
            <w:tcBorders>
              <w:top w:val="single" w:sz="6" w:space="0" w:color="auto"/>
              <w:bottom w:val="single" w:sz="6" w:space="0" w:color="auto"/>
            </w:tcBorders>
            <w:shd w:val="clear" w:color="auto" w:fill="auto"/>
          </w:tcPr>
          <w:p w14:paraId="0AE38F07"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56F2B903" w14:textId="77777777" w:rsidR="00CC5121" w:rsidRDefault="00CC5121" w:rsidP="00367745">
            <w:pPr>
              <w:pStyle w:val="TabellRader"/>
              <w:jc w:val="left"/>
            </w:pPr>
            <w:r>
              <w:t>Målet uppnått</w:t>
            </w:r>
          </w:p>
        </w:tc>
      </w:tr>
      <w:tr w:rsidR="00CC5121" w14:paraId="13C3DB8F" w14:textId="77777777" w:rsidTr="00367745">
        <w:tc>
          <w:tcPr>
            <w:tcW w:w="250" w:type="pct"/>
            <w:tcBorders>
              <w:top w:val="single" w:sz="6" w:space="0" w:color="auto"/>
              <w:bottom w:val="single" w:sz="6" w:space="0" w:color="auto"/>
            </w:tcBorders>
            <w:shd w:val="clear" w:color="auto" w:fill="auto"/>
          </w:tcPr>
          <w:p w14:paraId="6849E40D" w14:textId="77777777" w:rsidR="00CC5121" w:rsidRDefault="00CC5121" w:rsidP="00367745">
            <w:pPr>
              <w:pStyle w:val="TabellRader"/>
              <w:jc w:val="left"/>
            </w:pPr>
            <w:r>
              <w:t>7</w:t>
            </w:r>
          </w:p>
        </w:tc>
        <w:tc>
          <w:tcPr>
            <w:tcW w:w="2451" w:type="pct"/>
            <w:tcBorders>
              <w:top w:val="single" w:sz="6" w:space="0" w:color="auto"/>
              <w:bottom w:val="single" w:sz="6" w:space="0" w:color="auto"/>
            </w:tcBorders>
            <w:shd w:val="clear" w:color="auto" w:fill="auto"/>
          </w:tcPr>
          <w:p w14:paraId="75BEB2EB" w14:textId="77777777" w:rsidR="00CC5121" w:rsidRDefault="00CC5121" w:rsidP="00367745">
            <w:pPr>
              <w:pStyle w:val="TabellRader"/>
              <w:jc w:val="left"/>
            </w:pPr>
            <w:r>
              <w:t>Utföra en tematisk studie.</w:t>
            </w:r>
          </w:p>
        </w:tc>
        <w:tc>
          <w:tcPr>
            <w:tcW w:w="700" w:type="pct"/>
            <w:tcBorders>
              <w:top w:val="single" w:sz="6" w:space="0" w:color="auto"/>
              <w:bottom w:val="single" w:sz="6" w:space="0" w:color="auto"/>
            </w:tcBorders>
            <w:shd w:val="clear" w:color="auto" w:fill="auto"/>
          </w:tcPr>
          <w:p w14:paraId="2FE2C64D" w14:textId="77777777" w:rsidR="00CC5121" w:rsidRDefault="00CC5121" w:rsidP="00367745">
            <w:pPr>
              <w:pStyle w:val="TabellRader"/>
              <w:jc w:val="left"/>
            </w:pPr>
            <w:r>
              <w:t>Genomförd studie</w:t>
            </w:r>
          </w:p>
        </w:tc>
        <w:tc>
          <w:tcPr>
            <w:tcW w:w="800" w:type="pct"/>
            <w:tcBorders>
              <w:top w:val="single" w:sz="6" w:space="0" w:color="auto"/>
              <w:bottom w:val="single" w:sz="6" w:space="0" w:color="auto"/>
            </w:tcBorders>
            <w:shd w:val="clear" w:color="auto" w:fill="auto"/>
          </w:tcPr>
          <w:p w14:paraId="29DE453A"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4F127FF6" w14:textId="77777777" w:rsidR="00CC5121" w:rsidRDefault="00CC5121" w:rsidP="00367745">
            <w:pPr>
              <w:pStyle w:val="TabellRader"/>
              <w:jc w:val="left"/>
            </w:pPr>
            <w:r>
              <w:t>Målet uppnått</w:t>
            </w:r>
          </w:p>
        </w:tc>
      </w:tr>
      <w:tr w:rsidR="00CC5121" w14:paraId="7C3CEA33" w14:textId="77777777" w:rsidTr="00367745">
        <w:tc>
          <w:tcPr>
            <w:tcW w:w="250" w:type="pct"/>
            <w:tcBorders>
              <w:top w:val="single" w:sz="6" w:space="0" w:color="auto"/>
              <w:bottom w:val="single" w:sz="6" w:space="0" w:color="auto"/>
            </w:tcBorders>
            <w:shd w:val="clear" w:color="auto" w:fill="auto"/>
          </w:tcPr>
          <w:p w14:paraId="5BCAB299" w14:textId="77777777" w:rsidR="00CC5121" w:rsidRDefault="00CC5121" w:rsidP="00367745">
            <w:pPr>
              <w:pStyle w:val="TabellRader"/>
              <w:jc w:val="left"/>
            </w:pPr>
            <w:r>
              <w:t>8</w:t>
            </w:r>
          </w:p>
        </w:tc>
        <w:tc>
          <w:tcPr>
            <w:tcW w:w="2451" w:type="pct"/>
            <w:tcBorders>
              <w:top w:val="single" w:sz="6" w:space="0" w:color="auto"/>
              <w:bottom w:val="single" w:sz="6" w:space="0" w:color="auto"/>
            </w:tcBorders>
            <w:shd w:val="clear" w:color="auto" w:fill="auto"/>
          </w:tcPr>
          <w:p w14:paraId="0A327386" w14:textId="77777777" w:rsidR="00CC5121" w:rsidRDefault="00CC5121" w:rsidP="00367745">
            <w:pPr>
              <w:pStyle w:val="TabellRader"/>
              <w:jc w:val="left"/>
            </w:pPr>
            <w:r>
              <w:t>Publicera fördjupnings</w:t>
            </w:r>
            <w:r>
              <w:softHyphen/>
              <w:t>rapporter inom hållbarhet.</w:t>
            </w:r>
          </w:p>
        </w:tc>
        <w:tc>
          <w:tcPr>
            <w:tcW w:w="700" w:type="pct"/>
            <w:tcBorders>
              <w:top w:val="single" w:sz="6" w:space="0" w:color="auto"/>
              <w:bottom w:val="single" w:sz="6" w:space="0" w:color="auto"/>
            </w:tcBorders>
            <w:shd w:val="clear" w:color="auto" w:fill="auto"/>
          </w:tcPr>
          <w:p w14:paraId="4C868A49" w14:textId="77777777" w:rsidR="00CC5121" w:rsidRDefault="00CC5121" w:rsidP="00367745">
            <w:pPr>
              <w:pStyle w:val="TabellRader"/>
              <w:jc w:val="left"/>
            </w:pPr>
            <w:r>
              <w:t>Rapport publicerad</w:t>
            </w:r>
          </w:p>
        </w:tc>
        <w:tc>
          <w:tcPr>
            <w:tcW w:w="800" w:type="pct"/>
            <w:tcBorders>
              <w:top w:val="single" w:sz="6" w:space="0" w:color="auto"/>
              <w:bottom w:val="single" w:sz="6" w:space="0" w:color="auto"/>
            </w:tcBorders>
            <w:shd w:val="clear" w:color="auto" w:fill="auto"/>
          </w:tcPr>
          <w:p w14:paraId="6073EB9C"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5A229863" w14:textId="77777777" w:rsidR="00CC5121" w:rsidRDefault="00CC5121" w:rsidP="00367745">
            <w:pPr>
              <w:pStyle w:val="TabellRader"/>
              <w:jc w:val="left"/>
            </w:pPr>
            <w:r>
              <w:t>Målet uppnått</w:t>
            </w:r>
          </w:p>
        </w:tc>
      </w:tr>
      <w:tr w:rsidR="00CC5121" w14:paraId="4FFF9EFD" w14:textId="77777777" w:rsidTr="00367745">
        <w:tc>
          <w:tcPr>
            <w:tcW w:w="250" w:type="pct"/>
            <w:tcBorders>
              <w:top w:val="single" w:sz="6" w:space="0" w:color="auto"/>
              <w:bottom w:val="single" w:sz="6" w:space="0" w:color="auto"/>
            </w:tcBorders>
            <w:shd w:val="clear" w:color="auto" w:fill="auto"/>
          </w:tcPr>
          <w:p w14:paraId="47F1975F" w14:textId="77777777" w:rsidR="00CC5121" w:rsidRDefault="00CC5121" w:rsidP="00367745">
            <w:pPr>
              <w:pStyle w:val="TabellRader"/>
              <w:jc w:val="left"/>
            </w:pPr>
            <w:r>
              <w:t>9</w:t>
            </w:r>
          </w:p>
        </w:tc>
        <w:tc>
          <w:tcPr>
            <w:tcW w:w="2451" w:type="pct"/>
            <w:tcBorders>
              <w:top w:val="single" w:sz="6" w:space="0" w:color="auto"/>
              <w:bottom w:val="single" w:sz="6" w:space="0" w:color="auto"/>
            </w:tcBorders>
            <w:shd w:val="clear" w:color="auto" w:fill="auto"/>
          </w:tcPr>
          <w:p w14:paraId="1A48E045" w14:textId="77777777" w:rsidR="00CC5121" w:rsidRDefault="00CC5121" w:rsidP="00367745">
            <w:pPr>
              <w:pStyle w:val="TabellRader"/>
              <w:jc w:val="left"/>
            </w:pPr>
            <w:r>
              <w:t>Vara med och driva hållbar normutveck</w:t>
            </w:r>
            <w:r>
              <w:softHyphen/>
              <w:t>ling och ägarstyrning i relevanta natio</w:t>
            </w:r>
            <w:r>
              <w:softHyphen/>
              <w:t>nella och internationella samverkans</w:t>
            </w:r>
            <w:r>
              <w:softHyphen/>
              <w:t>former.</w:t>
            </w:r>
          </w:p>
        </w:tc>
        <w:tc>
          <w:tcPr>
            <w:tcW w:w="700" w:type="pct"/>
            <w:tcBorders>
              <w:top w:val="single" w:sz="6" w:space="0" w:color="auto"/>
              <w:bottom w:val="single" w:sz="6" w:space="0" w:color="auto"/>
            </w:tcBorders>
            <w:shd w:val="clear" w:color="auto" w:fill="auto"/>
          </w:tcPr>
          <w:p w14:paraId="78D078DA" w14:textId="77777777" w:rsidR="00CC5121" w:rsidRDefault="00CC5121" w:rsidP="00367745">
            <w:pPr>
              <w:pStyle w:val="TabellRader"/>
              <w:jc w:val="left"/>
            </w:pPr>
            <w:r>
              <w:t>Kvalitativ bedöm</w:t>
            </w:r>
            <w:r>
              <w:softHyphen/>
              <w:t>ning</w:t>
            </w:r>
          </w:p>
        </w:tc>
        <w:tc>
          <w:tcPr>
            <w:tcW w:w="800" w:type="pct"/>
            <w:tcBorders>
              <w:top w:val="single" w:sz="6" w:space="0" w:color="auto"/>
              <w:bottom w:val="single" w:sz="6" w:space="0" w:color="auto"/>
            </w:tcBorders>
            <w:shd w:val="clear" w:color="auto" w:fill="auto"/>
          </w:tcPr>
          <w:p w14:paraId="70B92F77"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0B5ED435" w14:textId="77777777" w:rsidR="00CC5121" w:rsidRDefault="00CC5121" w:rsidP="00367745">
            <w:pPr>
              <w:pStyle w:val="TabellRader"/>
              <w:jc w:val="left"/>
            </w:pPr>
            <w:r>
              <w:t>Målet uppnått</w:t>
            </w:r>
          </w:p>
        </w:tc>
      </w:tr>
      <w:tr w:rsidR="00CC5121" w14:paraId="3E0CB25C" w14:textId="77777777" w:rsidTr="00367745">
        <w:tc>
          <w:tcPr>
            <w:tcW w:w="250" w:type="pct"/>
            <w:tcBorders>
              <w:top w:val="single" w:sz="6" w:space="0" w:color="auto"/>
              <w:bottom w:val="single" w:sz="6" w:space="0" w:color="auto"/>
            </w:tcBorders>
            <w:shd w:val="clear" w:color="auto" w:fill="auto"/>
          </w:tcPr>
          <w:p w14:paraId="1C83306C" w14:textId="77777777" w:rsidR="00CC5121" w:rsidRDefault="00CC5121" w:rsidP="00367745">
            <w:pPr>
              <w:pStyle w:val="TabellRader"/>
              <w:jc w:val="left"/>
            </w:pPr>
            <w:r>
              <w:t>10</w:t>
            </w:r>
          </w:p>
        </w:tc>
        <w:tc>
          <w:tcPr>
            <w:tcW w:w="2451" w:type="pct"/>
            <w:tcBorders>
              <w:top w:val="single" w:sz="6" w:space="0" w:color="auto"/>
              <w:bottom w:val="single" w:sz="6" w:space="0" w:color="auto"/>
            </w:tcBorders>
            <w:shd w:val="clear" w:color="auto" w:fill="auto"/>
          </w:tcPr>
          <w:p w14:paraId="6FE550E9" w14:textId="77777777" w:rsidR="00CC5121" w:rsidRDefault="00CC5121" w:rsidP="00367745">
            <w:pPr>
              <w:pStyle w:val="TabellRader"/>
              <w:jc w:val="left"/>
            </w:pPr>
            <w:r>
              <w:t>Bidra till en trygg och pension genom att ett kontinuerligt sparande i förvalsalter</w:t>
            </w:r>
            <w:r>
              <w:softHyphen/>
              <w:t>nativet ska ge en långsiktig överavkast</w:t>
            </w:r>
            <w:r>
              <w:softHyphen/>
              <w:t>ning om minst 2 procentenheter per år i förhållande till inkomstpensionen.</w:t>
            </w:r>
          </w:p>
        </w:tc>
        <w:tc>
          <w:tcPr>
            <w:tcW w:w="700" w:type="pct"/>
            <w:tcBorders>
              <w:top w:val="single" w:sz="6" w:space="0" w:color="auto"/>
              <w:bottom w:val="single" w:sz="6" w:space="0" w:color="auto"/>
            </w:tcBorders>
            <w:shd w:val="clear" w:color="auto" w:fill="auto"/>
          </w:tcPr>
          <w:p w14:paraId="4B5DE4E4" w14:textId="77777777" w:rsidR="00CC5121" w:rsidRDefault="00CC5121" w:rsidP="00367745">
            <w:pPr>
              <w:pStyle w:val="TabellRader"/>
              <w:jc w:val="left"/>
            </w:pPr>
            <w:r>
              <w:t>Avkast</w:t>
            </w:r>
            <w:r>
              <w:softHyphen/>
              <w:t>ning</w:t>
            </w:r>
          </w:p>
        </w:tc>
        <w:tc>
          <w:tcPr>
            <w:tcW w:w="800" w:type="pct"/>
            <w:tcBorders>
              <w:top w:val="single" w:sz="6" w:space="0" w:color="auto"/>
              <w:bottom w:val="single" w:sz="6" w:space="0" w:color="auto"/>
            </w:tcBorders>
            <w:shd w:val="clear" w:color="auto" w:fill="auto"/>
          </w:tcPr>
          <w:p w14:paraId="6C22EE8B"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13264408" w14:textId="77777777" w:rsidR="00CC5121" w:rsidRDefault="00CC5121" w:rsidP="00367745">
            <w:pPr>
              <w:pStyle w:val="TabellRader"/>
              <w:jc w:val="left"/>
            </w:pPr>
            <w:r>
              <w:t>Målet uppnått</w:t>
            </w:r>
          </w:p>
        </w:tc>
      </w:tr>
      <w:tr w:rsidR="00CC5121" w14:paraId="1F57ED3F" w14:textId="77777777" w:rsidTr="00367745">
        <w:tc>
          <w:tcPr>
            <w:tcW w:w="250" w:type="pct"/>
            <w:tcBorders>
              <w:top w:val="single" w:sz="6" w:space="0" w:color="auto"/>
              <w:bottom w:val="single" w:sz="6" w:space="0" w:color="auto"/>
            </w:tcBorders>
            <w:shd w:val="clear" w:color="auto" w:fill="auto"/>
          </w:tcPr>
          <w:p w14:paraId="082349E5" w14:textId="77777777" w:rsidR="00CC5121" w:rsidRDefault="00CC5121" w:rsidP="00367745">
            <w:pPr>
              <w:pStyle w:val="TabellRader"/>
              <w:jc w:val="left"/>
            </w:pPr>
            <w:r>
              <w:t>11</w:t>
            </w:r>
          </w:p>
        </w:tc>
        <w:tc>
          <w:tcPr>
            <w:tcW w:w="2451" w:type="pct"/>
            <w:tcBorders>
              <w:top w:val="single" w:sz="6" w:space="0" w:color="auto"/>
              <w:bottom w:val="single" w:sz="6" w:space="0" w:color="auto"/>
            </w:tcBorders>
            <w:shd w:val="clear" w:color="auto" w:fill="auto"/>
          </w:tcPr>
          <w:p w14:paraId="4CD67AD5" w14:textId="77777777" w:rsidR="00CC5121" w:rsidRDefault="00CC5121" w:rsidP="00367745">
            <w:pPr>
              <w:pStyle w:val="TabellRader"/>
              <w:jc w:val="left"/>
            </w:pPr>
            <w:r>
              <w:t>Agera som aktiv ägare och påverka bolagen i en hållbar riktning.</w:t>
            </w:r>
          </w:p>
        </w:tc>
        <w:tc>
          <w:tcPr>
            <w:tcW w:w="700" w:type="pct"/>
            <w:tcBorders>
              <w:top w:val="single" w:sz="6" w:space="0" w:color="auto"/>
              <w:bottom w:val="single" w:sz="6" w:space="0" w:color="auto"/>
            </w:tcBorders>
            <w:shd w:val="clear" w:color="auto" w:fill="auto"/>
          </w:tcPr>
          <w:p w14:paraId="5B331066" w14:textId="77777777" w:rsidR="00CC5121" w:rsidRDefault="00CC5121" w:rsidP="00367745">
            <w:pPr>
              <w:pStyle w:val="TabellRader"/>
              <w:jc w:val="left"/>
            </w:pPr>
            <w:r>
              <w:t>Antal stämmor där fond</w:t>
            </w:r>
            <w:r>
              <w:softHyphen/>
              <w:t>en röstat, antal på</w:t>
            </w:r>
            <w:r>
              <w:softHyphen/>
              <w:t>verkans</w:t>
            </w:r>
            <w:r>
              <w:softHyphen/>
              <w:t>dialoger, antal svart</w:t>
            </w:r>
            <w:r>
              <w:softHyphen/>
              <w:t>listningar och antal rätts</w:t>
            </w:r>
            <w:r>
              <w:softHyphen/>
              <w:t>processer</w:t>
            </w:r>
          </w:p>
        </w:tc>
        <w:tc>
          <w:tcPr>
            <w:tcW w:w="800" w:type="pct"/>
            <w:tcBorders>
              <w:top w:val="single" w:sz="6" w:space="0" w:color="auto"/>
              <w:bottom w:val="single" w:sz="6" w:space="0" w:color="auto"/>
            </w:tcBorders>
            <w:shd w:val="clear" w:color="auto" w:fill="auto"/>
          </w:tcPr>
          <w:p w14:paraId="5108FCC9" w14:textId="77777777" w:rsidR="00CC5121" w:rsidRDefault="00CC5121" w:rsidP="00367745">
            <w:pPr>
              <w:pStyle w:val="TabellRader"/>
              <w:jc w:val="left"/>
            </w:pPr>
            <w:r>
              <w:t>4</w:t>
            </w:r>
            <w:r w:rsidRPr="00EB0D0A">
              <w:rPr>
                <w:rFonts w:ascii="Cambria" w:hAnsi="Cambria" w:cs="Cambria"/>
              </w:rPr>
              <w:t> </w:t>
            </w:r>
            <w:r w:rsidRPr="00EB0D0A">
              <w:t>4648</w:t>
            </w:r>
            <w:r>
              <w:t xml:space="preserve"> stämmor, dialog med 131 bolag, 93 svart</w:t>
            </w:r>
            <w:r>
              <w:softHyphen/>
              <w:t>listningar och 14</w:t>
            </w:r>
            <w:r>
              <w:rPr>
                <w:rFonts w:ascii="Cambria" w:hAnsi="Cambria"/>
              </w:rPr>
              <w:t> </w:t>
            </w:r>
            <w:r>
              <w:t>på</w:t>
            </w:r>
            <w:r>
              <w:softHyphen/>
              <w:t>gående rättsproces</w:t>
            </w:r>
            <w:r>
              <w:softHyphen/>
              <w:t>ser</w:t>
            </w:r>
          </w:p>
        </w:tc>
        <w:tc>
          <w:tcPr>
            <w:tcW w:w="798" w:type="pct"/>
            <w:tcBorders>
              <w:top w:val="single" w:sz="6" w:space="0" w:color="auto"/>
              <w:bottom w:val="single" w:sz="6" w:space="0" w:color="auto"/>
            </w:tcBorders>
            <w:shd w:val="clear" w:color="auto" w:fill="auto"/>
          </w:tcPr>
          <w:p w14:paraId="60D67BCA" w14:textId="77777777" w:rsidR="00CC5121" w:rsidRDefault="00CC5121" w:rsidP="00367745">
            <w:pPr>
              <w:pStyle w:val="TabellRader"/>
              <w:jc w:val="left"/>
            </w:pPr>
            <w:r>
              <w:t>4</w:t>
            </w:r>
            <w:r>
              <w:rPr>
                <w:rFonts w:ascii="Cambria" w:hAnsi="Cambria" w:cs="Cambria"/>
              </w:rPr>
              <w:t> </w:t>
            </w:r>
            <w:r>
              <w:t>523 stämmor, dialog med 110 bolag, 104 svart</w:t>
            </w:r>
            <w:r>
              <w:softHyphen/>
              <w:t>listningar och 18</w:t>
            </w:r>
            <w:r>
              <w:rPr>
                <w:rFonts w:ascii="Cambria" w:hAnsi="Cambria"/>
              </w:rPr>
              <w:t> </w:t>
            </w:r>
            <w:r>
              <w:t>på</w:t>
            </w:r>
            <w:r>
              <w:softHyphen/>
              <w:t>gående rättsproces</w:t>
            </w:r>
            <w:r>
              <w:softHyphen/>
              <w:t>ser</w:t>
            </w:r>
          </w:p>
        </w:tc>
      </w:tr>
      <w:tr w:rsidR="00CC5121" w14:paraId="2E203BC2" w14:textId="77777777" w:rsidTr="00367745">
        <w:tc>
          <w:tcPr>
            <w:tcW w:w="250" w:type="pct"/>
            <w:tcBorders>
              <w:top w:val="single" w:sz="6" w:space="0" w:color="auto"/>
              <w:bottom w:val="single" w:sz="6" w:space="0" w:color="auto"/>
            </w:tcBorders>
            <w:shd w:val="clear" w:color="auto" w:fill="auto"/>
          </w:tcPr>
          <w:p w14:paraId="0B353CD7" w14:textId="77777777" w:rsidR="00CC5121" w:rsidRDefault="00CC5121" w:rsidP="00367745">
            <w:pPr>
              <w:pStyle w:val="TabellRader"/>
              <w:jc w:val="left"/>
            </w:pPr>
            <w:r>
              <w:t>12</w:t>
            </w:r>
          </w:p>
        </w:tc>
        <w:tc>
          <w:tcPr>
            <w:tcW w:w="2451" w:type="pct"/>
            <w:tcBorders>
              <w:top w:val="single" w:sz="6" w:space="0" w:color="auto"/>
              <w:bottom w:val="single" w:sz="6" w:space="0" w:color="auto"/>
            </w:tcBorders>
            <w:shd w:val="clear" w:color="auto" w:fill="auto"/>
          </w:tcPr>
          <w:p w14:paraId="146BCB5E" w14:textId="77777777" w:rsidR="00CC5121" w:rsidRDefault="00CC5121" w:rsidP="00367745">
            <w:pPr>
              <w:pStyle w:val="TabellRader"/>
              <w:jc w:val="left"/>
            </w:pPr>
            <w:r>
              <w:t xml:space="preserve">År 2025 ska 3 av 4 portföljbolag inom energisektorn har nått nivå 3 eller högre i Transition </w:t>
            </w:r>
            <w:proofErr w:type="spellStart"/>
            <w:r>
              <w:t>Pathway</w:t>
            </w:r>
            <w:proofErr w:type="spellEnd"/>
            <w:r>
              <w:t xml:space="preserve"> </w:t>
            </w:r>
            <w:proofErr w:type="spellStart"/>
            <w:r>
              <w:t>Initiatives</w:t>
            </w:r>
            <w:proofErr w:type="spellEnd"/>
            <w:r>
              <w:t xml:space="preserve"> bedömning av Management Quality.</w:t>
            </w:r>
          </w:p>
        </w:tc>
        <w:tc>
          <w:tcPr>
            <w:tcW w:w="700" w:type="pct"/>
            <w:tcBorders>
              <w:top w:val="single" w:sz="6" w:space="0" w:color="auto"/>
              <w:bottom w:val="single" w:sz="6" w:space="0" w:color="auto"/>
            </w:tcBorders>
            <w:shd w:val="clear" w:color="auto" w:fill="auto"/>
          </w:tcPr>
          <w:p w14:paraId="06657EAA" w14:textId="77777777" w:rsidR="00CC5121" w:rsidRDefault="00CC5121" w:rsidP="00367745">
            <w:pPr>
              <w:pStyle w:val="TabellRader"/>
              <w:jc w:val="left"/>
            </w:pPr>
            <w:r>
              <w:t>Andel portfölj</w:t>
            </w:r>
            <w:r>
              <w:softHyphen/>
              <w:t>bolag (procent)</w:t>
            </w:r>
          </w:p>
        </w:tc>
        <w:tc>
          <w:tcPr>
            <w:tcW w:w="800" w:type="pct"/>
            <w:tcBorders>
              <w:top w:val="single" w:sz="6" w:space="0" w:color="auto"/>
              <w:bottom w:val="single" w:sz="6" w:space="0" w:color="auto"/>
            </w:tcBorders>
            <w:shd w:val="clear" w:color="auto" w:fill="auto"/>
          </w:tcPr>
          <w:p w14:paraId="7EB8E4FE" w14:textId="77777777" w:rsidR="00CC5121" w:rsidRDefault="00CC5121" w:rsidP="00367745">
            <w:pPr>
              <w:pStyle w:val="TabellRader"/>
              <w:jc w:val="left"/>
            </w:pPr>
            <w:r>
              <w:t>65</w:t>
            </w:r>
          </w:p>
        </w:tc>
        <w:tc>
          <w:tcPr>
            <w:tcW w:w="798" w:type="pct"/>
            <w:tcBorders>
              <w:top w:val="single" w:sz="6" w:space="0" w:color="auto"/>
              <w:bottom w:val="single" w:sz="6" w:space="0" w:color="auto"/>
            </w:tcBorders>
            <w:shd w:val="clear" w:color="auto" w:fill="auto"/>
          </w:tcPr>
          <w:p w14:paraId="1635EF0B" w14:textId="77777777" w:rsidR="00CC5121" w:rsidRDefault="00CC5121" w:rsidP="00367745">
            <w:pPr>
              <w:pStyle w:val="TabellRader"/>
              <w:jc w:val="left"/>
            </w:pPr>
            <w:r>
              <w:t>77</w:t>
            </w:r>
          </w:p>
        </w:tc>
      </w:tr>
      <w:tr w:rsidR="00CC5121" w14:paraId="6C7FCF92" w14:textId="77777777" w:rsidTr="00367745">
        <w:tc>
          <w:tcPr>
            <w:tcW w:w="250" w:type="pct"/>
            <w:tcBorders>
              <w:top w:val="single" w:sz="6" w:space="0" w:color="auto"/>
              <w:bottom w:val="single" w:sz="6" w:space="0" w:color="auto"/>
            </w:tcBorders>
            <w:shd w:val="clear" w:color="auto" w:fill="auto"/>
          </w:tcPr>
          <w:p w14:paraId="25A15540" w14:textId="77777777" w:rsidR="00CC5121" w:rsidRDefault="00CC5121" w:rsidP="00367745">
            <w:pPr>
              <w:pStyle w:val="TabellRader"/>
              <w:jc w:val="left"/>
            </w:pPr>
            <w:r>
              <w:lastRenderedPageBreak/>
              <w:t>13</w:t>
            </w:r>
          </w:p>
        </w:tc>
        <w:tc>
          <w:tcPr>
            <w:tcW w:w="2451" w:type="pct"/>
            <w:tcBorders>
              <w:top w:val="single" w:sz="6" w:space="0" w:color="auto"/>
              <w:bottom w:val="single" w:sz="6" w:space="0" w:color="auto"/>
            </w:tcBorders>
            <w:shd w:val="clear" w:color="auto" w:fill="auto"/>
          </w:tcPr>
          <w:p w14:paraId="39502E93" w14:textId="77777777" w:rsidR="00CC5121" w:rsidRDefault="00CC5121" w:rsidP="00367745">
            <w:pPr>
              <w:pStyle w:val="TabellRader"/>
              <w:jc w:val="left"/>
            </w:pPr>
            <w:r>
              <w:t>Gröna mandat i samtliga tillgångsslag fonden investerar i. År 2025 ska fonden ha fördubblat andelen gröna investeringar jämfört med 2020.</w:t>
            </w:r>
          </w:p>
        </w:tc>
        <w:tc>
          <w:tcPr>
            <w:tcW w:w="700" w:type="pct"/>
            <w:tcBorders>
              <w:top w:val="single" w:sz="6" w:space="0" w:color="auto"/>
              <w:bottom w:val="single" w:sz="6" w:space="0" w:color="auto"/>
            </w:tcBorders>
            <w:shd w:val="clear" w:color="auto" w:fill="auto"/>
          </w:tcPr>
          <w:p w14:paraId="54178B54" w14:textId="77777777" w:rsidR="00CC5121" w:rsidRDefault="00CC5121" w:rsidP="00367745">
            <w:pPr>
              <w:pStyle w:val="TabellRader"/>
              <w:jc w:val="left"/>
            </w:pPr>
            <w:r>
              <w:t>Mdkr</w:t>
            </w:r>
          </w:p>
        </w:tc>
        <w:tc>
          <w:tcPr>
            <w:tcW w:w="800" w:type="pct"/>
            <w:tcBorders>
              <w:top w:val="single" w:sz="6" w:space="0" w:color="auto"/>
              <w:bottom w:val="single" w:sz="6" w:space="0" w:color="auto"/>
            </w:tcBorders>
            <w:shd w:val="clear" w:color="auto" w:fill="auto"/>
          </w:tcPr>
          <w:p w14:paraId="2648EBC3" w14:textId="77777777" w:rsidR="00CC5121" w:rsidRDefault="00CC5121" w:rsidP="00367745">
            <w:pPr>
              <w:pStyle w:val="TabellRader"/>
              <w:jc w:val="left"/>
            </w:pPr>
            <w:r>
              <w:t>2,0 i gröna obligation</w:t>
            </w:r>
            <w:r>
              <w:softHyphen/>
              <w:t xml:space="preserve">er, </w:t>
            </w:r>
            <w:r>
              <w:br/>
              <w:t>3,4 i gröna investe</w:t>
            </w:r>
            <w:r>
              <w:softHyphen/>
              <w:t>ringsman</w:t>
            </w:r>
            <w:r>
              <w:softHyphen/>
              <w:t xml:space="preserve">datet för noterade aktier, och </w:t>
            </w:r>
            <w:r>
              <w:br/>
              <w:t xml:space="preserve">1,6 i </w:t>
            </w:r>
            <w:proofErr w:type="spellStart"/>
            <w:r>
              <w:t>clean</w:t>
            </w:r>
            <w:r>
              <w:softHyphen/>
              <w:t>tech</w:t>
            </w:r>
            <w:proofErr w:type="spellEnd"/>
          </w:p>
        </w:tc>
        <w:tc>
          <w:tcPr>
            <w:tcW w:w="798" w:type="pct"/>
            <w:tcBorders>
              <w:top w:val="single" w:sz="6" w:space="0" w:color="auto"/>
              <w:bottom w:val="single" w:sz="6" w:space="0" w:color="auto"/>
            </w:tcBorders>
            <w:shd w:val="clear" w:color="auto" w:fill="auto"/>
          </w:tcPr>
          <w:p w14:paraId="56894DF0" w14:textId="77777777" w:rsidR="00CC5121" w:rsidRDefault="00CC5121" w:rsidP="00367745">
            <w:pPr>
              <w:pStyle w:val="TabellRader"/>
              <w:jc w:val="left"/>
            </w:pPr>
            <w:r>
              <w:t>9,2 i gröna obligation</w:t>
            </w:r>
            <w:r>
              <w:softHyphen/>
              <w:t xml:space="preserve">er, </w:t>
            </w:r>
            <w:r>
              <w:br/>
              <w:t xml:space="preserve">3,2 i grönt mandat (listade aktier), och 1,5 i </w:t>
            </w:r>
            <w:proofErr w:type="spellStart"/>
            <w:r>
              <w:t>clean</w:t>
            </w:r>
            <w:r>
              <w:softHyphen/>
              <w:t>tech</w:t>
            </w:r>
            <w:proofErr w:type="spellEnd"/>
          </w:p>
        </w:tc>
      </w:tr>
      <w:tr w:rsidR="00CC5121" w14:paraId="39624EA3" w14:textId="77777777" w:rsidTr="00367745">
        <w:tc>
          <w:tcPr>
            <w:tcW w:w="250" w:type="pct"/>
            <w:tcBorders>
              <w:top w:val="single" w:sz="6" w:space="0" w:color="auto"/>
              <w:bottom w:val="single" w:sz="6" w:space="0" w:color="auto"/>
            </w:tcBorders>
            <w:shd w:val="clear" w:color="auto" w:fill="auto"/>
          </w:tcPr>
          <w:p w14:paraId="7E4AF6A4" w14:textId="77777777" w:rsidR="00CC5121" w:rsidRDefault="00CC5121" w:rsidP="00367745">
            <w:pPr>
              <w:pStyle w:val="TabellRader"/>
              <w:jc w:val="left"/>
            </w:pPr>
            <w:r>
              <w:t>14</w:t>
            </w:r>
          </w:p>
        </w:tc>
        <w:tc>
          <w:tcPr>
            <w:tcW w:w="2451" w:type="pct"/>
            <w:tcBorders>
              <w:top w:val="single" w:sz="6" w:space="0" w:color="auto"/>
              <w:bottom w:val="single" w:sz="6" w:space="0" w:color="auto"/>
            </w:tcBorders>
            <w:shd w:val="clear" w:color="auto" w:fill="auto"/>
          </w:tcPr>
          <w:p w14:paraId="1CE4F348" w14:textId="77777777" w:rsidR="00CC5121" w:rsidRDefault="00CC5121" w:rsidP="00367745">
            <w:pPr>
              <w:pStyle w:val="TabellRader"/>
              <w:jc w:val="left"/>
            </w:pPr>
            <w:r>
              <w:t>Bidra till ökad kunskap om hållbara investeringar och ägarstyrning genom att tillgängliggöra och sprida forskning och kunskap.</w:t>
            </w:r>
          </w:p>
        </w:tc>
        <w:tc>
          <w:tcPr>
            <w:tcW w:w="700" w:type="pct"/>
            <w:tcBorders>
              <w:top w:val="single" w:sz="6" w:space="0" w:color="auto"/>
              <w:bottom w:val="single" w:sz="6" w:space="0" w:color="auto"/>
            </w:tcBorders>
            <w:shd w:val="clear" w:color="auto" w:fill="auto"/>
          </w:tcPr>
          <w:p w14:paraId="1655D4D2" w14:textId="77777777" w:rsidR="00CC5121" w:rsidRDefault="00CC5121" w:rsidP="00367745">
            <w:pPr>
              <w:pStyle w:val="TabellRader"/>
              <w:jc w:val="left"/>
            </w:pPr>
            <w:r>
              <w:t>Kvalitativ bedöm</w:t>
            </w:r>
            <w:r>
              <w:softHyphen/>
              <w:t>ning</w:t>
            </w:r>
          </w:p>
        </w:tc>
        <w:tc>
          <w:tcPr>
            <w:tcW w:w="800" w:type="pct"/>
            <w:tcBorders>
              <w:top w:val="single" w:sz="6" w:space="0" w:color="auto"/>
              <w:bottom w:val="single" w:sz="6" w:space="0" w:color="auto"/>
            </w:tcBorders>
            <w:shd w:val="clear" w:color="auto" w:fill="auto"/>
          </w:tcPr>
          <w:p w14:paraId="75D23096" w14:textId="77777777" w:rsidR="00CC5121" w:rsidRDefault="00CC5121" w:rsidP="00367745">
            <w:pPr>
              <w:pStyle w:val="TabellRader"/>
              <w:jc w:val="left"/>
            </w:pPr>
            <w:r>
              <w:t>Målet uppnått</w:t>
            </w:r>
          </w:p>
        </w:tc>
        <w:tc>
          <w:tcPr>
            <w:tcW w:w="798" w:type="pct"/>
            <w:tcBorders>
              <w:top w:val="single" w:sz="6" w:space="0" w:color="auto"/>
              <w:bottom w:val="single" w:sz="6" w:space="0" w:color="auto"/>
            </w:tcBorders>
            <w:shd w:val="clear" w:color="auto" w:fill="auto"/>
          </w:tcPr>
          <w:p w14:paraId="1B9EE274" w14:textId="77777777" w:rsidR="00CC5121" w:rsidRDefault="00CC5121" w:rsidP="00367745">
            <w:pPr>
              <w:pStyle w:val="TabellRader"/>
              <w:jc w:val="left"/>
            </w:pPr>
            <w:r>
              <w:t>Målet uppnått</w:t>
            </w:r>
          </w:p>
        </w:tc>
      </w:tr>
      <w:tr w:rsidR="00CC5121" w14:paraId="6D1411A4" w14:textId="77777777" w:rsidTr="00367745">
        <w:tc>
          <w:tcPr>
            <w:tcW w:w="250" w:type="pct"/>
            <w:tcBorders>
              <w:top w:val="single" w:sz="6" w:space="0" w:color="auto"/>
              <w:bottom w:val="single" w:sz="6" w:space="0" w:color="auto"/>
            </w:tcBorders>
            <w:shd w:val="clear" w:color="auto" w:fill="auto"/>
          </w:tcPr>
          <w:p w14:paraId="0B6F9C88" w14:textId="77777777" w:rsidR="00CC5121" w:rsidRDefault="00CC5121" w:rsidP="00367745">
            <w:pPr>
              <w:pStyle w:val="TabellRader"/>
              <w:jc w:val="left"/>
            </w:pPr>
            <w:r>
              <w:t>15</w:t>
            </w:r>
          </w:p>
        </w:tc>
        <w:tc>
          <w:tcPr>
            <w:tcW w:w="2451" w:type="pct"/>
            <w:tcBorders>
              <w:top w:val="single" w:sz="6" w:space="0" w:color="auto"/>
              <w:bottom w:val="single" w:sz="6" w:space="0" w:color="auto"/>
            </w:tcBorders>
            <w:shd w:val="clear" w:color="auto" w:fill="auto"/>
          </w:tcPr>
          <w:p w14:paraId="53D4D4AA" w14:textId="77777777" w:rsidR="00CC5121" w:rsidRDefault="00CC5121" w:rsidP="00367745">
            <w:pPr>
              <w:pStyle w:val="TabellRader"/>
              <w:jc w:val="left"/>
            </w:pPr>
            <w:r>
              <w:t xml:space="preserve">PAII </w:t>
            </w:r>
            <w:proofErr w:type="spellStart"/>
            <w:r>
              <w:t>nettonoll</w:t>
            </w:r>
            <w:proofErr w:type="spellEnd"/>
            <w:r>
              <w:t>-initiativ</w:t>
            </w:r>
          </w:p>
          <w:p w14:paraId="26EF4DA2" w14:textId="77777777" w:rsidR="00CC5121" w:rsidRDefault="00CC5121" w:rsidP="00367745">
            <w:pPr>
              <w:pStyle w:val="TabellRader"/>
              <w:jc w:val="left"/>
            </w:pPr>
            <w:r>
              <w:t>Aktivitetsmål 2025: aktivt ägande med 100 % av prioriterade bolag</w:t>
            </w:r>
          </w:p>
          <w:p w14:paraId="45820B74" w14:textId="77777777" w:rsidR="00CC5121" w:rsidRDefault="00CC5121" w:rsidP="00367745">
            <w:pPr>
              <w:pStyle w:val="TabellRader"/>
              <w:jc w:val="left"/>
            </w:pPr>
            <w:r>
              <w:t>Resultatmål 2025: 50 % av prioriterade bolag ska ha omställningsplan</w:t>
            </w:r>
          </w:p>
        </w:tc>
        <w:tc>
          <w:tcPr>
            <w:tcW w:w="700" w:type="pct"/>
            <w:tcBorders>
              <w:top w:val="single" w:sz="6" w:space="0" w:color="auto"/>
              <w:bottom w:val="single" w:sz="6" w:space="0" w:color="auto"/>
            </w:tcBorders>
            <w:shd w:val="clear" w:color="auto" w:fill="auto"/>
          </w:tcPr>
          <w:p w14:paraId="28FE458C" w14:textId="77777777" w:rsidR="00CC5121" w:rsidRDefault="00CC5121" w:rsidP="00367745">
            <w:pPr>
              <w:pStyle w:val="TabellRader"/>
              <w:jc w:val="left"/>
            </w:pPr>
            <w:r>
              <w:t>Andel av priorite</w:t>
            </w:r>
            <w:r>
              <w:softHyphen/>
              <w:t>rade bolag (procent)</w:t>
            </w:r>
          </w:p>
        </w:tc>
        <w:tc>
          <w:tcPr>
            <w:tcW w:w="800" w:type="pct"/>
            <w:tcBorders>
              <w:top w:val="single" w:sz="6" w:space="0" w:color="auto"/>
              <w:bottom w:val="single" w:sz="6" w:space="0" w:color="auto"/>
            </w:tcBorders>
            <w:shd w:val="clear" w:color="auto" w:fill="auto"/>
          </w:tcPr>
          <w:p w14:paraId="3DBECE9F" w14:textId="77777777" w:rsidR="00CC5121" w:rsidRDefault="00CC5121" w:rsidP="00367745">
            <w:pPr>
              <w:pStyle w:val="TabellRader"/>
              <w:jc w:val="left"/>
            </w:pPr>
          </w:p>
        </w:tc>
        <w:tc>
          <w:tcPr>
            <w:tcW w:w="798" w:type="pct"/>
            <w:tcBorders>
              <w:top w:val="single" w:sz="6" w:space="0" w:color="auto"/>
              <w:bottom w:val="single" w:sz="6" w:space="0" w:color="auto"/>
            </w:tcBorders>
            <w:shd w:val="clear" w:color="auto" w:fill="auto"/>
          </w:tcPr>
          <w:p w14:paraId="5C097D88" w14:textId="77777777" w:rsidR="00CC5121" w:rsidRDefault="00CC5121" w:rsidP="00367745">
            <w:pPr>
              <w:pStyle w:val="TabellRader"/>
              <w:jc w:val="left"/>
            </w:pPr>
            <w:r>
              <w:t>Aktivitets</w:t>
            </w:r>
            <w:r>
              <w:softHyphen/>
              <w:t>mål: 69</w:t>
            </w:r>
          </w:p>
          <w:p w14:paraId="7321A717" w14:textId="77777777" w:rsidR="00CC5121" w:rsidRDefault="00CC5121" w:rsidP="00367745">
            <w:pPr>
              <w:pStyle w:val="TabellRader"/>
              <w:jc w:val="left"/>
            </w:pPr>
            <w:r>
              <w:t>Resultat</w:t>
            </w:r>
            <w:r>
              <w:softHyphen/>
              <w:t>mål: 26</w:t>
            </w:r>
          </w:p>
        </w:tc>
      </w:tr>
    </w:tbl>
    <w:p w14:paraId="35F5BD2F" w14:textId="77777777" w:rsidR="00CC5121" w:rsidRPr="00F36369" w:rsidRDefault="00CC5121" w:rsidP="00CC5121">
      <w:pPr>
        <w:pStyle w:val="TabellFotnot"/>
      </w:pPr>
      <w:r>
        <w:t>Källa: McKinsey 9 (grunddata från Sjunde AP-fonden).</w:t>
      </w:r>
    </w:p>
    <w:p w14:paraId="2F67909D" w14:textId="77777777" w:rsidR="00CC5121" w:rsidRDefault="00CC5121" w:rsidP="00CC5121">
      <w:pPr>
        <w:pStyle w:val="Brdtext"/>
      </w:pPr>
    </w:p>
    <w:p w14:paraId="33239706" w14:textId="77777777" w:rsidR="00CC5121" w:rsidRDefault="00CC5121" w:rsidP="00CC5121">
      <w:pPr>
        <w:pStyle w:val="Brdtext"/>
      </w:pPr>
      <w:r>
        <w:t>Regeringen bedömer att Sjunde AP-fonden har satt upp tydliga håll</w:t>
      </w:r>
      <w:r>
        <w:softHyphen/>
        <w:t>barhetsmål och arbetat aktivt för att uppnå dem under 2022.</w:t>
      </w:r>
    </w:p>
    <w:p w14:paraId="77659FA9" w14:textId="77777777" w:rsidR="00CC5121" w:rsidRPr="00180B0B" w:rsidRDefault="00CC5121" w:rsidP="00CC5121">
      <w:pPr>
        <w:pStyle w:val="Rubrik5utannumrering"/>
      </w:pPr>
      <w:r w:rsidRPr="00180B0B">
        <w:t>Risk- och kontrollverksamhet</w:t>
      </w:r>
    </w:p>
    <w:p w14:paraId="10AB1879" w14:textId="77777777" w:rsidR="00CC5121" w:rsidRPr="00180B0B" w:rsidRDefault="00CC5121" w:rsidP="00CC5121">
      <w:pPr>
        <w:pStyle w:val="Brdtextmedindrag"/>
        <w:ind w:firstLine="0"/>
      </w:pPr>
      <w:r w:rsidRPr="00180B0B">
        <w:t>Sjunde AP-fonden arbetar utifrån principen om tre försvarslinjer, vilket innebär att verksamhetens risker ägs och kontrolleras av verksamheten själv, och att det riskarbete som utförs i verksamheten följs upp av fondens oberoende funktioner för risk och regelefterlevnad.</w:t>
      </w:r>
    </w:p>
    <w:p w14:paraId="0ED69A06" w14:textId="77777777" w:rsidR="00CC5121" w:rsidRPr="00180B0B" w:rsidRDefault="00CC5121" w:rsidP="00CC5121">
      <w:pPr>
        <w:pStyle w:val="Brdtextmedindrag"/>
      </w:pPr>
      <w:r w:rsidRPr="00180B0B">
        <w:t>Verksamheten ansvarar för de risker som är förknippade med den verk</w:t>
      </w:r>
      <w:r w:rsidRPr="00180B0B">
        <w:softHyphen/>
        <w:t xml:space="preserve">samhet som bedrivs, inklusive risker som uppstår i förhållande till externa samarbetspartner och </w:t>
      </w:r>
      <w:proofErr w:type="spellStart"/>
      <w:r w:rsidRPr="00180B0B">
        <w:t>utkontrakterad</w:t>
      </w:r>
      <w:proofErr w:type="spellEnd"/>
      <w:r w:rsidRPr="00180B0B">
        <w:t xml:space="preserve"> verksamhet. Identifierade risker kontrolleras, följs upp och rapporteras i enlighet med fastställd rapporteringsstruktur. För beredning av frågor som rör risker i verksam</w:t>
      </w:r>
      <w:r w:rsidRPr="00180B0B">
        <w:softHyphen/>
        <w:t>heten finns en särskild riskhanteringskommitté som består av regelverks</w:t>
      </w:r>
      <w:r w:rsidRPr="00180B0B">
        <w:softHyphen/>
        <w:t xml:space="preserve">ansvarig, riskansvarig, ansvarig </w:t>
      </w:r>
      <w:r>
        <w:t>för riskhantering och uppföljning (</w:t>
      </w:r>
      <w:proofErr w:type="spellStart"/>
      <w:r w:rsidRPr="00180B0B">
        <w:t>middle</w:t>
      </w:r>
      <w:proofErr w:type="spellEnd"/>
      <w:r w:rsidRPr="00180B0B">
        <w:t xml:space="preserve"> </w:t>
      </w:r>
      <w:proofErr w:type="spellStart"/>
      <w:r w:rsidRPr="00180B0B">
        <w:t>office</w:t>
      </w:r>
      <w:proofErr w:type="spellEnd"/>
      <w:r>
        <w:t>)</w:t>
      </w:r>
      <w:r w:rsidRPr="00180B0B">
        <w:t>, chefen för förvaltningen och chefen för administra</w:t>
      </w:r>
      <w:r w:rsidRPr="00180B0B">
        <w:softHyphen/>
        <w:t>tionen. I</w:t>
      </w:r>
      <w:r>
        <w:t> </w:t>
      </w:r>
      <w:r w:rsidRPr="00180B0B">
        <w:t>riskhanteringskommittén behandlas frågor kopplade till riskhant</w:t>
      </w:r>
      <w:r w:rsidRPr="00180B0B">
        <w:softHyphen/>
        <w:t>eringen och utvecklingen av Sjunde AP-fondens riskram</w:t>
      </w:r>
      <w:r w:rsidRPr="00180B0B">
        <w:softHyphen/>
        <w:t>verk samt bered</w:t>
      </w:r>
      <w:r w:rsidRPr="00180B0B">
        <w:softHyphen/>
        <w:t>ning av riskfrågor för ledningsgruppen, revisionsutskottet och styrelsen.</w:t>
      </w:r>
    </w:p>
    <w:p w14:paraId="59DF9745" w14:textId="77777777" w:rsidR="00CC5121" w:rsidRDefault="00CC5121" w:rsidP="00CC5121">
      <w:pPr>
        <w:pStyle w:val="Brdtextmedindrag"/>
      </w:pPr>
      <w:r w:rsidRPr="00180B0B">
        <w:t>Fondens internrevisorer rapporterar till styrelsen. Styrelsens revisions</w:t>
      </w:r>
      <w:r w:rsidRPr="00180B0B">
        <w:softHyphen/>
        <w:t>utskott följer löpande upp att fonden vidtar åtgärder med anledning av iakttagelser från intern- och externrevisorer. Funktionerna för risk, regel</w:t>
      </w:r>
      <w:r w:rsidRPr="00180B0B">
        <w:softHyphen/>
        <w:t>efterlevnad och internrevision arbetar riskbaserat och tar årligen fram för</w:t>
      </w:r>
      <w:r w:rsidRPr="00180B0B">
        <w:softHyphen/>
        <w:t>slag till kontroll</w:t>
      </w:r>
      <w:r w:rsidRPr="00180B0B">
        <w:softHyphen/>
        <w:t>plan för verksamheten, baserat på riskanalys. Kontroll</w:t>
      </w:r>
      <w:r w:rsidRPr="00180B0B">
        <w:softHyphen/>
        <w:t xml:space="preserve">planerna fastställs av fondens styrelse. </w:t>
      </w:r>
      <w:bookmarkStart w:id="322" w:name="_Toc483313573"/>
      <w:bookmarkStart w:id="323" w:name="_Toc514842430"/>
      <w:bookmarkStart w:id="324" w:name="_Toc7438829"/>
      <w:bookmarkStart w:id="325" w:name="_Toc8029422"/>
      <w:bookmarkStart w:id="326" w:name="_Toc9430700"/>
      <w:bookmarkEnd w:id="313"/>
    </w:p>
    <w:p w14:paraId="71BB09A8" w14:textId="77777777" w:rsidR="00CC5121" w:rsidRDefault="00CC5121" w:rsidP="00CC5121">
      <w:pPr>
        <w:pStyle w:val="Brdtextmedindrag"/>
      </w:pPr>
      <w:r>
        <w:lastRenderedPageBreak/>
        <w:t xml:space="preserve">De av regeringen utsedda </w:t>
      </w:r>
      <w:r w:rsidRPr="007356C2">
        <w:t>revisorer</w:t>
      </w:r>
      <w:r>
        <w:t xml:space="preserve">na har i revisionen för 2022 </w:t>
      </w:r>
      <w:proofErr w:type="gramStart"/>
      <w:r>
        <w:t>bl.a.</w:t>
      </w:r>
      <w:proofErr w:type="gramEnd"/>
      <w:r>
        <w:t xml:space="preserve"> granskat Sjunde AP-fondens interna styrning och kontroll samt efterlevnad av rege</w:t>
      </w:r>
      <w:r>
        <w:softHyphen/>
        <w:t>ringens riktlinjer för anställningsvillkor för ledande befattnings</w:t>
      </w:r>
      <w:r>
        <w:softHyphen/>
        <w:t>havare (se avsnitt 7.3). Utöver denna granskning är det förenat med svårig</w:t>
      </w:r>
      <w:r>
        <w:softHyphen/>
        <w:t xml:space="preserve">heter för regeringen att närmare utvärdera fondens interna styrning (eng. </w:t>
      </w:r>
      <w:proofErr w:type="spellStart"/>
      <w:r>
        <w:t>governance</w:t>
      </w:r>
      <w:proofErr w:type="spellEnd"/>
      <w:r>
        <w:t>).</w:t>
      </w:r>
    </w:p>
    <w:p w14:paraId="2F6E58D6" w14:textId="77777777" w:rsidR="00CC5121" w:rsidRPr="00BD5C1B" w:rsidRDefault="00CC5121" w:rsidP="00CC5121">
      <w:pPr>
        <w:pStyle w:val="Rubrik1"/>
      </w:pPr>
      <w:bookmarkStart w:id="327" w:name="_Toc41493012"/>
      <w:bookmarkStart w:id="328" w:name="_Toc72921806"/>
      <w:bookmarkStart w:id="329" w:name="_Toc135834670"/>
      <w:r w:rsidRPr="00BD5C1B">
        <w:t>Övriga förvaltningsfrågor</w:t>
      </w:r>
      <w:bookmarkEnd w:id="322"/>
      <w:bookmarkEnd w:id="323"/>
      <w:bookmarkEnd w:id="324"/>
      <w:bookmarkEnd w:id="325"/>
      <w:bookmarkEnd w:id="326"/>
      <w:bookmarkEnd w:id="327"/>
      <w:bookmarkEnd w:id="328"/>
      <w:bookmarkEnd w:id="329"/>
    </w:p>
    <w:p w14:paraId="3752C550" w14:textId="77777777" w:rsidR="00CC5121" w:rsidRPr="0000522F" w:rsidRDefault="00CC5121" w:rsidP="00CC5121">
      <w:pPr>
        <w:pStyle w:val="Rubrik2"/>
        <w:spacing w:before="0"/>
      </w:pPr>
      <w:bookmarkStart w:id="330" w:name="_Hlk513133569"/>
      <w:bookmarkStart w:id="331" w:name="_Hlk513133704"/>
      <w:bookmarkStart w:id="332" w:name="_Toc481501543"/>
      <w:bookmarkStart w:id="333" w:name="_Toc481574501"/>
      <w:bookmarkStart w:id="334" w:name="_Toc483313576"/>
      <w:bookmarkStart w:id="335" w:name="_Toc514842433"/>
      <w:bookmarkStart w:id="336" w:name="_Toc7438832"/>
      <w:bookmarkStart w:id="337" w:name="_Toc8029425"/>
      <w:bookmarkStart w:id="338" w:name="_Toc9430703"/>
      <w:bookmarkStart w:id="339" w:name="_Toc41493014"/>
      <w:bookmarkStart w:id="340" w:name="_Toc72921808"/>
      <w:bookmarkStart w:id="341" w:name="_Toc135834671"/>
      <w:bookmarkEnd w:id="330"/>
      <w:bookmarkEnd w:id="331"/>
      <w:r w:rsidRPr="0000522F">
        <w:t>Process för prövning av sidouppdrag för styrelseledamöter</w:t>
      </w:r>
      <w:bookmarkEnd w:id="332"/>
      <w:bookmarkEnd w:id="333"/>
      <w:bookmarkEnd w:id="334"/>
      <w:bookmarkEnd w:id="335"/>
      <w:bookmarkEnd w:id="336"/>
      <w:bookmarkEnd w:id="337"/>
      <w:bookmarkEnd w:id="338"/>
      <w:bookmarkEnd w:id="339"/>
      <w:bookmarkEnd w:id="340"/>
      <w:bookmarkEnd w:id="341"/>
    </w:p>
    <w:p w14:paraId="7D68510C" w14:textId="77777777" w:rsidR="00CC5121" w:rsidRPr="0000522F" w:rsidRDefault="00CC5121" w:rsidP="00CC5121">
      <w:pPr>
        <w:pStyle w:val="Brdtextram"/>
      </w:pPr>
      <w:bookmarkStart w:id="342" w:name="_Hlk133566791"/>
      <w:r w:rsidRPr="0000522F">
        <w:rPr>
          <w:b/>
        </w:rPr>
        <w:t>Regeringens bedömning:</w:t>
      </w:r>
      <w:r w:rsidRPr="0000522F">
        <w:t xml:space="preserve"> </w:t>
      </w:r>
      <w:bookmarkStart w:id="343" w:name="_Hlk70431407"/>
      <w:r w:rsidRPr="0000522F">
        <w:t>I syfte att värna om förtroendet för pensions</w:t>
      </w:r>
      <w:r w:rsidRPr="0000522F">
        <w:softHyphen/>
        <w:t>systemet och AP-fonderna bör alla styrelseledamöter i AP-fonderna på förhand informera sin styrelseordförande om nya upp</w:t>
      </w:r>
      <w:r w:rsidRPr="0000522F">
        <w:softHyphen/>
        <w:t>drag. Om ord</w:t>
      </w:r>
      <w:r w:rsidRPr="0000522F">
        <w:softHyphen/>
        <w:t>föranden är tveksam när det gäller lämpligheten av ett uppdrag kan frågan lämnas vidare till Finansdepartementet. Innan en styrelseord</w:t>
      </w:r>
      <w:r w:rsidRPr="0000522F">
        <w:softHyphen/>
        <w:t>förande åtar sig ett nytt uppdrag bör Finansdepartementet informeras</w:t>
      </w:r>
      <w:bookmarkEnd w:id="343"/>
      <w:r w:rsidRPr="0000522F">
        <w:t>.</w:t>
      </w:r>
    </w:p>
    <w:bookmarkEnd w:id="342"/>
    <w:p w14:paraId="25FA2209" w14:textId="77777777" w:rsidR="00CC5121" w:rsidRPr="0000522F" w:rsidRDefault="00CC5121" w:rsidP="00CC5121">
      <w:pPr>
        <w:pStyle w:val="Brdtextmedindrag"/>
        <w:ind w:firstLine="0"/>
        <w:rPr>
          <w:sz w:val="8"/>
          <w:szCs w:val="8"/>
        </w:rPr>
      </w:pPr>
    </w:p>
    <w:p w14:paraId="07F883AC" w14:textId="77777777" w:rsidR="00CC5121" w:rsidRPr="0000522F" w:rsidRDefault="00CC5121" w:rsidP="00CC5121">
      <w:pPr>
        <w:pStyle w:val="Brdtextmedindrag"/>
      </w:pPr>
      <w:bookmarkStart w:id="344" w:name="_Hlk8652217"/>
      <w:r w:rsidRPr="0000522F">
        <w:rPr>
          <w:b/>
        </w:rPr>
        <w:t>Skälen för regeringens bedömning:</w:t>
      </w:r>
      <w:r w:rsidRPr="0000522F">
        <w:t xml:space="preserve"> Som förvaltare av allmänna pensionsmedel är det viktigt att AP-fonderna har allmänhetens förtroende. Det får därmed inte finnas några som helst misstankar om att enskilda styrelseledamöter eller tjänstemän agerar utifrån annat än målet om att fondmedlen ska förvaltas så att de blir till största möjliga nytta för inkomstpensionssystemet. Det är också viktigt att styrelseledamöter i dessa fonder allmänt uppfattas som oberoende och oförhindrade att fatta beslut i enlighet med målet. Varje enskild styrelseledamot ansvarar för att detta förtroende upprätthålls. Den som har ett styrelseuppdrag i en </w:t>
      </w:r>
      <w:r>
        <w:br/>
      </w:r>
      <w:r w:rsidRPr="0000522F">
        <w:t xml:space="preserve">AP-fond måste </w:t>
      </w:r>
      <w:r>
        <w:t>följaktligen</w:t>
      </w:r>
      <w:r w:rsidRPr="0000522F">
        <w:t xml:space="preserve"> agera på ett sådant sätt att förtroendet för fonderna värnas. Detta innebär dock inte att en ledamot inte kan ha styrelseuppgifter i närliggande verksamhet. Engagemang i närliggande verksamhet kan i många fall bidra till bredare kunskap och bättre förutsättningar </w:t>
      </w:r>
      <w:r>
        <w:t>för</w:t>
      </w:r>
      <w:r w:rsidRPr="0000522F">
        <w:t xml:space="preserve"> besluts</w:t>
      </w:r>
      <w:r>
        <w:softHyphen/>
      </w:r>
      <w:r w:rsidRPr="0000522F">
        <w:t xml:space="preserve">fattandet. Ledamöter förutsätts ha förmåga att identifiera när jäv eller risk för förtroendeskada uppstår och agera i enlighet därmed. </w:t>
      </w:r>
    </w:p>
    <w:bookmarkEnd w:id="344"/>
    <w:p w14:paraId="63E00D23" w14:textId="77777777" w:rsidR="00CC5121" w:rsidRPr="0000522F" w:rsidRDefault="00CC5121" w:rsidP="00CC5121">
      <w:pPr>
        <w:pStyle w:val="Brdtextmedindrag"/>
      </w:pPr>
      <w:r w:rsidRPr="0000522F">
        <w:t>I regeringens skrivelse Redovisning av AP-fondernas verksamhet t.o.m. 2016 (</w:t>
      </w:r>
      <w:proofErr w:type="spellStart"/>
      <w:r w:rsidRPr="0000522F">
        <w:t>skr</w:t>
      </w:r>
      <w:proofErr w:type="spellEnd"/>
      <w:r w:rsidRPr="0000522F">
        <w:t>. 2016/17:130) tydliggjordes processen för prövning av sido</w:t>
      </w:r>
      <w:r w:rsidRPr="0000522F">
        <w:softHyphen/>
        <w:t>uppdrag för styrelseledamöter. Processen innebär att styrelseledamoten på förhand ska informera sin styrelseordförande innan han eller hon åtar sig ett nytt uppdrag. Om en ordförande i något fall är tveksam kring lämpligheten av ett uppdrag kan frågan lämnas vidare till Finansdeparte</w:t>
      </w:r>
      <w:r w:rsidRPr="0000522F">
        <w:softHyphen/>
        <w:t>ment</w:t>
      </w:r>
      <w:r>
        <w:t>et</w:t>
      </w:r>
      <w:r w:rsidRPr="0000522F">
        <w:t xml:space="preserve">. Innan </w:t>
      </w:r>
      <w:r>
        <w:t xml:space="preserve">en </w:t>
      </w:r>
      <w:r w:rsidRPr="0000522F">
        <w:t>styrelseordförande åtar sig ett nytt uppdrag</w:t>
      </w:r>
      <w:r w:rsidRPr="0000522F" w:rsidDel="001643B1">
        <w:t xml:space="preserve"> </w:t>
      </w:r>
      <w:r w:rsidRPr="0000522F">
        <w:t xml:space="preserve">ska han eller hon informera Finansdepartementet om detta. </w:t>
      </w:r>
    </w:p>
    <w:p w14:paraId="2564E5A3" w14:textId="77777777" w:rsidR="00CC5121" w:rsidRPr="0000522F" w:rsidRDefault="00CC5121" w:rsidP="00CC5121">
      <w:pPr>
        <w:pStyle w:val="Brdtextmedindrag"/>
      </w:pPr>
      <w:r w:rsidRPr="0000522F">
        <w:t>Ledamöter i AP-fonderna förordnas för ett år i taget. Förordnanden beslutas i slutet av maj efter det att regeringen fastställt fondernas resultat- och balansräkningar för föregående år. Under våren utvärderas samtliga styrelseledamöter (</w:t>
      </w:r>
      <w:proofErr w:type="gramStart"/>
      <w:r w:rsidRPr="0000522F">
        <w:t>50 stycken</w:t>
      </w:r>
      <w:proofErr w:type="gramEnd"/>
      <w:r w:rsidRPr="0000522F">
        <w:t>) bl.a. efter dialog med styrelseordföranden i respektive AP-fond.</w:t>
      </w:r>
    </w:p>
    <w:p w14:paraId="2ACA639A" w14:textId="77777777" w:rsidR="00CC5121" w:rsidRPr="003E2AEA" w:rsidRDefault="00CC5121" w:rsidP="00DE3D14">
      <w:pPr>
        <w:pStyle w:val="Rubrik2"/>
        <w:spacing w:before="120"/>
      </w:pPr>
      <w:bookmarkStart w:id="345" w:name="_Toc481501544"/>
      <w:bookmarkStart w:id="346" w:name="_Toc481574502"/>
      <w:bookmarkStart w:id="347" w:name="_Toc483313577"/>
      <w:bookmarkStart w:id="348" w:name="_Toc514842434"/>
      <w:bookmarkStart w:id="349" w:name="_Toc7438833"/>
      <w:bookmarkStart w:id="350" w:name="_Toc8029426"/>
      <w:bookmarkStart w:id="351" w:name="_Toc9430704"/>
      <w:bookmarkStart w:id="352" w:name="_Toc41493015"/>
      <w:bookmarkStart w:id="353" w:name="_Toc72921809"/>
      <w:bookmarkStart w:id="354" w:name="_Toc135834672"/>
      <w:bookmarkStart w:id="355" w:name="_Hlk37760169"/>
      <w:r w:rsidRPr="003E2AEA">
        <w:lastRenderedPageBreak/>
        <w:t>Samarbete mellan AP-fonderna</w:t>
      </w:r>
      <w:bookmarkEnd w:id="345"/>
      <w:bookmarkEnd w:id="346"/>
      <w:bookmarkEnd w:id="347"/>
      <w:bookmarkEnd w:id="348"/>
      <w:bookmarkEnd w:id="349"/>
      <w:bookmarkEnd w:id="350"/>
      <w:bookmarkEnd w:id="351"/>
      <w:bookmarkEnd w:id="352"/>
      <w:bookmarkEnd w:id="353"/>
      <w:bookmarkEnd w:id="354"/>
    </w:p>
    <w:p w14:paraId="315BC611" w14:textId="77777777" w:rsidR="00CC5121" w:rsidRPr="00F04235" w:rsidRDefault="00CC5121" w:rsidP="00CC5121">
      <w:pPr>
        <w:pStyle w:val="Brdtextram"/>
      </w:pPr>
      <w:bookmarkStart w:id="356" w:name="_Hlk70431445"/>
      <w:bookmarkStart w:id="357" w:name="_Hlk7449894"/>
      <w:r w:rsidRPr="00F356D9">
        <w:rPr>
          <w:b/>
          <w:bCs/>
        </w:rPr>
        <w:t>Regeringens bedömning:</w:t>
      </w:r>
      <w:r>
        <w:t xml:space="preserve"> Regeringen ser positivt på att fonderna har stärkt samarbetet under en längre period. Inga specifika samarbetsprojekt påbörjades under 2022. </w:t>
      </w:r>
      <w:r w:rsidRPr="00F04235">
        <w:t>Fonderna bör fortsätta arbetet med att identifiera kon</w:t>
      </w:r>
      <w:r>
        <w:softHyphen/>
      </w:r>
      <w:r w:rsidRPr="00F04235">
        <w:t>struktiva samverkansmöjligheter och aktivt arbeta med att genomföra de samarbetsprojekt som inte äventyrar fondernas självständighet och diversifiering av förvaltnings</w:t>
      </w:r>
      <w:r>
        <w:softHyphen/>
      </w:r>
      <w:r w:rsidRPr="00F04235">
        <w:t xml:space="preserve">modellerna. Ett ändamålsenligt utformat samarbete bidrar till ökad </w:t>
      </w:r>
      <w:bookmarkEnd w:id="356"/>
      <w:r w:rsidRPr="00F04235">
        <w:t>kostnads</w:t>
      </w:r>
      <w:r>
        <w:softHyphen/>
      </w:r>
      <w:r w:rsidRPr="00F04235">
        <w:t xml:space="preserve">effektivitet. </w:t>
      </w:r>
    </w:p>
    <w:bookmarkEnd w:id="357"/>
    <w:p w14:paraId="28CA39B7" w14:textId="77777777" w:rsidR="00CC5121" w:rsidRPr="00E86BB9" w:rsidRDefault="00CC5121" w:rsidP="00CC5121">
      <w:pPr>
        <w:pStyle w:val="Brdtextmedindrag"/>
        <w:rPr>
          <w:b/>
          <w:sz w:val="8"/>
          <w:szCs w:val="8"/>
        </w:rPr>
      </w:pPr>
    </w:p>
    <w:p w14:paraId="7114FC84" w14:textId="77777777" w:rsidR="00CC5121" w:rsidRDefault="00CC5121" w:rsidP="00CC5121">
      <w:pPr>
        <w:pStyle w:val="Brdtextmedindrag"/>
      </w:pPr>
      <w:r w:rsidRPr="00E44B94">
        <w:rPr>
          <w:b/>
        </w:rPr>
        <w:t>Skälen för regeringens bedömning:</w:t>
      </w:r>
      <w:r w:rsidRPr="00E44B94">
        <w:t xml:space="preserve"> Regeringen har i tidigare års skrivelser </w:t>
      </w:r>
      <w:r>
        <w:t>om r</w:t>
      </w:r>
      <w:r w:rsidRPr="00106334">
        <w:t xml:space="preserve">edovisning av AP-fondernas verksamhet </w:t>
      </w:r>
      <w:r>
        <w:t>betonat</w:t>
      </w:r>
      <w:r w:rsidRPr="00E44B94">
        <w:t xml:space="preserve"> vikten av att AP-fonderna gemensamt fortsätter att utveckla samverkan för att ytterligare sänka kostnaderna och förbättra förvaltningen av buffert</w:t>
      </w:r>
      <w:r>
        <w:softHyphen/>
      </w:r>
      <w:r w:rsidRPr="00E44B94">
        <w:t>kapitalet.</w:t>
      </w:r>
      <w:r>
        <w:t xml:space="preserve"> </w:t>
      </w:r>
      <w:r w:rsidRPr="00E44B94">
        <w:t>Regeringen har samtidigt betonat att ett samarbete endast bör ske om det inte har negativa konsekvenser för självständigheten i förvalt</w:t>
      </w:r>
      <w:r>
        <w:softHyphen/>
      </w:r>
      <w:r w:rsidRPr="00E44B94">
        <w:t xml:space="preserve">ningen och därmed diversifieringen av förvaltningsmodellerna. </w:t>
      </w:r>
    </w:p>
    <w:p w14:paraId="4D284864" w14:textId="77777777" w:rsidR="00CC5121" w:rsidRDefault="00CC5121" w:rsidP="00CC5121">
      <w:pPr>
        <w:pStyle w:val="Brdtextmedindrag"/>
      </w:pPr>
      <w:r>
        <w:t>AP-fondernas</w:t>
      </w:r>
      <w:r w:rsidDel="00951932">
        <w:t xml:space="preserve"> gemensam</w:t>
      </w:r>
      <w:r>
        <w:t>ma</w:t>
      </w:r>
      <w:r w:rsidDel="00951932">
        <w:t xml:space="preserve"> samverkansråd </w:t>
      </w:r>
      <w:r>
        <w:t>har en övergripande roll att se till att samverkan sker mellan fonderna. Samarbetet inleddes av Första–Fjärde AP-fonderna, men Sjätte och Sjunde AP-fonderna deltar på senare år i allt större utsträckning. AP-fonderna samarbetar i följande funktions</w:t>
      </w:r>
      <w:r>
        <w:softHyphen/>
        <w:t>inriktade grupper där samverkansrådet har en samordnande roll:</w:t>
      </w:r>
    </w:p>
    <w:p w14:paraId="1D6E08A9" w14:textId="77777777" w:rsidR="00CC5121" w:rsidRDefault="00CC5121" w:rsidP="00CC5121">
      <w:pPr>
        <w:pStyle w:val="Punktlista"/>
      </w:pPr>
      <w:r>
        <w:t>Back Office/Affärsstöd</w:t>
      </w:r>
    </w:p>
    <w:p w14:paraId="214EF731" w14:textId="77777777" w:rsidR="00CC5121" w:rsidRDefault="00CC5121" w:rsidP="00CC5121">
      <w:pPr>
        <w:pStyle w:val="Punktlista"/>
      </w:pPr>
      <w:r>
        <w:t xml:space="preserve">Regelefterlevnad </w:t>
      </w:r>
    </w:p>
    <w:p w14:paraId="6D6DC453" w14:textId="77777777" w:rsidR="00CC5121" w:rsidRDefault="00CC5121" w:rsidP="00CC5121">
      <w:pPr>
        <w:pStyle w:val="Punktlista"/>
      </w:pPr>
      <w:r>
        <w:t>HR</w:t>
      </w:r>
    </w:p>
    <w:p w14:paraId="2711A6D4" w14:textId="77777777" w:rsidR="00CC5121" w:rsidRDefault="00CC5121" w:rsidP="00CC5121">
      <w:pPr>
        <w:pStyle w:val="Punktlista"/>
      </w:pPr>
      <w:r>
        <w:t>It</w:t>
      </w:r>
    </w:p>
    <w:p w14:paraId="6B39E476" w14:textId="77777777" w:rsidR="00CC5121" w:rsidRDefault="00CC5121" w:rsidP="00CC5121">
      <w:pPr>
        <w:pStyle w:val="Punktlista"/>
      </w:pPr>
      <w:r>
        <w:t>Juridik</w:t>
      </w:r>
    </w:p>
    <w:p w14:paraId="26FE6DB8" w14:textId="77777777" w:rsidR="00CC5121" w:rsidRDefault="00CC5121" w:rsidP="00CC5121">
      <w:pPr>
        <w:pStyle w:val="Punktlista"/>
      </w:pPr>
      <w:r>
        <w:t>Kommunikation</w:t>
      </w:r>
    </w:p>
    <w:p w14:paraId="09C3E039" w14:textId="77777777" w:rsidR="00CC5121" w:rsidRDefault="00CC5121" w:rsidP="00CC5121">
      <w:pPr>
        <w:pStyle w:val="Punktlista"/>
      </w:pPr>
      <w:r>
        <w:t>Redovisning</w:t>
      </w:r>
    </w:p>
    <w:p w14:paraId="3A7D9CE9" w14:textId="77777777" w:rsidR="00CC5121" w:rsidRDefault="00CC5121" w:rsidP="00CC5121">
      <w:pPr>
        <w:pStyle w:val="Punktlista"/>
      </w:pPr>
      <w:r>
        <w:t xml:space="preserve">Risk och </w:t>
      </w:r>
      <w:proofErr w:type="spellStart"/>
      <w:r>
        <w:t>performance</w:t>
      </w:r>
      <w:proofErr w:type="spellEnd"/>
    </w:p>
    <w:p w14:paraId="7FF964F1" w14:textId="77777777" w:rsidR="00CC5121" w:rsidRDefault="00CC5121" w:rsidP="00CC5121">
      <w:pPr>
        <w:pStyle w:val="Punktlista"/>
      </w:pPr>
      <w:r>
        <w:t>Systemförvaltning</w:t>
      </w:r>
    </w:p>
    <w:p w14:paraId="1DA26AA3" w14:textId="77777777" w:rsidR="00CC5121" w:rsidRDefault="00CC5121" w:rsidP="00CC5121">
      <w:pPr>
        <w:pStyle w:val="Punktlista"/>
        <w:numPr>
          <w:ilvl w:val="0"/>
          <w:numId w:val="0"/>
        </w:numPr>
      </w:pPr>
    </w:p>
    <w:p w14:paraId="7AE1B711" w14:textId="77777777" w:rsidR="00CC5121" w:rsidRDefault="00CC5121" w:rsidP="00CC5121">
      <w:pPr>
        <w:pStyle w:val="Punktlista"/>
        <w:numPr>
          <w:ilvl w:val="0"/>
          <w:numId w:val="0"/>
        </w:numPr>
      </w:pPr>
      <w:r>
        <w:t xml:space="preserve">Under 2022 har det löpande arbetet i samverkansgrupperna fortsatt. Utöver regelbundna gemensamma möten har samverkan skett genom direkt kontakt mellan medarbetare på de olika fonderna. </w:t>
      </w:r>
    </w:p>
    <w:p w14:paraId="40390ECC" w14:textId="77777777" w:rsidR="00CC5121" w:rsidRDefault="00CC5121" w:rsidP="00CC5121">
      <w:pPr>
        <w:pStyle w:val="Brdtextmedindrag"/>
      </w:pPr>
      <w:r>
        <w:t>Några exempel på områden där fonderna har samverkat är upphand</w:t>
      </w:r>
      <w:r>
        <w:softHyphen/>
        <w:t>lingar, mediefrågor kring hållbarhet, risk i alternativa investe</w:t>
      </w:r>
      <w:r>
        <w:softHyphen/>
        <w:t xml:space="preserve">ringar, informationssäkerhet samt skattefrågor. Vissa av AP-fonderna har även fortsatt samarbetet i gemensamma dotterbolag, som </w:t>
      </w:r>
      <w:proofErr w:type="gramStart"/>
      <w:r>
        <w:t>t.ex.</w:t>
      </w:r>
      <w:proofErr w:type="gramEnd"/>
      <w:r>
        <w:t xml:space="preserve"> investerings</w:t>
      </w:r>
      <w:r>
        <w:softHyphen/>
        <w:t>bolaget 4 to 1 Investment.</w:t>
      </w:r>
    </w:p>
    <w:p w14:paraId="67F97941" w14:textId="77777777" w:rsidR="00CC5121" w:rsidRDefault="00CC5121" w:rsidP="00CC5121">
      <w:pPr>
        <w:pStyle w:val="Brdtextmedindrag"/>
      </w:pPr>
      <w:r>
        <w:t>Utöver samverkansrådet och de funktionsinriktade grupperna sker operativ samverkan genom Etikrådet (se även avsnitt 5). Syftet med denna samverkan är att utveckla nya perspektiv på gemensamma utmaningar relaterade till innovation samt etik- och håll</w:t>
      </w:r>
      <w:r>
        <w:softHyphen/>
        <w:t>barhetsfrågor.</w:t>
      </w:r>
    </w:p>
    <w:p w14:paraId="68ADA7F3" w14:textId="77777777" w:rsidR="00CC5121" w:rsidRPr="00E44B94" w:rsidRDefault="00CC5121" w:rsidP="00CC5121">
      <w:pPr>
        <w:pStyle w:val="Brdtextmedindrag"/>
      </w:pPr>
      <w:r w:rsidRPr="00E44B94">
        <w:t>Regeringen välkomnar den samverkan som AP-fonderna har haft under 202</w:t>
      </w:r>
      <w:r>
        <w:t>2</w:t>
      </w:r>
      <w:r w:rsidRPr="00E44B94">
        <w:t xml:space="preserve"> och anser att fonderna bör fortsätta arbetet med att identifiera konstruktiva samverkansmöjligheter och aktivt arbeta med att genomföra de samverkansprojekt som inte äventyrar fondernas självständighet. </w:t>
      </w:r>
      <w:bookmarkEnd w:id="355"/>
    </w:p>
    <w:p w14:paraId="69110059" w14:textId="77777777" w:rsidR="00CC5121" w:rsidRPr="00696D5D" w:rsidRDefault="00CC5121" w:rsidP="00DE3D14">
      <w:pPr>
        <w:pStyle w:val="Rubrik2"/>
        <w:spacing w:before="120"/>
      </w:pPr>
      <w:bookmarkStart w:id="358" w:name="_Toc481501545"/>
      <w:bookmarkStart w:id="359" w:name="_Toc481574503"/>
      <w:bookmarkStart w:id="360" w:name="_Toc483313578"/>
      <w:bookmarkStart w:id="361" w:name="_Toc514842435"/>
      <w:bookmarkStart w:id="362" w:name="_Toc7438834"/>
      <w:bookmarkStart w:id="363" w:name="_Toc8029427"/>
      <w:bookmarkStart w:id="364" w:name="_Toc9430705"/>
      <w:bookmarkStart w:id="365" w:name="_Toc41493016"/>
      <w:bookmarkStart w:id="366" w:name="_Toc72921810"/>
      <w:bookmarkStart w:id="367" w:name="_Toc135834673"/>
      <w:r w:rsidRPr="00696D5D">
        <w:lastRenderedPageBreak/>
        <w:t>Sammanfattning från revision</w:t>
      </w:r>
      <w:bookmarkEnd w:id="358"/>
      <w:bookmarkEnd w:id="359"/>
      <w:bookmarkEnd w:id="360"/>
      <w:bookmarkEnd w:id="361"/>
      <w:bookmarkEnd w:id="362"/>
      <w:bookmarkEnd w:id="363"/>
      <w:bookmarkEnd w:id="364"/>
      <w:bookmarkEnd w:id="365"/>
      <w:bookmarkEnd w:id="366"/>
      <w:bookmarkEnd w:id="367"/>
    </w:p>
    <w:p w14:paraId="4C4745D3" w14:textId="77777777" w:rsidR="00CC5121" w:rsidRPr="00696D5D" w:rsidRDefault="00CC5121" w:rsidP="00CC5121">
      <w:pPr>
        <w:pStyle w:val="Brdtextram"/>
      </w:pPr>
      <w:bookmarkStart w:id="368" w:name="_Hlk133566830"/>
      <w:r w:rsidRPr="00696D5D">
        <w:rPr>
          <w:b/>
        </w:rPr>
        <w:t>Regeringens bedömning:</w:t>
      </w:r>
      <w:r w:rsidRPr="00696D5D">
        <w:t xml:space="preserve"> Det är av stor vikt att AP-fonderna har god intern styrning och kontroll. Revisorernas arbete bidrar till att säker</w:t>
      </w:r>
      <w:r w:rsidRPr="00696D5D">
        <w:softHyphen/>
        <w:t xml:space="preserve">ställa förtroendet för AP-fonderna och pensionssystemet. </w:t>
      </w:r>
    </w:p>
    <w:p w14:paraId="654E9447" w14:textId="77777777" w:rsidR="00CC5121" w:rsidRPr="00696D5D" w:rsidRDefault="00CC5121" w:rsidP="00CC5121">
      <w:pPr>
        <w:pStyle w:val="Brdtextmedindragram"/>
      </w:pPr>
      <w:r w:rsidRPr="00696D5D">
        <w:t>Revisionen för 202</w:t>
      </w:r>
      <w:r>
        <w:t>2</w:t>
      </w:r>
      <w:r w:rsidRPr="00696D5D">
        <w:t xml:space="preserve"> innehåller inte några väsentliga iakttagelser. Revisorerna konstaterar att AP-fonderna </w:t>
      </w:r>
      <w:r>
        <w:t xml:space="preserve">generellt </w:t>
      </w:r>
      <w:r w:rsidRPr="00696D5D">
        <w:t xml:space="preserve">har bra rutiner och processer kring </w:t>
      </w:r>
      <w:proofErr w:type="spellStart"/>
      <w:r>
        <w:t>it</w:t>
      </w:r>
      <w:r w:rsidRPr="00696D5D">
        <w:t>-miljön</w:t>
      </w:r>
      <w:proofErr w:type="spellEnd"/>
      <w:r w:rsidRPr="00696D5D">
        <w:t xml:space="preserve"> avseende finansiell rapportering. Observa</w:t>
      </w:r>
      <w:r>
        <w:softHyphen/>
      </w:r>
      <w:r w:rsidRPr="00696D5D">
        <w:t xml:space="preserve">tioner på området är noteringar som inte påverkar möjligheterna att i revisionen av redovisningen förlita sig på systemen. </w:t>
      </w:r>
    </w:p>
    <w:p w14:paraId="129B65D3" w14:textId="77777777" w:rsidR="00CC5121" w:rsidRPr="00696D5D" w:rsidRDefault="00CC5121" w:rsidP="00CC5121">
      <w:pPr>
        <w:pStyle w:val="Brdtextmedindragram"/>
      </w:pPr>
      <w:r>
        <w:t>Revisorerna noterar att de granskade kontroller och processer som ledningarna har arbetat fram fungerar tillfredsställande och att kontroller avseende den finansiella rapporteringen till övervägande del är formaliserade och systematiserade.</w:t>
      </w:r>
    </w:p>
    <w:p w14:paraId="6E9E170E" w14:textId="77777777" w:rsidR="00CC5121" w:rsidRPr="00696D5D" w:rsidRDefault="00CC5121" w:rsidP="00CC5121">
      <w:pPr>
        <w:pStyle w:val="Brdtextmedindragram"/>
      </w:pPr>
      <w:r w:rsidRPr="00696D5D">
        <w:t>Sammanfattningsvis konstaterar revisorerna att verksamheten inom AP-fonderna bedrivs inom ramen för de riktlinjer som beslutats av respektive styrelse. Samarbetet med ledningar och styrelser har funge</w:t>
      </w:r>
      <w:r w:rsidRPr="00696D5D">
        <w:softHyphen/>
        <w:t xml:space="preserve">rat väl. </w:t>
      </w:r>
    </w:p>
    <w:bookmarkEnd w:id="368"/>
    <w:p w14:paraId="41E77842" w14:textId="77777777" w:rsidR="00CC5121" w:rsidRPr="00696D5D" w:rsidRDefault="00CC5121" w:rsidP="00CC5121">
      <w:pPr>
        <w:pStyle w:val="Brdtextmedindrag"/>
        <w:ind w:firstLine="0"/>
        <w:rPr>
          <w:sz w:val="8"/>
          <w:szCs w:val="8"/>
        </w:rPr>
      </w:pPr>
    </w:p>
    <w:p w14:paraId="67FD65B3" w14:textId="77777777" w:rsidR="00CC5121" w:rsidRPr="00696D5D" w:rsidRDefault="00CC5121" w:rsidP="00CC5121">
      <w:pPr>
        <w:pStyle w:val="Brdtextmedindrag"/>
      </w:pPr>
      <w:r w:rsidRPr="00696D5D">
        <w:rPr>
          <w:b/>
        </w:rPr>
        <w:t>Skälen för regeringens bedömning:</w:t>
      </w:r>
      <w:r w:rsidRPr="00696D5D">
        <w:t xml:space="preserve"> Revisionen av AP-fonderna om</w:t>
      </w:r>
      <w:r w:rsidRPr="00696D5D">
        <w:softHyphen/>
        <w:t xml:space="preserve">fattar årsredovisningar samt styrelsens och den verkställande direktörens förvaltning. Granskningen har utförts och rapporterats med tillämpning av svensk lag, </w:t>
      </w:r>
      <w:r>
        <w:t>i</w:t>
      </w:r>
      <w:r w:rsidRPr="00CD1F81">
        <w:t>nternationella revisionsstandarder</w:t>
      </w:r>
      <w:r>
        <w:t xml:space="preserve"> (ISA)</w:t>
      </w:r>
      <w:r w:rsidRPr="00696D5D">
        <w:t xml:space="preserve"> och </w:t>
      </w:r>
      <w:r w:rsidRPr="008F5E7F">
        <w:t>FAR:s rekom</w:t>
      </w:r>
      <w:r>
        <w:softHyphen/>
      </w:r>
      <w:r w:rsidRPr="008F5E7F">
        <w:t>mendation</w:t>
      </w:r>
      <w:r>
        <w:t xml:space="preserve"> </w:t>
      </w:r>
      <w:proofErr w:type="spellStart"/>
      <w:r w:rsidRPr="008F5E7F">
        <w:t>RevR</w:t>
      </w:r>
      <w:proofErr w:type="spellEnd"/>
      <w:r>
        <w:t> </w:t>
      </w:r>
      <w:r w:rsidRPr="008F5E7F">
        <w:t xml:space="preserve">100 </w:t>
      </w:r>
      <w:r>
        <w:t xml:space="preserve">om </w:t>
      </w:r>
      <w:r w:rsidRPr="008F5E7F">
        <w:t>Revision av finansiella företag</w:t>
      </w:r>
      <w:r w:rsidRPr="00696D5D">
        <w:t xml:space="preserve"> till respektive fonds styrelse. Under året har AP-fondernas redovisningsramverk varit oförändrat. </w:t>
      </w:r>
    </w:p>
    <w:p w14:paraId="7F33692D" w14:textId="77777777" w:rsidR="00CC5121" w:rsidRPr="00696D5D" w:rsidRDefault="00CC5121" w:rsidP="00CC5121">
      <w:pPr>
        <w:pStyle w:val="Brdtextmedindrag"/>
      </w:pPr>
      <w:r w:rsidRPr="00696D5D">
        <w:t>Revisionen har utgått från riskanalysen där väsentliga poster utvärderas utifrån risken för fel i den finansiella rapporteringen. Analysen har resul</w:t>
      </w:r>
      <w:r w:rsidRPr="00696D5D">
        <w:softHyphen/>
        <w:t>terat i fokus på följ</w:t>
      </w:r>
      <w:r>
        <w:t>ande</w:t>
      </w:r>
      <w:r w:rsidRPr="00696D5D">
        <w:t xml:space="preserve"> områden: </w:t>
      </w:r>
    </w:p>
    <w:p w14:paraId="7256EBCA" w14:textId="77777777" w:rsidR="00CC5121" w:rsidRPr="00696D5D" w:rsidRDefault="00CC5121" w:rsidP="00CC5121">
      <w:pPr>
        <w:pStyle w:val="Punktlista"/>
      </w:pPr>
      <w:r w:rsidRPr="00696D5D">
        <w:t>Värdering och existens av onoterade innehav</w:t>
      </w:r>
      <w:r w:rsidRPr="00AC46CC">
        <w:t xml:space="preserve"> (ökat fokus under året)</w:t>
      </w:r>
      <w:r w:rsidRPr="00696D5D">
        <w:t>.</w:t>
      </w:r>
    </w:p>
    <w:p w14:paraId="0BA09BBF" w14:textId="77777777" w:rsidR="00CC5121" w:rsidRDefault="00CC5121" w:rsidP="00CC5121">
      <w:pPr>
        <w:pStyle w:val="Punktlista"/>
      </w:pPr>
      <w:r w:rsidRPr="00696D5D">
        <w:t>Värdering och existens av noterade innehav.</w:t>
      </w:r>
    </w:p>
    <w:p w14:paraId="2B83AF80" w14:textId="77777777" w:rsidR="00CC5121" w:rsidRPr="00696D5D" w:rsidRDefault="00CC5121" w:rsidP="00CC5121">
      <w:pPr>
        <w:pStyle w:val="Brdtextmedindrag"/>
        <w:ind w:firstLine="0"/>
      </w:pPr>
    </w:p>
    <w:p w14:paraId="75F0956B" w14:textId="77777777" w:rsidR="00CC5121" w:rsidRPr="00696D5D" w:rsidRDefault="00CC5121" w:rsidP="00CC5121">
      <w:pPr>
        <w:pStyle w:val="Brdtext"/>
      </w:pPr>
      <w:r w:rsidRPr="00696D5D">
        <w:t>Vid granskning har inga väsentliga avvikelser noterats. Revisorerna kon</w:t>
      </w:r>
      <w:r w:rsidRPr="00696D5D">
        <w:softHyphen/>
        <w:t>staterar att verksamheten inom AP-fonderna bedrivs inom de riktlinjer som beslutats av respektive styrelse. Revisorernas generella slutsats är att de granskade kontroller och processer som ledningarna har arbetat fram fungerar tillfredsställande. Kontroller avseende den finansiella rapporte</w:t>
      </w:r>
      <w:r w:rsidRPr="00696D5D">
        <w:softHyphen/>
        <w:t>ringen är till övervägande del standardiserade och formaliserade.</w:t>
      </w:r>
    </w:p>
    <w:p w14:paraId="29A1147F" w14:textId="77777777" w:rsidR="00CC5121" w:rsidRPr="00696D5D" w:rsidRDefault="00CC5121" w:rsidP="00CC5121">
      <w:pPr>
        <w:pStyle w:val="Brdtextmedindrag"/>
      </w:pPr>
      <w:r w:rsidRPr="00696D5D">
        <w:t>Revisorernas granskning har visat att AP-fonderna har etablerade rutiner för kontroll och uppföljning inom finansiell rapportering som samman</w:t>
      </w:r>
      <w:r w:rsidRPr="00696D5D">
        <w:softHyphen/>
        <w:t>taget anses vara av en formaliserad till systematiserad mognadsgrad. Revisorerna har en femgradig skala med olika nivåer för kontrollmiljö (se figur 7.2). AP-fonderna har under 202</w:t>
      </w:r>
      <w:r>
        <w:t>2</w:t>
      </w:r>
      <w:r w:rsidRPr="00696D5D">
        <w:t xml:space="preserve"> arbetat med att ytterligare utveckla interna rutiner och kontroller inom de olika processerna, i flera fall med fokus på mer systemstöd och elektronisk dokumentation. </w:t>
      </w:r>
      <w:r>
        <w:t>Ytterligare arbete planeras i flera fonder.</w:t>
      </w:r>
      <w:r w:rsidRPr="00E87048">
        <w:t xml:space="preserve"> </w:t>
      </w:r>
      <w:r>
        <w:t xml:space="preserve">Revisorerna anser att </w:t>
      </w:r>
      <w:r w:rsidRPr="00E87048">
        <w:t xml:space="preserve">nästa steg </w:t>
      </w:r>
      <w:r>
        <w:t>f</w:t>
      </w:r>
      <w:r w:rsidRPr="00E87048">
        <w:t>ör att utveckla den interna kontrollmiljön bör vara att ytterligare stärka</w:t>
      </w:r>
      <w:r>
        <w:t xml:space="preserve"> </w:t>
      </w:r>
      <w:r w:rsidRPr="00E87048">
        <w:t>dokumentationen av de mest väsentliga processerna relaterade till finansiell rapportering</w:t>
      </w:r>
      <w:r>
        <w:t>.</w:t>
      </w:r>
    </w:p>
    <w:p w14:paraId="239C11E6" w14:textId="77777777" w:rsidR="00CC5121" w:rsidRPr="00696D5D" w:rsidRDefault="00CC5121" w:rsidP="00CC5121">
      <w:pPr>
        <w:pStyle w:val="FigurRubrik"/>
      </w:pPr>
      <w:r w:rsidRPr="00696D5D">
        <w:lastRenderedPageBreak/>
        <w:t xml:space="preserve">Figur </w:t>
      </w:r>
      <w:r w:rsidR="00263E1F">
        <w:fldChar w:fldCharType="begin"/>
      </w:r>
      <w:r w:rsidR="00263E1F">
        <w:instrText xml:space="preserve"> STYLEREF 1 \s </w:instrText>
      </w:r>
      <w:r w:rsidR="00263E1F">
        <w:fldChar w:fldCharType="separate"/>
      </w:r>
      <w:r>
        <w:rPr>
          <w:noProof/>
        </w:rPr>
        <w:t>7</w:t>
      </w:r>
      <w:r w:rsidR="00263E1F">
        <w:rPr>
          <w:noProof/>
        </w:rPr>
        <w:fldChar w:fldCharType="end"/>
      </w:r>
      <w:r w:rsidRPr="00696D5D">
        <w:t>.2</w:t>
      </w:r>
      <w:r w:rsidRPr="00696D5D">
        <w:tab/>
        <w:t>Den interna kontrollen mognadsgrad</w:t>
      </w:r>
    </w:p>
    <w:p w14:paraId="35675C27" w14:textId="77777777" w:rsidR="00CC5121" w:rsidRPr="00696D5D" w:rsidRDefault="00CC5121" w:rsidP="00CC5121">
      <w:pPr>
        <w:pStyle w:val="Brdtextmedindrag"/>
        <w:ind w:firstLine="0"/>
      </w:pPr>
      <w:r w:rsidRPr="00696D5D">
        <w:rPr>
          <w:noProof/>
        </w:rPr>
        <w:drawing>
          <wp:inline distT="0" distB="0" distL="0" distR="0" wp14:anchorId="7F39C825" wp14:editId="66C02E19">
            <wp:extent cx="3744595" cy="1557020"/>
            <wp:effectExtent l="0" t="0" r="8255" b="5080"/>
            <wp:docPr id="36" name="Bildobjekt 10" descr="Bild som visar den interna kontrollen mognadsgrad.&#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Bildobjekt 10" descr="Bild som visar den interna kontrollen mognadsgrad.&#10;"/>
                    <pic:cNvPicPr/>
                  </pic:nvPicPr>
                  <pic:blipFill>
                    <a:blip r:embed="rId43"/>
                    <a:stretch>
                      <a:fillRect/>
                    </a:stretch>
                  </pic:blipFill>
                  <pic:spPr>
                    <a:xfrm>
                      <a:off x="0" y="0"/>
                      <a:ext cx="3744595" cy="1557020"/>
                    </a:xfrm>
                    <a:prstGeom prst="rect">
                      <a:avLst/>
                    </a:prstGeom>
                  </pic:spPr>
                </pic:pic>
              </a:graphicData>
            </a:graphic>
          </wp:inline>
        </w:drawing>
      </w:r>
    </w:p>
    <w:p w14:paraId="59471577" w14:textId="77777777" w:rsidR="00CC5121" w:rsidRPr="00696D5D" w:rsidRDefault="00CC5121" w:rsidP="00CC5121">
      <w:pPr>
        <w:pStyle w:val="FigurFotnot"/>
      </w:pPr>
      <w:r w:rsidRPr="00696D5D">
        <w:t xml:space="preserve">Källa: </w:t>
      </w:r>
      <w:proofErr w:type="spellStart"/>
      <w:r w:rsidRPr="00696D5D">
        <w:t>PwC</w:t>
      </w:r>
      <w:proofErr w:type="spellEnd"/>
      <w:r w:rsidRPr="00696D5D">
        <w:t>.</w:t>
      </w:r>
    </w:p>
    <w:p w14:paraId="170F5325" w14:textId="77777777" w:rsidR="00CC5121" w:rsidRPr="00696D5D" w:rsidRDefault="00CC5121" w:rsidP="00CC5121">
      <w:pPr>
        <w:pStyle w:val="Brdtextmedindrag"/>
        <w:ind w:firstLine="0"/>
      </w:pPr>
    </w:p>
    <w:p w14:paraId="41F56EE9" w14:textId="77777777" w:rsidR="00CC5121" w:rsidRPr="00696D5D" w:rsidRDefault="00CC5121" w:rsidP="00CC5121">
      <w:pPr>
        <w:pStyle w:val="Brdtextmedindrag"/>
        <w:ind w:firstLine="0"/>
      </w:pPr>
      <w:bookmarkStart w:id="369" w:name="_Hlk41486084"/>
      <w:r w:rsidRPr="00696D5D">
        <w:t>Revisorerna konstaterar att en modern finansiell institution bör sträva mot en övervakad nivå för väsentliga processer även om vissa enskilda kontroller eller i vissa fall hela processer kan vara systematiserade</w:t>
      </w:r>
      <w:bookmarkEnd w:id="369"/>
      <w:r w:rsidRPr="00696D5D">
        <w:t>. Att förflytta sig till, och bibehålla, en fullt övervakad nivå kräver enligt revi</w:t>
      </w:r>
      <w:r w:rsidRPr="00696D5D">
        <w:softHyphen/>
        <w:t>sorerna resurser som i vissa fall varken är nödvändiga eller försvarbara.</w:t>
      </w:r>
    </w:p>
    <w:p w14:paraId="7FACAA85" w14:textId="77777777" w:rsidR="00CC5121" w:rsidRPr="00696D5D" w:rsidRDefault="00CC5121" w:rsidP="00CC5121">
      <w:pPr>
        <w:pStyle w:val="Brdtextmedindrag"/>
      </w:pPr>
      <w:r w:rsidRPr="00696D5D">
        <w:t>Revisorerna har genomfört en granskning av att AP-fondernas rikt</w:t>
      </w:r>
      <w:r w:rsidRPr="00696D5D">
        <w:softHyphen/>
        <w:t xml:space="preserve">linjer för ersättningar är i enlighet med de av regeringen fastställda </w:t>
      </w:r>
      <w:r w:rsidRPr="00696D5D">
        <w:rPr>
          <w:spacing w:val="-1"/>
        </w:rPr>
        <w:t>rikt</w:t>
      </w:r>
      <w:r w:rsidRPr="00696D5D">
        <w:rPr>
          <w:spacing w:val="-1"/>
        </w:rPr>
        <w:softHyphen/>
        <w:t xml:space="preserve">linjer för </w:t>
      </w:r>
      <w:r w:rsidRPr="00E87048">
        <w:t>anställningsvillkor för ledande befattningshavare i AP-fonderna.</w:t>
      </w:r>
      <w:r w:rsidRPr="00696D5D">
        <w:t xml:space="preserve"> </w:t>
      </w:r>
      <w:bookmarkStart w:id="370" w:name="_Hlk37604565"/>
      <w:r w:rsidRPr="00696D5D">
        <w:t>Gransk</w:t>
      </w:r>
      <w:r w:rsidRPr="00696D5D">
        <w:softHyphen/>
        <w:t xml:space="preserve">ningen har inte visat några avvikelser från riktlinjerna. </w:t>
      </w:r>
      <w:bookmarkEnd w:id="370"/>
    </w:p>
    <w:p w14:paraId="1E7D0C81" w14:textId="1E16B444" w:rsidR="00DB62B9" w:rsidRPr="00152749" w:rsidRDefault="00CC5121" w:rsidP="00CC5121">
      <w:pPr>
        <w:pStyle w:val="Brdtextmedindrag"/>
        <w:sectPr w:rsidR="00DB62B9" w:rsidRPr="00152749" w:rsidSect="00155500">
          <w:headerReference w:type="even" r:id="rId44"/>
          <w:headerReference w:type="default" r:id="rId45"/>
          <w:footerReference w:type="even" r:id="rId46"/>
          <w:footerReference w:type="default" r:id="rId47"/>
          <w:headerReference w:type="first" r:id="rId48"/>
          <w:footerReference w:type="first" r:id="rId49"/>
          <w:type w:val="continuous"/>
          <w:pgSz w:w="9356" w:h="13721" w:code="9"/>
          <w:pgMar w:top="794" w:right="2438" w:bottom="1191" w:left="1021" w:header="0" w:footer="709" w:gutter="0"/>
          <w:cols w:space="708"/>
          <w:titlePg/>
          <w:docGrid w:linePitch="360"/>
        </w:sectPr>
      </w:pPr>
      <w:r w:rsidRPr="00696D5D">
        <w:t>Revisorerna har även genomfört en granskning av AP-fondernas håll</w:t>
      </w:r>
      <w:r w:rsidRPr="00696D5D">
        <w:softHyphen/>
        <w:t>barhetsrapporter med utgångspunkt i kraven i årsredovisningslagen även om AP-fonderna inte omfattas av dessa krav.</w:t>
      </w:r>
      <w:r w:rsidRPr="00E87048">
        <w:t xml:space="preserve"> Revisorerna har inte identi</w:t>
      </w:r>
      <w:r>
        <w:softHyphen/>
      </w:r>
      <w:r w:rsidRPr="00E87048">
        <w:t>fierat några väsentliga avsteg. Några förslag på ytterligare förbättrings</w:t>
      </w:r>
      <w:r>
        <w:softHyphen/>
      </w:r>
      <w:r w:rsidRPr="00E87048">
        <w:t>områden har lämnats</w:t>
      </w:r>
      <w:r>
        <w:t>.</w:t>
      </w:r>
    </w:p>
    <w:p w14:paraId="544477FA" w14:textId="5401CEB2" w:rsidR="00DB62B9" w:rsidRDefault="00DE3D14" w:rsidP="00A7554D">
      <w:pPr>
        <w:pStyle w:val="Bilagarubrik"/>
      </w:pPr>
      <w:bookmarkStart w:id="371" w:name="_Toc449348639"/>
      <w:bookmarkStart w:id="372" w:name="_Toc451416630"/>
      <w:bookmarkStart w:id="373" w:name="_Toc483313579"/>
      <w:bookmarkStart w:id="374" w:name="_Toc514842436"/>
      <w:bookmarkStart w:id="375" w:name="_Toc9430706"/>
      <w:bookmarkStart w:id="376" w:name="_Toc41493017"/>
      <w:bookmarkStart w:id="377" w:name="_Toc72921811"/>
      <w:bookmarkStart w:id="378" w:name="_Toc135834674"/>
      <w:r w:rsidRPr="0070428A">
        <w:lastRenderedPageBreak/>
        <w:t>Policy för styrning och utvärdering av</w:t>
      </w:r>
      <w:r w:rsidRPr="0070428A">
        <w:br/>
        <w:t>AP-fonderna</w:t>
      </w:r>
      <w:bookmarkEnd w:id="371"/>
      <w:bookmarkEnd w:id="372"/>
      <w:bookmarkEnd w:id="373"/>
      <w:bookmarkEnd w:id="374"/>
      <w:bookmarkEnd w:id="375"/>
      <w:bookmarkEnd w:id="376"/>
      <w:bookmarkEnd w:id="377"/>
      <w:bookmarkEnd w:id="378"/>
    </w:p>
    <w:p w14:paraId="00E2D940" w14:textId="77777777" w:rsidR="00A7554D" w:rsidRDefault="00DE3D14" w:rsidP="00A7554D">
      <w:pPr>
        <w:pStyle w:val="Rubrik3utannumrering"/>
        <w:spacing w:before="0"/>
      </w:pPr>
      <w:bookmarkStart w:id="379" w:name="_Toc72921812"/>
      <w:r w:rsidRPr="0070428A">
        <w:t>Bakgrund</w:t>
      </w:r>
      <w:bookmarkEnd w:id="379"/>
    </w:p>
    <w:p w14:paraId="19B519F5" w14:textId="77777777" w:rsidR="00A7554D" w:rsidRDefault="00DE3D14" w:rsidP="00A7554D">
      <w:pPr>
        <w:pStyle w:val="Brdtext"/>
      </w:pPr>
      <w:r w:rsidRPr="0050095A">
        <w:rPr>
          <w:i/>
        </w:rPr>
        <w:t>En policy för styrning och utvärdering av AP-fonderna motiveras av styrelsernas oberoende och behovet att tydliggöra grunderna för regeringens årliga utvärderingar som ska balansera detta oberoende.</w:t>
      </w:r>
    </w:p>
    <w:p w14:paraId="53B19E33" w14:textId="77777777" w:rsidR="00A7554D" w:rsidRDefault="00263E1F" w:rsidP="00A7554D">
      <w:pPr>
        <w:pStyle w:val="Brdtextmedindrag"/>
      </w:pPr>
    </w:p>
    <w:p w14:paraId="600EF9D5"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 styrs av lag och är statliga myndigheter. Regeringen utövar inflytande genom att:</w:t>
      </w:r>
    </w:p>
    <w:p w14:paraId="399346BB" w14:textId="77777777" w:rsidR="00A7554D" w:rsidRPr="00EB6A96" w:rsidRDefault="00DE3D14" w:rsidP="00A7554D">
      <w:pPr>
        <w:pStyle w:val="Punktlista"/>
      </w:pPr>
      <w:r w:rsidRPr="00EB6A96">
        <w:t>utse styrelser, inklusive ordförande och vice ordförande,</w:t>
      </w:r>
    </w:p>
    <w:p w14:paraId="620D526B" w14:textId="77777777" w:rsidR="00A7554D" w:rsidRPr="00EB6A96" w:rsidRDefault="00DE3D14" w:rsidP="00A7554D">
      <w:pPr>
        <w:pStyle w:val="Punktlista"/>
      </w:pPr>
      <w:r w:rsidRPr="00EB6A96">
        <w:t>utse revisorer,</w:t>
      </w:r>
    </w:p>
    <w:p w14:paraId="341FAE96" w14:textId="77777777" w:rsidR="00A7554D" w:rsidRPr="00EB6A96" w:rsidRDefault="00DE3D14" w:rsidP="00A7554D">
      <w:pPr>
        <w:pStyle w:val="Punktlista"/>
      </w:pPr>
      <w:r w:rsidRPr="00EB6A96">
        <w:t>fastställa fondernas resultat- och balansräkningar, och</w:t>
      </w:r>
    </w:p>
    <w:p w14:paraId="3E79708E" w14:textId="77777777" w:rsidR="00A7554D" w:rsidRPr="00EB6A96" w:rsidRDefault="00DE3D14" w:rsidP="00A7554D">
      <w:pPr>
        <w:pStyle w:val="Punktlista"/>
      </w:pPr>
      <w:r w:rsidRPr="00EB6A96">
        <w:t>årligen utvärdera förvaltningen av fondmedlen i efterhand.</w:t>
      </w:r>
    </w:p>
    <w:p w14:paraId="53DFDD0A" w14:textId="77777777" w:rsidR="00A7554D" w:rsidRPr="0070428A" w:rsidRDefault="00263E1F"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2FA039"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Enligt lag och förarbeten ska ledamöter i fondernas styrelser utses på grundval av sin kompetens att främja fondförvaltningen. Fyra ledamöter i var och en av Första–Fjärde AP-fondernas styrelser utses på förslag av arbetsmarknadens organisationer.</w:t>
      </w:r>
    </w:p>
    <w:p w14:paraId="14229183"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Av rätten att utse revisorer och fastställa fondernas resultat- och balansräkningar följer en uttrycklig möjlighet för regeringen att ta ställ</w:t>
      </w:r>
      <w:r w:rsidRPr="0070428A">
        <w:rPr>
          <w:rFonts w:ascii="Times New Roman" w:hAnsi="Times New Roman"/>
          <w:sz w:val="20"/>
        </w:rPr>
        <w:softHyphen/>
        <w:t>ning till, och bedöma, fondernas räkenskaper. I detta sammanhang är revisorernas granskning särskilt viktig. Enligt rådande praxis lämnar AP</w:t>
      </w:r>
      <w:r w:rsidRPr="0070428A">
        <w:rPr>
          <w:rFonts w:ascii="Times New Roman" w:hAnsi="Times New Roman"/>
          <w:sz w:val="20"/>
        </w:rPr>
        <w:noBreakHyphen/>
        <w:t>fondernas revisorer en skriftlig och muntlig rapport till Finans</w:t>
      </w:r>
      <w:r w:rsidRPr="0070428A">
        <w:rPr>
          <w:rFonts w:ascii="Times New Roman" w:hAnsi="Times New Roman"/>
          <w:sz w:val="20"/>
        </w:rPr>
        <w:softHyphen/>
        <w:t>departementet efter varje bokslut. Detta bör gälla även fortsättningsvis.</w:t>
      </w:r>
    </w:p>
    <w:p w14:paraId="0D350A29"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Regeringens utvärdering av fondernas verksamhet motiveras av statens ansvar för det allmänna pensionssystemet och behovet att balansera fondernas oberoende. Fonderna har </w:t>
      </w:r>
      <w:proofErr w:type="gramStart"/>
      <w:r w:rsidRPr="0070428A">
        <w:rPr>
          <w:rFonts w:ascii="Times New Roman" w:hAnsi="Times New Roman"/>
          <w:sz w:val="20"/>
        </w:rPr>
        <w:t>bl.a.</w:t>
      </w:r>
      <w:proofErr w:type="gramEnd"/>
      <w:r w:rsidRPr="0070428A">
        <w:rPr>
          <w:rFonts w:ascii="Times New Roman" w:hAnsi="Times New Roman"/>
          <w:sz w:val="20"/>
        </w:rPr>
        <w:t xml:space="preserve"> stor frihet att välja inriktning och risknivå. Av det följer en rätt och ett åliggande för regeringen att avge en opartisk bedömning av fondernas förvaltningsresultat. Reger</w:t>
      </w:r>
      <w:r w:rsidRPr="0070428A">
        <w:rPr>
          <w:rFonts w:ascii="Times New Roman" w:hAnsi="Times New Roman"/>
          <w:sz w:val="20"/>
        </w:rPr>
        <w:softHyphen/>
        <w:t>ingen har även getts utrymme att förtydliga sin syn på pensionssystemets åtagande</w:t>
      </w:r>
      <w:r>
        <w:rPr>
          <w:rFonts w:ascii="Times New Roman" w:hAnsi="Times New Roman"/>
          <w:sz w:val="20"/>
        </w:rPr>
        <w:softHyphen/>
      </w:r>
      <w:r w:rsidRPr="0070428A">
        <w:rPr>
          <w:rFonts w:ascii="Times New Roman" w:hAnsi="Times New Roman"/>
          <w:sz w:val="20"/>
        </w:rPr>
        <w:t>sida och uppdraget i övrigt (prop. 1999/2000:46 s. 111 ff.).</w:t>
      </w:r>
    </w:p>
    <w:p w14:paraId="46D389E1"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kan uppfattas som ett sådant förtydligande. En omsorgsfullt formulerad och väl kommunicerad policy ökar tydligheten när det gäller utnyttjandet av de styrinstrument som regeringen har till sitt förfogande och främjar konsistens över tiden. Ökad tydlighet och konsistens över tiden bidrar till att förbättra styrningens effektivitet. En policy har även fördelen att vara oavbrutet aktuell, till skillnad från de årliga utvärderingarna som efter offentliggörandet riskerar att förlora aktualitet i viss mån och därmed relevans.</w:t>
      </w:r>
    </w:p>
    <w:p w14:paraId="3C5D656A"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bör givetvis ta sin utgångspunkt i fondernas uppdrag som det har formulerats i lag och förarbeten och samtidigt beakta behovet av konsistens i regeringens samlade styrning av myndigheter, statligt ägda bolag och affärsverk. Det kan därför vara lämpligt att hämta inspiration och viss vägledning från gällande riktlinjer beträffande styrning av statliga bolag och i det sam</w:t>
      </w:r>
      <w:r>
        <w:rPr>
          <w:rFonts w:ascii="Times New Roman" w:hAnsi="Times New Roman"/>
          <w:sz w:val="20"/>
        </w:rPr>
        <w:softHyphen/>
      </w:r>
      <w:r w:rsidRPr="0070428A">
        <w:rPr>
          <w:rFonts w:ascii="Times New Roman" w:hAnsi="Times New Roman"/>
          <w:sz w:val="20"/>
        </w:rPr>
        <w:t xml:space="preserve">manhanget även beakta principer och riktlinjer som antagits av OECD, utan att dessa för den skull ska anses gälla AP-fonderna i sin helhet. </w:t>
      </w:r>
    </w:p>
    <w:p w14:paraId="660863D4" w14:textId="77777777" w:rsidR="00A7554D" w:rsidRPr="0070428A" w:rsidRDefault="00DE3D14" w:rsidP="00A7554D">
      <w:pPr>
        <w:pStyle w:val="Brdtextmedindrag"/>
      </w:pPr>
      <w:r>
        <w:lastRenderedPageBreak/>
        <w:t xml:space="preserve">OECD:s riktlinjer för styrning av statsägda företag riktas till de statliga tjänstemän som är ansvariga för ägandet av företag och ger också användbar vägledning för statliga </w:t>
      </w:r>
      <w:proofErr w:type="gramStart"/>
      <w:r>
        <w:t>företags styrelser</w:t>
      </w:r>
      <w:proofErr w:type="gramEnd"/>
      <w:r>
        <w:t xml:space="preserve"> och ledning. Riktlinjerna ger rekommendationer kring styrning av såväl enskilda statliga företag som den lagstadgade och rättsliga miljö dessa företag verkar inom. Vidare är riktlinjerna tillämpbara oavsett om det statliga företaget är nationellt eller internationellt verksamt </w:t>
      </w:r>
      <w:r w:rsidRPr="00F0528F">
        <w:t>(</w:t>
      </w:r>
      <w:r w:rsidRPr="00F0528F">
        <w:rPr>
          <w:i/>
        </w:rPr>
        <w:t xml:space="preserve">OECD </w:t>
      </w:r>
      <w:proofErr w:type="spellStart"/>
      <w:r w:rsidRPr="00F0528F">
        <w:rPr>
          <w:i/>
        </w:rPr>
        <w:t>Guidelines</w:t>
      </w:r>
      <w:proofErr w:type="spellEnd"/>
      <w:r w:rsidRPr="00F0528F">
        <w:rPr>
          <w:i/>
        </w:rPr>
        <w:t xml:space="preserve"> on </w:t>
      </w:r>
      <w:proofErr w:type="spellStart"/>
      <w:r w:rsidRPr="00F0528F">
        <w:rPr>
          <w:i/>
        </w:rPr>
        <w:t>corporate</w:t>
      </w:r>
      <w:proofErr w:type="spellEnd"/>
      <w:r w:rsidRPr="00F0528F">
        <w:rPr>
          <w:i/>
        </w:rPr>
        <w:t xml:space="preserve"> </w:t>
      </w:r>
      <w:proofErr w:type="spellStart"/>
      <w:r w:rsidRPr="00F0528F">
        <w:rPr>
          <w:i/>
        </w:rPr>
        <w:t>governance</w:t>
      </w:r>
      <w:proofErr w:type="spellEnd"/>
      <w:r w:rsidRPr="00F0528F">
        <w:rPr>
          <w:i/>
        </w:rPr>
        <w:t xml:space="preserve"> of </w:t>
      </w:r>
      <w:proofErr w:type="spellStart"/>
      <w:r w:rsidRPr="00F0528F">
        <w:rPr>
          <w:i/>
        </w:rPr>
        <w:t>state-owned</w:t>
      </w:r>
      <w:proofErr w:type="spellEnd"/>
      <w:r w:rsidRPr="00F0528F">
        <w:rPr>
          <w:i/>
        </w:rPr>
        <w:t xml:space="preserve"> </w:t>
      </w:r>
      <w:proofErr w:type="spellStart"/>
      <w:r w:rsidRPr="00F0528F">
        <w:rPr>
          <w:i/>
        </w:rPr>
        <w:t>enterprises</w:t>
      </w:r>
      <w:proofErr w:type="spellEnd"/>
      <w:r w:rsidRPr="00F0528F">
        <w:t>, OECD 2015, s. 1</w:t>
      </w:r>
      <w:r w:rsidRPr="00961B1F">
        <w:t>4</w:t>
      </w:r>
      <w:r w:rsidRPr="00F0528F">
        <w:t xml:space="preserve"> f.). </w:t>
      </w:r>
      <w:r>
        <w:t xml:space="preserve">Mot bakgrund av att styrningen inte kan vara direkt rekommenderar riktlinjerna </w:t>
      </w:r>
      <w:proofErr w:type="gramStart"/>
      <w:r>
        <w:t>bl.a.</w:t>
      </w:r>
      <w:proofErr w:type="gramEnd"/>
      <w:r>
        <w:t xml:space="preserve"> att staten, som informerad och aktiv ägare, fastställer en tydlig ägarpolicy som tillförsäkrar att styr</w:t>
      </w:r>
      <w:r>
        <w:softHyphen/>
        <w:t>ningen är transparent och säkerställer ansvarsskyldighet (</w:t>
      </w:r>
      <w:proofErr w:type="spellStart"/>
      <w:r>
        <w:t>accountable</w:t>
      </w:r>
      <w:proofErr w:type="spellEnd"/>
      <w:r>
        <w:t>) (</w:t>
      </w:r>
      <w:r w:rsidRPr="00961B1F">
        <w:rPr>
          <w:i/>
        </w:rPr>
        <w:t xml:space="preserve">OECD </w:t>
      </w:r>
      <w:proofErr w:type="spellStart"/>
      <w:r w:rsidRPr="00961B1F">
        <w:rPr>
          <w:i/>
        </w:rPr>
        <w:t>Guidelines</w:t>
      </w:r>
      <w:proofErr w:type="spellEnd"/>
      <w:r w:rsidRPr="00961B1F">
        <w:rPr>
          <w:i/>
        </w:rPr>
        <w:t xml:space="preserve"> on </w:t>
      </w:r>
      <w:proofErr w:type="spellStart"/>
      <w:r w:rsidRPr="00961B1F">
        <w:rPr>
          <w:i/>
        </w:rPr>
        <w:t>corporate</w:t>
      </w:r>
      <w:proofErr w:type="spellEnd"/>
      <w:r w:rsidRPr="00961B1F">
        <w:rPr>
          <w:i/>
        </w:rPr>
        <w:t xml:space="preserve"> </w:t>
      </w:r>
      <w:proofErr w:type="spellStart"/>
      <w:r w:rsidRPr="00961B1F">
        <w:rPr>
          <w:i/>
        </w:rPr>
        <w:t>governance</w:t>
      </w:r>
      <w:proofErr w:type="spellEnd"/>
      <w:r w:rsidRPr="00961B1F">
        <w:rPr>
          <w:i/>
        </w:rPr>
        <w:t xml:space="preserve"> of </w:t>
      </w:r>
      <w:proofErr w:type="spellStart"/>
      <w:r w:rsidRPr="00961B1F">
        <w:rPr>
          <w:i/>
        </w:rPr>
        <w:t>state-owned</w:t>
      </w:r>
      <w:proofErr w:type="spellEnd"/>
      <w:r w:rsidRPr="00961B1F">
        <w:rPr>
          <w:i/>
        </w:rPr>
        <w:t xml:space="preserve"> </w:t>
      </w:r>
      <w:proofErr w:type="spellStart"/>
      <w:r w:rsidRPr="00961B1F">
        <w:rPr>
          <w:i/>
        </w:rPr>
        <w:t>enterprises</w:t>
      </w:r>
      <w:proofErr w:type="spellEnd"/>
      <w:r w:rsidRPr="00961B1F">
        <w:t>, OECD 201</w:t>
      </w:r>
      <w:r w:rsidRPr="00F0528F">
        <w:t>5, s. 3</w:t>
      </w:r>
      <w:r>
        <w:t>3</w:t>
      </w:r>
      <w:r w:rsidRPr="00961B1F">
        <w:t xml:space="preserve"> </w:t>
      </w:r>
      <w:proofErr w:type="spellStart"/>
      <w:r>
        <w:t>f</w:t>
      </w:r>
      <w:r w:rsidRPr="00961B1F">
        <w:t>f</w:t>
      </w:r>
      <w:proofErr w:type="spellEnd"/>
      <w:r>
        <w:t>).</w:t>
      </w:r>
    </w:p>
    <w:p w14:paraId="6AEAB16D"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styrelser åtnjuter operationell autonomi genom att ensamma bära ansvaret för fondernas förvaltning. Styrelserna företräder respektive fond också inför domstol. Styrelserna svarar själva för fondernas finansiering med de medel som fonderna förvaltar, vilket lik</w:t>
      </w:r>
      <w:r>
        <w:rPr>
          <w:rFonts w:ascii="Times New Roman" w:hAnsi="Times New Roman"/>
          <w:sz w:val="20"/>
        </w:rPr>
        <w:softHyphen/>
      </w:r>
      <w:r w:rsidRPr="0070428A">
        <w:rPr>
          <w:rFonts w:ascii="Times New Roman" w:hAnsi="Times New Roman"/>
          <w:sz w:val="20"/>
        </w:rPr>
        <w:t>nar den typ av avgiftsfinansiering som bedrivs av exempelvis försäk</w:t>
      </w:r>
      <w:r>
        <w:rPr>
          <w:rFonts w:ascii="Times New Roman" w:hAnsi="Times New Roman"/>
          <w:sz w:val="20"/>
        </w:rPr>
        <w:softHyphen/>
      </w:r>
      <w:r w:rsidRPr="0070428A">
        <w:rPr>
          <w:rFonts w:ascii="Times New Roman" w:hAnsi="Times New Roman"/>
          <w:sz w:val="20"/>
        </w:rPr>
        <w:t>rings</w:t>
      </w:r>
      <w:r>
        <w:rPr>
          <w:rFonts w:ascii="Times New Roman" w:hAnsi="Times New Roman"/>
          <w:sz w:val="20"/>
        </w:rPr>
        <w:softHyphen/>
      </w:r>
      <w:r w:rsidRPr="0070428A">
        <w:rPr>
          <w:rFonts w:ascii="Times New Roman" w:hAnsi="Times New Roman"/>
          <w:sz w:val="20"/>
        </w:rPr>
        <w:t>bolag. I dessa avseenden motsvarar AP-fonderna kriterier för stats</w:t>
      </w:r>
      <w:r>
        <w:rPr>
          <w:rFonts w:ascii="Times New Roman" w:hAnsi="Times New Roman"/>
          <w:sz w:val="20"/>
        </w:rPr>
        <w:softHyphen/>
      </w:r>
      <w:r w:rsidRPr="0070428A">
        <w:rPr>
          <w:rFonts w:ascii="Times New Roman" w:hAnsi="Times New Roman"/>
          <w:sz w:val="20"/>
        </w:rPr>
        <w:t>ägda ”företag”. De avgifter som finansierar fondernas verksamhet hämtas dock ur ett fondkapital som tillhör pensionssystemet och som tilldelas AP-fonderna genom lag. Fondkapitalet har därför inte anskaffats under konkurrens på en öppen marknad. Det innebär att avgiftsfinan</w:t>
      </w:r>
      <w:r w:rsidRPr="0070428A">
        <w:rPr>
          <w:rFonts w:ascii="Times New Roman" w:hAnsi="Times New Roman"/>
          <w:sz w:val="20"/>
        </w:rPr>
        <w:softHyphen/>
        <w:t>sie</w:t>
      </w:r>
      <w:r w:rsidRPr="0070428A">
        <w:rPr>
          <w:rFonts w:ascii="Times New Roman" w:hAnsi="Times New Roman"/>
          <w:sz w:val="20"/>
        </w:rPr>
        <w:softHyphen/>
        <w:t>ringen inte är en del av fondernas affärsverksamhet. Fonderna finansieras med offentliga medel, även om beslutanderätten har delegerats till fondernas styrelser. Däremot bedriver fonderna renodlad affärsverksam</w:t>
      </w:r>
      <w:r w:rsidRPr="0070428A">
        <w:rPr>
          <w:rFonts w:ascii="Times New Roman" w:hAnsi="Times New Roman"/>
          <w:sz w:val="20"/>
        </w:rPr>
        <w:softHyphen/>
        <w:t>het när det gäller placeringsverksamheten.</w:t>
      </w:r>
    </w:p>
    <w:p w14:paraId="48A594A3"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 har definierats som statliga myndigheter, vilket har impli</w:t>
      </w:r>
      <w:r>
        <w:rPr>
          <w:rFonts w:ascii="Times New Roman" w:hAnsi="Times New Roman"/>
          <w:sz w:val="20"/>
        </w:rPr>
        <w:softHyphen/>
      </w:r>
      <w:r w:rsidRPr="0070428A">
        <w:rPr>
          <w:rFonts w:ascii="Times New Roman" w:hAnsi="Times New Roman"/>
          <w:sz w:val="20"/>
        </w:rPr>
        <w:t xml:space="preserve">kationer </w:t>
      </w:r>
      <w:proofErr w:type="gramStart"/>
      <w:r w:rsidRPr="0070428A">
        <w:rPr>
          <w:rFonts w:ascii="Times New Roman" w:hAnsi="Times New Roman"/>
          <w:sz w:val="20"/>
        </w:rPr>
        <w:t>bl.a.</w:t>
      </w:r>
      <w:proofErr w:type="gramEnd"/>
      <w:r w:rsidRPr="0070428A">
        <w:rPr>
          <w:rFonts w:ascii="Times New Roman" w:hAnsi="Times New Roman"/>
          <w:sz w:val="20"/>
        </w:rPr>
        <w:t xml:space="preserve"> genom att regler om offentlig arbetsrätt och offentlig upp</w:t>
      </w:r>
      <w:r>
        <w:rPr>
          <w:rFonts w:ascii="Times New Roman" w:hAnsi="Times New Roman"/>
          <w:sz w:val="20"/>
        </w:rPr>
        <w:softHyphen/>
      </w:r>
      <w:r w:rsidRPr="0070428A">
        <w:rPr>
          <w:rFonts w:ascii="Times New Roman" w:hAnsi="Times New Roman"/>
          <w:sz w:val="20"/>
        </w:rPr>
        <w:t>handling blir tillämpliga (prop. 1999/2000:46 s. 133 ff.). Enligt regel</w:t>
      </w:r>
      <w:r>
        <w:rPr>
          <w:rFonts w:ascii="Times New Roman" w:hAnsi="Times New Roman"/>
          <w:sz w:val="20"/>
        </w:rPr>
        <w:softHyphen/>
      </w:r>
      <w:r w:rsidRPr="0070428A">
        <w:rPr>
          <w:rFonts w:ascii="Times New Roman" w:hAnsi="Times New Roman"/>
          <w:sz w:val="20"/>
        </w:rPr>
        <w:t>verket styrs AP-fonderna inte genom instruktioner, regleringsbrev och regerings</w:t>
      </w:r>
      <w:r>
        <w:rPr>
          <w:rFonts w:ascii="Times New Roman" w:hAnsi="Times New Roman"/>
          <w:sz w:val="20"/>
        </w:rPr>
        <w:softHyphen/>
      </w:r>
      <w:r w:rsidRPr="0070428A">
        <w:rPr>
          <w:rFonts w:ascii="Times New Roman" w:hAnsi="Times New Roman"/>
          <w:sz w:val="20"/>
        </w:rPr>
        <w:t>uppdrag.</w:t>
      </w:r>
    </w:p>
    <w:p w14:paraId="13441CBD" w14:textId="77777777" w:rsidR="00A7554D" w:rsidRPr="0070428A" w:rsidRDefault="00DE3D14" w:rsidP="00A7554D">
      <w:pPr>
        <w:pStyle w:val="Rubrik3utannumrering"/>
      </w:pPr>
      <w:bookmarkStart w:id="380" w:name="_Toc72921813"/>
      <w:r w:rsidRPr="0070428A">
        <w:t>Styrelsernas roll</w:t>
      </w:r>
      <w:bookmarkEnd w:id="380"/>
    </w:p>
    <w:p w14:paraId="370F4B3D"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Styrelsernas primära ansvar avser det förvaltade kapitalet. Fördelningen av roller och ansvar mellan styrelse och verkställande ledning ska vara tydlig och ansluta till god praxis på området.</w:t>
      </w:r>
    </w:p>
    <w:p w14:paraId="60C62F10" w14:textId="77777777" w:rsidR="00A7554D" w:rsidRPr="0070428A" w:rsidRDefault="00263E1F"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0852BA"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Enligt aktiebolagslagen och god styrelsesed ska en styrelse styra och kontrollera bolaget i alla aktieägares intresse. Uppdraget utgår från bolagets bästa. God praxis på området sammanfattas i </w:t>
      </w:r>
      <w:proofErr w:type="gramStart"/>
      <w:r w:rsidRPr="0070428A">
        <w:rPr>
          <w:rFonts w:ascii="Times New Roman" w:hAnsi="Times New Roman"/>
          <w:sz w:val="20"/>
        </w:rPr>
        <w:t>bl.a.</w:t>
      </w:r>
      <w:proofErr w:type="gramEnd"/>
      <w:r w:rsidRPr="0070428A">
        <w:rPr>
          <w:rFonts w:ascii="Times New Roman" w:hAnsi="Times New Roman"/>
          <w:sz w:val="20"/>
        </w:rPr>
        <w:t xml:space="preserve"> OECD:s principer och </w:t>
      </w:r>
      <w:r>
        <w:rPr>
          <w:rFonts w:ascii="Times New Roman" w:hAnsi="Times New Roman"/>
          <w:sz w:val="20"/>
        </w:rPr>
        <w:t>s</w:t>
      </w:r>
      <w:r w:rsidRPr="0070428A">
        <w:rPr>
          <w:rFonts w:ascii="Times New Roman" w:hAnsi="Times New Roman"/>
          <w:sz w:val="20"/>
        </w:rPr>
        <w:t xml:space="preserve">vensk kod för bolagsstyrning. </w:t>
      </w:r>
    </w:p>
    <w:p w14:paraId="105A8237"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Eftersom fonderna är statliga myndigheter och inte aktiebolag, kan det behöva klargöras vad som mer precist är föremålet för styrelsernas uppdrag. Eftersom AP-fondernas uppdrag enligt lag och förarbeten utgår från pensionssystemets intresse, bör styrelsernas uppdrag definieras med samma utgångspunkt. Av det följer att verksamhetens ändamål är det kapital som styrelsen har fått i uppdrag att förvalta. Fondkapitalet ska </w:t>
      </w:r>
      <w:r w:rsidRPr="0070428A">
        <w:rPr>
          <w:rFonts w:ascii="Times New Roman" w:hAnsi="Times New Roman"/>
          <w:sz w:val="20"/>
        </w:rPr>
        <w:lastRenderedPageBreak/>
        <w:t xml:space="preserve">förvaltas till största möjliga nytta för pensionssystemet. Regelverket innehåller inga föreskrifter om hur förvaltningen ska organiseras. </w:t>
      </w:r>
    </w:p>
    <w:p w14:paraId="7B4226E2"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OECD:s riktlinjer för styrning av pensionsfonder riktar sig till privata tjänstepensionsfonder och är därför inte tillämpliga för AP-fonderna i alla avseenden. Det finns dock skäl att uppmärksamma den övergripande principen beträffande ramverket för styrning av pensionsfonder (</w:t>
      </w:r>
      <w:proofErr w:type="spellStart"/>
      <w:r w:rsidRPr="0070428A">
        <w:rPr>
          <w:rFonts w:ascii="Times New Roman" w:hAnsi="Times New Roman"/>
          <w:sz w:val="20"/>
        </w:rPr>
        <w:t>gover</w:t>
      </w:r>
      <w:r>
        <w:rPr>
          <w:rFonts w:ascii="Times New Roman" w:hAnsi="Times New Roman"/>
          <w:sz w:val="20"/>
        </w:rPr>
        <w:softHyphen/>
      </w:r>
      <w:r w:rsidRPr="0070428A">
        <w:rPr>
          <w:rFonts w:ascii="Times New Roman" w:hAnsi="Times New Roman"/>
          <w:sz w:val="20"/>
        </w:rPr>
        <w:t>nance</w:t>
      </w:r>
      <w:proofErr w:type="spellEnd"/>
      <w:r w:rsidRPr="0070428A">
        <w:rPr>
          <w:rFonts w:ascii="Times New Roman" w:hAnsi="Times New Roman"/>
          <w:sz w:val="20"/>
        </w:rPr>
        <w:t xml:space="preserve"> </w:t>
      </w:r>
      <w:proofErr w:type="spellStart"/>
      <w:r w:rsidRPr="0070428A">
        <w:rPr>
          <w:rFonts w:ascii="Times New Roman" w:hAnsi="Times New Roman"/>
          <w:sz w:val="20"/>
        </w:rPr>
        <w:t>structure</w:t>
      </w:r>
      <w:proofErr w:type="spellEnd"/>
      <w:r w:rsidRPr="0070428A">
        <w:rPr>
          <w:rFonts w:ascii="Times New Roman" w:hAnsi="Times New Roman"/>
          <w:sz w:val="20"/>
        </w:rPr>
        <w:t>) som ska tillförsäkra en tydlig identifiering och fördel</w:t>
      </w:r>
      <w:r>
        <w:rPr>
          <w:rFonts w:ascii="Times New Roman" w:hAnsi="Times New Roman"/>
          <w:sz w:val="20"/>
        </w:rPr>
        <w:softHyphen/>
      </w:r>
      <w:r w:rsidRPr="0070428A">
        <w:rPr>
          <w:rFonts w:ascii="Times New Roman" w:hAnsi="Times New Roman"/>
          <w:sz w:val="20"/>
        </w:rPr>
        <w:t>ning av ansvar och roller när det gäller översyn och uppföljning å ena sidan och operativt ansvar å andra sidan (</w:t>
      </w:r>
      <w:r w:rsidRPr="0070428A">
        <w:rPr>
          <w:rFonts w:ascii="Times New Roman" w:hAnsi="Times New Roman"/>
          <w:i/>
          <w:sz w:val="20"/>
        </w:rPr>
        <w:t xml:space="preserve">OECD </w:t>
      </w:r>
      <w:proofErr w:type="spellStart"/>
      <w:r w:rsidRPr="0070428A">
        <w:rPr>
          <w:rFonts w:ascii="Times New Roman" w:hAnsi="Times New Roman"/>
          <w:i/>
          <w:sz w:val="20"/>
        </w:rPr>
        <w:t>Guidelines</w:t>
      </w:r>
      <w:proofErr w:type="spellEnd"/>
      <w:r w:rsidRPr="0070428A">
        <w:rPr>
          <w:rFonts w:ascii="Times New Roman" w:hAnsi="Times New Roman"/>
          <w:i/>
          <w:sz w:val="20"/>
        </w:rPr>
        <w:t xml:space="preserve"> for pension </w:t>
      </w:r>
      <w:proofErr w:type="spellStart"/>
      <w:r w:rsidRPr="0070428A">
        <w:rPr>
          <w:rFonts w:ascii="Times New Roman" w:hAnsi="Times New Roman"/>
          <w:i/>
          <w:sz w:val="20"/>
        </w:rPr>
        <w:t>fund</w:t>
      </w:r>
      <w:proofErr w:type="spellEnd"/>
      <w:r w:rsidRPr="0070428A">
        <w:rPr>
          <w:rFonts w:ascii="Times New Roman" w:hAnsi="Times New Roman"/>
          <w:i/>
          <w:sz w:val="20"/>
        </w:rPr>
        <w:t xml:space="preserve"> </w:t>
      </w:r>
      <w:proofErr w:type="spellStart"/>
      <w:r w:rsidRPr="0070428A">
        <w:rPr>
          <w:rFonts w:ascii="Times New Roman" w:hAnsi="Times New Roman"/>
          <w:i/>
          <w:sz w:val="20"/>
        </w:rPr>
        <w:t>governance</w:t>
      </w:r>
      <w:proofErr w:type="spellEnd"/>
      <w:r w:rsidRPr="0070428A">
        <w:rPr>
          <w:rFonts w:ascii="Times New Roman" w:hAnsi="Times New Roman"/>
          <w:sz w:val="20"/>
        </w:rPr>
        <w:t>, OECD 2009). Det är lämpligt att denna fördelning av roller och ansvar i AP-fondernas fall ansluter till svensk praxis, exempel</w:t>
      </w:r>
      <w:r>
        <w:rPr>
          <w:rFonts w:ascii="Times New Roman" w:hAnsi="Times New Roman"/>
          <w:sz w:val="20"/>
        </w:rPr>
        <w:softHyphen/>
      </w:r>
      <w:r w:rsidRPr="0070428A">
        <w:rPr>
          <w:rFonts w:ascii="Times New Roman" w:hAnsi="Times New Roman"/>
          <w:sz w:val="20"/>
        </w:rPr>
        <w:t xml:space="preserve">vis som denna kommer till uttryck i </w:t>
      </w:r>
      <w:r>
        <w:rPr>
          <w:rFonts w:ascii="Times New Roman" w:hAnsi="Times New Roman"/>
          <w:sz w:val="20"/>
        </w:rPr>
        <w:t>s</w:t>
      </w:r>
      <w:r w:rsidRPr="0070428A">
        <w:rPr>
          <w:rFonts w:ascii="Times New Roman" w:hAnsi="Times New Roman"/>
          <w:sz w:val="20"/>
        </w:rPr>
        <w:t xml:space="preserve">vensk kod för bolagsstyrning. Det är därför styrelsernas ansvar att </w:t>
      </w:r>
      <w:proofErr w:type="gramStart"/>
      <w:r w:rsidRPr="0070428A">
        <w:rPr>
          <w:rFonts w:ascii="Times New Roman" w:hAnsi="Times New Roman"/>
          <w:sz w:val="20"/>
        </w:rPr>
        <w:t>bl.a.</w:t>
      </w:r>
      <w:proofErr w:type="gramEnd"/>
      <w:r w:rsidRPr="0070428A">
        <w:rPr>
          <w:rFonts w:ascii="Times New Roman" w:hAnsi="Times New Roman"/>
          <w:sz w:val="20"/>
        </w:rPr>
        <w:t xml:space="preserve"> besluta om mål och strategi samt att fortlöpande utvärdera fondens operativa ledning och vid behov tillsätta eller entlediga verkställande direktör, medan den verkställande direk</w:t>
      </w:r>
      <w:r>
        <w:rPr>
          <w:rFonts w:ascii="Times New Roman" w:hAnsi="Times New Roman"/>
          <w:sz w:val="20"/>
        </w:rPr>
        <w:softHyphen/>
      </w:r>
      <w:r w:rsidRPr="0070428A">
        <w:rPr>
          <w:rFonts w:ascii="Times New Roman" w:hAnsi="Times New Roman"/>
          <w:sz w:val="20"/>
        </w:rPr>
        <w:t>tören rapporterar till styrelsen och ansvarar för fondens löpande för</w:t>
      </w:r>
      <w:r>
        <w:rPr>
          <w:rFonts w:ascii="Times New Roman" w:hAnsi="Times New Roman"/>
          <w:sz w:val="20"/>
        </w:rPr>
        <w:softHyphen/>
      </w:r>
      <w:r w:rsidRPr="0070428A">
        <w:rPr>
          <w:rFonts w:ascii="Times New Roman" w:hAnsi="Times New Roman"/>
          <w:sz w:val="20"/>
        </w:rPr>
        <w:t xml:space="preserve">valtning. Det är av avgörande betydelse att styrelserna identifierar och upprätthåller en tydlig fördelning av styrande och operativa roller, eftersom de ensamma har ansvaret för fondernas löpande förvaltning. </w:t>
      </w:r>
    </w:p>
    <w:p w14:paraId="33DAA111" w14:textId="77777777" w:rsidR="00A7554D" w:rsidRPr="0070428A" w:rsidRDefault="00DE3D14" w:rsidP="00A7554D">
      <w:pPr>
        <w:pStyle w:val="Rubrik3utannumrering"/>
      </w:pPr>
      <w:bookmarkStart w:id="381" w:name="_Toc72921814"/>
      <w:r w:rsidRPr="0070428A">
        <w:t>Tillsättning av styrelser</w:t>
      </w:r>
      <w:bookmarkEnd w:id="381"/>
    </w:p>
    <w:p w14:paraId="6561D17B"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Regeringen ska i sin utnämningspolitik tillse att styrelserna är kvali</w:t>
      </w:r>
      <w:r>
        <w:rPr>
          <w:rFonts w:ascii="Times New Roman" w:hAnsi="Times New Roman"/>
          <w:i/>
          <w:sz w:val="20"/>
        </w:rPr>
        <w:softHyphen/>
      </w:r>
      <w:r w:rsidRPr="0070428A">
        <w:rPr>
          <w:rFonts w:ascii="Times New Roman" w:hAnsi="Times New Roman"/>
          <w:i/>
          <w:sz w:val="20"/>
        </w:rPr>
        <w:t xml:space="preserve">ficerade för sin uppgift. Nya ledamöter ska introduceras av </w:t>
      </w:r>
      <w:r>
        <w:rPr>
          <w:rFonts w:ascii="Times New Roman" w:hAnsi="Times New Roman"/>
          <w:i/>
          <w:sz w:val="20"/>
        </w:rPr>
        <w:t>företrädare för regeringen</w:t>
      </w:r>
      <w:r w:rsidRPr="0070428A">
        <w:rPr>
          <w:rFonts w:ascii="Times New Roman" w:hAnsi="Times New Roman"/>
          <w:i/>
          <w:sz w:val="20"/>
        </w:rPr>
        <w:t xml:space="preserve">, utöver den introduktion som sker genom fondernas försorg. Härutöver ska kommunikationen mellan </w:t>
      </w:r>
      <w:r>
        <w:rPr>
          <w:rFonts w:ascii="Times New Roman" w:hAnsi="Times New Roman"/>
          <w:i/>
          <w:sz w:val="20"/>
        </w:rPr>
        <w:t>företrädare för regeringen</w:t>
      </w:r>
      <w:r w:rsidRPr="0070428A">
        <w:rPr>
          <w:rFonts w:ascii="Times New Roman" w:hAnsi="Times New Roman"/>
          <w:i/>
          <w:sz w:val="20"/>
        </w:rPr>
        <w:t xml:space="preserve"> och styrelsens ledamöter ha adekvat omfattning, exempelvis genom styrelseseminarier eller liknande arrangemang. En begränsning vid cirka åtta år införs för uppdrag som ledamot i AP-fondernas styrelser.</w:t>
      </w:r>
    </w:p>
    <w:p w14:paraId="74AE4062" w14:textId="77777777" w:rsidR="00A7554D" w:rsidRPr="0070428A" w:rsidRDefault="00263E1F"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E8F499"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Ledamöterna i AP-fondernas styrelser tillgodoser höga krav på kompe</w:t>
      </w:r>
      <w:r w:rsidRPr="0070428A">
        <w:rPr>
          <w:rFonts w:ascii="Times New Roman" w:hAnsi="Times New Roman"/>
          <w:sz w:val="20"/>
        </w:rPr>
        <w:softHyphen/>
        <w:t>tens, erfarenhet och integritet och måste göra detta mot bakgrund av styrelsernas ansvar och uppdragets betydelse i samhället. Ledamöterna ska enligt lag utses på grundval av sin förmåga att främja fondför</w:t>
      </w:r>
      <w:r w:rsidRPr="0070428A">
        <w:rPr>
          <w:rFonts w:ascii="Times New Roman" w:hAnsi="Times New Roman"/>
          <w:sz w:val="20"/>
        </w:rPr>
        <w:softHyphen/>
        <w:t>valt</w:t>
      </w:r>
      <w:r w:rsidRPr="0070428A">
        <w:rPr>
          <w:rFonts w:ascii="Times New Roman" w:hAnsi="Times New Roman"/>
          <w:sz w:val="20"/>
        </w:rPr>
        <w:softHyphen/>
        <w:t xml:space="preserve">ningen. Det är angeläget att styrelserna är </w:t>
      </w:r>
      <w:r w:rsidRPr="00C935A1">
        <w:rPr>
          <w:rFonts w:ascii="Times New Roman" w:hAnsi="Times New Roman"/>
          <w:sz w:val="20"/>
        </w:rPr>
        <w:t xml:space="preserve">kvalificerade för sin uppgift </w:t>
      </w:r>
      <w:proofErr w:type="gramStart"/>
      <w:r w:rsidRPr="0070428A">
        <w:rPr>
          <w:rFonts w:ascii="Times New Roman" w:hAnsi="Times New Roman"/>
          <w:sz w:val="20"/>
        </w:rPr>
        <w:t>bl.a.</w:t>
      </w:r>
      <w:proofErr w:type="gramEnd"/>
      <w:r w:rsidRPr="0070428A">
        <w:rPr>
          <w:rFonts w:ascii="Times New Roman" w:hAnsi="Times New Roman"/>
          <w:sz w:val="20"/>
        </w:rPr>
        <w:t xml:space="preserve"> avseende bakgrund och erfarenhet. Köns</w:t>
      </w:r>
      <w:r>
        <w:rPr>
          <w:rFonts w:ascii="Times New Roman" w:hAnsi="Times New Roman"/>
          <w:sz w:val="20"/>
        </w:rPr>
        <w:softHyphen/>
      </w:r>
      <w:r w:rsidRPr="0070428A">
        <w:rPr>
          <w:rFonts w:ascii="Times New Roman" w:hAnsi="Times New Roman"/>
          <w:sz w:val="20"/>
        </w:rPr>
        <w:t>för</w:t>
      </w:r>
      <w:r>
        <w:rPr>
          <w:rFonts w:ascii="Times New Roman" w:hAnsi="Times New Roman"/>
          <w:sz w:val="20"/>
        </w:rPr>
        <w:softHyphen/>
      </w:r>
      <w:r w:rsidRPr="0070428A">
        <w:rPr>
          <w:rFonts w:ascii="Times New Roman" w:hAnsi="Times New Roman"/>
          <w:sz w:val="20"/>
        </w:rPr>
        <w:t>delningen ska vara så jämn som möjligt.</w:t>
      </w:r>
    </w:p>
    <w:p w14:paraId="12FC7B4F"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Det har blivit praxis att utse ledamöter för ett år i taget, vilket även överensstämmer med praxis i andra sammanhang. Det är </w:t>
      </w:r>
      <w:proofErr w:type="gramStart"/>
      <w:r w:rsidRPr="0070428A">
        <w:rPr>
          <w:rFonts w:ascii="Times New Roman" w:hAnsi="Times New Roman"/>
          <w:sz w:val="20"/>
        </w:rPr>
        <w:t>t.ex.</w:t>
      </w:r>
      <w:proofErr w:type="gramEnd"/>
      <w:r w:rsidRPr="0070428A">
        <w:rPr>
          <w:rFonts w:ascii="Times New Roman" w:hAnsi="Times New Roman"/>
          <w:sz w:val="20"/>
        </w:rPr>
        <w:t xml:space="preserve"> vanligt att ledamöter i bolagsstyrelser utses för ett år i taget. Skäl saknas att frångå denna ordning beträffande AP-fonderna, även om lagen innehåller en möjlighet att förordna ledamöter i AP-fondernas styrelser för perioder upp till tre år i taget. Däremot bör någon typ av begränsning definieras för uppdragets sammanlagda längd. </w:t>
      </w:r>
    </w:p>
    <w:p w14:paraId="7B13447C"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Svensk kod för bolagsstyrning har en allmän begräsning vid att hälften av stämmovalda styrelseledamöter ska vara oberoende i förhållande till bolaget och bolagsledningen och att frågan ska avgöras efter en samlad bedömning. För statliga myndigheter gäller i regel en gräns vid nio år, vilket är något längre </w:t>
      </w:r>
      <w:r>
        <w:rPr>
          <w:rFonts w:ascii="Times New Roman" w:hAnsi="Times New Roman"/>
          <w:sz w:val="20"/>
        </w:rPr>
        <w:t>ä</w:t>
      </w:r>
      <w:r w:rsidRPr="0070428A">
        <w:rPr>
          <w:rFonts w:ascii="Times New Roman" w:hAnsi="Times New Roman"/>
          <w:sz w:val="20"/>
        </w:rPr>
        <w:t xml:space="preserve">n den praxis som utvecklats inom statligt ägda bolag. Styrelsernas roll som ensamma ansvariga för verksamheten, i </w:t>
      </w:r>
      <w:r w:rsidRPr="0070428A">
        <w:rPr>
          <w:rFonts w:ascii="Times New Roman" w:hAnsi="Times New Roman"/>
          <w:sz w:val="20"/>
        </w:rPr>
        <w:lastRenderedPageBreak/>
        <w:t>kombination med kravet att AP-fonderna ska uppbära allmänhetens förtroende, motiverar att höga krav ställs på ledamöternas oberoende i detta fall. Kravet på oberoende gäller hela styrelsen, inte endast en andel av styrelsen, och begränsningen bör vara någorlunda tydlig för att underlätta praktisk tillämpning. En begränsning vid cirka åtta år ligger väl inom ramarna för vad som i andra sammanhang har ansetts rimligt för att upprätthålla ledamöternas oberoende och bidrar dessutom till att skapa rimliga förväntningar angående uppdragets slutliga varaktighet.</w:t>
      </w:r>
    </w:p>
    <w:p w14:paraId="2D37517E"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För nytillträdda ledamöter i AP-fondernas styrelser ger </w:t>
      </w:r>
      <w:r>
        <w:rPr>
          <w:rFonts w:ascii="Times New Roman" w:hAnsi="Times New Roman"/>
          <w:sz w:val="20"/>
        </w:rPr>
        <w:t>företrädare för regeringen</w:t>
      </w:r>
      <w:r w:rsidRPr="0070428A">
        <w:rPr>
          <w:rFonts w:ascii="Times New Roman" w:hAnsi="Times New Roman"/>
          <w:sz w:val="20"/>
        </w:rPr>
        <w:t xml:space="preserve"> en introduktion till styrelseuppdraget. Introduktions</w:t>
      </w:r>
      <w:r>
        <w:rPr>
          <w:rFonts w:ascii="Times New Roman" w:hAnsi="Times New Roman"/>
          <w:sz w:val="20"/>
        </w:rPr>
        <w:softHyphen/>
      </w:r>
      <w:r w:rsidRPr="0070428A">
        <w:rPr>
          <w:rFonts w:ascii="Times New Roman" w:hAnsi="Times New Roman"/>
          <w:sz w:val="20"/>
        </w:rPr>
        <w:t>utbildningen är sär</w:t>
      </w:r>
      <w:r w:rsidRPr="0070428A">
        <w:rPr>
          <w:rFonts w:ascii="Times New Roman" w:hAnsi="Times New Roman"/>
          <w:sz w:val="20"/>
        </w:rPr>
        <w:softHyphen/>
        <w:t xml:space="preserve">skilt anpassad efter uppdraget som styrelseledamot i en AP-fond och innehåller </w:t>
      </w:r>
      <w:proofErr w:type="gramStart"/>
      <w:r w:rsidRPr="0070428A">
        <w:rPr>
          <w:rFonts w:ascii="Times New Roman" w:hAnsi="Times New Roman"/>
          <w:sz w:val="20"/>
        </w:rPr>
        <w:t>bl.a.</w:t>
      </w:r>
      <w:proofErr w:type="gramEnd"/>
      <w:r w:rsidRPr="0070428A">
        <w:rPr>
          <w:rFonts w:ascii="Times New Roman" w:hAnsi="Times New Roman"/>
          <w:sz w:val="20"/>
        </w:rPr>
        <w:t xml:space="preserve"> en redogörelse för tillämplig lagstiftning och det övriga regelverk som gäller för AP-fonderna. Mot bakgrund av den specifika och ofta komplexa verksamhet som bedrivs i AP-fonderna, är det ange</w:t>
      </w:r>
      <w:r>
        <w:rPr>
          <w:rFonts w:ascii="Times New Roman" w:hAnsi="Times New Roman"/>
          <w:sz w:val="20"/>
        </w:rPr>
        <w:softHyphen/>
      </w:r>
      <w:r w:rsidRPr="0070428A">
        <w:rPr>
          <w:rFonts w:ascii="Times New Roman" w:hAnsi="Times New Roman"/>
          <w:sz w:val="20"/>
        </w:rPr>
        <w:t>läget att AP-fonderna själva ger nya ledamöter en introduktion till fond</w:t>
      </w:r>
      <w:r>
        <w:rPr>
          <w:rFonts w:ascii="Times New Roman" w:hAnsi="Times New Roman"/>
          <w:sz w:val="20"/>
        </w:rPr>
        <w:softHyphen/>
      </w:r>
      <w:r w:rsidRPr="0070428A">
        <w:rPr>
          <w:rFonts w:ascii="Times New Roman" w:hAnsi="Times New Roman"/>
          <w:sz w:val="20"/>
        </w:rPr>
        <w:t>verksam</w:t>
      </w:r>
      <w:r>
        <w:rPr>
          <w:rFonts w:ascii="Times New Roman" w:hAnsi="Times New Roman"/>
          <w:sz w:val="20"/>
        </w:rPr>
        <w:softHyphen/>
      </w:r>
      <w:r w:rsidRPr="0070428A">
        <w:rPr>
          <w:rFonts w:ascii="Times New Roman" w:hAnsi="Times New Roman"/>
          <w:sz w:val="20"/>
        </w:rPr>
        <w:t>heten.</w:t>
      </w:r>
    </w:p>
    <w:p w14:paraId="3E3E1FC5"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Kommunikationen mellan </w:t>
      </w:r>
      <w:r>
        <w:rPr>
          <w:rFonts w:ascii="Times New Roman" w:hAnsi="Times New Roman"/>
          <w:sz w:val="20"/>
        </w:rPr>
        <w:t>företrädare för regeringen</w:t>
      </w:r>
      <w:r w:rsidRPr="0070428A">
        <w:rPr>
          <w:rFonts w:ascii="Times New Roman" w:hAnsi="Times New Roman"/>
          <w:sz w:val="20"/>
        </w:rPr>
        <w:t xml:space="preserve"> och styrelsernas ordförande och övriga ledamöter bör ha tillräcklig omfattning. Regeringens årliga utvärdering innehåller mycket information vid ett och samma tillfälle. Denna form för styrning kan troligen effektiviseras genom tillräckliga kontakter mellan företrädare för </w:t>
      </w:r>
      <w:r>
        <w:rPr>
          <w:rFonts w:ascii="Times New Roman" w:hAnsi="Times New Roman"/>
          <w:sz w:val="20"/>
        </w:rPr>
        <w:t>företrädare för regeringen</w:t>
      </w:r>
      <w:r w:rsidRPr="0070428A">
        <w:rPr>
          <w:rFonts w:ascii="Times New Roman" w:hAnsi="Times New Roman"/>
          <w:sz w:val="20"/>
        </w:rPr>
        <w:t xml:space="preserve"> och fondernas styrelser. Återkommande möten med fondernas ordförande är en form för infor</w:t>
      </w:r>
      <w:r w:rsidRPr="0070428A">
        <w:rPr>
          <w:rFonts w:ascii="Times New Roman" w:hAnsi="Times New Roman"/>
          <w:sz w:val="20"/>
        </w:rPr>
        <w:softHyphen/>
        <w:t>mation och meningsutbyte. Därutöver ska kommunikation upprätt</w:t>
      </w:r>
      <w:r w:rsidRPr="0070428A">
        <w:rPr>
          <w:rFonts w:ascii="Times New Roman" w:hAnsi="Times New Roman"/>
          <w:sz w:val="20"/>
        </w:rPr>
        <w:softHyphen/>
        <w:t>hållas med styrelsernas ledamöter genom styrelseseminarier eller liknande arrangemang.</w:t>
      </w:r>
    </w:p>
    <w:p w14:paraId="7055AFF7"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Ersättningen till styrelsens ledamöter ska avspegla behovet att attrahera och behålla kvalificerade ledamöter mot bakgrund av uppdragets natur och ledamöternas ansvar och med beaktande av den ersättning som staten betalar för motsvarande typ av insatser i andra sammanhang.</w:t>
      </w:r>
    </w:p>
    <w:p w14:paraId="224C8A0C" w14:textId="77777777" w:rsidR="00A7554D" w:rsidRPr="0070428A" w:rsidRDefault="00DE3D14" w:rsidP="00A7554D">
      <w:pPr>
        <w:pStyle w:val="Rubrik3utannumrering"/>
      </w:pPr>
      <w:bookmarkStart w:id="382" w:name="_Toc72921815"/>
      <w:r w:rsidRPr="0070428A">
        <w:t>Regeringens utvärdering</w:t>
      </w:r>
      <w:bookmarkEnd w:id="382"/>
    </w:p>
    <w:p w14:paraId="6D58B6D0"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AP-fondernas mål har uttryckts i allmänna termer, vilket erbjuder sär</w:t>
      </w:r>
      <w:r w:rsidRPr="0070428A">
        <w:rPr>
          <w:rFonts w:ascii="Times New Roman" w:hAnsi="Times New Roman"/>
          <w:i/>
          <w:sz w:val="20"/>
        </w:rPr>
        <w:softHyphen/>
        <w:t>skilda utmaningar. Risken att regeringens utvärdering ska baseras på skiftande utgångspunkter och av denna anledning brista i konsistens över tiden, är ett av motiven för en tydlig policy i dessa frågor. Det är lämpligt att fondernas resultat bedöms i ett långsiktigt perspektiv. Detta minskar uppmärksamheten på fondernas kortsiktiga utveckling och kan förväntas bidra till ökad självständighet i förvaltningsfrågor. Det är även önskvärt att styrelsernas strategiska beslut uppmärksammas och utvär</w:t>
      </w:r>
      <w:r w:rsidRPr="0070428A">
        <w:rPr>
          <w:rFonts w:ascii="Times New Roman" w:hAnsi="Times New Roman"/>
          <w:i/>
          <w:sz w:val="20"/>
        </w:rPr>
        <w:softHyphen/>
        <w:t>deras i tillräcklig omfattning, eftersom dessa beslut erfarenhetsmässigt har stor betydelse för fondernas långsiktiga avkastning.</w:t>
      </w:r>
    </w:p>
    <w:p w14:paraId="7F6A3C33" w14:textId="77777777" w:rsidR="00A7554D"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0428A">
        <w:rPr>
          <w:rFonts w:ascii="Times New Roman" w:hAnsi="Times New Roman"/>
          <w:i/>
          <w:sz w:val="20"/>
        </w:rPr>
        <w:t>Styrelsernas frihet att själva besluta om finansiering motiverar att fondernas medelsanvändning är en naturlig del av regeringens gransk</w:t>
      </w:r>
      <w:r w:rsidRPr="0070428A">
        <w:rPr>
          <w:rFonts w:ascii="Times New Roman" w:hAnsi="Times New Roman"/>
          <w:i/>
          <w:sz w:val="20"/>
        </w:rPr>
        <w:softHyphen/>
        <w:t>ning. Fondernas förvaltningskostnader ska hållas under fortsatt uppsikt. Vid behov kommer ytterligare åtgärder för att förbättra AP-fondernas kostnadseffektivitet att föreslås.</w:t>
      </w:r>
    </w:p>
    <w:p w14:paraId="29946D6F" w14:textId="77777777" w:rsidR="00A7554D" w:rsidRPr="0070428A" w:rsidRDefault="00263E1F"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3E370D5F"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Regeringens årliga utvärdering har motiverats av behovet att balansera styrelsernas långtgående frihet att själva utforma mål och riktlinjer. Av </w:t>
      </w:r>
      <w:r w:rsidRPr="0070428A">
        <w:rPr>
          <w:rFonts w:ascii="Times New Roman" w:hAnsi="Times New Roman"/>
          <w:sz w:val="20"/>
        </w:rPr>
        <w:lastRenderedPageBreak/>
        <w:t xml:space="preserve">lagens förarbeten framgår </w:t>
      </w:r>
      <w:proofErr w:type="gramStart"/>
      <w:r w:rsidRPr="0070428A">
        <w:rPr>
          <w:rFonts w:ascii="Times New Roman" w:hAnsi="Times New Roman"/>
          <w:sz w:val="20"/>
        </w:rPr>
        <w:t>bl.a.</w:t>
      </w:r>
      <w:proofErr w:type="gramEnd"/>
      <w:r w:rsidRPr="0070428A">
        <w:rPr>
          <w:rFonts w:ascii="Times New Roman" w:hAnsi="Times New Roman"/>
          <w:sz w:val="20"/>
        </w:rPr>
        <w:t xml:space="preserve"> att utvärderingen ska avse hur väl de övergripande målen operationaliserats i mer konkreta förvaltningsmål. Regeringen kan vid behov förtydliga sin syn på pensionssystemets åtagandesida och förvaltningsuppdraget i övrigt. Utvärderingen ska även ta fasta på i vilken grad de uppsatta målen har uppnåtts. Regeringens utvärdering kan dessutom omfatta fondernas ägarinflytande i portfölj</w:t>
      </w:r>
      <w:r w:rsidRPr="0070428A">
        <w:rPr>
          <w:rFonts w:ascii="Times New Roman" w:hAnsi="Times New Roman"/>
          <w:sz w:val="20"/>
        </w:rPr>
        <w:softHyphen/>
        <w:t>bolagen och en bedömning av fondernas oberoende sinsemellan, med särskilt avseende på placeringsstrategierna, samt fondernas gemensamma redovisningsprinciper (prop. 1999/2000:46 s. 113 f.).</w:t>
      </w:r>
    </w:p>
    <w:p w14:paraId="6108CB61"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uppdrag har formulerats i allmänna termer. Av det följer med automatik en svårighet att bedöma vad som utmärker en god måluppfyllelse. Det faktum att fyra sinsemellan oberoende fonder har försetts med ett identiskt mål, som i sin tur innehåller ett utrymme för tolkning, medför en förhöjd risk för att fonderna (medvetet eller omed</w:t>
      </w:r>
      <w:r w:rsidRPr="0070428A">
        <w:rPr>
          <w:rFonts w:ascii="Times New Roman" w:hAnsi="Times New Roman"/>
          <w:sz w:val="20"/>
        </w:rPr>
        <w:softHyphen/>
        <w:t>vetet) ska ta intryck av varandras beslut. Strategier som är avvikande i förhållande till andra AP-fonder kan upplevas som en risk på fondnivå men är knappast att betrakta som en risk ur pensionssystemets per</w:t>
      </w:r>
      <w:r>
        <w:rPr>
          <w:rFonts w:ascii="Times New Roman" w:hAnsi="Times New Roman"/>
          <w:sz w:val="20"/>
        </w:rPr>
        <w:softHyphen/>
      </w:r>
      <w:r w:rsidRPr="0070428A">
        <w:rPr>
          <w:rFonts w:ascii="Times New Roman" w:hAnsi="Times New Roman"/>
          <w:sz w:val="20"/>
        </w:rPr>
        <w:t>spektiv. Därför bör regeringens utvärdering uppmärksamma frågor som har samband med fondernas inbördes oberoende. Enligt lagens för</w:t>
      </w:r>
      <w:r w:rsidRPr="0070428A">
        <w:rPr>
          <w:rFonts w:ascii="Times New Roman" w:hAnsi="Times New Roman"/>
          <w:sz w:val="20"/>
        </w:rPr>
        <w:softHyphen/>
        <w:t>arbeten är det viktigt att stor försiktighet iakttas så att inte fördelarna med upp</w:t>
      </w:r>
      <w:r>
        <w:rPr>
          <w:rFonts w:ascii="Times New Roman" w:hAnsi="Times New Roman"/>
          <w:sz w:val="20"/>
        </w:rPr>
        <w:softHyphen/>
      </w:r>
      <w:r w:rsidRPr="0070428A">
        <w:rPr>
          <w:rFonts w:ascii="Times New Roman" w:hAnsi="Times New Roman"/>
          <w:sz w:val="20"/>
        </w:rPr>
        <w:t>delningen av organisationen på fyra parallella förvaltningsorganisa</w:t>
      </w:r>
      <w:r w:rsidRPr="0070428A">
        <w:rPr>
          <w:rFonts w:ascii="Times New Roman" w:hAnsi="Times New Roman"/>
          <w:sz w:val="20"/>
        </w:rPr>
        <w:softHyphen/>
        <w:t>tioner försvinner genom en alltför stor likriktning av tillgångs</w:t>
      </w:r>
      <w:r w:rsidRPr="0070428A">
        <w:rPr>
          <w:rFonts w:ascii="Times New Roman" w:hAnsi="Times New Roman"/>
          <w:sz w:val="20"/>
        </w:rPr>
        <w:softHyphen/>
        <w:t>förvalt</w:t>
      </w:r>
      <w:r w:rsidRPr="0070428A">
        <w:rPr>
          <w:rFonts w:ascii="Times New Roman" w:hAnsi="Times New Roman"/>
          <w:sz w:val="20"/>
        </w:rPr>
        <w:softHyphen/>
        <w:t>ningen (prop. 1999/2000:46 s. 123).</w:t>
      </w:r>
    </w:p>
    <w:p w14:paraId="296F2839"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Avkastning och risk kan inte vägas mot varandra på objektiva grunder utan förutsätter ett subjekt som gör avvägningen för egen del. Eftersom regeringens utvärdering </w:t>
      </w:r>
      <w:proofErr w:type="gramStart"/>
      <w:r w:rsidRPr="0070428A">
        <w:rPr>
          <w:rFonts w:ascii="Times New Roman" w:hAnsi="Times New Roman"/>
          <w:sz w:val="20"/>
        </w:rPr>
        <w:t>bl.a.</w:t>
      </w:r>
      <w:proofErr w:type="gramEnd"/>
      <w:r w:rsidRPr="0070428A">
        <w:rPr>
          <w:rFonts w:ascii="Times New Roman" w:hAnsi="Times New Roman"/>
          <w:sz w:val="20"/>
        </w:rPr>
        <w:t xml:space="preserve"> ska granska hur väl styrelserna har operatio</w:t>
      </w:r>
      <w:r w:rsidRPr="0070428A">
        <w:rPr>
          <w:rFonts w:ascii="Times New Roman" w:hAnsi="Times New Roman"/>
          <w:sz w:val="20"/>
        </w:rPr>
        <w:softHyphen/>
        <w:t>naliserat de övergripande målen får i slutändan regeringens värdering av avkastning och risk stor betydelse. En god styrning av AP</w:t>
      </w:r>
      <w:r w:rsidRPr="0070428A">
        <w:rPr>
          <w:rFonts w:ascii="Times New Roman" w:hAnsi="Times New Roman"/>
          <w:sz w:val="20"/>
        </w:rPr>
        <w:noBreakHyphen/>
        <w:t>fonderna förutsätter att regeringens utvärdering så långt som möjligt utmärks av konsistens över tiden. Värderingen av avkastning och risk bör inte variera alltför mycket mellan olika år. Av den anledningen bör utvär</w:t>
      </w:r>
      <w:r w:rsidRPr="0070428A">
        <w:rPr>
          <w:rFonts w:ascii="Times New Roman" w:hAnsi="Times New Roman"/>
          <w:sz w:val="20"/>
        </w:rPr>
        <w:softHyphen/>
        <w:t>deringen primärt avse ett långsiktigt perspektiv. En sådan inriktning av utvärderingen minskar uppmärksamheten på fondernas kortsiktiga utveckling och kan förväntas bidra till att fonderna ska uppvisa ökad självständighet i förvaltningsfrågor. Ett långsiktigt perspektiv för utvär</w:t>
      </w:r>
      <w:r w:rsidRPr="0070428A">
        <w:rPr>
          <w:rFonts w:ascii="Times New Roman" w:hAnsi="Times New Roman"/>
          <w:sz w:val="20"/>
        </w:rPr>
        <w:softHyphen/>
        <w:t xml:space="preserve">dering överensstämmer även med fondernas uppdrag. </w:t>
      </w:r>
    </w:p>
    <w:p w14:paraId="2866E056"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Vid utvärdering av fondernas operativa förvaltning kan den utvärde</w:t>
      </w:r>
      <w:r w:rsidRPr="0070428A">
        <w:rPr>
          <w:rFonts w:ascii="Times New Roman" w:hAnsi="Times New Roman"/>
          <w:sz w:val="20"/>
        </w:rPr>
        <w:softHyphen/>
        <w:t>ringshorisont på fem år som tidigare använts bedömas vara en lämplig avvägning mellan önskvärdheten av långsiktighet och behovet av effek</w:t>
      </w:r>
      <w:r>
        <w:rPr>
          <w:rFonts w:ascii="Times New Roman" w:hAnsi="Times New Roman"/>
          <w:sz w:val="20"/>
        </w:rPr>
        <w:softHyphen/>
      </w:r>
      <w:r w:rsidRPr="0070428A">
        <w:rPr>
          <w:rFonts w:ascii="Times New Roman" w:hAnsi="Times New Roman"/>
          <w:sz w:val="20"/>
        </w:rPr>
        <w:t>tiv styrning. Vid utvärdering av styrelsernas strategiska beslut bör den granskade perioden vara längre.</w:t>
      </w:r>
    </w:p>
    <w:p w14:paraId="0DB8FD9D"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Utvärderingen bör i tillräckligt stor utsträckning inriktas mot styrel</w:t>
      </w:r>
      <w:r w:rsidRPr="0070428A">
        <w:rPr>
          <w:rFonts w:ascii="Times New Roman" w:hAnsi="Times New Roman"/>
          <w:sz w:val="20"/>
        </w:rPr>
        <w:softHyphen/>
        <w:t>sernas strategiska beslut som erfarenhetsmässigt har avgörande betydelse för den avkastning som därefter realiseras. Behovet av en lång horisont för utvärdering motiveras ytterst av fondernas långsiktiga uppdrag. Utvärde</w:t>
      </w:r>
      <w:r>
        <w:rPr>
          <w:rFonts w:ascii="Times New Roman" w:hAnsi="Times New Roman"/>
          <w:sz w:val="20"/>
        </w:rPr>
        <w:softHyphen/>
      </w:r>
      <w:r w:rsidRPr="0070428A">
        <w:rPr>
          <w:rFonts w:ascii="Times New Roman" w:hAnsi="Times New Roman"/>
          <w:sz w:val="20"/>
        </w:rPr>
        <w:t>ringen måste trots det avse en jämförelsevis begränsad period eftersom det annars kan vara alltför sent att dra slutsatser och att vidta sådana åtgärder som utvärderingen kan komma att motivera. Det faktum att styrelse</w:t>
      </w:r>
      <w:r>
        <w:rPr>
          <w:rFonts w:ascii="Times New Roman" w:hAnsi="Times New Roman"/>
          <w:sz w:val="20"/>
        </w:rPr>
        <w:softHyphen/>
      </w:r>
      <w:r w:rsidRPr="0070428A">
        <w:rPr>
          <w:rFonts w:ascii="Times New Roman" w:hAnsi="Times New Roman"/>
          <w:sz w:val="20"/>
        </w:rPr>
        <w:t xml:space="preserve">ledamöternas uppdrag är begränsat i tiden talar också för en jämförelsevis begränsad period för utvärdering. Utvärderingen av styrelsernas </w:t>
      </w:r>
      <w:r w:rsidRPr="0070428A">
        <w:rPr>
          <w:rFonts w:ascii="Times New Roman" w:hAnsi="Times New Roman"/>
          <w:sz w:val="20"/>
        </w:rPr>
        <w:lastRenderedPageBreak/>
        <w:t>strategiska beslut kan dock inte upphöra att ta hänsyn till AP-fondernas uppdrag, som det framgår av lag och förarbeten.</w:t>
      </w:r>
    </w:p>
    <w:p w14:paraId="0CE6369F"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Eftersom regeringens utvärdering ska balansera fondernas långtgående självständighet måste även finansieringen, och den resulterande medels</w:t>
      </w:r>
      <w:r w:rsidRPr="0070428A">
        <w:rPr>
          <w:rFonts w:ascii="Times New Roman" w:hAnsi="Times New Roman"/>
          <w:sz w:val="20"/>
        </w:rPr>
        <w:softHyphen/>
        <w:t>användningen, granskas. Styrelserna har inte endast stor frihet att välja inriktning och risknivå, utan även stor frihet att på egen hand besluta om verksamhetens finansiering. Det bör uppmärksammas att fonderna inte är konkurrensutsatta i denna del, vilket ställer särskilda krav på uppföljning och utvärdering. Normalt baseras regeringens utvärdering på de av styrelserna uppsatta målen. Regeringen har emellertid förbehållit sig rätten att göra en utvärdering mot riktmärken som regeringen själv valt om de riktmärken fonderna fastställt för sin portföljförvaltning bedöms vara uppenbart olämpliga (prop. 1999/2000:46 s. 114). I samband med utvärdering av kostnader är det angeläget att det även sker en prövning av fondernas val av förvaltningsmodeller. En sådan prövning innefattar såväl kostnader som förväntade resultat där förväntade resultat ska vara rimligt kvalitetssäkrade.</w:t>
      </w:r>
    </w:p>
    <w:p w14:paraId="76CA2948"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När det gäller AP-fondernas redovisningsprinciper bör dessa överens</w:t>
      </w:r>
      <w:r w:rsidRPr="0070428A">
        <w:rPr>
          <w:rFonts w:ascii="Times New Roman" w:hAnsi="Times New Roman"/>
          <w:sz w:val="20"/>
        </w:rPr>
        <w:softHyphen/>
        <w:t>stämma med god praxis och möjliggöra rättvisande bedömningar. Det är angeläget att avkastningen redovisas på ett jämförbart sätt. I kommuni</w:t>
      </w:r>
      <w:r w:rsidRPr="0070428A">
        <w:rPr>
          <w:rFonts w:ascii="Times New Roman" w:hAnsi="Times New Roman"/>
          <w:sz w:val="20"/>
        </w:rPr>
        <w:softHyphen/>
        <w:t>ka</w:t>
      </w:r>
      <w:r w:rsidRPr="0070428A">
        <w:rPr>
          <w:rFonts w:ascii="Times New Roman" w:hAnsi="Times New Roman"/>
          <w:sz w:val="20"/>
        </w:rPr>
        <w:softHyphen/>
        <w:t>tionen med allmänheten bör avkastningen redovisas efter kostnader, dvs. med korrigering för både interna kostnader och externa provisionskost</w:t>
      </w:r>
      <w:r w:rsidRPr="0070428A">
        <w:rPr>
          <w:rFonts w:ascii="Times New Roman" w:hAnsi="Times New Roman"/>
          <w:sz w:val="20"/>
        </w:rPr>
        <w:softHyphen/>
        <w:t>nader. Naturligtvis bör fondernas interna och externa kostnader själva ingå i den externa rapporteringen, med bevarad jämförbarhet bakåt i tiden.</w:t>
      </w:r>
    </w:p>
    <w:p w14:paraId="449E9FD9"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utvärdering av fondernas verksamhet enligt ovan, i kombination med en fortgående dialog, har förutsättningar att bidra till fondernas utvecklingsarbete och till en god måluppfyllelse, vilket kan antas vara till långsiktig nytta för pensionssystemet. Även denna policy kan komma att utvecklas och förbättras i dialog med fondernas styrelser.</w:t>
      </w:r>
    </w:p>
    <w:p w14:paraId="146728DE" w14:textId="77777777" w:rsidR="00A7554D" w:rsidRPr="0070428A" w:rsidRDefault="00DE3D14" w:rsidP="00A7554D">
      <w:pPr>
        <w:pStyle w:val="Rubrik3utannumrering"/>
      </w:pPr>
      <w:bookmarkStart w:id="383" w:name="_Toc72921816"/>
      <w:r w:rsidRPr="0070428A">
        <w:t>Riktlinjer för anställningsvillkor för ledande befattningshavare i AP-fonderna</w:t>
      </w:r>
      <w:bookmarkEnd w:id="383"/>
    </w:p>
    <w:p w14:paraId="549788BD" w14:textId="77777777" w:rsidR="00A7554D" w:rsidRPr="0070428A" w:rsidRDefault="00DE3D14" w:rsidP="00A7554D">
      <w:pPr>
        <w:keepNext/>
        <w:tabs>
          <w:tab w:val="left" w:pos="907"/>
        </w:tabs>
        <w:spacing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Inledning</w:t>
      </w:r>
    </w:p>
    <w:p w14:paraId="5465AE6C"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AP-fondernas tillgångar utgör statliga medel som i lag har avsatts till sådan särskild förvaltning som anges i 9 kap. 8 § regeringsformen. AP-fondernas styrelser, som utses av regeringen, ansvarar för AP-fondernas förvaltning. Rollen som förvaltare av statliga pensionsmedel medför krav på att AP-fonderna uppbär allmänhetens förtroende. Regeringen har sedan 2001 uttalat att regeringens riktlinjer för incitamentsprogram i statliga bolag även bör vara vägledande för AP</w:t>
      </w:r>
      <w:r w:rsidRPr="0070428A">
        <w:rPr>
          <w:rFonts w:ascii="Times New Roman" w:hAnsi="Times New Roman"/>
          <w:sz w:val="20"/>
        </w:rPr>
        <w:noBreakHyphen/>
        <w:t>fonderna (</w:t>
      </w:r>
      <w:proofErr w:type="spellStart"/>
      <w:r w:rsidRPr="0070428A">
        <w:rPr>
          <w:rFonts w:ascii="Times New Roman" w:hAnsi="Times New Roman"/>
          <w:sz w:val="20"/>
        </w:rPr>
        <w:t>skr</w:t>
      </w:r>
      <w:proofErr w:type="spellEnd"/>
      <w:r w:rsidRPr="0070428A">
        <w:rPr>
          <w:rFonts w:ascii="Times New Roman" w:hAnsi="Times New Roman"/>
          <w:sz w:val="20"/>
        </w:rPr>
        <w:t>. 2000/01:131 s. 48). Mot bakgrund av ersättningsvillkorens stora betydel</w:t>
      </w:r>
      <w:r w:rsidRPr="0070428A">
        <w:rPr>
          <w:rFonts w:ascii="Times New Roman" w:hAnsi="Times New Roman"/>
          <w:sz w:val="20"/>
        </w:rPr>
        <w:softHyphen/>
        <w:t>se för allmänhetens förtroende anser regeringen att särskilda riktlinjer bör gälla för AP-fondernas styrelsearbete i frågor som rör anställnings- och ersättnings</w:t>
      </w:r>
      <w:r>
        <w:rPr>
          <w:rFonts w:ascii="Times New Roman" w:hAnsi="Times New Roman"/>
          <w:sz w:val="20"/>
        </w:rPr>
        <w:softHyphen/>
      </w:r>
      <w:r w:rsidRPr="0070428A">
        <w:rPr>
          <w:rFonts w:ascii="Times New Roman" w:hAnsi="Times New Roman"/>
          <w:sz w:val="20"/>
        </w:rPr>
        <w:t>villkor.</w:t>
      </w:r>
    </w:p>
    <w:p w14:paraId="5BE1576C"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Det är viktigt att styrelserna behandlar frågor om ersättning till de ledande befattningshavarna på ett medvetet, ansvarsfullt och transparent sätt och att styrelserna försäkrar sig om att den </w:t>
      </w:r>
      <w:r w:rsidRPr="0070428A">
        <w:rPr>
          <w:rFonts w:ascii="Times New Roman" w:hAnsi="Times New Roman"/>
          <w:i/>
          <w:sz w:val="20"/>
        </w:rPr>
        <w:t>totala ersättningen</w:t>
      </w:r>
      <w:r w:rsidRPr="0070428A">
        <w:rPr>
          <w:rFonts w:ascii="Times New Roman" w:hAnsi="Times New Roman"/>
          <w:sz w:val="20"/>
        </w:rPr>
        <w:t xml:space="preserve"> är rimlig, präglad av måttfullhet och väl avvägd, samt bidrar till en god etik och organisationskultur.</w:t>
      </w:r>
    </w:p>
    <w:p w14:paraId="6EE3C38A"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lastRenderedPageBreak/>
        <w:t>Regeringen kommer att följa upp och utvärdera efterlevnaden av dessa riktlinjer. Utvärderingen avser att behandla hur AP-fonderna har tilläm</w:t>
      </w:r>
      <w:r w:rsidRPr="0070428A">
        <w:rPr>
          <w:rFonts w:ascii="Times New Roman" w:hAnsi="Times New Roman"/>
          <w:sz w:val="20"/>
        </w:rPr>
        <w:softHyphen/>
        <w:t>pat riktlinjerna och levt upp till riktlinjernas ersättningsprinciper. Utvär</w:t>
      </w:r>
      <w:r w:rsidRPr="0070428A">
        <w:rPr>
          <w:rFonts w:ascii="Times New Roman" w:hAnsi="Times New Roman"/>
          <w:sz w:val="20"/>
        </w:rPr>
        <w:softHyphen/>
        <w:t>deringen kommer att redovisas i regeringens årliga skrivelse till riks</w:t>
      </w:r>
      <w:r w:rsidRPr="0070428A">
        <w:rPr>
          <w:rFonts w:ascii="Times New Roman" w:hAnsi="Times New Roman"/>
          <w:sz w:val="20"/>
        </w:rPr>
        <w:softHyphen/>
        <w:t>dagen med redogörelse för AP-fondernas verksamhet.</w:t>
      </w:r>
    </w:p>
    <w:p w14:paraId="32D18842" w14:textId="77777777" w:rsidR="00A7554D"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Tillämpningsområde</w:t>
      </w:r>
    </w:p>
    <w:p w14:paraId="2B652106"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Dessa riktlinjer kompletterar regeringens riktlinjer för anställningsvillkor för ledande befattningshavare i företag med statligt ägande. Genom rikt</w:t>
      </w:r>
      <w:r w:rsidRPr="0070428A">
        <w:rPr>
          <w:rFonts w:ascii="Times New Roman" w:hAnsi="Times New Roman"/>
          <w:sz w:val="20"/>
        </w:rPr>
        <w:softHyphen/>
        <w:t>linjer som riktar sig direkt till AP-fonderna bortfaller, för AP-fondernas del, behovet att hänvisa till regeringens riktlinjer för anställningsvillkor för ledande befattningshavare i företag med statligt ägande. Styrelsen ansvarar för att tidigare ingångna avtal med ledande befattningshavare innefattande villkor om rörlig lön omförhandlas så att de överensstämmer med dessa riktlinjer. Andra ingångna avtal som strider mot dessa rikt</w:t>
      </w:r>
      <w:r w:rsidRPr="0070428A">
        <w:rPr>
          <w:rFonts w:ascii="Times New Roman" w:hAnsi="Times New Roman"/>
          <w:sz w:val="20"/>
        </w:rPr>
        <w:softHyphen/>
        <w:t>linjer bör omförhandlas.</w:t>
      </w:r>
    </w:p>
    <w:p w14:paraId="61B09CDF"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70428A">
        <w:rPr>
          <w:rFonts w:ascii="Times New Roman" w:hAnsi="Times New Roman"/>
          <w:sz w:val="20"/>
        </w:rPr>
        <w:t>Riktlinjerna utgör en del av regeringens policy för styrning och utvär</w:t>
      </w:r>
      <w:r w:rsidRPr="0070428A">
        <w:rPr>
          <w:rFonts w:ascii="Times New Roman" w:hAnsi="Times New Roman"/>
          <w:sz w:val="20"/>
        </w:rPr>
        <w:softHyphen/>
        <w:t xml:space="preserve">dering av AP-fonderna. I företag där AP-fonderna direkt eller genom ett företag är delägare bör AP-fonderna respektive företaget i dialog med övriga ägare verka för att riktlinjerna tillämpas så långt som möjligt. </w:t>
      </w:r>
    </w:p>
    <w:p w14:paraId="4F7F11F8" w14:textId="77777777" w:rsidR="00A7554D"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Styrelsens ansvarsområde</w:t>
      </w:r>
    </w:p>
    <w:p w14:paraId="58E133B4"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Styrelserna i AP-fonderna ska besluta om riktlinjer för ersättning till ledande befattningshavare.</w:t>
      </w:r>
      <w:r w:rsidRPr="0070428A" w:rsidDel="00A6359D">
        <w:rPr>
          <w:rFonts w:ascii="Times New Roman" w:hAnsi="Times New Roman"/>
          <w:sz w:val="20"/>
        </w:rPr>
        <w:t xml:space="preserve"> </w:t>
      </w:r>
      <w:r w:rsidRPr="0070428A">
        <w:rPr>
          <w:rFonts w:ascii="Times New Roman" w:hAnsi="Times New Roman"/>
          <w:sz w:val="20"/>
        </w:rPr>
        <w:t>Riktlinjerna ska vara förenliga med reger</w:t>
      </w:r>
      <w:r w:rsidRPr="0070428A">
        <w:rPr>
          <w:rFonts w:ascii="Times New Roman" w:hAnsi="Times New Roman"/>
          <w:sz w:val="20"/>
        </w:rPr>
        <w:softHyphen/>
        <w:t>ingens riktlinjer.</w:t>
      </w:r>
    </w:p>
    <w:p w14:paraId="52896DB6"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 styrelsens riktlinjer ska </w:t>
      </w:r>
      <w:proofErr w:type="gramStart"/>
      <w:r>
        <w:rPr>
          <w:rFonts w:ascii="Times New Roman" w:hAnsi="Times New Roman"/>
          <w:sz w:val="20"/>
        </w:rPr>
        <w:t>bl.a.</w:t>
      </w:r>
      <w:proofErr w:type="gramEnd"/>
      <w:r w:rsidRPr="0070428A">
        <w:rPr>
          <w:rFonts w:ascii="Times New Roman" w:hAnsi="Times New Roman"/>
          <w:sz w:val="20"/>
        </w:rPr>
        <w:t xml:space="preserve"> framgå</w:t>
      </w:r>
    </w:p>
    <w:p w14:paraId="7D42B97A" w14:textId="77777777" w:rsidR="00A7554D" w:rsidRPr="0070428A" w:rsidRDefault="00DE3D14" w:rsidP="00A7554D">
      <w:pPr>
        <w:pStyle w:val="Numreradlista"/>
        <w:numPr>
          <w:ilvl w:val="1"/>
          <w:numId w:val="1"/>
        </w:numPr>
      </w:pPr>
      <w:r w:rsidRPr="0070428A">
        <w:t xml:space="preserve">hur styrelsen säkerställer att ersättningarna följer dessa riktlinjer, </w:t>
      </w:r>
    </w:p>
    <w:p w14:paraId="03D27FC6" w14:textId="77777777" w:rsidR="00A7554D" w:rsidRPr="0070428A" w:rsidRDefault="00DE3D14" w:rsidP="00A7554D">
      <w:pPr>
        <w:pStyle w:val="Numreradlista"/>
        <w:numPr>
          <w:ilvl w:val="1"/>
          <w:numId w:val="1"/>
        </w:numPr>
      </w:pPr>
      <w:r w:rsidRPr="0070428A">
        <w:t>att det ska finnas skriftligt underlag som utvisar AP-fondens kostnad innan beslut om enskild ersättning beslutas.</w:t>
      </w:r>
    </w:p>
    <w:p w14:paraId="3D7C8B8C" w14:textId="77777777" w:rsidR="00A7554D" w:rsidRDefault="00263E1F"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E0251AC" w14:textId="77777777" w:rsidR="00A7554D" w:rsidRPr="0070428A" w:rsidRDefault="00DE3D14" w:rsidP="00A7554D">
      <w:pPr>
        <w:pStyle w:val="Brdtext"/>
      </w:pPr>
      <w:r w:rsidRPr="0070428A">
        <w:t xml:space="preserve">Det är </w:t>
      </w:r>
      <w:r w:rsidRPr="0070428A">
        <w:rPr>
          <w:i/>
        </w:rPr>
        <w:t>hela styrelsens</w:t>
      </w:r>
      <w:r w:rsidRPr="0070428A">
        <w:t xml:space="preserve"> ansvar att fastställa ersättning till den verkstäl</w:t>
      </w:r>
      <w:r w:rsidRPr="0070428A">
        <w:softHyphen/>
        <w:t>lande direktören. Styrelsen ska även säkerställa att såväl den verkstäl</w:t>
      </w:r>
      <w:r w:rsidRPr="0070428A">
        <w:softHyphen/>
        <w:t>lande direktörens som övriga ledande befattningshavares ersättningar ryms inom styrelsens riktlinjer.</w:t>
      </w:r>
    </w:p>
    <w:p w14:paraId="6A042F30"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Styrelsen ska säkerställa att den verkställande direktören tillser att AP-fondens ersättningar till övriga anställda bygger på ersättningsprinciperna enligt nedan. </w:t>
      </w:r>
    </w:p>
    <w:p w14:paraId="3D934072" w14:textId="77777777" w:rsidR="00A7554D"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Ersättningsprinciper</w:t>
      </w:r>
    </w:p>
    <w:p w14:paraId="551C207E"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Den totala ersättningen till ledande befattningshavare ska vara rimlig och väl avvägd. Den ska även vara konkurrenskraftig, takbestämd, och ändamålsenlig, samt bidra till en god etik och organisationskultur. Ersätt</w:t>
      </w:r>
      <w:r w:rsidRPr="0070428A">
        <w:rPr>
          <w:rFonts w:ascii="Times New Roman" w:hAnsi="Times New Roman"/>
          <w:sz w:val="20"/>
        </w:rPr>
        <w:softHyphen/>
        <w:t>ningen ska inte vara löneledande i förhållande till jämförbara institut utan präglas av måttfullhet. Rörlig lön ska inte ges till ledande befattnings</w:t>
      </w:r>
      <w:r w:rsidRPr="0070428A">
        <w:rPr>
          <w:rFonts w:ascii="Times New Roman" w:hAnsi="Times New Roman"/>
          <w:sz w:val="20"/>
        </w:rPr>
        <w:softHyphen/>
        <w:t>havare. Med beaktande av övriga principer i dessa riktlinjer är det möj</w:t>
      </w:r>
      <w:r w:rsidRPr="0070428A">
        <w:rPr>
          <w:rFonts w:ascii="Times New Roman" w:hAnsi="Times New Roman"/>
          <w:sz w:val="20"/>
        </w:rPr>
        <w:softHyphen/>
        <w:t>ligt att ge rörlig lön till övriga anställda. Det ställs dock särskilda krav i dessa fall med hänsyn till AP-fondernas roll som förvaltare av statliga pensionsmedel. Som ytterligare förutsättningar för rörlig lön gäller därför att den är begränsad till ett belopp som maximalt motsvarar två månads</w:t>
      </w:r>
      <w:r w:rsidRPr="0070428A">
        <w:rPr>
          <w:rFonts w:ascii="Times New Roman" w:hAnsi="Times New Roman"/>
          <w:sz w:val="20"/>
        </w:rPr>
        <w:softHyphen/>
      </w:r>
      <w:r w:rsidRPr="0070428A">
        <w:rPr>
          <w:rFonts w:ascii="Times New Roman" w:hAnsi="Times New Roman"/>
          <w:sz w:val="20"/>
        </w:rPr>
        <w:lastRenderedPageBreak/>
        <w:t xml:space="preserve">löner, att den totala ersättningen alltid ligger inom ramen för styrelsens riktlinjer samt att det finns en objektiv grund för utbetalning av rörlig lön som har kommunicerats tydligt. </w:t>
      </w:r>
    </w:p>
    <w:p w14:paraId="33175BC3"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Pensionsförmåner ska vara avgiftsbestämda, såvida de inte följer tillämplig kollektiv pensionsplan, och avgiften bör inte överstiga 30 pro</w:t>
      </w:r>
      <w:r>
        <w:rPr>
          <w:rFonts w:ascii="Times New Roman" w:hAnsi="Times New Roman"/>
          <w:sz w:val="20"/>
        </w:rPr>
        <w:softHyphen/>
      </w:r>
      <w:r w:rsidRPr="0070428A">
        <w:rPr>
          <w:rFonts w:ascii="Times New Roman" w:hAnsi="Times New Roman"/>
          <w:sz w:val="20"/>
        </w:rPr>
        <w:t>cent av den fasta lönen. I de fall AP-fonden avtalar om en förmåns</w:t>
      </w:r>
      <w:r w:rsidRPr="0070428A">
        <w:rPr>
          <w:rFonts w:ascii="Times New Roman" w:hAnsi="Times New Roman"/>
          <w:sz w:val="20"/>
        </w:rPr>
        <w:softHyphen/>
        <w:t>bestämd pensionsförmån, ska den således följa tillämplig kollektiv pensionsplan. Eventuella utökningar av den kollektiva pen</w:t>
      </w:r>
      <w:r>
        <w:rPr>
          <w:rFonts w:ascii="Times New Roman" w:hAnsi="Times New Roman"/>
          <w:sz w:val="20"/>
        </w:rPr>
        <w:softHyphen/>
      </w:r>
      <w:r w:rsidRPr="0070428A">
        <w:rPr>
          <w:rFonts w:ascii="Times New Roman" w:hAnsi="Times New Roman"/>
          <w:sz w:val="20"/>
        </w:rPr>
        <w:t xml:space="preserve">sionsplanen på </w:t>
      </w:r>
      <w:proofErr w:type="spellStart"/>
      <w:r w:rsidRPr="0070428A">
        <w:rPr>
          <w:rFonts w:ascii="Times New Roman" w:hAnsi="Times New Roman"/>
          <w:sz w:val="20"/>
        </w:rPr>
        <w:t>lönedelar</w:t>
      </w:r>
      <w:proofErr w:type="spellEnd"/>
      <w:r w:rsidRPr="0070428A">
        <w:rPr>
          <w:rFonts w:ascii="Times New Roman" w:hAnsi="Times New Roman"/>
          <w:sz w:val="20"/>
        </w:rPr>
        <w:t xml:space="preserve"> överstigande de inkomstnivåer som täcks av planen ska vara avgifts</w:t>
      </w:r>
      <w:r>
        <w:rPr>
          <w:rFonts w:ascii="Times New Roman" w:hAnsi="Times New Roman"/>
          <w:sz w:val="20"/>
        </w:rPr>
        <w:softHyphen/>
      </w:r>
      <w:r w:rsidRPr="0070428A">
        <w:rPr>
          <w:rFonts w:ascii="Times New Roman" w:hAnsi="Times New Roman"/>
          <w:sz w:val="20"/>
        </w:rPr>
        <w:t>bestämda. AP-fondens kostnad för pension ska bäras under den anställdes aktiva tid. Inga pensionspremier för ytterligare pensionskost</w:t>
      </w:r>
      <w:r w:rsidRPr="0070428A">
        <w:rPr>
          <w:rFonts w:ascii="Times New Roman" w:hAnsi="Times New Roman"/>
          <w:sz w:val="20"/>
        </w:rPr>
        <w:softHyphen/>
        <w:t>nader ska betalas av AP-fonden efter att den anställde har gått i pension. Pensions</w:t>
      </w:r>
      <w:r>
        <w:rPr>
          <w:rFonts w:ascii="Times New Roman" w:hAnsi="Times New Roman"/>
          <w:sz w:val="20"/>
        </w:rPr>
        <w:softHyphen/>
      </w:r>
      <w:r w:rsidRPr="0070428A">
        <w:rPr>
          <w:rFonts w:ascii="Times New Roman" w:hAnsi="Times New Roman"/>
          <w:sz w:val="20"/>
        </w:rPr>
        <w:t xml:space="preserve">åldern ska inte understiga 62 år och bör vara lägst 65 år. </w:t>
      </w:r>
    </w:p>
    <w:p w14:paraId="22282773"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Vid uppsägning från AP-fondens sida ska uppsägningstiden inte över</w:t>
      </w:r>
      <w:r>
        <w:rPr>
          <w:rFonts w:ascii="Times New Roman" w:hAnsi="Times New Roman"/>
          <w:sz w:val="20"/>
        </w:rPr>
        <w:softHyphen/>
      </w:r>
      <w:r w:rsidRPr="0070428A">
        <w:rPr>
          <w:rFonts w:ascii="Times New Roman" w:hAnsi="Times New Roman"/>
          <w:sz w:val="20"/>
        </w:rPr>
        <w:t>stiga sex månader. Vid uppsägning från AP-fondens sida kan även avgångsvederlag utgå motsvarande högst arton månadslöner. Avgångs</w:t>
      </w:r>
      <w:r w:rsidRPr="0070428A">
        <w:rPr>
          <w:rFonts w:ascii="Times New Roman" w:hAnsi="Times New Roman"/>
          <w:sz w:val="20"/>
        </w:rPr>
        <w:softHyphen/>
        <w:t>vederlaget ska utbetalas månadsvis och utgöras av enbart den fasta månadslönen utan tillägg för förmåner. Vid ny anställning eller vid erhål</w:t>
      </w:r>
      <w:r>
        <w:rPr>
          <w:rFonts w:ascii="Times New Roman" w:hAnsi="Times New Roman"/>
          <w:sz w:val="20"/>
        </w:rPr>
        <w:softHyphen/>
      </w:r>
      <w:r w:rsidRPr="0070428A">
        <w:rPr>
          <w:rFonts w:ascii="Times New Roman" w:hAnsi="Times New Roman"/>
          <w:sz w:val="20"/>
        </w:rPr>
        <w:t>lande av inkomst från näringsverksamhet ska ersättningen från den upp</w:t>
      </w:r>
      <w:r>
        <w:rPr>
          <w:rFonts w:ascii="Times New Roman" w:hAnsi="Times New Roman"/>
          <w:sz w:val="20"/>
        </w:rPr>
        <w:softHyphen/>
      </w:r>
      <w:r w:rsidRPr="0070428A">
        <w:rPr>
          <w:rFonts w:ascii="Times New Roman" w:hAnsi="Times New Roman"/>
          <w:sz w:val="20"/>
        </w:rPr>
        <w:t>sägande AP-fonden reduceras med ett belopp som motsvarar den nya inkomsten under den tid då uppsägningslön och avgångsvederlag utgår. Vid uppsägning från den anställdes sida ska inget avgångsvederlag utgå. Avgångsvederlag utbetalas aldrig längre än till 65 års ålder.</w:t>
      </w:r>
    </w:p>
    <w:p w14:paraId="797E37EC" w14:textId="77777777" w:rsidR="00A7554D"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Redovisning</w:t>
      </w:r>
    </w:p>
    <w:p w14:paraId="7A344E12"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 ska redovisa ersättningar till de ledande befattningshavarna på motsvarande sätt som noterade företag. Det innebär att AP-fonderna ska iaktta de särskilda regler om redovisning av ersättningar till de ledande befattningshavarna som gäller för noterade företag och publika aktiebolag. Reglerna för detta återfinns huvudsakligen i aktiebolagslagen (2005:551) och i årsredovisningslagen (1995:1554). Dessutom ska ersätt</w:t>
      </w:r>
      <w:r w:rsidRPr="0070428A">
        <w:rPr>
          <w:rFonts w:ascii="Times New Roman" w:hAnsi="Times New Roman"/>
          <w:sz w:val="20"/>
        </w:rPr>
        <w:softHyphen/>
        <w:t>ningen för varje enskild ledande befattningshavare särredovisas med avseende på fast lön, förmåner och avgångsvederlag.</w:t>
      </w:r>
    </w:p>
    <w:p w14:paraId="43A3F3C3"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Styrelsen ska i årsredovisningen redovisa om tidigare beslutade rikt</w:t>
      </w:r>
      <w:r w:rsidRPr="0070428A">
        <w:rPr>
          <w:rFonts w:ascii="Times New Roman" w:hAnsi="Times New Roman"/>
          <w:sz w:val="20"/>
        </w:rPr>
        <w:softHyphen/>
        <w:t>linjer har följts eller inte och skälen för eventuell avvikelse. Vidare ska AP-fondernas revisorer till revisionsberättelsen foga ett skriftligt och undertecknat yttrande avseende om de anser att de riktlinjer som har gällt för räkenskapsåret har följts eller inte.</w:t>
      </w:r>
    </w:p>
    <w:p w14:paraId="03CB56FC" w14:textId="77777777" w:rsidR="00A7554D"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Definitioner</w:t>
      </w:r>
    </w:p>
    <w:p w14:paraId="2AD4BE8A" w14:textId="77777777" w:rsidR="00A7554D"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ledande befattningshavare</w:t>
      </w:r>
      <w:r w:rsidRPr="0070428A">
        <w:rPr>
          <w:rFonts w:ascii="Times New Roman" w:hAnsi="Times New Roman"/>
          <w:sz w:val="20"/>
        </w:rPr>
        <w:t xml:space="preserve"> avses verkställande direktör och andra personer i AP-fondens ledningsgrupp. Denna krets omfattar normalt chefer som är direkt underställda den verkställande direktören.</w:t>
      </w:r>
    </w:p>
    <w:p w14:paraId="3E9E886D"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ersättnin</w:t>
      </w:r>
      <w:r w:rsidRPr="0070428A">
        <w:rPr>
          <w:rFonts w:ascii="Times New Roman" w:hAnsi="Times New Roman"/>
          <w:sz w:val="20"/>
        </w:rPr>
        <w:t xml:space="preserve">g avses alla ersättningar och förmåner till den anställde, såsom lön, förmåner och avgångsvederlag. </w:t>
      </w:r>
    </w:p>
    <w:p w14:paraId="62E4A4B2"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förmåner</w:t>
      </w:r>
      <w:r w:rsidRPr="0070428A">
        <w:rPr>
          <w:rFonts w:ascii="Times New Roman" w:hAnsi="Times New Roman"/>
          <w:sz w:val="20"/>
        </w:rPr>
        <w:t xml:space="preserve"> avses olika former av ersättning för arbete som ges i annat än kontanter, exempelvis pension samt bil-, bostads- och andra skatte</w:t>
      </w:r>
      <w:r>
        <w:rPr>
          <w:rFonts w:ascii="Times New Roman" w:hAnsi="Times New Roman"/>
          <w:sz w:val="20"/>
        </w:rPr>
        <w:softHyphen/>
      </w:r>
      <w:r w:rsidRPr="0070428A">
        <w:rPr>
          <w:rFonts w:ascii="Times New Roman" w:hAnsi="Times New Roman"/>
          <w:sz w:val="20"/>
        </w:rPr>
        <w:t>pliktiga förmåner.</w:t>
      </w:r>
    </w:p>
    <w:p w14:paraId="788F3E77"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lastRenderedPageBreak/>
        <w:t xml:space="preserve">Med </w:t>
      </w:r>
      <w:r w:rsidRPr="0070428A">
        <w:rPr>
          <w:rFonts w:ascii="Times New Roman" w:hAnsi="Times New Roman"/>
          <w:i/>
          <w:sz w:val="20"/>
        </w:rPr>
        <w:t xml:space="preserve">rörlig lön </w:t>
      </w:r>
      <w:r w:rsidRPr="0070428A">
        <w:rPr>
          <w:rFonts w:ascii="Times New Roman" w:hAnsi="Times New Roman"/>
          <w:sz w:val="20"/>
        </w:rPr>
        <w:t>avses exempelvis incitamentsprogram, gratifikationer, ersättning från vinstandelsstiftelser, provisionslön och liknande ersätt</w:t>
      </w:r>
      <w:r w:rsidRPr="0070428A">
        <w:rPr>
          <w:rFonts w:ascii="Times New Roman" w:hAnsi="Times New Roman"/>
          <w:sz w:val="20"/>
        </w:rPr>
        <w:softHyphen/>
        <w:t>ningar.</w:t>
      </w:r>
    </w:p>
    <w:p w14:paraId="2A5C5A76" w14:textId="77777777" w:rsidR="00A7554D"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avgiftsbestämd</w:t>
      </w:r>
      <w:r w:rsidRPr="0070428A">
        <w:rPr>
          <w:rFonts w:ascii="Times New Roman" w:hAnsi="Times New Roman"/>
          <w:sz w:val="20"/>
        </w:rPr>
        <w:t xml:space="preserve"> </w:t>
      </w:r>
      <w:r w:rsidRPr="0070428A">
        <w:rPr>
          <w:rFonts w:ascii="Times New Roman" w:hAnsi="Times New Roman"/>
          <w:i/>
          <w:sz w:val="20"/>
        </w:rPr>
        <w:t xml:space="preserve">pension </w:t>
      </w:r>
      <w:r w:rsidRPr="0070428A">
        <w:rPr>
          <w:rFonts w:ascii="Times New Roman" w:hAnsi="Times New Roman"/>
          <w:sz w:val="20"/>
        </w:rPr>
        <w:t>(premiebestämd pension) avses att pensionspremien är bestämd som en viss procent av den nuvarande fasta lönen.</w:t>
      </w:r>
    </w:p>
    <w:p w14:paraId="64636FE8" w14:textId="340724D4" w:rsidR="00A7554D" w:rsidRPr="00A7554D" w:rsidRDefault="00DE3D14" w:rsidP="00A7554D">
      <w:pPr>
        <w:pStyle w:val="Brdtext"/>
        <w:sectPr w:rsidR="00A7554D" w:rsidRPr="00A7554D" w:rsidSect="00155500">
          <w:headerReference w:type="even" r:id="rId50"/>
          <w:headerReference w:type="default" r:id="rId51"/>
          <w:footerReference w:type="even" r:id="rId52"/>
          <w:footerReference w:type="default" r:id="rId53"/>
          <w:headerReference w:type="first" r:id="rId54"/>
          <w:footerReference w:type="first" r:id="rId55"/>
          <w:pgSz w:w="9356" w:h="13721" w:code="9"/>
          <w:pgMar w:top="794" w:right="2438" w:bottom="1191" w:left="1021" w:header="0" w:footer="709" w:gutter="0"/>
          <w:cols w:space="708"/>
          <w:docGrid w:linePitch="360"/>
        </w:sectPr>
      </w:pPr>
      <w:r w:rsidRPr="0070428A">
        <w:t xml:space="preserve">Med </w:t>
      </w:r>
      <w:r w:rsidRPr="0070428A">
        <w:rPr>
          <w:i/>
        </w:rPr>
        <w:t>förmånsbestämd</w:t>
      </w:r>
      <w:r w:rsidRPr="0070428A">
        <w:t xml:space="preserve"> </w:t>
      </w:r>
      <w:r w:rsidRPr="0070428A">
        <w:rPr>
          <w:i/>
        </w:rPr>
        <w:t xml:space="preserve">pension </w:t>
      </w:r>
      <w:r w:rsidRPr="0070428A">
        <w:t>avses att pensionens storlek är bestämd som en viss procent av en viss definierad fast lön.</w:t>
      </w:r>
    </w:p>
    <w:p w14:paraId="02F35BD1" w14:textId="11AA5875" w:rsidR="00DB62B9" w:rsidRDefault="00DE3D14" w:rsidP="005153BF">
      <w:pPr>
        <w:pStyle w:val="Bilagarubrik"/>
      </w:pPr>
      <w:bookmarkStart w:id="384" w:name="_Toc135834675"/>
      <w:r w:rsidRPr="00533B15">
        <w:lastRenderedPageBreak/>
        <w:t>Placeringsbestämmelser för AP-fondernas verksamhet i sammandrag</w:t>
      </w:r>
      <w:bookmarkEnd w:id="384"/>
    </w:p>
    <w:p w14:paraId="500A41CE" w14:textId="77777777" w:rsidR="005153BF" w:rsidRDefault="00DE3D14" w:rsidP="005153BF">
      <w:pPr>
        <w:pStyle w:val="Brdtext"/>
        <w:spacing w:before="360"/>
      </w:pPr>
      <w:r>
        <w:t xml:space="preserve">Placeringsbestämmelserna för Första–Fjärde och Sjunde AP-fondernas verksamhet regleras i lagen (2000:192) om allmänna pensionsfonder </w:t>
      </w:r>
      <w:r>
        <w:br/>
        <w:t xml:space="preserve">(AP-fonder) medan motsvarande bestämmelser för Sjätte AP-fonden regleras i lagen (2000:193) om Sjätte AP-fonden. </w:t>
      </w:r>
    </w:p>
    <w:p w14:paraId="348B67A9" w14:textId="77777777" w:rsidR="005153BF" w:rsidRPr="00B142A0" w:rsidRDefault="00DE3D14" w:rsidP="005153BF">
      <w:pPr>
        <w:pStyle w:val="Brdtextmedindrag"/>
      </w:pPr>
      <w:r>
        <w:t>Bilagan ger en sammanfattning av dessa placeringsbestämmelser.</w:t>
      </w:r>
    </w:p>
    <w:p w14:paraId="6314807B" w14:textId="77777777" w:rsidR="005153BF" w:rsidRDefault="00DE3D14" w:rsidP="005153BF">
      <w:pPr>
        <w:pStyle w:val="Rubrik3utannumrering"/>
      </w:pPr>
      <w:bookmarkStart w:id="385" w:name="_Toc354997502"/>
      <w:bookmarkStart w:id="386" w:name="_Toc72921818"/>
      <w:bookmarkEnd w:id="385"/>
      <w:r>
        <w:t>Första–Fjärde AP-fonderna</w:t>
      </w:r>
      <w:bookmarkEnd w:id="386"/>
    </w:p>
    <w:p w14:paraId="2491D078" w14:textId="77777777" w:rsidR="005153BF" w:rsidRDefault="00DE3D14" w:rsidP="005153BF">
      <w:pPr>
        <w:pStyle w:val="Brdtext"/>
      </w:pPr>
      <w:r>
        <w:t>Enligt gällande regelverk ska Första–Fjärde AP-fonderna förvalta port</w:t>
      </w:r>
      <w:r>
        <w:softHyphen/>
        <w:t>följer bestående av främst marknadsnoterade och omsättningsbara värde</w:t>
      </w:r>
      <w:r>
        <w:softHyphen/>
        <w:t>papper och aktier. Minst 20 procent av det marknadsvärderade kapitalet ska placeras i räntebärande instrument med låg risk, se tabellen nedan.</w:t>
      </w:r>
    </w:p>
    <w:p w14:paraId="08F740A6" w14:textId="77777777" w:rsidR="005153BF" w:rsidRDefault="00DE3D14" w:rsidP="005153BF">
      <w:pPr>
        <w:pStyle w:val="Brdtextmedindrag"/>
      </w:pPr>
      <w:r w:rsidRPr="00B142A0">
        <w:t xml:space="preserve">I relation till den inhemska aktiemarknaden får var och en av </w:t>
      </w:r>
      <w:r>
        <w:br/>
      </w:r>
      <w:r w:rsidRPr="00B142A0">
        <w:t>Första–Fjärde AP-fonderna inneha aktier i svenska bolag som är upptagna till handel på en reglerad marknad i Sverige till ett marknadsvärde som uppgår till högst två</w:t>
      </w:r>
      <w:r>
        <w:t> procent</w:t>
      </w:r>
      <w:r w:rsidRPr="00B142A0">
        <w:t xml:space="preserve"> av det totala marknadsvärdet av sådana aktier. I</w:t>
      </w:r>
      <w:r>
        <w:t> </w:t>
      </w:r>
      <w:r w:rsidRPr="00B142A0">
        <w:t xml:space="preserve">enskilda bolag får en fond äga aktier i bolag som är upptagna till handel på en reglerad </w:t>
      </w:r>
      <w:r w:rsidRPr="00A8168C">
        <w:t>marknad, intill ett belopp som motsvarar högst tio procent av röstetalet för aktierna i bolaget. Upp till 40 procent av det marknads</w:t>
      </w:r>
      <w:r w:rsidRPr="00A8168C">
        <w:softHyphen/>
        <w:t>värderade fondkapitalet får placeras i illikvida</w:t>
      </w:r>
      <w:r>
        <w:t xml:space="preserve"> tillgångar</w:t>
      </w:r>
      <w:r w:rsidRPr="00B142A0">
        <w:t xml:space="preserve"> (max 3</w:t>
      </w:r>
      <w:r>
        <w:t>5 procent</w:t>
      </w:r>
      <w:r w:rsidRPr="00B142A0">
        <w:t xml:space="preserve"> av röstetalet i onoterade riskkapitalbolag). Första–Fjärde AP</w:t>
      </w:r>
      <w:r w:rsidRPr="00B142A0">
        <w:noBreakHyphen/>
        <w:t>fondernas aktieplaceringar i fastighetsbolag är undan</w:t>
      </w:r>
      <w:r>
        <w:softHyphen/>
      </w:r>
      <w:r w:rsidRPr="00B142A0">
        <w:t>tagna från begränsning</w:t>
      </w:r>
      <w:r>
        <w:t>en</w:t>
      </w:r>
      <w:r w:rsidRPr="00B142A0">
        <w:t xml:space="preserve"> avseende röstetal. Dessa placeringar begränsas i stället av en generell prin</w:t>
      </w:r>
      <w:r>
        <w:softHyphen/>
      </w:r>
      <w:r w:rsidRPr="00B142A0">
        <w:t>cip om riskspridning. Högst 40</w:t>
      </w:r>
      <w:r>
        <w:t> procent</w:t>
      </w:r>
      <w:r w:rsidRPr="00B142A0">
        <w:t xml:space="preserve"> av Första–Fjärde AP-fondernas marknadsvärderade till</w:t>
      </w:r>
      <w:r w:rsidRPr="00B142A0">
        <w:softHyphen/>
        <w:t xml:space="preserve">gångar får vara utsatta för valutarisk. </w:t>
      </w:r>
    </w:p>
    <w:p w14:paraId="1077C480" w14:textId="77777777" w:rsidR="005153BF" w:rsidRDefault="00263E1F" w:rsidP="005153BF">
      <w:pPr>
        <w:spacing w:line="2" w:lineRule="auto"/>
        <w:rPr>
          <w:sz w:val="20"/>
        </w:rPr>
      </w:pPr>
    </w:p>
    <w:p w14:paraId="5DBA0BB6" w14:textId="77777777" w:rsidR="005153BF" w:rsidRPr="00B142A0" w:rsidRDefault="00DE3D14" w:rsidP="005153BF">
      <w:pPr>
        <w:pStyle w:val="TabellRubrik"/>
        <w:spacing w:before="0"/>
      </w:pPr>
      <w:r w:rsidRPr="00B142A0">
        <w:t>Tabell Första–Fjärde AP-fondernas placeringsregler i sammandrag</w:t>
      </w:r>
    </w:p>
    <w:tbl>
      <w:tblPr>
        <w:tblW w:w="0" w:type="auto"/>
        <w:tblLook w:val="0020" w:firstRow="1" w:lastRow="0" w:firstColumn="0" w:lastColumn="0" w:noHBand="0" w:noVBand="0"/>
      </w:tblPr>
      <w:tblGrid>
        <w:gridCol w:w="1908"/>
        <w:gridCol w:w="3699"/>
      </w:tblGrid>
      <w:tr w:rsidR="005153BF" w:rsidRPr="00B142A0" w14:paraId="1D320DB5" w14:textId="77777777" w:rsidTr="00367745">
        <w:trPr>
          <w:trHeight w:val="204"/>
          <w:tblHeader/>
        </w:trPr>
        <w:tc>
          <w:tcPr>
            <w:tcW w:w="1908" w:type="dxa"/>
            <w:tcBorders>
              <w:top w:val="single" w:sz="4" w:space="0" w:color="auto"/>
              <w:bottom w:val="single" w:sz="4" w:space="0" w:color="auto"/>
            </w:tcBorders>
          </w:tcPr>
          <w:p w14:paraId="45601B36" w14:textId="77777777" w:rsidR="005153BF" w:rsidRPr="00F777FD" w:rsidRDefault="00DE3D14" w:rsidP="00367745">
            <w:pPr>
              <w:pStyle w:val="TabellRader"/>
              <w:jc w:val="left"/>
              <w:rPr>
                <w:b/>
                <w:bCs/>
                <w:sz w:val="16"/>
              </w:rPr>
            </w:pPr>
            <w:r w:rsidRPr="00F777FD">
              <w:rPr>
                <w:b/>
                <w:bCs/>
                <w:sz w:val="16"/>
              </w:rPr>
              <w:t xml:space="preserve">Typ av instrument </w:t>
            </w:r>
            <w:proofErr w:type="gramStart"/>
            <w:r w:rsidRPr="00F777FD">
              <w:rPr>
                <w:b/>
                <w:bCs/>
                <w:sz w:val="16"/>
              </w:rPr>
              <w:t>m.m.</w:t>
            </w:r>
            <w:proofErr w:type="gramEnd"/>
          </w:p>
        </w:tc>
        <w:tc>
          <w:tcPr>
            <w:tcW w:w="3699" w:type="dxa"/>
            <w:tcBorders>
              <w:top w:val="single" w:sz="4" w:space="0" w:color="auto"/>
              <w:bottom w:val="single" w:sz="4" w:space="0" w:color="auto"/>
            </w:tcBorders>
          </w:tcPr>
          <w:p w14:paraId="1300B525" w14:textId="77777777" w:rsidR="005153BF" w:rsidRPr="00F777FD" w:rsidRDefault="00DE3D14" w:rsidP="00367745">
            <w:pPr>
              <w:pStyle w:val="TabellRader"/>
              <w:jc w:val="left"/>
              <w:rPr>
                <w:b/>
                <w:bCs/>
                <w:sz w:val="16"/>
              </w:rPr>
            </w:pPr>
            <w:r w:rsidRPr="00F777FD">
              <w:rPr>
                <w:b/>
                <w:bCs/>
                <w:sz w:val="16"/>
              </w:rPr>
              <w:t>Tillåtna placeringar</w:t>
            </w:r>
          </w:p>
        </w:tc>
      </w:tr>
      <w:tr w:rsidR="005153BF" w:rsidRPr="00B142A0" w14:paraId="49A17880" w14:textId="77777777" w:rsidTr="00367745">
        <w:trPr>
          <w:trHeight w:val="1022"/>
        </w:trPr>
        <w:tc>
          <w:tcPr>
            <w:tcW w:w="1908" w:type="dxa"/>
            <w:tcBorders>
              <w:top w:val="single" w:sz="4" w:space="0" w:color="auto"/>
            </w:tcBorders>
          </w:tcPr>
          <w:p w14:paraId="24449440" w14:textId="77777777" w:rsidR="005153BF" w:rsidRPr="009D67F5" w:rsidRDefault="00DE3D14" w:rsidP="00367745">
            <w:pPr>
              <w:pStyle w:val="TabellRader"/>
              <w:jc w:val="left"/>
              <w:rPr>
                <w:sz w:val="16"/>
              </w:rPr>
            </w:pPr>
            <w:r w:rsidRPr="009D67F5">
              <w:rPr>
                <w:sz w:val="16"/>
              </w:rPr>
              <w:t>Generellt</w:t>
            </w:r>
          </w:p>
        </w:tc>
        <w:tc>
          <w:tcPr>
            <w:tcW w:w="3699" w:type="dxa"/>
            <w:tcBorders>
              <w:top w:val="single" w:sz="4" w:space="0" w:color="auto"/>
            </w:tcBorders>
          </w:tcPr>
          <w:p w14:paraId="75F81744" w14:textId="77777777" w:rsidR="005153BF" w:rsidRPr="009D67F5" w:rsidRDefault="00DE3D14" w:rsidP="00367745">
            <w:pPr>
              <w:pStyle w:val="TabellRader"/>
              <w:jc w:val="left"/>
              <w:rPr>
                <w:sz w:val="16"/>
              </w:rPr>
            </w:pPr>
            <w:r w:rsidRPr="009D67F5">
              <w:rPr>
                <w:sz w:val="16"/>
              </w:rPr>
              <w:t xml:space="preserve">Alla förekommande instrument på kapitalmarknaden. Aktier och fordringsrätter ska vara upptagna till handel på en </w:t>
            </w:r>
            <w:r>
              <w:rPr>
                <w:sz w:val="16"/>
              </w:rPr>
              <w:t>handelsplats</w:t>
            </w:r>
            <w:r w:rsidRPr="009D67F5">
              <w:rPr>
                <w:sz w:val="16"/>
              </w:rPr>
              <w:t xml:space="preserve"> eller motsvarande marknad</w:t>
            </w:r>
            <w:r>
              <w:rPr>
                <w:sz w:val="16"/>
              </w:rPr>
              <w:t>splats</w:t>
            </w:r>
            <w:r w:rsidRPr="009D67F5">
              <w:rPr>
                <w:sz w:val="16"/>
              </w:rPr>
              <w:t xml:space="preserve"> utanför EES (fastighetsaktier undantagna).</w:t>
            </w:r>
          </w:p>
        </w:tc>
      </w:tr>
      <w:tr w:rsidR="005153BF" w:rsidRPr="00B142A0" w14:paraId="55A5129D" w14:textId="77777777" w:rsidTr="00367745">
        <w:trPr>
          <w:trHeight w:val="204"/>
        </w:trPr>
        <w:tc>
          <w:tcPr>
            <w:tcW w:w="1908" w:type="dxa"/>
          </w:tcPr>
          <w:p w14:paraId="52989673" w14:textId="77777777" w:rsidR="005153BF" w:rsidRPr="009D67F5" w:rsidRDefault="00263E1F" w:rsidP="00367745">
            <w:pPr>
              <w:pStyle w:val="TabellRader"/>
              <w:jc w:val="left"/>
              <w:rPr>
                <w:sz w:val="16"/>
              </w:rPr>
            </w:pPr>
          </w:p>
        </w:tc>
        <w:tc>
          <w:tcPr>
            <w:tcW w:w="3699" w:type="dxa"/>
          </w:tcPr>
          <w:p w14:paraId="42D08C59" w14:textId="77777777" w:rsidR="005153BF" w:rsidRPr="009D67F5" w:rsidRDefault="00263E1F" w:rsidP="00367745">
            <w:pPr>
              <w:pStyle w:val="TabellRader"/>
              <w:jc w:val="left"/>
              <w:rPr>
                <w:sz w:val="16"/>
              </w:rPr>
            </w:pPr>
          </w:p>
        </w:tc>
      </w:tr>
      <w:tr w:rsidR="005153BF" w:rsidRPr="00B142A0" w14:paraId="27CFC9E6" w14:textId="77777777" w:rsidTr="00367745">
        <w:trPr>
          <w:trHeight w:val="204"/>
        </w:trPr>
        <w:tc>
          <w:tcPr>
            <w:tcW w:w="1908" w:type="dxa"/>
          </w:tcPr>
          <w:p w14:paraId="38C7FA89" w14:textId="77777777" w:rsidR="005153BF" w:rsidRPr="009D67F5" w:rsidRDefault="00DE3D14" w:rsidP="00367745">
            <w:pPr>
              <w:pStyle w:val="TabellRader"/>
              <w:jc w:val="left"/>
              <w:rPr>
                <w:sz w:val="16"/>
              </w:rPr>
            </w:pPr>
            <w:r>
              <w:rPr>
                <w:sz w:val="16"/>
              </w:rPr>
              <w:t>Illikvida tillgångar</w:t>
            </w:r>
          </w:p>
        </w:tc>
        <w:tc>
          <w:tcPr>
            <w:tcW w:w="3699" w:type="dxa"/>
          </w:tcPr>
          <w:p w14:paraId="6AE32A04" w14:textId="77777777" w:rsidR="005153BF" w:rsidRPr="009D67F5" w:rsidRDefault="00DE3D14" w:rsidP="00367745">
            <w:pPr>
              <w:pStyle w:val="TabellRader"/>
              <w:jc w:val="left"/>
              <w:rPr>
                <w:sz w:val="16"/>
              </w:rPr>
            </w:pPr>
            <w:r>
              <w:rPr>
                <w:sz w:val="16"/>
              </w:rPr>
              <w:t>Vid investeringstillfället får högst 40 procent av det verkliga värdet av fondens samtliga tillgångar vara investerade i illikvida tillgångar.</w:t>
            </w:r>
          </w:p>
        </w:tc>
      </w:tr>
      <w:tr w:rsidR="005153BF" w:rsidRPr="00B142A0" w14:paraId="3B36599C" w14:textId="77777777" w:rsidTr="00367745">
        <w:trPr>
          <w:trHeight w:val="204"/>
        </w:trPr>
        <w:tc>
          <w:tcPr>
            <w:tcW w:w="1908" w:type="dxa"/>
          </w:tcPr>
          <w:p w14:paraId="69814C80" w14:textId="77777777" w:rsidR="005153BF" w:rsidRPr="009D67F5" w:rsidRDefault="00263E1F" w:rsidP="00367745">
            <w:pPr>
              <w:pStyle w:val="TabellRader"/>
              <w:jc w:val="left"/>
              <w:rPr>
                <w:sz w:val="16"/>
              </w:rPr>
            </w:pPr>
          </w:p>
        </w:tc>
        <w:tc>
          <w:tcPr>
            <w:tcW w:w="3699" w:type="dxa"/>
          </w:tcPr>
          <w:p w14:paraId="2060C370" w14:textId="77777777" w:rsidR="005153BF" w:rsidRPr="009D67F5" w:rsidRDefault="00263E1F" w:rsidP="00367745">
            <w:pPr>
              <w:pStyle w:val="TabellRader"/>
              <w:jc w:val="left"/>
              <w:rPr>
                <w:sz w:val="16"/>
              </w:rPr>
            </w:pPr>
          </w:p>
        </w:tc>
      </w:tr>
      <w:tr w:rsidR="005153BF" w:rsidRPr="00B142A0" w14:paraId="0E769CDD" w14:textId="77777777" w:rsidTr="00367745">
        <w:trPr>
          <w:trHeight w:val="204"/>
        </w:trPr>
        <w:tc>
          <w:tcPr>
            <w:tcW w:w="1908" w:type="dxa"/>
          </w:tcPr>
          <w:p w14:paraId="2F1878CF" w14:textId="77777777" w:rsidR="005153BF" w:rsidRPr="009D67F5" w:rsidRDefault="00DE3D14" w:rsidP="00367745">
            <w:pPr>
              <w:pStyle w:val="TabellRader"/>
              <w:jc w:val="left"/>
              <w:rPr>
                <w:sz w:val="16"/>
              </w:rPr>
            </w:pPr>
            <w:r w:rsidRPr="009D67F5">
              <w:rPr>
                <w:sz w:val="16"/>
              </w:rPr>
              <w:t>Räntebärande instrument</w:t>
            </w:r>
          </w:p>
        </w:tc>
        <w:tc>
          <w:tcPr>
            <w:tcW w:w="3699" w:type="dxa"/>
          </w:tcPr>
          <w:p w14:paraId="58DF6D72" w14:textId="77777777" w:rsidR="005153BF" w:rsidRPr="009D67F5" w:rsidRDefault="00DE3D14" w:rsidP="00367745">
            <w:pPr>
              <w:pStyle w:val="TabellRader"/>
              <w:jc w:val="left"/>
              <w:rPr>
                <w:sz w:val="16"/>
              </w:rPr>
            </w:pPr>
            <w:r w:rsidRPr="009D67F5">
              <w:rPr>
                <w:sz w:val="16"/>
              </w:rPr>
              <w:t xml:space="preserve">Minst </w:t>
            </w:r>
            <w:r>
              <w:rPr>
                <w:sz w:val="16"/>
              </w:rPr>
              <w:t>2</w:t>
            </w:r>
            <w:r w:rsidRPr="009D67F5">
              <w:rPr>
                <w:sz w:val="16"/>
              </w:rPr>
              <w:t>0</w:t>
            </w:r>
            <w:r>
              <w:rPr>
                <w:sz w:val="16"/>
              </w:rPr>
              <w:t> procent</w:t>
            </w:r>
            <w:r w:rsidRPr="009D67F5">
              <w:rPr>
                <w:sz w:val="16"/>
              </w:rPr>
              <w:t xml:space="preserve"> av fondkapitalet ska vara placerat i räntebärande värdepapper med låg kredit- och likviditetsrisk.</w:t>
            </w:r>
          </w:p>
        </w:tc>
      </w:tr>
      <w:tr w:rsidR="005153BF" w:rsidRPr="00B142A0" w14:paraId="1D7DD4A2" w14:textId="77777777" w:rsidTr="00367745">
        <w:trPr>
          <w:trHeight w:val="204"/>
        </w:trPr>
        <w:tc>
          <w:tcPr>
            <w:tcW w:w="1908" w:type="dxa"/>
          </w:tcPr>
          <w:p w14:paraId="776C73B8" w14:textId="77777777" w:rsidR="005153BF" w:rsidRPr="009D67F5" w:rsidRDefault="00263E1F" w:rsidP="00367745">
            <w:pPr>
              <w:pStyle w:val="TabellRader"/>
              <w:jc w:val="left"/>
              <w:rPr>
                <w:sz w:val="16"/>
              </w:rPr>
            </w:pPr>
          </w:p>
        </w:tc>
        <w:tc>
          <w:tcPr>
            <w:tcW w:w="3699" w:type="dxa"/>
          </w:tcPr>
          <w:p w14:paraId="16A044D8" w14:textId="77777777" w:rsidR="005153BF" w:rsidRPr="009D67F5" w:rsidRDefault="00263E1F" w:rsidP="00367745">
            <w:pPr>
              <w:pStyle w:val="TabellRader"/>
              <w:jc w:val="left"/>
              <w:rPr>
                <w:sz w:val="16"/>
              </w:rPr>
            </w:pPr>
          </w:p>
        </w:tc>
      </w:tr>
      <w:tr w:rsidR="005153BF" w:rsidRPr="00B142A0" w14:paraId="312A9125" w14:textId="77777777" w:rsidTr="00367745">
        <w:trPr>
          <w:trHeight w:val="204"/>
        </w:trPr>
        <w:tc>
          <w:tcPr>
            <w:tcW w:w="1908" w:type="dxa"/>
          </w:tcPr>
          <w:p w14:paraId="7F530D3C" w14:textId="77777777" w:rsidR="005153BF" w:rsidRPr="009D67F5" w:rsidRDefault="00DE3D14" w:rsidP="00367745">
            <w:pPr>
              <w:pStyle w:val="TabellRader"/>
              <w:jc w:val="left"/>
              <w:rPr>
                <w:sz w:val="16"/>
              </w:rPr>
            </w:pPr>
            <w:r w:rsidRPr="009D67F5">
              <w:rPr>
                <w:sz w:val="16"/>
              </w:rPr>
              <w:t>Derivat</w:t>
            </w:r>
          </w:p>
        </w:tc>
        <w:tc>
          <w:tcPr>
            <w:tcW w:w="3699" w:type="dxa"/>
          </w:tcPr>
          <w:p w14:paraId="302FB474" w14:textId="77777777" w:rsidR="005153BF" w:rsidRPr="009D67F5" w:rsidRDefault="00DE3D14" w:rsidP="00367745">
            <w:pPr>
              <w:pStyle w:val="TabellRader"/>
              <w:jc w:val="left"/>
              <w:rPr>
                <w:sz w:val="16"/>
              </w:rPr>
            </w:pPr>
            <w:r w:rsidRPr="009D67F5">
              <w:rPr>
                <w:sz w:val="16"/>
              </w:rPr>
              <w:t>Främst i syfte att effektivisera förvaltningen eller minska risker. Ej derivat med råvaror som underliggande tillgång.</w:t>
            </w:r>
          </w:p>
        </w:tc>
      </w:tr>
      <w:tr w:rsidR="005153BF" w:rsidRPr="00B142A0" w14:paraId="2BD96B5B" w14:textId="77777777" w:rsidTr="00367745">
        <w:trPr>
          <w:trHeight w:val="204"/>
        </w:trPr>
        <w:tc>
          <w:tcPr>
            <w:tcW w:w="1908" w:type="dxa"/>
          </w:tcPr>
          <w:p w14:paraId="490F0B76" w14:textId="77777777" w:rsidR="005153BF" w:rsidRPr="009D67F5" w:rsidRDefault="00263E1F" w:rsidP="00367745">
            <w:pPr>
              <w:pStyle w:val="TabellRader"/>
              <w:jc w:val="left"/>
              <w:rPr>
                <w:sz w:val="16"/>
              </w:rPr>
            </w:pPr>
          </w:p>
        </w:tc>
        <w:tc>
          <w:tcPr>
            <w:tcW w:w="3699" w:type="dxa"/>
          </w:tcPr>
          <w:p w14:paraId="61379198" w14:textId="77777777" w:rsidR="005153BF" w:rsidRPr="009D67F5" w:rsidRDefault="00263E1F" w:rsidP="00367745">
            <w:pPr>
              <w:pStyle w:val="TabellRader"/>
              <w:jc w:val="left"/>
              <w:rPr>
                <w:sz w:val="16"/>
              </w:rPr>
            </w:pPr>
          </w:p>
        </w:tc>
      </w:tr>
      <w:tr w:rsidR="005153BF" w:rsidRPr="00B142A0" w14:paraId="0A52F92E" w14:textId="77777777" w:rsidTr="00367745">
        <w:trPr>
          <w:trHeight w:val="204"/>
        </w:trPr>
        <w:tc>
          <w:tcPr>
            <w:tcW w:w="1908" w:type="dxa"/>
          </w:tcPr>
          <w:p w14:paraId="4EF8548E" w14:textId="77777777" w:rsidR="005153BF" w:rsidRPr="009D67F5" w:rsidRDefault="00DE3D14" w:rsidP="00367745">
            <w:pPr>
              <w:pStyle w:val="TabellRader"/>
              <w:jc w:val="left"/>
              <w:rPr>
                <w:sz w:val="16"/>
              </w:rPr>
            </w:pPr>
            <w:r w:rsidRPr="009D67F5">
              <w:rPr>
                <w:sz w:val="16"/>
              </w:rPr>
              <w:lastRenderedPageBreak/>
              <w:t>Krediter</w:t>
            </w:r>
          </w:p>
        </w:tc>
        <w:tc>
          <w:tcPr>
            <w:tcW w:w="3699" w:type="dxa"/>
          </w:tcPr>
          <w:p w14:paraId="27D0A4E7" w14:textId="77777777" w:rsidR="005153BF" w:rsidRPr="009D67F5" w:rsidRDefault="00DE3D14" w:rsidP="00367745">
            <w:pPr>
              <w:pStyle w:val="TabellRader"/>
              <w:jc w:val="left"/>
              <w:rPr>
                <w:sz w:val="16"/>
              </w:rPr>
            </w:pPr>
            <w:r w:rsidRPr="009D67F5">
              <w:rPr>
                <w:sz w:val="16"/>
              </w:rPr>
              <w:t xml:space="preserve">Bankinlåning och utlåning på dagslånemarknaden. </w:t>
            </w:r>
            <w:proofErr w:type="spellStart"/>
            <w:r w:rsidRPr="009D67F5">
              <w:rPr>
                <w:sz w:val="16"/>
              </w:rPr>
              <w:t>Direktlån</w:t>
            </w:r>
            <w:proofErr w:type="spellEnd"/>
            <w:r w:rsidRPr="009D67F5">
              <w:rPr>
                <w:sz w:val="16"/>
              </w:rPr>
              <w:t xml:space="preserve"> till egna fastighetsbolag. Repor och värde</w:t>
            </w:r>
            <w:r w:rsidRPr="009D67F5">
              <w:rPr>
                <w:sz w:val="16"/>
              </w:rPr>
              <w:softHyphen/>
              <w:t>papperslån främst i syfte att effektivisera förvalt</w:t>
            </w:r>
            <w:r w:rsidRPr="009D67F5">
              <w:rPr>
                <w:sz w:val="16"/>
              </w:rPr>
              <w:softHyphen/>
              <w:t>ningen.</w:t>
            </w:r>
          </w:p>
        </w:tc>
      </w:tr>
      <w:tr w:rsidR="005153BF" w:rsidRPr="00B142A0" w14:paraId="01F4541B" w14:textId="77777777" w:rsidTr="00367745">
        <w:trPr>
          <w:trHeight w:val="204"/>
        </w:trPr>
        <w:tc>
          <w:tcPr>
            <w:tcW w:w="1908" w:type="dxa"/>
          </w:tcPr>
          <w:p w14:paraId="2C2E0339" w14:textId="77777777" w:rsidR="005153BF" w:rsidRPr="009D67F5" w:rsidRDefault="00263E1F" w:rsidP="00367745">
            <w:pPr>
              <w:pStyle w:val="TabellRader"/>
              <w:jc w:val="left"/>
              <w:rPr>
                <w:sz w:val="16"/>
              </w:rPr>
            </w:pPr>
          </w:p>
        </w:tc>
        <w:tc>
          <w:tcPr>
            <w:tcW w:w="3699" w:type="dxa"/>
          </w:tcPr>
          <w:p w14:paraId="7C3E6D4E" w14:textId="77777777" w:rsidR="005153BF" w:rsidRPr="009D67F5" w:rsidRDefault="00263E1F" w:rsidP="00367745">
            <w:pPr>
              <w:pStyle w:val="TabellRader"/>
              <w:jc w:val="left"/>
              <w:rPr>
                <w:sz w:val="16"/>
              </w:rPr>
            </w:pPr>
          </w:p>
        </w:tc>
      </w:tr>
      <w:tr w:rsidR="005153BF" w:rsidRPr="00B142A0" w14:paraId="1F2CBEE4" w14:textId="77777777" w:rsidTr="00367745">
        <w:trPr>
          <w:trHeight w:val="204"/>
        </w:trPr>
        <w:tc>
          <w:tcPr>
            <w:tcW w:w="1908" w:type="dxa"/>
          </w:tcPr>
          <w:p w14:paraId="154B5293" w14:textId="77777777" w:rsidR="005153BF" w:rsidRPr="009D67F5" w:rsidRDefault="00DE3D14" w:rsidP="00367745">
            <w:pPr>
              <w:pStyle w:val="TabellRader"/>
              <w:jc w:val="left"/>
              <w:rPr>
                <w:sz w:val="16"/>
              </w:rPr>
            </w:pPr>
            <w:r w:rsidRPr="009D67F5">
              <w:rPr>
                <w:sz w:val="16"/>
              </w:rPr>
              <w:t>Upplåning</w:t>
            </w:r>
          </w:p>
        </w:tc>
        <w:tc>
          <w:tcPr>
            <w:tcW w:w="3699" w:type="dxa"/>
          </w:tcPr>
          <w:p w14:paraId="05AB7ED1" w14:textId="77777777" w:rsidR="005153BF" w:rsidRPr="009D67F5" w:rsidRDefault="00DE3D14" w:rsidP="00367745">
            <w:pPr>
              <w:pStyle w:val="TabellRader"/>
              <w:jc w:val="left"/>
              <w:rPr>
                <w:sz w:val="16"/>
              </w:rPr>
            </w:pPr>
            <w:r w:rsidRPr="009D67F5">
              <w:rPr>
                <w:sz w:val="16"/>
              </w:rPr>
              <w:t>Kortfristig upplåning vid tillfälliga behov. Möjlighet till lån i Riksgäldskontoret vid fondtömning.</w:t>
            </w:r>
          </w:p>
        </w:tc>
      </w:tr>
      <w:tr w:rsidR="005153BF" w:rsidRPr="00B142A0" w14:paraId="44125AC0" w14:textId="77777777" w:rsidTr="00367745">
        <w:trPr>
          <w:trHeight w:val="204"/>
        </w:trPr>
        <w:tc>
          <w:tcPr>
            <w:tcW w:w="1908" w:type="dxa"/>
          </w:tcPr>
          <w:p w14:paraId="12A3F5B1" w14:textId="77777777" w:rsidR="005153BF" w:rsidRPr="009D67F5" w:rsidRDefault="00263E1F" w:rsidP="00367745">
            <w:pPr>
              <w:pStyle w:val="TabellRader"/>
              <w:jc w:val="left"/>
              <w:rPr>
                <w:sz w:val="16"/>
              </w:rPr>
            </w:pPr>
          </w:p>
        </w:tc>
        <w:tc>
          <w:tcPr>
            <w:tcW w:w="3699" w:type="dxa"/>
          </w:tcPr>
          <w:p w14:paraId="37153801" w14:textId="77777777" w:rsidR="005153BF" w:rsidRPr="009D67F5" w:rsidRDefault="00263E1F" w:rsidP="00367745">
            <w:pPr>
              <w:pStyle w:val="TabellRader"/>
              <w:jc w:val="left"/>
              <w:rPr>
                <w:sz w:val="16"/>
              </w:rPr>
            </w:pPr>
          </w:p>
        </w:tc>
      </w:tr>
      <w:tr w:rsidR="005153BF" w:rsidRPr="00B142A0" w14:paraId="12703B83" w14:textId="77777777" w:rsidTr="00367745">
        <w:trPr>
          <w:trHeight w:val="204"/>
        </w:trPr>
        <w:tc>
          <w:tcPr>
            <w:tcW w:w="1908" w:type="dxa"/>
          </w:tcPr>
          <w:p w14:paraId="0F30502B" w14:textId="77777777" w:rsidR="005153BF" w:rsidRPr="009D67F5" w:rsidRDefault="00DE3D14" w:rsidP="00367745">
            <w:pPr>
              <w:pStyle w:val="TabellRader"/>
              <w:jc w:val="left"/>
              <w:rPr>
                <w:sz w:val="16"/>
              </w:rPr>
            </w:pPr>
            <w:r w:rsidRPr="009D67F5">
              <w:rPr>
                <w:sz w:val="16"/>
              </w:rPr>
              <w:t>Utländsk valuta</w:t>
            </w:r>
          </w:p>
        </w:tc>
        <w:tc>
          <w:tcPr>
            <w:tcW w:w="3699" w:type="dxa"/>
          </w:tcPr>
          <w:p w14:paraId="4B8041FC" w14:textId="77777777" w:rsidR="005153BF" w:rsidRPr="009D67F5" w:rsidRDefault="00DE3D14" w:rsidP="00367745">
            <w:pPr>
              <w:pStyle w:val="TabellRader"/>
              <w:jc w:val="left"/>
              <w:rPr>
                <w:sz w:val="16"/>
              </w:rPr>
            </w:pPr>
            <w:r w:rsidRPr="009D67F5">
              <w:rPr>
                <w:sz w:val="16"/>
              </w:rPr>
              <w:t>Högst 40</w:t>
            </w:r>
            <w:r>
              <w:rPr>
                <w:sz w:val="16"/>
              </w:rPr>
              <w:t> procent</w:t>
            </w:r>
            <w:r w:rsidRPr="009D67F5">
              <w:rPr>
                <w:sz w:val="16"/>
              </w:rPr>
              <w:t xml:space="preserve"> av fondkapitalet får vara exponerat för valutarisk.</w:t>
            </w:r>
          </w:p>
        </w:tc>
      </w:tr>
      <w:tr w:rsidR="005153BF" w:rsidRPr="00B142A0" w14:paraId="550D6A93" w14:textId="77777777" w:rsidTr="00367745">
        <w:trPr>
          <w:trHeight w:val="204"/>
        </w:trPr>
        <w:tc>
          <w:tcPr>
            <w:tcW w:w="1908" w:type="dxa"/>
          </w:tcPr>
          <w:p w14:paraId="76A7D7B2" w14:textId="77777777" w:rsidR="005153BF" w:rsidRPr="009D67F5" w:rsidRDefault="00263E1F" w:rsidP="00367745">
            <w:pPr>
              <w:pStyle w:val="TabellRader"/>
              <w:jc w:val="left"/>
              <w:rPr>
                <w:sz w:val="16"/>
              </w:rPr>
            </w:pPr>
          </w:p>
        </w:tc>
        <w:tc>
          <w:tcPr>
            <w:tcW w:w="3699" w:type="dxa"/>
          </w:tcPr>
          <w:p w14:paraId="200AAFF7" w14:textId="77777777" w:rsidR="005153BF" w:rsidRPr="009D67F5" w:rsidRDefault="00263E1F" w:rsidP="00367745">
            <w:pPr>
              <w:pStyle w:val="TabellRader"/>
              <w:jc w:val="left"/>
              <w:rPr>
                <w:sz w:val="16"/>
              </w:rPr>
            </w:pPr>
          </w:p>
        </w:tc>
      </w:tr>
      <w:tr w:rsidR="005153BF" w:rsidRPr="00B142A0" w14:paraId="17DF6E4F" w14:textId="77777777" w:rsidTr="00367745">
        <w:trPr>
          <w:trHeight w:val="204"/>
        </w:trPr>
        <w:tc>
          <w:tcPr>
            <w:tcW w:w="1908" w:type="dxa"/>
          </w:tcPr>
          <w:p w14:paraId="7EBE6D0E" w14:textId="77777777" w:rsidR="005153BF" w:rsidRPr="004D7859" w:rsidRDefault="00DE3D14" w:rsidP="00367745">
            <w:pPr>
              <w:pStyle w:val="TabellRader"/>
              <w:jc w:val="left"/>
              <w:rPr>
                <w:sz w:val="16"/>
              </w:rPr>
            </w:pPr>
            <w:r w:rsidRPr="004D7859">
              <w:rPr>
                <w:sz w:val="16"/>
              </w:rPr>
              <w:t>Stora exponeringar</w:t>
            </w:r>
          </w:p>
        </w:tc>
        <w:tc>
          <w:tcPr>
            <w:tcW w:w="3699" w:type="dxa"/>
          </w:tcPr>
          <w:p w14:paraId="6A6AA240" w14:textId="77777777" w:rsidR="005153BF" w:rsidRPr="004D7859" w:rsidRDefault="00DE3D14" w:rsidP="00367745">
            <w:pPr>
              <w:pStyle w:val="TabellRader"/>
              <w:jc w:val="left"/>
              <w:rPr>
                <w:sz w:val="16"/>
              </w:rPr>
            </w:pPr>
            <w:r w:rsidRPr="004D7859">
              <w:rPr>
                <w:sz w:val="16"/>
              </w:rPr>
              <w:t xml:space="preserve">Högst tio procent av fondkapitalet får vara exponerat mot en enskild </w:t>
            </w:r>
            <w:proofErr w:type="spellStart"/>
            <w:r w:rsidRPr="004D7859">
              <w:rPr>
                <w:sz w:val="16"/>
              </w:rPr>
              <w:t>emittent</w:t>
            </w:r>
            <w:proofErr w:type="spellEnd"/>
            <w:r w:rsidRPr="004D7859">
              <w:rPr>
                <w:sz w:val="16"/>
              </w:rPr>
              <w:t xml:space="preserve"> eller grupp av </w:t>
            </w:r>
            <w:proofErr w:type="spellStart"/>
            <w:r w:rsidRPr="004D7859">
              <w:rPr>
                <w:sz w:val="16"/>
              </w:rPr>
              <w:t>emittenter</w:t>
            </w:r>
            <w:proofErr w:type="spellEnd"/>
            <w:r w:rsidRPr="004D7859">
              <w:rPr>
                <w:sz w:val="16"/>
              </w:rPr>
              <w:t xml:space="preserve"> med inbördes anknytning.</w:t>
            </w:r>
          </w:p>
        </w:tc>
      </w:tr>
      <w:tr w:rsidR="005153BF" w:rsidRPr="00B142A0" w14:paraId="4643EA6D" w14:textId="77777777" w:rsidTr="00367745">
        <w:trPr>
          <w:trHeight w:val="204"/>
        </w:trPr>
        <w:tc>
          <w:tcPr>
            <w:tcW w:w="1908" w:type="dxa"/>
          </w:tcPr>
          <w:p w14:paraId="7197863E" w14:textId="77777777" w:rsidR="005153BF" w:rsidRPr="009D67F5" w:rsidRDefault="00263E1F" w:rsidP="00367745">
            <w:pPr>
              <w:pStyle w:val="TabellRader"/>
              <w:jc w:val="left"/>
              <w:rPr>
                <w:sz w:val="16"/>
              </w:rPr>
            </w:pPr>
          </w:p>
        </w:tc>
        <w:tc>
          <w:tcPr>
            <w:tcW w:w="3699" w:type="dxa"/>
          </w:tcPr>
          <w:p w14:paraId="5D05E58B" w14:textId="77777777" w:rsidR="005153BF" w:rsidRPr="009D67F5" w:rsidRDefault="00263E1F" w:rsidP="00367745">
            <w:pPr>
              <w:pStyle w:val="TabellRader"/>
              <w:jc w:val="left"/>
              <w:rPr>
                <w:sz w:val="16"/>
              </w:rPr>
            </w:pPr>
          </w:p>
        </w:tc>
      </w:tr>
      <w:tr w:rsidR="005153BF" w:rsidRPr="00B142A0" w14:paraId="3FFC264A" w14:textId="77777777" w:rsidTr="00367745">
        <w:trPr>
          <w:trHeight w:val="204"/>
        </w:trPr>
        <w:tc>
          <w:tcPr>
            <w:tcW w:w="1908" w:type="dxa"/>
          </w:tcPr>
          <w:p w14:paraId="368524C6" w14:textId="77777777" w:rsidR="005153BF" w:rsidRPr="009D67F5" w:rsidRDefault="00DE3D14" w:rsidP="00367745">
            <w:pPr>
              <w:pStyle w:val="TabellRader"/>
              <w:jc w:val="left"/>
              <w:rPr>
                <w:sz w:val="16"/>
              </w:rPr>
            </w:pPr>
            <w:r w:rsidRPr="009D67F5">
              <w:rPr>
                <w:sz w:val="16"/>
              </w:rPr>
              <w:t>Svenska aktier</w:t>
            </w:r>
          </w:p>
        </w:tc>
        <w:tc>
          <w:tcPr>
            <w:tcW w:w="3699" w:type="dxa"/>
          </w:tcPr>
          <w:p w14:paraId="2CE09D38" w14:textId="77777777" w:rsidR="005153BF" w:rsidRPr="009D67F5" w:rsidRDefault="00DE3D14" w:rsidP="00367745">
            <w:pPr>
              <w:pStyle w:val="TabellRader"/>
              <w:jc w:val="left"/>
              <w:rPr>
                <w:sz w:val="16"/>
              </w:rPr>
            </w:pPr>
            <w:r w:rsidRPr="009D67F5">
              <w:rPr>
                <w:sz w:val="16"/>
              </w:rPr>
              <w:t>Marknadsvärdet av en fonds innehav av aktier i svenska bolag som är upptagna till handel på en reglerad marknad i Sverige får uppgå till högst två</w:t>
            </w:r>
            <w:r>
              <w:rPr>
                <w:sz w:val="16"/>
              </w:rPr>
              <w:t> procent</w:t>
            </w:r>
            <w:r w:rsidRPr="009D67F5">
              <w:rPr>
                <w:sz w:val="16"/>
              </w:rPr>
              <w:t xml:space="preserve"> av värdet av sådana aktier.</w:t>
            </w:r>
          </w:p>
        </w:tc>
      </w:tr>
      <w:tr w:rsidR="005153BF" w:rsidRPr="00B142A0" w14:paraId="6596CE80" w14:textId="77777777" w:rsidTr="00367745">
        <w:trPr>
          <w:trHeight w:val="204"/>
        </w:trPr>
        <w:tc>
          <w:tcPr>
            <w:tcW w:w="1908" w:type="dxa"/>
          </w:tcPr>
          <w:p w14:paraId="4755C085" w14:textId="77777777" w:rsidR="005153BF" w:rsidRPr="009D67F5" w:rsidRDefault="00263E1F" w:rsidP="00367745">
            <w:pPr>
              <w:pStyle w:val="TabellRader"/>
              <w:jc w:val="left"/>
              <w:rPr>
                <w:sz w:val="16"/>
              </w:rPr>
            </w:pPr>
          </w:p>
        </w:tc>
        <w:tc>
          <w:tcPr>
            <w:tcW w:w="3699" w:type="dxa"/>
          </w:tcPr>
          <w:p w14:paraId="3FC78DC6" w14:textId="77777777" w:rsidR="005153BF" w:rsidRPr="009D67F5" w:rsidRDefault="00263E1F" w:rsidP="00367745">
            <w:pPr>
              <w:pStyle w:val="TabellRader"/>
              <w:jc w:val="left"/>
              <w:rPr>
                <w:sz w:val="16"/>
              </w:rPr>
            </w:pPr>
          </w:p>
        </w:tc>
      </w:tr>
      <w:tr w:rsidR="005153BF" w:rsidRPr="00B142A0" w14:paraId="4421A807" w14:textId="77777777" w:rsidTr="00367745">
        <w:trPr>
          <w:trHeight w:val="204"/>
        </w:trPr>
        <w:tc>
          <w:tcPr>
            <w:tcW w:w="1908" w:type="dxa"/>
          </w:tcPr>
          <w:p w14:paraId="657D0214" w14:textId="77777777" w:rsidR="005153BF" w:rsidRPr="009D67F5" w:rsidRDefault="00DE3D14" w:rsidP="00367745">
            <w:pPr>
              <w:pStyle w:val="TabellRader"/>
              <w:jc w:val="left"/>
              <w:rPr>
                <w:sz w:val="16"/>
              </w:rPr>
            </w:pPr>
            <w:r w:rsidRPr="009D67F5">
              <w:rPr>
                <w:sz w:val="16"/>
              </w:rPr>
              <w:t>Röstetal</w:t>
            </w:r>
          </w:p>
        </w:tc>
        <w:tc>
          <w:tcPr>
            <w:tcW w:w="3699" w:type="dxa"/>
          </w:tcPr>
          <w:p w14:paraId="07C5A398" w14:textId="77777777" w:rsidR="005153BF" w:rsidRPr="009D67F5" w:rsidRDefault="00DE3D14" w:rsidP="00367745">
            <w:pPr>
              <w:pStyle w:val="TabellRader"/>
              <w:jc w:val="left"/>
              <w:rPr>
                <w:sz w:val="16"/>
              </w:rPr>
            </w:pPr>
            <w:r w:rsidRPr="009D67F5">
              <w:rPr>
                <w:sz w:val="16"/>
              </w:rPr>
              <w:t>Högst tio</w:t>
            </w:r>
            <w:r>
              <w:rPr>
                <w:sz w:val="16"/>
              </w:rPr>
              <w:t> procent</w:t>
            </w:r>
            <w:r w:rsidRPr="009D67F5">
              <w:rPr>
                <w:sz w:val="16"/>
              </w:rPr>
              <w:t xml:space="preserve"> i ett noterat enskilt företag (egna fastighetsbolag undantagna). Högst 3</w:t>
            </w:r>
            <w:r>
              <w:rPr>
                <w:sz w:val="16"/>
              </w:rPr>
              <w:t>5 procent</w:t>
            </w:r>
            <w:r w:rsidRPr="009D67F5">
              <w:rPr>
                <w:sz w:val="16"/>
              </w:rPr>
              <w:t xml:space="preserve"> i onoterade riskkapitalbolag.</w:t>
            </w:r>
          </w:p>
        </w:tc>
      </w:tr>
      <w:tr w:rsidR="005153BF" w:rsidRPr="00B142A0" w14:paraId="21EA59EC" w14:textId="77777777" w:rsidTr="00367745">
        <w:trPr>
          <w:trHeight w:val="204"/>
        </w:trPr>
        <w:tc>
          <w:tcPr>
            <w:tcW w:w="1908" w:type="dxa"/>
          </w:tcPr>
          <w:p w14:paraId="5A37FC05" w14:textId="77777777" w:rsidR="005153BF" w:rsidRPr="009D67F5" w:rsidRDefault="00263E1F" w:rsidP="00367745">
            <w:pPr>
              <w:pStyle w:val="TabellRader"/>
              <w:jc w:val="left"/>
              <w:rPr>
                <w:sz w:val="16"/>
              </w:rPr>
            </w:pPr>
          </w:p>
        </w:tc>
        <w:tc>
          <w:tcPr>
            <w:tcW w:w="3699" w:type="dxa"/>
          </w:tcPr>
          <w:p w14:paraId="30CC1FBD" w14:textId="77777777" w:rsidR="005153BF" w:rsidRPr="009D67F5" w:rsidRDefault="00263E1F" w:rsidP="00367745">
            <w:pPr>
              <w:pStyle w:val="TabellRader"/>
              <w:jc w:val="left"/>
              <w:rPr>
                <w:sz w:val="16"/>
              </w:rPr>
            </w:pPr>
          </w:p>
        </w:tc>
      </w:tr>
      <w:tr w:rsidR="005153BF" w:rsidRPr="00B142A0" w14:paraId="57832EB4" w14:textId="77777777" w:rsidTr="00367745">
        <w:trPr>
          <w:trHeight w:val="204"/>
        </w:trPr>
        <w:tc>
          <w:tcPr>
            <w:tcW w:w="1908" w:type="dxa"/>
            <w:tcBorders>
              <w:bottom w:val="single" w:sz="4" w:space="0" w:color="auto"/>
            </w:tcBorders>
          </w:tcPr>
          <w:p w14:paraId="3688786B" w14:textId="77777777" w:rsidR="005153BF" w:rsidRPr="009D67F5" w:rsidRDefault="00263E1F" w:rsidP="00367745">
            <w:pPr>
              <w:pStyle w:val="TabellRader"/>
              <w:jc w:val="left"/>
              <w:rPr>
                <w:sz w:val="16"/>
              </w:rPr>
            </w:pPr>
          </w:p>
        </w:tc>
        <w:tc>
          <w:tcPr>
            <w:tcW w:w="3699" w:type="dxa"/>
            <w:tcBorders>
              <w:bottom w:val="single" w:sz="4" w:space="0" w:color="auto"/>
            </w:tcBorders>
          </w:tcPr>
          <w:p w14:paraId="2C8077DD" w14:textId="77777777" w:rsidR="005153BF" w:rsidRPr="009D67F5" w:rsidRDefault="00263E1F" w:rsidP="00367745">
            <w:pPr>
              <w:pStyle w:val="TabellRader"/>
              <w:jc w:val="left"/>
              <w:rPr>
                <w:sz w:val="16"/>
              </w:rPr>
            </w:pPr>
          </w:p>
        </w:tc>
      </w:tr>
    </w:tbl>
    <w:p w14:paraId="5EA38BED" w14:textId="77777777" w:rsidR="005153BF" w:rsidRDefault="00DE3D14" w:rsidP="005153BF">
      <w:pPr>
        <w:pStyle w:val="Rubrik3utannumrering"/>
        <w:spacing w:before="120"/>
      </w:pPr>
      <w:bookmarkStart w:id="387" w:name="_Toc72921819"/>
      <w:r>
        <w:t>Sjätte AP-fonden</w:t>
      </w:r>
      <w:bookmarkEnd w:id="387"/>
    </w:p>
    <w:p w14:paraId="433BE973" w14:textId="77777777" w:rsidR="005153BF" w:rsidRPr="00724635" w:rsidRDefault="00DE3D14" w:rsidP="005153BF">
      <w:pPr>
        <w:pStyle w:val="Brdtext"/>
      </w:pPr>
      <w:r w:rsidRPr="00724635">
        <w:t xml:space="preserve">Sjätte AP-fonden har </w:t>
      </w:r>
      <w:r>
        <w:t xml:space="preserve">i </w:t>
      </w:r>
      <w:r w:rsidRPr="00724635">
        <w:t xml:space="preserve">uppgift att </w:t>
      </w:r>
      <w:r>
        <w:t xml:space="preserve">förvalta medel i fonden genom </w:t>
      </w:r>
      <w:r w:rsidRPr="00724635">
        <w:t>place</w:t>
      </w:r>
      <w:r>
        <w:softHyphen/>
      </w:r>
      <w:r w:rsidRPr="00724635">
        <w:t>r</w:t>
      </w:r>
      <w:r>
        <w:t>ingar</w:t>
      </w:r>
      <w:r w:rsidRPr="00724635">
        <w:t xml:space="preserve"> på riskkapitalmarknaden</w:t>
      </w:r>
      <w:r>
        <w:t>, dvs. genom investeringar i onoterade företag. Fondmedlen ska placeras så att kraven på långsiktigt hög avkast</w:t>
      </w:r>
      <w:r>
        <w:softHyphen/>
        <w:t xml:space="preserve">ning och tillfredställande riskspridning tillgodoses. </w:t>
      </w:r>
    </w:p>
    <w:p w14:paraId="6C77BF42" w14:textId="77777777" w:rsidR="005153BF" w:rsidRPr="00724635" w:rsidRDefault="00DE3D14" w:rsidP="005153BF">
      <w:pPr>
        <w:pStyle w:val="Brdtextmedindrag"/>
      </w:pPr>
      <w:r w:rsidRPr="00724635">
        <w:t xml:space="preserve">Sjätte AP-fonden har </w:t>
      </w:r>
      <w:proofErr w:type="gramStart"/>
      <w:r>
        <w:t>bl.a.</w:t>
      </w:r>
      <w:proofErr w:type="gramEnd"/>
      <w:r>
        <w:t xml:space="preserve"> </w:t>
      </w:r>
      <w:r w:rsidRPr="00724635">
        <w:t>obegränsade möjligheter att investera i onoterade bolag och noterade riskkapitalbolag. Sjätte AP-fonden får äga maximalt 30</w:t>
      </w:r>
      <w:r>
        <w:t> procent</w:t>
      </w:r>
      <w:r w:rsidRPr="00724635">
        <w:t xml:space="preserve"> av röstetalet i svenska eller utländska bolag vars aktier är upptagna till handel på en reglerad marknad eller en motsva</w:t>
      </w:r>
      <w:r>
        <w:softHyphen/>
      </w:r>
      <w:r w:rsidRPr="00724635">
        <w:t>rande marknad utanför EES. Det finns däremot ingen begränsning av Sjätte AP-fondens innehav när det gäller övriga svenska bolag eller riskkapitalbolag som i sin tur investerar i aktier som inte har tagits upp till handel på en reglerad marknad eller motsvarande (onoterade aktier). Sjätte AP-fondens tidigare ensidiga inriktning mot svenska bolag ersattes 2007 av en möjlighet att placera en mindre andel av fondkapitalet utom</w:t>
      </w:r>
      <w:r>
        <w:softHyphen/>
      </w:r>
      <w:r w:rsidRPr="00724635">
        <w:t>lands. Detta kommer till uttryck genom att Sjätte AP</w:t>
      </w:r>
      <w:r w:rsidRPr="00724635">
        <w:noBreakHyphen/>
        <w:t>fonden får utsätta högst tio</w:t>
      </w:r>
      <w:r>
        <w:t> procent</w:t>
      </w:r>
      <w:r w:rsidRPr="00724635">
        <w:t xml:space="preserve"> av fondkapitalet för v</w:t>
      </w:r>
      <w:r>
        <w:t>alutarisk (prop. 2006/07:100 s. </w:t>
      </w:r>
      <w:r w:rsidRPr="00724635">
        <w:t>188 f.).</w:t>
      </w:r>
    </w:p>
    <w:p w14:paraId="48F1490D" w14:textId="77777777" w:rsidR="005153BF" w:rsidRDefault="00DE3D14" w:rsidP="005153BF">
      <w:pPr>
        <w:pStyle w:val="Rubrik3utannumrering"/>
      </w:pPr>
      <w:bookmarkStart w:id="388" w:name="_Toc72921820"/>
      <w:r>
        <w:t>Sjunde AP-fonden</w:t>
      </w:r>
      <w:bookmarkEnd w:id="388"/>
    </w:p>
    <w:p w14:paraId="4F104E34" w14:textId="2D87B6D4" w:rsidR="005153BF" w:rsidRDefault="00DE3D14" w:rsidP="005153BF">
      <w:pPr>
        <w:pStyle w:val="Brdtext"/>
      </w:pPr>
      <w:r w:rsidRPr="00724635">
        <w:t xml:space="preserve">Sjunde AP-fonden </w:t>
      </w:r>
      <w:r>
        <w:t xml:space="preserve">lyder </w:t>
      </w:r>
      <w:r w:rsidRPr="00724635">
        <w:t>under samma regelverk som gäller för Första–Fjärde AP</w:t>
      </w:r>
      <w:r>
        <w:t>-</w:t>
      </w:r>
      <w:r w:rsidRPr="00724635">
        <w:t>fonderna, lagen om allmänna pensionsfonder</w:t>
      </w:r>
      <w:r>
        <w:t xml:space="preserve"> (AP-fonder), som </w:t>
      </w:r>
      <w:r>
        <w:lastRenderedPageBreak/>
        <w:t>i vissa delar för Sjunde AP-</w:t>
      </w:r>
      <w:r w:rsidRPr="00724635">
        <w:t xml:space="preserve">fondens del hänvisar till lagen (2004:46) om </w:t>
      </w:r>
      <w:r>
        <w:t>värdepappersfonder</w:t>
      </w:r>
      <w:r w:rsidRPr="00724635">
        <w:t xml:space="preserve">. En skillnad mot </w:t>
      </w:r>
      <w:r>
        <w:t>värdepappers</w:t>
      </w:r>
      <w:r w:rsidRPr="00724635">
        <w:t>fon</w:t>
      </w:r>
      <w:r>
        <w:t>der är emeller</w:t>
      </w:r>
      <w:r>
        <w:softHyphen/>
        <w:t>tid att Sjunde AP-</w:t>
      </w:r>
      <w:r w:rsidRPr="00724635">
        <w:t>fonden är förhindrad att förvärva mer än fem</w:t>
      </w:r>
      <w:r>
        <w:t> procent</w:t>
      </w:r>
      <w:r w:rsidRPr="00724635">
        <w:t xml:space="preserve"> av röstetalet i ett svenskt eller utländskt aktiebolag och är i normalfallet förhindrad att rösta för aktierna i svenska aktiebolag.</w:t>
      </w:r>
    </w:p>
    <w:p w14:paraId="4A7DAB2C" w14:textId="77777777" w:rsidR="005153BF" w:rsidRPr="005153BF" w:rsidRDefault="00263E1F" w:rsidP="005153BF">
      <w:pPr>
        <w:pStyle w:val="Brdtextmedindrag"/>
        <w:sectPr w:rsidR="005153BF" w:rsidRPr="005153BF" w:rsidSect="00155500">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1" w:header="0" w:footer="709" w:gutter="0"/>
          <w:cols w:space="708"/>
          <w:docGrid w:linePitch="360"/>
        </w:sectPr>
      </w:pPr>
    </w:p>
    <w:p w14:paraId="4C485F4E" w14:textId="564B95AF" w:rsidR="00DB62B9" w:rsidRDefault="00DE3D14" w:rsidP="006C1036">
      <w:pPr>
        <w:pStyle w:val="Bilagarubrik"/>
      </w:pPr>
      <w:bookmarkStart w:id="389" w:name="_Toc135834676"/>
      <w:r>
        <w:lastRenderedPageBreak/>
        <w:t>Utdrag ur årsredovisning för Första AP-fonden</w:t>
      </w:r>
      <w:bookmarkEnd w:id="389"/>
    </w:p>
    <w:p w14:paraId="2CBA505D" w14:textId="02A9C7F2" w:rsidR="006C1036" w:rsidRDefault="00263E1F" w:rsidP="006C1036">
      <w:pPr>
        <w:pStyle w:val="Brdtext"/>
      </w:pPr>
    </w:p>
    <w:p w14:paraId="46683F51" w14:textId="2851ED4E" w:rsidR="006C1036" w:rsidRDefault="00263E1F" w:rsidP="006C1036">
      <w:pPr>
        <w:pStyle w:val="Brdtextmedindrag"/>
      </w:pPr>
    </w:p>
    <w:p w14:paraId="6A09A2DF" w14:textId="0EBA478A" w:rsidR="006C1036" w:rsidRDefault="00DE3D14">
      <w:pPr>
        <w:spacing w:line="2" w:lineRule="auto"/>
        <w:rPr>
          <w:rFonts w:ascii="Times New Roman" w:hAnsi="Times New Roman"/>
          <w:sz w:val="20"/>
        </w:rPr>
      </w:pPr>
      <w:r>
        <w:br w:type="page"/>
      </w:r>
    </w:p>
    <w:p w14:paraId="1B573CA5" w14:textId="6FBEF8B2" w:rsidR="006C1036" w:rsidRDefault="00DE3D14">
      <w:pPr>
        <w:spacing w:line="2" w:lineRule="auto"/>
        <w:rPr>
          <w:rFonts w:ascii="Times New Roman" w:hAnsi="Times New Roman"/>
          <w:sz w:val="20"/>
        </w:rPr>
      </w:pPr>
      <w:r>
        <w:lastRenderedPageBreak/>
        <w:br w:type="page"/>
      </w:r>
    </w:p>
    <w:p w14:paraId="0C57A699" w14:textId="199EFEA5" w:rsidR="006C1036" w:rsidRDefault="00DE3D14">
      <w:pPr>
        <w:spacing w:line="2" w:lineRule="auto"/>
        <w:rPr>
          <w:rFonts w:ascii="Times New Roman" w:hAnsi="Times New Roman"/>
          <w:sz w:val="20"/>
        </w:rPr>
      </w:pPr>
      <w:r>
        <w:lastRenderedPageBreak/>
        <w:br w:type="page"/>
      </w:r>
    </w:p>
    <w:p w14:paraId="039BC93A" w14:textId="0A835BEA" w:rsidR="006C1036" w:rsidRDefault="00DE3D14">
      <w:pPr>
        <w:spacing w:line="2" w:lineRule="auto"/>
        <w:rPr>
          <w:rFonts w:ascii="Times New Roman" w:hAnsi="Times New Roman"/>
          <w:sz w:val="20"/>
        </w:rPr>
      </w:pPr>
      <w:r>
        <w:lastRenderedPageBreak/>
        <w:br w:type="page"/>
      </w:r>
    </w:p>
    <w:p w14:paraId="6C69C911" w14:textId="31537FB2" w:rsidR="006C1036" w:rsidRDefault="00DE3D14">
      <w:pPr>
        <w:spacing w:line="2" w:lineRule="auto"/>
        <w:rPr>
          <w:rFonts w:ascii="Times New Roman" w:hAnsi="Times New Roman"/>
          <w:sz w:val="20"/>
        </w:rPr>
      </w:pPr>
      <w:r>
        <w:lastRenderedPageBreak/>
        <w:br w:type="page"/>
      </w:r>
    </w:p>
    <w:p w14:paraId="6B56A681" w14:textId="763E90B5" w:rsidR="006C1036" w:rsidRDefault="00DE3D14">
      <w:pPr>
        <w:spacing w:line="2" w:lineRule="auto"/>
        <w:rPr>
          <w:rFonts w:ascii="Times New Roman" w:hAnsi="Times New Roman"/>
          <w:sz w:val="20"/>
        </w:rPr>
      </w:pPr>
      <w:r>
        <w:lastRenderedPageBreak/>
        <w:br w:type="page"/>
      </w:r>
    </w:p>
    <w:p w14:paraId="594254AE" w14:textId="60B78AD3" w:rsidR="006C1036" w:rsidRDefault="00DE3D14">
      <w:pPr>
        <w:spacing w:line="2" w:lineRule="auto"/>
        <w:rPr>
          <w:rFonts w:ascii="Times New Roman" w:hAnsi="Times New Roman"/>
          <w:sz w:val="20"/>
        </w:rPr>
      </w:pPr>
      <w:r>
        <w:lastRenderedPageBreak/>
        <w:br w:type="page"/>
      </w:r>
    </w:p>
    <w:p w14:paraId="7C55A4E7" w14:textId="7CA43377" w:rsidR="006C1036" w:rsidRDefault="00DE3D14">
      <w:pPr>
        <w:spacing w:line="2" w:lineRule="auto"/>
        <w:rPr>
          <w:rFonts w:ascii="Times New Roman" w:hAnsi="Times New Roman"/>
          <w:sz w:val="20"/>
        </w:rPr>
      </w:pPr>
      <w:r>
        <w:lastRenderedPageBreak/>
        <w:br w:type="page"/>
      </w:r>
    </w:p>
    <w:p w14:paraId="42575EAE" w14:textId="2CD81C31" w:rsidR="006C1036" w:rsidRDefault="00DE3D14">
      <w:pPr>
        <w:spacing w:line="2" w:lineRule="auto"/>
        <w:rPr>
          <w:rFonts w:ascii="Times New Roman" w:hAnsi="Times New Roman"/>
          <w:sz w:val="20"/>
        </w:rPr>
      </w:pPr>
      <w:r>
        <w:lastRenderedPageBreak/>
        <w:br w:type="page"/>
      </w:r>
    </w:p>
    <w:p w14:paraId="79BE5B9D" w14:textId="16CD91BF" w:rsidR="006C1036" w:rsidRDefault="00DE3D14">
      <w:pPr>
        <w:spacing w:line="2" w:lineRule="auto"/>
        <w:rPr>
          <w:rFonts w:ascii="Times New Roman" w:hAnsi="Times New Roman"/>
          <w:sz w:val="20"/>
        </w:rPr>
      </w:pPr>
      <w:r>
        <w:lastRenderedPageBreak/>
        <w:br w:type="page"/>
      </w:r>
    </w:p>
    <w:p w14:paraId="675CFBAA" w14:textId="752F9A32" w:rsidR="006C1036" w:rsidRDefault="00DE3D14">
      <w:pPr>
        <w:spacing w:line="2" w:lineRule="auto"/>
        <w:rPr>
          <w:rFonts w:ascii="Times New Roman" w:hAnsi="Times New Roman"/>
          <w:sz w:val="20"/>
        </w:rPr>
      </w:pPr>
      <w:r>
        <w:lastRenderedPageBreak/>
        <w:br w:type="page"/>
      </w:r>
    </w:p>
    <w:p w14:paraId="3E3B7084" w14:textId="095857A4" w:rsidR="006C1036" w:rsidRDefault="00DE3D14">
      <w:pPr>
        <w:spacing w:line="2" w:lineRule="auto"/>
        <w:rPr>
          <w:rFonts w:ascii="Times New Roman" w:hAnsi="Times New Roman"/>
          <w:sz w:val="20"/>
        </w:rPr>
      </w:pPr>
      <w:r>
        <w:lastRenderedPageBreak/>
        <w:br w:type="page"/>
      </w:r>
    </w:p>
    <w:p w14:paraId="1D26E055" w14:textId="7778E7BB" w:rsidR="006C1036" w:rsidRDefault="00DE3D14">
      <w:pPr>
        <w:spacing w:line="2" w:lineRule="auto"/>
        <w:rPr>
          <w:rFonts w:ascii="Times New Roman" w:hAnsi="Times New Roman"/>
          <w:sz w:val="20"/>
        </w:rPr>
      </w:pPr>
      <w:r>
        <w:lastRenderedPageBreak/>
        <w:br w:type="page"/>
      </w:r>
    </w:p>
    <w:p w14:paraId="745EDC61" w14:textId="7639615B" w:rsidR="006C1036" w:rsidRDefault="00DE3D14">
      <w:pPr>
        <w:spacing w:line="2" w:lineRule="auto"/>
        <w:rPr>
          <w:rFonts w:ascii="Times New Roman" w:hAnsi="Times New Roman"/>
          <w:sz w:val="20"/>
        </w:rPr>
      </w:pPr>
      <w:r>
        <w:lastRenderedPageBreak/>
        <w:br w:type="page"/>
      </w:r>
    </w:p>
    <w:p w14:paraId="1258E476" w14:textId="774134D7" w:rsidR="006C1036" w:rsidRDefault="00DE3D14">
      <w:pPr>
        <w:spacing w:line="2" w:lineRule="auto"/>
        <w:rPr>
          <w:rFonts w:ascii="Times New Roman" w:hAnsi="Times New Roman"/>
          <w:sz w:val="20"/>
        </w:rPr>
      </w:pPr>
      <w:r>
        <w:lastRenderedPageBreak/>
        <w:br w:type="page"/>
      </w:r>
    </w:p>
    <w:p w14:paraId="1B95223B" w14:textId="434EEA4E" w:rsidR="006C1036" w:rsidRDefault="00DE3D14">
      <w:pPr>
        <w:spacing w:line="2" w:lineRule="auto"/>
        <w:rPr>
          <w:rFonts w:ascii="Times New Roman" w:hAnsi="Times New Roman"/>
          <w:sz w:val="20"/>
        </w:rPr>
      </w:pPr>
      <w:r>
        <w:lastRenderedPageBreak/>
        <w:br w:type="page"/>
      </w:r>
    </w:p>
    <w:p w14:paraId="457F8701" w14:textId="486B14F1" w:rsidR="006C1036" w:rsidRDefault="00DE3D14">
      <w:pPr>
        <w:spacing w:line="2" w:lineRule="auto"/>
        <w:rPr>
          <w:rFonts w:ascii="Times New Roman" w:hAnsi="Times New Roman"/>
          <w:sz w:val="20"/>
        </w:rPr>
      </w:pPr>
      <w:r>
        <w:lastRenderedPageBreak/>
        <w:br w:type="page"/>
      </w:r>
    </w:p>
    <w:p w14:paraId="4F0F4AC0" w14:textId="18B3827E" w:rsidR="006C1036" w:rsidRDefault="00263E1F" w:rsidP="006C1036">
      <w:pPr>
        <w:pStyle w:val="Brdtextmedindrag"/>
      </w:pPr>
    </w:p>
    <w:p w14:paraId="39A1CDFA" w14:textId="0F67BE20" w:rsidR="006C1036" w:rsidRDefault="00263E1F" w:rsidP="006C1036">
      <w:pPr>
        <w:pStyle w:val="Brdtextmedindrag"/>
      </w:pPr>
    </w:p>
    <w:p w14:paraId="19F57DFC" w14:textId="77777777" w:rsidR="006C1036" w:rsidRPr="006C1036" w:rsidRDefault="00263E1F" w:rsidP="006C1036">
      <w:pPr>
        <w:pStyle w:val="Brdtextmedindrag"/>
        <w:sectPr w:rsidR="006C1036" w:rsidRPr="006C1036"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p>
    <w:p w14:paraId="75B6496B" w14:textId="01CC890B" w:rsidR="00DB62B9" w:rsidRDefault="00DE3D14" w:rsidP="00455F7F">
      <w:pPr>
        <w:pStyle w:val="Bilagarubrik"/>
      </w:pPr>
      <w:bookmarkStart w:id="390" w:name="_Toc135834677"/>
      <w:r>
        <w:lastRenderedPageBreak/>
        <w:t>Utdrag ur årsredovisning för Andra AP-fonden</w:t>
      </w:r>
      <w:bookmarkEnd w:id="390"/>
    </w:p>
    <w:p w14:paraId="1EB22BBD" w14:textId="3444A2BE" w:rsidR="00455F7F" w:rsidRDefault="00263E1F" w:rsidP="00455F7F">
      <w:pPr>
        <w:pStyle w:val="Brdtext"/>
      </w:pPr>
    </w:p>
    <w:p w14:paraId="48241C87" w14:textId="2C674827" w:rsidR="00455F7F" w:rsidRDefault="00DE3D14">
      <w:pPr>
        <w:spacing w:line="2" w:lineRule="auto"/>
        <w:rPr>
          <w:rFonts w:ascii="Times New Roman" w:hAnsi="Times New Roman"/>
          <w:sz w:val="20"/>
        </w:rPr>
      </w:pPr>
      <w:r>
        <w:br w:type="page"/>
      </w:r>
    </w:p>
    <w:p w14:paraId="1147C33B" w14:textId="4454B528" w:rsidR="00455F7F" w:rsidRDefault="00DE3D14">
      <w:pPr>
        <w:spacing w:line="2" w:lineRule="auto"/>
        <w:rPr>
          <w:rFonts w:ascii="Times New Roman" w:hAnsi="Times New Roman"/>
          <w:sz w:val="20"/>
        </w:rPr>
      </w:pPr>
      <w:r>
        <w:lastRenderedPageBreak/>
        <w:br w:type="page"/>
      </w:r>
    </w:p>
    <w:p w14:paraId="00B6890A" w14:textId="75B3FF60" w:rsidR="00455F7F" w:rsidRDefault="00DE3D14">
      <w:pPr>
        <w:spacing w:line="2" w:lineRule="auto"/>
        <w:rPr>
          <w:rFonts w:ascii="Times New Roman" w:hAnsi="Times New Roman"/>
          <w:sz w:val="20"/>
        </w:rPr>
      </w:pPr>
      <w:r>
        <w:lastRenderedPageBreak/>
        <w:br w:type="page"/>
      </w:r>
    </w:p>
    <w:p w14:paraId="1558EF4E" w14:textId="0FE131DF" w:rsidR="00455F7F" w:rsidRDefault="00DE3D14">
      <w:pPr>
        <w:spacing w:line="2" w:lineRule="auto"/>
        <w:rPr>
          <w:rFonts w:ascii="Times New Roman" w:hAnsi="Times New Roman"/>
          <w:sz w:val="20"/>
        </w:rPr>
      </w:pPr>
      <w:r>
        <w:lastRenderedPageBreak/>
        <w:br w:type="page"/>
      </w:r>
    </w:p>
    <w:p w14:paraId="4D42E3C5" w14:textId="1A28D968" w:rsidR="00455F7F" w:rsidRDefault="00DE3D14">
      <w:pPr>
        <w:spacing w:line="2" w:lineRule="auto"/>
        <w:rPr>
          <w:rFonts w:ascii="Times New Roman" w:hAnsi="Times New Roman"/>
          <w:sz w:val="20"/>
        </w:rPr>
      </w:pPr>
      <w:r>
        <w:lastRenderedPageBreak/>
        <w:br w:type="page"/>
      </w:r>
    </w:p>
    <w:p w14:paraId="2C292048" w14:textId="40C83828" w:rsidR="00455F7F" w:rsidRDefault="00DE3D14">
      <w:pPr>
        <w:spacing w:line="2" w:lineRule="auto"/>
        <w:rPr>
          <w:rFonts w:ascii="Times New Roman" w:hAnsi="Times New Roman"/>
          <w:sz w:val="20"/>
        </w:rPr>
      </w:pPr>
      <w:r>
        <w:lastRenderedPageBreak/>
        <w:br w:type="page"/>
      </w:r>
    </w:p>
    <w:p w14:paraId="5C1F33BE" w14:textId="3410D85D" w:rsidR="00455F7F" w:rsidRDefault="00DE3D14">
      <w:pPr>
        <w:spacing w:line="2" w:lineRule="auto"/>
        <w:rPr>
          <w:rFonts w:ascii="Times New Roman" w:hAnsi="Times New Roman"/>
          <w:sz w:val="20"/>
        </w:rPr>
      </w:pPr>
      <w:r>
        <w:lastRenderedPageBreak/>
        <w:br w:type="page"/>
      </w:r>
    </w:p>
    <w:p w14:paraId="0549478C" w14:textId="674A7E94" w:rsidR="00455F7F" w:rsidRDefault="00DE3D14">
      <w:pPr>
        <w:spacing w:line="2" w:lineRule="auto"/>
        <w:rPr>
          <w:rFonts w:ascii="Times New Roman" w:hAnsi="Times New Roman"/>
          <w:sz w:val="20"/>
        </w:rPr>
      </w:pPr>
      <w:r>
        <w:lastRenderedPageBreak/>
        <w:br w:type="page"/>
      </w:r>
    </w:p>
    <w:p w14:paraId="2FE6E0DD" w14:textId="474D43BE" w:rsidR="00455F7F" w:rsidRDefault="00DE3D14">
      <w:pPr>
        <w:spacing w:line="2" w:lineRule="auto"/>
        <w:rPr>
          <w:rFonts w:ascii="Times New Roman" w:hAnsi="Times New Roman"/>
          <w:sz w:val="20"/>
        </w:rPr>
      </w:pPr>
      <w:r>
        <w:lastRenderedPageBreak/>
        <w:br w:type="page"/>
      </w:r>
    </w:p>
    <w:p w14:paraId="7A2CB878" w14:textId="20ADDBBE" w:rsidR="00455F7F" w:rsidRDefault="00DE3D14">
      <w:pPr>
        <w:spacing w:line="2" w:lineRule="auto"/>
        <w:rPr>
          <w:rFonts w:ascii="Times New Roman" w:hAnsi="Times New Roman"/>
          <w:sz w:val="20"/>
        </w:rPr>
      </w:pPr>
      <w:r>
        <w:lastRenderedPageBreak/>
        <w:br w:type="page"/>
      </w:r>
    </w:p>
    <w:p w14:paraId="48D3BD26" w14:textId="7E0C2C53" w:rsidR="00455F7F" w:rsidRDefault="00DE3D14">
      <w:pPr>
        <w:spacing w:line="2" w:lineRule="auto"/>
        <w:rPr>
          <w:rFonts w:ascii="Times New Roman" w:hAnsi="Times New Roman"/>
          <w:sz w:val="20"/>
        </w:rPr>
      </w:pPr>
      <w:r>
        <w:lastRenderedPageBreak/>
        <w:br w:type="page"/>
      </w:r>
    </w:p>
    <w:p w14:paraId="340D5DF8" w14:textId="7FDAC9A2" w:rsidR="00455F7F" w:rsidRDefault="00DE3D14">
      <w:pPr>
        <w:spacing w:line="2" w:lineRule="auto"/>
        <w:rPr>
          <w:rFonts w:ascii="Times New Roman" w:hAnsi="Times New Roman"/>
          <w:sz w:val="20"/>
        </w:rPr>
      </w:pPr>
      <w:r>
        <w:lastRenderedPageBreak/>
        <w:br w:type="page"/>
      </w:r>
    </w:p>
    <w:p w14:paraId="07764431" w14:textId="5F22B47C" w:rsidR="00455F7F" w:rsidRDefault="00DE3D14">
      <w:pPr>
        <w:spacing w:line="2" w:lineRule="auto"/>
        <w:rPr>
          <w:rFonts w:ascii="Times New Roman" w:hAnsi="Times New Roman"/>
          <w:sz w:val="20"/>
        </w:rPr>
      </w:pPr>
      <w:r>
        <w:lastRenderedPageBreak/>
        <w:br w:type="page"/>
      </w:r>
    </w:p>
    <w:p w14:paraId="5172EB16" w14:textId="40B1965D" w:rsidR="00455F7F" w:rsidRDefault="00DE3D14">
      <w:pPr>
        <w:spacing w:line="2" w:lineRule="auto"/>
        <w:rPr>
          <w:rFonts w:ascii="Times New Roman" w:hAnsi="Times New Roman"/>
          <w:sz w:val="20"/>
        </w:rPr>
      </w:pPr>
      <w:r>
        <w:lastRenderedPageBreak/>
        <w:br w:type="page"/>
      </w:r>
    </w:p>
    <w:p w14:paraId="77E252C9" w14:textId="408EE387" w:rsidR="00455F7F" w:rsidRDefault="00DE3D14">
      <w:pPr>
        <w:spacing w:line="2" w:lineRule="auto"/>
        <w:rPr>
          <w:rFonts w:ascii="Times New Roman" w:hAnsi="Times New Roman"/>
          <w:sz w:val="20"/>
        </w:rPr>
      </w:pPr>
      <w:r>
        <w:lastRenderedPageBreak/>
        <w:br w:type="page"/>
      </w:r>
    </w:p>
    <w:p w14:paraId="44BB8B48" w14:textId="69DB2FCE" w:rsidR="00455F7F" w:rsidRDefault="00DE3D14">
      <w:pPr>
        <w:spacing w:line="2" w:lineRule="auto"/>
        <w:rPr>
          <w:rFonts w:ascii="Times New Roman" w:hAnsi="Times New Roman"/>
          <w:sz w:val="20"/>
        </w:rPr>
      </w:pPr>
      <w:r>
        <w:lastRenderedPageBreak/>
        <w:br w:type="page"/>
      </w:r>
    </w:p>
    <w:p w14:paraId="18C5EC32" w14:textId="7C030564" w:rsidR="00455F7F" w:rsidRDefault="00DE3D14">
      <w:pPr>
        <w:spacing w:line="2" w:lineRule="auto"/>
        <w:rPr>
          <w:rFonts w:ascii="Times New Roman" w:hAnsi="Times New Roman"/>
          <w:sz w:val="20"/>
        </w:rPr>
      </w:pPr>
      <w:r>
        <w:lastRenderedPageBreak/>
        <w:br w:type="page"/>
      </w:r>
    </w:p>
    <w:p w14:paraId="1AF2B542" w14:textId="6C20560D" w:rsidR="00455F7F" w:rsidRDefault="00DE3D14">
      <w:pPr>
        <w:spacing w:line="2" w:lineRule="auto"/>
        <w:rPr>
          <w:rFonts w:ascii="Times New Roman" w:hAnsi="Times New Roman"/>
          <w:sz w:val="20"/>
        </w:rPr>
      </w:pPr>
      <w:r>
        <w:lastRenderedPageBreak/>
        <w:br w:type="page"/>
      </w:r>
    </w:p>
    <w:p w14:paraId="2F922FF4" w14:textId="1646679A" w:rsidR="00455F7F" w:rsidRDefault="00DE3D14">
      <w:pPr>
        <w:spacing w:line="2" w:lineRule="auto"/>
        <w:rPr>
          <w:rFonts w:ascii="Times New Roman" w:hAnsi="Times New Roman"/>
          <w:sz w:val="20"/>
        </w:rPr>
      </w:pPr>
      <w:r>
        <w:lastRenderedPageBreak/>
        <w:br w:type="page"/>
      </w:r>
    </w:p>
    <w:p w14:paraId="26014F1F" w14:textId="1B451961" w:rsidR="00455F7F" w:rsidRDefault="00DE3D14">
      <w:pPr>
        <w:spacing w:line="2" w:lineRule="auto"/>
        <w:rPr>
          <w:rFonts w:ascii="Times New Roman" w:hAnsi="Times New Roman"/>
          <w:sz w:val="20"/>
        </w:rPr>
      </w:pPr>
      <w:r>
        <w:lastRenderedPageBreak/>
        <w:br w:type="page"/>
      </w:r>
    </w:p>
    <w:p w14:paraId="44EB4BCB" w14:textId="11C7955F" w:rsidR="00455F7F" w:rsidRDefault="00263E1F" w:rsidP="00455F7F">
      <w:pPr>
        <w:pStyle w:val="Brdtextmedindrag"/>
      </w:pPr>
    </w:p>
    <w:p w14:paraId="30BA2332" w14:textId="6FE50C27" w:rsidR="00455F7F" w:rsidRDefault="00263E1F" w:rsidP="00455F7F">
      <w:pPr>
        <w:pStyle w:val="Brdtextmedindrag"/>
      </w:pPr>
    </w:p>
    <w:p w14:paraId="41102FF3" w14:textId="77777777" w:rsidR="00455F7F" w:rsidRPr="00455F7F" w:rsidRDefault="00263E1F" w:rsidP="00455F7F">
      <w:pPr>
        <w:pStyle w:val="Brdtextmedindrag"/>
        <w:sectPr w:rsidR="00455F7F" w:rsidRPr="00455F7F"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pPr>
    </w:p>
    <w:p w14:paraId="40F3A197" w14:textId="04DDF6D9" w:rsidR="00DB62B9" w:rsidRDefault="00DE3D14" w:rsidP="005F7069">
      <w:pPr>
        <w:pStyle w:val="Bilagarubrik"/>
      </w:pPr>
      <w:bookmarkStart w:id="391" w:name="_Toc135834678"/>
      <w:r>
        <w:lastRenderedPageBreak/>
        <w:t>Utdrag ur årsredovisning för Tredje AP-fonden</w:t>
      </w:r>
      <w:bookmarkEnd w:id="391"/>
    </w:p>
    <w:p w14:paraId="525396C2" w14:textId="6BCB6598" w:rsidR="005F7069" w:rsidRDefault="00DE3D14">
      <w:pPr>
        <w:spacing w:line="2" w:lineRule="auto"/>
        <w:rPr>
          <w:rFonts w:ascii="Times New Roman" w:hAnsi="Times New Roman"/>
          <w:sz w:val="20"/>
        </w:rPr>
      </w:pPr>
      <w:r>
        <w:br w:type="page"/>
      </w:r>
    </w:p>
    <w:p w14:paraId="75055F3E" w14:textId="2BC2C0DA" w:rsidR="005F7069" w:rsidRDefault="00DE3D14">
      <w:pPr>
        <w:spacing w:line="2" w:lineRule="auto"/>
        <w:rPr>
          <w:rFonts w:ascii="Times New Roman" w:hAnsi="Times New Roman"/>
          <w:sz w:val="20"/>
        </w:rPr>
      </w:pPr>
      <w:r>
        <w:lastRenderedPageBreak/>
        <w:br w:type="page"/>
      </w:r>
    </w:p>
    <w:p w14:paraId="696D36A5" w14:textId="1DD654C6" w:rsidR="005F7069" w:rsidRDefault="00DE3D14">
      <w:pPr>
        <w:spacing w:line="2" w:lineRule="auto"/>
        <w:rPr>
          <w:rFonts w:ascii="Times New Roman" w:hAnsi="Times New Roman"/>
          <w:sz w:val="20"/>
        </w:rPr>
      </w:pPr>
      <w:r>
        <w:lastRenderedPageBreak/>
        <w:br w:type="page"/>
      </w:r>
    </w:p>
    <w:p w14:paraId="427EFAEF" w14:textId="1C6D75D9" w:rsidR="005F7069" w:rsidRDefault="00DE3D14">
      <w:pPr>
        <w:spacing w:line="2" w:lineRule="auto"/>
        <w:rPr>
          <w:rFonts w:ascii="Times New Roman" w:hAnsi="Times New Roman"/>
          <w:sz w:val="20"/>
        </w:rPr>
      </w:pPr>
      <w:r>
        <w:lastRenderedPageBreak/>
        <w:br w:type="page"/>
      </w:r>
    </w:p>
    <w:p w14:paraId="2E4EC333" w14:textId="1EA34C4D" w:rsidR="005F7069" w:rsidRDefault="00DE3D14">
      <w:pPr>
        <w:spacing w:line="2" w:lineRule="auto"/>
        <w:rPr>
          <w:rFonts w:ascii="Times New Roman" w:hAnsi="Times New Roman"/>
          <w:sz w:val="20"/>
        </w:rPr>
      </w:pPr>
      <w:r>
        <w:lastRenderedPageBreak/>
        <w:br w:type="page"/>
      </w:r>
    </w:p>
    <w:p w14:paraId="79B2F877" w14:textId="61F2ECE8" w:rsidR="005F7069" w:rsidRDefault="00DE3D14">
      <w:pPr>
        <w:spacing w:line="2" w:lineRule="auto"/>
        <w:rPr>
          <w:rFonts w:ascii="Times New Roman" w:hAnsi="Times New Roman"/>
          <w:sz w:val="20"/>
        </w:rPr>
      </w:pPr>
      <w:r>
        <w:lastRenderedPageBreak/>
        <w:br w:type="page"/>
      </w:r>
    </w:p>
    <w:p w14:paraId="3F776DE7" w14:textId="63C006CA" w:rsidR="005F7069" w:rsidRDefault="00DE3D14">
      <w:pPr>
        <w:spacing w:line="2" w:lineRule="auto"/>
        <w:rPr>
          <w:rFonts w:ascii="Times New Roman" w:hAnsi="Times New Roman"/>
          <w:sz w:val="20"/>
        </w:rPr>
      </w:pPr>
      <w:r>
        <w:lastRenderedPageBreak/>
        <w:br w:type="page"/>
      </w:r>
    </w:p>
    <w:p w14:paraId="58D16559" w14:textId="7429EBBC" w:rsidR="005F7069" w:rsidRDefault="00DE3D14">
      <w:pPr>
        <w:spacing w:line="2" w:lineRule="auto"/>
        <w:rPr>
          <w:rFonts w:ascii="Times New Roman" w:hAnsi="Times New Roman"/>
          <w:sz w:val="20"/>
        </w:rPr>
      </w:pPr>
      <w:r>
        <w:lastRenderedPageBreak/>
        <w:br w:type="page"/>
      </w:r>
    </w:p>
    <w:p w14:paraId="0745746D" w14:textId="0E902715" w:rsidR="005F7069" w:rsidRDefault="00DE3D14">
      <w:pPr>
        <w:spacing w:line="2" w:lineRule="auto"/>
        <w:rPr>
          <w:rFonts w:ascii="Times New Roman" w:hAnsi="Times New Roman"/>
          <w:sz w:val="20"/>
        </w:rPr>
      </w:pPr>
      <w:r>
        <w:lastRenderedPageBreak/>
        <w:br w:type="page"/>
      </w:r>
    </w:p>
    <w:p w14:paraId="4B380DEB" w14:textId="407AE08A" w:rsidR="005F7069" w:rsidRDefault="00DE3D14">
      <w:pPr>
        <w:spacing w:line="2" w:lineRule="auto"/>
        <w:rPr>
          <w:rFonts w:ascii="Times New Roman" w:hAnsi="Times New Roman"/>
          <w:sz w:val="20"/>
        </w:rPr>
      </w:pPr>
      <w:r>
        <w:lastRenderedPageBreak/>
        <w:br w:type="page"/>
      </w:r>
    </w:p>
    <w:p w14:paraId="4504E4C0" w14:textId="67C872B0" w:rsidR="005F7069" w:rsidRDefault="00DE3D14">
      <w:pPr>
        <w:spacing w:line="2" w:lineRule="auto"/>
        <w:rPr>
          <w:rFonts w:ascii="Times New Roman" w:hAnsi="Times New Roman"/>
          <w:sz w:val="20"/>
        </w:rPr>
      </w:pPr>
      <w:r>
        <w:lastRenderedPageBreak/>
        <w:br w:type="page"/>
      </w:r>
    </w:p>
    <w:p w14:paraId="0FE4BB15" w14:textId="54E9D2BE" w:rsidR="005F7069" w:rsidRDefault="00DE3D14">
      <w:pPr>
        <w:spacing w:line="2" w:lineRule="auto"/>
        <w:rPr>
          <w:rFonts w:ascii="Times New Roman" w:hAnsi="Times New Roman"/>
          <w:sz w:val="20"/>
        </w:rPr>
      </w:pPr>
      <w:r>
        <w:lastRenderedPageBreak/>
        <w:br w:type="page"/>
      </w:r>
    </w:p>
    <w:p w14:paraId="2946B31E" w14:textId="1852558D" w:rsidR="005F7069" w:rsidRDefault="00DE3D14">
      <w:pPr>
        <w:spacing w:line="2" w:lineRule="auto"/>
        <w:rPr>
          <w:rFonts w:ascii="Times New Roman" w:hAnsi="Times New Roman"/>
          <w:sz w:val="20"/>
        </w:rPr>
      </w:pPr>
      <w:r>
        <w:lastRenderedPageBreak/>
        <w:br w:type="page"/>
      </w:r>
    </w:p>
    <w:p w14:paraId="29A8B8EC" w14:textId="48CB0023" w:rsidR="005F7069" w:rsidRDefault="00DE3D14">
      <w:pPr>
        <w:spacing w:line="2" w:lineRule="auto"/>
        <w:rPr>
          <w:rFonts w:ascii="Times New Roman" w:hAnsi="Times New Roman"/>
          <w:sz w:val="20"/>
        </w:rPr>
      </w:pPr>
      <w:r>
        <w:lastRenderedPageBreak/>
        <w:br w:type="page"/>
      </w:r>
    </w:p>
    <w:p w14:paraId="2ED126B7" w14:textId="28C718D1" w:rsidR="005F7069" w:rsidRDefault="00DE3D14">
      <w:pPr>
        <w:spacing w:line="2" w:lineRule="auto"/>
        <w:rPr>
          <w:rFonts w:ascii="Times New Roman" w:hAnsi="Times New Roman"/>
          <w:sz w:val="20"/>
        </w:rPr>
      </w:pPr>
      <w:r>
        <w:lastRenderedPageBreak/>
        <w:br w:type="page"/>
      </w:r>
    </w:p>
    <w:p w14:paraId="790FD7B3" w14:textId="6FD2DCB2" w:rsidR="005F7069" w:rsidRDefault="00DE3D14">
      <w:pPr>
        <w:spacing w:line="2" w:lineRule="auto"/>
        <w:rPr>
          <w:rFonts w:ascii="Times New Roman" w:hAnsi="Times New Roman"/>
          <w:sz w:val="20"/>
        </w:rPr>
      </w:pPr>
      <w:r>
        <w:lastRenderedPageBreak/>
        <w:br w:type="page"/>
      </w:r>
    </w:p>
    <w:p w14:paraId="07697D72" w14:textId="74FE3DBA" w:rsidR="005F7069" w:rsidRDefault="00DE3D14">
      <w:pPr>
        <w:spacing w:line="2" w:lineRule="auto"/>
        <w:rPr>
          <w:rFonts w:ascii="Times New Roman" w:hAnsi="Times New Roman"/>
          <w:sz w:val="20"/>
        </w:rPr>
      </w:pPr>
      <w:r>
        <w:lastRenderedPageBreak/>
        <w:br w:type="page"/>
      </w:r>
    </w:p>
    <w:p w14:paraId="5892F511" w14:textId="18D0679E" w:rsidR="005F7069" w:rsidRDefault="00DE3D14">
      <w:pPr>
        <w:spacing w:line="2" w:lineRule="auto"/>
        <w:rPr>
          <w:rFonts w:ascii="Times New Roman" w:hAnsi="Times New Roman"/>
          <w:sz w:val="20"/>
        </w:rPr>
      </w:pPr>
      <w:r>
        <w:lastRenderedPageBreak/>
        <w:br w:type="page"/>
      </w:r>
    </w:p>
    <w:p w14:paraId="0E23D518" w14:textId="0FB2B225" w:rsidR="005F7069" w:rsidRDefault="00263E1F" w:rsidP="005F7069">
      <w:pPr>
        <w:pStyle w:val="Brdtext"/>
      </w:pPr>
    </w:p>
    <w:p w14:paraId="5568E04D" w14:textId="3371BFEB" w:rsidR="005F7069" w:rsidRDefault="00263E1F" w:rsidP="005F7069">
      <w:pPr>
        <w:pStyle w:val="Brdtextmedindrag"/>
      </w:pPr>
    </w:p>
    <w:p w14:paraId="2DDC5AF6" w14:textId="799A58DE" w:rsidR="005F7069" w:rsidRDefault="00263E1F" w:rsidP="005F7069">
      <w:pPr>
        <w:pStyle w:val="Brdtextmedindrag"/>
      </w:pPr>
    </w:p>
    <w:p w14:paraId="3150441F" w14:textId="77777777" w:rsidR="005F7069" w:rsidRPr="005F7069" w:rsidRDefault="00263E1F" w:rsidP="005F7069">
      <w:pPr>
        <w:pStyle w:val="Brdtextmedindrag"/>
      </w:pPr>
    </w:p>
    <w:p w14:paraId="75258363" w14:textId="77777777" w:rsidR="005F7069" w:rsidRPr="00152749" w:rsidRDefault="00263E1F" w:rsidP="00152749">
      <w:pPr>
        <w:pStyle w:val="Brdtextmedindrag"/>
        <w:sectPr w:rsidR="005F7069" w:rsidRPr="00152749"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pPr>
    </w:p>
    <w:p w14:paraId="4680D7D8" w14:textId="560C8C4C" w:rsidR="00DB62B9" w:rsidRDefault="00DE3D14" w:rsidP="00737DF4">
      <w:pPr>
        <w:pStyle w:val="Bilagarubrik"/>
      </w:pPr>
      <w:bookmarkStart w:id="392" w:name="_Toc135834679"/>
      <w:r>
        <w:lastRenderedPageBreak/>
        <w:t>Utdrag ur årsredovisning för Fjärde AP-fonden</w:t>
      </w:r>
      <w:bookmarkEnd w:id="392"/>
    </w:p>
    <w:p w14:paraId="3A6F188D" w14:textId="530DA400" w:rsidR="00737DF4" w:rsidRDefault="00DE3D14">
      <w:pPr>
        <w:spacing w:line="2" w:lineRule="auto"/>
        <w:rPr>
          <w:rFonts w:ascii="Times New Roman" w:hAnsi="Times New Roman"/>
          <w:sz w:val="20"/>
        </w:rPr>
      </w:pPr>
      <w:r>
        <w:br w:type="page"/>
      </w:r>
    </w:p>
    <w:p w14:paraId="4D59787A" w14:textId="04253700" w:rsidR="00737DF4" w:rsidRDefault="00DE3D14">
      <w:pPr>
        <w:spacing w:line="2" w:lineRule="auto"/>
        <w:rPr>
          <w:rFonts w:ascii="Times New Roman" w:hAnsi="Times New Roman"/>
          <w:sz w:val="20"/>
        </w:rPr>
      </w:pPr>
      <w:r>
        <w:lastRenderedPageBreak/>
        <w:br w:type="page"/>
      </w:r>
    </w:p>
    <w:p w14:paraId="22BBBDFD" w14:textId="17745539" w:rsidR="00737DF4" w:rsidRDefault="00DE3D14">
      <w:pPr>
        <w:spacing w:line="2" w:lineRule="auto"/>
        <w:rPr>
          <w:rFonts w:ascii="Times New Roman" w:hAnsi="Times New Roman"/>
          <w:sz w:val="20"/>
        </w:rPr>
      </w:pPr>
      <w:r>
        <w:lastRenderedPageBreak/>
        <w:br w:type="page"/>
      </w:r>
    </w:p>
    <w:p w14:paraId="64F63C07" w14:textId="5569CDF4" w:rsidR="00737DF4" w:rsidRDefault="00DE3D14">
      <w:pPr>
        <w:spacing w:line="2" w:lineRule="auto"/>
        <w:rPr>
          <w:rFonts w:ascii="Times New Roman" w:hAnsi="Times New Roman"/>
          <w:sz w:val="20"/>
        </w:rPr>
      </w:pPr>
      <w:r>
        <w:lastRenderedPageBreak/>
        <w:br w:type="page"/>
      </w:r>
    </w:p>
    <w:p w14:paraId="570EFBAE" w14:textId="74DA2D95" w:rsidR="00737DF4" w:rsidRDefault="00DE3D14">
      <w:pPr>
        <w:spacing w:line="2" w:lineRule="auto"/>
        <w:rPr>
          <w:rFonts w:ascii="Times New Roman" w:hAnsi="Times New Roman"/>
          <w:sz w:val="20"/>
        </w:rPr>
      </w:pPr>
      <w:r>
        <w:lastRenderedPageBreak/>
        <w:br w:type="page"/>
      </w:r>
    </w:p>
    <w:p w14:paraId="71139221" w14:textId="16D9F680" w:rsidR="00737DF4" w:rsidRDefault="00DE3D14">
      <w:pPr>
        <w:spacing w:line="2" w:lineRule="auto"/>
        <w:rPr>
          <w:rFonts w:ascii="Times New Roman" w:hAnsi="Times New Roman"/>
          <w:sz w:val="20"/>
        </w:rPr>
      </w:pPr>
      <w:r>
        <w:lastRenderedPageBreak/>
        <w:br w:type="page"/>
      </w:r>
    </w:p>
    <w:p w14:paraId="42D23F60" w14:textId="16D62C88" w:rsidR="00737DF4" w:rsidRDefault="00DE3D14">
      <w:pPr>
        <w:spacing w:line="2" w:lineRule="auto"/>
        <w:rPr>
          <w:rFonts w:ascii="Times New Roman" w:hAnsi="Times New Roman"/>
          <w:sz w:val="20"/>
        </w:rPr>
      </w:pPr>
      <w:r>
        <w:lastRenderedPageBreak/>
        <w:br w:type="page"/>
      </w:r>
    </w:p>
    <w:p w14:paraId="31770B0A" w14:textId="3EEF49DC" w:rsidR="00737DF4" w:rsidRDefault="00DE3D14">
      <w:pPr>
        <w:spacing w:line="2" w:lineRule="auto"/>
        <w:rPr>
          <w:rFonts w:ascii="Times New Roman" w:hAnsi="Times New Roman"/>
          <w:sz w:val="20"/>
        </w:rPr>
      </w:pPr>
      <w:r>
        <w:lastRenderedPageBreak/>
        <w:br w:type="page"/>
      </w:r>
    </w:p>
    <w:p w14:paraId="7CF164D8" w14:textId="53B6B033" w:rsidR="00737DF4" w:rsidRDefault="00DE3D14">
      <w:pPr>
        <w:spacing w:line="2" w:lineRule="auto"/>
        <w:rPr>
          <w:rFonts w:ascii="Times New Roman" w:hAnsi="Times New Roman"/>
          <w:sz w:val="20"/>
        </w:rPr>
      </w:pPr>
      <w:r>
        <w:lastRenderedPageBreak/>
        <w:br w:type="page"/>
      </w:r>
    </w:p>
    <w:p w14:paraId="22926693" w14:textId="6575EB45" w:rsidR="00737DF4" w:rsidRDefault="00DE3D14">
      <w:pPr>
        <w:spacing w:line="2" w:lineRule="auto"/>
        <w:rPr>
          <w:rFonts w:ascii="Times New Roman" w:hAnsi="Times New Roman"/>
          <w:sz w:val="20"/>
        </w:rPr>
      </w:pPr>
      <w:r>
        <w:lastRenderedPageBreak/>
        <w:br w:type="page"/>
      </w:r>
    </w:p>
    <w:p w14:paraId="77CF960C" w14:textId="71BC3E58" w:rsidR="00737DF4" w:rsidRDefault="00DE3D14">
      <w:pPr>
        <w:spacing w:line="2" w:lineRule="auto"/>
        <w:rPr>
          <w:rFonts w:ascii="Times New Roman" w:hAnsi="Times New Roman"/>
          <w:sz w:val="20"/>
        </w:rPr>
      </w:pPr>
      <w:r>
        <w:lastRenderedPageBreak/>
        <w:br w:type="page"/>
      </w:r>
    </w:p>
    <w:p w14:paraId="5DB0BD10" w14:textId="6051FBD5" w:rsidR="00737DF4" w:rsidRDefault="00DE3D14">
      <w:pPr>
        <w:spacing w:line="2" w:lineRule="auto"/>
        <w:rPr>
          <w:rFonts w:ascii="Times New Roman" w:hAnsi="Times New Roman"/>
          <w:sz w:val="20"/>
        </w:rPr>
      </w:pPr>
      <w:r>
        <w:lastRenderedPageBreak/>
        <w:br w:type="page"/>
      </w:r>
    </w:p>
    <w:p w14:paraId="4436FF3C" w14:textId="0CEA6702" w:rsidR="00737DF4" w:rsidRDefault="00DE3D14">
      <w:pPr>
        <w:spacing w:line="2" w:lineRule="auto"/>
        <w:rPr>
          <w:rFonts w:ascii="Times New Roman" w:hAnsi="Times New Roman"/>
          <w:sz w:val="20"/>
        </w:rPr>
      </w:pPr>
      <w:r>
        <w:lastRenderedPageBreak/>
        <w:br w:type="page"/>
      </w:r>
    </w:p>
    <w:p w14:paraId="177E72C6" w14:textId="6905CE80" w:rsidR="00737DF4" w:rsidRDefault="00DE3D14">
      <w:pPr>
        <w:spacing w:line="2" w:lineRule="auto"/>
        <w:rPr>
          <w:rFonts w:ascii="Times New Roman" w:hAnsi="Times New Roman"/>
          <w:sz w:val="20"/>
        </w:rPr>
      </w:pPr>
      <w:r>
        <w:lastRenderedPageBreak/>
        <w:br w:type="page"/>
      </w:r>
    </w:p>
    <w:p w14:paraId="1ECFE3A9" w14:textId="285D9819" w:rsidR="00737DF4" w:rsidRDefault="00DE3D14">
      <w:pPr>
        <w:spacing w:line="2" w:lineRule="auto"/>
        <w:rPr>
          <w:rFonts w:ascii="Times New Roman" w:hAnsi="Times New Roman"/>
          <w:sz w:val="20"/>
        </w:rPr>
      </w:pPr>
      <w:r>
        <w:lastRenderedPageBreak/>
        <w:br w:type="page"/>
      </w:r>
    </w:p>
    <w:p w14:paraId="29A0B86C" w14:textId="15CFC9B3" w:rsidR="00737DF4" w:rsidRDefault="00DE3D14">
      <w:pPr>
        <w:spacing w:line="2" w:lineRule="auto"/>
        <w:rPr>
          <w:rFonts w:ascii="Times New Roman" w:hAnsi="Times New Roman"/>
          <w:sz w:val="20"/>
        </w:rPr>
      </w:pPr>
      <w:r>
        <w:lastRenderedPageBreak/>
        <w:br w:type="page"/>
      </w:r>
    </w:p>
    <w:p w14:paraId="5F798FEC" w14:textId="55933DE7" w:rsidR="00737DF4" w:rsidRDefault="00DE3D14">
      <w:pPr>
        <w:spacing w:line="2" w:lineRule="auto"/>
        <w:rPr>
          <w:rFonts w:ascii="Times New Roman" w:hAnsi="Times New Roman"/>
          <w:sz w:val="20"/>
        </w:rPr>
      </w:pPr>
      <w:r>
        <w:lastRenderedPageBreak/>
        <w:br w:type="page"/>
      </w:r>
    </w:p>
    <w:p w14:paraId="0CBAB9B6" w14:textId="72733915" w:rsidR="00737DF4" w:rsidRDefault="00DE3D14">
      <w:pPr>
        <w:spacing w:line="2" w:lineRule="auto"/>
        <w:rPr>
          <w:rFonts w:ascii="Times New Roman" w:hAnsi="Times New Roman"/>
          <w:sz w:val="20"/>
        </w:rPr>
      </w:pPr>
      <w:r>
        <w:lastRenderedPageBreak/>
        <w:br w:type="page"/>
      </w:r>
    </w:p>
    <w:p w14:paraId="4961BCC9" w14:textId="4594430F" w:rsidR="00737DF4" w:rsidRDefault="00263E1F" w:rsidP="00737DF4">
      <w:pPr>
        <w:pStyle w:val="Brdtext"/>
      </w:pPr>
    </w:p>
    <w:p w14:paraId="63DD80B2" w14:textId="439F1C3B" w:rsidR="00737DF4" w:rsidRDefault="00263E1F" w:rsidP="00737DF4">
      <w:pPr>
        <w:pStyle w:val="Brdtextmedindrag"/>
      </w:pPr>
    </w:p>
    <w:p w14:paraId="4A0AEF08" w14:textId="2080D974" w:rsidR="00737DF4" w:rsidRDefault="00263E1F" w:rsidP="00737DF4">
      <w:pPr>
        <w:pStyle w:val="Brdtextmedindrag"/>
      </w:pPr>
    </w:p>
    <w:p w14:paraId="0A22FEED" w14:textId="77777777" w:rsidR="00737DF4" w:rsidRPr="00737DF4" w:rsidRDefault="00263E1F" w:rsidP="00737DF4">
      <w:pPr>
        <w:pStyle w:val="Brdtextmedindrag"/>
        <w:sectPr w:rsidR="00737DF4" w:rsidRPr="00737DF4"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p>
    <w:p w14:paraId="1B91FC73" w14:textId="7C806CC7" w:rsidR="00DB62B9" w:rsidRDefault="00DE3D14" w:rsidP="00B75A26">
      <w:pPr>
        <w:pStyle w:val="Bilagarubrik"/>
      </w:pPr>
      <w:bookmarkStart w:id="393" w:name="_Toc135834680"/>
      <w:r>
        <w:lastRenderedPageBreak/>
        <w:t>Utdrag ur årsredovisning för Sjätte AP-fonden</w:t>
      </w:r>
      <w:bookmarkEnd w:id="393"/>
    </w:p>
    <w:p w14:paraId="65DA1011" w14:textId="77777777" w:rsidR="00B75A26" w:rsidRPr="00B75A26" w:rsidRDefault="00263E1F" w:rsidP="00B75A26">
      <w:pPr>
        <w:pStyle w:val="Brdtext"/>
      </w:pPr>
    </w:p>
    <w:p w14:paraId="07CE36AB" w14:textId="485C2D34" w:rsidR="006F55E0" w:rsidRDefault="00DE3D14">
      <w:pPr>
        <w:spacing w:line="2" w:lineRule="auto"/>
        <w:rPr>
          <w:rFonts w:ascii="Times New Roman" w:hAnsi="Times New Roman"/>
          <w:sz w:val="20"/>
        </w:rPr>
      </w:pPr>
      <w:r>
        <w:br w:type="page"/>
      </w:r>
    </w:p>
    <w:p w14:paraId="133EF783" w14:textId="0F369B6F" w:rsidR="006F55E0" w:rsidRDefault="00DE3D14">
      <w:pPr>
        <w:spacing w:line="2" w:lineRule="auto"/>
        <w:rPr>
          <w:rFonts w:ascii="Times New Roman" w:hAnsi="Times New Roman"/>
          <w:sz w:val="20"/>
        </w:rPr>
      </w:pPr>
      <w:r>
        <w:lastRenderedPageBreak/>
        <w:br w:type="page"/>
      </w:r>
    </w:p>
    <w:p w14:paraId="3CF5AED7" w14:textId="38414CD1" w:rsidR="006F55E0" w:rsidRDefault="00DE3D14">
      <w:pPr>
        <w:spacing w:line="2" w:lineRule="auto"/>
        <w:rPr>
          <w:rFonts w:ascii="Times New Roman" w:hAnsi="Times New Roman"/>
          <w:sz w:val="20"/>
        </w:rPr>
      </w:pPr>
      <w:r>
        <w:lastRenderedPageBreak/>
        <w:br w:type="page"/>
      </w:r>
    </w:p>
    <w:p w14:paraId="3C2CB82E" w14:textId="1AA296C7" w:rsidR="006F55E0" w:rsidRDefault="00DE3D14">
      <w:pPr>
        <w:spacing w:line="2" w:lineRule="auto"/>
        <w:rPr>
          <w:rFonts w:ascii="Times New Roman" w:hAnsi="Times New Roman"/>
          <w:sz w:val="20"/>
        </w:rPr>
      </w:pPr>
      <w:r>
        <w:lastRenderedPageBreak/>
        <w:br w:type="page"/>
      </w:r>
    </w:p>
    <w:p w14:paraId="6A7F1081" w14:textId="27A91841" w:rsidR="006F55E0" w:rsidRDefault="00DE3D14">
      <w:pPr>
        <w:spacing w:line="2" w:lineRule="auto"/>
        <w:rPr>
          <w:rFonts w:ascii="Times New Roman" w:hAnsi="Times New Roman"/>
          <w:sz w:val="20"/>
        </w:rPr>
      </w:pPr>
      <w:r>
        <w:lastRenderedPageBreak/>
        <w:br w:type="page"/>
      </w:r>
    </w:p>
    <w:p w14:paraId="1D1444F7" w14:textId="2DA678EB" w:rsidR="006F55E0" w:rsidRDefault="00DE3D14">
      <w:pPr>
        <w:spacing w:line="2" w:lineRule="auto"/>
        <w:rPr>
          <w:rFonts w:ascii="Times New Roman" w:hAnsi="Times New Roman"/>
          <w:sz w:val="20"/>
        </w:rPr>
      </w:pPr>
      <w:r>
        <w:lastRenderedPageBreak/>
        <w:br w:type="page"/>
      </w:r>
    </w:p>
    <w:p w14:paraId="6679AA42" w14:textId="64858C7A" w:rsidR="006F55E0" w:rsidRDefault="00DE3D14">
      <w:pPr>
        <w:spacing w:line="2" w:lineRule="auto"/>
        <w:rPr>
          <w:rFonts w:ascii="Times New Roman" w:hAnsi="Times New Roman"/>
          <w:sz w:val="20"/>
        </w:rPr>
      </w:pPr>
      <w:r>
        <w:lastRenderedPageBreak/>
        <w:br w:type="page"/>
      </w:r>
    </w:p>
    <w:p w14:paraId="726B10BD" w14:textId="106E1C7F" w:rsidR="006F55E0" w:rsidRDefault="00DE3D14">
      <w:pPr>
        <w:spacing w:line="2" w:lineRule="auto"/>
        <w:rPr>
          <w:rFonts w:ascii="Times New Roman" w:hAnsi="Times New Roman"/>
          <w:sz w:val="20"/>
        </w:rPr>
      </w:pPr>
      <w:r>
        <w:lastRenderedPageBreak/>
        <w:br w:type="page"/>
      </w:r>
    </w:p>
    <w:p w14:paraId="6B47F519" w14:textId="4292AC6E" w:rsidR="006F55E0" w:rsidRDefault="00DE3D14">
      <w:pPr>
        <w:spacing w:line="2" w:lineRule="auto"/>
        <w:rPr>
          <w:rFonts w:ascii="Times New Roman" w:hAnsi="Times New Roman"/>
          <w:sz w:val="20"/>
        </w:rPr>
      </w:pPr>
      <w:r>
        <w:lastRenderedPageBreak/>
        <w:br w:type="page"/>
      </w:r>
    </w:p>
    <w:p w14:paraId="0FEDC49E" w14:textId="2F9C8DE8" w:rsidR="006F55E0" w:rsidRDefault="00DE3D14">
      <w:pPr>
        <w:spacing w:line="2" w:lineRule="auto"/>
        <w:rPr>
          <w:rFonts w:ascii="Times New Roman" w:hAnsi="Times New Roman"/>
          <w:sz w:val="20"/>
        </w:rPr>
      </w:pPr>
      <w:r>
        <w:lastRenderedPageBreak/>
        <w:br w:type="page"/>
      </w:r>
    </w:p>
    <w:p w14:paraId="23FCD314" w14:textId="353A58EB" w:rsidR="006F55E0" w:rsidRDefault="00DE3D14">
      <w:pPr>
        <w:spacing w:line="2" w:lineRule="auto"/>
        <w:rPr>
          <w:rFonts w:ascii="Times New Roman" w:hAnsi="Times New Roman"/>
          <w:sz w:val="20"/>
        </w:rPr>
      </w:pPr>
      <w:r>
        <w:lastRenderedPageBreak/>
        <w:br w:type="page"/>
      </w:r>
    </w:p>
    <w:p w14:paraId="1A72011F" w14:textId="22A1BC42" w:rsidR="006F55E0" w:rsidRDefault="00DE3D14">
      <w:pPr>
        <w:spacing w:line="2" w:lineRule="auto"/>
        <w:rPr>
          <w:rFonts w:ascii="Times New Roman" w:hAnsi="Times New Roman"/>
          <w:sz w:val="20"/>
        </w:rPr>
      </w:pPr>
      <w:r>
        <w:lastRenderedPageBreak/>
        <w:br w:type="page"/>
      </w:r>
    </w:p>
    <w:p w14:paraId="31BFFA15" w14:textId="2CE9C3C2" w:rsidR="006F55E0" w:rsidRDefault="00DE3D14">
      <w:pPr>
        <w:spacing w:line="2" w:lineRule="auto"/>
        <w:rPr>
          <w:rFonts w:ascii="Times New Roman" w:hAnsi="Times New Roman"/>
          <w:sz w:val="20"/>
        </w:rPr>
      </w:pPr>
      <w:r>
        <w:lastRenderedPageBreak/>
        <w:br w:type="page"/>
      </w:r>
    </w:p>
    <w:p w14:paraId="1F07B1EF" w14:textId="0541EA1B" w:rsidR="006F55E0" w:rsidRDefault="00DE3D14">
      <w:pPr>
        <w:spacing w:line="2" w:lineRule="auto"/>
        <w:rPr>
          <w:rFonts w:ascii="Times New Roman" w:hAnsi="Times New Roman"/>
          <w:sz w:val="20"/>
        </w:rPr>
      </w:pPr>
      <w:r>
        <w:lastRenderedPageBreak/>
        <w:br w:type="page"/>
      </w:r>
    </w:p>
    <w:p w14:paraId="4CBEBDD6" w14:textId="4C85A524" w:rsidR="006F55E0" w:rsidRDefault="00DE3D14">
      <w:pPr>
        <w:spacing w:line="2" w:lineRule="auto"/>
        <w:rPr>
          <w:rFonts w:ascii="Times New Roman" w:hAnsi="Times New Roman"/>
          <w:sz w:val="20"/>
        </w:rPr>
      </w:pPr>
      <w:r>
        <w:lastRenderedPageBreak/>
        <w:br w:type="page"/>
      </w:r>
    </w:p>
    <w:p w14:paraId="3E1D2D38" w14:textId="005CA0B4" w:rsidR="006F55E0" w:rsidRDefault="00DE3D14">
      <w:pPr>
        <w:spacing w:line="2" w:lineRule="auto"/>
        <w:rPr>
          <w:rFonts w:ascii="Times New Roman" w:hAnsi="Times New Roman"/>
          <w:sz w:val="20"/>
        </w:rPr>
      </w:pPr>
      <w:r>
        <w:lastRenderedPageBreak/>
        <w:br w:type="page"/>
      </w:r>
    </w:p>
    <w:p w14:paraId="7C8DC751" w14:textId="66247BE4" w:rsidR="006F55E0" w:rsidRDefault="00DE3D14">
      <w:pPr>
        <w:spacing w:line="2" w:lineRule="auto"/>
        <w:rPr>
          <w:rFonts w:ascii="Times New Roman" w:hAnsi="Times New Roman"/>
          <w:sz w:val="20"/>
        </w:rPr>
      </w:pPr>
      <w:r>
        <w:lastRenderedPageBreak/>
        <w:br w:type="page"/>
      </w:r>
    </w:p>
    <w:p w14:paraId="20B1BFA8" w14:textId="77777777" w:rsidR="00B75A26" w:rsidRPr="00152749" w:rsidRDefault="00263E1F" w:rsidP="00152749">
      <w:pPr>
        <w:pStyle w:val="Brdtextmedindrag"/>
        <w:sectPr w:rsidR="00B75A26" w:rsidRPr="00152749" w:rsidSect="00155500">
          <w:headerReference w:type="even" r:id="rId86"/>
          <w:headerReference w:type="default" r:id="rId87"/>
          <w:footerReference w:type="even" r:id="rId88"/>
          <w:footerReference w:type="default" r:id="rId89"/>
          <w:headerReference w:type="first" r:id="rId90"/>
          <w:footerReference w:type="first" r:id="rId91"/>
          <w:pgSz w:w="9356" w:h="13721" w:code="9"/>
          <w:pgMar w:top="794" w:right="2438" w:bottom="1191" w:left="1021" w:header="0" w:footer="709" w:gutter="0"/>
          <w:cols w:space="708"/>
          <w:docGrid w:linePitch="360"/>
        </w:sectPr>
      </w:pPr>
    </w:p>
    <w:p w14:paraId="7D45E4DA" w14:textId="5D8B344E" w:rsidR="00DB62B9" w:rsidRDefault="00DE3D14" w:rsidP="001D4A56">
      <w:pPr>
        <w:pStyle w:val="Bilagarubrik"/>
      </w:pPr>
      <w:bookmarkStart w:id="394" w:name="_Toc135834681"/>
      <w:r>
        <w:lastRenderedPageBreak/>
        <w:t>Utdrag ur årsredovisning för Sjunde AP-fonden</w:t>
      </w:r>
      <w:bookmarkEnd w:id="394"/>
    </w:p>
    <w:p w14:paraId="40626DE0" w14:textId="1B1E068A" w:rsidR="001D4A56" w:rsidRDefault="00263E1F" w:rsidP="001D4A56">
      <w:pPr>
        <w:pStyle w:val="Brdtext"/>
      </w:pPr>
    </w:p>
    <w:p w14:paraId="69ED9FA4" w14:textId="5C1249AB" w:rsidR="001D4A56" w:rsidRDefault="00DE3D14">
      <w:pPr>
        <w:spacing w:line="2" w:lineRule="auto"/>
        <w:rPr>
          <w:rFonts w:ascii="Times New Roman" w:hAnsi="Times New Roman"/>
          <w:sz w:val="20"/>
        </w:rPr>
      </w:pPr>
      <w:r>
        <w:br w:type="page"/>
      </w:r>
    </w:p>
    <w:p w14:paraId="44A0FEF6" w14:textId="3C311CBD" w:rsidR="001D4A56" w:rsidRDefault="00DE3D14">
      <w:pPr>
        <w:spacing w:line="2" w:lineRule="auto"/>
        <w:rPr>
          <w:rFonts w:ascii="Times New Roman" w:hAnsi="Times New Roman"/>
          <w:sz w:val="20"/>
        </w:rPr>
      </w:pPr>
      <w:r>
        <w:lastRenderedPageBreak/>
        <w:br w:type="page"/>
      </w:r>
    </w:p>
    <w:p w14:paraId="43284013" w14:textId="7A2EE254" w:rsidR="001D4A56" w:rsidRDefault="00DE3D14">
      <w:pPr>
        <w:spacing w:line="2" w:lineRule="auto"/>
        <w:rPr>
          <w:rFonts w:ascii="Times New Roman" w:hAnsi="Times New Roman"/>
          <w:sz w:val="20"/>
        </w:rPr>
      </w:pPr>
      <w:r>
        <w:lastRenderedPageBreak/>
        <w:br w:type="page"/>
      </w:r>
    </w:p>
    <w:p w14:paraId="73ADB104" w14:textId="696CD412" w:rsidR="001D4A56" w:rsidRDefault="00DE3D14">
      <w:pPr>
        <w:spacing w:line="2" w:lineRule="auto"/>
        <w:rPr>
          <w:rFonts w:ascii="Times New Roman" w:hAnsi="Times New Roman"/>
          <w:sz w:val="20"/>
        </w:rPr>
      </w:pPr>
      <w:r>
        <w:lastRenderedPageBreak/>
        <w:br w:type="page"/>
      </w:r>
    </w:p>
    <w:p w14:paraId="0F10ACDB" w14:textId="0DC3F9C5" w:rsidR="001D4A56" w:rsidRDefault="00DE3D14">
      <w:pPr>
        <w:spacing w:line="2" w:lineRule="auto"/>
        <w:rPr>
          <w:rFonts w:ascii="Times New Roman" w:hAnsi="Times New Roman"/>
          <w:sz w:val="20"/>
        </w:rPr>
      </w:pPr>
      <w:r>
        <w:lastRenderedPageBreak/>
        <w:br w:type="page"/>
      </w:r>
    </w:p>
    <w:p w14:paraId="3251B47D" w14:textId="0385E28D" w:rsidR="001D4A56" w:rsidRDefault="00DE3D14">
      <w:pPr>
        <w:spacing w:line="2" w:lineRule="auto"/>
        <w:rPr>
          <w:rFonts w:ascii="Times New Roman" w:hAnsi="Times New Roman"/>
          <w:sz w:val="20"/>
        </w:rPr>
      </w:pPr>
      <w:r>
        <w:lastRenderedPageBreak/>
        <w:br w:type="page"/>
      </w:r>
    </w:p>
    <w:p w14:paraId="4250E51C" w14:textId="34722B41" w:rsidR="001D4A56" w:rsidRDefault="00DE3D14">
      <w:pPr>
        <w:spacing w:line="2" w:lineRule="auto"/>
        <w:rPr>
          <w:rFonts w:ascii="Times New Roman" w:hAnsi="Times New Roman"/>
          <w:sz w:val="20"/>
        </w:rPr>
      </w:pPr>
      <w:r>
        <w:lastRenderedPageBreak/>
        <w:br w:type="page"/>
      </w:r>
    </w:p>
    <w:p w14:paraId="1AF22C6A" w14:textId="579EA324" w:rsidR="001D4A56" w:rsidRDefault="00DE3D14">
      <w:pPr>
        <w:spacing w:line="2" w:lineRule="auto"/>
        <w:rPr>
          <w:rFonts w:ascii="Times New Roman" w:hAnsi="Times New Roman"/>
          <w:sz w:val="20"/>
        </w:rPr>
      </w:pPr>
      <w:r>
        <w:lastRenderedPageBreak/>
        <w:br w:type="page"/>
      </w:r>
    </w:p>
    <w:p w14:paraId="7BE5849A" w14:textId="2F1CF0B2" w:rsidR="001D4A56" w:rsidRDefault="00DE3D14">
      <w:pPr>
        <w:spacing w:line="2" w:lineRule="auto"/>
        <w:rPr>
          <w:rFonts w:ascii="Times New Roman" w:hAnsi="Times New Roman"/>
          <w:sz w:val="20"/>
        </w:rPr>
      </w:pPr>
      <w:r>
        <w:lastRenderedPageBreak/>
        <w:br w:type="page"/>
      </w:r>
    </w:p>
    <w:p w14:paraId="044AB41C" w14:textId="40EC48AC" w:rsidR="001D4A56" w:rsidRDefault="00DE3D14">
      <w:pPr>
        <w:spacing w:line="2" w:lineRule="auto"/>
        <w:rPr>
          <w:rFonts w:ascii="Times New Roman" w:hAnsi="Times New Roman"/>
          <w:sz w:val="20"/>
        </w:rPr>
      </w:pPr>
      <w:r>
        <w:lastRenderedPageBreak/>
        <w:br w:type="page"/>
      </w:r>
    </w:p>
    <w:p w14:paraId="43ACD8A8" w14:textId="59008DA1" w:rsidR="001D4A56" w:rsidRDefault="00DE3D14">
      <w:pPr>
        <w:spacing w:line="2" w:lineRule="auto"/>
        <w:rPr>
          <w:rFonts w:ascii="Times New Roman" w:hAnsi="Times New Roman"/>
          <w:sz w:val="20"/>
        </w:rPr>
      </w:pPr>
      <w:r>
        <w:lastRenderedPageBreak/>
        <w:br w:type="page"/>
      </w:r>
    </w:p>
    <w:p w14:paraId="05464936" w14:textId="7473496C" w:rsidR="001D4A56" w:rsidRDefault="00263E1F" w:rsidP="001D4A56">
      <w:pPr>
        <w:pStyle w:val="Brdtextmedindrag"/>
      </w:pPr>
    </w:p>
    <w:p w14:paraId="05D4A5E8" w14:textId="49ED5786" w:rsidR="001D4A56" w:rsidRDefault="00263E1F" w:rsidP="001D4A56">
      <w:pPr>
        <w:pStyle w:val="Brdtextmedindrag"/>
      </w:pPr>
    </w:p>
    <w:p w14:paraId="314389E5" w14:textId="77777777" w:rsidR="001D4A56" w:rsidRPr="001D4A56" w:rsidRDefault="00263E1F" w:rsidP="001D4A56">
      <w:pPr>
        <w:pStyle w:val="Brdtextmedindrag"/>
        <w:sectPr w:rsidR="001D4A56" w:rsidRPr="001D4A56" w:rsidSect="00155500">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p>
    <w:p w14:paraId="4FA9F4A8" w14:textId="42611B30" w:rsidR="00DB62B9" w:rsidRDefault="00DE3D14" w:rsidP="006735B3">
      <w:pPr>
        <w:pStyle w:val="Bilagarubrik"/>
      </w:pPr>
      <w:bookmarkStart w:id="395" w:name="_Toc135834682"/>
      <w:r>
        <w:lastRenderedPageBreak/>
        <w:t xml:space="preserve">Underlag från McKinsey &amp; Company </w:t>
      </w:r>
      <w:r>
        <w:br/>
        <w:t>Utvärdering av AP-fondernas verksamhet</w:t>
      </w:r>
      <w:bookmarkEnd w:id="395"/>
    </w:p>
    <w:p w14:paraId="225CDC87" w14:textId="5F84E395" w:rsidR="006735B3" w:rsidRDefault="00263E1F" w:rsidP="006735B3">
      <w:pPr>
        <w:pStyle w:val="Brdtext"/>
      </w:pPr>
    </w:p>
    <w:p w14:paraId="081BC258" w14:textId="2BFB5D12" w:rsidR="006735B3" w:rsidRDefault="00DE3D14">
      <w:pPr>
        <w:spacing w:line="2" w:lineRule="auto"/>
        <w:rPr>
          <w:rFonts w:ascii="Times New Roman" w:hAnsi="Times New Roman"/>
          <w:sz w:val="20"/>
        </w:rPr>
      </w:pPr>
      <w:r>
        <w:br w:type="page"/>
      </w:r>
    </w:p>
    <w:p w14:paraId="652E50BB" w14:textId="3CDC03EE" w:rsidR="006735B3" w:rsidRDefault="00DE3D14">
      <w:pPr>
        <w:spacing w:line="2" w:lineRule="auto"/>
        <w:rPr>
          <w:rFonts w:ascii="Times New Roman" w:hAnsi="Times New Roman"/>
          <w:sz w:val="20"/>
        </w:rPr>
      </w:pPr>
      <w:r>
        <w:lastRenderedPageBreak/>
        <w:br w:type="page"/>
      </w:r>
    </w:p>
    <w:p w14:paraId="5F8F8DD0" w14:textId="214041ED" w:rsidR="006735B3" w:rsidRDefault="00DE3D14">
      <w:pPr>
        <w:spacing w:line="2" w:lineRule="auto"/>
        <w:rPr>
          <w:rFonts w:ascii="Times New Roman" w:hAnsi="Times New Roman"/>
          <w:sz w:val="20"/>
        </w:rPr>
      </w:pPr>
      <w:r>
        <w:lastRenderedPageBreak/>
        <w:br w:type="page"/>
      </w:r>
    </w:p>
    <w:p w14:paraId="392DE103" w14:textId="301E079B" w:rsidR="006735B3" w:rsidRDefault="00DE3D14">
      <w:pPr>
        <w:spacing w:line="2" w:lineRule="auto"/>
        <w:rPr>
          <w:rFonts w:ascii="Times New Roman" w:hAnsi="Times New Roman"/>
          <w:sz w:val="20"/>
        </w:rPr>
      </w:pPr>
      <w:r>
        <w:lastRenderedPageBreak/>
        <w:br w:type="page"/>
      </w:r>
    </w:p>
    <w:p w14:paraId="0B16A525" w14:textId="7ECA3C20" w:rsidR="006735B3" w:rsidRDefault="00DE3D14">
      <w:pPr>
        <w:spacing w:line="2" w:lineRule="auto"/>
        <w:rPr>
          <w:rFonts w:ascii="Times New Roman" w:hAnsi="Times New Roman"/>
          <w:sz w:val="20"/>
        </w:rPr>
      </w:pPr>
      <w:r>
        <w:lastRenderedPageBreak/>
        <w:br w:type="page"/>
      </w:r>
    </w:p>
    <w:p w14:paraId="2F71A6F7" w14:textId="361F17A4" w:rsidR="006735B3" w:rsidRDefault="00DE3D14">
      <w:pPr>
        <w:spacing w:line="2" w:lineRule="auto"/>
        <w:rPr>
          <w:rFonts w:ascii="Times New Roman" w:hAnsi="Times New Roman"/>
          <w:sz w:val="20"/>
        </w:rPr>
      </w:pPr>
      <w:r>
        <w:lastRenderedPageBreak/>
        <w:br w:type="page"/>
      </w:r>
    </w:p>
    <w:p w14:paraId="61DAB41C" w14:textId="1E3C8598" w:rsidR="006735B3" w:rsidRDefault="00DE3D14">
      <w:pPr>
        <w:spacing w:line="2" w:lineRule="auto"/>
        <w:rPr>
          <w:rFonts w:ascii="Times New Roman" w:hAnsi="Times New Roman"/>
          <w:sz w:val="20"/>
        </w:rPr>
      </w:pPr>
      <w:r>
        <w:lastRenderedPageBreak/>
        <w:br w:type="page"/>
      </w:r>
    </w:p>
    <w:p w14:paraId="12DDCF85" w14:textId="626ED6BD" w:rsidR="006735B3" w:rsidRDefault="00DE3D14">
      <w:pPr>
        <w:spacing w:line="2" w:lineRule="auto"/>
        <w:rPr>
          <w:rFonts w:ascii="Times New Roman" w:hAnsi="Times New Roman"/>
          <w:sz w:val="20"/>
        </w:rPr>
      </w:pPr>
      <w:r>
        <w:lastRenderedPageBreak/>
        <w:br w:type="page"/>
      </w:r>
    </w:p>
    <w:p w14:paraId="5130FE0E" w14:textId="5F8F406B" w:rsidR="006735B3" w:rsidRDefault="00DE3D14">
      <w:pPr>
        <w:spacing w:line="2" w:lineRule="auto"/>
        <w:rPr>
          <w:rFonts w:ascii="Times New Roman" w:hAnsi="Times New Roman"/>
          <w:sz w:val="20"/>
        </w:rPr>
      </w:pPr>
      <w:r>
        <w:lastRenderedPageBreak/>
        <w:br w:type="page"/>
      </w:r>
    </w:p>
    <w:p w14:paraId="15A720D7" w14:textId="47A39506" w:rsidR="006735B3" w:rsidRDefault="00DE3D14">
      <w:pPr>
        <w:spacing w:line="2" w:lineRule="auto"/>
        <w:rPr>
          <w:rFonts w:ascii="Times New Roman" w:hAnsi="Times New Roman"/>
          <w:sz w:val="20"/>
        </w:rPr>
      </w:pPr>
      <w:r>
        <w:lastRenderedPageBreak/>
        <w:br w:type="page"/>
      </w:r>
    </w:p>
    <w:p w14:paraId="6998D481" w14:textId="271D4416" w:rsidR="006735B3" w:rsidRDefault="00DE3D14">
      <w:pPr>
        <w:spacing w:line="2" w:lineRule="auto"/>
        <w:rPr>
          <w:rFonts w:ascii="Times New Roman" w:hAnsi="Times New Roman"/>
          <w:sz w:val="20"/>
        </w:rPr>
      </w:pPr>
      <w:r>
        <w:lastRenderedPageBreak/>
        <w:br w:type="page"/>
      </w:r>
    </w:p>
    <w:p w14:paraId="28C9D710" w14:textId="624C36D6" w:rsidR="006735B3" w:rsidRDefault="00DE3D14">
      <w:pPr>
        <w:spacing w:line="2" w:lineRule="auto"/>
        <w:rPr>
          <w:rFonts w:ascii="Times New Roman" w:hAnsi="Times New Roman"/>
          <w:sz w:val="20"/>
        </w:rPr>
      </w:pPr>
      <w:r>
        <w:lastRenderedPageBreak/>
        <w:br w:type="page"/>
      </w:r>
    </w:p>
    <w:p w14:paraId="20E08829" w14:textId="60D44D42" w:rsidR="006735B3" w:rsidRDefault="00DE3D14">
      <w:pPr>
        <w:spacing w:line="2" w:lineRule="auto"/>
        <w:rPr>
          <w:rFonts w:ascii="Times New Roman" w:hAnsi="Times New Roman"/>
          <w:sz w:val="20"/>
        </w:rPr>
      </w:pPr>
      <w:r>
        <w:lastRenderedPageBreak/>
        <w:br w:type="page"/>
      </w:r>
    </w:p>
    <w:p w14:paraId="4BA4B7F0" w14:textId="09315FA9" w:rsidR="006735B3" w:rsidRDefault="00DE3D14">
      <w:pPr>
        <w:spacing w:line="2" w:lineRule="auto"/>
        <w:rPr>
          <w:rFonts w:ascii="Times New Roman" w:hAnsi="Times New Roman"/>
          <w:sz w:val="20"/>
        </w:rPr>
      </w:pPr>
      <w:r>
        <w:lastRenderedPageBreak/>
        <w:br w:type="page"/>
      </w:r>
    </w:p>
    <w:p w14:paraId="462F9855" w14:textId="2AF3C8BA" w:rsidR="006735B3" w:rsidRDefault="00DE3D14">
      <w:pPr>
        <w:spacing w:line="2" w:lineRule="auto"/>
        <w:rPr>
          <w:rFonts w:ascii="Times New Roman" w:hAnsi="Times New Roman"/>
          <w:sz w:val="20"/>
        </w:rPr>
      </w:pPr>
      <w:r>
        <w:lastRenderedPageBreak/>
        <w:br w:type="page"/>
      </w:r>
    </w:p>
    <w:p w14:paraId="656844DC" w14:textId="6C269C16" w:rsidR="006735B3" w:rsidRDefault="00DE3D14">
      <w:pPr>
        <w:spacing w:line="2" w:lineRule="auto"/>
        <w:rPr>
          <w:rFonts w:ascii="Times New Roman" w:hAnsi="Times New Roman"/>
          <w:sz w:val="20"/>
        </w:rPr>
      </w:pPr>
      <w:r>
        <w:lastRenderedPageBreak/>
        <w:br w:type="page"/>
      </w:r>
    </w:p>
    <w:p w14:paraId="203EF4FA" w14:textId="2A48CD66" w:rsidR="006735B3" w:rsidRDefault="00DE3D14">
      <w:pPr>
        <w:spacing w:line="2" w:lineRule="auto"/>
        <w:rPr>
          <w:rFonts w:ascii="Times New Roman" w:hAnsi="Times New Roman"/>
          <w:sz w:val="20"/>
        </w:rPr>
      </w:pPr>
      <w:r>
        <w:lastRenderedPageBreak/>
        <w:br w:type="page"/>
      </w:r>
    </w:p>
    <w:p w14:paraId="45FC8CD5" w14:textId="04B3ABDD" w:rsidR="006735B3" w:rsidRDefault="00DE3D14">
      <w:pPr>
        <w:spacing w:line="2" w:lineRule="auto"/>
        <w:rPr>
          <w:rFonts w:ascii="Times New Roman" w:hAnsi="Times New Roman"/>
          <w:sz w:val="20"/>
        </w:rPr>
      </w:pPr>
      <w:r>
        <w:lastRenderedPageBreak/>
        <w:br w:type="page"/>
      </w:r>
    </w:p>
    <w:p w14:paraId="7BD4E0A6" w14:textId="30BB3651" w:rsidR="006735B3" w:rsidRDefault="00DE3D14">
      <w:pPr>
        <w:spacing w:line="2" w:lineRule="auto"/>
        <w:rPr>
          <w:rFonts w:ascii="Times New Roman" w:hAnsi="Times New Roman"/>
          <w:sz w:val="20"/>
        </w:rPr>
      </w:pPr>
      <w:r>
        <w:lastRenderedPageBreak/>
        <w:br w:type="page"/>
      </w:r>
    </w:p>
    <w:p w14:paraId="191F9E90" w14:textId="6D12CBAF" w:rsidR="006735B3" w:rsidRDefault="00DE3D14">
      <w:pPr>
        <w:spacing w:line="2" w:lineRule="auto"/>
        <w:rPr>
          <w:rFonts w:ascii="Times New Roman" w:hAnsi="Times New Roman"/>
          <w:sz w:val="20"/>
        </w:rPr>
      </w:pPr>
      <w:r>
        <w:lastRenderedPageBreak/>
        <w:br w:type="page"/>
      </w:r>
    </w:p>
    <w:p w14:paraId="051CDC75" w14:textId="3F422CED" w:rsidR="006735B3" w:rsidRDefault="00DE3D14">
      <w:pPr>
        <w:spacing w:line="2" w:lineRule="auto"/>
        <w:rPr>
          <w:rFonts w:ascii="Times New Roman" w:hAnsi="Times New Roman"/>
          <w:sz w:val="20"/>
        </w:rPr>
      </w:pPr>
      <w:r>
        <w:lastRenderedPageBreak/>
        <w:br w:type="page"/>
      </w:r>
    </w:p>
    <w:p w14:paraId="68C25151" w14:textId="01B68CBC" w:rsidR="006735B3" w:rsidRDefault="00DE3D14">
      <w:pPr>
        <w:spacing w:line="2" w:lineRule="auto"/>
        <w:rPr>
          <w:rFonts w:ascii="Times New Roman" w:hAnsi="Times New Roman"/>
          <w:sz w:val="20"/>
        </w:rPr>
      </w:pPr>
      <w:r>
        <w:lastRenderedPageBreak/>
        <w:br w:type="page"/>
      </w:r>
    </w:p>
    <w:p w14:paraId="5341C8E2" w14:textId="1DC475F9" w:rsidR="006735B3" w:rsidRDefault="00DE3D14">
      <w:pPr>
        <w:spacing w:line="2" w:lineRule="auto"/>
        <w:rPr>
          <w:rFonts w:ascii="Times New Roman" w:hAnsi="Times New Roman"/>
          <w:sz w:val="20"/>
        </w:rPr>
      </w:pPr>
      <w:r>
        <w:lastRenderedPageBreak/>
        <w:br w:type="page"/>
      </w:r>
    </w:p>
    <w:p w14:paraId="14EEA335" w14:textId="21F7E240" w:rsidR="006735B3" w:rsidRDefault="00DE3D14">
      <w:pPr>
        <w:spacing w:line="2" w:lineRule="auto"/>
        <w:rPr>
          <w:rFonts w:ascii="Times New Roman" w:hAnsi="Times New Roman"/>
          <w:sz w:val="20"/>
        </w:rPr>
      </w:pPr>
      <w:r>
        <w:lastRenderedPageBreak/>
        <w:br w:type="page"/>
      </w:r>
    </w:p>
    <w:p w14:paraId="3DAF7B5B" w14:textId="101C1E30" w:rsidR="006735B3" w:rsidRDefault="00DE3D14">
      <w:pPr>
        <w:spacing w:line="2" w:lineRule="auto"/>
        <w:rPr>
          <w:rFonts w:ascii="Times New Roman" w:hAnsi="Times New Roman"/>
          <w:sz w:val="20"/>
        </w:rPr>
      </w:pPr>
      <w:r>
        <w:lastRenderedPageBreak/>
        <w:br w:type="page"/>
      </w:r>
    </w:p>
    <w:p w14:paraId="21BEDFE5" w14:textId="32A02078" w:rsidR="006735B3" w:rsidRDefault="00DE3D14">
      <w:pPr>
        <w:spacing w:line="2" w:lineRule="auto"/>
        <w:rPr>
          <w:rFonts w:ascii="Times New Roman" w:hAnsi="Times New Roman"/>
          <w:sz w:val="20"/>
        </w:rPr>
      </w:pPr>
      <w:r>
        <w:lastRenderedPageBreak/>
        <w:br w:type="page"/>
      </w:r>
    </w:p>
    <w:p w14:paraId="440A71FC" w14:textId="5FC3BAF2" w:rsidR="006735B3" w:rsidRDefault="00DE3D14">
      <w:pPr>
        <w:spacing w:line="2" w:lineRule="auto"/>
        <w:rPr>
          <w:rFonts w:ascii="Times New Roman" w:hAnsi="Times New Roman"/>
          <w:sz w:val="20"/>
        </w:rPr>
      </w:pPr>
      <w:r>
        <w:lastRenderedPageBreak/>
        <w:br w:type="page"/>
      </w:r>
    </w:p>
    <w:p w14:paraId="72E7AD0E" w14:textId="3CE6D571" w:rsidR="006735B3" w:rsidRDefault="00DE3D14">
      <w:pPr>
        <w:spacing w:line="2" w:lineRule="auto"/>
        <w:rPr>
          <w:rFonts w:ascii="Times New Roman" w:hAnsi="Times New Roman"/>
          <w:sz w:val="20"/>
        </w:rPr>
      </w:pPr>
      <w:r>
        <w:lastRenderedPageBreak/>
        <w:br w:type="page"/>
      </w:r>
    </w:p>
    <w:p w14:paraId="7E97247E" w14:textId="075FEAD1" w:rsidR="006735B3" w:rsidRDefault="00DE3D14">
      <w:pPr>
        <w:spacing w:line="2" w:lineRule="auto"/>
        <w:rPr>
          <w:rFonts w:ascii="Times New Roman" w:hAnsi="Times New Roman"/>
          <w:sz w:val="20"/>
        </w:rPr>
      </w:pPr>
      <w:r>
        <w:lastRenderedPageBreak/>
        <w:br w:type="page"/>
      </w:r>
    </w:p>
    <w:p w14:paraId="05BFFCEA" w14:textId="31565E32" w:rsidR="006735B3" w:rsidRDefault="00DE3D14">
      <w:pPr>
        <w:spacing w:line="2" w:lineRule="auto"/>
        <w:rPr>
          <w:rFonts w:ascii="Times New Roman" w:hAnsi="Times New Roman"/>
          <w:sz w:val="20"/>
        </w:rPr>
      </w:pPr>
      <w:r>
        <w:lastRenderedPageBreak/>
        <w:br w:type="page"/>
      </w:r>
    </w:p>
    <w:p w14:paraId="59687F0D" w14:textId="18DEFC3A" w:rsidR="006735B3" w:rsidRDefault="00DE3D14">
      <w:pPr>
        <w:spacing w:line="2" w:lineRule="auto"/>
        <w:rPr>
          <w:rFonts w:ascii="Times New Roman" w:hAnsi="Times New Roman"/>
          <w:sz w:val="20"/>
        </w:rPr>
      </w:pPr>
      <w:r>
        <w:lastRenderedPageBreak/>
        <w:br w:type="page"/>
      </w:r>
    </w:p>
    <w:p w14:paraId="3D7F0321" w14:textId="4CA7DC75" w:rsidR="006735B3" w:rsidRDefault="00DE3D14">
      <w:pPr>
        <w:spacing w:line="2" w:lineRule="auto"/>
        <w:rPr>
          <w:rFonts w:ascii="Times New Roman" w:hAnsi="Times New Roman"/>
          <w:sz w:val="20"/>
        </w:rPr>
      </w:pPr>
      <w:r>
        <w:lastRenderedPageBreak/>
        <w:br w:type="page"/>
      </w:r>
    </w:p>
    <w:p w14:paraId="5EC15BAE" w14:textId="3AE7009F" w:rsidR="006735B3" w:rsidRDefault="00DE3D14">
      <w:pPr>
        <w:spacing w:line="2" w:lineRule="auto"/>
        <w:rPr>
          <w:rFonts w:ascii="Times New Roman" w:hAnsi="Times New Roman"/>
          <w:sz w:val="20"/>
        </w:rPr>
      </w:pPr>
      <w:r>
        <w:lastRenderedPageBreak/>
        <w:br w:type="page"/>
      </w:r>
    </w:p>
    <w:p w14:paraId="4B0FA881" w14:textId="32C0476A" w:rsidR="006735B3" w:rsidRDefault="00DE3D14">
      <w:pPr>
        <w:spacing w:line="2" w:lineRule="auto"/>
        <w:rPr>
          <w:rFonts w:ascii="Times New Roman" w:hAnsi="Times New Roman"/>
          <w:sz w:val="20"/>
        </w:rPr>
      </w:pPr>
      <w:r>
        <w:lastRenderedPageBreak/>
        <w:br w:type="page"/>
      </w:r>
    </w:p>
    <w:p w14:paraId="15806C3A" w14:textId="7AC4A1D1" w:rsidR="006735B3" w:rsidRDefault="00DE3D14">
      <w:pPr>
        <w:spacing w:line="2" w:lineRule="auto"/>
        <w:rPr>
          <w:rFonts w:ascii="Times New Roman" w:hAnsi="Times New Roman"/>
          <w:sz w:val="20"/>
        </w:rPr>
      </w:pPr>
      <w:r>
        <w:lastRenderedPageBreak/>
        <w:br w:type="page"/>
      </w:r>
    </w:p>
    <w:p w14:paraId="6480CA55" w14:textId="3BDEFF03" w:rsidR="006735B3" w:rsidRDefault="00DE3D14">
      <w:pPr>
        <w:spacing w:line="2" w:lineRule="auto"/>
        <w:rPr>
          <w:rFonts w:ascii="Times New Roman" w:hAnsi="Times New Roman"/>
          <w:sz w:val="20"/>
        </w:rPr>
      </w:pPr>
      <w:r>
        <w:lastRenderedPageBreak/>
        <w:br w:type="page"/>
      </w:r>
    </w:p>
    <w:p w14:paraId="74E9F1A6" w14:textId="4DE86C28" w:rsidR="006735B3" w:rsidRDefault="00DE3D14">
      <w:pPr>
        <w:spacing w:line="2" w:lineRule="auto"/>
        <w:rPr>
          <w:rFonts w:ascii="Times New Roman" w:hAnsi="Times New Roman"/>
          <w:sz w:val="20"/>
        </w:rPr>
      </w:pPr>
      <w:r>
        <w:lastRenderedPageBreak/>
        <w:br w:type="page"/>
      </w:r>
    </w:p>
    <w:p w14:paraId="688A284D" w14:textId="1738EFC9" w:rsidR="006735B3" w:rsidRDefault="00DE3D14">
      <w:pPr>
        <w:spacing w:line="2" w:lineRule="auto"/>
        <w:rPr>
          <w:rFonts w:ascii="Times New Roman" w:hAnsi="Times New Roman"/>
          <w:sz w:val="20"/>
        </w:rPr>
      </w:pPr>
      <w:r>
        <w:lastRenderedPageBreak/>
        <w:br w:type="page"/>
      </w:r>
    </w:p>
    <w:p w14:paraId="7E53B560" w14:textId="6C622F64" w:rsidR="006735B3" w:rsidRDefault="00DE3D14">
      <w:pPr>
        <w:spacing w:line="2" w:lineRule="auto"/>
        <w:rPr>
          <w:rFonts w:ascii="Times New Roman" w:hAnsi="Times New Roman"/>
          <w:sz w:val="20"/>
        </w:rPr>
      </w:pPr>
      <w:r>
        <w:lastRenderedPageBreak/>
        <w:br w:type="page"/>
      </w:r>
    </w:p>
    <w:p w14:paraId="0DC0F190" w14:textId="3DFFD9E2" w:rsidR="006735B3" w:rsidRDefault="00DE3D14">
      <w:pPr>
        <w:spacing w:line="2" w:lineRule="auto"/>
        <w:rPr>
          <w:rFonts w:ascii="Times New Roman" w:hAnsi="Times New Roman"/>
          <w:sz w:val="20"/>
        </w:rPr>
      </w:pPr>
      <w:r>
        <w:lastRenderedPageBreak/>
        <w:br w:type="page"/>
      </w:r>
    </w:p>
    <w:p w14:paraId="1B569243" w14:textId="6335E20A" w:rsidR="006735B3" w:rsidRDefault="00DE3D14">
      <w:pPr>
        <w:spacing w:line="2" w:lineRule="auto"/>
        <w:rPr>
          <w:rFonts w:ascii="Times New Roman" w:hAnsi="Times New Roman"/>
          <w:sz w:val="20"/>
        </w:rPr>
      </w:pPr>
      <w:r>
        <w:lastRenderedPageBreak/>
        <w:br w:type="page"/>
      </w:r>
    </w:p>
    <w:p w14:paraId="252D8156" w14:textId="5DC782B4" w:rsidR="006735B3" w:rsidRDefault="00DE3D14">
      <w:pPr>
        <w:spacing w:line="2" w:lineRule="auto"/>
        <w:rPr>
          <w:rFonts w:ascii="Times New Roman" w:hAnsi="Times New Roman"/>
          <w:sz w:val="20"/>
        </w:rPr>
      </w:pPr>
      <w:r>
        <w:lastRenderedPageBreak/>
        <w:br w:type="page"/>
      </w:r>
    </w:p>
    <w:p w14:paraId="49EE11A6" w14:textId="4D27FA7A" w:rsidR="006735B3" w:rsidRDefault="00DE3D14">
      <w:pPr>
        <w:spacing w:line="2" w:lineRule="auto"/>
        <w:rPr>
          <w:rFonts w:ascii="Times New Roman" w:hAnsi="Times New Roman"/>
          <w:sz w:val="20"/>
        </w:rPr>
      </w:pPr>
      <w:r>
        <w:lastRenderedPageBreak/>
        <w:br w:type="page"/>
      </w:r>
    </w:p>
    <w:p w14:paraId="11C0E6C0" w14:textId="306111B8" w:rsidR="006735B3" w:rsidRDefault="00DE3D14">
      <w:pPr>
        <w:spacing w:line="2" w:lineRule="auto"/>
        <w:rPr>
          <w:rFonts w:ascii="Times New Roman" w:hAnsi="Times New Roman"/>
          <w:sz w:val="20"/>
        </w:rPr>
      </w:pPr>
      <w:r>
        <w:lastRenderedPageBreak/>
        <w:br w:type="page"/>
      </w:r>
    </w:p>
    <w:p w14:paraId="16F17BA4" w14:textId="4920F41B" w:rsidR="006735B3" w:rsidRDefault="00DE3D14">
      <w:pPr>
        <w:spacing w:line="2" w:lineRule="auto"/>
        <w:rPr>
          <w:rFonts w:ascii="Times New Roman" w:hAnsi="Times New Roman"/>
          <w:sz w:val="20"/>
        </w:rPr>
      </w:pPr>
      <w:r>
        <w:lastRenderedPageBreak/>
        <w:br w:type="page"/>
      </w:r>
    </w:p>
    <w:p w14:paraId="10418C20" w14:textId="3DA952B6" w:rsidR="006735B3" w:rsidRDefault="00DE3D14">
      <w:pPr>
        <w:spacing w:line="2" w:lineRule="auto"/>
        <w:rPr>
          <w:rFonts w:ascii="Times New Roman" w:hAnsi="Times New Roman"/>
          <w:sz w:val="20"/>
        </w:rPr>
      </w:pPr>
      <w:r>
        <w:lastRenderedPageBreak/>
        <w:br w:type="page"/>
      </w:r>
    </w:p>
    <w:p w14:paraId="23D6D49B" w14:textId="03A6F28A" w:rsidR="006735B3" w:rsidRDefault="00DE3D14">
      <w:pPr>
        <w:spacing w:line="2" w:lineRule="auto"/>
        <w:rPr>
          <w:rFonts w:ascii="Times New Roman" w:hAnsi="Times New Roman"/>
          <w:sz w:val="20"/>
        </w:rPr>
      </w:pPr>
      <w:r>
        <w:lastRenderedPageBreak/>
        <w:br w:type="page"/>
      </w:r>
    </w:p>
    <w:p w14:paraId="36B33C66" w14:textId="1520EB9A" w:rsidR="006735B3" w:rsidRDefault="00DE3D14">
      <w:pPr>
        <w:spacing w:line="2" w:lineRule="auto"/>
        <w:rPr>
          <w:rFonts w:ascii="Times New Roman" w:hAnsi="Times New Roman"/>
          <w:sz w:val="20"/>
        </w:rPr>
      </w:pPr>
      <w:r>
        <w:lastRenderedPageBreak/>
        <w:br w:type="page"/>
      </w:r>
    </w:p>
    <w:p w14:paraId="2AFB1E8E" w14:textId="7ECFFC7B" w:rsidR="006735B3" w:rsidRDefault="00DE3D14">
      <w:pPr>
        <w:spacing w:line="2" w:lineRule="auto"/>
        <w:rPr>
          <w:rFonts w:ascii="Times New Roman" w:hAnsi="Times New Roman"/>
          <w:sz w:val="20"/>
        </w:rPr>
      </w:pPr>
      <w:r>
        <w:lastRenderedPageBreak/>
        <w:br w:type="page"/>
      </w:r>
    </w:p>
    <w:p w14:paraId="0C160528" w14:textId="43D0766B" w:rsidR="006735B3" w:rsidRDefault="00DE3D14">
      <w:pPr>
        <w:spacing w:line="2" w:lineRule="auto"/>
        <w:rPr>
          <w:rFonts w:ascii="Times New Roman" w:hAnsi="Times New Roman"/>
          <w:sz w:val="20"/>
        </w:rPr>
      </w:pPr>
      <w:r>
        <w:lastRenderedPageBreak/>
        <w:br w:type="page"/>
      </w:r>
    </w:p>
    <w:p w14:paraId="2F5BCB20" w14:textId="6F8C65CF" w:rsidR="006735B3" w:rsidRDefault="00DE3D14">
      <w:pPr>
        <w:spacing w:line="2" w:lineRule="auto"/>
        <w:rPr>
          <w:rFonts w:ascii="Times New Roman" w:hAnsi="Times New Roman"/>
          <w:sz w:val="20"/>
        </w:rPr>
      </w:pPr>
      <w:r>
        <w:lastRenderedPageBreak/>
        <w:br w:type="page"/>
      </w:r>
    </w:p>
    <w:p w14:paraId="782AB892" w14:textId="19F7BB58" w:rsidR="006735B3" w:rsidRDefault="00DE3D14">
      <w:pPr>
        <w:spacing w:line="2" w:lineRule="auto"/>
        <w:rPr>
          <w:rFonts w:ascii="Times New Roman" w:hAnsi="Times New Roman"/>
          <w:sz w:val="20"/>
        </w:rPr>
      </w:pPr>
      <w:r>
        <w:lastRenderedPageBreak/>
        <w:br w:type="page"/>
      </w:r>
    </w:p>
    <w:p w14:paraId="4FDACDA6" w14:textId="1810395E" w:rsidR="006735B3" w:rsidRDefault="00DE3D14">
      <w:pPr>
        <w:spacing w:line="2" w:lineRule="auto"/>
        <w:rPr>
          <w:rFonts w:ascii="Times New Roman" w:hAnsi="Times New Roman"/>
          <w:sz w:val="20"/>
        </w:rPr>
      </w:pPr>
      <w:r>
        <w:lastRenderedPageBreak/>
        <w:br w:type="page"/>
      </w:r>
    </w:p>
    <w:p w14:paraId="41757961" w14:textId="52BE5AD9" w:rsidR="006735B3" w:rsidRDefault="00DE3D14">
      <w:pPr>
        <w:spacing w:line="2" w:lineRule="auto"/>
        <w:rPr>
          <w:rFonts w:ascii="Times New Roman" w:hAnsi="Times New Roman"/>
          <w:sz w:val="20"/>
        </w:rPr>
      </w:pPr>
      <w:r>
        <w:lastRenderedPageBreak/>
        <w:br w:type="page"/>
      </w:r>
    </w:p>
    <w:p w14:paraId="6BB02426" w14:textId="5F67C688" w:rsidR="006735B3" w:rsidRDefault="00DE3D14">
      <w:pPr>
        <w:spacing w:line="2" w:lineRule="auto"/>
        <w:rPr>
          <w:rFonts w:ascii="Times New Roman" w:hAnsi="Times New Roman"/>
          <w:sz w:val="20"/>
        </w:rPr>
      </w:pPr>
      <w:r>
        <w:lastRenderedPageBreak/>
        <w:br w:type="page"/>
      </w:r>
    </w:p>
    <w:p w14:paraId="2B382BA5" w14:textId="24EF236C" w:rsidR="006735B3" w:rsidRDefault="00DE3D14">
      <w:pPr>
        <w:spacing w:line="2" w:lineRule="auto"/>
        <w:rPr>
          <w:rFonts w:ascii="Times New Roman" w:hAnsi="Times New Roman"/>
          <w:sz w:val="20"/>
        </w:rPr>
      </w:pPr>
      <w:r>
        <w:lastRenderedPageBreak/>
        <w:br w:type="page"/>
      </w:r>
    </w:p>
    <w:p w14:paraId="052EAED8" w14:textId="6AF64851" w:rsidR="006735B3" w:rsidRDefault="00DE3D14">
      <w:pPr>
        <w:spacing w:line="2" w:lineRule="auto"/>
        <w:rPr>
          <w:rFonts w:ascii="Times New Roman" w:hAnsi="Times New Roman"/>
          <w:sz w:val="20"/>
        </w:rPr>
      </w:pPr>
      <w:r>
        <w:lastRenderedPageBreak/>
        <w:br w:type="page"/>
      </w:r>
    </w:p>
    <w:p w14:paraId="05413FF1" w14:textId="333EC569" w:rsidR="006735B3" w:rsidRDefault="00DE3D14">
      <w:pPr>
        <w:spacing w:line="2" w:lineRule="auto"/>
        <w:rPr>
          <w:rFonts w:ascii="Times New Roman" w:hAnsi="Times New Roman"/>
          <w:sz w:val="20"/>
        </w:rPr>
      </w:pPr>
      <w:r>
        <w:lastRenderedPageBreak/>
        <w:br w:type="page"/>
      </w:r>
    </w:p>
    <w:p w14:paraId="0A282437" w14:textId="41020801" w:rsidR="006735B3" w:rsidRDefault="00DE3D14">
      <w:pPr>
        <w:spacing w:line="2" w:lineRule="auto"/>
        <w:rPr>
          <w:rFonts w:ascii="Times New Roman" w:hAnsi="Times New Roman"/>
          <w:sz w:val="20"/>
        </w:rPr>
      </w:pPr>
      <w:r>
        <w:lastRenderedPageBreak/>
        <w:br w:type="page"/>
      </w:r>
    </w:p>
    <w:p w14:paraId="05F9E6C8" w14:textId="5F174705" w:rsidR="006735B3" w:rsidRDefault="00DE3D14">
      <w:pPr>
        <w:spacing w:line="2" w:lineRule="auto"/>
        <w:rPr>
          <w:rFonts w:ascii="Times New Roman" w:hAnsi="Times New Roman"/>
          <w:sz w:val="20"/>
        </w:rPr>
      </w:pPr>
      <w:r>
        <w:lastRenderedPageBreak/>
        <w:br w:type="page"/>
      </w:r>
    </w:p>
    <w:p w14:paraId="1B0C65C8" w14:textId="45A970C3" w:rsidR="006735B3" w:rsidRDefault="00DE3D14">
      <w:pPr>
        <w:spacing w:line="2" w:lineRule="auto"/>
        <w:rPr>
          <w:rFonts w:ascii="Times New Roman" w:hAnsi="Times New Roman"/>
          <w:sz w:val="20"/>
        </w:rPr>
      </w:pPr>
      <w:r>
        <w:lastRenderedPageBreak/>
        <w:br w:type="page"/>
      </w:r>
    </w:p>
    <w:p w14:paraId="1057D125" w14:textId="13FF25ED" w:rsidR="006735B3" w:rsidRDefault="00DE3D14">
      <w:pPr>
        <w:spacing w:line="2" w:lineRule="auto"/>
        <w:rPr>
          <w:rFonts w:ascii="Times New Roman" w:hAnsi="Times New Roman"/>
          <w:sz w:val="20"/>
        </w:rPr>
      </w:pPr>
      <w:r>
        <w:lastRenderedPageBreak/>
        <w:br w:type="page"/>
      </w:r>
    </w:p>
    <w:p w14:paraId="3E5EB264" w14:textId="51EE7022" w:rsidR="006735B3" w:rsidRDefault="00DE3D14">
      <w:pPr>
        <w:spacing w:line="2" w:lineRule="auto"/>
        <w:rPr>
          <w:rFonts w:ascii="Times New Roman" w:hAnsi="Times New Roman"/>
          <w:sz w:val="20"/>
        </w:rPr>
      </w:pPr>
      <w:r>
        <w:lastRenderedPageBreak/>
        <w:br w:type="page"/>
      </w:r>
    </w:p>
    <w:p w14:paraId="43509EF8" w14:textId="06EF690A" w:rsidR="006735B3" w:rsidRDefault="00DE3D14">
      <w:pPr>
        <w:spacing w:line="2" w:lineRule="auto"/>
        <w:rPr>
          <w:rFonts w:ascii="Times New Roman" w:hAnsi="Times New Roman"/>
          <w:sz w:val="20"/>
        </w:rPr>
      </w:pPr>
      <w:r>
        <w:lastRenderedPageBreak/>
        <w:br w:type="page"/>
      </w:r>
    </w:p>
    <w:p w14:paraId="299D490D" w14:textId="120835D7" w:rsidR="006735B3" w:rsidRDefault="00DE3D14">
      <w:pPr>
        <w:spacing w:line="2" w:lineRule="auto"/>
        <w:rPr>
          <w:rFonts w:ascii="Times New Roman" w:hAnsi="Times New Roman"/>
          <w:sz w:val="20"/>
        </w:rPr>
      </w:pPr>
      <w:r>
        <w:lastRenderedPageBreak/>
        <w:br w:type="page"/>
      </w:r>
    </w:p>
    <w:p w14:paraId="600642D5" w14:textId="6B3EDB63" w:rsidR="006735B3" w:rsidRDefault="00DE3D14">
      <w:pPr>
        <w:spacing w:line="2" w:lineRule="auto"/>
        <w:rPr>
          <w:rFonts w:ascii="Times New Roman" w:hAnsi="Times New Roman"/>
          <w:sz w:val="20"/>
        </w:rPr>
      </w:pPr>
      <w:r>
        <w:lastRenderedPageBreak/>
        <w:br w:type="page"/>
      </w:r>
    </w:p>
    <w:p w14:paraId="65736863" w14:textId="17788EE2" w:rsidR="006735B3" w:rsidRDefault="00DE3D14">
      <w:pPr>
        <w:spacing w:line="2" w:lineRule="auto"/>
        <w:rPr>
          <w:rFonts w:ascii="Times New Roman" w:hAnsi="Times New Roman"/>
          <w:sz w:val="20"/>
        </w:rPr>
      </w:pPr>
      <w:r>
        <w:lastRenderedPageBreak/>
        <w:br w:type="page"/>
      </w:r>
    </w:p>
    <w:p w14:paraId="070E43AE" w14:textId="494719F1" w:rsidR="006735B3" w:rsidRDefault="00DE3D14">
      <w:pPr>
        <w:spacing w:line="2" w:lineRule="auto"/>
        <w:rPr>
          <w:rFonts w:ascii="Times New Roman" w:hAnsi="Times New Roman"/>
          <w:sz w:val="20"/>
        </w:rPr>
      </w:pPr>
      <w:r>
        <w:lastRenderedPageBreak/>
        <w:br w:type="page"/>
      </w:r>
    </w:p>
    <w:p w14:paraId="47BB0113" w14:textId="6C251D87" w:rsidR="006735B3" w:rsidRDefault="00DE3D14">
      <w:pPr>
        <w:spacing w:line="2" w:lineRule="auto"/>
        <w:rPr>
          <w:rFonts w:ascii="Times New Roman" w:hAnsi="Times New Roman"/>
          <w:sz w:val="20"/>
        </w:rPr>
      </w:pPr>
      <w:r>
        <w:lastRenderedPageBreak/>
        <w:br w:type="page"/>
      </w:r>
    </w:p>
    <w:p w14:paraId="66EAA5E6" w14:textId="52EB4B16" w:rsidR="006735B3" w:rsidRDefault="00DE3D14">
      <w:pPr>
        <w:spacing w:line="2" w:lineRule="auto"/>
        <w:rPr>
          <w:rFonts w:ascii="Times New Roman" w:hAnsi="Times New Roman"/>
          <w:sz w:val="20"/>
        </w:rPr>
      </w:pPr>
      <w:r>
        <w:lastRenderedPageBreak/>
        <w:br w:type="page"/>
      </w:r>
    </w:p>
    <w:p w14:paraId="27AC5F5D" w14:textId="1AD33A7E" w:rsidR="006735B3" w:rsidRDefault="00DE3D14">
      <w:pPr>
        <w:spacing w:line="2" w:lineRule="auto"/>
        <w:rPr>
          <w:rFonts w:ascii="Times New Roman" w:hAnsi="Times New Roman"/>
          <w:sz w:val="20"/>
        </w:rPr>
      </w:pPr>
      <w:r>
        <w:lastRenderedPageBreak/>
        <w:br w:type="page"/>
      </w:r>
    </w:p>
    <w:p w14:paraId="3477C718" w14:textId="721DBCF5" w:rsidR="006735B3" w:rsidRDefault="00DE3D14">
      <w:pPr>
        <w:spacing w:line="2" w:lineRule="auto"/>
        <w:rPr>
          <w:rFonts w:ascii="Times New Roman" w:hAnsi="Times New Roman"/>
          <w:sz w:val="20"/>
        </w:rPr>
      </w:pPr>
      <w:r>
        <w:lastRenderedPageBreak/>
        <w:br w:type="page"/>
      </w:r>
    </w:p>
    <w:p w14:paraId="79E6E9A7" w14:textId="2A9EA62D" w:rsidR="006735B3" w:rsidRDefault="00DE3D14">
      <w:pPr>
        <w:spacing w:line="2" w:lineRule="auto"/>
        <w:rPr>
          <w:rFonts w:ascii="Times New Roman" w:hAnsi="Times New Roman"/>
          <w:sz w:val="20"/>
        </w:rPr>
      </w:pPr>
      <w:r>
        <w:lastRenderedPageBreak/>
        <w:br w:type="page"/>
      </w:r>
    </w:p>
    <w:p w14:paraId="2359E597" w14:textId="4AC99225" w:rsidR="006735B3" w:rsidRDefault="00DE3D14">
      <w:pPr>
        <w:spacing w:line="2" w:lineRule="auto"/>
        <w:rPr>
          <w:rFonts w:ascii="Times New Roman" w:hAnsi="Times New Roman"/>
          <w:sz w:val="20"/>
        </w:rPr>
      </w:pPr>
      <w:r>
        <w:lastRenderedPageBreak/>
        <w:br w:type="page"/>
      </w:r>
    </w:p>
    <w:p w14:paraId="31F86970" w14:textId="21F1B8EB" w:rsidR="006735B3" w:rsidRDefault="00DE3D14">
      <w:pPr>
        <w:spacing w:line="2" w:lineRule="auto"/>
        <w:rPr>
          <w:rFonts w:ascii="Times New Roman" w:hAnsi="Times New Roman"/>
          <w:sz w:val="20"/>
        </w:rPr>
      </w:pPr>
      <w:r>
        <w:lastRenderedPageBreak/>
        <w:br w:type="page"/>
      </w:r>
    </w:p>
    <w:p w14:paraId="514FD0EF" w14:textId="7E0F3830" w:rsidR="006735B3" w:rsidRDefault="00DE3D14">
      <w:pPr>
        <w:spacing w:line="2" w:lineRule="auto"/>
        <w:rPr>
          <w:rFonts w:ascii="Times New Roman" w:hAnsi="Times New Roman"/>
          <w:sz w:val="20"/>
        </w:rPr>
      </w:pPr>
      <w:r>
        <w:lastRenderedPageBreak/>
        <w:br w:type="page"/>
      </w:r>
    </w:p>
    <w:p w14:paraId="28EB81B3" w14:textId="6DDB7808" w:rsidR="006735B3" w:rsidRDefault="00DE3D14">
      <w:pPr>
        <w:spacing w:line="2" w:lineRule="auto"/>
        <w:rPr>
          <w:rFonts w:ascii="Times New Roman" w:hAnsi="Times New Roman"/>
          <w:sz w:val="20"/>
        </w:rPr>
      </w:pPr>
      <w:r>
        <w:lastRenderedPageBreak/>
        <w:br w:type="page"/>
      </w:r>
    </w:p>
    <w:p w14:paraId="1798BA1A" w14:textId="59284033" w:rsidR="006735B3" w:rsidRDefault="00DE3D14">
      <w:pPr>
        <w:spacing w:line="2" w:lineRule="auto"/>
        <w:rPr>
          <w:rFonts w:ascii="Times New Roman" w:hAnsi="Times New Roman"/>
          <w:sz w:val="20"/>
        </w:rPr>
      </w:pPr>
      <w:r>
        <w:lastRenderedPageBreak/>
        <w:br w:type="page"/>
      </w:r>
    </w:p>
    <w:p w14:paraId="7833CCAD" w14:textId="763FF51E" w:rsidR="006735B3" w:rsidRDefault="00DE3D14">
      <w:pPr>
        <w:spacing w:line="2" w:lineRule="auto"/>
        <w:rPr>
          <w:rFonts w:ascii="Times New Roman" w:hAnsi="Times New Roman"/>
          <w:sz w:val="20"/>
        </w:rPr>
      </w:pPr>
      <w:r>
        <w:lastRenderedPageBreak/>
        <w:br w:type="page"/>
      </w:r>
    </w:p>
    <w:p w14:paraId="0EAB6BE0" w14:textId="61561A1C" w:rsidR="006735B3" w:rsidRDefault="00263E1F" w:rsidP="006735B3">
      <w:pPr>
        <w:pStyle w:val="Brdtextmedindrag"/>
      </w:pPr>
    </w:p>
    <w:p w14:paraId="3F3484AE" w14:textId="5CD2DF40" w:rsidR="006735B3" w:rsidRDefault="00263E1F" w:rsidP="006735B3">
      <w:pPr>
        <w:pStyle w:val="Brdtextmedindrag"/>
      </w:pPr>
    </w:p>
    <w:p w14:paraId="20CB8480" w14:textId="3AA6EBB5" w:rsidR="006735B3" w:rsidRDefault="00263E1F" w:rsidP="006735B3">
      <w:pPr>
        <w:pStyle w:val="Brdtextmedindrag"/>
      </w:pPr>
    </w:p>
    <w:p w14:paraId="30AD43FD" w14:textId="77777777" w:rsidR="006735B3" w:rsidRPr="006735B3" w:rsidRDefault="00263E1F" w:rsidP="006735B3">
      <w:pPr>
        <w:pStyle w:val="Brdtextmedindrag"/>
        <w:sectPr w:rsidR="006735B3" w:rsidRPr="006735B3"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1D01298" w14:textId="4A4FCA1C" w:rsidR="00813ABF" w:rsidRDefault="00DE3D14" w:rsidP="009264FF">
          <w:pPr>
            <w:pStyle w:val="Proprubrik"/>
            <w:spacing w:after="190"/>
          </w:pPr>
          <w:r>
            <w:t>Finansdepartementet</w:t>
          </w:r>
        </w:p>
      </w:sdtContent>
    </w:sdt>
    <w:p w14:paraId="66661ED8" w14:textId="796A32A5" w:rsidR="00813ABF" w:rsidRDefault="00DE3D14" w:rsidP="000641A6">
      <w:pPr>
        <w:pStyle w:val="Proputdrag"/>
      </w:pPr>
      <w:bookmarkStart w:id="396" w:name="_Toc135834683"/>
      <w:r>
        <w:t xml:space="preserve">Utdrag ur protokoll vid regeringssammanträde </w:t>
      </w:r>
      <w:sdt>
        <w:sdtPr>
          <w:alias w:val="Datum"/>
          <w:tag w:val="Datum"/>
          <w:id w:val="1508867760"/>
          <w:date w:fullDate="2023-05-25T00:00:00Z">
            <w:dateFormat w:val="'den' d MMMM yyyy"/>
            <w:lid w:val="sv-SE"/>
            <w:storeMappedDataAs w:val="dateTime"/>
            <w:calendar w:val="gregorian"/>
          </w:date>
        </w:sdtPr>
        <w:sdtEndPr/>
        <w:sdtContent>
          <w:r>
            <w:t>den 25 maj 2023</w:t>
          </w:r>
        </w:sdtContent>
      </w:sdt>
      <w:bookmarkEnd w:id="396"/>
    </w:p>
    <w:p w14:paraId="76BA2533" w14:textId="77777777" w:rsidR="00813ABF" w:rsidRDefault="00263E1F" w:rsidP="000641A6">
      <w:pPr>
        <w:pStyle w:val="Brdtext"/>
        <w:jc w:val="left"/>
      </w:pPr>
    </w:p>
    <w:p w14:paraId="5E320279" w14:textId="71E3A6B2" w:rsidR="00813ABF" w:rsidRDefault="00DE3D14"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Billström, Svantesson, Ankarberg Johansson, Edholm, J Pehrson, Waltersson Grönvall, Strömmer, Roswall, Forssmed, Tenje, Slottner, M Persson, Wykman, Malmer Stenergard, Kullgren, Liljestrand, </w:t>
          </w:r>
          <w:proofErr w:type="gramStart"/>
          <w:r>
            <w:t>Brandberg,  Pourmokhtari</w:t>
          </w:r>
          <w:proofErr w:type="gramEnd"/>
        </w:sdtContent>
      </w:sdt>
    </w:p>
    <w:p w14:paraId="3F95B9FE" w14:textId="77777777" w:rsidR="00813ABF" w:rsidRDefault="00263E1F" w:rsidP="000641A6">
      <w:pPr>
        <w:pStyle w:val="Brdtext"/>
        <w:jc w:val="left"/>
      </w:pPr>
    </w:p>
    <w:p w14:paraId="6E0D1D89" w14:textId="4A7E106A" w:rsidR="00813ABF" w:rsidRDefault="00DE3D14" w:rsidP="000641A6">
      <w:pPr>
        <w:pStyle w:val="Brdtext"/>
        <w:jc w:val="left"/>
      </w:pPr>
      <w:r>
        <w:t xml:space="preserve">Föredragande: statsrådet </w:t>
      </w:r>
      <w:sdt>
        <w:sdtPr>
          <w:alias w:val="Foredragande"/>
          <w:tag w:val="Foredragande"/>
          <w:id w:val="-1423715855"/>
          <w:text w:multiLine="1"/>
        </w:sdtPr>
        <w:sdtEndPr/>
        <w:sdtContent>
          <w:r w:rsidR="009A6423">
            <w:t>Wykman</w:t>
          </w:r>
        </w:sdtContent>
      </w:sdt>
    </w:p>
    <w:p w14:paraId="08330FED" w14:textId="77777777" w:rsidR="00813ABF" w:rsidRPr="00827386" w:rsidRDefault="00263E1F" w:rsidP="000641A6">
      <w:pPr>
        <w:pStyle w:val="Brdtext"/>
        <w:jc w:val="left"/>
        <w:rPr>
          <w:szCs w:val="21"/>
        </w:rPr>
      </w:pPr>
    </w:p>
    <w:p w14:paraId="29F6B404" w14:textId="77777777" w:rsidR="00813ABF" w:rsidRPr="008B7E85" w:rsidRDefault="00DE3D14" w:rsidP="0044419F">
      <w:pPr>
        <w:pStyle w:val="Slutstreck"/>
      </w:pPr>
      <w:r w:rsidRPr="008B7E85">
        <w:t>                    </w:t>
      </w:r>
    </w:p>
    <w:p w14:paraId="7864CAC7" w14:textId="77777777" w:rsidR="00813ABF" w:rsidRPr="006E102E" w:rsidRDefault="00263E1F" w:rsidP="000641A6">
      <w:pPr>
        <w:pStyle w:val="Brdtext"/>
        <w:jc w:val="left"/>
        <w:rPr>
          <w:sz w:val="18"/>
          <w:szCs w:val="18"/>
        </w:rPr>
      </w:pPr>
    </w:p>
    <w:p w14:paraId="4DC41F84" w14:textId="77777777" w:rsidR="00813ABF" w:rsidRDefault="00263E1F" w:rsidP="000641A6">
      <w:pPr>
        <w:pStyle w:val="Brdtext"/>
        <w:jc w:val="left"/>
      </w:pPr>
    </w:p>
    <w:p w14:paraId="77F9E217" w14:textId="69E3307D" w:rsidR="00813ABF" w:rsidRDefault="00DE3D14"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Redovisning av AP-fondernas verksamhet t.o.m. 2022</w:t>
          </w:r>
        </w:sdtContent>
      </w:sdt>
    </w:p>
    <w:p w14:paraId="48639613" w14:textId="77777777" w:rsidR="00813ABF" w:rsidRDefault="00263E1F" w:rsidP="000641A6">
      <w:pPr>
        <w:pStyle w:val="Brdtext"/>
      </w:pPr>
    </w:p>
    <w:p w14:paraId="08CD3D74" w14:textId="77777777" w:rsidR="00DB62B9" w:rsidRPr="00152749" w:rsidRDefault="00DB62B9" w:rsidP="00152749">
      <w:pPr>
        <w:pStyle w:val="Brdtextmedindrag"/>
      </w:pPr>
    </w:p>
    <w:sectPr w:rsidR="00DB62B9" w:rsidRPr="00152749" w:rsidSect="00155500">
      <w:headerReference w:type="even" r:id="rId104"/>
      <w:headerReference w:type="default" r:id="rId105"/>
      <w:footerReference w:type="even" r:id="rId106"/>
      <w:footerReference w:type="default" r:id="rId107"/>
      <w:headerReference w:type="first" r:id="rId108"/>
      <w:footerReference w:type="first" r:id="rId10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8FC54CE" w14:textId="77777777" w:rsidR="00CC5121" w:rsidRDefault="00CC5121" w:rsidP="00F8009C">
      <w:r>
        <w:separator/>
      </w:r>
    </w:p>
  </w:endnote>
  <w:endnote w:type="continuationSeparator" w:id="0">
    <w:p w14:paraId="07D7346D" w14:textId="77777777" w:rsidR="00CC5121" w:rsidRDefault="00CC5121"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rade Gothic LT Std Cn">
    <w:panose1 w:val="00000506000000000000"/>
    <w:charset w:val="00"/>
    <w:family w:val="modern"/>
    <w:notTrueType/>
    <w:pitch w:val="variable"/>
    <w:sig w:usb0="800000AF" w:usb1="4000204A" w:usb2="00000000" w:usb3="00000000" w:csb0="00000001" w:csb1="00000000"/>
  </w:font>
  <w:font w:name="Garamond">
    <w:panose1 w:val="020204040303010108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rade Gothic Pro">
    <w:panose1 w:val="02000500000000000000"/>
    <w:charset w:val="00"/>
    <w:family w:val="modern"/>
    <w:notTrueType/>
    <w:pitch w:val="variable"/>
    <w:sig w:usb0="800000AF" w:usb1="5000204A" w:usb2="00000000" w:usb3="00000000" w:csb0="0000009B" w:csb1="00000000"/>
  </w:font>
  <w:font w:name="+mn-cs">
    <w:panose1 w:val="00000000000000000000"/>
    <w:charset w:val="00"/>
    <w:family w:val="roman"/>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6E97A"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A5C2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50"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9AA5C2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DD07F4"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AAC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51"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2AAC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38894"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ECC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2"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15ECC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DA377F" w14:textId="77777777" w:rsidR="00244011" w:rsidRDefault="00244011"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A504C"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5"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33A504C"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043B46"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4C5C2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44C5C2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50E7FD"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635E7"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7"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06635E7"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6B526F" w14:textId="77777777" w:rsidR="00244011" w:rsidRDefault="00244011"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4FEBF"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0"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44FEBF"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3023E0"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9BE2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39BE2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D01EBB"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0CA5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2"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A0CA5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DFC61" w14:textId="77777777" w:rsidR="00244011" w:rsidRDefault="0024401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D33D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5"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ED33D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4C61C"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6011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A46011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9F7D2"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C90C9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7"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C90C9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42460"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5D7C6"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0"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E75D7C6"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F7CA1F"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3EFE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3EFE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711DC"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901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2"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0901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0593BE" w14:textId="77777777" w:rsidR="00244011" w:rsidRDefault="0024401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14C03"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5"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4E14C03"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EF3F6D"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5B825"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B5B825"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C8787"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431C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7"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5431C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29968" w14:textId="77777777" w:rsidR="00244011" w:rsidRDefault="00244011" w:rsidP="009C2B67">
    <w:pPr>
      <w:pStyle w:val="Brdtext"/>
    </w:pPr>
    <w:r>
      <w:rPr>
        <w:noProof/>
        <w:lang w:eastAsia="sv-SE"/>
      </w:rPr>
      <mc:AlternateContent>
        <mc:Choice Requires="wps">
          <w:drawing>
            <wp:anchor distT="0" distB="0" distL="0" distR="0" simplePos="0" relativeHeight="251681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B3B3AE"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0" type="#_x0000_t202" style="position:absolute;left:0;text-align:left;margin-left:5.4pt;margin-top:610.95pt;width:44.2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B3B3AE"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76205"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5C59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05C59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9FFDC5"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CA5A6B"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2"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CA5A6B"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F7D83" w14:textId="77777777" w:rsidR="00244011" w:rsidRDefault="00244011" w:rsidP="009C2B67">
    <w:pPr>
      <w:pStyle w:val="Brdtext"/>
    </w:pPr>
    <w:r>
      <w:rPr>
        <w:noProof/>
        <w:lang w:eastAsia="sv-SE"/>
      </w:rPr>
      <mc:AlternateContent>
        <mc:Choice Requires="wps">
          <w:drawing>
            <wp:anchor distT="0" distB="0" distL="0" distR="0" simplePos="0" relativeHeight="251682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E0AC7"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5" type="#_x0000_t202" style="position:absolute;left:0;text-align:left;margin-left:5.4pt;margin-top:610.95pt;width:44.2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2AE0AC7"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EDFFD3"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DBAB3A"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DBAB3A"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D19502"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C1AF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7"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00C1AF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895AEA" w14:textId="77777777" w:rsidR="00244011" w:rsidRDefault="00244011" w:rsidP="009C2B67">
    <w:pPr>
      <w:pStyle w:val="Brdtext"/>
    </w:pPr>
    <w:r>
      <w:rPr>
        <w:noProof/>
        <w:lang w:eastAsia="sv-SE"/>
      </w:rPr>
      <mc:AlternateContent>
        <mc:Choice Requires="wps">
          <w:drawing>
            <wp:anchor distT="0" distB="0" distL="0" distR="0" simplePos="0" relativeHeight="251683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56EE29"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0" type="#_x0000_t202" style="position:absolute;left:0;text-align:left;margin-left:5.4pt;margin-top:610.95pt;width:44.2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56EE29"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D992D"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CF754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CF754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EF520"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C08FB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2"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C08FB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9F925"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5CCE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5"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335CCE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513EE9"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32DDF"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732DDF"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77DEB5"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9EE14"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7"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3D9EE14"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7C4B7"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14D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0"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E14D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C0073"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D0A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0D0A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84727"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2F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2"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02F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BCD850" w14:textId="77777777" w:rsidR="00CC5121" w:rsidRDefault="00CC5121" w:rsidP="006923D1">
      <w:pPr>
        <w:pStyle w:val="Sidfot"/>
      </w:pPr>
    </w:p>
  </w:footnote>
  <w:footnote w:type="continuationSeparator" w:id="0">
    <w:p w14:paraId="05A24FA1" w14:textId="77777777" w:rsidR="00CC5121" w:rsidRPr="006923D1" w:rsidRDefault="00CC5121" w:rsidP="006923D1">
      <w:pPr>
        <w:pStyle w:val="Sidfot"/>
      </w:pPr>
    </w:p>
  </w:footnote>
  <w:footnote w:type="continuationNotice" w:id="1">
    <w:p w14:paraId="20908470" w14:textId="77777777" w:rsidR="00CC5121" w:rsidRDefault="00CC5121" w:rsidP="006923D1">
      <w:pPr>
        <w:pStyle w:val="RKbas"/>
      </w:pPr>
    </w:p>
  </w:footnote>
  <w:footnote w:id="2">
    <w:p w14:paraId="75B55C41" w14:textId="77777777" w:rsidR="00CC5121" w:rsidRDefault="00CC5121" w:rsidP="00CC5121">
      <w:pPr>
        <w:pStyle w:val="Fotnotstext"/>
      </w:pPr>
      <w:r w:rsidRPr="0061402B">
        <w:rPr>
          <w:rStyle w:val="Fotnotsreferens"/>
        </w:rPr>
        <w:footnoteRef/>
      </w:r>
      <w:r w:rsidRPr="0061402B">
        <w:t xml:space="preserve"> </w:t>
      </w:r>
      <w:r w:rsidRPr="00CE2FA6">
        <w:t xml:space="preserve">Dessa </w:t>
      </w:r>
      <w:r>
        <w:t>partier</w:t>
      </w:r>
      <w:r w:rsidRPr="00CE2FA6">
        <w:t xml:space="preserve"> bildade Pensionsgruppen, en arbetsgrupp för vårdande av pensionsöverens</w:t>
      </w:r>
      <w:r>
        <w:softHyphen/>
      </w:r>
      <w:r w:rsidRPr="00CE2FA6">
        <w:t xml:space="preserve">kommelsen. </w:t>
      </w:r>
      <w:r w:rsidRPr="0061402B">
        <w:t>Ref</w:t>
      </w:r>
      <w:r w:rsidRPr="005813BF">
        <w:t xml:space="preserve">ormen innebar att den </w:t>
      </w:r>
      <w:r w:rsidRPr="00CE2FA6">
        <w:t>tidigare förmånsbestämda allmän tilläggspension (ATP) och folkpension ersattes. För de</w:t>
      </w:r>
      <w:r>
        <w:t>m</w:t>
      </w:r>
      <w:r w:rsidRPr="00CE2FA6">
        <w:t xml:space="preserve"> som tjänat in pension tidigare inrättades över</w:t>
      </w:r>
      <w:r>
        <w:softHyphen/>
      </w:r>
      <w:r w:rsidRPr="00CE2FA6">
        <w:t>gångsregler (s.k. tilläggspension) och för de</w:t>
      </w:r>
      <w:r>
        <w:t>m</w:t>
      </w:r>
      <w:r w:rsidRPr="00CE2FA6">
        <w:t xml:space="preserve"> som haft låg eller ingen inkomst infördes garantipension, ett grundskydd som finansieras via statsbudgeten. </w:t>
      </w:r>
    </w:p>
  </w:footnote>
  <w:footnote w:id="3">
    <w:p w14:paraId="49A12E63" w14:textId="77777777" w:rsidR="00CC5121" w:rsidRDefault="00CC5121" w:rsidP="00CC5121">
      <w:pPr>
        <w:pStyle w:val="Fotnotstext"/>
      </w:pPr>
      <w:r>
        <w:rPr>
          <w:rStyle w:val="Fotnotsreferens"/>
        </w:rPr>
        <w:footnoteRef/>
      </w:r>
      <w:r>
        <w:t xml:space="preserve"> </w:t>
      </w:r>
      <w:r w:rsidRPr="000606AD">
        <w:t>Det finns en gräns på 7,5 inkomstbasbe</w:t>
      </w:r>
      <w:r>
        <w:t>lopp per år för hur stor del av</w:t>
      </w:r>
      <w:r w:rsidRPr="000606AD">
        <w:t xml:space="preserve"> inkomste</w:t>
      </w:r>
      <w:r>
        <w:t>n</w:t>
      </w:r>
      <w:r w:rsidRPr="000606AD">
        <w:t xml:space="preserve"> som tillgodoräknas</w:t>
      </w:r>
      <w:r>
        <w:t xml:space="preserve"> som pensionsgrundande</w:t>
      </w:r>
      <w:r w:rsidRPr="000606AD">
        <w:t>.</w:t>
      </w:r>
    </w:p>
  </w:footnote>
  <w:footnote w:id="4">
    <w:p w14:paraId="477D60B5" w14:textId="77777777" w:rsidR="00CC5121" w:rsidRDefault="00CC5121" w:rsidP="00CC5121">
      <w:pPr>
        <w:pStyle w:val="Fotnotstext"/>
      </w:pPr>
      <w:r w:rsidRPr="000606AD">
        <w:rPr>
          <w:rStyle w:val="Fotnotsreferens"/>
        </w:rPr>
        <w:footnoteRef/>
      </w:r>
      <w:r w:rsidRPr="000606AD">
        <w:t xml:space="preserve"> Fram till 2010</w:t>
      </w:r>
      <w:r>
        <w:t xml:space="preserve"> </w:t>
      </w:r>
      <w:r w:rsidRPr="000606AD">
        <w:t>tillgodoräknades pensionsgrunda</w:t>
      </w:r>
      <w:r>
        <w:t>n</w:t>
      </w:r>
      <w:r w:rsidRPr="000606AD">
        <w:t>de belopp även vid plikttjänst.</w:t>
      </w:r>
      <w:r>
        <w:t xml:space="preserve"> Från 2018 är det åter möjligt att få det då värnplikten har återinförts.</w:t>
      </w:r>
    </w:p>
  </w:footnote>
  <w:footnote w:id="5">
    <w:p w14:paraId="2FF3EA4E" w14:textId="77777777" w:rsidR="00CC5121" w:rsidRDefault="00CC5121" w:rsidP="00CC5121">
      <w:pPr>
        <w:pStyle w:val="Fotnotstext"/>
      </w:pPr>
      <w:r>
        <w:rPr>
          <w:rStyle w:val="Fotnotsreferens"/>
        </w:rPr>
        <w:footnoteRef/>
      </w:r>
      <w:r>
        <w:t xml:space="preserve"> Balanstalet beräknas som kvoten mellan systemets tillgångar och pensionsskulden två år före det år balanstalet avser. Tillgångarna ska motsvara summan av avgiftstillgången och buffertfondens värde.</w:t>
      </w:r>
    </w:p>
  </w:footnote>
  <w:footnote w:id="6">
    <w:p w14:paraId="3B70710D" w14:textId="77777777" w:rsidR="00CC5121" w:rsidRDefault="00CC5121" w:rsidP="00CC5121">
      <w:pPr>
        <w:pStyle w:val="Fotnotstext"/>
      </w:pPr>
      <w:r>
        <w:rPr>
          <w:rStyle w:val="Fotnotsreferens"/>
        </w:rPr>
        <w:footnoteRef/>
      </w:r>
      <w:r>
        <w:t xml:space="preserve"> De nya reglerna för hur inkomstpensionssystemets tillgångar och skulder ska beräknas beskrivs i detalj i propositionen </w:t>
      </w:r>
      <w:r w:rsidRPr="00752C66">
        <w:t>En jämnare och mer aktuell utveckling av inkomst</w:t>
      </w:r>
      <w:r>
        <w:softHyphen/>
      </w:r>
      <w:r w:rsidRPr="00752C66">
        <w:t>pensionerna</w:t>
      </w:r>
      <w:r>
        <w:t xml:space="preserve"> (</w:t>
      </w:r>
      <w:r w:rsidRPr="009530D1">
        <w:t>prop. 2014/15:125</w:t>
      </w:r>
      <w:r>
        <w:t>).</w:t>
      </w:r>
    </w:p>
  </w:footnote>
  <w:footnote w:id="7">
    <w:p w14:paraId="63ADDAD5" w14:textId="77777777" w:rsidR="00CC5121" w:rsidRDefault="00CC5121" w:rsidP="00CC5121">
      <w:pPr>
        <w:pStyle w:val="Fotnotstext"/>
      </w:pPr>
      <w:r>
        <w:rPr>
          <w:rStyle w:val="Fotnotsreferens"/>
        </w:rPr>
        <w:footnoteRef/>
      </w:r>
      <w:r>
        <w:t xml:space="preserve"> </w:t>
      </w:r>
      <w:r w:rsidRPr="00C27360">
        <w:t>Tidsviktad årsavkastning visar årlig avkastning på en krona som satts in i början på perioden. Hänsyn har inte tagits till om kapitalets storlek förändrats under perioden.</w:t>
      </w:r>
    </w:p>
  </w:footnote>
  <w:footnote w:id="8">
    <w:p w14:paraId="1FB118CA" w14:textId="77777777" w:rsidR="00CC5121" w:rsidRDefault="00CC5121" w:rsidP="00CC5121">
      <w:pPr>
        <w:pStyle w:val="Fotnotstext"/>
      </w:pPr>
      <w:r>
        <w:rPr>
          <w:rStyle w:val="Fotnotsreferens"/>
        </w:rPr>
        <w:footnoteRef/>
      </w:r>
      <w:r>
        <w:t xml:space="preserve"> Kostnader för revision och den externa utvärderingen täcks också av fondmedlen (2 kap. 3 § lagen om allmänna pensionsfonder</w:t>
      </w:r>
      <w:r w:rsidDel="007364B2">
        <w:t xml:space="preserve"> </w:t>
      </w:r>
      <w:r>
        <w:t>och 1 kap. 2 § lagen om Sjätte AP-fonden).</w:t>
      </w:r>
    </w:p>
  </w:footnote>
  <w:footnote w:id="9">
    <w:p w14:paraId="6810B713" w14:textId="77777777" w:rsidR="00CC5121" w:rsidRDefault="00CC5121" w:rsidP="00CC5121">
      <w:pPr>
        <w:pStyle w:val="Fotnotstext"/>
      </w:pPr>
      <w:r>
        <w:rPr>
          <w:rStyle w:val="Fotnotsreferens"/>
        </w:rPr>
        <w:footnoteRef/>
      </w:r>
      <w:r>
        <w:t xml:space="preserve"> </w:t>
      </w:r>
      <w:r w:rsidRPr="00F56831">
        <w:t>Att det inte summerar till 100 procent beror på avrundning.</w:t>
      </w:r>
    </w:p>
  </w:footnote>
  <w:footnote w:id="10">
    <w:p w14:paraId="644C4EDC" w14:textId="77777777" w:rsidR="00CC5121" w:rsidRDefault="00CC5121" w:rsidP="00CC5121">
      <w:pPr>
        <w:pStyle w:val="Fotnotstext"/>
      </w:pPr>
      <w:r>
        <w:rPr>
          <w:rStyle w:val="Fotnotsreferens"/>
        </w:rPr>
        <w:footnoteRef/>
      </w:r>
      <w:r>
        <w:t xml:space="preserve"> </w:t>
      </w:r>
      <w:r w:rsidRPr="000A04B0">
        <w:rPr>
          <w:i/>
          <w:iCs/>
        </w:rPr>
        <w:t>Buyout</w:t>
      </w:r>
      <w:r w:rsidRPr="001A1BCC">
        <w:t xml:space="preserve"> avser investeringar i mogna bolag, även benämnt som large och mid cap. </w:t>
      </w:r>
      <w:r w:rsidRPr="00A02950">
        <w:rPr>
          <w:i/>
          <w:iCs/>
        </w:rPr>
        <w:t>Venture/</w:t>
      </w:r>
      <w:r>
        <w:rPr>
          <w:i/>
          <w:iCs/>
        </w:rPr>
        <w:t>g</w:t>
      </w:r>
      <w:r w:rsidRPr="00A02950">
        <w:rPr>
          <w:i/>
          <w:iCs/>
        </w:rPr>
        <w:t>rowth</w:t>
      </w:r>
      <w:r w:rsidRPr="001A1BCC">
        <w:t xml:space="preserve"> avser investeringar i bolag i tidig utvecklings- och tillväxtfas, och har en relativt högre risknivå. </w:t>
      </w:r>
      <w:r w:rsidRPr="00A02950">
        <w:rPr>
          <w:i/>
          <w:iCs/>
        </w:rPr>
        <w:t>Secondary</w:t>
      </w:r>
      <w:r w:rsidRPr="001A1BCC">
        <w:t xml:space="preserve"> avser andrahandshandel med av andra investerare redan ingångna investeringsavtal.</w:t>
      </w:r>
    </w:p>
  </w:footnote>
  <w:footnote w:id="11">
    <w:p w14:paraId="5E7A2A88" w14:textId="77777777" w:rsidR="00CC5121" w:rsidRDefault="00CC5121" w:rsidP="00CC5121">
      <w:pPr>
        <w:pStyle w:val="Fotnotstext"/>
      </w:pPr>
      <w:r>
        <w:rPr>
          <w:rStyle w:val="Fotnotsreferens"/>
        </w:rPr>
        <w:footnoteRef/>
      </w:r>
      <w:r>
        <w:t xml:space="preserve"> </w:t>
      </w:r>
      <w:r w:rsidRPr="00CE50C1">
        <w:t>Sedan december 2000.</w:t>
      </w:r>
    </w:p>
  </w:footnote>
  <w:footnote w:id="12">
    <w:p w14:paraId="0FBE90BB" w14:textId="77777777" w:rsidR="00CC5121" w:rsidRDefault="00CC5121" w:rsidP="00CC5121">
      <w:pPr>
        <w:pStyle w:val="Fotnotstext"/>
      </w:pPr>
      <w:r>
        <w:rPr>
          <w:rStyle w:val="Fotnotsreferens"/>
        </w:rPr>
        <w:footnoteRef/>
      </w:r>
      <w:r>
        <w:t xml:space="preserve"> Kapitalviktad avkastning anger genomsnittlig årlig utveckling för en genomsnittlig sparares konto och kan jämföras med utvecklingen för inkomstpensionen.</w:t>
      </w:r>
    </w:p>
  </w:footnote>
  <w:footnote w:id="13">
    <w:p w14:paraId="1CC309F0" w14:textId="77777777" w:rsidR="00CC5121" w:rsidRDefault="00CC5121" w:rsidP="00CC5121">
      <w:pPr>
        <w:pStyle w:val="Fotnotstext"/>
      </w:pPr>
      <w:r>
        <w:rPr>
          <w:rStyle w:val="Fotnotsreferens"/>
        </w:rPr>
        <w:footnoteRef/>
      </w:r>
      <w:r>
        <w:t xml:space="preserve"> </w:t>
      </w:r>
      <w:r w:rsidRPr="00C27360">
        <w:t>Tidsviktad årsavkastning visar årlig avkastning på en krona som satts in i början på perioden. Hänsyn har inte tagits till om kapitalets storlek förändrats under perioden.</w:t>
      </w:r>
    </w:p>
  </w:footnote>
  <w:footnote w:id="14">
    <w:p w14:paraId="0160F1EA" w14:textId="77777777" w:rsidR="00CC5121" w:rsidRDefault="00CC5121" w:rsidP="00CC5121">
      <w:pPr>
        <w:pStyle w:val="Fotnotstext"/>
      </w:pPr>
      <w:r>
        <w:rPr>
          <w:rStyle w:val="Fotnotsreferens"/>
        </w:rPr>
        <w:footnoteRef/>
      </w:r>
      <w:r>
        <w:t xml:space="preserve"> </w:t>
      </w:r>
      <w:r w:rsidRPr="008B2FDA">
        <w:t>Avkastningen för den genomsnittlig</w:t>
      </w:r>
      <w:r>
        <w:t>a</w:t>
      </w:r>
      <w:r w:rsidRPr="008B2FDA">
        <w:t xml:space="preserve"> AP7-spararen 2022 var –9,5 procent, med majoriteten (94,8 procent) av spararna i AP7 Såfa.</w:t>
      </w:r>
    </w:p>
  </w:footnote>
  <w:footnote w:id="15">
    <w:p w14:paraId="7F2D5A8C" w14:textId="77777777" w:rsidR="00CC5121" w:rsidRDefault="00CC5121" w:rsidP="00CC5121">
      <w:pPr>
        <w:pStyle w:val="Fotnotstext"/>
      </w:pPr>
      <w:r>
        <w:rPr>
          <w:rStyle w:val="Fotnotsreferens"/>
        </w:rPr>
        <w:footnoteRef/>
      </w:r>
      <w:r>
        <w:t xml:space="preserve"> Sedan december 2000.</w:t>
      </w:r>
    </w:p>
  </w:footnote>
  <w:footnote w:id="16">
    <w:p w14:paraId="09F7A413" w14:textId="77777777" w:rsidR="00CC5121" w:rsidRDefault="00CC5121" w:rsidP="00CC5121">
      <w:pPr>
        <w:pStyle w:val="Fotnotstext"/>
      </w:pPr>
      <w:r>
        <w:rPr>
          <w:rStyle w:val="Fotnotsreferens"/>
        </w:rPr>
        <w:footnoteRef/>
      </w:r>
      <w:r>
        <w:t xml:space="preserve"> </w:t>
      </w:r>
      <w:r w:rsidRPr="00524750">
        <w:t>Avser det samlade kapitalet för AP7 Aktiefond och AP7 Räntefond.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95CE0B"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B3F35A" w14:textId="1BED4B38" w:rsidR="00244011" w:rsidRPr="00756E21" w:rsidRDefault="00263E1F"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48"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EB3F35A" w14:textId="1BED4B38" w:rsidR="00244011" w:rsidRPr="00756E21" w:rsidRDefault="00263E1F"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1B096"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89657" w14:textId="28080FC7" w:rsidR="00244011" w:rsidRPr="00756E21" w:rsidRDefault="00263E1F"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49"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BC89657" w14:textId="28080FC7" w:rsidR="00244011" w:rsidRPr="00756E21" w:rsidRDefault="00263E1F"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E1608F"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0B36F7"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2AF4E" w14:textId="60F1737D" w:rsidR="00244011" w:rsidRDefault="00263E1F" w:rsidP="00664D04">
                          <w:pPr>
                            <w:pStyle w:val="Brdtext"/>
                            <w:jc w:val="left"/>
                          </w:pPr>
                          <w:sdt>
                            <w:sdtPr>
                              <w:alias w:val="NummerEtikett"/>
                              <w:tag w:val="NummerEtikett"/>
                              <w:id w:val="-73246506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03203468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60C43035" w14:textId="1C84239B" w:rsidR="000B6D9A" w:rsidRPr="000B6D9A" w:rsidRDefault="00263E1F"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3" type="#_x0000_t202" style="position:absolute;left:0;text-align:left;margin-left:29.4pt;margin-top:34.8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6A2AF4E" w14:textId="60F1737D" w:rsidR="00244011" w:rsidRDefault="00263E1F" w:rsidP="00664D04">
                    <w:pPr>
                      <w:pStyle w:val="Brdtext"/>
                      <w:jc w:val="left"/>
                    </w:pPr>
                    <w:sdt>
                      <w:sdtPr>
                        <w:alias w:val="NummerEtikett"/>
                        <w:tag w:val="NummerEtikett"/>
                        <w:id w:val="-73246506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03203468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60C43035" w14:textId="1C84239B" w:rsidR="000B6D9A" w:rsidRPr="000B6D9A" w:rsidRDefault="00263E1F"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51439"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25C15" w14:textId="5438BD20" w:rsidR="00244011" w:rsidRDefault="00263E1F" w:rsidP="00A118D8">
                          <w:pPr>
                            <w:pStyle w:val="Brdtext"/>
                            <w:jc w:val="left"/>
                          </w:pPr>
                          <w:sdt>
                            <w:sdtPr>
                              <w:alias w:val="NummerEtikett"/>
                              <w:tag w:val="NummerEtikett"/>
                              <w:id w:val="-100783264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559630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DDEE325" w14:textId="5BB47C6A" w:rsidR="000B6D9A" w:rsidRPr="000B6D9A" w:rsidRDefault="00263E1F"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4" type="#_x0000_t202" style="position:absolute;left:0;text-align:left;margin-left:348.15pt;margin-top:35.4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70125C15" w14:textId="5438BD20" w:rsidR="00244011" w:rsidRDefault="00263E1F" w:rsidP="00A118D8">
                    <w:pPr>
                      <w:pStyle w:val="Brdtext"/>
                      <w:jc w:val="left"/>
                    </w:pPr>
                    <w:sdt>
                      <w:sdtPr>
                        <w:alias w:val="NummerEtikett"/>
                        <w:tag w:val="NummerEtikett"/>
                        <w:id w:val="-100783264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559630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DDEE325" w14:textId="5BB47C6A" w:rsidR="000B6D9A" w:rsidRPr="000B6D9A" w:rsidRDefault="00263E1F"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817A3"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45593"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59583F" w14:textId="1762AE29" w:rsidR="00244011" w:rsidRDefault="00263E1F" w:rsidP="00664D04">
                          <w:pPr>
                            <w:pStyle w:val="Brdtext"/>
                            <w:jc w:val="left"/>
                          </w:pPr>
                          <w:sdt>
                            <w:sdtPr>
                              <w:alias w:val="NummerEtikett"/>
                              <w:tag w:val="NummerEtikett"/>
                              <w:id w:val="79210065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7359325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642F8B5" w14:textId="09975E04" w:rsidR="000B6D9A" w:rsidRPr="000B6D9A" w:rsidRDefault="00263E1F" w:rsidP="000B6D9A">
                          <w:pPr>
                            <w:pStyle w:val="Brdtext"/>
                          </w:pPr>
                          <w:sdt>
                            <w:sdtPr>
                              <w:alias w:val="BilageEtikett"/>
                              <w:tag w:val="BilageEtikett"/>
                              <w:id w:val="1150791170"/>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272480351"/>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8" type="#_x0000_t202" style="position:absolute;left:0;text-align:left;margin-left:29.4pt;margin-top:34.8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Co8H9E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D59583F" w14:textId="1762AE29" w:rsidR="00244011" w:rsidRDefault="00263E1F" w:rsidP="00664D04">
                    <w:pPr>
                      <w:pStyle w:val="Brdtext"/>
                      <w:jc w:val="left"/>
                    </w:pPr>
                    <w:sdt>
                      <w:sdtPr>
                        <w:alias w:val="NummerEtikett"/>
                        <w:tag w:val="NummerEtikett"/>
                        <w:id w:val="79210065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7359325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642F8B5" w14:textId="09975E04" w:rsidR="000B6D9A" w:rsidRPr="000B6D9A" w:rsidRDefault="00263E1F" w:rsidP="000B6D9A">
                    <w:pPr>
                      <w:pStyle w:val="Brdtext"/>
                    </w:pPr>
                    <w:sdt>
                      <w:sdtPr>
                        <w:alias w:val="BilageEtikett"/>
                        <w:tag w:val="BilageEtikett"/>
                        <w:id w:val="1150791170"/>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272480351"/>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492FAF"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D257E" w14:textId="4A38730A" w:rsidR="00244011" w:rsidRDefault="00263E1F" w:rsidP="00A118D8">
                          <w:pPr>
                            <w:pStyle w:val="Brdtext"/>
                            <w:jc w:val="left"/>
                          </w:pPr>
                          <w:sdt>
                            <w:sdtPr>
                              <w:alias w:val="NummerEtikett"/>
                              <w:tag w:val="NummerEtikett"/>
                              <w:id w:val="63390672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044634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6DEB19A2" w14:textId="54C7EC65" w:rsidR="000B6D9A" w:rsidRPr="000B6D9A" w:rsidRDefault="00263E1F" w:rsidP="000B6D9A">
                          <w:pPr>
                            <w:pStyle w:val="Brdtext"/>
                          </w:pPr>
                          <w:sdt>
                            <w:sdtPr>
                              <w:alias w:val="BilageEtikett"/>
                              <w:tag w:val="BilageEtikett"/>
                              <w:id w:val="-561707344"/>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887257042"/>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9" type="#_x0000_t202" style="position:absolute;left:0;text-align:left;margin-left:348.15pt;margin-top:35.4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10Iwk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58D257E" w14:textId="4A38730A" w:rsidR="00244011" w:rsidRDefault="00263E1F" w:rsidP="00A118D8">
                    <w:pPr>
                      <w:pStyle w:val="Brdtext"/>
                      <w:jc w:val="left"/>
                    </w:pPr>
                    <w:sdt>
                      <w:sdtPr>
                        <w:alias w:val="NummerEtikett"/>
                        <w:tag w:val="NummerEtikett"/>
                        <w:id w:val="63390672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044634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6DEB19A2" w14:textId="54C7EC65" w:rsidR="000B6D9A" w:rsidRPr="000B6D9A" w:rsidRDefault="00263E1F" w:rsidP="000B6D9A">
                    <w:pPr>
                      <w:pStyle w:val="Brdtext"/>
                    </w:pPr>
                    <w:sdt>
                      <w:sdtPr>
                        <w:alias w:val="BilageEtikett"/>
                        <w:tag w:val="BilageEtikett"/>
                        <w:id w:val="-561707344"/>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887257042"/>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71C833"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6E1936"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394BC" w14:textId="51BBC882" w:rsidR="00244011" w:rsidRDefault="00263E1F" w:rsidP="00664D04">
                          <w:pPr>
                            <w:pStyle w:val="Brdtext"/>
                            <w:jc w:val="left"/>
                          </w:pPr>
                          <w:sdt>
                            <w:sdtPr>
                              <w:alias w:val="NummerEtikett"/>
                              <w:tag w:val="NummerEtikett"/>
                              <w:id w:val="85114437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7894375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33F1EC5" w14:textId="087678A1" w:rsidR="000B6D9A" w:rsidRPr="000B6D9A" w:rsidRDefault="00263E1F" w:rsidP="000B6D9A">
                          <w:pPr>
                            <w:pStyle w:val="Brdtext"/>
                          </w:pPr>
                          <w:sdt>
                            <w:sdtPr>
                              <w:alias w:val="BilageEtikett"/>
                              <w:tag w:val="BilageEtikett"/>
                              <w:id w:val="-283660020"/>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2100054503"/>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3" type="#_x0000_t202" style="position:absolute;left:0;text-align:left;margin-left:29.4pt;margin-top:34.8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9B394BC" w14:textId="51BBC882" w:rsidR="00244011" w:rsidRDefault="00263E1F" w:rsidP="00664D04">
                    <w:pPr>
                      <w:pStyle w:val="Brdtext"/>
                      <w:jc w:val="left"/>
                    </w:pPr>
                    <w:sdt>
                      <w:sdtPr>
                        <w:alias w:val="NummerEtikett"/>
                        <w:tag w:val="NummerEtikett"/>
                        <w:id w:val="85114437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7894375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33F1EC5" w14:textId="087678A1" w:rsidR="000B6D9A" w:rsidRPr="000B6D9A" w:rsidRDefault="00263E1F" w:rsidP="000B6D9A">
                    <w:pPr>
                      <w:pStyle w:val="Brdtext"/>
                    </w:pPr>
                    <w:sdt>
                      <w:sdtPr>
                        <w:alias w:val="BilageEtikett"/>
                        <w:tag w:val="BilageEtikett"/>
                        <w:id w:val="-283660020"/>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2100054503"/>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EF5ACF"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164C22" w14:textId="48145767" w:rsidR="00244011" w:rsidRDefault="00263E1F" w:rsidP="00A118D8">
                          <w:pPr>
                            <w:pStyle w:val="Brdtext"/>
                            <w:jc w:val="left"/>
                          </w:pPr>
                          <w:sdt>
                            <w:sdtPr>
                              <w:alias w:val="NummerEtikett"/>
                              <w:tag w:val="NummerEtikett"/>
                              <w:id w:val="206190377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960926582"/>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25DD629" w14:textId="1532955E" w:rsidR="000B6D9A" w:rsidRPr="000B6D9A" w:rsidRDefault="00263E1F" w:rsidP="000B6D9A">
                          <w:pPr>
                            <w:pStyle w:val="Brdtext"/>
                          </w:pPr>
                          <w:sdt>
                            <w:sdtPr>
                              <w:alias w:val="BilageEtikett"/>
                              <w:tag w:val="BilageEtikett"/>
                              <w:id w:val="-1445298417"/>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886870578"/>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4"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7164C22" w14:textId="48145767" w:rsidR="00244011" w:rsidRDefault="00263E1F" w:rsidP="00A118D8">
                    <w:pPr>
                      <w:pStyle w:val="Brdtext"/>
                      <w:jc w:val="left"/>
                    </w:pPr>
                    <w:sdt>
                      <w:sdtPr>
                        <w:alias w:val="NummerEtikett"/>
                        <w:tag w:val="NummerEtikett"/>
                        <w:id w:val="206190377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960926582"/>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25DD629" w14:textId="1532955E" w:rsidR="000B6D9A" w:rsidRPr="000B6D9A" w:rsidRDefault="00263E1F" w:rsidP="000B6D9A">
                    <w:pPr>
                      <w:pStyle w:val="Brdtext"/>
                    </w:pPr>
                    <w:sdt>
                      <w:sdtPr>
                        <w:alias w:val="BilageEtikett"/>
                        <w:tag w:val="BilageEtikett"/>
                        <w:id w:val="-1445298417"/>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886870578"/>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6865E6"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7CDA14"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A9CAF" w14:textId="2AE55AFB" w:rsidR="00244011" w:rsidRDefault="00263E1F" w:rsidP="00664D04">
                          <w:pPr>
                            <w:pStyle w:val="Brdtext"/>
                            <w:jc w:val="left"/>
                          </w:pPr>
                          <w:sdt>
                            <w:sdtPr>
                              <w:alias w:val="NummerEtikett"/>
                              <w:tag w:val="NummerEtikett"/>
                              <w:id w:val="184889521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61458974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8F8E57A" w14:textId="5A525F36" w:rsidR="000B6D9A" w:rsidRPr="000B6D9A" w:rsidRDefault="00263E1F" w:rsidP="000B6D9A">
                          <w:pPr>
                            <w:pStyle w:val="Brdtext"/>
                          </w:pPr>
                          <w:sdt>
                            <w:sdtPr>
                              <w:alias w:val="BilageEtikett"/>
                              <w:tag w:val="BilageEtikett"/>
                              <w:id w:val="-1089462350"/>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876436446"/>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8"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69BA9CAF" w14:textId="2AE55AFB" w:rsidR="00244011" w:rsidRDefault="00263E1F" w:rsidP="00664D04">
                    <w:pPr>
                      <w:pStyle w:val="Brdtext"/>
                      <w:jc w:val="left"/>
                    </w:pPr>
                    <w:sdt>
                      <w:sdtPr>
                        <w:alias w:val="NummerEtikett"/>
                        <w:tag w:val="NummerEtikett"/>
                        <w:id w:val="184889521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61458974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8F8E57A" w14:textId="5A525F36" w:rsidR="000B6D9A" w:rsidRPr="000B6D9A" w:rsidRDefault="00263E1F" w:rsidP="000B6D9A">
                    <w:pPr>
                      <w:pStyle w:val="Brdtext"/>
                    </w:pPr>
                    <w:sdt>
                      <w:sdtPr>
                        <w:alias w:val="BilageEtikett"/>
                        <w:tag w:val="BilageEtikett"/>
                        <w:id w:val="-1089462350"/>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876436446"/>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29FE7"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400E7F" w14:textId="1E0645B9" w:rsidR="00244011" w:rsidRDefault="00263E1F" w:rsidP="00A118D8">
                          <w:pPr>
                            <w:pStyle w:val="Brdtext"/>
                            <w:jc w:val="left"/>
                          </w:pPr>
                          <w:sdt>
                            <w:sdtPr>
                              <w:alias w:val="NummerEtikett"/>
                              <w:tag w:val="NummerEtikett"/>
                              <w:id w:val="-5137906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3061789"/>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72556D0" w14:textId="2B606662" w:rsidR="000B6D9A" w:rsidRPr="000B6D9A" w:rsidRDefault="00263E1F" w:rsidP="000B6D9A">
                          <w:pPr>
                            <w:pStyle w:val="Brdtext"/>
                          </w:pPr>
                          <w:sdt>
                            <w:sdtPr>
                              <w:alias w:val="BilageEtikett"/>
                              <w:tag w:val="BilageEtikett"/>
                              <w:id w:val="-587227755"/>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1035807720"/>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9" type="#_x0000_t202" style="position:absolute;left:0;text-align:left;margin-left:348.15pt;margin-top:35.4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2400E7F" w14:textId="1E0645B9" w:rsidR="00244011" w:rsidRDefault="00263E1F" w:rsidP="00A118D8">
                    <w:pPr>
                      <w:pStyle w:val="Brdtext"/>
                      <w:jc w:val="left"/>
                    </w:pPr>
                    <w:sdt>
                      <w:sdtPr>
                        <w:alias w:val="NummerEtikett"/>
                        <w:tag w:val="NummerEtikett"/>
                        <w:id w:val="-5137906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3061789"/>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72556D0" w14:textId="2B606662" w:rsidR="000B6D9A" w:rsidRPr="000B6D9A" w:rsidRDefault="00263E1F" w:rsidP="000B6D9A">
                    <w:pPr>
                      <w:pStyle w:val="Brdtext"/>
                    </w:pPr>
                    <w:sdt>
                      <w:sdtPr>
                        <w:alias w:val="BilageEtikett"/>
                        <w:tag w:val="BilageEtikett"/>
                        <w:id w:val="-587227755"/>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1035807720"/>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08737"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033D80"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ADEE5" w14:textId="2759B8A5" w:rsidR="00244011" w:rsidRDefault="00263E1F" w:rsidP="00664D04">
                          <w:pPr>
                            <w:pStyle w:val="Brdtext"/>
                            <w:jc w:val="left"/>
                          </w:pPr>
                          <w:sdt>
                            <w:sdtPr>
                              <w:alias w:val="NummerEtikett"/>
                              <w:tag w:val="NummerEtikett"/>
                              <w:id w:val="-126800495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0468482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207AE21F" w14:textId="48EADF98" w:rsidR="000B6D9A" w:rsidRPr="000B6D9A" w:rsidRDefault="00263E1F" w:rsidP="000B6D9A">
                          <w:pPr>
                            <w:pStyle w:val="Brdtext"/>
                          </w:pPr>
                          <w:sdt>
                            <w:sdtPr>
                              <w:alias w:val="BilageEtikett"/>
                              <w:tag w:val="BilageEtikett"/>
                              <w:id w:val="1250080366"/>
                              <w:lock w:val="sdtContentLocked"/>
                              <w:dataBinding w:prefixMappings="xmlns:ns0='http://rkdhs/mallar/lagstiftning/Skr/Skr.xsd'" w:xpath="/ns0:dokumentvärden[1]/ns0:bilagor[1]/ns0:bilaga[5]/@bilageetikett" w:storeItemID="{068625C3-B546-44A5-B525-B7CC092E5AD6}"/>
                              <w:text/>
                            </w:sdtPr>
                            <w:sdtEndPr/>
                            <w:sdtContent>
                              <w:r w:rsidR="00DE3D14">
                                <w:t>Bilaga</w:t>
                              </w:r>
                            </w:sdtContent>
                          </w:sdt>
                          <w:r w:rsidR="00DE3D14">
                            <w:t xml:space="preserve"> </w:t>
                          </w:r>
                          <w:sdt>
                            <w:sdtPr>
                              <w:alias w:val="BilageNummer"/>
                              <w:tag w:val="BilageNummer"/>
                              <w:id w:val="-109505838"/>
                              <w:lock w:val="sdtContentLocked"/>
                              <w:dataBinding w:prefixMappings="xmlns:ns0='http://rkdhs/mallar/lagstiftning/Skr/Skr.xsd'" w:xpath="/ns0:dokumentvärden[1]/ns0:bilagor[1]/ns0:bilaga[5]/@bilagenummer" w:storeItemID="{068625C3-B546-44A5-B525-B7CC092E5AD6}"/>
                              <w:text/>
                            </w:sdtPr>
                            <w:sdtEndPr/>
                            <w:sdtContent>
                              <w:r w:rsidR="00DE3D14">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3"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4AADEE5" w14:textId="2759B8A5" w:rsidR="00244011" w:rsidRDefault="00263E1F" w:rsidP="00664D04">
                    <w:pPr>
                      <w:pStyle w:val="Brdtext"/>
                      <w:jc w:val="left"/>
                    </w:pPr>
                    <w:sdt>
                      <w:sdtPr>
                        <w:alias w:val="NummerEtikett"/>
                        <w:tag w:val="NummerEtikett"/>
                        <w:id w:val="-126800495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0468482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207AE21F" w14:textId="48EADF98" w:rsidR="000B6D9A" w:rsidRPr="000B6D9A" w:rsidRDefault="00263E1F" w:rsidP="000B6D9A">
                    <w:pPr>
                      <w:pStyle w:val="Brdtext"/>
                    </w:pPr>
                    <w:sdt>
                      <w:sdtPr>
                        <w:alias w:val="BilageEtikett"/>
                        <w:tag w:val="BilageEtikett"/>
                        <w:id w:val="1250080366"/>
                        <w:lock w:val="sdtContentLocked"/>
                        <w:dataBinding w:prefixMappings="xmlns:ns0='http://rkdhs/mallar/lagstiftning/Skr/Skr.xsd'" w:xpath="/ns0:dokumentvärden[1]/ns0:bilagor[1]/ns0:bilaga[5]/@bilageetikett" w:storeItemID="{068625C3-B546-44A5-B525-B7CC092E5AD6}"/>
                        <w:text/>
                      </w:sdtPr>
                      <w:sdtEndPr/>
                      <w:sdtContent>
                        <w:r w:rsidR="00DE3D14">
                          <w:t>Bilaga</w:t>
                        </w:r>
                      </w:sdtContent>
                    </w:sdt>
                    <w:r w:rsidR="00DE3D14">
                      <w:t xml:space="preserve"> </w:t>
                    </w:r>
                    <w:sdt>
                      <w:sdtPr>
                        <w:alias w:val="BilageNummer"/>
                        <w:tag w:val="BilageNummer"/>
                        <w:id w:val="-109505838"/>
                        <w:lock w:val="sdtContentLocked"/>
                        <w:dataBinding w:prefixMappings="xmlns:ns0='http://rkdhs/mallar/lagstiftning/Skr/Skr.xsd'" w:xpath="/ns0:dokumentvärden[1]/ns0:bilagor[1]/ns0:bilaga[5]/@bilagenummer" w:storeItemID="{068625C3-B546-44A5-B525-B7CC092E5AD6}"/>
                        <w:text/>
                      </w:sdtPr>
                      <w:sdtEndPr/>
                      <w:sdtContent>
                        <w:r w:rsidR="00DE3D14">
                          <w:t>5</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BE08B7"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1B545" w14:textId="73DBC11F" w:rsidR="00244011" w:rsidRDefault="00263E1F" w:rsidP="00A118D8">
                          <w:pPr>
                            <w:pStyle w:val="Brdtext"/>
                            <w:jc w:val="left"/>
                          </w:pPr>
                          <w:sdt>
                            <w:sdtPr>
                              <w:alias w:val="NummerEtikett"/>
                              <w:tag w:val="NummerEtikett"/>
                              <w:id w:val="-162900428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34581918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4D6215D" w14:textId="4C0641AF" w:rsidR="000B6D9A" w:rsidRPr="000B6D9A" w:rsidRDefault="00263E1F" w:rsidP="000B6D9A">
                          <w:pPr>
                            <w:pStyle w:val="Brdtext"/>
                          </w:pPr>
                          <w:sdt>
                            <w:sdtPr>
                              <w:alias w:val="BilageEtikett"/>
                              <w:tag w:val="BilageEtikett"/>
                              <w:id w:val="731199935"/>
                              <w:lock w:val="sdtContentLocked"/>
                              <w:dataBinding w:prefixMappings="xmlns:ns0='http://rkdhs/mallar/lagstiftning/Skr/Skr.xsd'" w:xpath="/ns0:dokumentvärden[1]/ns0:bilagor[1]/ns0:bilaga[5]/@bilageetikett" w:storeItemID="{068625C3-B546-44A5-B525-B7CC092E5AD6}"/>
                              <w:text/>
                            </w:sdtPr>
                            <w:sdtEndPr/>
                            <w:sdtContent>
                              <w:r w:rsidR="00DE3D14">
                                <w:t>Bilaga</w:t>
                              </w:r>
                            </w:sdtContent>
                          </w:sdt>
                          <w:r w:rsidR="00DE3D14">
                            <w:t xml:space="preserve"> </w:t>
                          </w:r>
                          <w:sdt>
                            <w:sdtPr>
                              <w:alias w:val="BilageNummer"/>
                              <w:tag w:val="BilageNummer"/>
                              <w:id w:val="-1707248906"/>
                              <w:lock w:val="sdtContentLocked"/>
                              <w:dataBinding w:prefixMappings="xmlns:ns0='http://rkdhs/mallar/lagstiftning/Skr/Skr.xsd'" w:xpath="/ns0:dokumentvärden[1]/ns0:bilagor[1]/ns0:bilaga[5]/@bilagenummer" w:storeItemID="{068625C3-B546-44A5-B525-B7CC092E5AD6}"/>
                              <w:text/>
                            </w:sdtPr>
                            <w:sdtEndPr/>
                            <w:sdtContent>
                              <w:r w:rsidR="00DE3D14">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4" type="#_x0000_t202" style="position:absolute;left:0;text-align:left;margin-left:348.15pt;margin-top:35.4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061B545" w14:textId="73DBC11F" w:rsidR="00244011" w:rsidRDefault="00263E1F" w:rsidP="00A118D8">
                    <w:pPr>
                      <w:pStyle w:val="Brdtext"/>
                      <w:jc w:val="left"/>
                    </w:pPr>
                    <w:sdt>
                      <w:sdtPr>
                        <w:alias w:val="NummerEtikett"/>
                        <w:tag w:val="NummerEtikett"/>
                        <w:id w:val="-162900428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34581918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4D6215D" w14:textId="4C0641AF" w:rsidR="000B6D9A" w:rsidRPr="000B6D9A" w:rsidRDefault="00263E1F" w:rsidP="000B6D9A">
                    <w:pPr>
                      <w:pStyle w:val="Brdtext"/>
                    </w:pPr>
                    <w:sdt>
                      <w:sdtPr>
                        <w:alias w:val="BilageEtikett"/>
                        <w:tag w:val="BilageEtikett"/>
                        <w:id w:val="731199935"/>
                        <w:lock w:val="sdtContentLocked"/>
                        <w:dataBinding w:prefixMappings="xmlns:ns0='http://rkdhs/mallar/lagstiftning/Skr/Skr.xsd'" w:xpath="/ns0:dokumentvärden[1]/ns0:bilagor[1]/ns0:bilaga[5]/@bilageetikett" w:storeItemID="{068625C3-B546-44A5-B525-B7CC092E5AD6}"/>
                        <w:text/>
                      </w:sdtPr>
                      <w:sdtEndPr/>
                      <w:sdtContent>
                        <w:r w:rsidR="00DE3D14">
                          <w:t>Bilaga</w:t>
                        </w:r>
                      </w:sdtContent>
                    </w:sdt>
                    <w:r w:rsidR="00DE3D14">
                      <w:t xml:space="preserve"> </w:t>
                    </w:r>
                    <w:sdt>
                      <w:sdtPr>
                        <w:alias w:val="BilageNummer"/>
                        <w:tag w:val="BilageNummer"/>
                        <w:id w:val="-1707248906"/>
                        <w:lock w:val="sdtContentLocked"/>
                        <w:dataBinding w:prefixMappings="xmlns:ns0='http://rkdhs/mallar/lagstiftning/Skr/Skr.xsd'" w:xpath="/ns0:dokumentvärden[1]/ns0:bilagor[1]/ns0:bilaga[5]/@bilagenummer" w:storeItemID="{068625C3-B546-44A5-B525-B7CC092E5AD6}"/>
                        <w:text/>
                      </w:sdtPr>
                      <w:sdtEndPr/>
                      <w:sdtContent>
                        <w:r w:rsidR="00DE3D14">
                          <w:t>5</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456FB"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DFD286"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8E8D4" w14:textId="41A2F146" w:rsidR="00244011" w:rsidRDefault="00263E1F" w:rsidP="00664D04">
                          <w:pPr>
                            <w:pStyle w:val="Brdtext"/>
                            <w:jc w:val="left"/>
                          </w:pPr>
                          <w:sdt>
                            <w:sdtPr>
                              <w:alias w:val="NummerEtikett"/>
                              <w:tag w:val="NummerEtikett"/>
                              <w:id w:val="-51692477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6698897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485B197" w14:textId="66B55891" w:rsidR="000B6D9A" w:rsidRPr="000B6D9A" w:rsidRDefault="00263E1F" w:rsidP="000B6D9A">
                          <w:pPr>
                            <w:pStyle w:val="Brdtext"/>
                          </w:pPr>
                          <w:sdt>
                            <w:sdtPr>
                              <w:alias w:val="BilageEtikett"/>
                              <w:tag w:val="BilageEtikett"/>
                              <w:id w:val="2677449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1991627885"/>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8"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2C8E8D4" w14:textId="41A2F146" w:rsidR="00244011" w:rsidRDefault="00263E1F" w:rsidP="00664D04">
                    <w:pPr>
                      <w:pStyle w:val="Brdtext"/>
                      <w:jc w:val="left"/>
                    </w:pPr>
                    <w:sdt>
                      <w:sdtPr>
                        <w:alias w:val="NummerEtikett"/>
                        <w:tag w:val="NummerEtikett"/>
                        <w:id w:val="-51692477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6698897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3485B197" w14:textId="66B55891" w:rsidR="000B6D9A" w:rsidRPr="000B6D9A" w:rsidRDefault="00263E1F" w:rsidP="000B6D9A">
                    <w:pPr>
                      <w:pStyle w:val="Brdtext"/>
                    </w:pPr>
                    <w:sdt>
                      <w:sdtPr>
                        <w:alias w:val="BilageEtikett"/>
                        <w:tag w:val="BilageEtikett"/>
                        <w:id w:val="2677449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1991627885"/>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1BC6E5"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68C3A" w14:textId="0BA5F045" w:rsidR="00244011" w:rsidRDefault="00263E1F" w:rsidP="00A118D8">
                          <w:pPr>
                            <w:pStyle w:val="Brdtext"/>
                            <w:jc w:val="left"/>
                          </w:pPr>
                          <w:sdt>
                            <w:sdtPr>
                              <w:alias w:val="NummerEtikett"/>
                              <w:tag w:val="NummerEtikett"/>
                              <w:id w:val="-18691212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53284445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3FF331A" w14:textId="474D3243" w:rsidR="000B6D9A" w:rsidRPr="000B6D9A" w:rsidRDefault="00263E1F" w:rsidP="000B6D9A">
                          <w:pPr>
                            <w:pStyle w:val="Brdtext"/>
                          </w:pPr>
                          <w:sdt>
                            <w:sdtPr>
                              <w:alias w:val="BilageEtikett"/>
                              <w:tag w:val="BilageEtikett"/>
                              <w:id w:val="-21360073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355349730"/>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9" type="#_x0000_t202" style="position:absolute;left:0;text-align:left;margin-left:348.15pt;margin-top:35.4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1F68C3A" w14:textId="0BA5F045" w:rsidR="00244011" w:rsidRDefault="00263E1F" w:rsidP="00A118D8">
                    <w:pPr>
                      <w:pStyle w:val="Brdtext"/>
                      <w:jc w:val="left"/>
                    </w:pPr>
                    <w:sdt>
                      <w:sdtPr>
                        <w:alias w:val="NummerEtikett"/>
                        <w:tag w:val="NummerEtikett"/>
                        <w:id w:val="-18691212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532844458"/>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13FF331A" w14:textId="474D3243" w:rsidR="000B6D9A" w:rsidRPr="000B6D9A" w:rsidRDefault="00263E1F" w:rsidP="000B6D9A">
                    <w:pPr>
                      <w:pStyle w:val="Brdtext"/>
                    </w:pPr>
                    <w:sdt>
                      <w:sdtPr>
                        <w:alias w:val="BilageEtikett"/>
                        <w:tag w:val="BilageEtikett"/>
                        <w:id w:val="-21360073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355349730"/>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EE7275"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F9275"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F0F699" w14:textId="16A94A55" w:rsidR="00244011" w:rsidRDefault="00263E1F" w:rsidP="00664D04">
                          <w:pPr>
                            <w:pStyle w:val="Brdtext"/>
                            <w:jc w:val="left"/>
                          </w:pPr>
                          <w:sdt>
                            <w:sdtPr>
                              <w:alias w:val="NummerEtikett"/>
                              <w:tag w:val="NummerEtikett"/>
                              <w:id w:val="4002270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0029953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A1D31C1" w14:textId="7E17A0A3" w:rsidR="000B6D9A" w:rsidRPr="000B6D9A" w:rsidRDefault="00263E1F" w:rsidP="000B6D9A">
                          <w:pPr>
                            <w:pStyle w:val="Brdtext"/>
                          </w:pPr>
                          <w:sdt>
                            <w:sdtPr>
                              <w:alias w:val="BilageEtikett"/>
                              <w:tag w:val="BilageEtikett"/>
                              <w:id w:val="1511266198"/>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296344957"/>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3"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2F0F699" w14:textId="16A94A55" w:rsidR="00244011" w:rsidRDefault="00263E1F" w:rsidP="00664D04">
                    <w:pPr>
                      <w:pStyle w:val="Brdtext"/>
                      <w:jc w:val="left"/>
                    </w:pPr>
                    <w:sdt>
                      <w:sdtPr>
                        <w:alias w:val="NummerEtikett"/>
                        <w:tag w:val="NummerEtikett"/>
                        <w:id w:val="4002270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0029953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A1D31C1" w14:textId="7E17A0A3" w:rsidR="000B6D9A" w:rsidRPr="000B6D9A" w:rsidRDefault="00263E1F" w:rsidP="000B6D9A">
                    <w:pPr>
                      <w:pStyle w:val="Brdtext"/>
                    </w:pPr>
                    <w:sdt>
                      <w:sdtPr>
                        <w:alias w:val="BilageEtikett"/>
                        <w:tag w:val="BilageEtikett"/>
                        <w:id w:val="1511266198"/>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296344957"/>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CA427A"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CBB191" w14:textId="395F5DE2" w:rsidR="00244011" w:rsidRDefault="00263E1F" w:rsidP="00A118D8">
                          <w:pPr>
                            <w:pStyle w:val="Brdtext"/>
                            <w:jc w:val="left"/>
                          </w:pPr>
                          <w:sdt>
                            <w:sdtPr>
                              <w:alias w:val="NummerEtikett"/>
                              <w:tag w:val="NummerEtikett"/>
                              <w:id w:val="112088152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801535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BAF047B" w14:textId="56E3B24E" w:rsidR="000B6D9A" w:rsidRPr="000B6D9A" w:rsidRDefault="00263E1F" w:rsidP="000B6D9A">
                          <w:pPr>
                            <w:pStyle w:val="Brdtext"/>
                          </w:pPr>
                          <w:sdt>
                            <w:sdtPr>
                              <w:alias w:val="BilageEtikett"/>
                              <w:tag w:val="BilageEtikett"/>
                              <w:id w:val="144169893"/>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1250264184"/>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4" type="#_x0000_t202" style="position:absolute;left:0;text-align:left;margin-left:348.15pt;margin-top:35.4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0CBB191" w14:textId="395F5DE2" w:rsidR="00244011" w:rsidRDefault="00263E1F" w:rsidP="00A118D8">
                    <w:pPr>
                      <w:pStyle w:val="Brdtext"/>
                      <w:jc w:val="left"/>
                    </w:pPr>
                    <w:sdt>
                      <w:sdtPr>
                        <w:alias w:val="NummerEtikett"/>
                        <w:tag w:val="NummerEtikett"/>
                        <w:id w:val="112088152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801535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BAF047B" w14:textId="56E3B24E" w:rsidR="000B6D9A" w:rsidRPr="000B6D9A" w:rsidRDefault="00263E1F" w:rsidP="000B6D9A">
                    <w:pPr>
                      <w:pStyle w:val="Brdtext"/>
                    </w:pPr>
                    <w:sdt>
                      <w:sdtPr>
                        <w:alias w:val="BilageEtikett"/>
                        <w:tag w:val="BilageEtikett"/>
                        <w:id w:val="144169893"/>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1250264184"/>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35CD91"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27100B"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3EE49" w14:textId="3F2782E1" w:rsidR="00244011" w:rsidRDefault="00263E1F" w:rsidP="00664D04">
                          <w:pPr>
                            <w:pStyle w:val="Brdtext"/>
                            <w:jc w:val="left"/>
                          </w:pPr>
                          <w:sdt>
                            <w:sdtPr>
                              <w:alias w:val="NummerEtikett"/>
                              <w:tag w:val="NummerEtikett"/>
                              <w:id w:val="15850730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4548647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4FD39844" w14:textId="1FC3B6DE" w:rsidR="000B6D9A" w:rsidRPr="000B6D9A" w:rsidRDefault="00263E1F" w:rsidP="000B6D9A">
                          <w:pPr>
                            <w:pStyle w:val="Brdtext"/>
                          </w:pPr>
                          <w:sdt>
                            <w:sdtPr>
                              <w:alias w:val="BilageEtikett"/>
                              <w:tag w:val="BilageEtikett"/>
                              <w:id w:val="118117606"/>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131006531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8"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063EE49" w14:textId="3F2782E1" w:rsidR="00244011" w:rsidRDefault="00263E1F" w:rsidP="00664D04">
                    <w:pPr>
                      <w:pStyle w:val="Brdtext"/>
                      <w:jc w:val="left"/>
                    </w:pPr>
                    <w:sdt>
                      <w:sdtPr>
                        <w:alias w:val="NummerEtikett"/>
                        <w:tag w:val="NummerEtikett"/>
                        <w:id w:val="15850730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4548647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4FD39844" w14:textId="1FC3B6DE" w:rsidR="000B6D9A" w:rsidRPr="000B6D9A" w:rsidRDefault="00263E1F" w:rsidP="000B6D9A">
                    <w:pPr>
                      <w:pStyle w:val="Brdtext"/>
                    </w:pPr>
                    <w:sdt>
                      <w:sdtPr>
                        <w:alias w:val="BilageEtikett"/>
                        <w:tag w:val="BilageEtikett"/>
                        <w:id w:val="118117606"/>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131006531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00765"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D83A95" w14:textId="2564697D" w:rsidR="00244011" w:rsidRDefault="00263E1F" w:rsidP="00A118D8">
                          <w:pPr>
                            <w:pStyle w:val="Brdtext"/>
                            <w:jc w:val="left"/>
                          </w:pPr>
                          <w:sdt>
                            <w:sdtPr>
                              <w:alias w:val="NummerEtikett"/>
                              <w:tag w:val="NummerEtikett"/>
                              <w:id w:val="158696490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592420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6F0191A" w14:textId="05579E68" w:rsidR="000B6D9A" w:rsidRPr="000B6D9A" w:rsidRDefault="00263E1F" w:rsidP="000B6D9A">
                          <w:pPr>
                            <w:pStyle w:val="Brdtext"/>
                          </w:pPr>
                          <w:sdt>
                            <w:sdtPr>
                              <w:alias w:val="BilageEtikett"/>
                              <w:tag w:val="BilageEtikett"/>
                              <w:id w:val="-1476513934"/>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214438329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9" type="#_x0000_t202" style="position:absolute;left:0;text-align:left;margin-left:348.15pt;margin-top:35.4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1D83A95" w14:textId="2564697D" w:rsidR="00244011" w:rsidRDefault="00263E1F" w:rsidP="00A118D8">
                    <w:pPr>
                      <w:pStyle w:val="Brdtext"/>
                      <w:jc w:val="left"/>
                    </w:pPr>
                    <w:sdt>
                      <w:sdtPr>
                        <w:alias w:val="NummerEtikett"/>
                        <w:tag w:val="NummerEtikett"/>
                        <w:id w:val="158696490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5924207"/>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56F0191A" w14:textId="05579E68" w:rsidR="000B6D9A" w:rsidRPr="000B6D9A" w:rsidRDefault="00263E1F" w:rsidP="000B6D9A">
                    <w:pPr>
                      <w:pStyle w:val="Brdtext"/>
                    </w:pPr>
                    <w:sdt>
                      <w:sdtPr>
                        <w:alias w:val="BilageEtikett"/>
                        <w:tag w:val="BilageEtikett"/>
                        <w:id w:val="-1476513934"/>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214438329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140C1"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A83C5"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D525C" w14:textId="77A79656" w:rsidR="00244011" w:rsidRDefault="00263E1F" w:rsidP="00664D04">
                          <w:pPr>
                            <w:pStyle w:val="Brdtext"/>
                            <w:jc w:val="left"/>
                          </w:pPr>
                          <w:sdt>
                            <w:sdtPr>
                              <w:alias w:val="NummerEtikett"/>
                              <w:tag w:val="NummerEtikett"/>
                              <w:id w:val="-6965411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48088167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CAAD7A0" w14:textId="4C74A7F3" w:rsidR="000B6D9A" w:rsidRPr="000B6D9A" w:rsidRDefault="00263E1F" w:rsidP="000B6D9A">
                          <w:pPr>
                            <w:pStyle w:val="Brdtext"/>
                          </w:pPr>
                          <w:sdt>
                            <w:sdtPr>
                              <w:alias w:val="BilageEtikett"/>
                              <w:tag w:val="BilageEtikett"/>
                              <w:id w:val="-2109882448"/>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450448431"/>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3"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61D525C" w14:textId="77A79656" w:rsidR="00244011" w:rsidRDefault="00263E1F" w:rsidP="00664D04">
                    <w:pPr>
                      <w:pStyle w:val="Brdtext"/>
                      <w:jc w:val="left"/>
                    </w:pPr>
                    <w:sdt>
                      <w:sdtPr>
                        <w:alias w:val="NummerEtikett"/>
                        <w:tag w:val="NummerEtikett"/>
                        <w:id w:val="-6965411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480881676"/>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7CAAD7A0" w14:textId="4C74A7F3" w:rsidR="000B6D9A" w:rsidRPr="000B6D9A" w:rsidRDefault="00263E1F" w:rsidP="000B6D9A">
                    <w:pPr>
                      <w:pStyle w:val="Brdtext"/>
                    </w:pPr>
                    <w:sdt>
                      <w:sdtPr>
                        <w:alias w:val="BilageEtikett"/>
                        <w:tag w:val="BilageEtikett"/>
                        <w:id w:val="-2109882448"/>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450448431"/>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DBB17A"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ADB4A" w14:textId="602B73F0" w:rsidR="00244011" w:rsidRDefault="00263E1F" w:rsidP="00A118D8">
                          <w:pPr>
                            <w:pStyle w:val="Brdtext"/>
                            <w:jc w:val="left"/>
                          </w:pPr>
                          <w:sdt>
                            <w:sdtPr>
                              <w:alias w:val="NummerEtikett"/>
                              <w:tag w:val="NummerEtikett"/>
                              <w:id w:val="-97175016"/>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6963098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46CD2251" w14:textId="0EF660C9" w:rsidR="000B6D9A" w:rsidRPr="000B6D9A" w:rsidRDefault="00263E1F" w:rsidP="000B6D9A">
                          <w:pPr>
                            <w:pStyle w:val="Brdtext"/>
                          </w:pPr>
                          <w:sdt>
                            <w:sdtPr>
                              <w:alias w:val="BilageEtikett"/>
                              <w:tag w:val="BilageEtikett"/>
                              <w:id w:val="-1923867655"/>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1853912753"/>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4" type="#_x0000_t202" style="position:absolute;left:0;text-align:left;margin-left:348.15pt;margin-top:35.4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EDADB4A" w14:textId="602B73F0" w:rsidR="00244011" w:rsidRDefault="00263E1F" w:rsidP="00A118D8">
                    <w:pPr>
                      <w:pStyle w:val="Brdtext"/>
                      <w:jc w:val="left"/>
                    </w:pPr>
                    <w:sdt>
                      <w:sdtPr>
                        <w:alias w:val="NummerEtikett"/>
                        <w:tag w:val="NummerEtikett"/>
                        <w:id w:val="-97175016"/>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6963098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p w14:paraId="46CD2251" w14:textId="0EF660C9" w:rsidR="000B6D9A" w:rsidRPr="000B6D9A" w:rsidRDefault="00263E1F" w:rsidP="000B6D9A">
                    <w:pPr>
                      <w:pStyle w:val="Brdtext"/>
                    </w:pPr>
                    <w:sdt>
                      <w:sdtPr>
                        <w:alias w:val="BilageEtikett"/>
                        <w:tag w:val="BilageEtikett"/>
                        <w:id w:val="-1923867655"/>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1853912753"/>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2F84B"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3F3F62"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CEC89C" w14:textId="1F6C43DA" w:rsidR="00244011" w:rsidRPr="00756E21" w:rsidRDefault="00263E1F" w:rsidP="00664D04">
                          <w:pPr>
                            <w:pStyle w:val="Brdtext"/>
                            <w:jc w:val="left"/>
                          </w:pPr>
                          <w:sdt>
                            <w:sdtPr>
                              <w:alias w:val="NummerEtikett"/>
                              <w:tag w:val="NummerEtikett"/>
                              <w:id w:val="170952815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3279077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8" type="#_x0000_t202" style="position:absolute;left:0;text-align:left;margin-left:29.4pt;margin-top:35.5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7CEC89C" w14:textId="1F6C43DA" w:rsidR="00244011" w:rsidRPr="00756E21" w:rsidRDefault="00263E1F" w:rsidP="00664D04">
                    <w:pPr>
                      <w:pStyle w:val="Brdtext"/>
                      <w:jc w:val="left"/>
                    </w:pPr>
                    <w:sdt>
                      <w:sdtPr>
                        <w:alias w:val="NummerEtikett"/>
                        <w:tag w:val="NummerEtikett"/>
                        <w:id w:val="170952815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32790773"/>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DF8BE9"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1866CE" w14:textId="51462887" w:rsidR="00244011" w:rsidRPr="00756E21" w:rsidRDefault="00263E1F" w:rsidP="00A118D8">
                          <w:pPr>
                            <w:pStyle w:val="Brdtext"/>
                            <w:jc w:val="left"/>
                          </w:pPr>
                          <w:sdt>
                            <w:sdtPr>
                              <w:alias w:val="NummerEtikett"/>
                              <w:tag w:val="NummerEtikett"/>
                              <w:id w:val="77760975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6283168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9"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41866CE" w14:textId="51462887" w:rsidR="00244011" w:rsidRPr="00756E21" w:rsidRDefault="00263E1F" w:rsidP="00A118D8">
                    <w:pPr>
                      <w:pStyle w:val="Brdtext"/>
                      <w:jc w:val="left"/>
                    </w:pPr>
                    <w:sdt>
                      <w:sdtPr>
                        <w:alias w:val="NummerEtikett"/>
                        <w:tag w:val="NummerEtikett"/>
                        <w:id w:val="77760975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62831685"/>
                        <w:lock w:val="sdtContentLocked"/>
                        <w:dataBinding w:prefixMappings="xmlns:ns0='http://rkdhs/mallar/lagstiftning/Skr/Skr.xsd'" w:xpath="/ns0:dokumentvärden[1]/ns0:dokumentnummer[1]" w:storeItemID="{068625C3-B546-44A5-B525-B7CC092E5AD6}"/>
                        <w:text/>
                      </w:sdtPr>
                      <w:sdtEndPr/>
                      <w:sdtContent>
                        <w:r w:rsidR="00DE3D14">
                          <w:t>2022/23:130</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A2DF5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759253474">
    <w:abstractNumId w:val="13"/>
  </w:num>
  <w:num w:numId="2" w16cid:durableId="1242956515">
    <w:abstractNumId w:val="11"/>
  </w:num>
  <w:num w:numId="3" w16cid:durableId="351952636">
    <w:abstractNumId w:val="12"/>
  </w:num>
  <w:num w:numId="4" w16cid:durableId="48261567">
    <w:abstractNumId w:val="10"/>
  </w:num>
  <w:num w:numId="5" w16cid:durableId="1983651737">
    <w:abstractNumId w:val="0"/>
  </w:num>
  <w:num w:numId="6" w16cid:durableId="840511480">
    <w:abstractNumId w:val="9"/>
  </w:num>
  <w:num w:numId="7" w16cid:durableId="1362318098">
    <w:abstractNumId w:val="3"/>
  </w:num>
  <w:num w:numId="8" w16cid:durableId="1818454041">
    <w:abstractNumId w:val="23"/>
  </w:num>
  <w:num w:numId="9" w16cid:durableId="174444712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253972102">
    <w:abstractNumId w:val="31"/>
  </w:num>
  <w:num w:numId="11" w16cid:durableId="765230061">
    <w:abstractNumId w:val="21"/>
  </w:num>
  <w:num w:numId="12" w16cid:durableId="307251313">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59079889">
    <w:abstractNumId w:val="7"/>
  </w:num>
  <w:num w:numId="14" w16cid:durableId="41251016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571189506">
    <w:abstractNumId w:val="18"/>
  </w:num>
  <w:num w:numId="16" w16cid:durableId="1833567680">
    <w:abstractNumId w:val="27"/>
  </w:num>
  <w:num w:numId="17" w16cid:durableId="1594632603">
    <w:abstractNumId w:val="32"/>
  </w:num>
  <w:num w:numId="18" w16cid:durableId="304508275">
    <w:abstractNumId w:val="8"/>
  </w:num>
  <w:num w:numId="19" w16cid:durableId="2092461665">
    <w:abstractNumId w:val="38"/>
  </w:num>
  <w:num w:numId="20" w16cid:durableId="335500100">
    <w:abstractNumId w:val="36"/>
  </w:num>
  <w:num w:numId="21" w16cid:durableId="1586065345">
    <w:abstractNumId w:val="14"/>
  </w:num>
  <w:num w:numId="22" w16cid:durableId="1244754192">
    <w:abstractNumId w:val="20"/>
  </w:num>
  <w:num w:numId="23" w16cid:durableId="898905054">
    <w:abstractNumId w:val="16"/>
  </w:num>
  <w:num w:numId="24" w16cid:durableId="1574975285">
    <w:abstractNumId w:val="4"/>
  </w:num>
  <w:num w:numId="25" w16cid:durableId="718213985">
    <w:abstractNumId w:val="22"/>
  </w:num>
  <w:num w:numId="26" w16cid:durableId="443312727">
    <w:abstractNumId w:val="33"/>
  </w:num>
  <w:num w:numId="27" w16cid:durableId="1586954350">
    <w:abstractNumId w:val="1"/>
  </w:num>
  <w:num w:numId="28" w16cid:durableId="153186089">
    <w:abstractNumId w:val="30"/>
  </w:num>
  <w:num w:numId="29" w16cid:durableId="81993028">
    <w:abstractNumId w:val="19"/>
  </w:num>
  <w:num w:numId="30" w16cid:durableId="191038948">
    <w:abstractNumId w:val="24"/>
  </w:num>
  <w:num w:numId="31" w16cid:durableId="1945265093">
    <w:abstractNumId w:val="34"/>
  </w:num>
  <w:num w:numId="32" w16cid:durableId="1930387069">
    <w:abstractNumId w:val="35"/>
  </w:num>
  <w:num w:numId="33" w16cid:durableId="591860584">
    <w:abstractNumId w:val="37"/>
  </w:num>
  <w:num w:numId="34" w16cid:durableId="926159895">
    <w:abstractNumId w:val="25"/>
  </w:num>
  <w:num w:numId="35" w16cid:durableId="1643197406">
    <w:abstractNumId w:val="29"/>
  </w:num>
  <w:num w:numId="36" w16cid:durableId="791748646">
    <w:abstractNumId w:val="26"/>
  </w:num>
  <w:num w:numId="37" w16cid:durableId="1408647414">
    <w:abstractNumId w:val="6"/>
  </w:num>
  <w:num w:numId="38" w16cid:durableId="9575737">
    <w:abstractNumId w:val="5"/>
  </w:num>
  <w:num w:numId="39" w16cid:durableId="604655872">
    <w:abstractNumId w:val="2"/>
  </w:num>
  <w:num w:numId="40" w16cid:durableId="1049183663">
    <w:abstractNumId w:val="17"/>
  </w:num>
  <w:num w:numId="41" w16cid:durableId="860120714">
    <w:abstractNumId w:val="28"/>
  </w:num>
  <w:num w:numId="42" w16cid:durableId="2129424147">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C5121"/>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2262A"/>
    <w:rsid w:val="00233E31"/>
    <w:rsid w:val="00235765"/>
    <w:rsid w:val="002367E5"/>
    <w:rsid w:val="002405D8"/>
    <w:rsid w:val="00244011"/>
    <w:rsid w:val="00252C4D"/>
    <w:rsid w:val="002603EF"/>
    <w:rsid w:val="00263274"/>
    <w:rsid w:val="00263817"/>
    <w:rsid w:val="00263E1F"/>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264FF"/>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6423"/>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5121"/>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3D14"/>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6E5B1C"/>
  <w15:docId w15:val="{40835548-EA09-46F6-93C7-C1751C0E71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2.xml"/><Relationship Id="rId21" Type="http://schemas.openxmlformats.org/officeDocument/2006/relationships/chart" Target="charts/chart7.xml"/><Relationship Id="rId42" Type="http://schemas.openxmlformats.org/officeDocument/2006/relationships/chart" Target="charts/chart28.xml"/><Relationship Id="rId47" Type="http://schemas.openxmlformats.org/officeDocument/2006/relationships/footer" Target="footer2.xml"/><Relationship Id="rId63" Type="http://schemas.openxmlformats.org/officeDocument/2006/relationships/header" Target="header11.xml"/><Relationship Id="rId68" Type="http://schemas.openxmlformats.org/officeDocument/2006/relationships/header" Target="header13.xml"/><Relationship Id="rId84" Type="http://schemas.openxmlformats.org/officeDocument/2006/relationships/header" Target="header21.xml"/><Relationship Id="rId89" Type="http://schemas.openxmlformats.org/officeDocument/2006/relationships/footer" Target="footer23.xml"/><Relationship Id="rId2" Type="http://schemas.openxmlformats.org/officeDocument/2006/relationships/customXml" Target="../customXml/item2.xml"/><Relationship Id="rId16" Type="http://schemas.openxmlformats.org/officeDocument/2006/relationships/chart" Target="charts/chart2.xml"/><Relationship Id="rId29" Type="http://schemas.openxmlformats.org/officeDocument/2006/relationships/chart" Target="charts/chart15.xml"/><Relationship Id="rId107" Type="http://schemas.openxmlformats.org/officeDocument/2006/relationships/footer" Target="footer32.xml"/><Relationship Id="rId11" Type="http://schemas.openxmlformats.org/officeDocument/2006/relationships/webSettings" Target="webSettings.xml"/><Relationship Id="rId24" Type="http://schemas.openxmlformats.org/officeDocument/2006/relationships/chart" Target="charts/chart10.xml"/><Relationship Id="rId32" Type="http://schemas.openxmlformats.org/officeDocument/2006/relationships/chart" Target="charts/chart18.xml"/><Relationship Id="rId37" Type="http://schemas.openxmlformats.org/officeDocument/2006/relationships/chart" Target="charts/chart23.xml"/><Relationship Id="rId40" Type="http://schemas.openxmlformats.org/officeDocument/2006/relationships/chart" Target="charts/chart26.xml"/><Relationship Id="rId45" Type="http://schemas.openxmlformats.org/officeDocument/2006/relationships/header" Target="header2.xml"/><Relationship Id="rId53" Type="http://schemas.openxmlformats.org/officeDocument/2006/relationships/footer" Target="footer5.xml"/><Relationship Id="rId58" Type="http://schemas.openxmlformats.org/officeDocument/2006/relationships/footer" Target="footer7.xml"/><Relationship Id="rId66" Type="http://schemas.openxmlformats.org/officeDocument/2006/relationships/header" Target="header12.xml"/><Relationship Id="rId74" Type="http://schemas.openxmlformats.org/officeDocument/2006/relationships/header" Target="header16.xml"/><Relationship Id="rId79" Type="http://schemas.openxmlformats.org/officeDocument/2006/relationships/footer" Target="footer18.xml"/><Relationship Id="rId87" Type="http://schemas.openxmlformats.org/officeDocument/2006/relationships/header" Target="header23.xml"/><Relationship Id="rId102" Type="http://schemas.openxmlformats.org/officeDocument/2006/relationships/header" Target="header30.xml"/><Relationship Id="rId110"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footer" Target="footer9.xml"/><Relationship Id="rId82" Type="http://schemas.openxmlformats.org/officeDocument/2006/relationships/footer" Target="footer19.xml"/><Relationship Id="rId90" Type="http://schemas.openxmlformats.org/officeDocument/2006/relationships/header" Target="header24.xml"/><Relationship Id="rId95" Type="http://schemas.openxmlformats.org/officeDocument/2006/relationships/footer" Target="footer26.xml"/><Relationship Id="rId19" Type="http://schemas.openxmlformats.org/officeDocument/2006/relationships/chart" Target="charts/chart5.xml"/><Relationship Id="rId14" Type="http://schemas.openxmlformats.org/officeDocument/2006/relationships/image" Target="media/image1.bin"/><Relationship Id="rId22" Type="http://schemas.openxmlformats.org/officeDocument/2006/relationships/chart" Target="charts/chart8.xml"/><Relationship Id="rId27" Type="http://schemas.openxmlformats.org/officeDocument/2006/relationships/chart" Target="charts/chart13.xml"/><Relationship Id="rId30" Type="http://schemas.openxmlformats.org/officeDocument/2006/relationships/chart" Target="charts/chart16.xml"/><Relationship Id="rId35" Type="http://schemas.openxmlformats.org/officeDocument/2006/relationships/chart" Target="charts/chart21.xml"/><Relationship Id="rId43" Type="http://schemas.openxmlformats.org/officeDocument/2006/relationships/image" Target="media/image2.bin"/><Relationship Id="rId48" Type="http://schemas.openxmlformats.org/officeDocument/2006/relationships/header" Target="header3.xml"/><Relationship Id="rId56" Type="http://schemas.openxmlformats.org/officeDocument/2006/relationships/header" Target="header7.xml"/><Relationship Id="rId64" Type="http://schemas.openxmlformats.org/officeDocument/2006/relationships/footer" Target="footer10.xml"/><Relationship Id="rId69" Type="http://schemas.openxmlformats.org/officeDocument/2006/relationships/header" Target="header14.xml"/><Relationship Id="rId77" Type="http://schemas.openxmlformats.org/officeDocument/2006/relationships/footer" Target="footer17.xml"/><Relationship Id="rId100" Type="http://schemas.openxmlformats.org/officeDocument/2006/relationships/footer" Target="footer28.xml"/><Relationship Id="rId105" Type="http://schemas.openxmlformats.org/officeDocument/2006/relationships/header" Target="header32.xml"/><Relationship Id="rId8" Type="http://schemas.openxmlformats.org/officeDocument/2006/relationships/numbering" Target="numbering.xml"/><Relationship Id="rId51" Type="http://schemas.openxmlformats.org/officeDocument/2006/relationships/header" Target="header5.xml"/><Relationship Id="rId72" Type="http://schemas.openxmlformats.org/officeDocument/2006/relationships/header" Target="header15.xml"/><Relationship Id="rId80" Type="http://schemas.openxmlformats.org/officeDocument/2006/relationships/header" Target="header19.xml"/><Relationship Id="rId85" Type="http://schemas.openxmlformats.org/officeDocument/2006/relationships/footer" Target="footer21.xml"/><Relationship Id="rId93" Type="http://schemas.openxmlformats.org/officeDocument/2006/relationships/header" Target="header26.xml"/><Relationship Id="rId98" Type="http://schemas.openxmlformats.org/officeDocument/2006/relationships/header" Target="header28.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chart" Target="charts/chart3.xml"/><Relationship Id="rId25" Type="http://schemas.openxmlformats.org/officeDocument/2006/relationships/chart" Target="charts/chart11.xml"/><Relationship Id="rId33" Type="http://schemas.openxmlformats.org/officeDocument/2006/relationships/chart" Target="charts/chart19.xml"/><Relationship Id="rId38" Type="http://schemas.openxmlformats.org/officeDocument/2006/relationships/chart" Target="charts/chart24.xml"/><Relationship Id="rId46" Type="http://schemas.openxmlformats.org/officeDocument/2006/relationships/footer" Target="footer1.xml"/><Relationship Id="rId59" Type="http://schemas.openxmlformats.org/officeDocument/2006/relationships/footer" Target="footer8.xml"/><Relationship Id="rId67" Type="http://schemas.openxmlformats.org/officeDocument/2006/relationships/footer" Target="footer12.xml"/><Relationship Id="rId103" Type="http://schemas.openxmlformats.org/officeDocument/2006/relationships/footer" Target="footer30.xml"/><Relationship Id="rId108" Type="http://schemas.openxmlformats.org/officeDocument/2006/relationships/header" Target="header33.xml"/><Relationship Id="rId20" Type="http://schemas.openxmlformats.org/officeDocument/2006/relationships/chart" Target="charts/chart6.xml"/><Relationship Id="rId41" Type="http://schemas.openxmlformats.org/officeDocument/2006/relationships/chart" Target="charts/chart27.xml"/><Relationship Id="rId54" Type="http://schemas.openxmlformats.org/officeDocument/2006/relationships/header" Target="header6.xml"/><Relationship Id="rId62" Type="http://schemas.openxmlformats.org/officeDocument/2006/relationships/header" Target="header10.xml"/><Relationship Id="rId70" Type="http://schemas.openxmlformats.org/officeDocument/2006/relationships/footer" Target="footer13.xml"/><Relationship Id="rId75" Type="http://schemas.openxmlformats.org/officeDocument/2006/relationships/header" Target="header17.xml"/><Relationship Id="rId83" Type="http://schemas.openxmlformats.org/officeDocument/2006/relationships/footer" Target="footer20.xml"/><Relationship Id="rId88" Type="http://schemas.openxmlformats.org/officeDocument/2006/relationships/footer" Target="footer22.xml"/><Relationship Id="rId91" Type="http://schemas.openxmlformats.org/officeDocument/2006/relationships/footer" Target="footer24.xml"/><Relationship Id="rId96" Type="http://schemas.openxmlformats.org/officeDocument/2006/relationships/header" Target="header27.xml"/><Relationship Id="rId11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hart" Target="charts/chart1.xml"/><Relationship Id="rId23" Type="http://schemas.openxmlformats.org/officeDocument/2006/relationships/chart" Target="charts/chart9.xml"/><Relationship Id="rId28" Type="http://schemas.openxmlformats.org/officeDocument/2006/relationships/chart" Target="charts/chart14.xml"/><Relationship Id="rId36" Type="http://schemas.openxmlformats.org/officeDocument/2006/relationships/chart" Target="charts/chart22.xml"/><Relationship Id="rId49" Type="http://schemas.openxmlformats.org/officeDocument/2006/relationships/footer" Target="footer3.xml"/><Relationship Id="rId57" Type="http://schemas.openxmlformats.org/officeDocument/2006/relationships/header" Target="header8.xml"/><Relationship Id="rId106" Type="http://schemas.openxmlformats.org/officeDocument/2006/relationships/footer" Target="footer31.xml"/><Relationship Id="rId10" Type="http://schemas.openxmlformats.org/officeDocument/2006/relationships/settings" Target="settings.xml"/><Relationship Id="rId31" Type="http://schemas.openxmlformats.org/officeDocument/2006/relationships/chart" Target="charts/chart17.xml"/><Relationship Id="rId44" Type="http://schemas.openxmlformats.org/officeDocument/2006/relationships/header" Target="header1.xml"/><Relationship Id="rId52" Type="http://schemas.openxmlformats.org/officeDocument/2006/relationships/footer" Target="footer4.xml"/><Relationship Id="rId60" Type="http://schemas.openxmlformats.org/officeDocument/2006/relationships/header" Target="header9.xml"/><Relationship Id="rId65" Type="http://schemas.openxmlformats.org/officeDocument/2006/relationships/footer" Target="footer11.xml"/><Relationship Id="rId73" Type="http://schemas.openxmlformats.org/officeDocument/2006/relationships/footer" Target="footer15.xml"/><Relationship Id="rId78" Type="http://schemas.openxmlformats.org/officeDocument/2006/relationships/header" Target="header18.xml"/><Relationship Id="rId81" Type="http://schemas.openxmlformats.org/officeDocument/2006/relationships/header" Target="header20.xml"/><Relationship Id="rId86" Type="http://schemas.openxmlformats.org/officeDocument/2006/relationships/header" Target="header22.xml"/><Relationship Id="rId94" Type="http://schemas.openxmlformats.org/officeDocument/2006/relationships/footer" Target="footer25.xml"/><Relationship Id="rId99" Type="http://schemas.openxmlformats.org/officeDocument/2006/relationships/header" Target="header29.xml"/><Relationship Id="rId101" Type="http://schemas.openxmlformats.org/officeDocument/2006/relationships/footer" Target="footer29.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chart" Target="charts/chart4.xml"/><Relationship Id="rId39" Type="http://schemas.openxmlformats.org/officeDocument/2006/relationships/chart" Target="charts/chart25.xml"/><Relationship Id="rId109" Type="http://schemas.openxmlformats.org/officeDocument/2006/relationships/footer" Target="footer33.xml"/><Relationship Id="rId34" Type="http://schemas.openxmlformats.org/officeDocument/2006/relationships/chart" Target="charts/chart20.xml"/><Relationship Id="rId50" Type="http://schemas.openxmlformats.org/officeDocument/2006/relationships/header" Target="header4.xml"/><Relationship Id="rId55" Type="http://schemas.openxmlformats.org/officeDocument/2006/relationships/footer" Target="footer6.xml"/><Relationship Id="rId76" Type="http://schemas.openxmlformats.org/officeDocument/2006/relationships/footer" Target="footer16.xml"/><Relationship Id="rId97" Type="http://schemas.openxmlformats.org/officeDocument/2006/relationships/footer" Target="footer27.xml"/><Relationship Id="rId104" Type="http://schemas.openxmlformats.org/officeDocument/2006/relationships/header" Target="header31.xml"/><Relationship Id="rId7" Type="http://schemas.openxmlformats.org/officeDocument/2006/relationships/customXml" Target="../customXml/item7.xml"/><Relationship Id="rId71" Type="http://schemas.openxmlformats.org/officeDocument/2006/relationships/footer" Target="footer14.xml"/><Relationship Id="rId92" Type="http://schemas.openxmlformats.org/officeDocument/2006/relationships/header" Target="header2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FPM/Lagstiftning/Forms/Skr-samling/Skr-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5.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regeringskansliet.se\Userdata\MKN1119A\Documents\Alla%20diagram%202022%20.xlsx" TargetMode="External"/></Relationships>
</file>

<file path=word/charts/_rels/chart6.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https://dhs.sp.regeringskansliet.se/yta/fi-fma/FPM/Lagstiftning/De%20&#229;rliga%20AP-fondsskrivelserna/Skr%202022_23_130/Figurer%20och%20tabeller/Diagram%20h&#229;llbarhet.xlsx" TargetMode="External"/></Relationships>
</file>

<file path=word/charts/_rels/chart13.xml.rels><?xml version="1.0" encoding="UTF-8" standalone="yes"?>
<Relationships xmlns="http://schemas.openxmlformats.org/package/2006/relationships"><Relationship Id="rId1" Type="http://schemas.openxmlformats.org/officeDocument/2006/relationships/oleObject" Target="https://dhs.sp.regeringskansliet.se/yta/fi-fma/FPM/Lagstiftning/De%20&#229;rliga%20AP-fondsskrivelserna/Skr%202022_23_130/Figurer%20och%20tabeller/Diagram%20h&#229;llbarhet.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5.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6.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7.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8.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19.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0.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regeringskansliet.se\Userdata\MKN1119A\Documents\Alla%20diagram%202022%20.xlsx"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4.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5.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6.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7.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_rels/chart28.xml.rels><?xml version="1.0" encoding="UTF-8" standalone="yes"?>
<Relationships xmlns="http://schemas.openxmlformats.org/package/2006/relationships"><Relationship Id="rId1" Type="http://schemas.openxmlformats.org/officeDocument/2006/relationships/oleObject" Target="file:///\\regeringskansliet.se\Userdata\MKN1119A\Documents\Alla%20diagram%202022%20.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231321411262E-2"/>
          <c:y val="2.5292760985521964E-2"/>
          <c:w val="0.89769270833333337"/>
          <c:h val="0.81990942028985503"/>
        </c:manualLayout>
      </c:layout>
      <c:barChart>
        <c:barDir val="col"/>
        <c:grouping val="percentStacked"/>
        <c:varyColors val="0"/>
        <c:ser>
          <c:idx val="0"/>
          <c:order val="0"/>
          <c:tx>
            <c:strRef>
              <c:f>Data!$A$304</c:f>
              <c:strCache>
                <c:ptCount val="1"/>
                <c:pt idx="0">
                  <c:v>Övriga fonder</c:v>
                </c:pt>
              </c:strCache>
            </c:strRef>
          </c:tx>
          <c:spPr>
            <a:solidFill>
              <a:sysClr val="windowText" lastClr="000000">
                <a:lumMod val="75000"/>
                <a:lumOff val="25000"/>
              </a:sysClr>
            </a:solidFill>
            <a:ln>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Data!$B$303:$M$303</c:f>
              <c:numCache>
                <c:formatCode>General</c:formatCode>
                <c:ptCount val="12"/>
                <c:pt idx="0">
                  <c:v>2011</c:v>
                </c:pt>
                <c:pt idx="1">
                  <c:v>2012</c:v>
                </c:pt>
                <c:pt idx="2">
                  <c:v>2013</c:v>
                </c:pt>
                <c:pt idx="3">
                  <c:v>2014</c:v>
                </c:pt>
                <c:pt idx="4">
                  <c:v>2015</c:v>
                </c:pt>
                <c:pt idx="5">
                  <c:v>2016</c:v>
                </c:pt>
                <c:pt idx="6">
                  <c:v>2017</c:v>
                </c:pt>
                <c:pt idx="7">
                  <c:v>2018</c:v>
                </c:pt>
                <c:pt idx="8">
                  <c:v>2019</c:v>
                </c:pt>
                <c:pt idx="9">
                  <c:v>2020</c:v>
                </c:pt>
                <c:pt idx="10">
                  <c:v>2021</c:v>
                </c:pt>
                <c:pt idx="11">
                  <c:v>2022</c:v>
                </c:pt>
              </c:numCache>
            </c:numRef>
          </c:cat>
          <c:val>
            <c:numRef>
              <c:f>Data!$B$304:$M$304</c:f>
              <c:numCache>
                <c:formatCode>General</c:formatCode>
                <c:ptCount val="12"/>
                <c:pt idx="0">
                  <c:v>73.3</c:v>
                </c:pt>
                <c:pt idx="1">
                  <c:v>72.900000000000006</c:v>
                </c:pt>
                <c:pt idx="2">
                  <c:v>69.8</c:v>
                </c:pt>
                <c:pt idx="3">
                  <c:v>66.599999999999994</c:v>
                </c:pt>
                <c:pt idx="4">
                  <c:v>66.2</c:v>
                </c:pt>
                <c:pt idx="5">
                  <c:v>64.3</c:v>
                </c:pt>
                <c:pt idx="6">
                  <c:v>61.2</c:v>
                </c:pt>
                <c:pt idx="7">
                  <c:v>58.4</c:v>
                </c:pt>
                <c:pt idx="8">
                  <c:v>53.9</c:v>
                </c:pt>
                <c:pt idx="9">
                  <c:v>54.2</c:v>
                </c:pt>
                <c:pt idx="10">
                  <c:v>53.1</c:v>
                </c:pt>
                <c:pt idx="11">
                  <c:v>50.5</c:v>
                </c:pt>
              </c:numCache>
            </c:numRef>
          </c:val>
          <c:extLst>
            <c:ext xmlns:c16="http://schemas.microsoft.com/office/drawing/2014/chart" uri="{C3380CC4-5D6E-409C-BE32-E72D297353CC}">
              <c16:uniqueId val="{00000000-E311-4ACE-AAAC-8A712F954ACA}"/>
            </c:ext>
          </c:extLst>
        </c:ser>
        <c:ser>
          <c:idx val="1"/>
          <c:order val="1"/>
          <c:tx>
            <c:strRef>
              <c:f>Data!$A$305</c:f>
              <c:strCache>
                <c:ptCount val="1"/>
                <c:pt idx="0">
                  <c:v>AP7 Räntefond</c:v>
                </c:pt>
              </c:strCache>
            </c:strRef>
          </c:tx>
          <c:spPr>
            <a:solidFill>
              <a:srgbClr val="E7E6E6">
                <a:lumMod val="90000"/>
              </a:srgbClr>
            </a:solidFill>
            <a:ln>
              <a:solidFill>
                <a:sysClr val="windowText" lastClr="000000"/>
              </a:solidFill>
            </a:ln>
          </c:spPr>
          <c:invertIfNegative val="0"/>
          <c:dLbls>
            <c:dLbl>
              <c:idx val="0"/>
              <c:layout>
                <c:manualLayout>
                  <c:x val="0"/>
                  <c:y val="-2.064516129032258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311-4ACE-AAAC-8A712F954ACA}"/>
                </c:ext>
              </c:extLst>
            </c:dLbl>
            <c:dLbl>
              <c:idx val="1"/>
              <c:layout>
                <c:manualLayout>
                  <c:x val="0"/>
                  <c:y val="-2.580645161290322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311-4ACE-AAAC-8A712F954ACA}"/>
                </c:ext>
              </c:extLst>
            </c:dLbl>
            <c:dLbl>
              <c:idx val="2"/>
              <c:layout>
                <c:manualLayout>
                  <c:x val="0"/>
                  <c:y val="-2.58064516129032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311-4ACE-AAAC-8A712F954ACA}"/>
                </c:ext>
              </c:extLst>
            </c:dLbl>
            <c:dLbl>
              <c:idx val="3"/>
              <c:layout>
                <c:manualLayout>
                  <c:x val="0"/>
                  <c:y val="-1.0322580645161337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311-4ACE-AAAC-8A712F954ACA}"/>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Data!$B$303:$M$303</c:f>
              <c:numCache>
                <c:formatCode>General</c:formatCode>
                <c:ptCount val="12"/>
                <c:pt idx="0">
                  <c:v>2011</c:v>
                </c:pt>
                <c:pt idx="1">
                  <c:v>2012</c:v>
                </c:pt>
                <c:pt idx="2">
                  <c:v>2013</c:v>
                </c:pt>
                <c:pt idx="3">
                  <c:v>2014</c:v>
                </c:pt>
                <c:pt idx="4">
                  <c:v>2015</c:v>
                </c:pt>
                <c:pt idx="5">
                  <c:v>2016</c:v>
                </c:pt>
                <c:pt idx="6">
                  <c:v>2017</c:v>
                </c:pt>
                <c:pt idx="7">
                  <c:v>2018</c:v>
                </c:pt>
                <c:pt idx="8">
                  <c:v>2019</c:v>
                </c:pt>
                <c:pt idx="9">
                  <c:v>2020</c:v>
                </c:pt>
                <c:pt idx="10">
                  <c:v>2021</c:v>
                </c:pt>
                <c:pt idx="11">
                  <c:v>2022</c:v>
                </c:pt>
              </c:numCache>
            </c:numRef>
          </c:cat>
          <c:val>
            <c:numRef>
              <c:f>Data!$B$305:$M$305</c:f>
              <c:numCache>
                <c:formatCode>General</c:formatCode>
                <c:ptCount val="12"/>
                <c:pt idx="0">
                  <c:v>1.7</c:v>
                </c:pt>
                <c:pt idx="1">
                  <c:v>1.9</c:v>
                </c:pt>
                <c:pt idx="2">
                  <c:v>2.1</c:v>
                </c:pt>
                <c:pt idx="3">
                  <c:v>2.2999999999999998</c:v>
                </c:pt>
                <c:pt idx="4">
                  <c:v>2.6</c:v>
                </c:pt>
                <c:pt idx="5">
                  <c:v>2.9</c:v>
                </c:pt>
                <c:pt idx="6">
                  <c:v>3.1</c:v>
                </c:pt>
                <c:pt idx="7">
                  <c:v>3.7</c:v>
                </c:pt>
                <c:pt idx="8">
                  <c:v>3.9</c:v>
                </c:pt>
                <c:pt idx="9">
                  <c:v>4.3</c:v>
                </c:pt>
                <c:pt idx="10">
                  <c:v>4.3</c:v>
                </c:pt>
                <c:pt idx="11">
                  <c:v>5</c:v>
                </c:pt>
              </c:numCache>
            </c:numRef>
          </c:val>
          <c:extLst>
            <c:ext xmlns:c16="http://schemas.microsoft.com/office/drawing/2014/chart" uri="{C3380CC4-5D6E-409C-BE32-E72D297353CC}">
              <c16:uniqueId val="{00000005-E311-4ACE-AAAC-8A712F954ACA}"/>
            </c:ext>
          </c:extLst>
        </c:ser>
        <c:ser>
          <c:idx val="2"/>
          <c:order val="2"/>
          <c:tx>
            <c:strRef>
              <c:f>Data!$A$306</c:f>
              <c:strCache>
                <c:ptCount val="1"/>
                <c:pt idx="0">
                  <c:v>AP7 Aktiefond</c:v>
                </c:pt>
              </c:strCache>
            </c:strRef>
          </c:tx>
          <c:spPr>
            <a:solidFill>
              <a:sysClr val="window" lastClr="FFFFFF"/>
            </a:solidFill>
            <a:ln>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Data!$B$303:$M$303</c:f>
              <c:numCache>
                <c:formatCode>General</c:formatCode>
                <c:ptCount val="12"/>
                <c:pt idx="0">
                  <c:v>2011</c:v>
                </c:pt>
                <c:pt idx="1">
                  <c:v>2012</c:v>
                </c:pt>
                <c:pt idx="2">
                  <c:v>2013</c:v>
                </c:pt>
                <c:pt idx="3">
                  <c:v>2014</c:v>
                </c:pt>
                <c:pt idx="4">
                  <c:v>2015</c:v>
                </c:pt>
                <c:pt idx="5">
                  <c:v>2016</c:v>
                </c:pt>
                <c:pt idx="6">
                  <c:v>2017</c:v>
                </c:pt>
                <c:pt idx="7">
                  <c:v>2018</c:v>
                </c:pt>
                <c:pt idx="8">
                  <c:v>2019</c:v>
                </c:pt>
                <c:pt idx="9">
                  <c:v>2020</c:v>
                </c:pt>
                <c:pt idx="10">
                  <c:v>2021</c:v>
                </c:pt>
                <c:pt idx="11">
                  <c:v>2022</c:v>
                </c:pt>
              </c:numCache>
            </c:numRef>
          </c:cat>
          <c:val>
            <c:numRef>
              <c:f>Data!$B$306:$M$306</c:f>
              <c:numCache>
                <c:formatCode>General</c:formatCode>
                <c:ptCount val="12"/>
                <c:pt idx="0">
                  <c:v>25</c:v>
                </c:pt>
                <c:pt idx="1">
                  <c:v>25.2</c:v>
                </c:pt>
                <c:pt idx="2">
                  <c:v>28.1</c:v>
                </c:pt>
                <c:pt idx="3">
                  <c:v>31.1</c:v>
                </c:pt>
                <c:pt idx="4">
                  <c:v>31.1</c:v>
                </c:pt>
                <c:pt idx="5">
                  <c:v>32.799999999999997</c:v>
                </c:pt>
                <c:pt idx="6">
                  <c:v>36.700000000000003</c:v>
                </c:pt>
                <c:pt idx="7">
                  <c:v>37.799999999999997</c:v>
                </c:pt>
                <c:pt idx="8">
                  <c:v>42.2</c:v>
                </c:pt>
                <c:pt idx="9">
                  <c:v>41.5</c:v>
                </c:pt>
                <c:pt idx="10">
                  <c:v>42.6</c:v>
                </c:pt>
                <c:pt idx="11">
                  <c:v>44.6</c:v>
                </c:pt>
              </c:numCache>
            </c:numRef>
          </c:val>
          <c:extLst>
            <c:ext xmlns:c16="http://schemas.microsoft.com/office/drawing/2014/chart" uri="{C3380CC4-5D6E-409C-BE32-E72D297353CC}">
              <c16:uniqueId val="{00000006-E311-4ACE-AAAC-8A712F954ACA}"/>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majorUnit val="0.2"/>
      </c:valAx>
      <c:spPr>
        <a:noFill/>
        <a:ln w="3175">
          <a:solidFill>
            <a:srgbClr val="000000"/>
          </a:solidFill>
          <a:prstDash val="solid"/>
        </a:ln>
      </c:spPr>
    </c:plotArea>
    <c:legend>
      <c:legendPos val="b"/>
      <c:layout>
        <c:manualLayout>
          <c:xMode val="edge"/>
          <c:yMode val="edge"/>
          <c:x val="9.1493739643406027E-2"/>
          <c:y val="0.92417414274828547"/>
          <c:w val="0.81380061349693256"/>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Data!$A$62</c:f>
              <c:strCache>
                <c:ptCount val="1"/>
                <c:pt idx="0">
                  <c:v>Nettoflöde</c:v>
                </c:pt>
              </c:strCache>
            </c:strRef>
          </c:tx>
          <c:spPr>
            <a:solidFill>
              <a:sysClr val="windowText" lastClr="000000"/>
            </a:solidFill>
          </c:spPr>
          <c:invertIfNegative val="0"/>
          <c:dPt>
            <c:idx val="21"/>
            <c:invertIfNegative val="0"/>
            <c:bubble3D val="0"/>
            <c:spPr>
              <a:solidFill>
                <a:sysClr val="windowText" lastClr="000000"/>
              </a:solidFill>
            </c:spPr>
            <c:extLst>
              <c:ext xmlns:c16="http://schemas.microsoft.com/office/drawing/2014/chart" uri="{C3380CC4-5D6E-409C-BE32-E72D297353CC}">
                <c16:uniqueId val="{00000001-BA99-4FC1-97AF-5E0AE025BBEB}"/>
              </c:ext>
            </c:extLst>
          </c:dPt>
          <c:dPt>
            <c:idx val="22"/>
            <c:invertIfNegative val="0"/>
            <c:bubble3D val="0"/>
            <c:spPr>
              <a:solidFill>
                <a:srgbClr val="E7E6E6">
                  <a:lumMod val="75000"/>
                </a:srgbClr>
              </a:solidFill>
            </c:spPr>
            <c:extLst>
              <c:ext xmlns:c16="http://schemas.microsoft.com/office/drawing/2014/chart" uri="{C3380CC4-5D6E-409C-BE32-E72D297353CC}">
                <c16:uniqueId val="{00000003-BA99-4FC1-97AF-5E0AE025BBEB}"/>
              </c:ext>
            </c:extLst>
          </c:dPt>
          <c:dPt>
            <c:idx val="23"/>
            <c:invertIfNegative val="0"/>
            <c:bubble3D val="0"/>
            <c:spPr>
              <a:solidFill>
                <a:srgbClr val="E7E6E6">
                  <a:lumMod val="75000"/>
                </a:srgbClr>
              </a:solidFill>
            </c:spPr>
            <c:extLst>
              <c:ext xmlns:c16="http://schemas.microsoft.com/office/drawing/2014/chart" uri="{C3380CC4-5D6E-409C-BE32-E72D297353CC}">
                <c16:uniqueId val="{00000005-BA99-4FC1-97AF-5E0AE025BBEB}"/>
              </c:ext>
            </c:extLst>
          </c:dPt>
          <c:dPt>
            <c:idx val="24"/>
            <c:invertIfNegative val="0"/>
            <c:bubble3D val="0"/>
            <c:spPr>
              <a:solidFill>
                <a:srgbClr val="E7E6E6">
                  <a:lumMod val="75000"/>
                </a:srgbClr>
              </a:solidFill>
            </c:spPr>
            <c:extLst>
              <c:ext xmlns:c16="http://schemas.microsoft.com/office/drawing/2014/chart" uri="{C3380CC4-5D6E-409C-BE32-E72D297353CC}">
                <c16:uniqueId val="{00000007-BA99-4FC1-97AF-5E0AE025BBEB}"/>
              </c:ext>
            </c:extLst>
          </c:dPt>
          <c:dPt>
            <c:idx val="25"/>
            <c:invertIfNegative val="0"/>
            <c:bubble3D val="0"/>
            <c:spPr>
              <a:solidFill>
                <a:sysClr val="window" lastClr="FFFFFF">
                  <a:lumMod val="65000"/>
                </a:sysClr>
              </a:solidFill>
            </c:spPr>
            <c:extLst>
              <c:ext xmlns:c16="http://schemas.microsoft.com/office/drawing/2014/chart" uri="{C3380CC4-5D6E-409C-BE32-E72D297353CC}">
                <c16:uniqueId val="{00000009-BA99-4FC1-97AF-5E0AE025BBEB}"/>
              </c:ext>
            </c:extLst>
          </c:dPt>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Data!$B$59:$AA$59</c:f>
              <c:numCache>
                <c:formatCode>General</c:formatCode>
                <c:ptCount val="26"/>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pt idx="23">
                  <c:v>2024</c:v>
                </c:pt>
                <c:pt idx="24">
                  <c:v>2025</c:v>
                </c:pt>
                <c:pt idx="25">
                  <c:v>2026</c:v>
                </c:pt>
              </c:numCache>
            </c:numRef>
          </c:cat>
          <c:val>
            <c:numRef>
              <c:f>Data!$B$62:$AA$62</c:f>
              <c:numCache>
                <c:formatCode>0</c:formatCode>
                <c:ptCount val="26"/>
                <c:pt idx="0">
                  <c:v>11</c:v>
                </c:pt>
                <c:pt idx="1">
                  <c:v>7</c:v>
                </c:pt>
                <c:pt idx="2">
                  <c:v>7</c:v>
                </c:pt>
                <c:pt idx="3">
                  <c:v>5.7</c:v>
                </c:pt>
                <c:pt idx="4">
                  <c:v>8.5929856076666322</c:v>
                </c:pt>
                <c:pt idx="5">
                  <c:v>5.5903999999999945</c:v>
                </c:pt>
                <c:pt idx="6">
                  <c:v>3.2438999999999649</c:v>
                </c:pt>
                <c:pt idx="7">
                  <c:v>2.5500999999999765</c:v>
                </c:pt>
                <c:pt idx="8">
                  <c:v>-16.430799999999987</c:v>
                </c:pt>
                <c:pt idx="9">
                  <c:v>-16.984099999999977</c:v>
                </c:pt>
                <c:pt idx="10">
                  <c:v>-5.7502999999999593</c:v>
                </c:pt>
                <c:pt idx="11">
                  <c:v>-15.998200000000041</c:v>
                </c:pt>
                <c:pt idx="12">
                  <c:v>-28.33829999999999</c:v>
                </c:pt>
                <c:pt idx="13">
                  <c:v>-21.344799999999989</c:v>
                </c:pt>
                <c:pt idx="14">
                  <c:v>-20.690199999999923</c:v>
                </c:pt>
                <c:pt idx="15">
                  <c:v>-27.437800000000017</c:v>
                </c:pt>
                <c:pt idx="16">
                  <c:v>-30.453099999999978</c:v>
                </c:pt>
                <c:pt idx="17">
                  <c:v>-28.047900000000023</c:v>
                </c:pt>
                <c:pt idx="18">
                  <c:v>-27.09670000000007</c:v>
                </c:pt>
                <c:pt idx="19">
                  <c:v>-32.623599999999918</c:v>
                </c:pt>
                <c:pt idx="20">
                  <c:v>-31.165099999999917</c:v>
                </c:pt>
                <c:pt idx="21">
                  <c:v>-19.899999999999999</c:v>
                </c:pt>
                <c:pt idx="22">
                  <c:v>-21.3</c:v>
                </c:pt>
                <c:pt idx="23">
                  <c:v>-22.4</c:v>
                </c:pt>
                <c:pt idx="24">
                  <c:v>-17.7</c:v>
                </c:pt>
                <c:pt idx="25">
                  <c:v>-12.2</c:v>
                </c:pt>
              </c:numCache>
            </c:numRef>
          </c:val>
          <c:extLst>
            <c:ext xmlns:c16="http://schemas.microsoft.com/office/drawing/2014/chart" uri="{C3380CC4-5D6E-409C-BE32-E72D297353CC}">
              <c16:uniqueId val="{0000000A-BA99-4FC1-97AF-5E0AE025BBEB}"/>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min val="-4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Data!$A$61</c:f>
              <c:strCache>
                <c:ptCount val="1"/>
                <c:pt idx="0">
                  <c:v>Avkastning efter kostnader</c:v>
                </c:pt>
              </c:strCache>
            </c:strRef>
          </c:tx>
          <c:spPr>
            <a:solidFill>
              <a:sysClr val="windowText" lastClr="000000">
                <a:lumMod val="75000"/>
                <a:lumOff val="25000"/>
              </a:sys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Data!$B$59:$W$59</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Data!$B$61:$W$61</c:f>
              <c:numCache>
                <c:formatCode>General</c:formatCode>
                <c:ptCount val="22"/>
                <c:pt idx="0">
                  <c:v>-27</c:v>
                </c:pt>
                <c:pt idx="1">
                  <c:v>-85</c:v>
                </c:pt>
                <c:pt idx="2">
                  <c:v>80</c:v>
                </c:pt>
                <c:pt idx="3">
                  <c:v>63</c:v>
                </c:pt>
                <c:pt idx="4">
                  <c:v>113</c:v>
                </c:pt>
                <c:pt idx="5">
                  <c:v>82</c:v>
                </c:pt>
                <c:pt idx="6">
                  <c:v>36</c:v>
                </c:pt>
                <c:pt idx="7">
                  <c:v>-194</c:v>
                </c:pt>
                <c:pt idx="8">
                  <c:v>135</c:v>
                </c:pt>
                <c:pt idx="9">
                  <c:v>83</c:v>
                </c:pt>
                <c:pt idx="10">
                  <c:v>-17</c:v>
                </c:pt>
                <c:pt idx="11">
                  <c:v>101</c:v>
                </c:pt>
                <c:pt idx="12">
                  <c:v>128</c:v>
                </c:pt>
                <c:pt idx="13">
                  <c:v>147</c:v>
                </c:pt>
                <c:pt idx="14">
                  <c:v>65</c:v>
                </c:pt>
                <c:pt idx="15">
                  <c:v>118</c:v>
                </c:pt>
                <c:pt idx="16">
                  <c:v>121</c:v>
                </c:pt>
                <c:pt idx="17">
                  <c:v>-2</c:v>
                </c:pt>
                <c:pt idx="18">
                  <c:v>240</c:v>
                </c:pt>
                <c:pt idx="19">
                  <c:v>132</c:v>
                </c:pt>
                <c:pt idx="20">
                  <c:v>338</c:v>
                </c:pt>
                <c:pt idx="21">
                  <c:v>-160</c:v>
                </c:pt>
              </c:numCache>
            </c:numRef>
          </c:val>
          <c:extLst>
            <c:ext xmlns:c16="http://schemas.microsoft.com/office/drawing/2014/chart" uri="{C3380CC4-5D6E-409C-BE32-E72D297353CC}">
              <c16:uniqueId val="{00000000-7F97-4C29-9C17-331770345070}"/>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nchor="ctr" anchorCtr="1"/>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2"/>
          <c:order val="0"/>
          <c:tx>
            <c:strRef>
              <c:f>Data!$A$65</c:f>
              <c:strCache>
                <c:ptCount val="1"/>
                <c:pt idx="0">
                  <c:v>Total avkastning efter kostnader (procent)</c:v>
                </c:pt>
              </c:strCache>
            </c:strRef>
          </c:tx>
          <c:spPr>
            <a:solidFill>
              <a:sysClr val="windowText" lastClr="000000">
                <a:lumMod val="75000"/>
                <a:lumOff val="25000"/>
              </a:sysClr>
            </a:solidFill>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Data!$B$59:$W$59</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Data!$B$65:$W$65</c:f>
              <c:numCache>
                <c:formatCode>0.0%</c:formatCode>
                <c:ptCount val="22"/>
                <c:pt idx="0">
                  <c:v>-4.9000000000000002E-2</c:v>
                </c:pt>
                <c:pt idx="1">
                  <c:v>-0.15</c:v>
                </c:pt>
                <c:pt idx="2">
                  <c:v>0.16400000000000001</c:v>
                </c:pt>
                <c:pt idx="3">
                  <c:v>0.11</c:v>
                </c:pt>
                <c:pt idx="4">
                  <c:v>0.17499999999999999</c:v>
                </c:pt>
                <c:pt idx="5">
                  <c:v>0.107</c:v>
                </c:pt>
                <c:pt idx="6">
                  <c:v>4.2999999999999997E-2</c:v>
                </c:pt>
                <c:pt idx="7">
                  <c:v>-0.216</c:v>
                </c:pt>
                <c:pt idx="8">
                  <c:v>0.19400000000000001</c:v>
                </c:pt>
                <c:pt idx="9">
                  <c:v>0.10249999999999999</c:v>
                </c:pt>
                <c:pt idx="10">
                  <c:v>-0.02</c:v>
                </c:pt>
                <c:pt idx="11">
                  <c:v>0.11572499999999999</c:v>
                </c:pt>
                <c:pt idx="12">
                  <c:v>0.13470599999999999</c:v>
                </c:pt>
                <c:pt idx="13">
                  <c:v>0.14099999999999999</c:v>
                </c:pt>
                <c:pt idx="14">
                  <c:v>5.5E-2</c:v>
                </c:pt>
                <c:pt idx="15">
                  <c:v>9.7000000000000003E-2</c:v>
                </c:pt>
                <c:pt idx="16">
                  <c:v>9.1999999999999998E-2</c:v>
                </c:pt>
                <c:pt idx="17">
                  <c:v>-2E-3</c:v>
                </c:pt>
                <c:pt idx="18">
                  <c:v>0.17399999999999999</c:v>
                </c:pt>
                <c:pt idx="19">
                  <c:v>8.5000000000000006E-2</c:v>
                </c:pt>
                <c:pt idx="20">
                  <c:v>0.20200000000000001</c:v>
                </c:pt>
                <c:pt idx="21">
                  <c:v>-0.08</c:v>
                </c:pt>
              </c:numCache>
            </c:numRef>
          </c:val>
          <c:extLst>
            <c:ext xmlns:c16="http://schemas.microsoft.com/office/drawing/2014/chart" uri="{C3380CC4-5D6E-409C-BE32-E72D297353CC}">
              <c16:uniqueId val="{00000000-490A-484F-AE69-D555775EC4A1}"/>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6497217990196532E-2"/>
          <c:y val="4.2110845821691646E-2"/>
          <c:w val="0.85069066214103262"/>
          <c:h val="0.78189159258318519"/>
        </c:manualLayout>
      </c:layout>
      <c:barChart>
        <c:barDir val="col"/>
        <c:grouping val="stacked"/>
        <c:varyColors val="0"/>
        <c:ser>
          <c:idx val="0"/>
          <c:order val="0"/>
          <c:tx>
            <c:strRef>
              <c:f>Data!$A$79</c:f>
              <c:strCache>
                <c:ptCount val="1"/>
                <c:pt idx="0">
                  <c:v>Avgiftstillgångar</c:v>
                </c:pt>
              </c:strCache>
            </c:strRef>
          </c:tx>
          <c:invertIfNegative val="0"/>
          <c:cat>
            <c:numRef>
              <c:f>Data!$L$76:$W$76</c:f>
              <c:numCache>
                <c:formatCode>General</c:formatCode>
                <c:ptCount val="12"/>
                <c:pt idx="0">
                  <c:v>2011</c:v>
                </c:pt>
                <c:pt idx="1">
                  <c:v>2012</c:v>
                </c:pt>
                <c:pt idx="2">
                  <c:v>2013</c:v>
                </c:pt>
                <c:pt idx="3">
                  <c:v>2014</c:v>
                </c:pt>
                <c:pt idx="4">
                  <c:v>2015</c:v>
                </c:pt>
                <c:pt idx="5">
                  <c:v>2016</c:v>
                </c:pt>
                <c:pt idx="6">
                  <c:v>2017</c:v>
                </c:pt>
                <c:pt idx="7">
                  <c:v>2018</c:v>
                </c:pt>
                <c:pt idx="8">
                  <c:v>2019</c:v>
                </c:pt>
                <c:pt idx="9">
                  <c:v>2020</c:v>
                </c:pt>
                <c:pt idx="10">
                  <c:v>2021</c:v>
                </c:pt>
                <c:pt idx="11">
                  <c:v>2022</c:v>
                </c:pt>
              </c:numCache>
            </c:numRef>
          </c:cat>
          <c:val>
            <c:numRef>
              <c:f>Data!$L$79:$W$79</c:f>
              <c:numCache>
                <c:formatCode>General</c:formatCode>
                <c:ptCount val="12"/>
                <c:pt idx="0">
                  <c:v>6828</c:v>
                </c:pt>
                <c:pt idx="1">
                  <c:v>6915</c:v>
                </c:pt>
                <c:pt idx="2">
                  <c:v>7123</c:v>
                </c:pt>
                <c:pt idx="3">
                  <c:v>7380</c:v>
                </c:pt>
                <c:pt idx="4">
                  <c:v>7457</c:v>
                </c:pt>
                <c:pt idx="5">
                  <c:v>7737</c:v>
                </c:pt>
                <c:pt idx="6">
                  <c:v>7984</c:v>
                </c:pt>
                <c:pt idx="7">
                  <c:v>8243.8078672328411</c:v>
                </c:pt>
                <c:pt idx="8">
                  <c:v>8616</c:v>
                </c:pt>
                <c:pt idx="9">
                  <c:v>8893</c:v>
                </c:pt>
                <c:pt idx="10">
                  <c:v>9187.8709288053105</c:v>
                </c:pt>
                <c:pt idx="11">
                  <c:v>9900</c:v>
                </c:pt>
              </c:numCache>
            </c:numRef>
          </c:val>
          <c:extLst>
            <c:ext xmlns:c16="http://schemas.microsoft.com/office/drawing/2014/chart" uri="{C3380CC4-5D6E-409C-BE32-E72D297353CC}">
              <c16:uniqueId val="{00000000-E0FF-4AC5-9633-25980A4AF1F8}"/>
            </c:ext>
          </c:extLst>
        </c:ser>
        <c:ser>
          <c:idx val="1"/>
          <c:order val="1"/>
          <c:tx>
            <c:strRef>
              <c:f>Data!$A$78</c:f>
              <c:strCache>
                <c:ptCount val="1"/>
                <c:pt idx="0">
                  <c:v>Bufferfonderna</c:v>
                </c:pt>
              </c:strCache>
            </c:strRef>
          </c:tx>
          <c:invertIfNegative val="0"/>
          <c:cat>
            <c:numRef>
              <c:f>Data!$L$76:$W$76</c:f>
              <c:numCache>
                <c:formatCode>General</c:formatCode>
                <c:ptCount val="12"/>
                <c:pt idx="0">
                  <c:v>2011</c:v>
                </c:pt>
                <c:pt idx="1">
                  <c:v>2012</c:v>
                </c:pt>
                <c:pt idx="2">
                  <c:v>2013</c:v>
                </c:pt>
                <c:pt idx="3">
                  <c:v>2014</c:v>
                </c:pt>
                <c:pt idx="4">
                  <c:v>2015</c:v>
                </c:pt>
                <c:pt idx="5">
                  <c:v>2016</c:v>
                </c:pt>
                <c:pt idx="6">
                  <c:v>2017</c:v>
                </c:pt>
                <c:pt idx="7">
                  <c:v>2018</c:v>
                </c:pt>
                <c:pt idx="8">
                  <c:v>2019</c:v>
                </c:pt>
                <c:pt idx="9">
                  <c:v>2020</c:v>
                </c:pt>
                <c:pt idx="10">
                  <c:v>2021</c:v>
                </c:pt>
                <c:pt idx="11">
                  <c:v>2022</c:v>
                </c:pt>
              </c:numCache>
            </c:numRef>
          </c:cat>
          <c:val>
            <c:numRef>
              <c:f>Data!$L$78:$W$78</c:f>
              <c:numCache>
                <c:formatCode>General</c:formatCode>
                <c:ptCount val="12"/>
                <c:pt idx="0">
                  <c:v>873</c:v>
                </c:pt>
                <c:pt idx="1">
                  <c:v>958</c:v>
                </c:pt>
                <c:pt idx="2">
                  <c:v>1057.7869731812741</c:v>
                </c:pt>
                <c:pt idx="3">
                  <c:v>1180</c:v>
                </c:pt>
                <c:pt idx="4">
                  <c:v>1230</c:v>
                </c:pt>
                <c:pt idx="5">
                  <c:v>1321</c:v>
                </c:pt>
                <c:pt idx="6">
                  <c:v>1412</c:v>
                </c:pt>
                <c:pt idx="7">
                  <c:v>1383.1921327671598</c:v>
                </c:pt>
                <c:pt idx="8">
                  <c:v>1596.3928393352701</c:v>
                </c:pt>
                <c:pt idx="9">
                  <c:v>1695.973</c:v>
                </c:pt>
                <c:pt idx="10">
                  <c:v>2004.0670711946902</c:v>
                </c:pt>
                <c:pt idx="11">
                  <c:v>1800</c:v>
                </c:pt>
              </c:numCache>
            </c:numRef>
          </c:val>
          <c:extLst>
            <c:ext xmlns:c16="http://schemas.microsoft.com/office/drawing/2014/chart" uri="{C3380CC4-5D6E-409C-BE32-E72D297353CC}">
              <c16:uniqueId val="{00000001-E0FF-4AC5-9633-25980A4AF1F8}"/>
            </c:ext>
          </c:extLst>
        </c:ser>
        <c:dLbls>
          <c:showLegendKey val="0"/>
          <c:showVal val="0"/>
          <c:showCatName val="0"/>
          <c:showSerName val="0"/>
          <c:showPercent val="0"/>
          <c:showBubbleSize val="0"/>
        </c:dLbls>
        <c:gapWidth val="50"/>
        <c:overlap val="100"/>
        <c:axId val="81486208"/>
        <c:axId val="81488128"/>
      </c:barChart>
      <c:lineChart>
        <c:grouping val="standard"/>
        <c:varyColors val="0"/>
        <c:ser>
          <c:idx val="2"/>
          <c:order val="2"/>
          <c:tx>
            <c:strRef>
              <c:f>Data!$A$77</c:f>
              <c:strCache>
                <c:ptCount val="1"/>
                <c:pt idx="0">
                  <c:v>Skulder</c:v>
                </c:pt>
              </c:strCache>
            </c:strRef>
          </c:tx>
          <c:marker>
            <c:symbol val="none"/>
          </c:marker>
          <c:cat>
            <c:numRef>
              <c:f>Data!$B$76:$V$76</c:f>
              <c:numCache>
                <c:formatCode>General</c:formatCode>
                <c:ptCount val="21"/>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numCache>
            </c:numRef>
          </c:cat>
          <c:val>
            <c:numRef>
              <c:f>Data!$L$77:$W$77</c:f>
              <c:numCache>
                <c:formatCode>General</c:formatCode>
                <c:ptCount val="12"/>
                <c:pt idx="0">
                  <c:v>7543</c:v>
                </c:pt>
                <c:pt idx="1">
                  <c:v>7952</c:v>
                </c:pt>
                <c:pt idx="2">
                  <c:v>8053.0000000000009</c:v>
                </c:pt>
                <c:pt idx="3">
                  <c:v>8140.0000000000009</c:v>
                </c:pt>
                <c:pt idx="4">
                  <c:v>8517</c:v>
                </c:pt>
                <c:pt idx="5">
                  <c:v>8714</c:v>
                </c:pt>
                <c:pt idx="6">
                  <c:v>9080</c:v>
                </c:pt>
                <c:pt idx="7">
                  <c:v>9165</c:v>
                </c:pt>
                <c:pt idx="8">
                  <c:v>9454</c:v>
                </c:pt>
                <c:pt idx="9">
                  <c:v>9783</c:v>
                </c:pt>
                <c:pt idx="10">
                  <c:v>9990.9879999999994</c:v>
                </c:pt>
                <c:pt idx="11">
                  <c:v>10400</c:v>
                </c:pt>
              </c:numCache>
            </c:numRef>
          </c:val>
          <c:smooth val="0"/>
          <c:extLst>
            <c:ext xmlns:c16="http://schemas.microsoft.com/office/drawing/2014/chart" uri="{C3380CC4-5D6E-409C-BE32-E72D297353CC}">
              <c16:uniqueId val="{00000002-E0FF-4AC5-9633-25980A4AF1F8}"/>
            </c:ext>
          </c:extLst>
        </c:ser>
        <c:dLbls>
          <c:showLegendKey val="0"/>
          <c:showVal val="0"/>
          <c:showCatName val="0"/>
          <c:showSerName val="0"/>
          <c:showPercent val="0"/>
          <c:showBubbleSize val="0"/>
        </c:dLbls>
        <c:marker val="1"/>
        <c:smooth val="0"/>
        <c:axId val="81486208"/>
        <c:axId val="81488128"/>
      </c:lineChart>
      <c:lineChart>
        <c:grouping val="standard"/>
        <c:varyColors val="0"/>
        <c:ser>
          <c:idx val="3"/>
          <c:order val="3"/>
          <c:tx>
            <c:v>Balanstal (höger axel)</c:v>
          </c:tx>
          <c:marker>
            <c:symbol val="none"/>
          </c:marker>
          <c:dLbls>
            <c:dLbl>
              <c:idx val="0"/>
              <c:layout>
                <c:manualLayout>
                  <c:x val="-3.052399525182296E-2"/>
                  <c:y val="-7.22580645161290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0FF-4AC5-9633-25980A4AF1F8}"/>
                </c:ext>
              </c:extLst>
            </c:dLbl>
            <c:dLbl>
              <c:idx val="1"/>
              <c:delete val="1"/>
              <c:extLst>
                <c:ext xmlns:c15="http://schemas.microsoft.com/office/drawing/2012/chart" uri="{CE6537A1-D6FC-4f65-9D91-7224C49458BB}"/>
                <c:ext xmlns:c16="http://schemas.microsoft.com/office/drawing/2014/chart" uri="{C3380CC4-5D6E-409C-BE32-E72D297353CC}">
                  <c16:uniqueId val="{00000004-E0FF-4AC5-9633-25980A4AF1F8}"/>
                </c:ext>
              </c:extLst>
            </c:dLbl>
            <c:dLbl>
              <c:idx val="2"/>
              <c:delete val="1"/>
              <c:extLst>
                <c:ext xmlns:c15="http://schemas.microsoft.com/office/drawing/2012/chart" uri="{CE6537A1-D6FC-4f65-9D91-7224C49458BB}"/>
                <c:ext xmlns:c16="http://schemas.microsoft.com/office/drawing/2014/chart" uri="{C3380CC4-5D6E-409C-BE32-E72D297353CC}">
                  <c16:uniqueId val="{00000005-E0FF-4AC5-9633-25980A4AF1F8}"/>
                </c:ext>
              </c:extLst>
            </c:dLbl>
            <c:dLbl>
              <c:idx val="3"/>
              <c:layout>
                <c:manualLayout>
                  <c:x val="-6.2177790563163607E-17"/>
                  <c:y val="-2.06451612903226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0FF-4AC5-9633-25980A4AF1F8}"/>
                </c:ext>
              </c:extLst>
            </c:dLbl>
            <c:dLbl>
              <c:idx val="4"/>
              <c:delete val="1"/>
              <c:extLst>
                <c:ext xmlns:c15="http://schemas.microsoft.com/office/drawing/2012/chart" uri="{CE6537A1-D6FC-4f65-9D91-7224C49458BB}"/>
                <c:ext xmlns:c16="http://schemas.microsoft.com/office/drawing/2014/chart" uri="{C3380CC4-5D6E-409C-BE32-E72D297353CC}">
                  <c16:uniqueId val="{00000007-E0FF-4AC5-9633-25980A4AF1F8}"/>
                </c:ext>
              </c:extLst>
            </c:dLbl>
            <c:dLbl>
              <c:idx val="5"/>
              <c:delete val="1"/>
              <c:extLst>
                <c:ext xmlns:c15="http://schemas.microsoft.com/office/drawing/2012/chart" uri="{CE6537A1-D6FC-4f65-9D91-7224C49458BB}"/>
                <c:ext xmlns:c16="http://schemas.microsoft.com/office/drawing/2014/chart" uri="{C3380CC4-5D6E-409C-BE32-E72D297353CC}">
                  <c16:uniqueId val="{00000008-E0FF-4AC5-9633-25980A4AF1F8}"/>
                </c:ext>
              </c:extLst>
            </c:dLbl>
            <c:dLbl>
              <c:idx val="6"/>
              <c:layout>
                <c:manualLayout>
                  <c:x val="0"/>
                  <c:y val="1.548387096774193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E0FF-4AC5-9633-25980A4AF1F8}"/>
                </c:ext>
              </c:extLst>
            </c:dLbl>
            <c:dLbl>
              <c:idx val="7"/>
              <c:delete val="1"/>
              <c:extLst>
                <c:ext xmlns:c15="http://schemas.microsoft.com/office/drawing/2012/chart" uri="{CE6537A1-D6FC-4f65-9D91-7224C49458BB}"/>
                <c:ext xmlns:c16="http://schemas.microsoft.com/office/drawing/2014/chart" uri="{C3380CC4-5D6E-409C-BE32-E72D297353CC}">
                  <c16:uniqueId val="{0000000A-E0FF-4AC5-9633-25980A4AF1F8}"/>
                </c:ext>
              </c:extLst>
            </c:dLbl>
            <c:dLbl>
              <c:idx val="8"/>
              <c:delete val="1"/>
              <c:extLst>
                <c:ext xmlns:c15="http://schemas.microsoft.com/office/drawing/2012/chart" uri="{CE6537A1-D6FC-4f65-9D91-7224C49458BB}"/>
                <c:ext xmlns:c16="http://schemas.microsoft.com/office/drawing/2014/chart" uri="{C3380CC4-5D6E-409C-BE32-E72D297353CC}">
                  <c16:uniqueId val="{0000000B-E0FF-4AC5-9633-25980A4AF1F8}"/>
                </c:ext>
              </c:extLst>
            </c:dLbl>
            <c:dLbl>
              <c:idx val="9"/>
              <c:layout>
                <c:manualLayout>
                  <c:x val="-5.0873325419705059E-2"/>
                  <c:y val="7.22580645161289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E0FF-4AC5-9633-25980A4AF1F8}"/>
                </c:ext>
              </c:extLst>
            </c:dLbl>
            <c:dLbl>
              <c:idx val="10"/>
              <c:delete val="1"/>
              <c:extLst>
                <c:ext xmlns:c15="http://schemas.microsoft.com/office/drawing/2012/chart" uri="{CE6537A1-D6FC-4f65-9D91-7224C49458BB}"/>
                <c:ext xmlns:c16="http://schemas.microsoft.com/office/drawing/2014/chart" uri="{C3380CC4-5D6E-409C-BE32-E72D297353CC}">
                  <c16:uniqueId val="{0000000D-E0FF-4AC5-9633-25980A4AF1F8}"/>
                </c:ext>
              </c:extLst>
            </c:dLbl>
            <c:dLbl>
              <c:idx val="11"/>
              <c:layout>
                <c:manualLayout>
                  <c:x val="-7.6309988129557402E-2"/>
                  <c:y val="9.290322580645162E-2"/>
                </c:manualLayout>
              </c:layout>
              <c:spPr>
                <a:noFill/>
                <a:ln>
                  <a:noFill/>
                </a:ln>
                <a:effectLst/>
              </c:spPr>
              <c:txPr>
                <a:bodyPr wrap="square" lIns="38100" tIns="19050" rIns="38100" bIns="19050" anchor="ctr">
                  <a:noAutofit/>
                </a:bodyPr>
                <a:lstStyle/>
                <a:p>
                  <a:pPr>
                    <a:defRPr/>
                  </a:pPr>
                  <a:endParaRPr lang="sv-SE"/>
                </a:p>
              </c:txPr>
              <c:showLegendKey val="0"/>
              <c:showVal val="1"/>
              <c:showCatName val="0"/>
              <c:showSerName val="0"/>
              <c:showPercent val="0"/>
              <c:showBubbleSize val="0"/>
              <c:extLst>
                <c:ext xmlns:c15="http://schemas.microsoft.com/office/drawing/2012/chart" uri="{CE6537A1-D6FC-4f65-9D91-7224C49458BB}">
                  <c15:layout>
                    <c:manualLayout>
                      <c:w val="9.4573645481019972E-2"/>
                      <c:h val="6.7922580645161296E-2"/>
                    </c:manualLayout>
                  </c15:layout>
                </c:ext>
                <c:ext xmlns:c16="http://schemas.microsoft.com/office/drawing/2014/chart" uri="{C3380CC4-5D6E-409C-BE32-E72D297353CC}">
                  <c16:uniqueId val="{0000000E-E0FF-4AC5-9633-25980A4AF1F8}"/>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Data!$B$76:$V$76</c:f>
              <c:numCache>
                <c:formatCode>General</c:formatCode>
                <c:ptCount val="21"/>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numCache>
            </c:numRef>
          </c:cat>
          <c:val>
            <c:numRef>
              <c:f>Data!$L$73:$W$73</c:f>
              <c:numCache>
                <c:formatCode>0.0000</c:formatCode>
                <c:ptCount val="12"/>
                <c:pt idx="0">
                  <c:v>1.02</c:v>
                </c:pt>
                <c:pt idx="1">
                  <c:v>0.98399999999999999</c:v>
                </c:pt>
                <c:pt idx="2">
                  <c:v>1.004</c:v>
                </c:pt>
                <c:pt idx="3">
                  <c:v>1.0369999999999999</c:v>
                </c:pt>
                <c:pt idx="4">
                  <c:v>1.0201</c:v>
                </c:pt>
                <c:pt idx="5">
                  <c:v>1.0389999999999999</c:v>
                </c:pt>
                <c:pt idx="6">
                  <c:v>1.0347</c:v>
                </c:pt>
                <c:pt idx="7">
                  <c:v>1.05</c:v>
                </c:pt>
                <c:pt idx="8">
                  <c:v>1.08</c:v>
                </c:pt>
                <c:pt idx="9">
                  <c:v>1.0820000000000001</c:v>
                </c:pt>
                <c:pt idx="10">
                  <c:v>1.1200000000000001</c:v>
                </c:pt>
                <c:pt idx="11">
                  <c:v>1.1294999999999999</c:v>
                </c:pt>
              </c:numCache>
            </c:numRef>
          </c:val>
          <c:smooth val="0"/>
          <c:extLst>
            <c:ext xmlns:c16="http://schemas.microsoft.com/office/drawing/2014/chart" uri="{C3380CC4-5D6E-409C-BE32-E72D297353CC}">
              <c16:uniqueId val="{0000000F-E0FF-4AC5-9633-25980A4AF1F8}"/>
            </c:ext>
          </c:extLst>
        </c:ser>
        <c:dLbls>
          <c:showLegendKey val="0"/>
          <c:showVal val="0"/>
          <c:showCatName val="0"/>
          <c:showSerName val="0"/>
          <c:showPercent val="0"/>
          <c:showBubbleSize val="0"/>
        </c:dLbls>
        <c:marker val="1"/>
        <c:smooth val="0"/>
        <c:axId val="81499648"/>
        <c:axId val="81498112"/>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1700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1498112"/>
        <c:scaling>
          <c:orientation val="minMax"/>
          <c:max val="1.2"/>
          <c:min val="0.5"/>
        </c:scaling>
        <c:delete val="0"/>
        <c:axPos val="r"/>
        <c:numFmt formatCode="0.00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99648"/>
        <c:crosses val="max"/>
        <c:crossBetween val="between"/>
        <c:minorUnit val="0.5"/>
      </c:valAx>
      <c:catAx>
        <c:axId val="81499648"/>
        <c:scaling>
          <c:orientation val="minMax"/>
        </c:scaling>
        <c:delete val="1"/>
        <c:axPos val="b"/>
        <c:numFmt formatCode="General" sourceLinked="1"/>
        <c:majorTickMark val="out"/>
        <c:minorTickMark val="none"/>
        <c:tickLblPos val="nextTo"/>
        <c:crossAx val="81498112"/>
        <c:crosses val="autoZero"/>
        <c:auto val="1"/>
        <c:lblAlgn val="ctr"/>
        <c:lblOffset val="100"/>
        <c:noMultiLvlLbl val="1"/>
      </c:catAx>
      <c:spPr>
        <a:noFill/>
        <a:ln w="3175">
          <a:solidFill>
            <a:srgbClr val="000000"/>
          </a:solidFill>
          <a:prstDash val="solid"/>
        </a:ln>
      </c:spPr>
    </c:plotArea>
    <c:legend>
      <c:legendPos val="b"/>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Data!$B$109</c:f>
              <c:strCache>
                <c:ptCount val="1"/>
                <c:pt idx="0">
                  <c:v>1år </c:v>
                </c:pt>
              </c:strCache>
            </c:strRef>
          </c:tx>
          <c:spPr>
            <a:solidFill>
              <a:sysClr val="windowText" lastClr="000000">
                <a:lumMod val="85000"/>
                <a:lumOff val="15000"/>
              </a:sysClr>
            </a:solidFill>
          </c:spPr>
          <c:invertIfNegative val="0"/>
          <c:dLbls>
            <c:dLbl>
              <c:idx val="2"/>
              <c:layout>
                <c:manualLayout>
                  <c:x val="0"/>
                  <c:y val="1.548387096774212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FF9-4DA6-86B3-15D77C7F271E}"/>
                </c:ext>
              </c:extLst>
            </c:dLbl>
            <c:dLbl>
              <c:idx val="3"/>
              <c:layout>
                <c:manualLayout>
                  <c:x val="0"/>
                  <c:y val="-2.87590579710144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FF9-4DA6-86B3-15D77C7F271E}"/>
                </c:ext>
              </c:extLst>
            </c:dLbl>
            <c:dLbl>
              <c:idx val="4"/>
              <c:layout>
                <c:manualLayout>
                  <c:x val="-1.1549139070132422E-16"/>
                  <c:y val="-2.396588164251207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FF9-4DA6-86B3-15D77C7F271E}"/>
                </c:ext>
              </c:extLst>
            </c:dLbl>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c:v>
                </c:pt>
                <c:pt idx="1">
                  <c:v>SPU (Norge) - 13 077</c:v>
                </c:pt>
                <c:pt idx="2">
                  <c:v>ABP (Nederländerna) - 4 878</c:v>
                </c:pt>
                <c:pt idx="3">
                  <c:v>CalPERS (USA) - 4 444</c:v>
                </c:pt>
                <c:pt idx="4">
                  <c:v>CPPIB (Kanada) - 4 108</c:v>
                </c:pt>
                <c:pt idx="5">
                  <c:v>CDPQ (Kanada) - 3 041</c:v>
                </c:pt>
                <c:pt idx="6">
                  <c:v>ATP (Danmark) - 969</c:v>
                </c:pt>
              </c:strCache>
            </c:strRef>
          </c:cat>
          <c:val>
            <c:numRef>
              <c:f>Data!$B$110:$B$116</c:f>
              <c:numCache>
                <c:formatCode>0.0%</c:formatCode>
                <c:ptCount val="7"/>
                <c:pt idx="0">
                  <c:v>-0.08</c:v>
                </c:pt>
                <c:pt idx="1">
                  <c:v>-0.14099999999999999</c:v>
                </c:pt>
                <c:pt idx="2">
                  <c:v>-0.183</c:v>
                </c:pt>
                <c:pt idx="3">
                  <c:v>-6.0999999999999999E-2</c:v>
                </c:pt>
                <c:pt idx="4">
                  <c:v>-4.2999999999999997E-2</c:v>
                </c:pt>
                <c:pt idx="5">
                  <c:v>-0.01</c:v>
                </c:pt>
                <c:pt idx="6">
                  <c:v>-0.154</c:v>
                </c:pt>
              </c:numCache>
            </c:numRef>
          </c:val>
          <c:extLst>
            <c:ext xmlns:c16="http://schemas.microsoft.com/office/drawing/2014/chart" uri="{C3380CC4-5D6E-409C-BE32-E72D297353CC}">
              <c16:uniqueId val="{00000003-CFF9-4DA6-86B3-15D77C7F271E}"/>
            </c:ext>
          </c:extLst>
        </c:ser>
        <c:ser>
          <c:idx val="1"/>
          <c:order val="1"/>
          <c:tx>
            <c:strRef>
              <c:f>Data!$C$109</c:f>
              <c:strCache>
                <c:ptCount val="1"/>
                <c:pt idx="0">
                  <c:v>5år</c:v>
                </c:pt>
              </c:strCache>
            </c:strRef>
          </c:tx>
          <c:spPr>
            <a:solidFill>
              <a:srgbClr val="E7E6E6">
                <a:lumMod val="50000"/>
              </a:srgbClr>
            </a:solidFill>
          </c:spPr>
          <c:invertIfNegative val="0"/>
          <c:dLbls>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c:v>
                </c:pt>
                <c:pt idx="1">
                  <c:v>SPU (Norge) - 13 077</c:v>
                </c:pt>
                <c:pt idx="2">
                  <c:v>ABP (Nederländerna) - 4 878</c:v>
                </c:pt>
                <c:pt idx="3">
                  <c:v>CalPERS (USA) - 4 444</c:v>
                </c:pt>
                <c:pt idx="4">
                  <c:v>CPPIB (Kanada) - 4 108</c:v>
                </c:pt>
                <c:pt idx="5">
                  <c:v>CDPQ (Kanada) - 3 041</c:v>
                </c:pt>
                <c:pt idx="6">
                  <c:v>ATP (Danmark) - 969</c:v>
                </c:pt>
              </c:strCache>
            </c:strRef>
          </c:cat>
          <c:val>
            <c:numRef>
              <c:f>Data!$C$110:$C$116</c:f>
              <c:numCache>
                <c:formatCode>0.0%</c:formatCode>
                <c:ptCount val="7"/>
                <c:pt idx="0">
                  <c:v>7.0000000000000007E-2</c:v>
                </c:pt>
                <c:pt idx="1">
                  <c:v>4.2000000000000003E-2</c:v>
                </c:pt>
                <c:pt idx="2">
                  <c:v>1.4E-2</c:v>
                </c:pt>
                <c:pt idx="3">
                  <c:v>6.7000000000000004E-2</c:v>
                </c:pt>
                <c:pt idx="4">
                  <c:v>6.7000000000000004E-2</c:v>
                </c:pt>
                <c:pt idx="5">
                  <c:v>6.6000000000000003E-2</c:v>
                </c:pt>
                <c:pt idx="6">
                  <c:v>1.6E-2</c:v>
                </c:pt>
              </c:numCache>
            </c:numRef>
          </c:val>
          <c:extLst>
            <c:ext xmlns:c16="http://schemas.microsoft.com/office/drawing/2014/chart" uri="{C3380CC4-5D6E-409C-BE32-E72D297353CC}">
              <c16:uniqueId val="{00000004-CFF9-4DA6-86B3-15D77C7F271E}"/>
            </c:ext>
          </c:extLst>
        </c:ser>
        <c:ser>
          <c:idx val="2"/>
          <c:order val="2"/>
          <c:tx>
            <c:strRef>
              <c:f>Data!$D$109</c:f>
              <c:strCache>
                <c:ptCount val="1"/>
                <c:pt idx="0">
                  <c:v>10år</c:v>
                </c:pt>
              </c:strCache>
            </c:strRef>
          </c:tx>
          <c:spPr>
            <a:solidFill>
              <a:srgbClr val="E7E6E6">
                <a:lumMod val="90000"/>
              </a:srgbClr>
            </a:solidFill>
          </c:spPr>
          <c:invertIfNegative val="0"/>
          <c:dLbls>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c:v>
                </c:pt>
                <c:pt idx="1">
                  <c:v>SPU (Norge) - 13 077</c:v>
                </c:pt>
                <c:pt idx="2">
                  <c:v>ABP (Nederländerna) - 4 878</c:v>
                </c:pt>
                <c:pt idx="3">
                  <c:v>CalPERS (USA) - 4 444</c:v>
                </c:pt>
                <c:pt idx="4">
                  <c:v>CPPIB (Kanada) - 4 108</c:v>
                </c:pt>
                <c:pt idx="5">
                  <c:v>CDPQ (Kanada) - 3 041</c:v>
                </c:pt>
                <c:pt idx="6">
                  <c:v>ATP (Danmark) - 969</c:v>
                </c:pt>
              </c:strCache>
            </c:strRef>
          </c:cat>
          <c:val>
            <c:numRef>
              <c:f>Data!$D$110:$D$116</c:f>
              <c:numCache>
                <c:formatCode>0.0%</c:formatCode>
                <c:ptCount val="7"/>
                <c:pt idx="0">
                  <c:v>8.6999999999999994E-2</c:v>
                </c:pt>
                <c:pt idx="1">
                  <c:v>6.6000000000000003E-2</c:v>
                </c:pt>
                <c:pt idx="2">
                  <c:v>4.2999999999999997E-2</c:v>
                </c:pt>
                <c:pt idx="3">
                  <c:v>7.8E-2</c:v>
                </c:pt>
                <c:pt idx="4">
                  <c:v>9.4E-2</c:v>
                </c:pt>
                <c:pt idx="5">
                  <c:v>8.3000000000000004E-2</c:v>
                </c:pt>
                <c:pt idx="6">
                  <c:v>3.2000000000000001E-2</c:v>
                </c:pt>
              </c:numCache>
            </c:numRef>
          </c:val>
          <c:extLst>
            <c:ext xmlns:c16="http://schemas.microsoft.com/office/drawing/2014/chart" uri="{C3380CC4-5D6E-409C-BE32-E72D297353CC}">
              <c16:uniqueId val="{00000005-CFF9-4DA6-86B3-15D77C7F271E}"/>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5400000" vert="horz"/>
          <a:lstStyle/>
          <a:p>
            <a:pPr>
              <a:defRPr sz="600"/>
            </a:pPr>
            <a:endParaRPr lang="sv-SE"/>
          </a:p>
        </c:txPr>
        <c:crossAx val="81202560"/>
        <c:crosses val="autoZero"/>
        <c:auto val="1"/>
        <c:lblAlgn val="ctr"/>
        <c:lblOffset val="100"/>
        <c:noMultiLvlLbl val="1"/>
      </c:catAx>
      <c:valAx>
        <c:axId val="8120256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36649355158730151"/>
          <c:y val="6.8880208333333331E-2"/>
          <c:w val="0.30038293650793652"/>
          <c:h val="5.2587937801932355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5004187942882892E-2"/>
          <c:y val="3.8670161966901637E-2"/>
          <c:w val="0.90604978826102212"/>
          <c:h val="0.74294778877533585"/>
        </c:manualLayout>
      </c:layout>
      <c:barChart>
        <c:barDir val="col"/>
        <c:grouping val="stacked"/>
        <c:varyColors val="0"/>
        <c:ser>
          <c:idx val="0"/>
          <c:order val="0"/>
          <c:tx>
            <c:strRef>
              <c:f>Data!$F$109</c:f>
              <c:strCache>
                <c:ptCount val="1"/>
                <c:pt idx="0">
                  <c:v>Aktier </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 mdkr</c:v>
                </c:pt>
                <c:pt idx="1">
                  <c:v>SPU (Norge) - 13 077 mdkr</c:v>
                </c:pt>
                <c:pt idx="2">
                  <c:v>ABP (Nederländerna) - 4 878 mdkr</c:v>
                </c:pt>
                <c:pt idx="3">
                  <c:v>CalPERS (USA) - 4 444 mdkr</c:v>
                </c:pt>
                <c:pt idx="4">
                  <c:v>CPPIB (Kanada) - 4 108 mdkr</c:v>
                </c:pt>
                <c:pt idx="5">
                  <c:v>CDPQ (Kanada) - 3 041 mdkr</c:v>
                </c:pt>
                <c:pt idx="6">
                  <c:v>ATP (Danmark) - 969 mdkr</c:v>
                </c:pt>
              </c:strCache>
            </c:strRef>
          </c:cat>
          <c:val>
            <c:numRef>
              <c:f>Data!$F$110:$F$116</c:f>
              <c:numCache>
                <c:formatCode>0%</c:formatCode>
                <c:ptCount val="7"/>
                <c:pt idx="0">
                  <c:v>0.41162625469131392</c:v>
                </c:pt>
                <c:pt idx="1">
                  <c:v>0.6977391584198247</c:v>
                </c:pt>
                <c:pt idx="2">
                  <c:v>-4.9999999999998934E-3</c:v>
                </c:pt>
                <c:pt idx="3">
                  <c:v>0.42884923471079722</c:v>
                </c:pt>
                <c:pt idx="4">
                  <c:v>0.28191183126083336</c:v>
                </c:pt>
                <c:pt idx="5">
                  <c:v>0.45129122986448478</c:v>
                </c:pt>
                <c:pt idx="6">
                  <c:v>0.16734303437880457</c:v>
                </c:pt>
              </c:numCache>
            </c:numRef>
          </c:val>
          <c:extLst>
            <c:ext xmlns:c16="http://schemas.microsoft.com/office/drawing/2014/chart" uri="{C3380CC4-5D6E-409C-BE32-E72D297353CC}">
              <c16:uniqueId val="{00000000-8E42-4790-9C77-975ECEFF7693}"/>
            </c:ext>
          </c:extLst>
        </c:ser>
        <c:ser>
          <c:idx val="1"/>
          <c:order val="1"/>
          <c:tx>
            <c:strRef>
              <c:f>Data!$G$109</c:f>
              <c:strCache>
                <c:ptCount val="1"/>
                <c:pt idx="0">
                  <c:v>Räntor</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 mdkr</c:v>
                </c:pt>
                <c:pt idx="1">
                  <c:v>SPU (Norge) - 13 077 mdkr</c:v>
                </c:pt>
                <c:pt idx="2">
                  <c:v>ABP (Nederländerna) - 4 878 mdkr</c:v>
                </c:pt>
                <c:pt idx="3">
                  <c:v>CalPERS (USA) - 4 444 mdkr</c:v>
                </c:pt>
                <c:pt idx="4">
                  <c:v>CPPIB (Kanada) - 4 108 mdkr</c:v>
                </c:pt>
                <c:pt idx="5">
                  <c:v>CDPQ (Kanada) - 3 041 mdkr</c:v>
                </c:pt>
                <c:pt idx="6">
                  <c:v>ATP (Danmark) - 969 mdkr</c:v>
                </c:pt>
              </c:strCache>
            </c:strRef>
          </c:cat>
          <c:val>
            <c:numRef>
              <c:f>Data!$G$110:$G$116</c:f>
              <c:numCache>
                <c:formatCode>0%</c:formatCode>
                <c:ptCount val="7"/>
                <c:pt idx="0">
                  <c:v>0.24946273950508049</c:v>
                </c:pt>
                <c:pt idx="1">
                  <c:v>0.27451926945047878</c:v>
                </c:pt>
                <c:pt idx="2">
                  <c:v>0.26599999999999996</c:v>
                </c:pt>
                <c:pt idx="3">
                  <c:v>0.24851309819414427</c:v>
                </c:pt>
                <c:pt idx="4">
                  <c:v>0.24442056716408728</c:v>
                </c:pt>
                <c:pt idx="5">
                  <c:v>0.30478138583482484</c:v>
                </c:pt>
                <c:pt idx="6">
                  <c:v>0.38336199844113344</c:v>
                </c:pt>
              </c:numCache>
            </c:numRef>
          </c:val>
          <c:extLst>
            <c:ext xmlns:c16="http://schemas.microsoft.com/office/drawing/2014/chart" uri="{C3380CC4-5D6E-409C-BE32-E72D297353CC}">
              <c16:uniqueId val="{00000001-8E42-4790-9C77-975ECEFF7693}"/>
            </c:ext>
          </c:extLst>
        </c:ser>
        <c:ser>
          <c:idx val="2"/>
          <c:order val="2"/>
          <c:tx>
            <c:strRef>
              <c:f>Data!$H$109</c:f>
              <c:strCache>
                <c:ptCount val="1"/>
                <c:pt idx="0">
                  <c:v>Alternativa tillgångar</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Buffertfonderna - 1 826 mdkr</c:v>
                </c:pt>
                <c:pt idx="1">
                  <c:v>SPU (Norge) - 13 077 mdkr</c:v>
                </c:pt>
                <c:pt idx="2">
                  <c:v>ABP (Nederländerna) - 4 878 mdkr</c:v>
                </c:pt>
                <c:pt idx="3">
                  <c:v>CalPERS (USA) - 4 444 mdkr</c:v>
                </c:pt>
                <c:pt idx="4">
                  <c:v>CPPIB (Kanada) - 4 108 mdkr</c:v>
                </c:pt>
                <c:pt idx="5">
                  <c:v>CDPQ (Kanada) - 3 041 mdkr</c:v>
                </c:pt>
                <c:pt idx="6">
                  <c:v>ATP (Danmark) - 969 mdkr</c:v>
                </c:pt>
              </c:strCache>
            </c:strRef>
          </c:cat>
          <c:val>
            <c:numRef>
              <c:f>Data!$H$110:$H$116</c:f>
              <c:numCache>
                <c:formatCode>0%</c:formatCode>
                <c:ptCount val="7"/>
                <c:pt idx="0">
                  <c:v>0.33756128782818384</c:v>
                </c:pt>
                <c:pt idx="1">
                  <c:v>2.7741572129696745E-2</c:v>
                </c:pt>
                <c:pt idx="2">
                  <c:v>0.40199999999999997</c:v>
                </c:pt>
                <c:pt idx="3">
                  <c:v>0.28582157601729363</c:v>
                </c:pt>
                <c:pt idx="4">
                  <c:v>0.42674771942895684</c:v>
                </c:pt>
                <c:pt idx="5">
                  <c:v>0.24392738430069039</c:v>
                </c:pt>
                <c:pt idx="6">
                  <c:v>0.43414433042817302</c:v>
                </c:pt>
              </c:numCache>
            </c:numRef>
          </c:val>
          <c:extLst>
            <c:ext xmlns:c16="http://schemas.microsoft.com/office/drawing/2014/chart" uri="{C3380CC4-5D6E-409C-BE32-E72D297353CC}">
              <c16:uniqueId val="{00000002-8E42-4790-9C77-975ECEFF7693}"/>
            </c:ext>
          </c:extLst>
        </c:ser>
        <c:ser>
          <c:idx val="3"/>
          <c:order val="3"/>
          <c:tx>
            <c:strRef>
              <c:f>Data!$I$109</c:f>
              <c:strCache>
                <c:ptCount val="1"/>
                <c:pt idx="0">
                  <c:v>Övrigt</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Data!$I$110:$I$116</c:f>
              <c:numCache>
                <c:formatCode>0%</c:formatCode>
                <c:ptCount val="7"/>
                <c:pt idx="0">
                  <c:v>1.3497179754217159E-3</c:v>
                </c:pt>
                <c:pt idx="1">
                  <c:v>0</c:v>
                </c:pt>
                <c:pt idx="2">
                  <c:v>0.33699999999999997</c:v>
                </c:pt>
                <c:pt idx="3">
                  <c:v>3.6816091077764845E-2</c:v>
                </c:pt>
                <c:pt idx="4">
                  <c:v>4.2854415979852734E-2</c:v>
                </c:pt>
                <c:pt idx="5">
                  <c:v>0</c:v>
                </c:pt>
                <c:pt idx="6">
                  <c:v>1.5150636751888991E-2</c:v>
                </c:pt>
              </c:numCache>
            </c:numRef>
          </c:val>
          <c:extLst>
            <c:ext xmlns:c16="http://schemas.microsoft.com/office/drawing/2014/chart" uri="{C3380CC4-5D6E-409C-BE32-E72D297353CC}">
              <c16:uniqueId val="{00000003-8E42-4790-9C77-975ECEFF7693}"/>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2580000" vert="horz"/>
          <a:lstStyle/>
          <a:p>
            <a:pPr>
              <a:defRPr sz="600"/>
            </a:pPr>
            <a:endParaRPr lang="sv-SE"/>
          </a:p>
        </c:txPr>
        <c:crossAx val="81202560"/>
        <c:crosses val="autoZero"/>
        <c:auto val="1"/>
        <c:lblAlgn val="ctr"/>
        <c:lblOffset val="100"/>
        <c:noMultiLvlLbl val="1"/>
      </c:catAx>
      <c:valAx>
        <c:axId val="81202560"/>
        <c:scaling>
          <c:orientation val="minMax"/>
          <c:max val="1"/>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6.780943776511146E-2"/>
          <c:y val="0.93537100240799287"/>
          <c:w val="0.43710261324571809"/>
          <c:h val="6.4628997592007312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6510912698412693E-2"/>
          <c:y val="3.0078125000000001E-2"/>
          <c:w val="0.89769270833333337"/>
          <c:h val="0.80552989130434782"/>
        </c:manualLayout>
      </c:layout>
      <c:barChart>
        <c:barDir val="col"/>
        <c:grouping val="percentStacked"/>
        <c:varyColors val="0"/>
        <c:ser>
          <c:idx val="4"/>
          <c:order val="0"/>
          <c:tx>
            <c:strRef>
              <c:f>Data!$N$137</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Data!$P$137:$S$137</c:f>
              <c:numCache>
                <c:formatCode>0%</c:formatCode>
                <c:ptCount val="4"/>
                <c:pt idx="0">
                  <c:v>0.17119999999999999</c:v>
                </c:pt>
                <c:pt idx="1">
                  <c:v>8.1000000000000003E-2</c:v>
                </c:pt>
                <c:pt idx="2">
                  <c:v>0.1152</c:v>
                </c:pt>
                <c:pt idx="3">
                  <c:v>0.156</c:v>
                </c:pt>
              </c:numCache>
            </c:numRef>
          </c:val>
          <c:extLst>
            <c:ext xmlns:c16="http://schemas.microsoft.com/office/drawing/2014/chart" uri="{C3380CC4-5D6E-409C-BE32-E72D297353CC}">
              <c16:uniqueId val="{00000000-4AC3-4E39-B025-DCB04C0692A7}"/>
            </c:ext>
          </c:extLst>
        </c:ser>
        <c:ser>
          <c:idx val="3"/>
          <c:order val="1"/>
          <c:tx>
            <c:strRef>
              <c:f>Data!$N$136</c:f>
              <c:strCache>
                <c:ptCount val="1"/>
                <c:pt idx="0">
                  <c:v>Globala aktier</c:v>
                </c:pt>
              </c:strCache>
            </c:strRef>
          </c:tx>
          <c:spPr>
            <a:solidFill>
              <a:sysClr val="windowText" lastClr="000000">
                <a:lumMod val="85000"/>
                <a:lumOff val="15000"/>
              </a:sysClr>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Data!$P$136:$S$136</c:f>
              <c:numCache>
                <c:formatCode>0%</c:formatCode>
                <c:ptCount val="4"/>
                <c:pt idx="0">
                  <c:v>0.29859999999999998</c:v>
                </c:pt>
                <c:pt idx="1">
                  <c:v>0.19159999999999999</c:v>
                </c:pt>
                <c:pt idx="2">
                  <c:v>0.28470000000000001</c:v>
                </c:pt>
                <c:pt idx="3">
                  <c:v>0.2757</c:v>
                </c:pt>
              </c:numCache>
            </c:numRef>
          </c:val>
          <c:extLst>
            <c:ext xmlns:c16="http://schemas.microsoft.com/office/drawing/2014/chart" uri="{C3380CC4-5D6E-409C-BE32-E72D297353CC}">
              <c16:uniqueId val="{00000001-4AC3-4E39-B025-DCB04C0692A7}"/>
            </c:ext>
          </c:extLst>
        </c:ser>
        <c:ser>
          <c:idx val="2"/>
          <c:order val="2"/>
          <c:tx>
            <c:v>Aktier i tillväxtmarknader</c:v>
          </c:tx>
          <c:spPr>
            <a:pattFill prst="dkUpDiag">
              <a:fgClr>
                <a:sysClr val="windowText" lastClr="000000">
                  <a:lumMod val="85000"/>
                  <a:lumOff val="15000"/>
                </a:sysClr>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Data!$P$135:$S$135</c:f>
              <c:numCache>
                <c:formatCode>0%</c:formatCode>
                <c:ptCount val="4"/>
                <c:pt idx="0">
                  <c:v>0</c:v>
                </c:pt>
                <c:pt idx="1">
                  <c:v>9.4899999999999998E-2</c:v>
                </c:pt>
                <c:pt idx="2">
                  <c:v>0</c:v>
                </c:pt>
                <c:pt idx="3">
                  <c:v>5.91E-2</c:v>
                </c:pt>
              </c:numCache>
            </c:numRef>
          </c:val>
          <c:extLst>
            <c:ext xmlns:c16="http://schemas.microsoft.com/office/drawing/2014/chart" uri="{C3380CC4-5D6E-409C-BE32-E72D297353CC}">
              <c16:uniqueId val="{00000002-4AC3-4E39-B025-DCB04C0692A7}"/>
            </c:ext>
          </c:extLst>
        </c:ser>
        <c:ser>
          <c:idx val="1"/>
          <c:order val="3"/>
          <c:tx>
            <c:strRef>
              <c:f>Data!$N$134</c:f>
              <c:strCache>
                <c:ptCount val="1"/>
                <c:pt idx="0">
                  <c:v>Räntebärande tillgångar</c:v>
                </c:pt>
              </c:strCache>
            </c:strRef>
          </c:tx>
          <c:spPr>
            <a:solidFill>
              <a:sysClr val="window" lastClr="FFFFFF">
                <a:lumMod val="65000"/>
              </a:sysClr>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Data!$P$134:$S$134</c:f>
              <c:numCache>
                <c:formatCode>0%</c:formatCode>
                <c:ptCount val="4"/>
                <c:pt idx="0">
                  <c:v>0.26860000000000001</c:v>
                </c:pt>
                <c:pt idx="1">
                  <c:v>0.2702</c:v>
                </c:pt>
                <c:pt idx="2">
                  <c:v>0.247</c:v>
                </c:pt>
                <c:pt idx="3">
                  <c:v>0.27739999999999998</c:v>
                </c:pt>
              </c:numCache>
            </c:numRef>
          </c:val>
          <c:extLst>
            <c:ext xmlns:c16="http://schemas.microsoft.com/office/drawing/2014/chart" uri="{C3380CC4-5D6E-409C-BE32-E72D297353CC}">
              <c16:uniqueId val="{00000003-4AC3-4E39-B025-DCB04C0692A7}"/>
            </c:ext>
          </c:extLst>
        </c:ser>
        <c:ser>
          <c:idx val="0"/>
          <c:order val="4"/>
          <c:tx>
            <c:strRef>
              <c:f>Data!$N$133</c:f>
              <c:strCache>
                <c:ptCount val="1"/>
                <c:pt idx="0">
                  <c:v>Alternativa tillgångar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Data!$P$133:$S$133</c:f>
              <c:numCache>
                <c:formatCode>0%</c:formatCode>
                <c:ptCount val="4"/>
                <c:pt idx="0">
                  <c:v>0.2722</c:v>
                </c:pt>
                <c:pt idx="1">
                  <c:v>0.36270000000000002</c:v>
                </c:pt>
                <c:pt idx="2">
                  <c:v>0.34949999999999998</c:v>
                </c:pt>
                <c:pt idx="3">
                  <c:v>0.23</c:v>
                </c:pt>
              </c:numCache>
            </c:numRef>
          </c:val>
          <c:extLst>
            <c:ext xmlns:c16="http://schemas.microsoft.com/office/drawing/2014/chart" uri="{C3380CC4-5D6E-409C-BE32-E72D297353CC}">
              <c16:uniqueId val="{00000004-4AC3-4E39-B025-DCB04C0692A7}"/>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05"/>
          <c:y val="0.92293402777777778"/>
          <c:w val="0.77085813492063493"/>
          <c:h val="7.7065972222222223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3.9664477657004829E-2"/>
          <c:w val="0.88226835317460317"/>
          <c:h val="0.7815640096618357"/>
        </c:manualLayout>
      </c:layout>
      <c:barChart>
        <c:barDir val="col"/>
        <c:grouping val="percentStacked"/>
        <c:varyColors val="0"/>
        <c:ser>
          <c:idx val="1"/>
          <c:order val="0"/>
          <c:tx>
            <c:strRef>
              <c:f>Data!$A$34</c:f>
              <c:strCache>
                <c:ptCount val="1"/>
                <c:pt idx="0">
                  <c:v>Svenska aktier</c:v>
                </c:pt>
              </c:strCache>
            </c:strRef>
          </c:tx>
          <c:spPr>
            <a:pattFill prst="wdDnDiag">
              <a:fgClr>
                <a:sysClr val="windowText" lastClr="000000">
                  <a:lumMod val="85000"/>
                  <a:lumOff val="15000"/>
                </a:sysClr>
              </a:fgClr>
              <a:bgClr>
                <a:sysClr val="window" lastClr="FFFFFF"/>
              </a:bgClr>
            </a:pattFill>
          </c:spPr>
          <c:invertIfNegative val="0"/>
          <c:dLbls>
            <c:dLbl>
              <c:idx val="2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19E-44FA-A46B-C909C9A25C8B}"/>
                </c:ext>
              </c:extLst>
            </c:dLbl>
            <c:spPr>
              <a:solidFill>
                <a:sysClr val="window" lastClr="FFFFFF"/>
              </a:solid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Data!$B$34:$W$34</c:f>
              <c:numCache>
                <c:formatCode>0.0%</c:formatCode>
                <c:ptCount val="22"/>
                <c:pt idx="0">
                  <c:v>0.18846204193210786</c:v>
                </c:pt>
                <c:pt idx="1">
                  <c:v>0.1630521015836599</c:v>
                </c:pt>
                <c:pt idx="2">
                  <c:v>0.17092403075429999</c:v>
                </c:pt>
                <c:pt idx="3">
                  <c:v>0.1712485850156337</c:v>
                </c:pt>
                <c:pt idx="4">
                  <c:v>0.17191118032619934</c:v>
                </c:pt>
                <c:pt idx="5">
                  <c:v>0.16590771987974962</c:v>
                </c:pt>
                <c:pt idx="6">
                  <c:v>0.15239725617429642</c:v>
                </c:pt>
                <c:pt idx="7">
                  <c:v>0.13600950504994544</c:v>
                </c:pt>
                <c:pt idx="8">
                  <c:v>0.15780409493380959</c:v>
                </c:pt>
                <c:pt idx="9">
                  <c:v>0.17366274197684745</c:v>
                </c:pt>
                <c:pt idx="10">
                  <c:v>0.14436802962572154</c:v>
                </c:pt>
                <c:pt idx="11">
                  <c:v>0.1274502594255193</c:v>
                </c:pt>
                <c:pt idx="12">
                  <c:v>0.13721566415831959</c:v>
                </c:pt>
                <c:pt idx="13">
                  <c:v>0.13286186360998017</c:v>
                </c:pt>
                <c:pt idx="14">
                  <c:v>0.12890278571521552</c:v>
                </c:pt>
                <c:pt idx="15">
                  <c:v>0.13214499856297901</c:v>
                </c:pt>
                <c:pt idx="16">
                  <c:v>0.13393919234222512</c:v>
                </c:pt>
                <c:pt idx="17">
                  <c:v>0.12347455125703943</c:v>
                </c:pt>
                <c:pt idx="18">
                  <c:v>0.11934513587978481</c:v>
                </c:pt>
                <c:pt idx="19">
                  <c:v>0.12938671031946641</c:v>
                </c:pt>
                <c:pt idx="20">
                  <c:v>0.14199456361923937</c:v>
                </c:pt>
                <c:pt idx="21">
                  <c:v>0.13800000000000001</c:v>
                </c:pt>
              </c:numCache>
            </c:numRef>
          </c:val>
          <c:extLst>
            <c:ext xmlns:c16="http://schemas.microsoft.com/office/drawing/2014/chart" uri="{C3380CC4-5D6E-409C-BE32-E72D297353CC}">
              <c16:uniqueId val="{00000001-319E-44FA-A46B-C909C9A25C8B}"/>
            </c:ext>
          </c:extLst>
        </c:ser>
        <c:ser>
          <c:idx val="2"/>
          <c:order val="1"/>
          <c:tx>
            <c:strRef>
              <c:f>Data!$A$35</c:f>
              <c:strCache>
                <c:ptCount val="1"/>
                <c:pt idx="0">
                  <c:v>Globala aktier</c:v>
                </c:pt>
              </c:strCache>
            </c:strRef>
          </c:tx>
          <c:spPr>
            <a:solidFill>
              <a:sysClr val="windowText" lastClr="000000">
                <a:lumMod val="85000"/>
                <a:lumOff val="15000"/>
              </a:sysClr>
            </a:solidFill>
          </c:spPr>
          <c:invertIfNegative val="0"/>
          <c:dLbls>
            <c:dLbl>
              <c:idx val="2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19E-44FA-A46B-C909C9A25C8B}"/>
                </c:ext>
              </c:extLst>
            </c:dLbl>
            <c:spPr>
              <a:solidFill>
                <a:sysClr val="window" lastClr="FFFFFF"/>
              </a:solid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Data!$B$35:$W$35</c:f>
              <c:numCache>
                <c:formatCode>0.0%</c:formatCode>
                <c:ptCount val="22"/>
                <c:pt idx="0">
                  <c:v>0.38285630405105642</c:v>
                </c:pt>
                <c:pt idx="1">
                  <c:v>0.39285961932838537</c:v>
                </c:pt>
                <c:pt idx="2">
                  <c:v>0.39415033031119462</c:v>
                </c:pt>
                <c:pt idx="3">
                  <c:v>0.39096282976793301</c:v>
                </c:pt>
                <c:pt idx="4">
                  <c:v>0.39515173545623045</c:v>
                </c:pt>
                <c:pt idx="5">
                  <c:v>0.37089238713498313</c:v>
                </c:pt>
                <c:pt idx="6">
                  <c:v>0.3674235854382723</c:v>
                </c:pt>
                <c:pt idx="7">
                  <c:v>0.34774680026784477</c:v>
                </c:pt>
                <c:pt idx="8">
                  <c:v>0.33138326931881784</c:v>
                </c:pt>
                <c:pt idx="9">
                  <c:v>0.3120287759030434</c:v>
                </c:pt>
                <c:pt idx="10">
                  <c:v>0.29374416834813522</c:v>
                </c:pt>
                <c:pt idx="11">
                  <c:v>0.28886937433317744</c:v>
                </c:pt>
                <c:pt idx="12">
                  <c:v>0.30484924647514322</c:v>
                </c:pt>
                <c:pt idx="13">
                  <c:v>0.30191487703295489</c:v>
                </c:pt>
                <c:pt idx="14">
                  <c:v>0.28214631800697448</c:v>
                </c:pt>
                <c:pt idx="15">
                  <c:v>0.25736938276598104</c:v>
                </c:pt>
                <c:pt idx="16">
                  <c:v>0.24305368815145179</c:v>
                </c:pt>
                <c:pt idx="17">
                  <c:v>0.223088932814479</c:v>
                </c:pt>
                <c:pt idx="18">
                  <c:v>0.22301650734614911</c:v>
                </c:pt>
                <c:pt idx="19">
                  <c:v>0.24066202280296917</c:v>
                </c:pt>
                <c:pt idx="20">
                  <c:v>0.26979993362494498</c:v>
                </c:pt>
                <c:pt idx="21">
                  <c:v>0.27200000000000002</c:v>
                </c:pt>
              </c:numCache>
            </c:numRef>
          </c:val>
          <c:extLst>
            <c:ext xmlns:c16="http://schemas.microsoft.com/office/drawing/2014/chart" uri="{C3380CC4-5D6E-409C-BE32-E72D297353CC}">
              <c16:uniqueId val="{00000003-319E-44FA-A46B-C909C9A25C8B}"/>
            </c:ext>
          </c:extLst>
        </c:ser>
        <c:ser>
          <c:idx val="3"/>
          <c:order val="2"/>
          <c:tx>
            <c:strRef>
              <c:f>Data!$A$36</c:f>
              <c:strCache>
                <c:ptCount val="1"/>
                <c:pt idx="0">
                  <c:v>Aktier i tillväxtmarknader</c:v>
                </c:pt>
              </c:strCache>
            </c:strRef>
          </c:tx>
          <c:spPr>
            <a:pattFill prst="dkUpDiag">
              <a:fgClr>
                <a:sysClr val="windowText" lastClr="000000">
                  <a:lumMod val="85000"/>
                  <a:lumOff val="15000"/>
                </a:sysClr>
              </a:fgClr>
              <a:bgClr>
                <a:sysClr val="window" lastClr="FFFFFF"/>
              </a:bgClr>
            </a:pattFill>
          </c:spPr>
          <c:invertIfNegative val="0"/>
          <c:dLbls>
            <c:dLbl>
              <c:idx val="2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19E-44FA-A46B-C909C9A25C8B}"/>
                </c:ext>
              </c:extLst>
            </c:dLbl>
            <c:spPr>
              <a:solidFill>
                <a:sysClr val="window" lastClr="FFFFFF"/>
              </a:solid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Data!$B$36:$W$36</c:f>
              <c:numCache>
                <c:formatCode>0.0%</c:formatCode>
                <c:ptCount val="22"/>
                <c:pt idx="0">
                  <c:v>1.3929253653324031E-2</c:v>
                </c:pt>
                <c:pt idx="1">
                  <c:v>1.5071100564027922E-2</c:v>
                </c:pt>
                <c:pt idx="2">
                  <c:v>1.6673567604329496E-2</c:v>
                </c:pt>
                <c:pt idx="3">
                  <c:v>2.0503485581104399E-2</c:v>
                </c:pt>
                <c:pt idx="4">
                  <c:v>2.4066677348422386E-2</c:v>
                </c:pt>
                <c:pt idx="5">
                  <c:v>3.4429026826943245E-2</c:v>
                </c:pt>
                <c:pt idx="6">
                  <c:v>4.6008116518995425E-2</c:v>
                </c:pt>
                <c:pt idx="7">
                  <c:v>3.9964152003680462E-2</c:v>
                </c:pt>
                <c:pt idx="8">
                  <c:v>6.0590394661362248E-2</c:v>
                </c:pt>
                <c:pt idx="9">
                  <c:v>6.6983926945685959E-2</c:v>
                </c:pt>
                <c:pt idx="10">
                  <c:v>7.1017542227521782E-2</c:v>
                </c:pt>
                <c:pt idx="11">
                  <c:v>7.5524043647966624E-2</c:v>
                </c:pt>
                <c:pt idx="12">
                  <c:v>7.1516824220558328E-2</c:v>
                </c:pt>
                <c:pt idx="13">
                  <c:v>7.1047361183947874E-2</c:v>
                </c:pt>
                <c:pt idx="14">
                  <c:v>6.6844378561974754E-2</c:v>
                </c:pt>
                <c:pt idx="15">
                  <c:v>6.700094284219045E-2</c:v>
                </c:pt>
                <c:pt idx="16">
                  <c:v>7.9873964940587711E-2</c:v>
                </c:pt>
                <c:pt idx="17">
                  <c:v>8.8694396487902782E-2</c:v>
                </c:pt>
                <c:pt idx="18">
                  <c:v>9.2377992245189763E-2</c:v>
                </c:pt>
                <c:pt idx="19">
                  <c:v>8.7643915288831031E-2</c:v>
                </c:pt>
                <c:pt idx="20">
                  <c:v>7.4059376927287299E-2</c:v>
                </c:pt>
                <c:pt idx="21">
                  <c:v>5.2999999999999999E-2</c:v>
                </c:pt>
              </c:numCache>
            </c:numRef>
          </c:val>
          <c:extLst>
            <c:ext xmlns:c16="http://schemas.microsoft.com/office/drawing/2014/chart" uri="{C3380CC4-5D6E-409C-BE32-E72D297353CC}">
              <c16:uniqueId val="{00000005-319E-44FA-A46B-C909C9A25C8B}"/>
            </c:ext>
          </c:extLst>
        </c:ser>
        <c:ser>
          <c:idx val="4"/>
          <c:order val="3"/>
          <c:tx>
            <c:strRef>
              <c:f>Data!$A$37</c:f>
              <c:strCache>
                <c:ptCount val="1"/>
                <c:pt idx="0">
                  <c:v>Räntor</c:v>
                </c:pt>
              </c:strCache>
            </c:strRef>
          </c:tx>
          <c:invertIfNegative val="0"/>
          <c:dLbls>
            <c:dLbl>
              <c:idx val="2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19E-44FA-A46B-C909C9A25C8B}"/>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Data!$B$37:$W$37</c:f>
              <c:numCache>
                <c:formatCode>0.0%</c:formatCode>
                <c:ptCount val="22"/>
                <c:pt idx="0">
                  <c:v>0.38214424358169968</c:v>
                </c:pt>
                <c:pt idx="1">
                  <c:v>0.39244156172716577</c:v>
                </c:pt>
                <c:pt idx="2">
                  <c:v>0.38095516526920153</c:v>
                </c:pt>
                <c:pt idx="3">
                  <c:v>0.38511545041574519</c:v>
                </c:pt>
                <c:pt idx="4">
                  <c:v>0.37630247099365416</c:v>
                </c:pt>
                <c:pt idx="5">
                  <c:v>0.38524613909565458</c:v>
                </c:pt>
                <c:pt idx="6">
                  <c:v>0.38068493426117384</c:v>
                </c:pt>
                <c:pt idx="7">
                  <c:v>0.37544354797950946</c:v>
                </c:pt>
                <c:pt idx="8">
                  <c:v>0.34958473279285007</c:v>
                </c:pt>
                <c:pt idx="9">
                  <c:v>0.34301988926649024</c:v>
                </c:pt>
                <c:pt idx="10">
                  <c:v>0.37298548934183084</c:v>
                </c:pt>
                <c:pt idx="11">
                  <c:v>0.34872451084242512</c:v>
                </c:pt>
                <c:pt idx="12">
                  <c:v>0.32175955160451047</c:v>
                </c:pt>
                <c:pt idx="13">
                  <c:v>0.32654745606497448</c:v>
                </c:pt>
                <c:pt idx="14">
                  <c:v>0.33649729349305002</c:v>
                </c:pt>
                <c:pt idx="15">
                  <c:v>0.33492298626841294</c:v>
                </c:pt>
                <c:pt idx="16">
                  <c:v>0.3313796307894018</c:v>
                </c:pt>
                <c:pt idx="17">
                  <c:v>0.33371636511536651</c:v>
                </c:pt>
                <c:pt idx="18">
                  <c:v>0.31518726513209638</c:v>
                </c:pt>
                <c:pt idx="19">
                  <c:v>0.29946789540448759</c:v>
                </c:pt>
                <c:pt idx="20">
                  <c:v>0.26918263660667546</c:v>
                </c:pt>
                <c:pt idx="21">
                  <c:v>0.25900000000000001</c:v>
                </c:pt>
              </c:numCache>
            </c:numRef>
          </c:val>
          <c:extLst>
            <c:ext xmlns:c16="http://schemas.microsoft.com/office/drawing/2014/chart" uri="{C3380CC4-5D6E-409C-BE32-E72D297353CC}">
              <c16:uniqueId val="{00000007-319E-44FA-A46B-C909C9A25C8B}"/>
            </c:ext>
          </c:extLst>
        </c:ser>
        <c:ser>
          <c:idx val="5"/>
          <c:order val="4"/>
          <c:tx>
            <c:strRef>
              <c:f>Data!$A$38</c:f>
              <c:strCache>
                <c:ptCount val="1"/>
                <c:pt idx="0">
                  <c:v>Alt. tillgångar</c:v>
                </c:pt>
              </c:strCache>
            </c:strRef>
          </c:tx>
          <c:invertIfNegative val="0"/>
          <c:dLbls>
            <c:dLbl>
              <c:idx val="2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319E-44FA-A46B-C909C9A25C8B}"/>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Data!$B$38:$W$38</c:f>
              <c:numCache>
                <c:formatCode>0.0%</c:formatCode>
                <c:ptCount val="22"/>
                <c:pt idx="0">
                  <c:v>3.1051591970061413E-2</c:v>
                </c:pt>
                <c:pt idx="1">
                  <c:v>3.6061147577106274E-2</c:v>
                </c:pt>
                <c:pt idx="2">
                  <c:v>2.8556535158779744E-2</c:v>
                </c:pt>
                <c:pt idx="3">
                  <c:v>2.7026705921189536E-2</c:v>
                </c:pt>
                <c:pt idx="4">
                  <c:v>3.1809782185845167E-2</c:v>
                </c:pt>
                <c:pt idx="5">
                  <c:v>4.0812191736162934E-2</c:v>
                </c:pt>
                <c:pt idx="6">
                  <c:v>4.73221094069642E-2</c:v>
                </c:pt>
                <c:pt idx="7">
                  <c:v>8.4128729089088236E-2</c:v>
                </c:pt>
                <c:pt idx="8">
                  <c:v>9.0831302335911912E-2</c:v>
                </c:pt>
                <c:pt idx="9">
                  <c:v>9.6280497240597063E-2</c:v>
                </c:pt>
                <c:pt idx="10">
                  <c:v>0.11134253118540885</c:v>
                </c:pt>
                <c:pt idx="11">
                  <c:v>0.1435232502421625</c:v>
                </c:pt>
                <c:pt idx="12">
                  <c:v>0.15783990116227276</c:v>
                </c:pt>
                <c:pt idx="13">
                  <c:v>0.1632085461329979</c:v>
                </c:pt>
                <c:pt idx="14">
                  <c:v>0.18553203741371888</c:v>
                </c:pt>
                <c:pt idx="15">
                  <c:v>0.20569435878769549</c:v>
                </c:pt>
                <c:pt idx="16">
                  <c:v>0.21107903805312322</c:v>
                </c:pt>
                <c:pt idx="17">
                  <c:v>0.22975419076454751</c:v>
                </c:pt>
                <c:pt idx="18">
                  <c:v>0.2496300512133284</c:v>
                </c:pt>
                <c:pt idx="19">
                  <c:v>0.24247323471900151</c:v>
                </c:pt>
                <c:pt idx="20">
                  <c:v>0.24502481944901258</c:v>
                </c:pt>
                <c:pt idx="21">
                  <c:v>0.27200000000000002</c:v>
                </c:pt>
              </c:numCache>
            </c:numRef>
          </c:val>
          <c:extLst>
            <c:ext xmlns:c16="http://schemas.microsoft.com/office/drawing/2014/chart" uri="{C3380CC4-5D6E-409C-BE32-E72D297353CC}">
              <c16:uniqueId val="{00000009-319E-44FA-A46B-C909C9A25C8B}"/>
            </c:ext>
          </c:extLst>
        </c:ser>
        <c:ser>
          <c:idx val="0"/>
          <c:order val="5"/>
          <c:tx>
            <c:strRef>
              <c:f>Data!$A$33</c:f>
              <c:strCache>
                <c:ptCount val="1"/>
                <c:pt idx="0">
                  <c:v>Övrigt</c:v>
                </c:pt>
              </c:strCache>
            </c:strRef>
          </c:tx>
          <c:spPr>
            <a:pattFill prst="pct75">
              <a:fgClr>
                <a:sysClr val="windowText" lastClr="000000">
                  <a:lumMod val="85000"/>
                  <a:lumOff val="15000"/>
                </a:sysClr>
              </a:fgClr>
              <a:bgClr>
                <a:sysClr val="window" lastClr="FFFFFF"/>
              </a:bgClr>
            </a:pattFill>
          </c:spPr>
          <c:invertIfNegative val="0"/>
          <c:cat>
            <c:numRef>
              <c:f>Data!$B$32:$W$32</c:f>
              <c:numCache>
                <c:formatCode>General</c:formatCode>
                <c:ptCount val="22"/>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numCache>
            </c:numRef>
          </c:cat>
          <c:val>
            <c:numRef>
              <c:f>Data!$B$33:$V$33</c:f>
              <c:numCache>
                <c:formatCode>0.0%</c:formatCode>
                <c:ptCount val="21"/>
                <c:pt idx="0">
                  <c:v>1.5565648117506078E-3</c:v>
                </c:pt>
                <c:pt idx="1">
                  <c:v>5.1446921965477097E-4</c:v>
                </c:pt>
                <c:pt idx="2">
                  <c:v>6.1892021716657211E-3</c:v>
                </c:pt>
                <c:pt idx="3">
                  <c:v>5.1429432983940157E-3</c:v>
                </c:pt>
                <c:pt idx="4">
                  <c:v>8.2074266067746549E-4</c:v>
                </c:pt>
                <c:pt idx="5">
                  <c:v>5.2490971148649538E-3</c:v>
                </c:pt>
                <c:pt idx="6">
                  <c:v>8.7236201989153214E-3</c:v>
                </c:pt>
                <c:pt idx="7">
                  <c:v>1.6707265609931611E-2</c:v>
                </c:pt>
                <c:pt idx="8">
                  <c:v>9.8062059572483103E-3</c:v>
                </c:pt>
                <c:pt idx="9">
                  <c:v>8.0343276926917017E-3</c:v>
                </c:pt>
                <c:pt idx="10">
                  <c:v>6.5422392713816967E-3</c:v>
                </c:pt>
                <c:pt idx="11">
                  <c:v>1.5908561508749086E-2</c:v>
                </c:pt>
                <c:pt idx="12">
                  <c:v>6.8188123791956328E-3</c:v>
                </c:pt>
                <c:pt idx="13">
                  <c:v>4.4198959751447038E-3</c:v>
                </c:pt>
                <c:pt idx="14">
                  <c:v>7.718680906633555E-5</c:v>
                </c:pt>
                <c:pt idx="15">
                  <c:v>2.8673307727411163E-3</c:v>
                </c:pt>
                <c:pt idx="16">
                  <c:v>6.7448572321037229E-4</c:v>
                </c:pt>
                <c:pt idx="17">
                  <c:v>1.2715635606647619E-3</c:v>
                </c:pt>
                <c:pt idx="18">
                  <c:v>4.4304818345156094E-4</c:v>
                </c:pt>
                <c:pt idx="19">
                  <c:v>3.6622146524416981E-4</c:v>
                </c:pt>
                <c:pt idx="20">
                  <c:v>3.6622146524416981E-4</c:v>
                </c:pt>
              </c:numCache>
            </c:numRef>
          </c:val>
          <c:extLst>
            <c:ext xmlns:c16="http://schemas.microsoft.com/office/drawing/2014/chart" uri="{C3380CC4-5D6E-409C-BE32-E72D297353CC}">
              <c16:uniqueId val="{0000000A-319E-44FA-A46B-C909C9A25C8B}"/>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8.93110119047619E-2"/>
          <c:y val="0.92685877113526582"/>
          <c:w val="0.9"/>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9105406746031762E-2"/>
          <c:y val="4.0608771135265703E-2"/>
          <c:w val="0.9077988591269841"/>
          <c:h val="0.83919100875325403"/>
        </c:manualLayout>
      </c:layout>
      <c:lineChart>
        <c:grouping val="standard"/>
        <c:varyColors val="0"/>
        <c:ser>
          <c:idx val="0"/>
          <c:order val="0"/>
          <c:tx>
            <c:strRef>
              <c:f>'Marknadsindex 2'!$C$2</c:f>
              <c:strCache>
                <c:ptCount val="1"/>
                <c:pt idx="0">
                  <c:v>Svenska 
statsobligationer</c:v>
                </c:pt>
              </c:strCache>
            </c:strRef>
          </c:tx>
          <c:spPr>
            <a:ln w="25400">
              <a:solidFill>
                <a:srgbClr val="000000"/>
              </a:solidFill>
              <a:prstDash val="solid"/>
            </a:ln>
          </c:spPr>
          <c:marker>
            <c:symbol val="none"/>
          </c:marker>
          <c:cat>
            <c:numRef>
              <c:f>'Marknadsindex 2'!$B$3:$B$1150</c:f>
              <c:numCache>
                <c:formatCode>m/d/yyyy</c:formatCode>
                <c:ptCount val="1148"/>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numCache>
            </c:numRef>
          </c:cat>
          <c:val>
            <c:numRef>
              <c:f>'Marknadsindex 2'!$C$3:$C$1150</c:f>
              <c:numCache>
                <c:formatCode>_(* #,##0.00_);_(* \(#,##0.00\);_(* "-"??_);_(@_)</c:formatCode>
                <c:ptCount val="1148"/>
                <c:pt idx="0" formatCode="_(* #\ ##0_);_(* \(#\ ##0\);_(* &quot;-&quot;??_);_(@_)">
                  <c:v>100</c:v>
                </c:pt>
                <c:pt idx="1">
                  <c:v>100.56400877411289</c:v>
                </c:pt>
                <c:pt idx="2">
                  <c:v>100.1690000636644</c:v>
                </c:pt>
                <c:pt idx="3">
                  <c:v>100.22051035704156</c:v>
                </c:pt>
                <c:pt idx="4">
                  <c:v>100.55301219462788</c:v>
                </c:pt>
                <c:pt idx="5">
                  <c:v>100.97493358644758</c:v>
                </c:pt>
                <c:pt idx="6">
                  <c:v>100.91560993396264</c:v>
                </c:pt>
                <c:pt idx="7">
                  <c:v>100.73387698878928</c:v>
                </c:pt>
                <c:pt idx="8">
                  <c:v>100.87741128943576</c:v>
                </c:pt>
                <c:pt idx="9">
                  <c:v>101.17431893553109</c:v>
                </c:pt>
                <c:pt idx="10">
                  <c:v>101.84192706373963</c:v>
                </c:pt>
                <c:pt idx="11">
                  <c:v>102.02597507827825</c:v>
                </c:pt>
                <c:pt idx="12">
                  <c:v>102.45599921287638</c:v>
                </c:pt>
                <c:pt idx="13">
                  <c:v>102.45889304958297</c:v>
                </c:pt>
                <c:pt idx="14">
                  <c:v>102.30117894907423</c:v>
                </c:pt>
                <c:pt idx="15">
                  <c:v>101.48048685908748</c:v>
                </c:pt>
                <c:pt idx="16">
                  <c:v>100.89332739132193</c:v>
                </c:pt>
                <c:pt idx="17">
                  <c:v>100.53970054577758</c:v>
                </c:pt>
                <c:pt idx="18">
                  <c:v>101.09358089141743</c:v>
                </c:pt>
                <c:pt idx="19">
                  <c:v>100.87249176703455</c:v>
                </c:pt>
                <c:pt idx="20">
                  <c:v>100.19909596541284</c:v>
                </c:pt>
                <c:pt idx="21">
                  <c:v>100.10157366840102</c:v>
                </c:pt>
                <c:pt idx="22">
                  <c:v>100.60770570838226</c:v>
                </c:pt>
                <c:pt idx="23">
                  <c:v>99.880195160347469</c:v>
                </c:pt>
                <c:pt idx="24">
                  <c:v>99.549719008455753</c:v>
                </c:pt>
                <c:pt idx="25">
                  <c:v>100.2416353649996</c:v>
                </c:pt>
                <c:pt idx="26">
                  <c:v>99.61627725270715</c:v>
                </c:pt>
                <c:pt idx="27">
                  <c:v>99.58733888564133</c:v>
                </c:pt>
                <c:pt idx="28">
                  <c:v>99.977717457359276</c:v>
                </c:pt>
                <c:pt idx="29">
                  <c:v>100.51568170111292</c:v>
                </c:pt>
                <c:pt idx="30">
                  <c:v>101.2918087058183</c:v>
                </c:pt>
                <c:pt idx="31">
                  <c:v>101.53257591980594</c:v>
                </c:pt>
                <c:pt idx="32">
                  <c:v>102.1735607503139</c:v>
                </c:pt>
                <c:pt idx="33">
                  <c:v>102.36947349534954</c:v>
                </c:pt>
                <c:pt idx="34">
                  <c:v>101.6845023469015</c:v>
                </c:pt>
                <c:pt idx="35">
                  <c:v>102.26529537391256</c:v>
                </c:pt>
                <c:pt idx="36">
                  <c:v>102.10671312239185</c:v>
                </c:pt>
                <c:pt idx="37">
                  <c:v>102.80181269931295</c:v>
                </c:pt>
                <c:pt idx="38">
                  <c:v>102.23027994976293</c:v>
                </c:pt>
                <c:pt idx="39">
                  <c:v>102.85853189876195</c:v>
                </c:pt>
                <c:pt idx="40">
                  <c:v>103.27987452324034</c:v>
                </c:pt>
                <c:pt idx="41">
                  <c:v>103.14357481436031</c:v>
                </c:pt>
                <c:pt idx="42">
                  <c:v>103.25498752756371</c:v>
                </c:pt>
                <c:pt idx="43">
                  <c:v>104.04992447086187</c:v>
                </c:pt>
                <c:pt idx="44">
                  <c:v>104.75573124359728</c:v>
                </c:pt>
                <c:pt idx="45">
                  <c:v>105.00604811871665</c:v>
                </c:pt>
                <c:pt idx="46">
                  <c:v>103.92809394551475</c:v>
                </c:pt>
                <c:pt idx="47">
                  <c:v>103.71655448226356</c:v>
                </c:pt>
                <c:pt idx="48">
                  <c:v>103.80771033852093</c:v>
                </c:pt>
                <c:pt idx="49">
                  <c:v>102.59374584010963</c:v>
                </c:pt>
                <c:pt idx="50">
                  <c:v>102.59258830542701</c:v>
                </c:pt>
                <c:pt idx="51">
                  <c:v>102.92017062061213</c:v>
                </c:pt>
                <c:pt idx="52">
                  <c:v>102.85332299269007</c:v>
                </c:pt>
                <c:pt idx="53">
                  <c:v>103.46855267650946</c:v>
                </c:pt>
                <c:pt idx="54">
                  <c:v>103.8175493833233</c:v>
                </c:pt>
                <c:pt idx="55">
                  <c:v>103.52324619026388</c:v>
                </c:pt>
                <c:pt idx="56">
                  <c:v>102.72830924696571</c:v>
                </c:pt>
                <c:pt idx="57">
                  <c:v>103.14936248777343</c:v>
                </c:pt>
                <c:pt idx="58">
                  <c:v>103.07701657010887</c:v>
                </c:pt>
                <c:pt idx="59">
                  <c:v>103.13807652461776</c:v>
                </c:pt>
                <c:pt idx="60">
                  <c:v>103.01277339522275</c:v>
                </c:pt>
                <c:pt idx="61">
                  <c:v>102.71673390013937</c:v>
                </c:pt>
                <c:pt idx="62">
                  <c:v>102.6168965337623</c:v>
                </c:pt>
                <c:pt idx="63">
                  <c:v>102.46497010666671</c:v>
                </c:pt>
                <c:pt idx="64">
                  <c:v>102.11770970187683</c:v>
                </c:pt>
                <c:pt idx="65">
                  <c:v>102.54975952216957</c:v>
                </c:pt>
                <c:pt idx="66">
                  <c:v>102.74451473252255</c:v>
                </c:pt>
                <c:pt idx="67">
                  <c:v>102.77837262198956</c:v>
                </c:pt>
                <c:pt idx="68">
                  <c:v>102.94534699995936</c:v>
                </c:pt>
                <c:pt idx="69">
                  <c:v>103.2755337681804</c:v>
                </c:pt>
                <c:pt idx="70">
                  <c:v>103.30620843727019</c:v>
                </c:pt>
                <c:pt idx="71">
                  <c:v>103.13286761854589</c:v>
                </c:pt>
                <c:pt idx="72">
                  <c:v>103.11058507590519</c:v>
                </c:pt>
                <c:pt idx="73">
                  <c:v>103.45176842361124</c:v>
                </c:pt>
                <c:pt idx="74">
                  <c:v>103.63234383410197</c:v>
                </c:pt>
                <c:pt idx="75">
                  <c:v>104.00651692026307</c:v>
                </c:pt>
                <c:pt idx="76">
                  <c:v>104.66804799138778</c:v>
                </c:pt>
                <c:pt idx="77">
                  <c:v>104.91344534410597</c:v>
                </c:pt>
                <c:pt idx="78">
                  <c:v>104.95598474369272</c:v>
                </c:pt>
                <c:pt idx="79">
                  <c:v>104.87177409553118</c:v>
                </c:pt>
                <c:pt idx="80">
                  <c:v>105.93902107291873</c:v>
                </c:pt>
                <c:pt idx="81">
                  <c:v>106.05940467991257</c:v>
                </c:pt>
                <c:pt idx="82">
                  <c:v>106.45759661073832</c:v>
                </c:pt>
                <c:pt idx="83">
                  <c:v>107.5393127716588</c:v>
                </c:pt>
                <c:pt idx="84">
                  <c:v>107.32082810031183</c:v>
                </c:pt>
                <c:pt idx="85">
                  <c:v>106.84131935803113</c:v>
                </c:pt>
                <c:pt idx="86">
                  <c:v>106.74177137532469</c:v>
                </c:pt>
                <c:pt idx="87">
                  <c:v>107.6417545910718</c:v>
                </c:pt>
                <c:pt idx="88">
                  <c:v>108.00319479572394</c:v>
                </c:pt>
                <c:pt idx="89">
                  <c:v>108.56373096578892</c:v>
                </c:pt>
                <c:pt idx="90">
                  <c:v>108.98883557798588</c:v>
                </c:pt>
                <c:pt idx="91">
                  <c:v>109.08230650360848</c:v>
                </c:pt>
                <c:pt idx="92">
                  <c:v>109.19805997187177</c:v>
                </c:pt>
                <c:pt idx="93">
                  <c:v>109.00648798189603</c:v>
                </c:pt>
                <c:pt idx="94">
                  <c:v>108.7538560374114</c:v>
                </c:pt>
                <c:pt idx="95">
                  <c:v>108.7489365150102</c:v>
                </c:pt>
                <c:pt idx="96">
                  <c:v>109.03889895300975</c:v>
                </c:pt>
                <c:pt idx="97">
                  <c:v>109.86740440210427</c:v>
                </c:pt>
                <c:pt idx="98">
                  <c:v>109.76698826838586</c:v>
                </c:pt>
                <c:pt idx="99">
                  <c:v>109.53982208691916</c:v>
                </c:pt>
                <c:pt idx="100">
                  <c:v>109.54937174805086</c:v>
                </c:pt>
                <c:pt idx="101">
                  <c:v>110.15418361972658</c:v>
                </c:pt>
                <c:pt idx="102">
                  <c:v>110.71558794080354</c:v>
                </c:pt>
                <c:pt idx="103">
                  <c:v>111.44165157048504</c:v>
                </c:pt>
                <c:pt idx="104">
                  <c:v>111.82450616676587</c:v>
                </c:pt>
                <c:pt idx="105">
                  <c:v>111.33747344904808</c:v>
                </c:pt>
                <c:pt idx="106">
                  <c:v>111.55393243470043</c:v>
                </c:pt>
                <c:pt idx="107">
                  <c:v>112.29880600297473</c:v>
                </c:pt>
                <c:pt idx="108">
                  <c:v>112.8095681816865</c:v>
                </c:pt>
                <c:pt idx="109">
                  <c:v>112.65069654649514</c:v>
                </c:pt>
                <c:pt idx="110">
                  <c:v>113.28531493624864</c:v>
                </c:pt>
                <c:pt idx="111">
                  <c:v>113.47457185685913</c:v>
                </c:pt>
                <c:pt idx="112">
                  <c:v>114.25446084928306</c:v>
                </c:pt>
                <c:pt idx="113">
                  <c:v>114.12713203419344</c:v>
                </c:pt>
                <c:pt idx="114">
                  <c:v>114.85985148830008</c:v>
                </c:pt>
                <c:pt idx="115">
                  <c:v>113.60855649637391</c:v>
                </c:pt>
                <c:pt idx="116">
                  <c:v>112.95715385372222</c:v>
                </c:pt>
                <c:pt idx="117">
                  <c:v>113.72517811564916</c:v>
                </c:pt>
                <c:pt idx="118">
                  <c:v>112.90593294401572</c:v>
                </c:pt>
                <c:pt idx="119">
                  <c:v>113.08998095855434</c:v>
                </c:pt>
                <c:pt idx="120">
                  <c:v>113.54923284388894</c:v>
                </c:pt>
                <c:pt idx="121">
                  <c:v>114.16706698074427</c:v>
                </c:pt>
                <c:pt idx="122">
                  <c:v>114.27153448585189</c:v>
                </c:pt>
                <c:pt idx="123">
                  <c:v>115.46263767428115</c:v>
                </c:pt>
                <c:pt idx="124">
                  <c:v>116.53422540672858</c:v>
                </c:pt>
                <c:pt idx="125">
                  <c:v>116.90521527251246</c:v>
                </c:pt>
                <c:pt idx="126">
                  <c:v>116.75791898414742</c:v>
                </c:pt>
                <c:pt idx="127">
                  <c:v>117.60407683715208</c:v>
                </c:pt>
                <c:pt idx="128">
                  <c:v>118.97401913404815</c:v>
                </c:pt>
                <c:pt idx="129">
                  <c:v>117.58642443324193</c:v>
                </c:pt>
                <c:pt idx="130">
                  <c:v>117.20125476759581</c:v>
                </c:pt>
                <c:pt idx="131">
                  <c:v>117.08665883401517</c:v>
                </c:pt>
                <c:pt idx="132">
                  <c:v>117.69986283213997</c:v>
                </c:pt>
                <c:pt idx="133">
                  <c:v>116.57907987568065</c:v>
                </c:pt>
                <c:pt idx="134">
                  <c:v>116.60367748768658</c:v>
                </c:pt>
                <c:pt idx="135">
                  <c:v>115.69935351687961</c:v>
                </c:pt>
                <c:pt idx="136">
                  <c:v>116.20722185888481</c:v>
                </c:pt>
                <c:pt idx="137">
                  <c:v>115.34312221829933</c:v>
                </c:pt>
                <c:pt idx="138">
                  <c:v>115.66346994171799</c:v>
                </c:pt>
                <c:pt idx="139">
                  <c:v>115.68199049664011</c:v>
                </c:pt>
                <c:pt idx="140">
                  <c:v>115.82841863399318</c:v>
                </c:pt>
                <c:pt idx="141">
                  <c:v>115.66781069677786</c:v>
                </c:pt>
                <c:pt idx="142">
                  <c:v>116.50731272535738</c:v>
                </c:pt>
                <c:pt idx="143">
                  <c:v>116.82274092637483</c:v>
                </c:pt>
                <c:pt idx="144">
                  <c:v>116.25294447884879</c:v>
                </c:pt>
                <c:pt idx="145">
                  <c:v>116.11809168832205</c:v>
                </c:pt>
                <c:pt idx="146">
                  <c:v>115.49881063311344</c:v>
                </c:pt>
                <c:pt idx="147">
                  <c:v>115.30637049212571</c:v>
                </c:pt>
                <c:pt idx="148">
                  <c:v>115.38681915256869</c:v>
                </c:pt>
                <c:pt idx="149">
                  <c:v>115.04795087422791</c:v>
                </c:pt>
                <c:pt idx="150">
                  <c:v>116.0761310560766</c:v>
                </c:pt>
                <c:pt idx="151">
                  <c:v>115.99481424462164</c:v>
                </c:pt>
                <c:pt idx="152">
                  <c:v>115.44382773568836</c:v>
                </c:pt>
                <c:pt idx="153">
                  <c:v>116.37622192254918</c:v>
                </c:pt>
                <c:pt idx="154">
                  <c:v>116.85515189748855</c:v>
                </c:pt>
                <c:pt idx="155">
                  <c:v>117.4547548630924</c:v>
                </c:pt>
                <c:pt idx="156">
                  <c:v>117.60118300044546</c:v>
                </c:pt>
                <c:pt idx="157">
                  <c:v>117.46951343029596</c:v>
                </c:pt>
                <c:pt idx="158">
                  <c:v>118.91035472650329</c:v>
                </c:pt>
                <c:pt idx="159">
                  <c:v>118.52778951389311</c:v>
                </c:pt>
                <c:pt idx="160">
                  <c:v>118.87968005741351</c:v>
                </c:pt>
                <c:pt idx="161">
                  <c:v>118.46412510634829</c:v>
                </c:pt>
                <c:pt idx="162">
                  <c:v>119.25298499256263</c:v>
                </c:pt>
                <c:pt idx="163">
                  <c:v>119.85866501525031</c:v>
                </c:pt>
                <c:pt idx="164">
                  <c:v>119.81670438300488</c:v>
                </c:pt>
                <c:pt idx="165">
                  <c:v>120.22502474230365</c:v>
                </c:pt>
                <c:pt idx="166">
                  <c:v>121.2167425816494</c:v>
                </c:pt>
                <c:pt idx="167">
                  <c:v>121.87046029366633</c:v>
                </c:pt>
                <c:pt idx="168">
                  <c:v>122.26315393474955</c:v>
                </c:pt>
                <c:pt idx="169">
                  <c:v>122.35749301138414</c:v>
                </c:pt>
                <c:pt idx="170">
                  <c:v>121.07610211770947</c:v>
                </c:pt>
                <c:pt idx="171">
                  <c:v>121.41525977972091</c:v>
                </c:pt>
                <c:pt idx="172">
                  <c:v>121.22079395303858</c:v>
                </c:pt>
                <c:pt idx="173">
                  <c:v>120.35264294106389</c:v>
                </c:pt>
                <c:pt idx="174">
                  <c:v>120.71553006406931</c:v>
                </c:pt>
                <c:pt idx="175">
                  <c:v>119.98686198135191</c:v>
                </c:pt>
                <c:pt idx="176">
                  <c:v>120.14920622059117</c:v>
                </c:pt>
                <c:pt idx="177">
                  <c:v>119.92551264317234</c:v>
                </c:pt>
                <c:pt idx="178">
                  <c:v>120.61337762832696</c:v>
                </c:pt>
                <c:pt idx="179">
                  <c:v>120.21721138319585</c:v>
                </c:pt>
                <c:pt idx="180">
                  <c:v>119.89917872914245</c:v>
                </c:pt>
                <c:pt idx="181">
                  <c:v>120.3755042510459</c:v>
                </c:pt>
                <c:pt idx="182">
                  <c:v>120.54016355965042</c:v>
                </c:pt>
                <c:pt idx="183">
                  <c:v>121.2048778511524</c:v>
                </c:pt>
                <c:pt idx="184">
                  <c:v>121.58136600667875</c:v>
                </c:pt>
                <c:pt idx="185">
                  <c:v>121.81403047788795</c:v>
                </c:pt>
                <c:pt idx="186">
                  <c:v>121.42567759186461</c:v>
                </c:pt>
                <c:pt idx="187">
                  <c:v>121.85801679582802</c:v>
                </c:pt>
                <c:pt idx="188">
                  <c:v>122.6570051105154</c:v>
                </c:pt>
                <c:pt idx="189">
                  <c:v>122.86102059832946</c:v>
                </c:pt>
                <c:pt idx="190">
                  <c:v>122.38093308870747</c:v>
                </c:pt>
                <c:pt idx="191">
                  <c:v>122.69086299998243</c:v>
                </c:pt>
                <c:pt idx="192">
                  <c:v>122.38093308870747</c:v>
                </c:pt>
                <c:pt idx="193">
                  <c:v>122.76986474207213</c:v>
                </c:pt>
                <c:pt idx="194">
                  <c:v>122.99674153986818</c:v>
                </c:pt>
                <c:pt idx="195">
                  <c:v>123.40650881752025</c:v>
                </c:pt>
                <c:pt idx="196">
                  <c:v>123.23837690486781</c:v>
                </c:pt>
                <c:pt idx="197">
                  <c:v>123.64553972948393</c:v>
                </c:pt>
                <c:pt idx="198">
                  <c:v>124.16643033666875</c:v>
                </c:pt>
                <c:pt idx="199">
                  <c:v>124.52468732094364</c:v>
                </c:pt>
                <c:pt idx="200">
                  <c:v>124.54870616560827</c:v>
                </c:pt>
                <c:pt idx="201">
                  <c:v>124.38173178763847</c:v>
                </c:pt>
                <c:pt idx="202">
                  <c:v>125.00882620195488</c:v>
                </c:pt>
                <c:pt idx="203">
                  <c:v>125.31615166019392</c:v>
                </c:pt>
                <c:pt idx="204">
                  <c:v>125.50917056852296</c:v>
                </c:pt>
                <c:pt idx="205">
                  <c:v>126.09314681591128</c:v>
                </c:pt>
                <c:pt idx="206">
                  <c:v>126.79374468257487</c:v>
                </c:pt>
                <c:pt idx="207">
                  <c:v>127.21074655199337</c:v>
                </c:pt>
                <c:pt idx="208">
                  <c:v>127.45845897407681</c:v>
                </c:pt>
                <c:pt idx="209">
                  <c:v>127.41100005208887</c:v>
                </c:pt>
                <c:pt idx="210">
                  <c:v>127.9125019533396</c:v>
                </c:pt>
                <c:pt idx="211">
                  <c:v>128.26902263559055</c:v>
                </c:pt>
                <c:pt idx="212">
                  <c:v>128.67936868058391</c:v>
                </c:pt>
                <c:pt idx="213">
                  <c:v>128.60499707722477</c:v>
                </c:pt>
                <c:pt idx="214">
                  <c:v>128.84778997690702</c:v>
                </c:pt>
                <c:pt idx="215">
                  <c:v>129.06077635851148</c:v>
                </c:pt>
                <c:pt idx="216">
                  <c:v>128.36509801424907</c:v>
                </c:pt>
                <c:pt idx="217">
                  <c:v>128.38332918550054</c:v>
                </c:pt>
                <c:pt idx="218">
                  <c:v>128.81480023845197</c:v>
                </c:pt>
                <c:pt idx="219">
                  <c:v>128.43107749115916</c:v>
                </c:pt>
                <c:pt idx="220">
                  <c:v>128.34831376135091</c:v>
                </c:pt>
                <c:pt idx="221">
                  <c:v>128.49618881705726</c:v>
                </c:pt>
                <c:pt idx="222">
                  <c:v>129.35247509853497</c:v>
                </c:pt>
                <c:pt idx="223">
                  <c:v>129.53594434573228</c:v>
                </c:pt>
                <c:pt idx="224">
                  <c:v>130.28052853033589</c:v>
                </c:pt>
                <c:pt idx="225">
                  <c:v>130.62258002905392</c:v>
                </c:pt>
                <c:pt idx="226">
                  <c:v>131.36108715657372</c:v>
                </c:pt>
                <c:pt idx="227">
                  <c:v>131.08646205311905</c:v>
                </c:pt>
                <c:pt idx="228">
                  <c:v>131.82381164595623</c:v>
                </c:pt>
                <c:pt idx="229">
                  <c:v>131.89210619223155</c:v>
                </c:pt>
                <c:pt idx="230">
                  <c:v>131.89731509830338</c:v>
                </c:pt>
                <c:pt idx="231">
                  <c:v>133.05571793194829</c:v>
                </c:pt>
                <c:pt idx="232">
                  <c:v>133.4394406792411</c:v>
                </c:pt>
                <c:pt idx="233">
                  <c:v>133.20938066106783</c:v>
                </c:pt>
                <c:pt idx="234">
                  <c:v>134.22887933279677</c:v>
                </c:pt>
                <c:pt idx="235">
                  <c:v>134.10212928504845</c:v>
                </c:pt>
                <c:pt idx="236">
                  <c:v>134.03123028573717</c:v>
                </c:pt>
                <c:pt idx="237">
                  <c:v>133.82924048361772</c:v>
                </c:pt>
                <c:pt idx="238">
                  <c:v>134.17852657410222</c:v>
                </c:pt>
                <c:pt idx="239">
                  <c:v>133.3491529739957</c:v>
                </c:pt>
                <c:pt idx="240">
                  <c:v>132.90147643548744</c:v>
                </c:pt>
                <c:pt idx="241">
                  <c:v>133.42757594874408</c:v>
                </c:pt>
                <c:pt idx="242">
                  <c:v>133.4932660419835</c:v>
                </c:pt>
                <c:pt idx="243">
                  <c:v>133.57371470242649</c:v>
                </c:pt>
                <c:pt idx="244">
                  <c:v>134.34752663776661</c:v>
                </c:pt>
                <c:pt idx="245">
                  <c:v>134.03007275105452</c:v>
                </c:pt>
                <c:pt idx="246">
                  <c:v>133.91894942152177</c:v>
                </c:pt>
                <c:pt idx="247">
                  <c:v>133.80898362667165</c:v>
                </c:pt>
                <c:pt idx="248">
                  <c:v>133.14195426580443</c:v>
                </c:pt>
                <c:pt idx="249">
                  <c:v>133.27622828898984</c:v>
                </c:pt>
                <c:pt idx="250">
                  <c:v>133.19491147753487</c:v>
                </c:pt>
                <c:pt idx="251">
                  <c:v>133.45072664239675</c:v>
                </c:pt>
                <c:pt idx="252">
                  <c:v>132.65984107048783</c:v>
                </c:pt>
                <c:pt idx="253">
                  <c:v>131.83133562139329</c:v>
                </c:pt>
                <c:pt idx="254">
                  <c:v>132.20869192793162</c:v>
                </c:pt>
                <c:pt idx="255">
                  <c:v>132.07731174145277</c:v>
                </c:pt>
                <c:pt idx="256">
                  <c:v>132.33312690631465</c:v>
                </c:pt>
                <c:pt idx="257">
                  <c:v>131.85014555998606</c:v>
                </c:pt>
                <c:pt idx="258">
                  <c:v>131.78271916472269</c:v>
                </c:pt>
                <c:pt idx="259">
                  <c:v>132.39071425677565</c:v>
                </c:pt>
                <c:pt idx="260">
                  <c:v>132.03129973781813</c:v>
                </c:pt>
                <c:pt idx="261">
                  <c:v>132.01162164821338</c:v>
                </c:pt>
                <c:pt idx="262">
                  <c:v>132.84678292173302</c:v>
                </c:pt>
                <c:pt idx="263">
                  <c:v>133.03980183006206</c:v>
                </c:pt>
                <c:pt idx="264">
                  <c:v>132.62598318102079</c:v>
                </c:pt>
                <c:pt idx="265">
                  <c:v>131.95085107737512</c:v>
                </c:pt>
                <c:pt idx="266">
                  <c:v>132.20319363818911</c:v>
                </c:pt>
                <c:pt idx="267">
                  <c:v>132.54003623083528</c:v>
                </c:pt>
                <c:pt idx="268">
                  <c:v>133.44349205063028</c:v>
                </c:pt>
                <c:pt idx="269">
                  <c:v>132.89221615802637</c:v>
                </c:pt>
                <c:pt idx="270">
                  <c:v>132.52701396565567</c:v>
                </c:pt>
                <c:pt idx="271">
                  <c:v>132.18091109554842</c:v>
                </c:pt>
                <c:pt idx="272">
                  <c:v>132.32155155948834</c:v>
                </c:pt>
                <c:pt idx="273">
                  <c:v>132.54958589196704</c:v>
                </c:pt>
                <c:pt idx="274">
                  <c:v>131.04652710656819</c:v>
                </c:pt>
                <c:pt idx="275">
                  <c:v>131.44703410675916</c:v>
                </c:pt>
                <c:pt idx="276">
                  <c:v>131.28034911246002</c:v>
                </c:pt>
                <c:pt idx="277">
                  <c:v>131.59317286044157</c:v>
                </c:pt>
                <c:pt idx="278">
                  <c:v>131.14954769332249</c:v>
                </c:pt>
                <c:pt idx="279">
                  <c:v>131.34980119341799</c:v>
                </c:pt>
                <c:pt idx="280">
                  <c:v>131.52198447745963</c:v>
                </c:pt>
                <c:pt idx="281">
                  <c:v>132.30013716785959</c:v>
                </c:pt>
                <c:pt idx="282">
                  <c:v>132.21303268299147</c:v>
                </c:pt>
                <c:pt idx="283">
                  <c:v>131.4429827353699</c:v>
                </c:pt>
                <c:pt idx="284">
                  <c:v>131.81194691545915</c:v>
                </c:pt>
                <c:pt idx="285">
                  <c:v>131.57494168919004</c:v>
                </c:pt>
                <c:pt idx="286">
                  <c:v>130.88476163467016</c:v>
                </c:pt>
                <c:pt idx="287">
                  <c:v>130.89778389984977</c:v>
                </c:pt>
                <c:pt idx="288">
                  <c:v>130.91341061806531</c:v>
                </c:pt>
                <c:pt idx="289">
                  <c:v>131.56510264438765</c:v>
                </c:pt>
                <c:pt idx="290">
                  <c:v>131.89615756362068</c:v>
                </c:pt>
                <c:pt idx="291">
                  <c:v>132.08107372917129</c:v>
                </c:pt>
                <c:pt idx="292">
                  <c:v>131.82959931936929</c:v>
                </c:pt>
                <c:pt idx="293">
                  <c:v>131.42533033145975</c:v>
                </c:pt>
                <c:pt idx="294">
                  <c:v>132.19711658110526</c:v>
                </c:pt>
                <c:pt idx="295">
                  <c:v>132.38087521197323</c:v>
                </c:pt>
                <c:pt idx="296">
                  <c:v>132.94141138203821</c:v>
                </c:pt>
                <c:pt idx="297">
                  <c:v>132.6158547525477</c:v>
                </c:pt>
                <c:pt idx="298">
                  <c:v>132.52701396565564</c:v>
                </c:pt>
                <c:pt idx="299">
                  <c:v>133.5988910817737</c:v>
                </c:pt>
                <c:pt idx="300">
                  <c:v>133.19809469791204</c:v>
                </c:pt>
                <c:pt idx="301">
                  <c:v>133.21256388144496</c:v>
                </c:pt>
                <c:pt idx="302">
                  <c:v>132.94864597380464</c:v>
                </c:pt>
                <c:pt idx="303">
                  <c:v>132.86472470931375</c:v>
                </c:pt>
                <c:pt idx="304">
                  <c:v>133.32137214161244</c:v>
                </c:pt>
                <c:pt idx="305">
                  <c:v>133.23745087712155</c:v>
                </c:pt>
                <c:pt idx="306">
                  <c:v>133.65503151388137</c:v>
                </c:pt>
                <c:pt idx="307">
                  <c:v>133.92039633987497</c:v>
                </c:pt>
                <c:pt idx="308">
                  <c:v>133.88624906673729</c:v>
                </c:pt>
                <c:pt idx="309">
                  <c:v>134.02688953067718</c:v>
                </c:pt>
                <c:pt idx="310">
                  <c:v>133.74965997418659</c:v>
                </c:pt>
                <c:pt idx="311">
                  <c:v>133.40442525509133</c:v>
                </c:pt>
                <c:pt idx="312">
                  <c:v>133.39834819800751</c:v>
                </c:pt>
                <c:pt idx="313">
                  <c:v>133.22008785688206</c:v>
                </c:pt>
                <c:pt idx="314">
                  <c:v>133.36420092486983</c:v>
                </c:pt>
                <c:pt idx="315">
                  <c:v>133.15150392693602</c:v>
                </c:pt>
                <c:pt idx="316">
                  <c:v>133.10751760899598</c:v>
                </c:pt>
                <c:pt idx="317">
                  <c:v>132.69977601703854</c:v>
                </c:pt>
                <c:pt idx="318">
                  <c:v>133.38474716548657</c:v>
                </c:pt>
                <c:pt idx="319">
                  <c:v>133.36593722689378</c:v>
                </c:pt>
                <c:pt idx="320">
                  <c:v>133.7204322234501</c:v>
                </c:pt>
                <c:pt idx="321">
                  <c:v>133.9837713637491</c:v>
                </c:pt>
                <c:pt idx="322">
                  <c:v>134.51884177079617</c:v>
                </c:pt>
                <c:pt idx="323">
                  <c:v>134.40685029025144</c:v>
                </c:pt>
                <c:pt idx="324">
                  <c:v>134.35939136826349</c:v>
                </c:pt>
                <c:pt idx="325">
                  <c:v>134.17042383132366</c:v>
                </c:pt>
                <c:pt idx="326">
                  <c:v>134.01791863688678</c:v>
                </c:pt>
                <c:pt idx="327">
                  <c:v>133.92965661733601</c:v>
                </c:pt>
                <c:pt idx="328">
                  <c:v>133.37895949207339</c:v>
                </c:pt>
                <c:pt idx="329">
                  <c:v>133.41310676521107</c:v>
                </c:pt>
                <c:pt idx="330">
                  <c:v>133.46635336061217</c:v>
                </c:pt>
                <c:pt idx="331">
                  <c:v>133.66631747703701</c:v>
                </c:pt>
                <c:pt idx="332">
                  <c:v>133.53869927827674</c:v>
                </c:pt>
                <c:pt idx="333">
                  <c:v>133.26320602381011</c:v>
                </c:pt>
                <c:pt idx="334">
                  <c:v>133.2432385505347</c:v>
                </c:pt>
                <c:pt idx="335">
                  <c:v>133.14629502086422</c:v>
                </c:pt>
                <c:pt idx="336">
                  <c:v>132.97903125922375</c:v>
                </c:pt>
                <c:pt idx="337">
                  <c:v>133.08957582141517</c:v>
                </c:pt>
                <c:pt idx="338">
                  <c:v>132.80626920784076</c:v>
                </c:pt>
                <c:pt idx="339">
                  <c:v>132.91826068838549</c:v>
                </c:pt>
                <c:pt idx="340">
                  <c:v>132.64276743391886</c:v>
                </c:pt>
                <c:pt idx="341">
                  <c:v>132.88440279891847</c:v>
                </c:pt>
                <c:pt idx="342">
                  <c:v>133.40442525509133</c:v>
                </c:pt>
                <c:pt idx="343">
                  <c:v>133.88364461370136</c:v>
                </c:pt>
                <c:pt idx="344">
                  <c:v>134.11717723592258</c:v>
                </c:pt>
                <c:pt idx="345">
                  <c:v>134.25579201416787</c:v>
                </c:pt>
                <c:pt idx="346">
                  <c:v>135.2807889756393</c:v>
                </c:pt>
                <c:pt idx="347">
                  <c:v>134.98648578257988</c:v>
                </c:pt>
                <c:pt idx="348">
                  <c:v>135.13551837296887</c:v>
                </c:pt>
                <c:pt idx="349">
                  <c:v>136.12578929396136</c:v>
                </c:pt>
                <c:pt idx="350">
                  <c:v>135.80341588484811</c:v>
                </c:pt>
                <c:pt idx="351">
                  <c:v>135.14969817283117</c:v>
                </c:pt>
                <c:pt idx="352">
                  <c:v>135.37339175024997</c:v>
                </c:pt>
                <c:pt idx="353">
                  <c:v>135.12336425880125</c:v>
                </c:pt>
                <c:pt idx="354">
                  <c:v>134.42160885745503</c:v>
                </c:pt>
                <c:pt idx="355">
                  <c:v>135.80457341953073</c:v>
                </c:pt>
                <c:pt idx="356">
                  <c:v>135.86939536175819</c:v>
                </c:pt>
                <c:pt idx="357">
                  <c:v>136.06501872312316</c:v>
                </c:pt>
                <c:pt idx="358">
                  <c:v>136.46234250293691</c:v>
                </c:pt>
                <c:pt idx="359">
                  <c:v>136.88744711513385</c:v>
                </c:pt>
                <c:pt idx="360">
                  <c:v>137.31139419264815</c:v>
                </c:pt>
                <c:pt idx="361">
                  <c:v>137.53103639867777</c:v>
                </c:pt>
                <c:pt idx="362">
                  <c:v>136.46639387432614</c:v>
                </c:pt>
                <c:pt idx="363">
                  <c:v>136.34948287138022</c:v>
                </c:pt>
                <c:pt idx="364">
                  <c:v>136.80670907102024</c:v>
                </c:pt>
                <c:pt idx="365">
                  <c:v>136.88021252336742</c:v>
                </c:pt>
                <c:pt idx="366">
                  <c:v>137.98623691262318</c:v>
                </c:pt>
                <c:pt idx="367">
                  <c:v>138.65616011019699</c:v>
                </c:pt>
                <c:pt idx="368">
                  <c:v>140.29436106979324</c:v>
                </c:pt>
                <c:pt idx="369">
                  <c:v>139.80906465409939</c:v>
                </c:pt>
                <c:pt idx="370">
                  <c:v>139.85362973938075</c:v>
                </c:pt>
                <c:pt idx="371">
                  <c:v>140.94286987573832</c:v>
                </c:pt>
                <c:pt idx="372">
                  <c:v>139.5497768851896</c:v>
                </c:pt>
                <c:pt idx="373">
                  <c:v>139.68028892065647</c:v>
                </c:pt>
                <c:pt idx="374">
                  <c:v>140.15835074458386</c:v>
                </c:pt>
                <c:pt idx="375">
                  <c:v>140.72988349413387</c:v>
                </c:pt>
                <c:pt idx="376">
                  <c:v>141.38996764690526</c:v>
                </c:pt>
                <c:pt idx="377">
                  <c:v>140.84563696239712</c:v>
                </c:pt>
                <c:pt idx="378">
                  <c:v>140.38435939136789</c:v>
                </c:pt>
                <c:pt idx="379">
                  <c:v>140.1071298348773</c:v>
                </c:pt>
                <c:pt idx="380">
                  <c:v>140.37220527720024</c:v>
                </c:pt>
                <c:pt idx="381">
                  <c:v>139.3243470057468</c:v>
                </c:pt>
                <c:pt idx="382">
                  <c:v>139.15592570942371</c:v>
                </c:pt>
                <c:pt idx="383">
                  <c:v>139.67218617787799</c:v>
                </c:pt>
                <c:pt idx="384">
                  <c:v>140.14851169978144</c:v>
                </c:pt>
                <c:pt idx="385">
                  <c:v>139.39177340101017</c:v>
                </c:pt>
                <c:pt idx="386">
                  <c:v>138.62230222072992</c:v>
                </c:pt>
                <c:pt idx="387">
                  <c:v>138.50481245044267</c:v>
                </c:pt>
                <c:pt idx="388">
                  <c:v>137.21068867525906</c:v>
                </c:pt>
                <c:pt idx="389">
                  <c:v>136.67677580289461</c:v>
                </c:pt>
                <c:pt idx="390">
                  <c:v>137.30213391518706</c:v>
                </c:pt>
                <c:pt idx="391">
                  <c:v>137.25033423813923</c:v>
                </c:pt>
                <c:pt idx="392">
                  <c:v>137.64360664656374</c:v>
                </c:pt>
                <c:pt idx="393">
                  <c:v>138.03658967131761</c:v>
                </c:pt>
                <c:pt idx="394">
                  <c:v>137.886399546246</c:v>
                </c:pt>
                <c:pt idx="395">
                  <c:v>138.50481245044264</c:v>
                </c:pt>
                <c:pt idx="396">
                  <c:v>140.07500824743423</c:v>
                </c:pt>
                <c:pt idx="397">
                  <c:v>140.31172409003267</c:v>
                </c:pt>
                <c:pt idx="398">
                  <c:v>140.79325851800797</c:v>
                </c:pt>
                <c:pt idx="399">
                  <c:v>140.68387149049914</c:v>
                </c:pt>
                <c:pt idx="400">
                  <c:v>141.19434428554027</c:v>
                </c:pt>
                <c:pt idx="401">
                  <c:v>141.54883928209662</c:v>
                </c:pt>
                <c:pt idx="402">
                  <c:v>143.07910013253735</c:v>
                </c:pt>
                <c:pt idx="403">
                  <c:v>142.00953808578453</c:v>
                </c:pt>
                <c:pt idx="404">
                  <c:v>143.82686753751821</c:v>
                </c:pt>
                <c:pt idx="405">
                  <c:v>145.18581325492926</c:v>
                </c:pt>
                <c:pt idx="406">
                  <c:v>144.78906824245684</c:v>
                </c:pt>
                <c:pt idx="407">
                  <c:v>145.45175684826415</c:v>
                </c:pt>
                <c:pt idx="408">
                  <c:v>147.73181078938038</c:v>
                </c:pt>
                <c:pt idx="409">
                  <c:v>147.63805048008712</c:v>
                </c:pt>
                <c:pt idx="410">
                  <c:v>148.29379387779866</c:v>
                </c:pt>
                <c:pt idx="411">
                  <c:v>149.49531487837166</c:v>
                </c:pt>
                <c:pt idx="412">
                  <c:v>150.01533733454445</c:v>
                </c:pt>
                <c:pt idx="413">
                  <c:v>151.73051435053577</c:v>
                </c:pt>
                <c:pt idx="414">
                  <c:v>151.83585000665539</c:v>
                </c:pt>
                <c:pt idx="415">
                  <c:v>152.11336894681662</c:v>
                </c:pt>
                <c:pt idx="416">
                  <c:v>154.33699307215451</c:v>
                </c:pt>
                <c:pt idx="417">
                  <c:v>154.72158397045931</c:v>
                </c:pt>
                <c:pt idx="418">
                  <c:v>154.32773279469345</c:v>
                </c:pt>
                <c:pt idx="419">
                  <c:v>154.01953918544243</c:v>
                </c:pt>
                <c:pt idx="420">
                  <c:v>153.91188845995757</c:v>
                </c:pt>
                <c:pt idx="421">
                  <c:v>151.89459489179902</c:v>
                </c:pt>
                <c:pt idx="422">
                  <c:v>152.72223218988154</c:v>
                </c:pt>
                <c:pt idx="423">
                  <c:v>152.79081611982753</c:v>
                </c:pt>
                <c:pt idx="424">
                  <c:v>154.12545360890331</c:v>
                </c:pt>
                <c:pt idx="425">
                  <c:v>155.19443688831481</c:v>
                </c:pt>
                <c:pt idx="426">
                  <c:v>155.17186496200347</c:v>
                </c:pt>
                <c:pt idx="427">
                  <c:v>155.33247289921877</c:v>
                </c:pt>
                <c:pt idx="428">
                  <c:v>154.59946406144147</c:v>
                </c:pt>
                <c:pt idx="429">
                  <c:v>153.77906135512541</c:v>
                </c:pt>
                <c:pt idx="430">
                  <c:v>153.73941579224521</c:v>
                </c:pt>
                <c:pt idx="431">
                  <c:v>152.47220469843279</c:v>
                </c:pt>
                <c:pt idx="432">
                  <c:v>153.36119133469489</c:v>
                </c:pt>
                <c:pt idx="433">
                  <c:v>154.03748097302318</c:v>
                </c:pt>
                <c:pt idx="434">
                  <c:v>153.55797223074251</c:v>
                </c:pt>
                <c:pt idx="435">
                  <c:v>152.65422702727682</c:v>
                </c:pt>
                <c:pt idx="436">
                  <c:v>151.93684490771506</c:v>
                </c:pt>
                <c:pt idx="437">
                  <c:v>151.45473171239846</c:v>
                </c:pt>
                <c:pt idx="438">
                  <c:v>150.53854301109448</c:v>
                </c:pt>
                <c:pt idx="439">
                  <c:v>150.60886324306443</c:v>
                </c:pt>
                <c:pt idx="440">
                  <c:v>150.62796256532789</c:v>
                </c:pt>
                <c:pt idx="441">
                  <c:v>152.04652131889452</c:v>
                </c:pt>
                <c:pt idx="442">
                  <c:v>152.22651796204397</c:v>
                </c:pt>
                <c:pt idx="443">
                  <c:v>152.59143077074401</c:v>
                </c:pt>
                <c:pt idx="444">
                  <c:v>153.27524438450939</c:v>
                </c:pt>
                <c:pt idx="445">
                  <c:v>153.92433195779583</c:v>
                </c:pt>
                <c:pt idx="446">
                  <c:v>153.51745851685038</c:v>
                </c:pt>
                <c:pt idx="447">
                  <c:v>152.59635029314524</c:v>
                </c:pt>
                <c:pt idx="448">
                  <c:v>152.46294442097178</c:v>
                </c:pt>
                <c:pt idx="449">
                  <c:v>151.76639792569742</c:v>
                </c:pt>
                <c:pt idx="450">
                  <c:v>152.28034332478643</c:v>
                </c:pt>
                <c:pt idx="451">
                  <c:v>152.11452648149927</c:v>
                </c:pt>
                <c:pt idx="452">
                  <c:v>152.88920656785137</c:v>
                </c:pt>
                <c:pt idx="453">
                  <c:v>153.43295848501819</c:v>
                </c:pt>
                <c:pt idx="454">
                  <c:v>153.37016222848536</c:v>
                </c:pt>
                <c:pt idx="455">
                  <c:v>152.80297023399521</c:v>
                </c:pt>
                <c:pt idx="456">
                  <c:v>153.25006800516218</c:v>
                </c:pt>
                <c:pt idx="457">
                  <c:v>154.23889200780135</c:v>
                </c:pt>
                <c:pt idx="458">
                  <c:v>153.98076177357422</c:v>
                </c:pt>
                <c:pt idx="459">
                  <c:v>153.84677713405944</c:v>
                </c:pt>
                <c:pt idx="460">
                  <c:v>153.68616919684413</c:v>
                </c:pt>
                <c:pt idx="461">
                  <c:v>154.43277906714238</c:v>
                </c:pt>
                <c:pt idx="462">
                  <c:v>154.5103338908788</c:v>
                </c:pt>
                <c:pt idx="463">
                  <c:v>154.47329278103456</c:v>
                </c:pt>
                <c:pt idx="464">
                  <c:v>155.13308755013531</c:v>
                </c:pt>
                <c:pt idx="465">
                  <c:v>155.8226888373139</c:v>
                </c:pt>
                <c:pt idx="466">
                  <c:v>155.44735821647018</c:v>
                </c:pt>
                <c:pt idx="467">
                  <c:v>155.63372130037408</c:v>
                </c:pt>
                <c:pt idx="468">
                  <c:v>156.71022855522267</c:v>
                </c:pt>
                <c:pt idx="469">
                  <c:v>156.50794936943259</c:v>
                </c:pt>
                <c:pt idx="470">
                  <c:v>156.18904856436723</c:v>
                </c:pt>
                <c:pt idx="471">
                  <c:v>156.83697860297102</c:v>
                </c:pt>
                <c:pt idx="472">
                  <c:v>157.28610205983256</c:v>
                </c:pt>
                <c:pt idx="473">
                  <c:v>157.54336414304771</c:v>
                </c:pt>
                <c:pt idx="474">
                  <c:v>157.32864145941932</c:v>
                </c:pt>
                <c:pt idx="475">
                  <c:v>158.00203726104104</c:v>
                </c:pt>
                <c:pt idx="476">
                  <c:v>157.2221482686171</c:v>
                </c:pt>
                <c:pt idx="477">
                  <c:v>157.22330580329975</c:v>
                </c:pt>
                <c:pt idx="478">
                  <c:v>158.52090218253127</c:v>
                </c:pt>
                <c:pt idx="479">
                  <c:v>158.13168114549595</c:v>
                </c:pt>
                <c:pt idx="480">
                  <c:v>157.99856465699315</c:v>
                </c:pt>
                <c:pt idx="481">
                  <c:v>158.45405455460923</c:v>
                </c:pt>
                <c:pt idx="482">
                  <c:v>158.55302376997432</c:v>
                </c:pt>
                <c:pt idx="483">
                  <c:v>158.60221899398621</c:v>
                </c:pt>
                <c:pt idx="484">
                  <c:v>158.47923093395647</c:v>
                </c:pt>
                <c:pt idx="485">
                  <c:v>159.01603764302749</c:v>
                </c:pt>
                <c:pt idx="486">
                  <c:v>159.76380504800835</c:v>
                </c:pt>
                <c:pt idx="487">
                  <c:v>159.89344893246323</c:v>
                </c:pt>
                <c:pt idx="488">
                  <c:v>160.97863769743162</c:v>
                </c:pt>
                <c:pt idx="489">
                  <c:v>162.39401323062106</c:v>
                </c:pt>
                <c:pt idx="490">
                  <c:v>163.00114017166203</c:v>
                </c:pt>
                <c:pt idx="491">
                  <c:v>162.43163310780665</c:v>
                </c:pt>
                <c:pt idx="492">
                  <c:v>163.1657994802666</c:v>
                </c:pt>
                <c:pt idx="493">
                  <c:v>163.26013855690118</c:v>
                </c:pt>
                <c:pt idx="494">
                  <c:v>161.83029384017888</c:v>
                </c:pt>
                <c:pt idx="495">
                  <c:v>162.50079580509401</c:v>
                </c:pt>
                <c:pt idx="496">
                  <c:v>162.77802536158458</c:v>
                </c:pt>
                <c:pt idx="497">
                  <c:v>162.39459199796241</c:v>
                </c:pt>
                <c:pt idx="498">
                  <c:v>162.18739328977111</c:v>
                </c:pt>
                <c:pt idx="499">
                  <c:v>162.06411584607073</c:v>
                </c:pt>
                <c:pt idx="500">
                  <c:v>161.75447531846643</c:v>
                </c:pt>
                <c:pt idx="501">
                  <c:v>162.86715553214734</c:v>
                </c:pt>
                <c:pt idx="502">
                  <c:v>164.56612706258181</c:v>
                </c:pt>
                <c:pt idx="503">
                  <c:v>164.57683425839619</c:v>
                </c:pt>
                <c:pt idx="504">
                  <c:v>165.3219972103411</c:v>
                </c:pt>
                <c:pt idx="505">
                  <c:v>163.85597953478651</c:v>
                </c:pt>
                <c:pt idx="506">
                  <c:v>162.86541923012339</c:v>
                </c:pt>
                <c:pt idx="507">
                  <c:v>162.81738154079412</c:v>
                </c:pt>
                <c:pt idx="508">
                  <c:v>164.15838547062438</c:v>
                </c:pt>
                <c:pt idx="509">
                  <c:v>163.56254449273911</c:v>
                </c:pt>
                <c:pt idx="510">
                  <c:v>163.8215428779782</c:v>
                </c:pt>
                <c:pt idx="511">
                  <c:v>162.96959735156034</c:v>
                </c:pt>
                <c:pt idx="512">
                  <c:v>161.81813972601125</c:v>
                </c:pt>
                <c:pt idx="513">
                  <c:v>162.3734669900044</c:v>
                </c:pt>
                <c:pt idx="514">
                  <c:v>163.12210254599722</c:v>
                </c:pt>
                <c:pt idx="515">
                  <c:v>162.43828893223184</c:v>
                </c:pt>
                <c:pt idx="516">
                  <c:v>162.20041555495078</c:v>
                </c:pt>
                <c:pt idx="517">
                  <c:v>161.67749926207134</c:v>
                </c:pt>
                <c:pt idx="518">
                  <c:v>161.40316354228733</c:v>
                </c:pt>
                <c:pt idx="519">
                  <c:v>160.44906558012713</c:v>
                </c:pt>
                <c:pt idx="520">
                  <c:v>160.06505344916366</c:v>
                </c:pt>
                <c:pt idx="521">
                  <c:v>160.08270585307378</c:v>
                </c:pt>
                <c:pt idx="522">
                  <c:v>160.15534115440903</c:v>
                </c:pt>
                <c:pt idx="523">
                  <c:v>160.34864944640876</c:v>
                </c:pt>
                <c:pt idx="524">
                  <c:v>159.76727765205635</c:v>
                </c:pt>
                <c:pt idx="525">
                  <c:v>158.92285610107561</c:v>
                </c:pt>
                <c:pt idx="526">
                  <c:v>158.66675155254308</c:v>
                </c:pt>
                <c:pt idx="527">
                  <c:v>158.12184210069361</c:v>
                </c:pt>
                <c:pt idx="528">
                  <c:v>157.95718279208907</c:v>
                </c:pt>
                <c:pt idx="529">
                  <c:v>158.83777730190209</c:v>
                </c:pt>
                <c:pt idx="530">
                  <c:v>158.91417459095589</c:v>
                </c:pt>
                <c:pt idx="531">
                  <c:v>158.04660234632252</c:v>
                </c:pt>
                <c:pt idx="532">
                  <c:v>158.93529959891396</c:v>
                </c:pt>
                <c:pt idx="533">
                  <c:v>159.1069041156143</c:v>
                </c:pt>
                <c:pt idx="534">
                  <c:v>159.18706339238665</c:v>
                </c:pt>
                <c:pt idx="535">
                  <c:v>159.3583785254163</c:v>
                </c:pt>
                <c:pt idx="536">
                  <c:v>158.75414542108192</c:v>
                </c:pt>
                <c:pt idx="537">
                  <c:v>159.54040085426033</c:v>
                </c:pt>
                <c:pt idx="538">
                  <c:v>159.50712173213464</c:v>
                </c:pt>
                <c:pt idx="539">
                  <c:v>159.93888216875669</c:v>
                </c:pt>
                <c:pt idx="540">
                  <c:v>161.36380736307783</c:v>
                </c:pt>
                <c:pt idx="541">
                  <c:v>161.45467383566452</c:v>
                </c:pt>
                <c:pt idx="542">
                  <c:v>162.1107066170467</c:v>
                </c:pt>
                <c:pt idx="543">
                  <c:v>163.42855985322427</c:v>
                </c:pt>
                <c:pt idx="544">
                  <c:v>161.14156070401231</c:v>
                </c:pt>
                <c:pt idx="545">
                  <c:v>164.68477436755168</c:v>
                </c:pt>
                <c:pt idx="546">
                  <c:v>165.06010498839544</c:v>
                </c:pt>
                <c:pt idx="547">
                  <c:v>164.99412551148538</c:v>
                </c:pt>
                <c:pt idx="548">
                  <c:v>164.28224168166611</c:v>
                </c:pt>
                <c:pt idx="549">
                  <c:v>166.45667058299207</c:v>
                </c:pt>
                <c:pt idx="550">
                  <c:v>167.15148077624249</c:v>
                </c:pt>
                <c:pt idx="551">
                  <c:v>166.25583831555528</c:v>
                </c:pt>
                <c:pt idx="552">
                  <c:v>168.31625005064186</c:v>
                </c:pt>
                <c:pt idx="553">
                  <c:v>170.53611218826117</c:v>
                </c:pt>
                <c:pt idx="554">
                  <c:v>171.13340008449973</c:v>
                </c:pt>
                <c:pt idx="555">
                  <c:v>172.52591430770715</c:v>
                </c:pt>
                <c:pt idx="556">
                  <c:v>171.89245345263629</c:v>
                </c:pt>
                <c:pt idx="557">
                  <c:v>173.26847280661619</c:v>
                </c:pt>
                <c:pt idx="558">
                  <c:v>175.69958502381598</c:v>
                </c:pt>
                <c:pt idx="559">
                  <c:v>174.72291513534446</c:v>
                </c:pt>
                <c:pt idx="560">
                  <c:v>175.6283966408341</c:v>
                </c:pt>
                <c:pt idx="561">
                  <c:v>175.30081432564899</c:v>
                </c:pt>
                <c:pt idx="562">
                  <c:v>174.04778303169883</c:v>
                </c:pt>
                <c:pt idx="563">
                  <c:v>173.80122814429802</c:v>
                </c:pt>
                <c:pt idx="564">
                  <c:v>174.23646118496802</c:v>
                </c:pt>
                <c:pt idx="565">
                  <c:v>174.04112720727369</c:v>
                </c:pt>
                <c:pt idx="566">
                  <c:v>175.56415346594798</c:v>
                </c:pt>
                <c:pt idx="567">
                  <c:v>176.48612984066511</c:v>
                </c:pt>
                <c:pt idx="568">
                  <c:v>176.53185246062912</c:v>
                </c:pt>
                <c:pt idx="569">
                  <c:v>177.27556849422075</c:v>
                </c:pt>
                <c:pt idx="570">
                  <c:v>177.4347295130828</c:v>
                </c:pt>
                <c:pt idx="571">
                  <c:v>178.55175048182355</c:v>
                </c:pt>
                <c:pt idx="572">
                  <c:v>178.62988407290129</c:v>
                </c:pt>
                <c:pt idx="573">
                  <c:v>178.0748461925788</c:v>
                </c:pt>
                <c:pt idx="574">
                  <c:v>178.23661166447675</c:v>
                </c:pt>
                <c:pt idx="575">
                  <c:v>178.10349517597396</c:v>
                </c:pt>
                <c:pt idx="576">
                  <c:v>178.86341669512245</c:v>
                </c:pt>
                <c:pt idx="577">
                  <c:v>177.28598630636446</c:v>
                </c:pt>
                <c:pt idx="578">
                  <c:v>177.98340095265078</c:v>
                </c:pt>
                <c:pt idx="579">
                  <c:v>176.92483548538297</c:v>
                </c:pt>
                <c:pt idx="580">
                  <c:v>177.14881844647243</c:v>
                </c:pt>
                <c:pt idx="581">
                  <c:v>176.80474126205979</c:v>
                </c:pt>
                <c:pt idx="582">
                  <c:v>177.41591957448995</c:v>
                </c:pt>
                <c:pt idx="583">
                  <c:v>177.55916449146579</c:v>
                </c:pt>
                <c:pt idx="584">
                  <c:v>177.70212002477098</c:v>
                </c:pt>
                <c:pt idx="585">
                  <c:v>175.92906627464797</c:v>
                </c:pt>
                <c:pt idx="586">
                  <c:v>176.39699967010236</c:v>
                </c:pt>
                <c:pt idx="587">
                  <c:v>175.780033684259</c:v>
                </c:pt>
                <c:pt idx="588">
                  <c:v>177.19859243782568</c:v>
                </c:pt>
                <c:pt idx="589">
                  <c:v>178.07310989055483</c:v>
                </c:pt>
                <c:pt idx="590">
                  <c:v>178.3104045004946</c:v>
                </c:pt>
                <c:pt idx="591">
                  <c:v>177.91018688397426</c:v>
                </c:pt>
                <c:pt idx="592">
                  <c:v>179.09579178266102</c:v>
                </c:pt>
                <c:pt idx="593">
                  <c:v>180.68508690191604</c:v>
                </c:pt>
                <c:pt idx="594">
                  <c:v>180.67351155508973</c:v>
                </c:pt>
                <c:pt idx="595">
                  <c:v>180.95710755233478</c:v>
                </c:pt>
                <c:pt idx="596">
                  <c:v>182.63958421354175</c:v>
                </c:pt>
                <c:pt idx="597">
                  <c:v>180.96492091144256</c:v>
                </c:pt>
                <c:pt idx="598">
                  <c:v>181.09340726121479</c:v>
                </c:pt>
                <c:pt idx="599">
                  <c:v>181.31507515293904</c:v>
                </c:pt>
                <c:pt idx="600">
                  <c:v>180.24667064086884</c:v>
                </c:pt>
                <c:pt idx="601">
                  <c:v>182.30245223722491</c:v>
                </c:pt>
                <c:pt idx="602">
                  <c:v>182.6641818255477</c:v>
                </c:pt>
                <c:pt idx="603">
                  <c:v>183.04095936474471</c:v>
                </c:pt>
                <c:pt idx="604">
                  <c:v>181.08617266944836</c:v>
                </c:pt>
                <c:pt idx="605">
                  <c:v>181.15215214635845</c:v>
                </c:pt>
                <c:pt idx="606">
                  <c:v>181.50693652658543</c:v>
                </c:pt>
                <c:pt idx="607">
                  <c:v>181.06157505744238</c:v>
                </c:pt>
                <c:pt idx="608">
                  <c:v>181.86866611490822</c:v>
                </c:pt>
                <c:pt idx="609">
                  <c:v>181.00485585799339</c:v>
                </c:pt>
                <c:pt idx="610">
                  <c:v>180.56296699289825</c:v>
                </c:pt>
                <c:pt idx="611">
                  <c:v>179.86555234661193</c:v>
                </c:pt>
                <c:pt idx="612">
                  <c:v>180.52361081368878</c:v>
                </c:pt>
                <c:pt idx="613">
                  <c:v>181.05405108200529</c:v>
                </c:pt>
                <c:pt idx="614">
                  <c:v>181.34517105468746</c:v>
                </c:pt>
                <c:pt idx="615">
                  <c:v>181.41346560096281</c:v>
                </c:pt>
                <c:pt idx="616">
                  <c:v>180.126287033875</c:v>
                </c:pt>
                <c:pt idx="617">
                  <c:v>181.15012646066384</c:v>
                </c:pt>
                <c:pt idx="618">
                  <c:v>181.58478073399255</c:v>
                </c:pt>
                <c:pt idx="619">
                  <c:v>182.05155659476426</c:v>
                </c:pt>
                <c:pt idx="620">
                  <c:v>181.73670716108811</c:v>
                </c:pt>
                <c:pt idx="621">
                  <c:v>181.35848270353779</c:v>
                </c:pt>
                <c:pt idx="622">
                  <c:v>181.36282345859769</c:v>
                </c:pt>
                <c:pt idx="623">
                  <c:v>182.08454633321932</c:v>
                </c:pt>
                <c:pt idx="624">
                  <c:v>181.62645198256732</c:v>
                </c:pt>
                <c:pt idx="625">
                  <c:v>181.21610593757399</c:v>
                </c:pt>
                <c:pt idx="626">
                  <c:v>181.64149993344157</c:v>
                </c:pt>
                <c:pt idx="627">
                  <c:v>180.40206967201237</c:v>
                </c:pt>
                <c:pt idx="628">
                  <c:v>180.02355583079142</c:v>
                </c:pt>
                <c:pt idx="629">
                  <c:v>179.58137758202565</c:v>
                </c:pt>
                <c:pt idx="630">
                  <c:v>178.97888077971518</c:v>
                </c:pt>
                <c:pt idx="631">
                  <c:v>178.77602282658378</c:v>
                </c:pt>
                <c:pt idx="632">
                  <c:v>178.93952460050565</c:v>
                </c:pt>
                <c:pt idx="633">
                  <c:v>178.48143024985367</c:v>
                </c:pt>
                <c:pt idx="634">
                  <c:v>178.59139604470383</c:v>
                </c:pt>
                <c:pt idx="635">
                  <c:v>178.90595609470932</c:v>
                </c:pt>
                <c:pt idx="636">
                  <c:v>178.51181553527283</c:v>
                </c:pt>
                <c:pt idx="637">
                  <c:v>179.52031762751679</c:v>
                </c:pt>
                <c:pt idx="638">
                  <c:v>180.13033840526433</c:v>
                </c:pt>
                <c:pt idx="639">
                  <c:v>180.56412452758101</c:v>
                </c:pt>
                <c:pt idx="640">
                  <c:v>181.01469490279587</c:v>
                </c:pt>
                <c:pt idx="641">
                  <c:v>181.03495175974194</c:v>
                </c:pt>
                <c:pt idx="642">
                  <c:v>181.88429283312388</c:v>
                </c:pt>
                <c:pt idx="643">
                  <c:v>182.04779460704577</c:v>
                </c:pt>
                <c:pt idx="644">
                  <c:v>181.68548625138169</c:v>
                </c:pt>
                <c:pt idx="645">
                  <c:v>181.46642281269339</c:v>
                </c:pt>
                <c:pt idx="646">
                  <c:v>181.64584068850149</c:v>
                </c:pt>
                <c:pt idx="647">
                  <c:v>181.69792974921998</c:v>
                </c:pt>
                <c:pt idx="648">
                  <c:v>180.56962281732353</c:v>
                </c:pt>
                <c:pt idx="649">
                  <c:v>180.89257499377811</c:v>
                </c:pt>
                <c:pt idx="650">
                  <c:v>180.94437467082594</c:v>
                </c:pt>
                <c:pt idx="651">
                  <c:v>178.84431737285917</c:v>
                </c:pt>
                <c:pt idx="652">
                  <c:v>179.11923185998447</c:v>
                </c:pt>
                <c:pt idx="653">
                  <c:v>179.8250386327199</c:v>
                </c:pt>
                <c:pt idx="654">
                  <c:v>180.19602849850372</c:v>
                </c:pt>
                <c:pt idx="655">
                  <c:v>180.27994976299462</c:v>
                </c:pt>
                <c:pt idx="656">
                  <c:v>179.8371927468875</c:v>
                </c:pt>
                <c:pt idx="657">
                  <c:v>180.00069452080939</c:v>
                </c:pt>
                <c:pt idx="658">
                  <c:v>179.96886231703698</c:v>
                </c:pt>
                <c:pt idx="659">
                  <c:v>178.75287213293109</c:v>
                </c:pt>
                <c:pt idx="660">
                  <c:v>178.09770750256087</c:v>
                </c:pt>
                <c:pt idx="661">
                  <c:v>177.71977242868118</c:v>
                </c:pt>
                <c:pt idx="662">
                  <c:v>176.92570363639501</c:v>
                </c:pt>
                <c:pt idx="663">
                  <c:v>177.91452763903416</c:v>
                </c:pt>
                <c:pt idx="664">
                  <c:v>178.35612712045864</c:v>
                </c:pt>
                <c:pt idx="665">
                  <c:v>179.36057784131339</c:v>
                </c:pt>
                <c:pt idx="666">
                  <c:v>179.03588936283484</c:v>
                </c:pt>
                <c:pt idx="667">
                  <c:v>179.50845289701974</c:v>
                </c:pt>
                <c:pt idx="668">
                  <c:v>179.82503863271987</c:v>
                </c:pt>
                <c:pt idx="669">
                  <c:v>180.54531458898816</c:v>
                </c:pt>
                <c:pt idx="670">
                  <c:v>181.09630109792141</c:v>
                </c:pt>
                <c:pt idx="671">
                  <c:v>180.45589503475475</c:v>
                </c:pt>
                <c:pt idx="672">
                  <c:v>182.38290089766792</c:v>
                </c:pt>
                <c:pt idx="673">
                  <c:v>181.89094865754893</c:v>
                </c:pt>
                <c:pt idx="674">
                  <c:v>181.5488971588309</c:v>
                </c:pt>
                <c:pt idx="675">
                  <c:v>181.45571561687893</c:v>
                </c:pt>
                <c:pt idx="676">
                  <c:v>182.06747269665041</c:v>
                </c:pt>
                <c:pt idx="677">
                  <c:v>180.89691574883787</c:v>
                </c:pt>
                <c:pt idx="678">
                  <c:v>180.44605598995236</c:v>
                </c:pt>
                <c:pt idx="679">
                  <c:v>180.81067941498173</c:v>
                </c:pt>
                <c:pt idx="680">
                  <c:v>181.73728592842937</c:v>
                </c:pt>
                <c:pt idx="681">
                  <c:v>182.09264907599771</c:v>
                </c:pt>
                <c:pt idx="682">
                  <c:v>182.38724165272777</c:v>
                </c:pt>
                <c:pt idx="683">
                  <c:v>183.04356381778064</c:v>
                </c:pt>
                <c:pt idx="684">
                  <c:v>183.02388572817588</c:v>
                </c:pt>
                <c:pt idx="685">
                  <c:v>182.94777782279274</c:v>
                </c:pt>
                <c:pt idx="686">
                  <c:v>183.49905371539668</c:v>
                </c:pt>
                <c:pt idx="687">
                  <c:v>183.97422170261751</c:v>
                </c:pt>
                <c:pt idx="688">
                  <c:v>183.65300582818688</c:v>
                </c:pt>
                <c:pt idx="689">
                  <c:v>184.48440511398798</c:v>
                </c:pt>
                <c:pt idx="690">
                  <c:v>183.89116858913857</c:v>
                </c:pt>
                <c:pt idx="691">
                  <c:v>184.41784686973659</c:v>
                </c:pt>
                <c:pt idx="692">
                  <c:v>184.88259704481371</c:v>
                </c:pt>
                <c:pt idx="693">
                  <c:v>185.90383201856659</c:v>
                </c:pt>
                <c:pt idx="694">
                  <c:v>185.86563337403967</c:v>
                </c:pt>
                <c:pt idx="695">
                  <c:v>185.74119839565665</c:v>
                </c:pt>
                <c:pt idx="696">
                  <c:v>186.38420891185922</c:v>
                </c:pt>
                <c:pt idx="697">
                  <c:v>186.47565415178724</c:v>
                </c:pt>
                <c:pt idx="698">
                  <c:v>187.22602600980403</c:v>
                </c:pt>
                <c:pt idx="699">
                  <c:v>187.5075963213545</c:v>
                </c:pt>
                <c:pt idx="700">
                  <c:v>187.75849196381517</c:v>
                </c:pt>
                <c:pt idx="701">
                  <c:v>187.98478999426993</c:v>
                </c:pt>
                <c:pt idx="702">
                  <c:v>188.28198702403591</c:v>
                </c:pt>
                <c:pt idx="703">
                  <c:v>188.26144078341918</c:v>
                </c:pt>
                <c:pt idx="704">
                  <c:v>188.79911564350218</c:v>
                </c:pt>
                <c:pt idx="705">
                  <c:v>189.92713319172799</c:v>
                </c:pt>
                <c:pt idx="706">
                  <c:v>189.96533183625485</c:v>
                </c:pt>
                <c:pt idx="707">
                  <c:v>190.4057737829967</c:v>
                </c:pt>
                <c:pt idx="708">
                  <c:v>190.38233370567337</c:v>
                </c:pt>
                <c:pt idx="709">
                  <c:v>190.41040392172721</c:v>
                </c:pt>
                <c:pt idx="710">
                  <c:v>190.8132259912835</c:v>
                </c:pt>
                <c:pt idx="711">
                  <c:v>190.87081334174448</c:v>
                </c:pt>
                <c:pt idx="712">
                  <c:v>191.34974331668386</c:v>
                </c:pt>
                <c:pt idx="713">
                  <c:v>192.02863740804807</c:v>
                </c:pt>
                <c:pt idx="714">
                  <c:v>192.5663122681311</c:v>
                </c:pt>
                <c:pt idx="715">
                  <c:v>191.5673598370189</c:v>
                </c:pt>
                <c:pt idx="716">
                  <c:v>191.68456022363546</c:v>
                </c:pt>
                <c:pt idx="717">
                  <c:v>192.1524936190898</c:v>
                </c:pt>
                <c:pt idx="718">
                  <c:v>192.3686632210715</c:v>
                </c:pt>
                <c:pt idx="719">
                  <c:v>192.96479358262746</c:v>
                </c:pt>
                <c:pt idx="720">
                  <c:v>194.08644469009877</c:v>
                </c:pt>
                <c:pt idx="721">
                  <c:v>194.04332652317069</c:v>
                </c:pt>
                <c:pt idx="722">
                  <c:v>194.13998066917057</c:v>
                </c:pt>
                <c:pt idx="723">
                  <c:v>194.40650302984679</c:v>
                </c:pt>
                <c:pt idx="724">
                  <c:v>194.7624449447564</c:v>
                </c:pt>
                <c:pt idx="725">
                  <c:v>194.948229261319</c:v>
                </c:pt>
                <c:pt idx="726">
                  <c:v>195.25555471955806</c:v>
                </c:pt>
                <c:pt idx="727">
                  <c:v>195.10999473321695</c:v>
                </c:pt>
                <c:pt idx="728">
                  <c:v>195.73824668221596</c:v>
                </c:pt>
                <c:pt idx="729">
                  <c:v>195.37217633883327</c:v>
                </c:pt>
                <c:pt idx="730">
                  <c:v>195.66503261353941</c:v>
                </c:pt>
                <c:pt idx="731">
                  <c:v>195.84560802403016</c:v>
                </c:pt>
                <c:pt idx="732">
                  <c:v>196.09939750319739</c:v>
                </c:pt>
                <c:pt idx="733">
                  <c:v>196.45823325481359</c:v>
                </c:pt>
                <c:pt idx="734">
                  <c:v>196.33379827643057</c:v>
                </c:pt>
                <c:pt idx="735">
                  <c:v>197.22075922699804</c:v>
                </c:pt>
                <c:pt idx="736">
                  <c:v>197.10095438734552</c:v>
                </c:pt>
                <c:pt idx="737">
                  <c:v>198.48247203106791</c:v>
                </c:pt>
                <c:pt idx="738">
                  <c:v>197.64441692084171</c:v>
                </c:pt>
                <c:pt idx="739">
                  <c:v>196.65935490592108</c:v>
                </c:pt>
                <c:pt idx="740">
                  <c:v>196.60176755546007</c:v>
                </c:pt>
                <c:pt idx="741">
                  <c:v>197.00516839235763</c:v>
                </c:pt>
                <c:pt idx="742">
                  <c:v>197.95261053009267</c:v>
                </c:pt>
                <c:pt idx="743">
                  <c:v>197.79894780097317</c:v>
                </c:pt>
                <c:pt idx="744">
                  <c:v>197.84322350258387</c:v>
                </c:pt>
                <c:pt idx="745">
                  <c:v>198.10772017756548</c:v>
                </c:pt>
                <c:pt idx="746">
                  <c:v>198.31202504905022</c:v>
                </c:pt>
                <c:pt idx="747">
                  <c:v>198.1948246624336</c:v>
                </c:pt>
                <c:pt idx="748">
                  <c:v>196.95336871530981</c:v>
                </c:pt>
                <c:pt idx="749">
                  <c:v>195.76081860852725</c:v>
                </c:pt>
                <c:pt idx="750">
                  <c:v>196.53607746222065</c:v>
                </c:pt>
                <c:pt idx="751">
                  <c:v>195.96483409634129</c:v>
                </c:pt>
                <c:pt idx="752">
                  <c:v>196.7328583582682</c:v>
                </c:pt>
                <c:pt idx="753">
                  <c:v>194.90482171072017</c:v>
                </c:pt>
                <c:pt idx="754">
                  <c:v>194.27714852906243</c:v>
                </c:pt>
                <c:pt idx="755">
                  <c:v>194.4999739554693</c:v>
                </c:pt>
                <c:pt idx="756">
                  <c:v>194.86199292746272</c:v>
                </c:pt>
                <c:pt idx="757">
                  <c:v>197.14494070528553</c:v>
                </c:pt>
                <c:pt idx="758">
                  <c:v>196.46228462620277</c:v>
                </c:pt>
                <c:pt idx="759">
                  <c:v>196.9400570664595</c:v>
                </c:pt>
                <c:pt idx="760">
                  <c:v>197.49885693450054</c:v>
                </c:pt>
                <c:pt idx="761">
                  <c:v>197.334197625896</c:v>
                </c:pt>
                <c:pt idx="762">
                  <c:v>197.95405744844589</c:v>
                </c:pt>
                <c:pt idx="763">
                  <c:v>197.92801291808669</c:v>
                </c:pt>
                <c:pt idx="764">
                  <c:v>199.27943466006064</c:v>
                </c:pt>
                <c:pt idx="765">
                  <c:v>197.89444441229031</c:v>
                </c:pt>
                <c:pt idx="766">
                  <c:v>198.69024950660045</c:v>
                </c:pt>
                <c:pt idx="767">
                  <c:v>198.4960730635888</c:v>
                </c:pt>
                <c:pt idx="768">
                  <c:v>197.94653347300883</c:v>
                </c:pt>
                <c:pt idx="769">
                  <c:v>198.27614147388854</c:v>
                </c:pt>
                <c:pt idx="770">
                  <c:v>198.340095265104</c:v>
                </c:pt>
                <c:pt idx="771">
                  <c:v>198.18759007066711</c:v>
                </c:pt>
                <c:pt idx="772">
                  <c:v>198.21508151937965</c:v>
                </c:pt>
                <c:pt idx="773">
                  <c:v>198.0026739051165</c:v>
                </c:pt>
                <c:pt idx="774">
                  <c:v>198.19974418483474</c:v>
                </c:pt>
                <c:pt idx="775">
                  <c:v>197.11397665252503</c:v>
                </c:pt>
                <c:pt idx="776">
                  <c:v>197.19789791701592</c:v>
                </c:pt>
                <c:pt idx="777">
                  <c:v>197.09863931798012</c:v>
                </c:pt>
                <c:pt idx="778">
                  <c:v>197.6073758109973</c:v>
                </c:pt>
                <c:pt idx="779">
                  <c:v>196.64777955909457</c:v>
                </c:pt>
                <c:pt idx="780">
                  <c:v>197.32754180147077</c:v>
                </c:pt>
                <c:pt idx="781">
                  <c:v>196.0759574258739</c:v>
                </c:pt>
                <c:pt idx="782">
                  <c:v>195.53104797402446</c:v>
                </c:pt>
                <c:pt idx="783">
                  <c:v>196.51437368692112</c:v>
                </c:pt>
                <c:pt idx="784">
                  <c:v>197.21323525156077</c:v>
                </c:pt>
                <c:pt idx="785">
                  <c:v>197.87042556762563</c:v>
                </c:pt>
                <c:pt idx="786">
                  <c:v>198.35630075066078</c:v>
                </c:pt>
                <c:pt idx="787">
                  <c:v>198.76143788958231</c:v>
                </c:pt>
                <c:pt idx="788">
                  <c:v>199.64782007280849</c:v>
                </c:pt>
                <c:pt idx="789">
                  <c:v>199.78267286333522</c:v>
                </c:pt>
                <c:pt idx="790">
                  <c:v>199.68080981126349</c:v>
                </c:pt>
                <c:pt idx="791">
                  <c:v>199.70135605188023</c:v>
                </c:pt>
                <c:pt idx="792">
                  <c:v>199.29737644764134</c:v>
                </c:pt>
                <c:pt idx="793">
                  <c:v>198.83841394597738</c:v>
                </c:pt>
                <c:pt idx="794">
                  <c:v>199.50399638849132</c:v>
                </c:pt>
                <c:pt idx="795">
                  <c:v>199.68630810100598</c:v>
                </c:pt>
                <c:pt idx="796">
                  <c:v>199.74042284741907</c:v>
                </c:pt>
                <c:pt idx="797">
                  <c:v>199.87064549921527</c:v>
                </c:pt>
                <c:pt idx="798">
                  <c:v>199.51788680468286</c:v>
                </c:pt>
                <c:pt idx="799">
                  <c:v>198.87805950885752</c:v>
                </c:pt>
                <c:pt idx="800">
                  <c:v>199.12577193094094</c:v>
                </c:pt>
                <c:pt idx="801">
                  <c:v>199.83707699341889</c:v>
                </c:pt>
                <c:pt idx="802">
                  <c:v>200.1785497247956</c:v>
                </c:pt>
                <c:pt idx="803">
                  <c:v>200.09607537865801</c:v>
                </c:pt>
                <c:pt idx="804">
                  <c:v>199.78817115307768</c:v>
                </c:pt>
                <c:pt idx="805">
                  <c:v>200.65834785074699</c:v>
                </c:pt>
                <c:pt idx="806">
                  <c:v>201.62431054340416</c:v>
                </c:pt>
                <c:pt idx="807">
                  <c:v>201.41306046382365</c:v>
                </c:pt>
                <c:pt idx="808">
                  <c:v>202.32027827133726</c:v>
                </c:pt>
                <c:pt idx="809">
                  <c:v>202.79197365451017</c:v>
                </c:pt>
                <c:pt idx="810">
                  <c:v>202.5361584896483</c:v>
                </c:pt>
                <c:pt idx="811">
                  <c:v>202.30551970413367</c:v>
                </c:pt>
                <c:pt idx="812">
                  <c:v>202.40738275620538</c:v>
                </c:pt>
                <c:pt idx="813">
                  <c:v>202.9366654898393</c:v>
                </c:pt>
                <c:pt idx="814">
                  <c:v>202.85882128243222</c:v>
                </c:pt>
                <c:pt idx="815">
                  <c:v>202.59172015441467</c:v>
                </c:pt>
                <c:pt idx="816">
                  <c:v>202.67245819852835</c:v>
                </c:pt>
                <c:pt idx="817">
                  <c:v>202.66290853739662</c:v>
                </c:pt>
                <c:pt idx="818">
                  <c:v>202.38249576052877</c:v>
                </c:pt>
                <c:pt idx="819">
                  <c:v>200.99027092099203</c:v>
                </c:pt>
                <c:pt idx="820">
                  <c:v>201.48135501009907</c:v>
                </c:pt>
                <c:pt idx="821">
                  <c:v>202.39464987469643</c:v>
                </c:pt>
                <c:pt idx="822">
                  <c:v>202.66898559448043</c:v>
                </c:pt>
                <c:pt idx="823">
                  <c:v>201.65122322477546</c:v>
                </c:pt>
                <c:pt idx="824">
                  <c:v>201.87144419814635</c:v>
                </c:pt>
                <c:pt idx="825">
                  <c:v>202.69734519420496</c:v>
                </c:pt>
                <c:pt idx="826">
                  <c:v>202.38018069116353</c:v>
                </c:pt>
                <c:pt idx="827">
                  <c:v>202.15793403209798</c:v>
                </c:pt>
                <c:pt idx="828">
                  <c:v>199.77775334093403</c:v>
                </c:pt>
                <c:pt idx="829">
                  <c:v>200.3148494336757</c:v>
                </c:pt>
                <c:pt idx="830">
                  <c:v>200.56285123942979</c:v>
                </c:pt>
                <c:pt idx="831">
                  <c:v>199.44322581765311</c:v>
                </c:pt>
                <c:pt idx="832">
                  <c:v>199.8029297202813</c:v>
                </c:pt>
                <c:pt idx="833">
                  <c:v>199.63827041167679</c:v>
                </c:pt>
                <c:pt idx="834">
                  <c:v>199.58531319994634</c:v>
                </c:pt>
                <c:pt idx="835">
                  <c:v>200.15047950874185</c:v>
                </c:pt>
                <c:pt idx="836">
                  <c:v>199.74736805551493</c:v>
                </c:pt>
                <c:pt idx="837">
                  <c:v>199.10464692298299</c:v>
                </c:pt>
                <c:pt idx="838">
                  <c:v>198.88789855365997</c:v>
                </c:pt>
                <c:pt idx="839">
                  <c:v>197.9537680647752</c:v>
                </c:pt>
                <c:pt idx="840">
                  <c:v>198.34298910181053</c:v>
                </c:pt>
                <c:pt idx="841">
                  <c:v>198.31636580410998</c:v>
                </c:pt>
                <c:pt idx="842">
                  <c:v>199.06876334782135</c:v>
                </c:pt>
                <c:pt idx="843">
                  <c:v>200.29025182166976</c:v>
                </c:pt>
                <c:pt idx="844">
                  <c:v>198.97037289979758</c:v>
                </c:pt>
                <c:pt idx="845">
                  <c:v>198.01164479890687</c:v>
                </c:pt>
                <c:pt idx="846">
                  <c:v>198.11813798970908</c:v>
                </c:pt>
                <c:pt idx="847">
                  <c:v>198.92002014110304</c:v>
                </c:pt>
                <c:pt idx="848">
                  <c:v>199.39981826705437</c:v>
                </c:pt>
                <c:pt idx="849">
                  <c:v>199.7820940959939</c:v>
                </c:pt>
                <c:pt idx="850">
                  <c:v>200.18115417783162</c:v>
                </c:pt>
                <c:pt idx="851">
                  <c:v>199.39171552427598</c:v>
                </c:pt>
                <c:pt idx="852">
                  <c:v>199.55608544920983</c:v>
                </c:pt>
                <c:pt idx="853">
                  <c:v>198.74233856731888</c:v>
                </c:pt>
                <c:pt idx="854">
                  <c:v>199.5951522447487</c:v>
                </c:pt>
                <c:pt idx="855">
                  <c:v>200.04167124857437</c:v>
                </c:pt>
                <c:pt idx="856">
                  <c:v>200.16494869227475</c:v>
                </c:pt>
                <c:pt idx="857">
                  <c:v>200.46012003634615</c:v>
                </c:pt>
                <c:pt idx="858">
                  <c:v>201.05335656119553</c:v>
                </c:pt>
                <c:pt idx="859">
                  <c:v>200.21240761426267</c:v>
                </c:pt>
                <c:pt idx="860">
                  <c:v>200.34407718441216</c:v>
                </c:pt>
                <c:pt idx="861">
                  <c:v>198.98484208333045</c:v>
                </c:pt>
                <c:pt idx="862">
                  <c:v>199.22995005237797</c:v>
                </c:pt>
                <c:pt idx="863">
                  <c:v>198.48334018207976</c:v>
                </c:pt>
                <c:pt idx="864">
                  <c:v>199.53351352289846</c:v>
                </c:pt>
                <c:pt idx="865">
                  <c:v>198.49346861055281</c:v>
                </c:pt>
                <c:pt idx="866">
                  <c:v>198.99728558116877</c:v>
                </c:pt>
                <c:pt idx="867">
                  <c:v>199.02217257684541</c:v>
                </c:pt>
                <c:pt idx="868">
                  <c:v>199.12837638397696</c:v>
                </c:pt>
                <c:pt idx="869">
                  <c:v>199.36653914492868</c:v>
                </c:pt>
                <c:pt idx="870">
                  <c:v>199.17728222431819</c:v>
                </c:pt>
                <c:pt idx="871">
                  <c:v>199.9076866090596</c:v>
                </c:pt>
                <c:pt idx="872">
                  <c:v>198.78921872196557</c:v>
                </c:pt>
                <c:pt idx="873">
                  <c:v>198.98860407104905</c:v>
                </c:pt>
                <c:pt idx="874">
                  <c:v>198.83928209698942</c:v>
                </c:pt>
                <c:pt idx="875">
                  <c:v>198.61558851957062</c:v>
                </c:pt>
                <c:pt idx="876">
                  <c:v>199.46782342965909</c:v>
                </c:pt>
                <c:pt idx="877">
                  <c:v>199.27480452133008</c:v>
                </c:pt>
                <c:pt idx="878">
                  <c:v>199.94993662497572</c:v>
                </c:pt>
                <c:pt idx="879">
                  <c:v>200.44015256307077</c:v>
                </c:pt>
                <c:pt idx="880">
                  <c:v>199.98147944507744</c:v>
                </c:pt>
                <c:pt idx="881">
                  <c:v>200.74718863763914</c:v>
                </c:pt>
                <c:pt idx="882">
                  <c:v>200.80593352278274</c:v>
                </c:pt>
                <c:pt idx="883">
                  <c:v>200.66876566289073</c:v>
                </c:pt>
                <c:pt idx="884">
                  <c:v>200.91995068902207</c:v>
                </c:pt>
                <c:pt idx="885">
                  <c:v>200.14324491697539</c:v>
                </c:pt>
                <c:pt idx="886">
                  <c:v>199.82984240165251</c:v>
                </c:pt>
                <c:pt idx="887">
                  <c:v>199.55434914718589</c:v>
                </c:pt>
                <c:pt idx="888">
                  <c:v>199.88540406641889</c:v>
                </c:pt>
                <c:pt idx="889">
                  <c:v>199.01869997279749</c:v>
                </c:pt>
                <c:pt idx="890">
                  <c:v>198.83146873788164</c:v>
                </c:pt>
                <c:pt idx="891">
                  <c:v>198.26919626579269</c:v>
                </c:pt>
                <c:pt idx="892">
                  <c:v>198.40752166036731</c:v>
                </c:pt>
                <c:pt idx="893">
                  <c:v>198.63034708677415</c:v>
                </c:pt>
                <c:pt idx="894">
                  <c:v>198.61472036855861</c:v>
                </c:pt>
                <c:pt idx="895">
                  <c:v>199.64116424838338</c:v>
                </c:pt>
                <c:pt idx="896">
                  <c:v>199.80900677736514</c:v>
                </c:pt>
                <c:pt idx="897">
                  <c:v>199.97250855128704</c:v>
                </c:pt>
                <c:pt idx="898">
                  <c:v>200.37098986578343</c:v>
                </c:pt>
                <c:pt idx="899">
                  <c:v>200.40803097562767</c:v>
                </c:pt>
                <c:pt idx="900">
                  <c:v>200.85570751413596</c:v>
                </c:pt>
                <c:pt idx="901">
                  <c:v>200.96827776202201</c:v>
                </c:pt>
                <c:pt idx="902">
                  <c:v>201.22930183295571</c:v>
                </c:pt>
                <c:pt idx="903">
                  <c:v>200.28967305432843</c:v>
                </c:pt>
                <c:pt idx="904">
                  <c:v>201.00300380250098</c:v>
                </c:pt>
                <c:pt idx="905">
                  <c:v>201.35286866032681</c:v>
                </c:pt>
                <c:pt idx="906">
                  <c:v>200.43407550598693</c:v>
                </c:pt>
                <c:pt idx="907">
                  <c:v>201.09329150774639</c:v>
                </c:pt>
                <c:pt idx="908">
                  <c:v>203.04634190101876</c:v>
                </c:pt>
                <c:pt idx="909">
                  <c:v>202.1544614280501</c:v>
                </c:pt>
                <c:pt idx="910">
                  <c:v>201.61505026594318</c:v>
                </c:pt>
                <c:pt idx="911">
                  <c:v>203.09727342705466</c:v>
                </c:pt>
                <c:pt idx="912">
                  <c:v>203.25093615617413</c:v>
                </c:pt>
                <c:pt idx="913">
                  <c:v>203.1620953692821</c:v>
                </c:pt>
                <c:pt idx="914">
                  <c:v>202.58361741163628</c:v>
                </c:pt>
                <c:pt idx="915">
                  <c:v>203.03766039089905</c:v>
                </c:pt>
                <c:pt idx="916">
                  <c:v>202.72252157355226</c:v>
                </c:pt>
                <c:pt idx="917">
                  <c:v>201.54009989524272</c:v>
                </c:pt>
                <c:pt idx="918">
                  <c:v>202.15301450969685</c:v>
                </c:pt>
                <c:pt idx="919">
                  <c:v>202.85679559673764</c:v>
                </c:pt>
                <c:pt idx="920">
                  <c:v>202.7103674593846</c:v>
                </c:pt>
                <c:pt idx="921">
                  <c:v>202.5454187671094</c:v>
                </c:pt>
                <c:pt idx="922">
                  <c:v>202.54310369774416</c:v>
                </c:pt>
                <c:pt idx="923">
                  <c:v>201.58698004988932</c:v>
                </c:pt>
                <c:pt idx="924">
                  <c:v>201.1902350374169</c:v>
                </c:pt>
                <c:pt idx="925">
                  <c:v>200.73792836017807</c:v>
                </c:pt>
                <c:pt idx="926">
                  <c:v>200.61551906748963</c:v>
                </c:pt>
                <c:pt idx="927">
                  <c:v>200.49310977480118</c:v>
                </c:pt>
                <c:pt idx="928">
                  <c:v>200.35217992719063</c:v>
                </c:pt>
                <c:pt idx="929">
                  <c:v>200.50381697061556</c:v>
                </c:pt>
                <c:pt idx="930">
                  <c:v>201.11846788709366</c:v>
                </c:pt>
                <c:pt idx="931">
                  <c:v>200.85136675907611</c:v>
                </c:pt>
                <c:pt idx="932">
                  <c:v>200.96191132126754</c:v>
                </c:pt>
                <c:pt idx="933">
                  <c:v>201.46167692049428</c:v>
                </c:pt>
                <c:pt idx="934">
                  <c:v>201.69636707739812</c:v>
                </c:pt>
                <c:pt idx="935">
                  <c:v>202.15272512602618</c:v>
                </c:pt>
                <c:pt idx="936">
                  <c:v>202.05491344534371</c:v>
                </c:pt>
                <c:pt idx="937">
                  <c:v>202.15098882400227</c:v>
                </c:pt>
                <c:pt idx="938">
                  <c:v>202.09629531024788</c:v>
                </c:pt>
                <c:pt idx="939">
                  <c:v>202.17848027271484</c:v>
                </c:pt>
                <c:pt idx="940">
                  <c:v>202.54860198748671</c:v>
                </c:pt>
                <c:pt idx="941">
                  <c:v>202.5352903386364</c:v>
                </c:pt>
                <c:pt idx="942">
                  <c:v>202.09918914695447</c:v>
                </c:pt>
                <c:pt idx="943">
                  <c:v>202.33214300183431</c:v>
                </c:pt>
                <c:pt idx="944">
                  <c:v>202.62065852148055</c:v>
                </c:pt>
                <c:pt idx="945">
                  <c:v>203.36842592646144</c:v>
                </c:pt>
                <c:pt idx="946">
                  <c:v>202.72773047962409</c:v>
                </c:pt>
                <c:pt idx="947">
                  <c:v>203.13142070019236</c:v>
                </c:pt>
                <c:pt idx="948">
                  <c:v>202.39522864203778</c:v>
                </c:pt>
                <c:pt idx="949">
                  <c:v>203.27611253552146</c:v>
                </c:pt>
                <c:pt idx="950">
                  <c:v>203.20666045456346</c:v>
                </c:pt>
                <c:pt idx="951">
                  <c:v>203.81349801193375</c:v>
                </c:pt>
                <c:pt idx="952">
                  <c:v>204.2545187260169</c:v>
                </c:pt>
                <c:pt idx="953">
                  <c:v>203.93503915361021</c:v>
                </c:pt>
                <c:pt idx="954">
                  <c:v>203.6627291195208</c:v>
                </c:pt>
                <c:pt idx="955">
                  <c:v>203.6907993355747</c:v>
                </c:pt>
                <c:pt idx="956">
                  <c:v>204.78032885560293</c:v>
                </c:pt>
                <c:pt idx="957">
                  <c:v>204.79537680647718</c:v>
                </c:pt>
                <c:pt idx="958">
                  <c:v>205.72487715663141</c:v>
                </c:pt>
                <c:pt idx="959">
                  <c:v>205.57266134586516</c:v>
                </c:pt>
                <c:pt idx="960">
                  <c:v>205.51073324034431</c:v>
                </c:pt>
                <c:pt idx="961">
                  <c:v>205.97750910111603</c:v>
                </c:pt>
                <c:pt idx="962">
                  <c:v>206.30422326528918</c:v>
                </c:pt>
                <c:pt idx="963">
                  <c:v>206.16908109109178</c:v>
                </c:pt>
                <c:pt idx="964">
                  <c:v>206.58984494822883</c:v>
                </c:pt>
                <c:pt idx="965">
                  <c:v>206.34936711791187</c:v>
                </c:pt>
                <c:pt idx="966">
                  <c:v>206.28367702467241</c:v>
                </c:pt>
                <c:pt idx="967">
                  <c:v>205.67481378160753</c:v>
                </c:pt>
                <c:pt idx="968">
                  <c:v>206.32997841197778</c:v>
                </c:pt>
                <c:pt idx="969">
                  <c:v>206.65640319248024</c:v>
                </c:pt>
                <c:pt idx="970">
                  <c:v>207.32140686765288</c:v>
                </c:pt>
                <c:pt idx="971">
                  <c:v>207.46580931931132</c:v>
                </c:pt>
                <c:pt idx="972">
                  <c:v>207.90133174365195</c:v>
                </c:pt>
                <c:pt idx="973">
                  <c:v>207.62497033817331</c:v>
                </c:pt>
                <c:pt idx="974">
                  <c:v>207.92332490262197</c:v>
                </c:pt>
                <c:pt idx="975">
                  <c:v>206.67376621271973</c:v>
                </c:pt>
                <c:pt idx="976">
                  <c:v>206.25850064532514</c:v>
                </c:pt>
                <c:pt idx="977">
                  <c:v>206.47814285135473</c:v>
                </c:pt>
                <c:pt idx="978">
                  <c:v>206.87633478218046</c:v>
                </c:pt>
                <c:pt idx="979">
                  <c:v>207.47941035183226</c:v>
                </c:pt>
                <c:pt idx="980">
                  <c:v>206.36904520751662</c:v>
                </c:pt>
                <c:pt idx="981">
                  <c:v>205.45603972658986</c:v>
                </c:pt>
                <c:pt idx="982">
                  <c:v>204.63505825293245</c:v>
                </c:pt>
                <c:pt idx="983">
                  <c:v>204.49875854405241</c:v>
                </c:pt>
                <c:pt idx="984">
                  <c:v>203.58748936514965</c:v>
                </c:pt>
                <c:pt idx="985">
                  <c:v>204.33699307215448</c:v>
                </c:pt>
                <c:pt idx="986">
                  <c:v>204.36737835757361</c:v>
                </c:pt>
                <c:pt idx="987">
                  <c:v>203.48736261510192</c:v>
                </c:pt>
                <c:pt idx="988">
                  <c:v>203.93793299031677</c:v>
                </c:pt>
                <c:pt idx="989">
                  <c:v>203.66735925825134</c:v>
                </c:pt>
                <c:pt idx="990">
                  <c:v>203.28276835994652</c:v>
                </c:pt>
                <c:pt idx="991">
                  <c:v>202.92624767769559</c:v>
                </c:pt>
                <c:pt idx="992">
                  <c:v>202.98615009752186</c:v>
                </c:pt>
                <c:pt idx="993">
                  <c:v>202.57377836683389</c:v>
                </c:pt>
                <c:pt idx="994">
                  <c:v>202.89123225354595</c:v>
                </c:pt>
                <c:pt idx="995">
                  <c:v>203.78513841220919</c:v>
                </c:pt>
                <c:pt idx="996">
                  <c:v>204.1005666132267</c:v>
                </c:pt>
                <c:pt idx="997">
                  <c:v>203.50617255369471</c:v>
                </c:pt>
                <c:pt idx="998">
                  <c:v>203.75677881248473</c:v>
                </c:pt>
                <c:pt idx="999">
                  <c:v>205.10906870547066</c:v>
                </c:pt>
                <c:pt idx="1000">
                  <c:v>206.64164462527665</c:v>
                </c:pt>
                <c:pt idx="1001">
                  <c:v>207.92592935565787</c:v>
                </c:pt>
                <c:pt idx="1002">
                  <c:v>204.17985773898704</c:v>
                </c:pt>
                <c:pt idx="1003">
                  <c:v>203.79324115498764</c:v>
                </c:pt>
                <c:pt idx="1004">
                  <c:v>204.87408916489613</c:v>
                </c:pt>
                <c:pt idx="1005">
                  <c:v>204.45824483016025</c:v>
                </c:pt>
                <c:pt idx="1006">
                  <c:v>203.23154745024004</c:v>
                </c:pt>
                <c:pt idx="1007">
                  <c:v>203.7049791354369</c:v>
                </c:pt>
                <c:pt idx="1008">
                  <c:v>204.03314021796334</c:v>
                </c:pt>
                <c:pt idx="1009">
                  <c:v>204.40470885108851</c:v>
                </c:pt>
                <c:pt idx="1010">
                  <c:v>203.9544278595443</c:v>
                </c:pt>
                <c:pt idx="1011">
                  <c:v>204.01230459367596</c:v>
                </c:pt>
                <c:pt idx="1012">
                  <c:v>203.78745348157452</c:v>
                </c:pt>
                <c:pt idx="1013">
                  <c:v>203.39273415479667</c:v>
                </c:pt>
                <c:pt idx="1014">
                  <c:v>203.0483675867134</c:v>
                </c:pt>
                <c:pt idx="1015">
                  <c:v>203.69861269468242</c:v>
                </c:pt>
                <c:pt idx="1016">
                  <c:v>204.08002037260997</c:v>
                </c:pt>
                <c:pt idx="1017">
                  <c:v>204.16307348608888</c:v>
                </c:pt>
                <c:pt idx="1018">
                  <c:v>204.19779952656785</c:v>
                </c:pt>
                <c:pt idx="1019">
                  <c:v>204.06236796869982</c:v>
                </c:pt>
                <c:pt idx="1020">
                  <c:v>204.18101527366969</c:v>
                </c:pt>
                <c:pt idx="1021">
                  <c:v>203.85111788911931</c:v>
                </c:pt>
                <c:pt idx="1022">
                  <c:v>203.78542779587988</c:v>
                </c:pt>
                <c:pt idx="1023">
                  <c:v>203.91304599464013</c:v>
                </c:pt>
                <c:pt idx="1024">
                  <c:v>203.53250646772457</c:v>
                </c:pt>
                <c:pt idx="1025">
                  <c:v>204.03603405466993</c:v>
                </c:pt>
                <c:pt idx="1026">
                  <c:v>203.54118797784434</c:v>
                </c:pt>
                <c:pt idx="1027">
                  <c:v>203.97642101851432</c:v>
                </c:pt>
                <c:pt idx="1028">
                  <c:v>204.26320023613664</c:v>
                </c:pt>
                <c:pt idx="1029">
                  <c:v>204.42149310398671</c:v>
                </c:pt>
                <c:pt idx="1030">
                  <c:v>204.32744341102276</c:v>
                </c:pt>
                <c:pt idx="1031">
                  <c:v>204.01693473240647</c:v>
                </c:pt>
                <c:pt idx="1032">
                  <c:v>204.15526012698106</c:v>
                </c:pt>
                <c:pt idx="1033">
                  <c:v>204.54216609465112</c:v>
                </c:pt>
                <c:pt idx="1034">
                  <c:v>204.08522927868177</c:v>
                </c:pt>
                <c:pt idx="1035">
                  <c:v>204.5062825194895</c:v>
                </c:pt>
                <c:pt idx="1036">
                  <c:v>203.97179087978375</c:v>
                </c:pt>
                <c:pt idx="1037">
                  <c:v>204.16046903305289</c:v>
                </c:pt>
                <c:pt idx="1038">
                  <c:v>204.42583385904652</c:v>
                </c:pt>
                <c:pt idx="1039">
                  <c:v>204.06381488705307</c:v>
                </c:pt>
                <c:pt idx="1040">
                  <c:v>204.05223954022674</c:v>
                </c:pt>
                <c:pt idx="1041">
                  <c:v>204.54534931502837</c:v>
                </c:pt>
                <c:pt idx="1042">
                  <c:v>204.07770530324467</c:v>
                </c:pt>
                <c:pt idx="1043">
                  <c:v>203.75851511450864</c:v>
                </c:pt>
                <c:pt idx="1044">
                  <c:v>203.81899630167624</c:v>
                </c:pt>
                <c:pt idx="1045">
                  <c:v>203.44250814614986</c:v>
                </c:pt>
                <c:pt idx="1046">
                  <c:v>203.64912808699987</c:v>
                </c:pt>
                <c:pt idx="1047">
                  <c:v>203.79700314270625</c:v>
                </c:pt>
                <c:pt idx="1048">
                  <c:v>203.66215035217951</c:v>
                </c:pt>
                <c:pt idx="1049">
                  <c:v>203.32154577181478</c:v>
                </c:pt>
                <c:pt idx="1050">
                  <c:v>202.94332131426447</c:v>
                </c:pt>
                <c:pt idx="1051">
                  <c:v>202.81396681348022</c:v>
                </c:pt>
                <c:pt idx="1052">
                  <c:v>202.38538959723539</c:v>
                </c:pt>
                <c:pt idx="1053">
                  <c:v>201.83556062298476</c:v>
                </c:pt>
                <c:pt idx="1054">
                  <c:v>202.52545129383398</c:v>
                </c:pt>
                <c:pt idx="1055">
                  <c:v>202.46381257198377</c:v>
                </c:pt>
                <c:pt idx="1056">
                  <c:v>202.5384735590136</c:v>
                </c:pt>
                <c:pt idx="1057">
                  <c:v>202.49101463702567</c:v>
                </c:pt>
                <c:pt idx="1058">
                  <c:v>202.68200785966013</c:v>
                </c:pt>
                <c:pt idx="1059">
                  <c:v>202.47886052285804</c:v>
                </c:pt>
                <c:pt idx="1060">
                  <c:v>202.5517852078639</c:v>
                </c:pt>
                <c:pt idx="1061">
                  <c:v>202.44702831908563</c:v>
                </c:pt>
                <c:pt idx="1062">
                  <c:v>202.47857113918738</c:v>
                </c:pt>
                <c:pt idx="1063">
                  <c:v>202.05867543306232</c:v>
                </c:pt>
                <c:pt idx="1064">
                  <c:v>202.27571318605598</c:v>
                </c:pt>
                <c:pt idx="1065">
                  <c:v>202.2768707207386</c:v>
                </c:pt>
                <c:pt idx="1066">
                  <c:v>202.48233312690596</c:v>
                </c:pt>
                <c:pt idx="1067">
                  <c:v>203.49835919458701</c:v>
                </c:pt>
                <c:pt idx="1068">
                  <c:v>202.58940508504952</c:v>
                </c:pt>
                <c:pt idx="1069">
                  <c:v>202.63223386830697</c:v>
                </c:pt>
                <c:pt idx="1070">
                  <c:v>203.202898466845</c:v>
                </c:pt>
                <c:pt idx="1071">
                  <c:v>203.97236964712525</c:v>
                </c:pt>
                <c:pt idx="1072">
                  <c:v>204.20069336327458</c:v>
                </c:pt>
                <c:pt idx="1073">
                  <c:v>204.2990838112984</c:v>
                </c:pt>
                <c:pt idx="1074">
                  <c:v>204.86251381806997</c:v>
                </c:pt>
                <c:pt idx="1075">
                  <c:v>204.51901540099865</c:v>
                </c:pt>
                <c:pt idx="1076">
                  <c:v>203.99986109583779</c:v>
                </c:pt>
                <c:pt idx="1077">
                  <c:v>204.35840746378332</c:v>
                </c:pt>
                <c:pt idx="1078">
                  <c:v>204.01172582633478</c:v>
                </c:pt>
                <c:pt idx="1079">
                  <c:v>203.55363147568281</c:v>
                </c:pt>
                <c:pt idx="1080">
                  <c:v>203.51051330875472</c:v>
                </c:pt>
                <c:pt idx="1081">
                  <c:v>202.81541373183364</c:v>
                </c:pt>
                <c:pt idx="1082">
                  <c:v>202.54310369774427</c:v>
                </c:pt>
                <c:pt idx="1083">
                  <c:v>202.31246491222964</c:v>
                </c:pt>
                <c:pt idx="1084">
                  <c:v>202.37468240142115</c:v>
                </c:pt>
                <c:pt idx="1085">
                  <c:v>202.0083226743678</c:v>
                </c:pt>
                <c:pt idx="1086">
                  <c:v>201.7244372934521</c:v>
                </c:pt>
                <c:pt idx="1087">
                  <c:v>201.55919921750623</c:v>
                </c:pt>
                <c:pt idx="1088">
                  <c:v>202.55612596292386</c:v>
                </c:pt>
                <c:pt idx="1089">
                  <c:v>201.72877804851197</c:v>
                </c:pt>
                <c:pt idx="1090">
                  <c:v>202.32230395703201</c:v>
                </c:pt>
                <c:pt idx="1091">
                  <c:v>202.63773215804949</c:v>
                </c:pt>
                <c:pt idx="1092">
                  <c:v>203.32386084118014</c:v>
                </c:pt>
                <c:pt idx="1093">
                  <c:v>203.25325122553951</c:v>
                </c:pt>
                <c:pt idx="1094">
                  <c:v>202.94910898767773</c:v>
                </c:pt>
                <c:pt idx="1095">
                  <c:v>202.27050427998415</c:v>
                </c:pt>
                <c:pt idx="1096">
                  <c:v>201.41855875356629</c:v>
                </c:pt>
                <c:pt idx="1097">
                  <c:v>200.56834952917242</c:v>
                </c:pt>
                <c:pt idx="1098">
                  <c:v>200.67137011592678</c:v>
                </c:pt>
                <c:pt idx="1099">
                  <c:v>201.29180870581803</c:v>
                </c:pt>
                <c:pt idx="1100">
                  <c:v>200.25465763017894</c:v>
                </c:pt>
                <c:pt idx="1101">
                  <c:v>197.5052233752551</c:v>
                </c:pt>
                <c:pt idx="1102">
                  <c:v>198.22984008658327</c:v>
                </c:pt>
                <c:pt idx="1103">
                  <c:v>198.18440685028995</c:v>
                </c:pt>
                <c:pt idx="1104">
                  <c:v>199.00857154432458</c:v>
                </c:pt>
                <c:pt idx="1105">
                  <c:v>199.83331500570057</c:v>
                </c:pt>
                <c:pt idx="1106">
                  <c:v>195.96801731671857</c:v>
                </c:pt>
                <c:pt idx="1107">
                  <c:v>195.13314542686956</c:v>
                </c:pt>
                <c:pt idx="1108">
                  <c:v>192.3391460866643</c:v>
                </c:pt>
                <c:pt idx="1109">
                  <c:v>192.88087231813654</c:v>
                </c:pt>
                <c:pt idx="1110">
                  <c:v>190.16790040571561</c:v>
                </c:pt>
                <c:pt idx="1111">
                  <c:v>190.55480637338565</c:v>
                </c:pt>
                <c:pt idx="1112">
                  <c:v>190.60573789942146</c:v>
                </c:pt>
                <c:pt idx="1113">
                  <c:v>188.44491003061646</c:v>
                </c:pt>
                <c:pt idx="1114">
                  <c:v>186.97686666936724</c:v>
                </c:pt>
                <c:pt idx="1115">
                  <c:v>188.54879876838277</c:v>
                </c:pt>
                <c:pt idx="1116">
                  <c:v>188.9009786955738</c:v>
                </c:pt>
                <c:pt idx="1117">
                  <c:v>190.36554945277513</c:v>
                </c:pt>
                <c:pt idx="1118">
                  <c:v>188.07131571179667</c:v>
                </c:pt>
                <c:pt idx="1119">
                  <c:v>186.87355669894225</c:v>
                </c:pt>
                <c:pt idx="1120">
                  <c:v>185.24519478414837</c:v>
                </c:pt>
                <c:pt idx="1121">
                  <c:v>186.29999826369763</c:v>
                </c:pt>
                <c:pt idx="1122">
                  <c:v>188.19054178410784</c:v>
                </c:pt>
                <c:pt idx="1123">
                  <c:v>190.05012125175762</c:v>
                </c:pt>
                <c:pt idx="1124">
                  <c:v>188.06871125876071</c:v>
                </c:pt>
                <c:pt idx="1125">
                  <c:v>188.67757450182563</c:v>
                </c:pt>
                <c:pt idx="1126">
                  <c:v>189.88141057176384</c:v>
                </c:pt>
                <c:pt idx="1127">
                  <c:v>189.38048743785444</c:v>
                </c:pt>
                <c:pt idx="1128">
                  <c:v>190.05127878644024</c:v>
                </c:pt>
                <c:pt idx="1129">
                  <c:v>187.62595424265362</c:v>
                </c:pt>
                <c:pt idx="1130">
                  <c:v>184.36141705395809</c:v>
                </c:pt>
                <c:pt idx="1131">
                  <c:v>185.18066222559156</c:v>
                </c:pt>
                <c:pt idx="1132">
                  <c:v>185.35516057899846</c:v>
                </c:pt>
                <c:pt idx="1133">
                  <c:v>184.695944577239</c:v>
                </c:pt>
                <c:pt idx="1134">
                  <c:v>182.9963942794632</c:v>
                </c:pt>
                <c:pt idx="1135">
                  <c:v>184.27112934871269</c:v>
                </c:pt>
                <c:pt idx="1136">
                  <c:v>184.28357284655098</c:v>
                </c:pt>
                <c:pt idx="1137">
                  <c:v>184.69739149559229</c:v>
                </c:pt>
                <c:pt idx="1138">
                  <c:v>184.0653775588747</c:v>
                </c:pt>
                <c:pt idx="1139">
                  <c:v>184.70549423837076</c:v>
                </c:pt>
                <c:pt idx="1140">
                  <c:v>185.13146700157967</c:v>
                </c:pt>
                <c:pt idx="1141">
                  <c:v>186.48288874355362</c:v>
                </c:pt>
                <c:pt idx="1142">
                  <c:v>187.44161684444433</c:v>
                </c:pt>
                <c:pt idx="1143">
                  <c:v>187.32268015580379</c:v>
                </c:pt>
                <c:pt idx="1144">
                  <c:v>188.76815159074167</c:v>
                </c:pt>
                <c:pt idx="1145">
                  <c:v>189.62675294158464</c:v>
                </c:pt>
                <c:pt idx="1146">
                  <c:v>186.59285453840371</c:v>
                </c:pt>
                <c:pt idx="1147">
                  <c:v>184.60276303528707</c:v>
                </c:pt>
              </c:numCache>
            </c:numRef>
          </c:val>
          <c:smooth val="0"/>
          <c:extLst>
            <c:ext xmlns:c16="http://schemas.microsoft.com/office/drawing/2014/chart" uri="{C3380CC4-5D6E-409C-BE32-E72D297353CC}">
              <c16:uniqueId val="{00000000-B944-4BFD-A5AD-7A51881FCA72}"/>
            </c:ext>
          </c:extLst>
        </c:ser>
        <c:ser>
          <c:idx val="1"/>
          <c:order val="1"/>
          <c:tx>
            <c:strRef>
              <c:f>'Marknadsindex 2'!$D$2</c:f>
              <c:strCache>
                <c:ptCount val="1"/>
                <c:pt idx="0">
                  <c:v>US stats-
obligationer</c:v>
                </c:pt>
              </c:strCache>
            </c:strRef>
          </c:tx>
          <c:spPr>
            <a:ln w="12700">
              <a:solidFill>
                <a:srgbClr val="000000"/>
              </a:solidFill>
              <a:prstDash val="sysDash"/>
            </a:ln>
          </c:spPr>
          <c:marker>
            <c:symbol val="none"/>
          </c:marker>
          <c:cat>
            <c:numRef>
              <c:f>'Marknadsindex 2'!$B$3:$B$1150</c:f>
              <c:numCache>
                <c:formatCode>m/d/yyyy</c:formatCode>
                <c:ptCount val="1148"/>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numCache>
            </c:numRef>
          </c:cat>
          <c:val>
            <c:numRef>
              <c:f>'Marknadsindex 2'!$D$3:$D$1150</c:f>
              <c:numCache>
                <c:formatCode>0</c:formatCode>
                <c:ptCount val="1148"/>
                <c:pt idx="0">
                  <c:v>100</c:v>
                </c:pt>
                <c:pt idx="1">
                  <c:v>101.3315910699372</c:v>
                </c:pt>
                <c:pt idx="2">
                  <c:v>100.44137150566732</c:v>
                </c:pt>
                <c:pt idx="3">
                  <c:v>101.91497460096024</c:v>
                </c:pt>
                <c:pt idx="4">
                  <c:v>102.58191710711776</c:v>
                </c:pt>
                <c:pt idx="5">
                  <c:v>101.84751570288518</c:v>
                </c:pt>
                <c:pt idx="6">
                  <c:v>103.56287483655662</c:v>
                </c:pt>
                <c:pt idx="7">
                  <c:v>104.49999277832957</c:v>
                </c:pt>
                <c:pt idx="8">
                  <c:v>106.85977979852393</c:v>
                </c:pt>
                <c:pt idx="9">
                  <c:v>105.05695349159275</c:v>
                </c:pt>
                <c:pt idx="10">
                  <c:v>106.47915528545569</c:v>
                </c:pt>
                <c:pt idx="11">
                  <c:v>111.20998663566168</c:v>
                </c:pt>
                <c:pt idx="12">
                  <c:v>111.49426556885952</c:v>
                </c:pt>
                <c:pt idx="13">
                  <c:v>112.97381592216912</c:v>
                </c:pt>
                <c:pt idx="14">
                  <c:v>110.88233519935638</c:v>
                </c:pt>
                <c:pt idx="15">
                  <c:v>110.09598024830656</c:v>
                </c:pt>
                <c:pt idx="16">
                  <c:v>110.96113636807755</c:v>
                </c:pt>
                <c:pt idx="17">
                  <c:v>111.02519683300018</c:v>
                </c:pt>
                <c:pt idx="18">
                  <c:v>111.45679784335438</c:v>
                </c:pt>
                <c:pt idx="19">
                  <c:v>111.33317983743599</c:v>
                </c:pt>
                <c:pt idx="20">
                  <c:v>110.64104644553632</c:v>
                </c:pt>
                <c:pt idx="21">
                  <c:v>113.42168693124042</c:v>
                </c:pt>
                <c:pt idx="22">
                  <c:v>118.12694507197465</c:v>
                </c:pt>
                <c:pt idx="23">
                  <c:v>120.03847875936808</c:v>
                </c:pt>
                <c:pt idx="24">
                  <c:v>115.24205764932086</c:v>
                </c:pt>
                <c:pt idx="25">
                  <c:v>117.04913199769254</c:v>
                </c:pt>
                <c:pt idx="26">
                  <c:v>119.21818195720871</c:v>
                </c:pt>
                <c:pt idx="27">
                  <c:v>119.65568774516518</c:v>
                </c:pt>
                <c:pt idx="28">
                  <c:v>118.35141158169036</c:v>
                </c:pt>
                <c:pt idx="29">
                  <c:v>118.21823548253087</c:v>
                </c:pt>
                <c:pt idx="30">
                  <c:v>117.45295081702591</c:v>
                </c:pt>
                <c:pt idx="31">
                  <c:v>115.19426718311531</c:v>
                </c:pt>
                <c:pt idx="32">
                  <c:v>114.2255013326107</c:v>
                </c:pt>
                <c:pt idx="33">
                  <c:v>115.33534463935413</c:v>
                </c:pt>
                <c:pt idx="34">
                  <c:v>114.84252935184244</c:v>
                </c:pt>
                <c:pt idx="35">
                  <c:v>117.71930301534491</c:v>
                </c:pt>
                <c:pt idx="36">
                  <c:v>119.53555313322806</c:v>
                </c:pt>
                <c:pt idx="37">
                  <c:v>120.82198752265282</c:v>
                </c:pt>
                <c:pt idx="38">
                  <c:v>124.38371538802051</c:v>
                </c:pt>
                <c:pt idx="39">
                  <c:v>122.56742278972294</c:v>
                </c:pt>
                <c:pt idx="40">
                  <c:v>122.35455343313978</c:v>
                </c:pt>
                <c:pt idx="41">
                  <c:v>120.70516638303924</c:v>
                </c:pt>
                <c:pt idx="42">
                  <c:v>123.130458202246</c:v>
                </c:pt>
                <c:pt idx="43">
                  <c:v>121.94678393526679</c:v>
                </c:pt>
                <c:pt idx="44">
                  <c:v>123.68652682680663</c:v>
                </c:pt>
                <c:pt idx="45">
                  <c:v>123.11117209410614</c:v>
                </c:pt>
                <c:pt idx="46">
                  <c:v>122.38135857462929</c:v>
                </c:pt>
                <c:pt idx="47">
                  <c:v>120.62288182033686</c:v>
                </c:pt>
                <c:pt idx="48">
                  <c:v>123.70347651215421</c:v>
                </c:pt>
                <c:pt idx="49">
                  <c:v>118.97685072297431</c:v>
                </c:pt>
                <c:pt idx="50">
                  <c:v>117.93565576590925</c:v>
                </c:pt>
                <c:pt idx="51">
                  <c:v>122.45187606254149</c:v>
                </c:pt>
                <c:pt idx="52">
                  <c:v>119.67399680377375</c:v>
                </c:pt>
                <c:pt idx="53">
                  <c:v>117.85766172506177</c:v>
                </c:pt>
                <c:pt idx="54">
                  <c:v>119.30237813855933</c:v>
                </c:pt>
                <c:pt idx="55">
                  <c:v>120.2612460525076</c:v>
                </c:pt>
                <c:pt idx="56">
                  <c:v>122.37158807931614</c:v>
                </c:pt>
                <c:pt idx="57">
                  <c:v>122.78424282484571</c:v>
                </c:pt>
                <c:pt idx="58">
                  <c:v>121.67864755954277</c:v>
                </c:pt>
                <c:pt idx="59">
                  <c:v>121.84784705011764</c:v>
                </c:pt>
                <c:pt idx="60">
                  <c:v>120.65091889384409</c:v>
                </c:pt>
                <c:pt idx="61">
                  <c:v>119.65182202745434</c:v>
                </c:pt>
                <c:pt idx="62">
                  <c:v>117.41110760883703</c:v>
                </c:pt>
                <c:pt idx="63">
                  <c:v>116.76085990554064</c:v>
                </c:pt>
                <c:pt idx="64">
                  <c:v>115.91864320954832</c:v>
                </c:pt>
                <c:pt idx="65">
                  <c:v>115.8109128786174</c:v>
                </c:pt>
                <c:pt idx="66">
                  <c:v>118.32460644020082</c:v>
                </c:pt>
                <c:pt idx="67">
                  <c:v>118.80238366101318</c:v>
                </c:pt>
                <c:pt idx="68">
                  <c:v>118.92145626259021</c:v>
                </c:pt>
                <c:pt idx="69">
                  <c:v>118.02584168569088</c:v>
                </c:pt>
                <c:pt idx="70">
                  <c:v>116.97814722522187</c:v>
                </c:pt>
                <c:pt idx="71">
                  <c:v>118.45429914537911</c:v>
                </c:pt>
                <c:pt idx="72">
                  <c:v>115.449574473689</c:v>
                </c:pt>
                <c:pt idx="73">
                  <c:v>115.26958495785527</c:v>
                </c:pt>
                <c:pt idx="74">
                  <c:v>113.26667589907683</c:v>
                </c:pt>
                <c:pt idx="75">
                  <c:v>113.93999046739511</c:v>
                </c:pt>
                <c:pt idx="76">
                  <c:v>113.29420320761122</c:v>
                </c:pt>
                <c:pt idx="77">
                  <c:v>109.69721659828744</c:v>
                </c:pt>
                <c:pt idx="78">
                  <c:v>109.26565806834766</c:v>
                </c:pt>
                <c:pt idx="79">
                  <c:v>110.47108230750221</c:v>
                </c:pt>
                <c:pt idx="80">
                  <c:v>110.65039213670545</c:v>
                </c:pt>
                <c:pt idx="81">
                  <c:v>114.15710786541874</c:v>
                </c:pt>
                <c:pt idx="82">
                  <c:v>115.24282229678016</c:v>
                </c:pt>
                <c:pt idx="83">
                  <c:v>118.01751552446754</c:v>
                </c:pt>
                <c:pt idx="84">
                  <c:v>117.44967982511672</c:v>
                </c:pt>
                <c:pt idx="85">
                  <c:v>116.0499926508884</c:v>
                </c:pt>
                <c:pt idx="86">
                  <c:v>115.96970466766305</c:v>
                </c:pt>
                <c:pt idx="87">
                  <c:v>116.60767553119642</c:v>
                </c:pt>
                <c:pt idx="88">
                  <c:v>117.06705873257144</c:v>
                </c:pt>
                <c:pt idx="89">
                  <c:v>117.83973499018288</c:v>
                </c:pt>
                <c:pt idx="90">
                  <c:v>117.03804460953288</c:v>
                </c:pt>
                <c:pt idx="91">
                  <c:v>118.58182534942276</c:v>
                </c:pt>
                <c:pt idx="92">
                  <c:v>118.1745656165226</c:v>
                </c:pt>
                <c:pt idx="93">
                  <c:v>116.95231913326371</c:v>
                </c:pt>
                <c:pt idx="94">
                  <c:v>116.12407849361061</c:v>
                </c:pt>
                <c:pt idx="95">
                  <c:v>116.51396373701913</c:v>
                </c:pt>
                <c:pt idx="96">
                  <c:v>115.80020781418736</c:v>
                </c:pt>
                <c:pt idx="97">
                  <c:v>114.15285982397825</c:v>
                </c:pt>
                <c:pt idx="98">
                  <c:v>113.29178182399014</c:v>
                </c:pt>
                <c:pt idx="99">
                  <c:v>113.67814119300306</c:v>
                </c:pt>
                <c:pt idx="100">
                  <c:v>113.09084946385478</c:v>
                </c:pt>
                <c:pt idx="101">
                  <c:v>113.80022990400285</c:v>
                </c:pt>
                <c:pt idx="102">
                  <c:v>112.55338726080349</c:v>
                </c:pt>
                <c:pt idx="103">
                  <c:v>113.13553885980878</c:v>
                </c:pt>
                <c:pt idx="104">
                  <c:v>112.50500206879629</c:v>
                </c:pt>
                <c:pt idx="105">
                  <c:v>109.80010416197622</c:v>
                </c:pt>
                <c:pt idx="106">
                  <c:v>109.67215315378854</c:v>
                </c:pt>
                <c:pt idx="107">
                  <c:v>109.40992155566687</c:v>
                </c:pt>
                <c:pt idx="108">
                  <c:v>108.78172118744664</c:v>
                </c:pt>
                <c:pt idx="109">
                  <c:v>109.26965122730176</c:v>
                </c:pt>
                <c:pt idx="110">
                  <c:v>108.43559077087519</c:v>
                </c:pt>
                <c:pt idx="111">
                  <c:v>108.74569779603125</c:v>
                </c:pt>
                <c:pt idx="112">
                  <c:v>109.09314510544925</c:v>
                </c:pt>
                <c:pt idx="113">
                  <c:v>110.11403442442871</c:v>
                </c:pt>
                <c:pt idx="114">
                  <c:v>109.41179069390067</c:v>
                </c:pt>
                <c:pt idx="115">
                  <c:v>110.96389759501393</c:v>
                </c:pt>
                <c:pt idx="116">
                  <c:v>110.90748360468419</c:v>
                </c:pt>
                <c:pt idx="117">
                  <c:v>109.74177855299826</c:v>
                </c:pt>
                <c:pt idx="118">
                  <c:v>110.88029613946503</c:v>
                </c:pt>
                <c:pt idx="119">
                  <c:v>108.56638796682803</c:v>
                </c:pt>
                <c:pt idx="120">
                  <c:v>108.1438352847421</c:v>
                </c:pt>
                <c:pt idx="121">
                  <c:v>107.41695291385919</c:v>
                </c:pt>
                <c:pt idx="122">
                  <c:v>104.38555054192277</c:v>
                </c:pt>
                <c:pt idx="123">
                  <c:v>104.42000215800518</c:v>
                </c:pt>
                <c:pt idx="124">
                  <c:v>103.92332115278262</c:v>
                </c:pt>
                <c:pt idx="125">
                  <c:v>103.04584571283421</c:v>
                </c:pt>
                <c:pt idx="126">
                  <c:v>103.39422759136912</c:v>
                </c:pt>
                <c:pt idx="127">
                  <c:v>103.80654249358344</c:v>
                </c:pt>
                <c:pt idx="128">
                  <c:v>102.82609452911746</c:v>
                </c:pt>
                <c:pt idx="129">
                  <c:v>105.70422756588084</c:v>
                </c:pt>
                <c:pt idx="130">
                  <c:v>106.07686576104098</c:v>
                </c:pt>
                <c:pt idx="131">
                  <c:v>107.12991275372499</c:v>
                </c:pt>
                <c:pt idx="132">
                  <c:v>106.70748751288228</c:v>
                </c:pt>
                <c:pt idx="133">
                  <c:v>105.83702134131067</c:v>
                </c:pt>
                <c:pt idx="134">
                  <c:v>102.80753058802247</c:v>
                </c:pt>
                <c:pt idx="135">
                  <c:v>104.80130635770387</c:v>
                </c:pt>
                <c:pt idx="136">
                  <c:v>105.15032544245483</c:v>
                </c:pt>
                <c:pt idx="137">
                  <c:v>106.28731373400301</c:v>
                </c:pt>
                <c:pt idx="138">
                  <c:v>108.08427774374631</c:v>
                </c:pt>
                <c:pt idx="139">
                  <c:v>106.90655073478381</c:v>
                </c:pt>
                <c:pt idx="140">
                  <c:v>105.85065755433465</c:v>
                </c:pt>
                <c:pt idx="141">
                  <c:v>105.41982119143977</c:v>
                </c:pt>
                <c:pt idx="142">
                  <c:v>102.50315841881108</c:v>
                </c:pt>
                <c:pt idx="143">
                  <c:v>101.29739433634131</c:v>
                </c:pt>
                <c:pt idx="144">
                  <c:v>100.28444885485555</c:v>
                </c:pt>
                <c:pt idx="145">
                  <c:v>100.36099856161324</c:v>
                </c:pt>
                <c:pt idx="146">
                  <c:v>100.51091194404827</c:v>
                </c:pt>
                <c:pt idx="147">
                  <c:v>100.32769391671977</c:v>
                </c:pt>
                <c:pt idx="148">
                  <c:v>102.25345854293884</c:v>
                </c:pt>
                <c:pt idx="149">
                  <c:v>100.41222994138559</c:v>
                </c:pt>
                <c:pt idx="150">
                  <c:v>99.609520030789852</c:v>
                </c:pt>
                <c:pt idx="151">
                  <c:v>99.353830416486545</c:v>
                </c:pt>
                <c:pt idx="152">
                  <c:v>97.445142916858245</c:v>
                </c:pt>
                <c:pt idx="153">
                  <c:v>95.298735018219901</c:v>
                </c:pt>
                <c:pt idx="154">
                  <c:v>95.778084014365234</c:v>
                </c:pt>
                <c:pt idx="155">
                  <c:v>95.92349447287333</c:v>
                </c:pt>
                <c:pt idx="156">
                  <c:v>95.219678967012314</c:v>
                </c:pt>
                <c:pt idx="157">
                  <c:v>93.243192725993737</c:v>
                </c:pt>
                <c:pt idx="158">
                  <c:v>94.252187528939842</c:v>
                </c:pt>
                <c:pt idx="159">
                  <c:v>98.223808912900765</c:v>
                </c:pt>
                <c:pt idx="160">
                  <c:v>96.477863880857797</c:v>
                </c:pt>
                <c:pt idx="161">
                  <c:v>97.486858683803902</c:v>
                </c:pt>
                <c:pt idx="162">
                  <c:v>95.298012851175045</c:v>
                </c:pt>
                <c:pt idx="163">
                  <c:v>95.70251135713886</c:v>
                </c:pt>
                <c:pt idx="164">
                  <c:v>97.471693175861347</c:v>
                </c:pt>
                <c:pt idx="165">
                  <c:v>99.178173902922126</c:v>
                </c:pt>
                <c:pt idx="166">
                  <c:v>100.13767902308648</c:v>
                </c:pt>
                <c:pt idx="167">
                  <c:v>102.19810656296922</c:v>
                </c:pt>
                <c:pt idx="168">
                  <c:v>101.02547720373529</c:v>
                </c:pt>
                <c:pt idx="169">
                  <c:v>102.65005569182335</c:v>
                </c:pt>
                <c:pt idx="170">
                  <c:v>101.38923699228476</c:v>
                </c:pt>
                <c:pt idx="171">
                  <c:v>100.73843704360112</c:v>
                </c:pt>
                <c:pt idx="172">
                  <c:v>100.75211573703952</c:v>
                </c:pt>
                <c:pt idx="173">
                  <c:v>100.51091194404826</c:v>
                </c:pt>
                <c:pt idx="174">
                  <c:v>99.870774579380239</c:v>
                </c:pt>
                <c:pt idx="175">
                  <c:v>99.695755272031889</c:v>
                </c:pt>
                <c:pt idx="176">
                  <c:v>99.168828211753024</c:v>
                </c:pt>
                <c:pt idx="177">
                  <c:v>98.481495106681123</c:v>
                </c:pt>
                <c:pt idx="178">
                  <c:v>96.847953251153612</c:v>
                </c:pt>
                <c:pt idx="179">
                  <c:v>95.88092909763958</c:v>
                </c:pt>
                <c:pt idx="180">
                  <c:v>97.551598835356998</c:v>
                </c:pt>
                <c:pt idx="181">
                  <c:v>97.993650027654795</c:v>
                </c:pt>
                <c:pt idx="182">
                  <c:v>97.150753645032012</c:v>
                </c:pt>
                <c:pt idx="183">
                  <c:v>98.497892546641438</c:v>
                </c:pt>
                <c:pt idx="184">
                  <c:v>97.704103523070756</c:v>
                </c:pt>
                <c:pt idx="185">
                  <c:v>97.796243541915061</c:v>
                </c:pt>
                <c:pt idx="186">
                  <c:v>99.42812866128078</c:v>
                </c:pt>
                <c:pt idx="187">
                  <c:v>100.80096821360519</c:v>
                </c:pt>
                <c:pt idx="188">
                  <c:v>99.822644269859452</c:v>
                </c:pt>
                <c:pt idx="189">
                  <c:v>99.727445661177995</c:v>
                </c:pt>
                <c:pt idx="190">
                  <c:v>100.16244510468456</c:v>
                </c:pt>
                <c:pt idx="191">
                  <c:v>101.21175382090095</c:v>
                </c:pt>
                <c:pt idx="192">
                  <c:v>100.68949960620664</c:v>
                </c:pt>
                <c:pt idx="193">
                  <c:v>99.535264266410039</c:v>
                </c:pt>
                <c:pt idx="194">
                  <c:v>100.51847345781238</c:v>
                </c:pt>
                <c:pt idx="195">
                  <c:v>99.186839907460765</c:v>
                </c:pt>
                <c:pt idx="196">
                  <c:v>98.866452622018727</c:v>
                </c:pt>
                <c:pt idx="197">
                  <c:v>98.189272335989585</c:v>
                </c:pt>
                <c:pt idx="198">
                  <c:v>97.836769857257423</c:v>
                </c:pt>
                <c:pt idx="199">
                  <c:v>96.109856050867862</c:v>
                </c:pt>
                <c:pt idx="200">
                  <c:v>95.66984391846151</c:v>
                </c:pt>
                <c:pt idx="201">
                  <c:v>94.008095067769119</c:v>
                </c:pt>
                <c:pt idx="202">
                  <c:v>92.650293582144073</c:v>
                </c:pt>
                <c:pt idx="203">
                  <c:v>92.042908616982245</c:v>
                </c:pt>
                <c:pt idx="204">
                  <c:v>89.138352762458979</c:v>
                </c:pt>
                <c:pt idx="205">
                  <c:v>88.777694044161038</c:v>
                </c:pt>
                <c:pt idx="206">
                  <c:v>90.400615796087337</c:v>
                </c:pt>
                <c:pt idx="207">
                  <c:v>89.514261949528276</c:v>
                </c:pt>
                <c:pt idx="208">
                  <c:v>88.531010277711573</c:v>
                </c:pt>
                <c:pt idx="209">
                  <c:v>89.574159333839248</c:v>
                </c:pt>
                <c:pt idx="210">
                  <c:v>92.196602756299313</c:v>
                </c:pt>
                <c:pt idx="211">
                  <c:v>92.537168238583718</c:v>
                </c:pt>
                <c:pt idx="212">
                  <c:v>93.203133695209928</c:v>
                </c:pt>
                <c:pt idx="213">
                  <c:v>93.61812486353179</c:v>
                </c:pt>
                <c:pt idx="214">
                  <c:v>95.078176706629534</c:v>
                </c:pt>
                <c:pt idx="215">
                  <c:v>93.967058987453967</c:v>
                </c:pt>
                <c:pt idx="216">
                  <c:v>92.919322046570556</c:v>
                </c:pt>
                <c:pt idx="217">
                  <c:v>90.4467495261311</c:v>
                </c:pt>
                <c:pt idx="218">
                  <c:v>90.938247920796243</c:v>
                </c:pt>
                <c:pt idx="219">
                  <c:v>89.430872896051412</c:v>
                </c:pt>
                <c:pt idx="220">
                  <c:v>91.314114627451161</c:v>
                </c:pt>
                <c:pt idx="221">
                  <c:v>92.666308698374763</c:v>
                </c:pt>
                <c:pt idx="222">
                  <c:v>94.70592083519908</c:v>
                </c:pt>
                <c:pt idx="223">
                  <c:v>93.588261132205147</c:v>
                </c:pt>
                <c:pt idx="224">
                  <c:v>94.632047394548891</c:v>
                </c:pt>
                <c:pt idx="225">
                  <c:v>94.184983513351327</c:v>
                </c:pt>
                <c:pt idx="226">
                  <c:v>96.167969257773848</c:v>
                </c:pt>
                <c:pt idx="227">
                  <c:v>95.603956795719469</c:v>
                </c:pt>
                <c:pt idx="228">
                  <c:v>98.45647414259669</c:v>
                </c:pt>
                <c:pt idx="229">
                  <c:v>98.232262515367438</c:v>
                </c:pt>
                <c:pt idx="230">
                  <c:v>99.215641628427349</c:v>
                </c:pt>
                <c:pt idx="231">
                  <c:v>100.78372116535685</c:v>
                </c:pt>
                <c:pt idx="232">
                  <c:v>104.00356665559359</c:v>
                </c:pt>
                <c:pt idx="233">
                  <c:v>102.48098364249176</c:v>
                </c:pt>
                <c:pt idx="234">
                  <c:v>104.93121146495422</c:v>
                </c:pt>
                <c:pt idx="235">
                  <c:v>107.47532100325158</c:v>
                </c:pt>
                <c:pt idx="236">
                  <c:v>105.73404881679315</c:v>
                </c:pt>
                <c:pt idx="237">
                  <c:v>104.60457955859464</c:v>
                </c:pt>
                <c:pt idx="238">
                  <c:v>104.58240478227526</c:v>
                </c:pt>
                <c:pt idx="239">
                  <c:v>102.90557538446912</c:v>
                </c:pt>
                <c:pt idx="240">
                  <c:v>100.35568850981267</c:v>
                </c:pt>
                <c:pt idx="241">
                  <c:v>100.60636543521622</c:v>
                </c:pt>
                <c:pt idx="242">
                  <c:v>102.88021457706938</c:v>
                </c:pt>
                <c:pt idx="243">
                  <c:v>102.24411285176983</c:v>
                </c:pt>
                <c:pt idx="244">
                  <c:v>100.96137425839831</c:v>
                </c:pt>
                <c:pt idx="245">
                  <c:v>102.20575303756218</c:v>
                </c:pt>
                <c:pt idx="246">
                  <c:v>103.71074915910036</c:v>
                </c:pt>
                <c:pt idx="247">
                  <c:v>104.79875753283964</c:v>
                </c:pt>
                <c:pt idx="248">
                  <c:v>104.66711072859874</c:v>
                </c:pt>
                <c:pt idx="249">
                  <c:v>103.95106086338909</c:v>
                </c:pt>
                <c:pt idx="250">
                  <c:v>105.01549260713365</c:v>
                </c:pt>
                <c:pt idx="251">
                  <c:v>106.61003744223743</c:v>
                </c:pt>
                <c:pt idx="252">
                  <c:v>105.98481070302552</c:v>
                </c:pt>
                <c:pt idx="253">
                  <c:v>107.96138190487289</c:v>
                </c:pt>
                <c:pt idx="254">
                  <c:v>108.42802925711115</c:v>
                </c:pt>
                <c:pt idx="255">
                  <c:v>108.87360632380455</c:v>
                </c:pt>
                <c:pt idx="256">
                  <c:v>107.56882039535685</c:v>
                </c:pt>
                <c:pt idx="257">
                  <c:v>106.92961759980574</c:v>
                </c:pt>
                <c:pt idx="258">
                  <c:v>105.42313466376341</c:v>
                </c:pt>
                <c:pt idx="259">
                  <c:v>105.21854898798921</c:v>
                </c:pt>
                <c:pt idx="260">
                  <c:v>106.9773655855969</c:v>
                </c:pt>
                <c:pt idx="261">
                  <c:v>106.82532818244161</c:v>
                </c:pt>
                <c:pt idx="262">
                  <c:v>103.79392581050519</c:v>
                </c:pt>
                <c:pt idx="263">
                  <c:v>103.9092601356146</c:v>
                </c:pt>
                <c:pt idx="264">
                  <c:v>101.66302326312467</c:v>
                </c:pt>
                <c:pt idx="265">
                  <c:v>102.41399202897517</c:v>
                </c:pt>
                <c:pt idx="266">
                  <c:v>103.96291289900805</c:v>
                </c:pt>
                <c:pt idx="267">
                  <c:v>104.83962369149718</c:v>
                </c:pt>
                <c:pt idx="268">
                  <c:v>104.77692259983549</c:v>
                </c:pt>
                <c:pt idx="269">
                  <c:v>106.18442617031432</c:v>
                </c:pt>
                <c:pt idx="270">
                  <c:v>104.53189556954781</c:v>
                </c:pt>
                <c:pt idx="271">
                  <c:v>104.5818100564736</c:v>
                </c:pt>
                <c:pt idx="272">
                  <c:v>102.7341669123452</c:v>
                </c:pt>
                <c:pt idx="273">
                  <c:v>103.8170351559415</c:v>
                </c:pt>
                <c:pt idx="274">
                  <c:v>103.09078999127468</c:v>
                </c:pt>
                <c:pt idx="275">
                  <c:v>102.53106805107521</c:v>
                </c:pt>
                <c:pt idx="276">
                  <c:v>100.30658115076058</c:v>
                </c:pt>
                <c:pt idx="277">
                  <c:v>100.22493379427428</c:v>
                </c:pt>
                <c:pt idx="278">
                  <c:v>97.288347707289688</c:v>
                </c:pt>
                <c:pt idx="279">
                  <c:v>96.814521165016998</c:v>
                </c:pt>
                <c:pt idx="280">
                  <c:v>96.722126263686249</c:v>
                </c:pt>
                <c:pt idx="281">
                  <c:v>96.829389310058716</c:v>
                </c:pt>
                <c:pt idx="282">
                  <c:v>96.804028502658966</c:v>
                </c:pt>
                <c:pt idx="283">
                  <c:v>94.483280983302777</c:v>
                </c:pt>
                <c:pt idx="284">
                  <c:v>97.643314050057356</c:v>
                </c:pt>
                <c:pt idx="285">
                  <c:v>97.80363513402159</c:v>
                </c:pt>
                <c:pt idx="286">
                  <c:v>96.777393282827092</c:v>
                </c:pt>
                <c:pt idx="287">
                  <c:v>95.595290791180872</c:v>
                </c:pt>
                <c:pt idx="288">
                  <c:v>95.666105641993909</c:v>
                </c:pt>
                <c:pt idx="289">
                  <c:v>98.286637445805766</c:v>
                </c:pt>
                <c:pt idx="290">
                  <c:v>97.997303343293723</c:v>
                </c:pt>
                <c:pt idx="291">
                  <c:v>96.89162311716197</c:v>
                </c:pt>
                <c:pt idx="292">
                  <c:v>96.133092837547395</c:v>
                </c:pt>
                <c:pt idx="293">
                  <c:v>97.166726280848366</c:v>
                </c:pt>
                <c:pt idx="294">
                  <c:v>96.404627646423762</c:v>
                </c:pt>
                <c:pt idx="295">
                  <c:v>98.054566941911588</c:v>
                </c:pt>
                <c:pt idx="296">
                  <c:v>98.475250485763695</c:v>
                </c:pt>
                <c:pt idx="297">
                  <c:v>99.251749980671576</c:v>
                </c:pt>
                <c:pt idx="298">
                  <c:v>98.373042608705418</c:v>
                </c:pt>
                <c:pt idx="299">
                  <c:v>100.38181396467176</c:v>
                </c:pt>
                <c:pt idx="300">
                  <c:v>100.60441133615363</c:v>
                </c:pt>
                <c:pt idx="301">
                  <c:v>100.95228344971568</c:v>
                </c:pt>
                <c:pt idx="302">
                  <c:v>100.81137591513451</c:v>
                </c:pt>
                <c:pt idx="303">
                  <c:v>99.828803929948265</c:v>
                </c:pt>
                <c:pt idx="304">
                  <c:v>99.416913831877991</c:v>
                </c:pt>
                <c:pt idx="305">
                  <c:v>98.619429012254074</c:v>
                </c:pt>
                <c:pt idx="306">
                  <c:v>97.631546975267227</c:v>
                </c:pt>
                <c:pt idx="307">
                  <c:v>97.667867729583449</c:v>
                </c:pt>
                <c:pt idx="308">
                  <c:v>95.235651602828682</c:v>
                </c:pt>
                <c:pt idx="309">
                  <c:v>94.150234534368096</c:v>
                </c:pt>
                <c:pt idx="310">
                  <c:v>95.088414486501165</c:v>
                </c:pt>
                <c:pt idx="311">
                  <c:v>95.787812029264074</c:v>
                </c:pt>
                <c:pt idx="312">
                  <c:v>94.564376094401851</c:v>
                </c:pt>
                <c:pt idx="313">
                  <c:v>94.244626015175882</c:v>
                </c:pt>
                <c:pt idx="314">
                  <c:v>96.438611977947744</c:v>
                </c:pt>
                <c:pt idx="315">
                  <c:v>96.538143588898507</c:v>
                </c:pt>
                <c:pt idx="316">
                  <c:v>96.961843242173373</c:v>
                </c:pt>
                <c:pt idx="317">
                  <c:v>96.049703784070516</c:v>
                </c:pt>
                <c:pt idx="318">
                  <c:v>97.242426379317976</c:v>
                </c:pt>
                <c:pt idx="319">
                  <c:v>96.90500444769954</c:v>
                </c:pt>
                <c:pt idx="320">
                  <c:v>97.464386544583775</c:v>
                </c:pt>
                <c:pt idx="321">
                  <c:v>97.898663821045474</c:v>
                </c:pt>
                <c:pt idx="322">
                  <c:v>99.5521714713433</c:v>
                </c:pt>
                <c:pt idx="323">
                  <c:v>98.677117415015985</c:v>
                </c:pt>
                <c:pt idx="324">
                  <c:v>97.933030476299081</c:v>
                </c:pt>
                <c:pt idx="325">
                  <c:v>97.95928337240133</c:v>
                </c:pt>
                <c:pt idx="326">
                  <c:v>98.129035108363468</c:v>
                </c:pt>
                <c:pt idx="327">
                  <c:v>96.962353007146206</c:v>
                </c:pt>
                <c:pt idx="328">
                  <c:v>94.964499117681953</c:v>
                </c:pt>
                <c:pt idx="329">
                  <c:v>95.183867977669053</c:v>
                </c:pt>
                <c:pt idx="330">
                  <c:v>94.276188963078738</c:v>
                </c:pt>
                <c:pt idx="331">
                  <c:v>94.555795050692041</c:v>
                </c:pt>
                <c:pt idx="332">
                  <c:v>95.490364167600688</c:v>
                </c:pt>
                <c:pt idx="333">
                  <c:v>95.730251067745371</c:v>
                </c:pt>
                <c:pt idx="334">
                  <c:v>95.162287927151354</c:v>
                </c:pt>
                <c:pt idx="335">
                  <c:v>96.061173495959849</c:v>
                </c:pt>
                <c:pt idx="336">
                  <c:v>96.681684909172787</c:v>
                </c:pt>
                <c:pt idx="337">
                  <c:v>97.283292537975527</c:v>
                </c:pt>
                <c:pt idx="338">
                  <c:v>95.485733802430545</c:v>
                </c:pt>
                <c:pt idx="339">
                  <c:v>94.640585957844294</c:v>
                </c:pt>
                <c:pt idx="340">
                  <c:v>93.34161984617009</c:v>
                </c:pt>
                <c:pt idx="341">
                  <c:v>92.43474795945346</c:v>
                </c:pt>
                <c:pt idx="342">
                  <c:v>93.092047411541074</c:v>
                </c:pt>
                <c:pt idx="343">
                  <c:v>95.054685037463656</c:v>
                </c:pt>
                <c:pt idx="344">
                  <c:v>95.155448580432179</c:v>
                </c:pt>
                <c:pt idx="345">
                  <c:v>97.329638670091356</c:v>
                </c:pt>
                <c:pt idx="346">
                  <c:v>99.799365002765668</c:v>
                </c:pt>
                <c:pt idx="347">
                  <c:v>98.589862643828269</c:v>
                </c:pt>
                <c:pt idx="348">
                  <c:v>99.609095226645962</c:v>
                </c:pt>
                <c:pt idx="349">
                  <c:v>99.229362802280221</c:v>
                </c:pt>
                <c:pt idx="350">
                  <c:v>97.087627749226414</c:v>
                </c:pt>
                <c:pt idx="351">
                  <c:v>94.025044753116759</c:v>
                </c:pt>
                <c:pt idx="352">
                  <c:v>93.49650343709051</c:v>
                </c:pt>
                <c:pt idx="353">
                  <c:v>94.059114045469514</c:v>
                </c:pt>
                <c:pt idx="354">
                  <c:v>92.391630338832442</c:v>
                </c:pt>
                <c:pt idx="355">
                  <c:v>95.412964852554907</c:v>
                </c:pt>
                <c:pt idx="356">
                  <c:v>93.71187913812355</c:v>
                </c:pt>
                <c:pt idx="357">
                  <c:v>94.515396176592972</c:v>
                </c:pt>
                <c:pt idx="358">
                  <c:v>95.182168761092896</c:v>
                </c:pt>
                <c:pt idx="359">
                  <c:v>95.052348614671402</c:v>
                </c:pt>
                <c:pt idx="360">
                  <c:v>95.342362403813922</c:v>
                </c:pt>
                <c:pt idx="361">
                  <c:v>97.557503612959451</c:v>
                </c:pt>
                <c:pt idx="362">
                  <c:v>96.271536508093149</c:v>
                </c:pt>
                <c:pt idx="363">
                  <c:v>98.81806743001161</c:v>
                </c:pt>
                <c:pt idx="364">
                  <c:v>98.994828434350552</c:v>
                </c:pt>
                <c:pt idx="365">
                  <c:v>98.049469292183048</c:v>
                </c:pt>
                <c:pt idx="366">
                  <c:v>98.060046915369853</c:v>
                </c:pt>
                <c:pt idx="367">
                  <c:v>97.691444359578199</c:v>
                </c:pt>
                <c:pt idx="368">
                  <c:v>102.1821764075675</c:v>
                </c:pt>
                <c:pt idx="369">
                  <c:v>100.54927175825605</c:v>
                </c:pt>
                <c:pt idx="370">
                  <c:v>99.549155361920569</c:v>
                </c:pt>
                <c:pt idx="371">
                  <c:v>102.77503307100281</c:v>
                </c:pt>
                <c:pt idx="372">
                  <c:v>99.977570341194379</c:v>
                </c:pt>
                <c:pt idx="373">
                  <c:v>97.980353657946196</c:v>
                </c:pt>
                <c:pt idx="374">
                  <c:v>98.249212200715036</c:v>
                </c:pt>
                <c:pt idx="375">
                  <c:v>98.300316139244174</c:v>
                </c:pt>
                <c:pt idx="376">
                  <c:v>97.147780016023788</c:v>
                </c:pt>
                <c:pt idx="377">
                  <c:v>97.467615056078586</c:v>
                </c:pt>
                <c:pt idx="378">
                  <c:v>94.968832119951273</c:v>
                </c:pt>
                <c:pt idx="379">
                  <c:v>94.232391655827271</c:v>
                </c:pt>
                <c:pt idx="380">
                  <c:v>94.763864120447451</c:v>
                </c:pt>
                <c:pt idx="381">
                  <c:v>92.383304177609091</c:v>
                </c:pt>
                <c:pt idx="382">
                  <c:v>93.131426755694491</c:v>
                </c:pt>
                <c:pt idx="383">
                  <c:v>94.210726644480744</c:v>
                </c:pt>
                <c:pt idx="384">
                  <c:v>94.001170760221186</c:v>
                </c:pt>
                <c:pt idx="385">
                  <c:v>93.566171316714616</c:v>
                </c:pt>
                <c:pt idx="386">
                  <c:v>92.283900007901536</c:v>
                </c:pt>
                <c:pt idx="387">
                  <c:v>93.712261461853188</c:v>
                </c:pt>
                <c:pt idx="388">
                  <c:v>91.899409777122415</c:v>
                </c:pt>
                <c:pt idx="389">
                  <c:v>92.17081714475556</c:v>
                </c:pt>
                <c:pt idx="390">
                  <c:v>93.032617311788556</c:v>
                </c:pt>
                <c:pt idx="391">
                  <c:v>93.442850673697038</c:v>
                </c:pt>
                <c:pt idx="392">
                  <c:v>93.849218317894696</c:v>
                </c:pt>
                <c:pt idx="393">
                  <c:v>93.50257813635038</c:v>
                </c:pt>
                <c:pt idx="394">
                  <c:v>92.514058893147464</c:v>
                </c:pt>
                <c:pt idx="395">
                  <c:v>93.6067401124713</c:v>
                </c:pt>
                <c:pt idx="396">
                  <c:v>94.90630094994718</c:v>
                </c:pt>
                <c:pt idx="397">
                  <c:v>98.064804721783176</c:v>
                </c:pt>
                <c:pt idx="398">
                  <c:v>100.54141288159111</c:v>
                </c:pt>
                <c:pt idx="399">
                  <c:v>100.36308010191917</c:v>
                </c:pt>
                <c:pt idx="400">
                  <c:v>102.50685421486442</c:v>
                </c:pt>
                <c:pt idx="401">
                  <c:v>106.05656012295549</c:v>
                </c:pt>
                <c:pt idx="402">
                  <c:v>109.19688227742618</c:v>
                </c:pt>
                <c:pt idx="403">
                  <c:v>103.63071605836147</c:v>
                </c:pt>
                <c:pt idx="404">
                  <c:v>108.8193163541951</c:v>
                </c:pt>
                <c:pt idx="405">
                  <c:v>118.65718560457722</c:v>
                </c:pt>
                <c:pt idx="406">
                  <c:v>115.2653793968293</c:v>
                </c:pt>
                <c:pt idx="407">
                  <c:v>120.51510900899163</c:v>
                </c:pt>
                <c:pt idx="408">
                  <c:v>131.18984242315108</c:v>
                </c:pt>
                <c:pt idx="409">
                  <c:v>125.61764398524087</c:v>
                </c:pt>
                <c:pt idx="410">
                  <c:v>127.58091881737951</c:v>
                </c:pt>
                <c:pt idx="411">
                  <c:v>132.03426810069246</c:v>
                </c:pt>
                <c:pt idx="412">
                  <c:v>134.85152670361359</c:v>
                </c:pt>
                <c:pt idx="413">
                  <c:v>142.41622649877303</c:v>
                </c:pt>
                <c:pt idx="414">
                  <c:v>137.45043597649334</c:v>
                </c:pt>
                <c:pt idx="415">
                  <c:v>139.12093579255315</c:v>
                </c:pt>
                <c:pt idx="416">
                  <c:v>136.66590768326293</c:v>
                </c:pt>
                <c:pt idx="417">
                  <c:v>134.79354093795087</c:v>
                </c:pt>
                <c:pt idx="418">
                  <c:v>135.93817570409195</c:v>
                </c:pt>
                <c:pt idx="419">
                  <c:v>140.38485556234329</c:v>
                </c:pt>
                <c:pt idx="420">
                  <c:v>144.16438051236508</c:v>
                </c:pt>
                <c:pt idx="421">
                  <c:v>138.18598435191487</c:v>
                </c:pt>
                <c:pt idx="422">
                  <c:v>144.23307134245789</c:v>
                </c:pt>
                <c:pt idx="423">
                  <c:v>136.13112174631917</c:v>
                </c:pt>
                <c:pt idx="424">
                  <c:v>146.40879072703564</c:v>
                </c:pt>
                <c:pt idx="425">
                  <c:v>150.99650556111138</c:v>
                </c:pt>
                <c:pt idx="426">
                  <c:v>158.09307118952844</c:v>
                </c:pt>
                <c:pt idx="427">
                  <c:v>156.60026694692451</c:v>
                </c:pt>
                <c:pt idx="428">
                  <c:v>145.08841448650134</c:v>
                </c:pt>
                <c:pt idx="429">
                  <c:v>139.83371466585365</c:v>
                </c:pt>
                <c:pt idx="430">
                  <c:v>144.73310830041842</c:v>
                </c:pt>
                <c:pt idx="431">
                  <c:v>138.32408817914532</c:v>
                </c:pt>
                <c:pt idx="432">
                  <c:v>142.03131146384993</c:v>
                </c:pt>
                <c:pt idx="433">
                  <c:v>149.9985556659106</c:v>
                </c:pt>
                <c:pt idx="434">
                  <c:v>140.61114872987844</c:v>
                </c:pt>
                <c:pt idx="435">
                  <c:v>136.25966748030854</c:v>
                </c:pt>
                <c:pt idx="436">
                  <c:v>133.11734874636082</c:v>
                </c:pt>
                <c:pt idx="437">
                  <c:v>134.17910422399783</c:v>
                </c:pt>
                <c:pt idx="438">
                  <c:v>127.70865742349518</c:v>
                </c:pt>
                <c:pt idx="439">
                  <c:v>125.14874517103917</c:v>
                </c:pt>
                <c:pt idx="440">
                  <c:v>129.34164703363541</c:v>
                </c:pt>
                <c:pt idx="441">
                  <c:v>131.21159239532642</c:v>
                </c:pt>
                <c:pt idx="442">
                  <c:v>133.70217661147356</c:v>
                </c:pt>
                <c:pt idx="443">
                  <c:v>130.4382789314989</c:v>
                </c:pt>
                <c:pt idx="444">
                  <c:v>133.6570199309611</c:v>
                </c:pt>
                <c:pt idx="445">
                  <c:v>135.30509008821511</c:v>
                </c:pt>
                <c:pt idx="446">
                  <c:v>131.76676893118454</c:v>
                </c:pt>
                <c:pt idx="447">
                  <c:v>125.39942209644268</c:v>
                </c:pt>
                <c:pt idx="448">
                  <c:v>119.35288735128692</c:v>
                </c:pt>
                <c:pt idx="449">
                  <c:v>121.30418270656338</c:v>
                </c:pt>
                <c:pt idx="450">
                  <c:v>124.39501517825232</c:v>
                </c:pt>
                <c:pt idx="451">
                  <c:v>119.66919651694609</c:v>
                </c:pt>
                <c:pt idx="452">
                  <c:v>121.45209950952136</c:v>
                </c:pt>
                <c:pt idx="453">
                  <c:v>121.98786249599645</c:v>
                </c:pt>
                <c:pt idx="454">
                  <c:v>120.18257232502977</c:v>
                </c:pt>
                <c:pt idx="455">
                  <c:v>118.36653460921863</c:v>
                </c:pt>
                <c:pt idx="456">
                  <c:v>119.30913252444982</c:v>
                </c:pt>
                <c:pt idx="457">
                  <c:v>121.24156657573047</c:v>
                </c:pt>
                <c:pt idx="458">
                  <c:v>119.18156383999178</c:v>
                </c:pt>
                <c:pt idx="459">
                  <c:v>119.05204105647113</c:v>
                </c:pt>
                <c:pt idx="460">
                  <c:v>116.09068888788843</c:v>
                </c:pt>
                <c:pt idx="461">
                  <c:v>120.12471400061021</c:v>
                </c:pt>
                <c:pt idx="462">
                  <c:v>117.71994022156105</c:v>
                </c:pt>
                <c:pt idx="463">
                  <c:v>117.55588086112917</c:v>
                </c:pt>
                <c:pt idx="464">
                  <c:v>118.92676631439095</c:v>
                </c:pt>
                <c:pt idx="465">
                  <c:v>122.2982244036389</c:v>
                </c:pt>
                <c:pt idx="466">
                  <c:v>122.3143669611128</c:v>
                </c:pt>
                <c:pt idx="467">
                  <c:v>122.41190199258655</c:v>
                </c:pt>
                <c:pt idx="468">
                  <c:v>125.00919700971887</c:v>
                </c:pt>
                <c:pt idx="469">
                  <c:v>122.97285586480375</c:v>
                </c:pt>
                <c:pt idx="470">
                  <c:v>120.25844234515696</c:v>
                </c:pt>
                <c:pt idx="471">
                  <c:v>120.28380315255673</c:v>
                </c:pt>
                <c:pt idx="472">
                  <c:v>121.30826082634623</c:v>
                </c:pt>
                <c:pt idx="473">
                  <c:v>125.17380861553801</c:v>
                </c:pt>
                <c:pt idx="474">
                  <c:v>126.03807264660649</c:v>
                </c:pt>
                <c:pt idx="475">
                  <c:v>129.13591438667225</c:v>
                </c:pt>
                <c:pt idx="476">
                  <c:v>125.73748123427715</c:v>
                </c:pt>
                <c:pt idx="477">
                  <c:v>124.54535336483136</c:v>
                </c:pt>
                <c:pt idx="478">
                  <c:v>126.04435974793843</c:v>
                </c:pt>
                <c:pt idx="479">
                  <c:v>123.36116933287929</c:v>
                </c:pt>
                <c:pt idx="480">
                  <c:v>123.80746856661756</c:v>
                </c:pt>
                <c:pt idx="481">
                  <c:v>125.09836339955483</c:v>
                </c:pt>
                <c:pt idx="482">
                  <c:v>125.20354490562147</c:v>
                </c:pt>
                <c:pt idx="483">
                  <c:v>122.74855927674565</c:v>
                </c:pt>
                <c:pt idx="484">
                  <c:v>123.83508083598078</c:v>
                </c:pt>
                <c:pt idx="485">
                  <c:v>124.5982839611799</c:v>
                </c:pt>
                <c:pt idx="486">
                  <c:v>124.11099112754086</c:v>
                </c:pt>
                <c:pt idx="487">
                  <c:v>127.07416995394294</c:v>
                </c:pt>
                <c:pt idx="488">
                  <c:v>132.45214793719376</c:v>
                </c:pt>
                <c:pt idx="489">
                  <c:v>137.41432762424901</c:v>
                </c:pt>
                <c:pt idx="490">
                  <c:v>139.77606874350596</c:v>
                </c:pt>
                <c:pt idx="491">
                  <c:v>139.21570959709041</c:v>
                </c:pt>
                <c:pt idx="492">
                  <c:v>144.94083752685839</c:v>
                </c:pt>
                <c:pt idx="493">
                  <c:v>139.31613329674366</c:v>
                </c:pt>
                <c:pt idx="494">
                  <c:v>137.17133965385273</c:v>
                </c:pt>
                <c:pt idx="495">
                  <c:v>139.53537471548756</c:v>
                </c:pt>
                <c:pt idx="496">
                  <c:v>138.82021693898042</c:v>
                </c:pt>
                <c:pt idx="497">
                  <c:v>135.85890725081214</c:v>
                </c:pt>
                <c:pt idx="498">
                  <c:v>133.59499852592973</c:v>
                </c:pt>
                <c:pt idx="499">
                  <c:v>133.11284582243368</c:v>
                </c:pt>
                <c:pt idx="500">
                  <c:v>129.69024131424217</c:v>
                </c:pt>
                <c:pt idx="501">
                  <c:v>130.51975636632741</c:v>
                </c:pt>
                <c:pt idx="502">
                  <c:v>136.41102519683312</c:v>
                </c:pt>
                <c:pt idx="503">
                  <c:v>137.27397233505505</c:v>
                </c:pt>
                <c:pt idx="504">
                  <c:v>137.03119676673083</c:v>
                </c:pt>
                <c:pt idx="505">
                  <c:v>133.43429511823587</c:v>
                </c:pt>
                <c:pt idx="506">
                  <c:v>131.81957208628972</c:v>
                </c:pt>
                <c:pt idx="507">
                  <c:v>129.70973982445403</c:v>
                </c:pt>
                <c:pt idx="508">
                  <c:v>127.67777416222262</c:v>
                </c:pt>
                <c:pt idx="509">
                  <c:v>127.03984577910364</c:v>
                </c:pt>
                <c:pt idx="510">
                  <c:v>125.71539141878648</c:v>
                </c:pt>
                <c:pt idx="511">
                  <c:v>125.2046069159815</c:v>
                </c:pt>
                <c:pt idx="512">
                  <c:v>123.75381580322403</c:v>
                </c:pt>
                <c:pt idx="513">
                  <c:v>126.12239626920019</c:v>
                </c:pt>
                <c:pt idx="514">
                  <c:v>126.43845055237291</c:v>
                </c:pt>
                <c:pt idx="515">
                  <c:v>127.55067276232302</c:v>
                </c:pt>
                <c:pt idx="516">
                  <c:v>128.72011609047658</c:v>
                </c:pt>
                <c:pt idx="517">
                  <c:v>130.52536378102886</c:v>
                </c:pt>
                <c:pt idx="518">
                  <c:v>127.23750714732982</c:v>
                </c:pt>
                <c:pt idx="519">
                  <c:v>124.93201009674497</c:v>
                </c:pt>
                <c:pt idx="520">
                  <c:v>124.87653067553214</c:v>
                </c:pt>
                <c:pt idx="521">
                  <c:v>124.10835734184764</c:v>
                </c:pt>
                <c:pt idx="522">
                  <c:v>121.78047311287141</c:v>
                </c:pt>
                <c:pt idx="523">
                  <c:v>125.82499088795119</c:v>
                </c:pt>
                <c:pt idx="524">
                  <c:v>123.00259215488707</c:v>
                </c:pt>
                <c:pt idx="525">
                  <c:v>119.55088856282818</c:v>
                </c:pt>
                <c:pt idx="526">
                  <c:v>117.71063701080624</c:v>
                </c:pt>
                <c:pt idx="527">
                  <c:v>116.97844458812271</c:v>
                </c:pt>
                <c:pt idx="528">
                  <c:v>116.98553881732832</c:v>
                </c:pt>
                <c:pt idx="529">
                  <c:v>116.17522491255413</c:v>
                </c:pt>
                <c:pt idx="530">
                  <c:v>115.25416456742624</c:v>
                </c:pt>
                <c:pt idx="531">
                  <c:v>114.9561644603756</c:v>
                </c:pt>
                <c:pt idx="532">
                  <c:v>116.60516918674652</c:v>
                </c:pt>
                <c:pt idx="533">
                  <c:v>115.20488728671653</c:v>
                </c:pt>
                <c:pt idx="534">
                  <c:v>115.69039594295056</c:v>
                </c:pt>
                <c:pt idx="535">
                  <c:v>114.99108336101646</c:v>
                </c:pt>
                <c:pt idx="536">
                  <c:v>113.30240192759135</c:v>
                </c:pt>
                <c:pt idx="537">
                  <c:v>115.96108114353882</c:v>
                </c:pt>
                <c:pt idx="538">
                  <c:v>111.78933452731623</c:v>
                </c:pt>
                <c:pt idx="539">
                  <c:v>110.67978858347364</c:v>
                </c:pt>
                <c:pt idx="540">
                  <c:v>117.08710948817053</c:v>
                </c:pt>
                <c:pt idx="541">
                  <c:v>117.67214975535533</c:v>
                </c:pt>
                <c:pt idx="542">
                  <c:v>118.91911983979793</c:v>
                </c:pt>
                <c:pt idx="543">
                  <c:v>116.95036503420103</c:v>
                </c:pt>
                <c:pt idx="544">
                  <c:v>116.51048034303788</c:v>
                </c:pt>
                <c:pt idx="545">
                  <c:v>119.46422851744209</c:v>
                </c:pt>
                <c:pt idx="546">
                  <c:v>121.27261975866035</c:v>
                </c:pt>
                <c:pt idx="547">
                  <c:v>122.45952253713433</c:v>
                </c:pt>
                <c:pt idx="548">
                  <c:v>117.68871711697329</c:v>
                </c:pt>
                <c:pt idx="549">
                  <c:v>124.94607111391302</c:v>
                </c:pt>
                <c:pt idx="550">
                  <c:v>126.00812395445089</c:v>
                </c:pt>
                <c:pt idx="551">
                  <c:v>120.35053988358676</c:v>
                </c:pt>
                <c:pt idx="552">
                  <c:v>122.44202060639951</c:v>
                </c:pt>
                <c:pt idx="553">
                  <c:v>126.49218827659519</c:v>
                </c:pt>
                <c:pt idx="554">
                  <c:v>125.4025231666941</c:v>
                </c:pt>
                <c:pt idx="555">
                  <c:v>124.53282164258178</c:v>
                </c:pt>
                <c:pt idx="556">
                  <c:v>122.77064909223613</c:v>
                </c:pt>
                <c:pt idx="557">
                  <c:v>126.90909106356526</c:v>
                </c:pt>
                <c:pt idx="558">
                  <c:v>131.11405736385251</c:v>
                </c:pt>
                <c:pt idx="559">
                  <c:v>132.84411472090804</c:v>
                </c:pt>
                <c:pt idx="560">
                  <c:v>135.18338370094477</c:v>
                </c:pt>
                <c:pt idx="561">
                  <c:v>135.89879635993833</c:v>
                </c:pt>
                <c:pt idx="562">
                  <c:v>129.9789382105381</c:v>
                </c:pt>
                <c:pt idx="563">
                  <c:v>130.01470671946709</c:v>
                </c:pt>
                <c:pt idx="564">
                  <c:v>128.38876885811806</c:v>
                </c:pt>
                <c:pt idx="565">
                  <c:v>127.14133148911704</c:v>
                </c:pt>
                <c:pt idx="566">
                  <c:v>130.34516186312308</c:v>
                </c:pt>
                <c:pt idx="567">
                  <c:v>132.37831697695785</c:v>
                </c:pt>
                <c:pt idx="568">
                  <c:v>135.07454887923933</c:v>
                </c:pt>
                <c:pt idx="569">
                  <c:v>137.22686155547996</c:v>
                </c:pt>
                <c:pt idx="570">
                  <c:v>132.69330924977049</c:v>
                </c:pt>
                <c:pt idx="571">
                  <c:v>135.96680750340064</c:v>
                </c:pt>
                <c:pt idx="572">
                  <c:v>137.1972951870541</c:v>
                </c:pt>
                <c:pt idx="573">
                  <c:v>136.25044923038243</c:v>
                </c:pt>
                <c:pt idx="574">
                  <c:v>136.49178046461691</c:v>
                </c:pt>
                <c:pt idx="575">
                  <c:v>137.80506247594559</c:v>
                </c:pt>
                <c:pt idx="576">
                  <c:v>139.6088658324081</c:v>
                </c:pt>
                <c:pt idx="577">
                  <c:v>133.55833792829827</c:v>
                </c:pt>
                <c:pt idx="578">
                  <c:v>135.54030414277508</c:v>
                </c:pt>
                <c:pt idx="579">
                  <c:v>134.93168724559555</c:v>
                </c:pt>
                <c:pt idx="580">
                  <c:v>132.76998639777142</c:v>
                </c:pt>
                <c:pt idx="581">
                  <c:v>132.045780292996</c:v>
                </c:pt>
                <c:pt idx="582">
                  <c:v>131.74701553848607</c:v>
                </c:pt>
                <c:pt idx="583">
                  <c:v>133.27567325084777</c:v>
                </c:pt>
                <c:pt idx="584">
                  <c:v>135.58979382555682</c:v>
                </c:pt>
                <c:pt idx="585">
                  <c:v>131.83809354697027</c:v>
                </c:pt>
                <c:pt idx="586">
                  <c:v>131.97573008964227</c:v>
                </c:pt>
                <c:pt idx="587">
                  <c:v>131.10840746873663</c:v>
                </c:pt>
                <c:pt idx="588">
                  <c:v>135.59786510429376</c:v>
                </c:pt>
                <c:pt idx="589">
                  <c:v>136.12700114612167</c:v>
                </c:pt>
                <c:pt idx="590">
                  <c:v>135.77968127794691</c:v>
                </c:pt>
                <c:pt idx="591">
                  <c:v>134.91010719507781</c:v>
                </c:pt>
                <c:pt idx="592">
                  <c:v>137.08901261073592</c:v>
                </c:pt>
                <c:pt idx="593">
                  <c:v>141.87477113676749</c:v>
                </c:pt>
                <c:pt idx="594">
                  <c:v>143.39272378469917</c:v>
                </c:pt>
                <c:pt idx="595">
                  <c:v>144.07992944852788</c:v>
                </c:pt>
                <c:pt idx="596">
                  <c:v>145.27379901496425</c:v>
                </c:pt>
                <c:pt idx="597">
                  <c:v>143.46566265623247</c:v>
                </c:pt>
                <c:pt idx="598">
                  <c:v>142.13126787894453</c:v>
                </c:pt>
                <c:pt idx="599">
                  <c:v>142.92063893941713</c:v>
                </c:pt>
                <c:pt idx="600">
                  <c:v>140.48859273431998</c:v>
                </c:pt>
                <c:pt idx="601">
                  <c:v>142.31618512284925</c:v>
                </c:pt>
                <c:pt idx="602">
                  <c:v>143.44765096052481</c:v>
                </c:pt>
                <c:pt idx="603">
                  <c:v>142.01351217021409</c:v>
                </c:pt>
                <c:pt idx="604">
                  <c:v>138.0887042029274</c:v>
                </c:pt>
                <c:pt idx="605">
                  <c:v>136.00329817937458</c:v>
                </c:pt>
                <c:pt idx="606">
                  <c:v>135.25980596645934</c:v>
                </c:pt>
                <c:pt idx="607">
                  <c:v>134.41822647668309</c:v>
                </c:pt>
                <c:pt idx="608">
                  <c:v>133.59843943949659</c:v>
                </c:pt>
                <c:pt idx="609">
                  <c:v>136.35983629747523</c:v>
                </c:pt>
                <c:pt idx="610">
                  <c:v>134.52294069819126</c:v>
                </c:pt>
                <c:pt idx="611">
                  <c:v>133.01301684858214</c:v>
                </c:pt>
                <c:pt idx="612">
                  <c:v>133.5235889493151</c:v>
                </c:pt>
                <c:pt idx="613">
                  <c:v>133.77175953026875</c:v>
                </c:pt>
                <c:pt idx="614">
                  <c:v>135.08793020977697</c:v>
                </c:pt>
                <c:pt idx="615">
                  <c:v>135.67602906679895</c:v>
                </c:pt>
                <c:pt idx="616">
                  <c:v>132.99653444779304</c:v>
                </c:pt>
                <c:pt idx="617">
                  <c:v>135.24455549768797</c:v>
                </c:pt>
                <c:pt idx="618">
                  <c:v>135.92428460858139</c:v>
                </c:pt>
                <c:pt idx="619">
                  <c:v>137.52392709341376</c:v>
                </c:pt>
                <c:pt idx="620">
                  <c:v>137.23297873515432</c:v>
                </c:pt>
                <c:pt idx="621">
                  <c:v>134.56164035571416</c:v>
                </c:pt>
                <c:pt idx="622">
                  <c:v>135.12862644677688</c:v>
                </c:pt>
                <c:pt idx="623">
                  <c:v>136.77809845770622</c:v>
                </c:pt>
                <c:pt idx="624">
                  <c:v>135.04230624470603</c:v>
                </c:pt>
                <c:pt idx="625">
                  <c:v>132.66387032258791</c:v>
                </c:pt>
                <c:pt idx="626">
                  <c:v>132.35333849328782</c:v>
                </c:pt>
                <c:pt idx="627">
                  <c:v>131.77581725945268</c:v>
                </c:pt>
                <c:pt idx="628">
                  <c:v>131.12896798930868</c:v>
                </c:pt>
                <c:pt idx="629">
                  <c:v>132.48596234706002</c:v>
                </c:pt>
                <c:pt idx="630">
                  <c:v>129.5379065481861</c:v>
                </c:pt>
                <c:pt idx="631">
                  <c:v>127.7272638450044</c:v>
                </c:pt>
                <c:pt idx="632">
                  <c:v>129.67673254246142</c:v>
                </c:pt>
                <c:pt idx="633">
                  <c:v>128.39097783966716</c:v>
                </c:pt>
                <c:pt idx="634">
                  <c:v>130.37200948502709</c:v>
                </c:pt>
                <c:pt idx="635">
                  <c:v>131.02493345443099</c:v>
                </c:pt>
                <c:pt idx="636">
                  <c:v>129.45345548434912</c:v>
                </c:pt>
                <c:pt idx="637">
                  <c:v>130.71881958822905</c:v>
                </c:pt>
                <c:pt idx="638">
                  <c:v>132.61952076994922</c:v>
                </c:pt>
                <c:pt idx="639">
                  <c:v>132.68077752752114</c:v>
                </c:pt>
                <c:pt idx="640">
                  <c:v>131.35768254046491</c:v>
                </c:pt>
                <c:pt idx="641">
                  <c:v>130.52668067387552</c:v>
                </c:pt>
                <c:pt idx="642">
                  <c:v>133.5696801989445</c:v>
                </c:pt>
                <c:pt idx="643">
                  <c:v>134.13012430618886</c:v>
                </c:pt>
                <c:pt idx="644">
                  <c:v>133.39517065656904</c:v>
                </c:pt>
                <c:pt idx="645">
                  <c:v>134.40820109888358</c:v>
                </c:pt>
                <c:pt idx="646">
                  <c:v>135.64229961776147</c:v>
                </c:pt>
                <c:pt idx="647">
                  <c:v>134.69766264263887</c:v>
                </c:pt>
                <c:pt idx="648">
                  <c:v>132.71493178070276</c:v>
                </c:pt>
                <c:pt idx="649">
                  <c:v>132.88918644059183</c:v>
                </c:pt>
                <c:pt idx="650">
                  <c:v>130.59256779661763</c:v>
                </c:pt>
                <c:pt idx="651">
                  <c:v>134.18046359725875</c:v>
                </c:pt>
                <c:pt idx="652">
                  <c:v>132.64139818336781</c:v>
                </c:pt>
                <c:pt idx="653">
                  <c:v>134.2334366740217</c:v>
                </c:pt>
                <c:pt idx="654">
                  <c:v>133.15256500990245</c:v>
                </c:pt>
                <c:pt idx="655">
                  <c:v>129.54776200432818</c:v>
                </c:pt>
                <c:pt idx="656">
                  <c:v>129.18294020541856</c:v>
                </c:pt>
                <c:pt idx="657">
                  <c:v>131.60818954421092</c:v>
                </c:pt>
                <c:pt idx="658">
                  <c:v>130.27982698576849</c:v>
                </c:pt>
                <c:pt idx="659">
                  <c:v>128.32029043009749</c:v>
                </c:pt>
                <c:pt idx="660">
                  <c:v>128.5880869625062</c:v>
                </c:pt>
                <c:pt idx="661">
                  <c:v>130.72476684624581</c:v>
                </c:pt>
                <c:pt idx="662">
                  <c:v>129.36866457719694</c:v>
                </c:pt>
                <c:pt idx="663">
                  <c:v>128.24114941806107</c:v>
                </c:pt>
                <c:pt idx="664">
                  <c:v>127.23440607707842</c:v>
                </c:pt>
                <c:pt idx="665">
                  <c:v>128.63991306808023</c:v>
                </c:pt>
                <c:pt idx="666">
                  <c:v>128.55754354454905</c:v>
                </c:pt>
                <c:pt idx="667">
                  <c:v>129.02444577927372</c:v>
                </c:pt>
                <c:pt idx="668">
                  <c:v>128.50346597701156</c:v>
                </c:pt>
                <c:pt idx="669">
                  <c:v>127.68911643286887</c:v>
                </c:pt>
                <c:pt idx="670">
                  <c:v>130.68109698023753</c:v>
                </c:pt>
                <c:pt idx="671">
                  <c:v>131.59587022403346</c:v>
                </c:pt>
                <c:pt idx="672">
                  <c:v>132.82635790768688</c:v>
                </c:pt>
                <c:pt idx="673">
                  <c:v>132.52296278800682</c:v>
                </c:pt>
                <c:pt idx="674">
                  <c:v>131.51014474776429</c:v>
                </c:pt>
                <c:pt idx="675">
                  <c:v>130.96686272793954</c:v>
                </c:pt>
                <c:pt idx="676">
                  <c:v>131.54557341337804</c:v>
                </c:pt>
                <c:pt idx="677">
                  <c:v>130.21334513722474</c:v>
                </c:pt>
                <c:pt idx="678">
                  <c:v>127.64650857722071</c:v>
                </c:pt>
                <c:pt idx="679">
                  <c:v>129.58595189687819</c:v>
                </c:pt>
                <c:pt idx="680">
                  <c:v>129.93267703925127</c:v>
                </c:pt>
                <c:pt idx="681">
                  <c:v>129.37044875460191</c:v>
                </c:pt>
                <c:pt idx="682">
                  <c:v>128.6583070875175</c:v>
                </c:pt>
                <c:pt idx="683">
                  <c:v>131.74472159610829</c:v>
                </c:pt>
                <c:pt idx="684">
                  <c:v>130.59405461112172</c:v>
                </c:pt>
                <c:pt idx="685">
                  <c:v>129.88068101201961</c:v>
                </c:pt>
                <c:pt idx="686">
                  <c:v>130.5767226020445</c:v>
                </c:pt>
                <c:pt idx="687">
                  <c:v>130.2463948996317</c:v>
                </c:pt>
                <c:pt idx="688">
                  <c:v>128.01222246483275</c:v>
                </c:pt>
                <c:pt idx="689">
                  <c:v>127.65028933410268</c:v>
                </c:pt>
                <c:pt idx="690">
                  <c:v>128.25512547440022</c:v>
                </c:pt>
                <c:pt idx="691">
                  <c:v>129.52868829826028</c:v>
                </c:pt>
                <c:pt idx="692">
                  <c:v>130.92514696099383</c:v>
                </c:pt>
                <c:pt idx="693">
                  <c:v>132.0209292505692</c:v>
                </c:pt>
                <c:pt idx="694">
                  <c:v>132.30384881050611</c:v>
                </c:pt>
                <c:pt idx="695">
                  <c:v>131.02905405462832</c:v>
                </c:pt>
                <c:pt idx="696">
                  <c:v>131.49387474904714</c:v>
                </c:pt>
                <c:pt idx="697">
                  <c:v>131.92840690799525</c:v>
                </c:pt>
                <c:pt idx="698">
                  <c:v>133.2655204318051</c:v>
                </c:pt>
                <c:pt idx="699">
                  <c:v>134.03586026662427</c:v>
                </c:pt>
                <c:pt idx="700">
                  <c:v>135.03725107539188</c:v>
                </c:pt>
                <c:pt idx="701">
                  <c:v>134.40408049868628</c:v>
                </c:pt>
                <c:pt idx="702">
                  <c:v>133.24929291350242</c:v>
                </c:pt>
                <c:pt idx="703">
                  <c:v>134.90594411446622</c:v>
                </c:pt>
                <c:pt idx="704">
                  <c:v>135.15080122309629</c:v>
                </c:pt>
                <c:pt idx="705">
                  <c:v>137.45120062395253</c:v>
                </c:pt>
                <c:pt idx="706">
                  <c:v>137.07146819958677</c:v>
                </c:pt>
                <c:pt idx="707">
                  <c:v>138.22791252093242</c:v>
                </c:pt>
                <c:pt idx="708">
                  <c:v>137.7770254024384</c:v>
                </c:pt>
                <c:pt idx="709">
                  <c:v>139.38087344829685</c:v>
                </c:pt>
                <c:pt idx="710">
                  <c:v>139.13312767148727</c:v>
                </c:pt>
                <c:pt idx="711">
                  <c:v>139.39782313364444</c:v>
                </c:pt>
                <c:pt idx="712">
                  <c:v>140.2341350520345</c:v>
                </c:pt>
                <c:pt idx="713">
                  <c:v>141.86899380040853</c:v>
                </c:pt>
                <c:pt idx="714">
                  <c:v>143.04863242801929</c:v>
                </c:pt>
                <c:pt idx="715">
                  <c:v>143.3773883550991</c:v>
                </c:pt>
                <c:pt idx="716">
                  <c:v>144.1885943485758</c:v>
                </c:pt>
                <c:pt idx="717">
                  <c:v>146.3783747503216</c:v>
                </c:pt>
                <c:pt idx="718">
                  <c:v>146.53971536423154</c:v>
                </c:pt>
                <c:pt idx="719">
                  <c:v>146.85164904720699</c:v>
                </c:pt>
                <c:pt idx="720">
                  <c:v>147.94254608912581</c:v>
                </c:pt>
                <c:pt idx="721">
                  <c:v>149.33437438668921</c:v>
                </c:pt>
                <c:pt idx="722">
                  <c:v>150.68864999791867</c:v>
                </c:pt>
                <c:pt idx="723">
                  <c:v>150.69969490566396</c:v>
                </c:pt>
                <c:pt idx="724">
                  <c:v>151.21782852016099</c:v>
                </c:pt>
                <c:pt idx="725">
                  <c:v>151.71608130071652</c:v>
                </c:pt>
                <c:pt idx="726">
                  <c:v>151.83732040342821</c:v>
                </c:pt>
                <c:pt idx="727">
                  <c:v>153.83785055899997</c:v>
                </c:pt>
                <c:pt idx="728">
                  <c:v>156.10503027579156</c:v>
                </c:pt>
                <c:pt idx="729">
                  <c:v>158.58053394482494</c:v>
                </c:pt>
                <c:pt idx="730">
                  <c:v>159.34828247436536</c:v>
                </c:pt>
                <c:pt idx="731">
                  <c:v>162.30644861186767</c:v>
                </c:pt>
                <c:pt idx="732">
                  <c:v>167.37907737637579</c:v>
                </c:pt>
                <c:pt idx="733">
                  <c:v>168.94949333609756</c:v>
                </c:pt>
                <c:pt idx="734">
                  <c:v>172.34856369470873</c:v>
                </c:pt>
                <c:pt idx="735">
                  <c:v>173.28309033120297</c:v>
                </c:pt>
                <c:pt idx="736">
                  <c:v>172.01216129303603</c:v>
                </c:pt>
                <c:pt idx="737">
                  <c:v>172.50697316002476</c:v>
                </c:pt>
                <c:pt idx="738">
                  <c:v>173.20191025927517</c:v>
                </c:pt>
                <c:pt idx="739">
                  <c:v>171.03557904628093</c:v>
                </c:pt>
                <c:pt idx="740">
                  <c:v>173.82437577155073</c:v>
                </c:pt>
                <c:pt idx="741">
                  <c:v>177.60317855452763</c:v>
                </c:pt>
                <c:pt idx="742">
                  <c:v>176.31232620200478</c:v>
                </c:pt>
                <c:pt idx="743">
                  <c:v>178.29216839576134</c:v>
                </c:pt>
                <c:pt idx="744">
                  <c:v>176.74910982291635</c:v>
                </c:pt>
                <c:pt idx="745">
                  <c:v>183.21654051399622</c:v>
                </c:pt>
                <c:pt idx="746">
                  <c:v>180.80407777993977</c:v>
                </c:pt>
                <c:pt idx="747">
                  <c:v>179.14101203640084</c:v>
                </c:pt>
                <c:pt idx="748">
                  <c:v>172.65008967615503</c:v>
                </c:pt>
                <c:pt idx="749">
                  <c:v>170.52075890410748</c:v>
                </c:pt>
                <c:pt idx="750">
                  <c:v>169.80831987412225</c:v>
                </c:pt>
                <c:pt idx="751">
                  <c:v>172.81117540757856</c:v>
                </c:pt>
                <c:pt idx="752">
                  <c:v>177.26732839824223</c:v>
                </c:pt>
                <c:pt idx="753">
                  <c:v>171.30668905101325</c:v>
                </c:pt>
                <c:pt idx="754">
                  <c:v>167.86229209023202</c:v>
                </c:pt>
                <c:pt idx="755">
                  <c:v>166.72012118812646</c:v>
                </c:pt>
                <c:pt idx="756">
                  <c:v>170.31077821570386</c:v>
                </c:pt>
                <c:pt idx="757">
                  <c:v>174.63039915447007</c:v>
                </c:pt>
                <c:pt idx="758">
                  <c:v>174.13490760085085</c:v>
                </c:pt>
                <c:pt idx="759">
                  <c:v>176.76368060505732</c:v>
                </c:pt>
                <c:pt idx="760">
                  <c:v>175.75217945766133</c:v>
                </c:pt>
                <c:pt idx="761">
                  <c:v>179.13680647537478</c:v>
                </c:pt>
                <c:pt idx="762">
                  <c:v>180.04584486322608</c:v>
                </c:pt>
                <c:pt idx="763">
                  <c:v>176.78177726159379</c:v>
                </c:pt>
                <c:pt idx="764">
                  <c:v>173.27608106282622</c:v>
                </c:pt>
                <c:pt idx="765">
                  <c:v>175.99440278059822</c:v>
                </c:pt>
                <c:pt idx="766">
                  <c:v>176.27422127028356</c:v>
                </c:pt>
                <c:pt idx="767">
                  <c:v>172.09606011148583</c:v>
                </c:pt>
                <c:pt idx="768">
                  <c:v>173.83508083598082</c:v>
                </c:pt>
                <c:pt idx="769">
                  <c:v>176.93428194930752</c:v>
                </c:pt>
                <c:pt idx="770">
                  <c:v>174.65775654134686</c:v>
                </c:pt>
                <c:pt idx="771">
                  <c:v>171.03001411199392</c:v>
                </c:pt>
                <c:pt idx="772">
                  <c:v>174.79458595614517</c:v>
                </c:pt>
                <c:pt idx="773">
                  <c:v>178.20767485150995</c:v>
                </c:pt>
                <c:pt idx="774">
                  <c:v>177.07174857032186</c:v>
                </c:pt>
                <c:pt idx="775">
                  <c:v>179.20545482505312</c:v>
                </c:pt>
                <c:pt idx="776">
                  <c:v>180.16445018024464</c:v>
                </c:pt>
                <c:pt idx="777">
                  <c:v>180.80356801496691</c:v>
                </c:pt>
                <c:pt idx="778">
                  <c:v>180.88530033228204</c:v>
                </c:pt>
                <c:pt idx="779">
                  <c:v>176.69469241206366</c:v>
                </c:pt>
                <c:pt idx="780">
                  <c:v>175.82070036609645</c:v>
                </c:pt>
                <c:pt idx="781">
                  <c:v>176.40153507225517</c:v>
                </c:pt>
                <c:pt idx="782">
                  <c:v>173.08105348029315</c:v>
                </c:pt>
                <c:pt idx="783">
                  <c:v>175.70353938316762</c:v>
                </c:pt>
                <c:pt idx="784">
                  <c:v>177.699099330254</c:v>
                </c:pt>
                <c:pt idx="785">
                  <c:v>179.99644014127307</c:v>
                </c:pt>
                <c:pt idx="786">
                  <c:v>179.82137835351034</c:v>
                </c:pt>
                <c:pt idx="787">
                  <c:v>179.52533234552232</c:v>
                </c:pt>
                <c:pt idx="788">
                  <c:v>180.35964768443529</c:v>
                </c:pt>
                <c:pt idx="789">
                  <c:v>180.64876938487532</c:v>
                </c:pt>
                <c:pt idx="790">
                  <c:v>180.06045812578131</c:v>
                </c:pt>
                <c:pt idx="791">
                  <c:v>182.08464987217664</c:v>
                </c:pt>
                <c:pt idx="792">
                  <c:v>178.2942924164816</c:v>
                </c:pt>
                <c:pt idx="793">
                  <c:v>174.69484194312233</c:v>
                </c:pt>
                <c:pt idx="794">
                  <c:v>173.2085372039223</c:v>
                </c:pt>
                <c:pt idx="795">
                  <c:v>174.74093319275164</c:v>
                </c:pt>
                <c:pt idx="796">
                  <c:v>172.73590011325294</c:v>
                </c:pt>
                <c:pt idx="797">
                  <c:v>172.66546758616954</c:v>
                </c:pt>
                <c:pt idx="798">
                  <c:v>173.05866630190167</c:v>
                </c:pt>
                <c:pt idx="799">
                  <c:v>171.97605294079182</c:v>
                </c:pt>
                <c:pt idx="800">
                  <c:v>169.34260709100087</c:v>
                </c:pt>
                <c:pt idx="801">
                  <c:v>174.1214837898988</c:v>
                </c:pt>
                <c:pt idx="802">
                  <c:v>175.37937134084345</c:v>
                </c:pt>
                <c:pt idx="803">
                  <c:v>176.99243763662778</c:v>
                </c:pt>
                <c:pt idx="804">
                  <c:v>176.72090282775139</c:v>
                </c:pt>
                <c:pt idx="805">
                  <c:v>173.21495174649743</c:v>
                </c:pt>
                <c:pt idx="806">
                  <c:v>176.4917634724512</c:v>
                </c:pt>
                <c:pt idx="807">
                  <c:v>176.35213035030216</c:v>
                </c:pt>
                <c:pt idx="808">
                  <c:v>185.02314757780943</c:v>
                </c:pt>
                <c:pt idx="809">
                  <c:v>182.20618633778912</c:v>
                </c:pt>
                <c:pt idx="810">
                  <c:v>185.19030800849285</c:v>
                </c:pt>
                <c:pt idx="811">
                  <c:v>183.78892161768835</c:v>
                </c:pt>
                <c:pt idx="812">
                  <c:v>185.67963990202335</c:v>
                </c:pt>
                <c:pt idx="813">
                  <c:v>184.99583267134707</c:v>
                </c:pt>
                <c:pt idx="814">
                  <c:v>184.50305986424976</c:v>
                </c:pt>
                <c:pt idx="815">
                  <c:v>181.59816416641127</c:v>
                </c:pt>
                <c:pt idx="816">
                  <c:v>179.80956879830572</c:v>
                </c:pt>
                <c:pt idx="817">
                  <c:v>181.817915350128</c:v>
                </c:pt>
                <c:pt idx="818">
                  <c:v>183.71840412977616</c:v>
                </c:pt>
                <c:pt idx="819">
                  <c:v>181.94646108411735</c:v>
                </c:pt>
                <c:pt idx="820">
                  <c:v>182.95605061286511</c:v>
                </c:pt>
                <c:pt idx="821">
                  <c:v>183.25145941463708</c:v>
                </c:pt>
                <c:pt idx="822">
                  <c:v>183.6430013942074</c:v>
                </c:pt>
                <c:pt idx="823">
                  <c:v>184.35705467994003</c:v>
                </c:pt>
                <c:pt idx="824">
                  <c:v>188.7436247518084</c:v>
                </c:pt>
                <c:pt idx="825">
                  <c:v>190.70588005400134</c:v>
                </c:pt>
                <c:pt idx="826">
                  <c:v>192.59693818165161</c:v>
                </c:pt>
                <c:pt idx="827">
                  <c:v>193.08448589777709</c:v>
                </c:pt>
                <c:pt idx="828">
                  <c:v>192.6604888816014</c:v>
                </c:pt>
                <c:pt idx="829">
                  <c:v>193.15037302051917</c:v>
                </c:pt>
                <c:pt idx="830">
                  <c:v>192.82335879042995</c:v>
                </c:pt>
                <c:pt idx="831">
                  <c:v>191.19996975394523</c:v>
                </c:pt>
                <c:pt idx="832">
                  <c:v>191.51143615236225</c:v>
                </c:pt>
                <c:pt idx="833">
                  <c:v>193.84220904951798</c:v>
                </c:pt>
                <c:pt idx="834">
                  <c:v>190.45129493047259</c:v>
                </c:pt>
                <c:pt idx="835">
                  <c:v>189.25649079491927</c:v>
                </c:pt>
                <c:pt idx="836">
                  <c:v>189.29281154923552</c:v>
                </c:pt>
                <c:pt idx="837">
                  <c:v>186.94623593792107</c:v>
                </c:pt>
                <c:pt idx="838">
                  <c:v>184.74549558925884</c:v>
                </c:pt>
                <c:pt idx="839">
                  <c:v>184.07468736539045</c:v>
                </c:pt>
                <c:pt idx="840">
                  <c:v>184.81809461747687</c:v>
                </c:pt>
                <c:pt idx="841">
                  <c:v>186.47678487833213</c:v>
                </c:pt>
                <c:pt idx="842">
                  <c:v>186.45864574138119</c:v>
                </c:pt>
                <c:pt idx="843">
                  <c:v>189.04238950631839</c:v>
                </c:pt>
                <c:pt idx="844">
                  <c:v>187.35544976988385</c:v>
                </c:pt>
                <c:pt idx="845">
                  <c:v>185.39965149068047</c:v>
                </c:pt>
                <c:pt idx="846">
                  <c:v>184.07753355315558</c:v>
                </c:pt>
                <c:pt idx="847">
                  <c:v>183.70633969208521</c:v>
                </c:pt>
                <c:pt idx="848">
                  <c:v>188.37281321446775</c:v>
                </c:pt>
                <c:pt idx="849">
                  <c:v>189.90117356392867</c:v>
                </c:pt>
                <c:pt idx="850">
                  <c:v>189.38401699896295</c:v>
                </c:pt>
                <c:pt idx="851">
                  <c:v>186.45444018035514</c:v>
                </c:pt>
                <c:pt idx="852">
                  <c:v>185.59255505249334</c:v>
                </c:pt>
                <c:pt idx="853">
                  <c:v>185.31256664115037</c:v>
                </c:pt>
                <c:pt idx="854">
                  <c:v>185.43134187982659</c:v>
                </c:pt>
                <c:pt idx="855">
                  <c:v>183.60209275513554</c:v>
                </c:pt>
                <c:pt idx="856">
                  <c:v>183.58255176450928</c:v>
                </c:pt>
                <c:pt idx="857">
                  <c:v>183.27873184068517</c:v>
                </c:pt>
                <c:pt idx="858">
                  <c:v>184.93767698402684</c:v>
                </c:pt>
                <c:pt idx="859">
                  <c:v>184.5288454757937</c:v>
                </c:pt>
                <c:pt idx="860">
                  <c:v>184.48194709829065</c:v>
                </c:pt>
                <c:pt idx="861">
                  <c:v>177.96188317376306</c:v>
                </c:pt>
                <c:pt idx="862">
                  <c:v>177.43894927243824</c:v>
                </c:pt>
                <c:pt idx="863">
                  <c:v>175.28119910315377</c:v>
                </c:pt>
                <c:pt idx="864">
                  <c:v>173.87025461910815</c:v>
                </c:pt>
                <c:pt idx="865">
                  <c:v>170.9824360478604</c:v>
                </c:pt>
                <c:pt idx="866">
                  <c:v>172.70828784388985</c:v>
                </c:pt>
                <c:pt idx="867">
                  <c:v>172.10391898815081</c:v>
                </c:pt>
                <c:pt idx="868">
                  <c:v>171.18816869482353</c:v>
                </c:pt>
                <c:pt idx="869">
                  <c:v>169.38164659183911</c:v>
                </c:pt>
                <c:pt idx="870">
                  <c:v>169.1545038160159</c:v>
                </c:pt>
                <c:pt idx="871">
                  <c:v>170.44170285289999</c:v>
                </c:pt>
                <c:pt idx="872">
                  <c:v>168.47579423506824</c:v>
                </c:pt>
                <c:pt idx="873">
                  <c:v>170.00364481955626</c:v>
                </c:pt>
                <c:pt idx="874">
                  <c:v>172.4605420670803</c:v>
                </c:pt>
                <c:pt idx="875">
                  <c:v>171.1428420926535</c:v>
                </c:pt>
                <c:pt idx="876">
                  <c:v>171.15894216971299</c:v>
                </c:pt>
                <c:pt idx="877">
                  <c:v>172.52298827625555</c:v>
                </c:pt>
                <c:pt idx="878">
                  <c:v>176.0277074254918</c:v>
                </c:pt>
                <c:pt idx="879">
                  <c:v>177.29782933578502</c:v>
                </c:pt>
                <c:pt idx="880">
                  <c:v>176.0682337408341</c:v>
                </c:pt>
                <c:pt idx="881">
                  <c:v>177.69085812985955</c:v>
                </c:pt>
                <c:pt idx="882">
                  <c:v>174.45618697499549</c:v>
                </c:pt>
                <c:pt idx="883">
                  <c:v>176.50404031221441</c:v>
                </c:pt>
                <c:pt idx="884">
                  <c:v>177.97823813330902</c:v>
                </c:pt>
                <c:pt idx="885">
                  <c:v>176.44533237950679</c:v>
                </c:pt>
                <c:pt idx="886">
                  <c:v>174.40576272309687</c:v>
                </c:pt>
                <c:pt idx="887">
                  <c:v>171.44759658559457</c:v>
                </c:pt>
                <c:pt idx="888">
                  <c:v>171.22695331317533</c:v>
                </c:pt>
                <c:pt idx="889">
                  <c:v>167.00886056483694</c:v>
                </c:pt>
                <c:pt idx="890">
                  <c:v>166.46213763144539</c:v>
                </c:pt>
                <c:pt idx="891">
                  <c:v>163.43099014199541</c:v>
                </c:pt>
                <c:pt idx="892">
                  <c:v>163.85842807173788</c:v>
                </c:pt>
                <c:pt idx="893">
                  <c:v>167.29275717430514</c:v>
                </c:pt>
                <c:pt idx="894">
                  <c:v>164.7873472935307</c:v>
                </c:pt>
                <c:pt idx="895">
                  <c:v>168.56109490719342</c:v>
                </c:pt>
                <c:pt idx="896">
                  <c:v>170.4078884430337</c:v>
                </c:pt>
                <c:pt idx="897">
                  <c:v>170.15908065586396</c:v>
                </c:pt>
                <c:pt idx="898">
                  <c:v>168.47579423506826</c:v>
                </c:pt>
                <c:pt idx="899">
                  <c:v>169.11911763081667</c:v>
                </c:pt>
                <c:pt idx="900">
                  <c:v>173.64795461052717</c:v>
                </c:pt>
                <c:pt idx="901">
                  <c:v>173.16724624112089</c:v>
                </c:pt>
                <c:pt idx="902">
                  <c:v>174.40363870237661</c:v>
                </c:pt>
                <c:pt idx="903">
                  <c:v>174.51672156552257</c:v>
                </c:pt>
                <c:pt idx="904">
                  <c:v>179.8215057947537</c:v>
                </c:pt>
                <c:pt idx="905">
                  <c:v>181.68890233158041</c:v>
                </c:pt>
                <c:pt idx="906">
                  <c:v>176.29677837033276</c:v>
                </c:pt>
                <c:pt idx="907">
                  <c:v>178.31969570429592</c:v>
                </c:pt>
                <c:pt idx="908">
                  <c:v>181.52773163932807</c:v>
                </c:pt>
                <c:pt idx="909">
                  <c:v>180.31117753159944</c:v>
                </c:pt>
                <c:pt idx="910">
                  <c:v>177.84701613321212</c:v>
                </c:pt>
                <c:pt idx="911">
                  <c:v>181.46583767554003</c:v>
                </c:pt>
                <c:pt idx="912">
                  <c:v>183.17002446022298</c:v>
                </c:pt>
                <c:pt idx="913">
                  <c:v>185.59081335550283</c:v>
                </c:pt>
                <c:pt idx="914">
                  <c:v>180.0329732976615</c:v>
                </c:pt>
                <c:pt idx="915">
                  <c:v>182.29017011706793</c:v>
                </c:pt>
                <c:pt idx="916">
                  <c:v>182.22661941711814</c:v>
                </c:pt>
                <c:pt idx="917">
                  <c:v>179.97638938567411</c:v>
                </c:pt>
                <c:pt idx="918">
                  <c:v>184.03989590599289</c:v>
                </c:pt>
                <c:pt idx="919">
                  <c:v>188.60038079443513</c:v>
                </c:pt>
                <c:pt idx="920">
                  <c:v>190.56480259776268</c:v>
                </c:pt>
                <c:pt idx="921">
                  <c:v>188.4713677758873</c:v>
                </c:pt>
                <c:pt idx="922">
                  <c:v>188.49779059364718</c:v>
                </c:pt>
                <c:pt idx="923">
                  <c:v>186.51399772135093</c:v>
                </c:pt>
                <c:pt idx="924">
                  <c:v>183.65349405656559</c:v>
                </c:pt>
                <c:pt idx="925">
                  <c:v>180.2320789999774</c:v>
                </c:pt>
                <c:pt idx="926">
                  <c:v>183.73654326672724</c:v>
                </c:pt>
                <c:pt idx="927">
                  <c:v>186.18545419634313</c:v>
                </c:pt>
                <c:pt idx="928">
                  <c:v>183.87783312503805</c:v>
                </c:pt>
                <c:pt idx="929">
                  <c:v>184.74409373558356</c:v>
                </c:pt>
                <c:pt idx="930">
                  <c:v>188.63249598772524</c:v>
                </c:pt>
                <c:pt idx="931">
                  <c:v>186.48205244971845</c:v>
                </c:pt>
                <c:pt idx="932">
                  <c:v>187.43769185217192</c:v>
                </c:pt>
                <c:pt idx="933">
                  <c:v>186.36348961311421</c:v>
                </c:pt>
                <c:pt idx="934">
                  <c:v>188.09579843213319</c:v>
                </c:pt>
                <c:pt idx="935">
                  <c:v>187.52256772015298</c:v>
                </c:pt>
                <c:pt idx="936">
                  <c:v>189.65436235623602</c:v>
                </c:pt>
                <c:pt idx="937">
                  <c:v>189.06966193236644</c:v>
                </c:pt>
                <c:pt idx="938">
                  <c:v>190.08787498523841</c:v>
                </c:pt>
                <c:pt idx="939">
                  <c:v>187.55944071985647</c:v>
                </c:pt>
                <c:pt idx="940">
                  <c:v>188.45004260785598</c:v>
                </c:pt>
                <c:pt idx="941">
                  <c:v>189.53422774429885</c:v>
                </c:pt>
                <c:pt idx="942">
                  <c:v>190.2919084156253</c:v>
                </c:pt>
                <c:pt idx="943">
                  <c:v>191.48819936568279</c:v>
                </c:pt>
                <c:pt idx="944">
                  <c:v>193.20483291178635</c:v>
                </c:pt>
                <c:pt idx="945">
                  <c:v>197.78732265489032</c:v>
                </c:pt>
                <c:pt idx="946">
                  <c:v>196.83091860497754</c:v>
                </c:pt>
                <c:pt idx="947">
                  <c:v>198.1942425444752</c:v>
                </c:pt>
                <c:pt idx="948">
                  <c:v>198.39309336430475</c:v>
                </c:pt>
                <c:pt idx="949">
                  <c:v>200.94773804537456</c:v>
                </c:pt>
                <c:pt idx="950">
                  <c:v>197.23210363861782</c:v>
                </c:pt>
                <c:pt idx="951">
                  <c:v>199.21453713765305</c:v>
                </c:pt>
                <c:pt idx="952">
                  <c:v>198.86989353558579</c:v>
                </c:pt>
                <c:pt idx="953">
                  <c:v>198.59606478433156</c:v>
                </c:pt>
                <c:pt idx="954">
                  <c:v>198.19483727027693</c:v>
                </c:pt>
                <c:pt idx="955">
                  <c:v>199.34660874603804</c:v>
                </c:pt>
                <c:pt idx="956">
                  <c:v>204.54328032060863</c:v>
                </c:pt>
                <c:pt idx="957">
                  <c:v>205.77805852611698</c:v>
                </c:pt>
                <c:pt idx="958">
                  <c:v>207.98971634128125</c:v>
                </c:pt>
                <c:pt idx="959">
                  <c:v>208.89896713120459</c:v>
                </c:pt>
                <c:pt idx="960">
                  <c:v>207.83151927803732</c:v>
                </c:pt>
                <c:pt idx="961">
                  <c:v>208.24171015953144</c:v>
                </c:pt>
                <c:pt idx="962">
                  <c:v>206.5402846017848</c:v>
                </c:pt>
                <c:pt idx="963">
                  <c:v>208.64837516662988</c:v>
                </c:pt>
                <c:pt idx="964">
                  <c:v>205.67291950046476</c:v>
                </c:pt>
                <c:pt idx="965">
                  <c:v>205.87678300919404</c:v>
                </c:pt>
                <c:pt idx="966">
                  <c:v>208.16758183639482</c:v>
                </c:pt>
                <c:pt idx="967">
                  <c:v>206.47044680050311</c:v>
                </c:pt>
                <c:pt idx="968">
                  <c:v>207.96312360186383</c:v>
                </c:pt>
                <c:pt idx="969">
                  <c:v>209.39335419404927</c:v>
                </c:pt>
                <c:pt idx="970">
                  <c:v>216.27654070091032</c:v>
                </c:pt>
                <c:pt idx="971">
                  <c:v>215.49511347793145</c:v>
                </c:pt>
                <c:pt idx="972">
                  <c:v>217.97044722530725</c:v>
                </c:pt>
                <c:pt idx="973">
                  <c:v>218.2778779843558</c:v>
                </c:pt>
                <c:pt idx="974">
                  <c:v>222.14125927241292</c:v>
                </c:pt>
                <c:pt idx="975">
                  <c:v>217.69780792565632</c:v>
                </c:pt>
                <c:pt idx="976">
                  <c:v>215.82922193722632</c:v>
                </c:pt>
                <c:pt idx="977">
                  <c:v>218.63042294350237</c:v>
                </c:pt>
                <c:pt idx="978">
                  <c:v>221.39666256872314</c:v>
                </c:pt>
                <c:pt idx="979">
                  <c:v>224.57530205698708</c:v>
                </c:pt>
                <c:pt idx="980">
                  <c:v>221.23183856083196</c:v>
                </c:pt>
                <c:pt idx="981">
                  <c:v>216.18762919356075</c:v>
                </c:pt>
                <c:pt idx="982">
                  <c:v>217.38965499956285</c:v>
                </c:pt>
                <c:pt idx="983">
                  <c:v>215.52727115163597</c:v>
                </c:pt>
                <c:pt idx="984">
                  <c:v>216.86905752103038</c:v>
                </c:pt>
                <c:pt idx="985">
                  <c:v>216.10780849489387</c:v>
                </c:pt>
                <c:pt idx="986">
                  <c:v>216.77887160124865</c:v>
                </c:pt>
                <c:pt idx="987">
                  <c:v>214.01437367301844</c:v>
                </c:pt>
                <c:pt idx="988">
                  <c:v>213.87563263957193</c:v>
                </c:pt>
                <c:pt idx="989">
                  <c:v>209.67725080351744</c:v>
                </c:pt>
                <c:pt idx="990">
                  <c:v>210.83836797044762</c:v>
                </c:pt>
                <c:pt idx="991">
                  <c:v>209.20635540983869</c:v>
                </c:pt>
                <c:pt idx="992">
                  <c:v>211.83529833570273</c:v>
                </c:pt>
                <c:pt idx="993">
                  <c:v>213.10809651210351</c:v>
                </c:pt>
                <c:pt idx="994">
                  <c:v>214.37405534178509</c:v>
                </c:pt>
                <c:pt idx="995">
                  <c:v>218.88798169603945</c:v>
                </c:pt>
                <c:pt idx="996">
                  <c:v>220.47772624431545</c:v>
                </c:pt>
                <c:pt idx="997">
                  <c:v>220.53095420356482</c:v>
                </c:pt>
                <c:pt idx="998">
                  <c:v>221.03723578244288</c:v>
                </c:pt>
                <c:pt idx="999">
                  <c:v>223.81600712991309</c:v>
                </c:pt>
                <c:pt idx="1000">
                  <c:v>223.92424722581686</c:v>
                </c:pt>
                <c:pt idx="1001">
                  <c:v>225.21807320734808</c:v>
                </c:pt>
                <c:pt idx="1002">
                  <c:v>235.5796834869287</c:v>
                </c:pt>
                <c:pt idx="1003">
                  <c:v>247.55287324778945</c:v>
                </c:pt>
                <c:pt idx="1004">
                  <c:v>241.84057440317176</c:v>
                </c:pt>
                <c:pt idx="1005">
                  <c:v>244.4903327320942</c:v>
                </c:pt>
                <c:pt idx="1006">
                  <c:v>240.27946165420468</c:v>
                </c:pt>
                <c:pt idx="1007">
                  <c:v>241.54389118896771</c:v>
                </c:pt>
                <c:pt idx="1008">
                  <c:v>241.98526269463503</c:v>
                </c:pt>
                <c:pt idx="1009">
                  <c:v>238.44333070238005</c:v>
                </c:pt>
                <c:pt idx="1010">
                  <c:v>237.25447382484344</c:v>
                </c:pt>
                <c:pt idx="1011">
                  <c:v>235.6226736663065</c:v>
                </c:pt>
                <c:pt idx="1012">
                  <c:v>234.07128893223813</c:v>
                </c:pt>
                <c:pt idx="1013">
                  <c:v>226.81368005281197</c:v>
                </c:pt>
                <c:pt idx="1014">
                  <c:v>221.34657816013959</c:v>
                </c:pt>
                <c:pt idx="1015">
                  <c:v>226.00897356273927</c:v>
                </c:pt>
                <c:pt idx="1016">
                  <c:v>226.85552326100085</c:v>
                </c:pt>
                <c:pt idx="1017">
                  <c:v>225.73943533333991</c:v>
                </c:pt>
                <c:pt idx="1018">
                  <c:v>224.00449272862781</c:v>
                </c:pt>
                <c:pt idx="1019">
                  <c:v>221.39517575421885</c:v>
                </c:pt>
                <c:pt idx="1020">
                  <c:v>217.68897199945999</c:v>
                </c:pt>
                <c:pt idx="1021">
                  <c:v>211.43322121335993</c:v>
                </c:pt>
                <c:pt idx="1022">
                  <c:v>213.28171396577642</c:v>
                </c:pt>
                <c:pt idx="1023">
                  <c:v>212.40542797743132</c:v>
                </c:pt>
                <c:pt idx="1024">
                  <c:v>210.87668530424079</c:v>
                </c:pt>
                <c:pt idx="1025">
                  <c:v>212.90376571881569</c:v>
                </c:pt>
                <c:pt idx="1026">
                  <c:v>209.39836688294895</c:v>
                </c:pt>
                <c:pt idx="1027">
                  <c:v>212.10577113421888</c:v>
                </c:pt>
                <c:pt idx="1028">
                  <c:v>212.85291666277294</c:v>
                </c:pt>
                <c:pt idx="1029">
                  <c:v>215.28016258104233</c:v>
                </c:pt>
                <c:pt idx="1030">
                  <c:v>220.48677457258361</c:v>
                </c:pt>
                <c:pt idx="1031">
                  <c:v>215.22255913910922</c:v>
                </c:pt>
                <c:pt idx="1032">
                  <c:v>212.96349318146898</c:v>
                </c:pt>
                <c:pt idx="1033">
                  <c:v>213.04407852759513</c:v>
                </c:pt>
                <c:pt idx="1034">
                  <c:v>211.74617442628104</c:v>
                </c:pt>
                <c:pt idx="1035">
                  <c:v>215.41881865366003</c:v>
                </c:pt>
                <c:pt idx="1036">
                  <c:v>207.56865047369939</c:v>
                </c:pt>
                <c:pt idx="1037">
                  <c:v>208.24357929776505</c:v>
                </c:pt>
                <c:pt idx="1038">
                  <c:v>208.98860080559885</c:v>
                </c:pt>
                <c:pt idx="1039">
                  <c:v>206.95090028742277</c:v>
                </c:pt>
                <c:pt idx="1040">
                  <c:v>202.82371562591098</c:v>
                </c:pt>
                <c:pt idx="1041">
                  <c:v>203.80055275515255</c:v>
                </c:pt>
                <c:pt idx="1042">
                  <c:v>200.18610669550833</c:v>
                </c:pt>
                <c:pt idx="1043">
                  <c:v>200.48461656753182</c:v>
                </c:pt>
                <c:pt idx="1044">
                  <c:v>199.35897054662976</c:v>
                </c:pt>
                <c:pt idx="1045">
                  <c:v>199.65255269058227</c:v>
                </c:pt>
                <c:pt idx="1046">
                  <c:v>202.39398375379059</c:v>
                </c:pt>
                <c:pt idx="1047">
                  <c:v>200.73223490309817</c:v>
                </c:pt>
                <c:pt idx="1048">
                  <c:v>203.63972190621541</c:v>
                </c:pt>
                <c:pt idx="1049">
                  <c:v>202.35086613316957</c:v>
                </c:pt>
                <c:pt idx="1050">
                  <c:v>199.51066810646978</c:v>
                </c:pt>
                <c:pt idx="1051">
                  <c:v>198.68319211427595</c:v>
                </c:pt>
                <c:pt idx="1052">
                  <c:v>201.38265252805218</c:v>
                </c:pt>
                <c:pt idx="1053">
                  <c:v>203.50956191647862</c:v>
                </c:pt>
                <c:pt idx="1054">
                  <c:v>202.77346129566985</c:v>
                </c:pt>
                <c:pt idx="1055">
                  <c:v>202.00707213939035</c:v>
                </c:pt>
                <c:pt idx="1056">
                  <c:v>206.56245937810394</c:v>
                </c:pt>
                <c:pt idx="1057">
                  <c:v>206.86326319250531</c:v>
                </c:pt>
                <c:pt idx="1058">
                  <c:v>204.06495085440881</c:v>
                </c:pt>
                <c:pt idx="1059">
                  <c:v>200.82310050951031</c:v>
                </c:pt>
                <c:pt idx="1060">
                  <c:v>200.17106862880891</c:v>
                </c:pt>
                <c:pt idx="1061">
                  <c:v>201.19416692933746</c:v>
                </c:pt>
                <c:pt idx="1062">
                  <c:v>199.48726139813263</c:v>
                </c:pt>
                <c:pt idx="1063">
                  <c:v>199.45484884194167</c:v>
                </c:pt>
                <c:pt idx="1064">
                  <c:v>199.15217588930648</c:v>
                </c:pt>
                <c:pt idx="1065">
                  <c:v>198.80613043356385</c:v>
                </c:pt>
                <c:pt idx="1066">
                  <c:v>198.30673068181937</c:v>
                </c:pt>
                <c:pt idx="1067">
                  <c:v>199.83912667064877</c:v>
                </c:pt>
                <c:pt idx="1068">
                  <c:v>204.23381050166844</c:v>
                </c:pt>
                <c:pt idx="1069">
                  <c:v>203.6030613085839</c:v>
                </c:pt>
                <c:pt idx="1070">
                  <c:v>204.74820583969785</c:v>
                </c:pt>
                <c:pt idx="1071">
                  <c:v>205.71552735611269</c:v>
                </c:pt>
                <c:pt idx="1072">
                  <c:v>209.88255864633632</c:v>
                </c:pt>
                <c:pt idx="1073">
                  <c:v>208.16418340324213</c:v>
                </c:pt>
                <c:pt idx="1074">
                  <c:v>207.59719731217945</c:v>
                </c:pt>
                <c:pt idx="1075">
                  <c:v>209.43749134461581</c:v>
                </c:pt>
                <c:pt idx="1076">
                  <c:v>208.56957399790852</c:v>
                </c:pt>
                <c:pt idx="1077">
                  <c:v>209.92563378654293</c:v>
                </c:pt>
                <c:pt idx="1078">
                  <c:v>207.64401072885366</c:v>
                </c:pt>
                <c:pt idx="1079">
                  <c:v>206.47142385003414</c:v>
                </c:pt>
                <c:pt idx="1080">
                  <c:v>207.20144977158301</c:v>
                </c:pt>
                <c:pt idx="1081">
                  <c:v>209.3704147702704</c:v>
                </c:pt>
                <c:pt idx="1082">
                  <c:v>207.6464321124748</c:v>
                </c:pt>
                <c:pt idx="1083">
                  <c:v>208.83218791975983</c:v>
                </c:pt>
                <c:pt idx="1084">
                  <c:v>207.82145141982315</c:v>
                </c:pt>
                <c:pt idx="1085">
                  <c:v>205.21774186011564</c:v>
                </c:pt>
                <c:pt idx="1086">
                  <c:v>203.54422593463309</c:v>
                </c:pt>
                <c:pt idx="1087">
                  <c:v>201.55134225365418</c:v>
                </c:pt>
                <c:pt idx="1088">
                  <c:v>203.67476824809947</c:v>
                </c:pt>
                <c:pt idx="1089">
                  <c:v>207.10943719398199</c:v>
                </c:pt>
                <c:pt idx="1090">
                  <c:v>211.51631290393595</c:v>
                </c:pt>
                <c:pt idx="1091">
                  <c:v>215.46219115676749</c:v>
                </c:pt>
                <c:pt idx="1092">
                  <c:v>215.70551897047895</c:v>
                </c:pt>
                <c:pt idx="1093">
                  <c:v>215.74893395400079</c:v>
                </c:pt>
                <c:pt idx="1094">
                  <c:v>217.26064198101494</c:v>
                </c:pt>
                <c:pt idx="1095">
                  <c:v>215.69447406273363</c:v>
                </c:pt>
                <c:pt idx="1096">
                  <c:v>214.85629300610978</c:v>
                </c:pt>
                <c:pt idx="1097">
                  <c:v>213.39195064115714</c:v>
                </c:pt>
                <c:pt idx="1098">
                  <c:v>210.59491271549277</c:v>
                </c:pt>
                <c:pt idx="1099">
                  <c:v>217.38957003873392</c:v>
                </c:pt>
                <c:pt idx="1100">
                  <c:v>217.60328900360517</c:v>
                </c:pt>
                <c:pt idx="1101">
                  <c:v>211.23823611124118</c:v>
                </c:pt>
                <c:pt idx="1102">
                  <c:v>215.61932620965129</c:v>
                </c:pt>
                <c:pt idx="1103">
                  <c:v>217.0023185810185</c:v>
                </c:pt>
                <c:pt idx="1104">
                  <c:v>218.78025136510843</c:v>
                </c:pt>
                <c:pt idx="1105">
                  <c:v>231.42773274381878</c:v>
                </c:pt>
                <c:pt idx="1106">
                  <c:v>218.24168467128263</c:v>
                </c:pt>
                <c:pt idx="1107">
                  <c:v>212.6479911436835</c:v>
                </c:pt>
                <c:pt idx="1108">
                  <c:v>212.5920869183266</c:v>
                </c:pt>
                <c:pt idx="1109">
                  <c:v>210.12639622502076</c:v>
                </c:pt>
                <c:pt idx="1110">
                  <c:v>209.54297021358332</c:v>
                </c:pt>
                <c:pt idx="1111">
                  <c:v>212.13894833786912</c:v>
                </c:pt>
                <c:pt idx="1112">
                  <c:v>214.2519666307852</c:v>
                </c:pt>
                <c:pt idx="1113">
                  <c:v>217.87371932170709</c:v>
                </c:pt>
                <c:pt idx="1114">
                  <c:v>222.31126589086142</c:v>
                </c:pt>
                <c:pt idx="1115">
                  <c:v>223.5016095829022</c:v>
                </c:pt>
                <c:pt idx="1116">
                  <c:v>217.61751994243093</c:v>
                </c:pt>
                <c:pt idx="1117">
                  <c:v>217.15002298190458</c:v>
                </c:pt>
                <c:pt idx="1118">
                  <c:v>215.29825923757889</c:v>
                </c:pt>
                <c:pt idx="1119">
                  <c:v>220.57776762023906</c:v>
                </c:pt>
                <c:pt idx="1120">
                  <c:v>219.63567946998074</c:v>
                </c:pt>
                <c:pt idx="1121">
                  <c:v>220.37394659192415</c:v>
                </c:pt>
                <c:pt idx="1122">
                  <c:v>230.23989539622798</c:v>
                </c:pt>
                <c:pt idx="1123">
                  <c:v>234.53870093193572</c:v>
                </c:pt>
                <c:pt idx="1124">
                  <c:v>228.08392940434851</c:v>
                </c:pt>
                <c:pt idx="1125">
                  <c:v>227.14761859044924</c:v>
                </c:pt>
                <c:pt idx="1126">
                  <c:v>227.1031415965673</c:v>
                </c:pt>
                <c:pt idx="1127">
                  <c:v>226.00107220565997</c:v>
                </c:pt>
                <c:pt idx="1128">
                  <c:v>230.07400937797669</c:v>
                </c:pt>
                <c:pt idx="1129">
                  <c:v>235.82917096072896</c:v>
                </c:pt>
                <c:pt idx="1130">
                  <c:v>234.42689248122198</c:v>
                </c:pt>
                <c:pt idx="1131">
                  <c:v>236.84509007122313</c:v>
                </c:pt>
                <c:pt idx="1132">
                  <c:v>228.98298489481468</c:v>
                </c:pt>
                <c:pt idx="1133">
                  <c:v>233.75085916638173</c:v>
                </c:pt>
                <c:pt idx="1134">
                  <c:v>238.99421671638333</c:v>
                </c:pt>
                <c:pt idx="1135">
                  <c:v>236.54194983402942</c:v>
                </c:pt>
                <c:pt idx="1136">
                  <c:v>240.10253072820814</c:v>
                </c:pt>
                <c:pt idx="1137">
                  <c:v>236.67652778686423</c:v>
                </c:pt>
                <c:pt idx="1138">
                  <c:v>235.93881291030806</c:v>
                </c:pt>
                <c:pt idx="1139">
                  <c:v>234.00892768389173</c:v>
                </c:pt>
                <c:pt idx="1140">
                  <c:v>228.80133864281908</c:v>
                </c:pt>
                <c:pt idx="1141">
                  <c:v>224.55223519196508</c:v>
                </c:pt>
                <c:pt idx="1142">
                  <c:v>229.89062142899053</c:v>
                </c:pt>
                <c:pt idx="1143">
                  <c:v>225.16165921701833</c:v>
                </c:pt>
                <c:pt idx="1144">
                  <c:v>223.63843899770043</c:v>
                </c:pt>
                <c:pt idx="1145">
                  <c:v>223.64897414047286</c:v>
                </c:pt>
                <c:pt idx="1146">
                  <c:v>226.12201394547074</c:v>
                </c:pt>
                <c:pt idx="1147">
                  <c:v>227.0821137914368</c:v>
                </c:pt>
              </c:numCache>
            </c:numRef>
          </c:val>
          <c:smooth val="0"/>
          <c:extLst>
            <c:ext xmlns:c16="http://schemas.microsoft.com/office/drawing/2014/chart" uri="{C3380CC4-5D6E-409C-BE32-E72D297353CC}">
              <c16:uniqueId val="{00000001-B944-4BFD-A5AD-7A51881FCA72}"/>
            </c:ext>
          </c:extLst>
        </c:ser>
        <c:ser>
          <c:idx val="2"/>
          <c:order val="2"/>
          <c:tx>
            <c:strRef>
              <c:f>'Marknadsindex 2'!$E$2</c:f>
              <c:strCache>
                <c:ptCount val="1"/>
                <c:pt idx="0">
                  <c:v>Tillväxtmarknads-
aktier</c:v>
                </c:pt>
              </c:strCache>
            </c:strRef>
          </c:tx>
          <c:marker>
            <c:symbol val="none"/>
          </c:marker>
          <c:cat>
            <c:numRef>
              <c:f>'Marknadsindex 2'!$B$3:$B$1150</c:f>
              <c:numCache>
                <c:formatCode>m/d/yyyy</c:formatCode>
                <c:ptCount val="1148"/>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numCache>
            </c:numRef>
          </c:cat>
          <c:val>
            <c:numRef>
              <c:f>'Marknadsindex 2'!$E$3:$E$1150</c:f>
              <c:numCache>
                <c:formatCode>_(* #,##0.00_);_(* \(#,##0.00\);_(* "-"??_);_(@_)</c:formatCode>
                <c:ptCount val="1148"/>
                <c:pt idx="0">
                  <c:v>100</c:v>
                </c:pt>
                <c:pt idx="1">
                  <c:v>104.24841110253533</c:v>
                </c:pt>
                <c:pt idx="2">
                  <c:v>106.67818454314248</c:v>
                </c:pt>
                <c:pt idx="3">
                  <c:v>112.46947099101736</c:v>
                </c:pt>
                <c:pt idx="4">
                  <c:v>113.34914629894652</c:v>
                </c:pt>
                <c:pt idx="5">
                  <c:v>112.17368395953201</c:v>
                </c:pt>
                <c:pt idx="6">
                  <c:v>113.44461673158685</c:v>
                </c:pt>
                <c:pt idx="7">
                  <c:v>113.88488265980067</c:v>
                </c:pt>
                <c:pt idx="8">
                  <c:v>111.11026742370116</c:v>
                </c:pt>
                <c:pt idx="9">
                  <c:v>107.31054883460787</c:v>
                </c:pt>
                <c:pt idx="10">
                  <c:v>105.29657181510959</c:v>
                </c:pt>
                <c:pt idx="11">
                  <c:v>105.48197984008932</c:v>
                </c:pt>
                <c:pt idx="12">
                  <c:v>105.46144582608545</c:v>
                </c:pt>
                <c:pt idx="13">
                  <c:v>102.39277980545697</c:v>
                </c:pt>
                <c:pt idx="14">
                  <c:v>98.613641530286372</c:v>
                </c:pt>
                <c:pt idx="15">
                  <c:v>101.68709959251439</c:v>
                </c:pt>
                <c:pt idx="16">
                  <c:v>104.04890475226993</c:v>
                </c:pt>
                <c:pt idx="17">
                  <c:v>108.12771925210814</c:v>
                </c:pt>
                <c:pt idx="18">
                  <c:v>108.72693280168679</c:v>
                </c:pt>
                <c:pt idx="19">
                  <c:v>107.33182364731313</c:v>
                </c:pt>
                <c:pt idx="20">
                  <c:v>110.83265311035908</c:v>
                </c:pt>
                <c:pt idx="21">
                  <c:v>113.74720985114111</c:v>
                </c:pt>
                <c:pt idx="22">
                  <c:v>116.03738903645699</c:v>
                </c:pt>
                <c:pt idx="23">
                  <c:v>118.39558280254332</c:v>
                </c:pt>
                <c:pt idx="24">
                  <c:v>108.79337318521678</c:v>
                </c:pt>
                <c:pt idx="25">
                  <c:v>110.68125237576454</c:v>
                </c:pt>
                <c:pt idx="26">
                  <c:v>114.28482135870811</c:v>
                </c:pt>
                <c:pt idx="27">
                  <c:v>109.57139702134097</c:v>
                </c:pt>
                <c:pt idx="28">
                  <c:v>104.30735089921384</c:v>
                </c:pt>
                <c:pt idx="29">
                  <c:v>103.217080410458</c:v>
                </c:pt>
                <c:pt idx="30">
                  <c:v>103.29097508092063</c:v>
                </c:pt>
                <c:pt idx="31">
                  <c:v>102.94041524545203</c:v>
                </c:pt>
                <c:pt idx="32">
                  <c:v>100.73871520503221</c:v>
                </c:pt>
                <c:pt idx="33">
                  <c:v>99.769056004844785</c:v>
                </c:pt>
                <c:pt idx="34">
                  <c:v>101.0381367801462</c:v>
                </c:pt>
                <c:pt idx="35">
                  <c:v>100.69394318351758</c:v>
                </c:pt>
                <c:pt idx="36">
                  <c:v>99.234176192489116</c:v>
                </c:pt>
                <c:pt idx="37">
                  <c:v>87.793304198337722</c:v>
                </c:pt>
                <c:pt idx="38">
                  <c:v>87.486544086088202</c:v>
                </c:pt>
                <c:pt idx="39">
                  <c:v>86.545405635903904</c:v>
                </c:pt>
                <c:pt idx="40">
                  <c:v>86.036523227974769</c:v>
                </c:pt>
                <c:pt idx="41">
                  <c:v>89.1548459115551</c:v>
                </c:pt>
                <c:pt idx="42">
                  <c:v>92.105863838420674</c:v>
                </c:pt>
                <c:pt idx="43">
                  <c:v>92.5377031814063</c:v>
                </c:pt>
                <c:pt idx="44">
                  <c:v>94.811029196265793</c:v>
                </c:pt>
                <c:pt idx="45">
                  <c:v>95.944914208565351</c:v>
                </c:pt>
                <c:pt idx="46">
                  <c:v>103.1074653526132</c:v>
                </c:pt>
                <c:pt idx="47">
                  <c:v>104.98833010545729</c:v>
                </c:pt>
                <c:pt idx="48">
                  <c:v>104.30931864576439</c:v>
                </c:pt>
                <c:pt idx="49">
                  <c:v>107.42671533096798</c:v>
                </c:pt>
                <c:pt idx="50">
                  <c:v>105.1563293609546</c:v>
                </c:pt>
                <c:pt idx="51">
                  <c:v>108.22335173446437</c:v>
                </c:pt>
                <c:pt idx="52">
                  <c:v>108.64176410098752</c:v>
                </c:pt>
                <c:pt idx="53">
                  <c:v>113.09109370131272</c:v>
                </c:pt>
                <c:pt idx="54">
                  <c:v>109.85806296881559</c:v>
                </c:pt>
                <c:pt idx="55">
                  <c:v>110.13433458451144</c:v>
                </c:pt>
                <c:pt idx="56">
                  <c:v>115.52994192601176</c:v>
                </c:pt>
                <c:pt idx="57">
                  <c:v>113.44359813337243</c:v>
                </c:pt>
                <c:pt idx="58">
                  <c:v>111.8286569643643</c:v>
                </c:pt>
                <c:pt idx="59">
                  <c:v>115.39490821272587</c:v>
                </c:pt>
                <c:pt idx="60">
                  <c:v>111.77122191504795</c:v>
                </c:pt>
                <c:pt idx="61">
                  <c:v>117.36251586350966</c:v>
                </c:pt>
                <c:pt idx="62">
                  <c:v>118.23811677858127</c:v>
                </c:pt>
                <c:pt idx="63">
                  <c:v>117.74993043437195</c:v>
                </c:pt>
                <c:pt idx="64">
                  <c:v>117.4045793397724</c:v>
                </c:pt>
                <c:pt idx="65">
                  <c:v>117.96247021178971</c:v>
                </c:pt>
                <c:pt idx="66">
                  <c:v>119.90880304986824</c:v>
                </c:pt>
                <c:pt idx="67">
                  <c:v>120.56968809133679</c:v>
                </c:pt>
                <c:pt idx="68">
                  <c:v>123.86228366941673</c:v>
                </c:pt>
                <c:pt idx="69">
                  <c:v>118.9840779209114</c:v>
                </c:pt>
                <c:pt idx="70">
                  <c:v>116.39153711563543</c:v>
                </c:pt>
                <c:pt idx="71">
                  <c:v>118.24985380800626</c:v>
                </c:pt>
                <c:pt idx="72">
                  <c:v>117.96918370002096</c:v>
                </c:pt>
                <c:pt idx="73">
                  <c:v>116.77696078998773</c:v>
                </c:pt>
                <c:pt idx="74">
                  <c:v>111.41892583262302</c:v>
                </c:pt>
                <c:pt idx="75">
                  <c:v>110.25679786983332</c:v>
                </c:pt>
                <c:pt idx="76">
                  <c:v>106.14987931926154</c:v>
                </c:pt>
                <c:pt idx="77">
                  <c:v>98.492775592164392</c:v>
                </c:pt>
                <c:pt idx="78">
                  <c:v>97.018794526053199</c:v>
                </c:pt>
                <c:pt idx="79">
                  <c:v>100.89886662428681</c:v>
                </c:pt>
                <c:pt idx="80">
                  <c:v>99.345087648061366</c:v>
                </c:pt>
                <c:pt idx="81">
                  <c:v>96.842391835287131</c:v>
                </c:pt>
                <c:pt idx="82">
                  <c:v>92.272011097164565</c:v>
                </c:pt>
                <c:pt idx="83">
                  <c:v>89.31210358588244</c:v>
                </c:pt>
                <c:pt idx="84">
                  <c:v>91.970135626352274</c:v>
                </c:pt>
                <c:pt idx="85">
                  <c:v>93.598897321133023</c:v>
                </c:pt>
                <c:pt idx="86">
                  <c:v>93.747821010069799</c:v>
                </c:pt>
                <c:pt idx="87">
                  <c:v>93.163168784965151</c:v>
                </c:pt>
                <c:pt idx="88">
                  <c:v>90.482889633494494</c:v>
                </c:pt>
                <c:pt idx="89">
                  <c:v>89.445609401846738</c:v>
                </c:pt>
                <c:pt idx="90">
                  <c:v>84.204435439624703</c:v>
                </c:pt>
                <c:pt idx="91">
                  <c:v>82.038432636627604</c:v>
                </c:pt>
                <c:pt idx="92">
                  <c:v>80.916724502981964</c:v>
                </c:pt>
                <c:pt idx="93">
                  <c:v>79.179806197799749</c:v>
                </c:pt>
                <c:pt idx="94">
                  <c:v>85.616235714738806</c:v>
                </c:pt>
                <c:pt idx="95">
                  <c:v>87.280671496982876</c:v>
                </c:pt>
                <c:pt idx="96">
                  <c:v>87.759458957668443</c:v>
                </c:pt>
                <c:pt idx="97">
                  <c:v>86.357451115388187</c:v>
                </c:pt>
                <c:pt idx="98">
                  <c:v>87.877477450782024</c:v>
                </c:pt>
                <c:pt idx="99">
                  <c:v>90.674687047273608</c:v>
                </c:pt>
                <c:pt idx="100">
                  <c:v>91.923326408408812</c:v>
                </c:pt>
                <c:pt idx="101">
                  <c:v>90.072001003782248</c:v>
                </c:pt>
                <c:pt idx="102">
                  <c:v>88.477616998737403</c:v>
                </c:pt>
                <c:pt idx="103">
                  <c:v>88.720367473195807</c:v>
                </c:pt>
                <c:pt idx="104">
                  <c:v>85.246901262182078</c:v>
                </c:pt>
                <c:pt idx="105">
                  <c:v>87.789252955439565</c:v>
                </c:pt>
                <c:pt idx="106">
                  <c:v>88.977586672290556</c:v>
                </c:pt>
                <c:pt idx="107">
                  <c:v>86.404561282804067</c:v>
                </c:pt>
                <c:pt idx="108">
                  <c:v>82.13543096658951</c:v>
                </c:pt>
                <c:pt idx="109">
                  <c:v>83.684464201134261</c:v>
                </c:pt>
                <c:pt idx="110">
                  <c:v>80.150252496607379</c:v>
                </c:pt>
                <c:pt idx="111">
                  <c:v>81.379769991263217</c:v>
                </c:pt>
                <c:pt idx="112">
                  <c:v>81.733640270928632</c:v>
                </c:pt>
                <c:pt idx="113">
                  <c:v>81.022195718090941</c:v>
                </c:pt>
                <c:pt idx="114">
                  <c:v>76.365164681866347</c:v>
                </c:pt>
                <c:pt idx="115">
                  <c:v>77.99242162928492</c:v>
                </c:pt>
                <c:pt idx="116">
                  <c:v>81.280433515400091</c:v>
                </c:pt>
                <c:pt idx="117">
                  <c:v>77.702144288141099</c:v>
                </c:pt>
                <c:pt idx="118">
                  <c:v>83.643210973451204</c:v>
                </c:pt>
                <c:pt idx="119">
                  <c:v>81.762346220607114</c:v>
                </c:pt>
                <c:pt idx="120">
                  <c:v>84.586733869455557</c:v>
                </c:pt>
                <c:pt idx="121">
                  <c:v>80.842991882235253</c:v>
                </c:pt>
                <c:pt idx="122">
                  <c:v>81.67435322485882</c:v>
                </c:pt>
                <c:pt idx="123">
                  <c:v>82.394710512072479</c:v>
                </c:pt>
                <c:pt idx="124">
                  <c:v>79.939124866714124</c:v>
                </c:pt>
                <c:pt idx="125">
                  <c:v>81.743779953153762</c:v>
                </c:pt>
                <c:pt idx="126">
                  <c:v>84.37005024930194</c:v>
                </c:pt>
                <c:pt idx="127">
                  <c:v>85.747125585288856</c:v>
                </c:pt>
                <c:pt idx="128">
                  <c:v>86.196605197351104</c:v>
                </c:pt>
                <c:pt idx="129">
                  <c:v>89.003028477691103</c:v>
                </c:pt>
                <c:pt idx="130">
                  <c:v>90.506618341898061</c:v>
                </c:pt>
                <c:pt idx="131">
                  <c:v>96.695065493550203</c:v>
                </c:pt>
                <c:pt idx="132">
                  <c:v>97.241242486101953</c:v>
                </c:pt>
                <c:pt idx="133">
                  <c:v>95.810204594711351</c:v>
                </c:pt>
                <c:pt idx="134">
                  <c:v>96.438031494130797</c:v>
                </c:pt>
                <c:pt idx="135">
                  <c:v>97.681878813666444</c:v>
                </c:pt>
                <c:pt idx="136">
                  <c:v>98.178190793631558</c:v>
                </c:pt>
                <c:pt idx="137">
                  <c:v>103.18460101739441</c:v>
                </c:pt>
                <c:pt idx="138">
                  <c:v>107.56860143224172</c:v>
                </c:pt>
                <c:pt idx="139">
                  <c:v>108.2423347011873</c:v>
                </c:pt>
                <c:pt idx="140">
                  <c:v>108.44290594958589</c:v>
                </c:pt>
                <c:pt idx="141">
                  <c:v>105.37597617591379</c:v>
                </c:pt>
                <c:pt idx="142">
                  <c:v>102.20130649110975</c:v>
                </c:pt>
                <c:pt idx="143">
                  <c:v>99.697082781013904</c:v>
                </c:pt>
                <c:pt idx="144">
                  <c:v>103.3625084555227</c:v>
                </c:pt>
                <c:pt idx="145">
                  <c:v>108.12278831075211</c:v>
                </c:pt>
                <c:pt idx="146">
                  <c:v>109.35283825447456</c:v>
                </c:pt>
                <c:pt idx="147">
                  <c:v>105.85344408891254</c:v>
                </c:pt>
                <c:pt idx="148">
                  <c:v>112.43159765740933</c:v>
                </c:pt>
                <c:pt idx="149">
                  <c:v>110.713940118463</c:v>
                </c:pt>
                <c:pt idx="150">
                  <c:v>106.98709760161793</c:v>
                </c:pt>
                <c:pt idx="151">
                  <c:v>104.71803117929139</c:v>
                </c:pt>
                <c:pt idx="152">
                  <c:v>109.00977900585745</c:v>
                </c:pt>
                <c:pt idx="153">
                  <c:v>105.0744711044522</c:v>
                </c:pt>
                <c:pt idx="154">
                  <c:v>108.21867544266199</c:v>
                </c:pt>
                <c:pt idx="155">
                  <c:v>108.18844159566193</c:v>
                </c:pt>
                <c:pt idx="156">
                  <c:v>108.94266727350431</c:v>
                </c:pt>
                <c:pt idx="157">
                  <c:v>113.77480460276757</c:v>
                </c:pt>
                <c:pt idx="158">
                  <c:v>114.3656841669557</c:v>
                </c:pt>
                <c:pt idx="159">
                  <c:v>117.97388314178291</c:v>
                </c:pt>
                <c:pt idx="160">
                  <c:v>118.25040940703236</c:v>
                </c:pt>
                <c:pt idx="161">
                  <c:v>116.36387291413082</c:v>
                </c:pt>
                <c:pt idx="162">
                  <c:v>115.96189701879457</c:v>
                </c:pt>
                <c:pt idx="163">
                  <c:v>118.88552854366851</c:v>
                </c:pt>
                <c:pt idx="164">
                  <c:v>119.53789440007117</c:v>
                </c:pt>
                <c:pt idx="165">
                  <c:v>124.37371257288191</c:v>
                </c:pt>
                <c:pt idx="166">
                  <c:v>124.51661727236997</c:v>
                </c:pt>
                <c:pt idx="167">
                  <c:v>121.25404719165533</c:v>
                </c:pt>
                <c:pt idx="168">
                  <c:v>120.72824216339153</c:v>
                </c:pt>
                <c:pt idx="169">
                  <c:v>124.7651320867235</c:v>
                </c:pt>
                <c:pt idx="170">
                  <c:v>130.08865045459581</c:v>
                </c:pt>
                <c:pt idx="171">
                  <c:v>131.01765832604502</c:v>
                </c:pt>
                <c:pt idx="172">
                  <c:v>127.94026477071593</c:v>
                </c:pt>
                <c:pt idx="173">
                  <c:v>126.57939440632165</c:v>
                </c:pt>
                <c:pt idx="174">
                  <c:v>117.16263911389368</c:v>
                </c:pt>
                <c:pt idx="175">
                  <c:v>111.16270208178331</c:v>
                </c:pt>
                <c:pt idx="176">
                  <c:v>105.37104523455776</c:v>
                </c:pt>
                <c:pt idx="177">
                  <c:v>112.22320172272742</c:v>
                </c:pt>
                <c:pt idx="178">
                  <c:v>112.02788551511674</c:v>
                </c:pt>
                <c:pt idx="179">
                  <c:v>112.38110759591845</c:v>
                </c:pt>
                <c:pt idx="180">
                  <c:v>109.14814631329958</c:v>
                </c:pt>
                <c:pt idx="181">
                  <c:v>110.59423167831193</c:v>
                </c:pt>
                <c:pt idx="182">
                  <c:v>112.34156746523232</c:v>
                </c:pt>
                <c:pt idx="183">
                  <c:v>112.42870391248212</c:v>
                </c:pt>
                <c:pt idx="184">
                  <c:v>111.53465247975429</c:v>
                </c:pt>
                <c:pt idx="185">
                  <c:v>111.4986542928591</c:v>
                </c:pt>
                <c:pt idx="186">
                  <c:v>111.02100118018501</c:v>
                </c:pt>
                <c:pt idx="187">
                  <c:v>112.95707858624132</c:v>
                </c:pt>
                <c:pt idx="188">
                  <c:v>111.05243882507484</c:v>
                </c:pt>
                <c:pt idx="189">
                  <c:v>110.9137705681603</c:v>
                </c:pt>
                <c:pt idx="190">
                  <c:v>113.95354543943495</c:v>
                </c:pt>
                <c:pt idx="191">
                  <c:v>116.70139932244707</c:v>
                </c:pt>
                <c:pt idx="192">
                  <c:v>118.19121496080027</c:v>
                </c:pt>
                <c:pt idx="193">
                  <c:v>118.71201959782971</c:v>
                </c:pt>
                <c:pt idx="194">
                  <c:v>121.69891996179339</c:v>
                </c:pt>
                <c:pt idx="195">
                  <c:v>118.98734206518944</c:v>
                </c:pt>
                <c:pt idx="196">
                  <c:v>124.96669878337713</c:v>
                </c:pt>
                <c:pt idx="197">
                  <c:v>123.70062750280006</c:v>
                </c:pt>
                <c:pt idx="198">
                  <c:v>119.5448162379372</c:v>
                </c:pt>
                <c:pt idx="199">
                  <c:v>116.30155322337727</c:v>
                </c:pt>
                <c:pt idx="200">
                  <c:v>119.17939412852218</c:v>
                </c:pt>
                <c:pt idx="201">
                  <c:v>120.89855641483069</c:v>
                </c:pt>
                <c:pt idx="202">
                  <c:v>122.46272972283488</c:v>
                </c:pt>
                <c:pt idx="203">
                  <c:v>121.65352289137446</c:v>
                </c:pt>
                <c:pt idx="204">
                  <c:v>121.84842239971563</c:v>
                </c:pt>
                <c:pt idx="205">
                  <c:v>122.16784553976689</c:v>
                </c:pt>
                <c:pt idx="206">
                  <c:v>120.64531900875589</c:v>
                </c:pt>
                <c:pt idx="207">
                  <c:v>123.80589036827431</c:v>
                </c:pt>
                <c:pt idx="208">
                  <c:v>124.5462029205064</c:v>
                </c:pt>
                <c:pt idx="209">
                  <c:v>128.16611577479918</c:v>
                </c:pt>
                <c:pt idx="210">
                  <c:v>127.02144288141076</c:v>
                </c:pt>
                <c:pt idx="211">
                  <c:v>130.14073786328666</c:v>
                </c:pt>
                <c:pt idx="212">
                  <c:v>129.75899503248183</c:v>
                </c:pt>
                <c:pt idx="213">
                  <c:v>134.30789260826438</c:v>
                </c:pt>
                <c:pt idx="214">
                  <c:v>138.44071596342505</c:v>
                </c:pt>
                <c:pt idx="215">
                  <c:v>139.40794441787355</c:v>
                </c:pt>
                <c:pt idx="216">
                  <c:v>140.49187181774883</c:v>
                </c:pt>
                <c:pt idx="217">
                  <c:v>142.69572480439453</c:v>
                </c:pt>
                <c:pt idx="218">
                  <c:v>143.0328345134412</c:v>
                </c:pt>
                <c:pt idx="219">
                  <c:v>139.48295028638825</c:v>
                </c:pt>
                <c:pt idx="220">
                  <c:v>137.98542571154883</c:v>
                </c:pt>
                <c:pt idx="221">
                  <c:v>137.24763650489331</c:v>
                </c:pt>
                <c:pt idx="222">
                  <c:v>140.32970635202489</c:v>
                </c:pt>
                <c:pt idx="223">
                  <c:v>139.58274976143977</c:v>
                </c:pt>
                <c:pt idx="224">
                  <c:v>132.85134346159504</c:v>
                </c:pt>
                <c:pt idx="225">
                  <c:v>135.98663506542886</c:v>
                </c:pt>
                <c:pt idx="226">
                  <c:v>136.80820397521856</c:v>
                </c:pt>
                <c:pt idx="227">
                  <c:v>140.94882886670314</c:v>
                </c:pt>
                <c:pt idx="228">
                  <c:v>140.66632991192381</c:v>
                </c:pt>
                <c:pt idx="229">
                  <c:v>141.99462828341674</c:v>
                </c:pt>
                <c:pt idx="230">
                  <c:v>145.9947097712739</c:v>
                </c:pt>
                <c:pt idx="231">
                  <c:v>148.37431724982198</c:v>
                </c:pt>
                <c:pt idx="232">
                  <c:v>154.60267493151099</c:v>
                </c:pt>
                <c:pt idx="233">
                  <c:v>155.8966882131057</c:v>
                </c:pt>
                <c:pt idx="234">
                  <c:v>157.34721837032635</c:v>
                </c:pt>
                <c:pt idx="235">
                  <c:v>162.29642504436703</c:v>
                </c:pt>
                <c:pt idx="236">
                  <c:v>162.56054293136839</c:v>
                </c:pt>
                <c:pt idx="237">
                  <c:v>164.48580930637641</c:v>
                </c:pt>
                <c:pt idx="238">
                  <c:v>168.09847622337131</c:v>
                </c:pt>
                <c:pt idx="239">
                  <c:v>169.25379809809206</c:v>
                </c:pt>
                <c:pt idx="240">
                  <c:v>168.3087241548067</c:v>
                </c:pt>
                <c:pt idx="241">
                  <c:v>169.22678209545111</c:v>
                </c:pt>
                <c:pt idx="242">
                  <c:v>170.15979490987968</c:v>
                </c:pt>
                <c:pt idx="243">
                  <c:v>165.49392058915737</c:v>
                </c:pt>
                <c:pt idx="244">
                  <c:v>168.56129021205845</c:v>
                </c:pt>
                <c:pt idx="245">
                  <c:v>174.72286026082614</c:v>
                </c:pt>
                <c:pt idx="246">
                  <c:v>179.58310164082297</c:v>
                </c:pt>
                <c:pt idx="247">
                  <c:v>182.86889113083402</c:v>
                </c:pt>
                <c:pt idx="248">
                  <c:v>188.25435879010919</c:v>
                </c:pt>
                <c:pt idx="249">
                  <c:v>181.44627982467159</c:v>
                </c:pt>
                <c:pt idx="250">
                  <c:v>178.02200727742135</c:v>
                </c:pt>
                <c:pt idx="251">
                  <c:v>177.85514236993555</c:v>
                </c:pt>
                <c:pt idx="252">
                  <c:v>179.01710828300932</c:v>
                </c:pt>
                <c:pt idx="253">
                  <c:v>188.82618593769618</c:v>
                </c:pt>
                <c:pt idx="254">
                  <c:v>192.96056034013785</c:v>
                </c:pt>
                <c:pt idx="255">
                  <c:v>195.60495705451041</c:v>
                </c:pt>
                <c:pt idx="256">
                  <c:v>195.29379844997143</c:v>
                </c:pt>
                <c:pt idx="257">
                  <c:v>199.6707149772368</c:v>
                </c:pt>
                <c:pt idx="258">
                  <c:v>198.42714545721415</c:v>
                </c:pt>
                <c:pt idx="259">
                  <c:v>198.72258523930822</c:v>
                </c:pt>
                <c:pt idx="260">
                  <c:v>204.31163364170638</c:v>
                </c:pt>
                <c:pt idx="261">
                  <c:v>205.45579723598757</c:v>
                </c:pt>
                <c:pt idx="262">
                  <c:v>211.80759050129399</c:v>
                </c:pt>
                <c:pt idx="263">
                  <c:v>214.47536867467889</c:v>
                </c:pt>
                <c:pt idx="264">
                  <c:v>207.26529066394559</c:v>
                </c:pt>
                <c:pt idx="265">
                  <c:v>217.67610521378771</c:v>
                </c:pt>
                <c:pt idx="266">
                  <c:v>221.71280993744435</c:v>
                </c:pt>
                <c:pt idx="267">
                  <c:v>218.61816966234875</c:v>
                </c:pt>
                <c:pt idx="268">
                  <c:v>225.23709030938082</c:v>
                </c:pt>
                <c:pt idx="269">
                  <c:v>230.6421196843643</c:v>
                </c:pt>
                <c:pt idx="270">
                  <c:v>225.5127368761724</c:v>
                </c:pt>
                <c:pt idx="271">
                  <c:v>220.02346479886634</c:v>
                </c:pt>
                <c:pt idx="272">
                  <c:v>220.75007257512286</c:v>
                </c:pt>
                <c:pt idx="273">
                  <c:v>221.857358284051</c:v>
                </c:pt>
                <c:pt idx="274">
                  <c:v>228.70319483329953</c:v>
                </c:pt>
                <c:pt idx="275">
                  <c:v>230.57542465128063</c:v>
                </c:pt>
                <c:pt idx="276">
                  <c:v>227.31063217446183</c:v>
                </c:pt>
                <c:pt idx="277">
                  <c:v>233.59948070011038</c:v>
                </c:pt>
                <c:pt idx="278">
                  <c:v>228.78665043700181</c:v>
                </c:pt>
                <c:pt idx="279">
                  <c:v>237.6891988308345</c:v>
                </c:pt>
                <c:pt idx="280">
                  <c:v>221.20001518637343</c:v>
                </c:pt>
                <c:pt idx="281">
                  <c:v>201.5712803455456</c:v>
                </c:pt>
                <c:pt idx="282">
                  <c:v>207.99805632940732</c:v>
                </c:pt>
                <c:pt idx="283">
                  <c:v>199.36277421705688</c:v>
                </c:pt>
                <c:pt idx="284">
                  <c:v>188.44523020551151</c:v>
                </c:pt>
                <c:pt idx="285">
                  <c:v>191.87781358819285</c:v>
                </c:pt>
                <c:pt idx="286">
                  <c:v>190.13749223897619</c:v>
                </c:pt>
                <c:pt idx="287">
                  <c:v>202.7301673140168</c:v>
                </c:pt>
                <c:pt idx="288">
                  <c:v>201.91929368547827</c:v>
                </c:pt>
                <c:pt idx="289">
                  <c:v>194.30967052514768</c:v>
                </c:pt>
                <c:pt idx="290">
                  <c:v>199.11106470830364</c:v>
                </c:pt>
                <c:pt idx="291">
                  <c:v>202.74086259526794</c:v>
                </c:pt>
                <c:pt idx="292">
                  <c:v>202.14345474252394</c:v>
                </c:pt>
                <c:pt idx="293">
                  <c:v>206.56449509244021</c:v>
                </c:pt>
                <c:pt idx="294">
                  <c:v>204.78333721480996</c:v>
                </c:pt>
                <c:pt idx="295">
                  <c:v>206.45226408918114</c:v>
                </c:pt>
                <c:pt idx="296">
                  <c:v>213.07331453247971</c:v>
                </c:pt>
                <c:pt idx="297">
                  <c:v>205.65060414449101</c:v>
                </c:pt>
                <c:pt idx="298">
                  <c:v>211.52585549517536</c:v>
                </c:pt>
                <c:pt idx="299">
                  <c:v>207.9808096096408</c:v>
                </c:pt>
                <c:pt idx="300">
                  <c:v>213.79665816445831</c:v>
                </c:pt>
                <c:pt idx="301">
                  <c:v>215.63483439213536</c:v>
                </c:pt>
                <c:pt idx="302">
                  <c:v>223.39824273288056</c:v>
                </c:pt>
                <c:pt idx="303">
                  <c:v>220.30857969905983</c:v>
                </c:pt>
                <c:pt idx="304">
                  <c:v>218.39294370716974</c:v>
                </c:pt>
                <c:pt idx="305">
                  <c:v>223.92448761037329</c:v>
                </c:pt>
                <c:pt idx="306">
                  <c:v>223.06759186251151</c:v>
                </c:pt>
                <c:pt idx="307">
                  <c:v>223.90666214162135</c:v>
                </c:pt>
                <c:pt idx="308">
                  <c:v>222.51467823176912</c:v>
                </c:pt>
                <c:pt idx="309">
                  <c:v>222.55259786529604</c:v>
                </c:pt>
                <c:pt idx="310">
                  <c:v>226.28101457938155</c:v>
                </c:pt>
                <c:pt idx="311">
                  <c:v>232.00007315387188</c:v>
                </c:pt>
                <c:pt idx="312">
                  <c:v>228.28066177400001</c:v>
                </c:pt>
                <c:pt idx="313">
                  <c:v>233.94802648910965</c:v>
                </c:pt>
                <c:pt idx="314">
                  <c:v>232.63776193600344</c:v>
                </c:pt>
                <c:pt idx="315">
                  <c:v>235.85977328781752</c:v>
                </c:pt>
                <c:pt idx="316">
                  <c:v>238.62904088329145</c:v>
                </c:pt>
                <c:pt idx="317">
                  <c:v>235.25641589550301</c:v>
                </c:pt>
                <c:pt idx="318">
                  <c:v>244.43500440543738</c:v>
                </c:pt>
                <c:pt idx="319">
                  <c:v>240.70663399127071</c:v>
                </c:pt>
                <c:pt idx="320">
                  <c:v>247.94217695736387</c:v>
                </c:pt>
                <c:pt idx="321">
                  <c:v>248.64369017761118</c:v>
                </c:pt>
                <c:pt idx="322">
                  <c:v>225.27311164623538</c:v>
                </c:pt>
                <c:pt idx="323">
                  <c:v>237.36320110230858</c:v>
                </c:pt>
                <c:pt idx="324">
                  <c:v>234.9728983425093</c:v>
                </c:pt>
                <c:pt idx="325">
                  <c:v>243.00632780990745</c:v>
                </c:pt>
                <c:pt idx="326">
                  <c:v>244.6809727242549</c:v>
                </c:pt>
                <c:pt idx="327">
                  <c:v>250.60310274276102</c:v>
                </c:pt>
                <c:pt idx="328">
                  <c:v>251.51164605008458</c:v>
                </c:pt>
                <c:pt idx="329">
                  <c:v>250.76584695747039</c:v>
                </c:pt>
                <c:pt idx="330">
                  <c:v>245.83275265518472</c:v>
                </c:pt>
                <c:pt idx="331">
                  <c:v>254.05691463822873</c:v>
                </c:pt>
                <c:pt idx="332">
                  <c:v>256.9805461631027</c:v>
                </c:pt>
                <c:pt idx="333">
                  <c:v>263.00854094602778</c:v>
                </c:pt>
                <c:pt idx="334">
                  <c:v>260.66479275461836</c:v>
                </c:pt>
                <c:pt idx="335">
                  <c:v>271.42237054658449</c:v>
                </c:pt>
                <c:pt idx="336">
                  <c:v>269.69042948267719</c:v>
                </c:pt>
                <c:pt idx="337">
                  <c:v>283.95612897490599</c:v>
                </c:pt>
                <c:pt idx="338">
                  <c:v>276.22219053250006</c:v>
                </c:pt>
                <c:pt idx="339">
                  <c:v>276.85531877262622</c:v>
                </c:pt>
                <c:pt idx="340">
                  <c:v>286.79829579258751</c:v>
                </c:pt>
                <c:pt idx="341">
                  <c:v>287.83296007882097</c:v>
                </c:pt>
                <c:pt idx="342">
                  <c:v>294.41067379808885</c:v>
                </c:pt>
                <c:pt idx="343">
                  <c:v>280.22236462019481</c:v>
                </c:pt>
                <c:pt idx="344">
                  <c:v>270.25343649572585</c:v>
                </c:pt>
                <c:pt idx="345">
                  <c:v>275.21394034996257</c:v>
                </c:pt>
                <c:pt idx="346">
                  <c:v>263.08178741762669</c:v>
                </c:pt>
                <c:pt idx="347">
                  <c:v>277.98443489328565</c:v>
                </c:pt>
                <c:pt idx="348">
                  <c:v>287.76198230324502</c:v>
                </c:pt>
                <c:pt idx="349">
                  <c:v>278.94576010808254</c:v>
                </c:pt>
                <c:pt idx="350">
                  <c:v>281.45646580681552</c:v>
                </c:pt>
                <c:pt idx="351">
                  <c:v>292.40479926438695</c:v>
                </c:pt>
                <c:pt idx="352">
                  <c:v>300.38171968084544</c:v>
                </c:pt>
                <c:pt idx="353">
                  <c:v>311.43186665993778</c:v>
                </c:pt>
                <c:pt idx="354">
                  <c:v>316.29120519151735</c:v>
                </c:pt>
                <c:pt idx="355">
                  <c:v>307.67620244361717</c:v>
                </c:pt>
                <c:pt idx="356">
                  <c:v>327.20650365699913</c:v>
                </c:pt>
                <c:pt idx="357">
                  <c:v>315.6135595794301</c:v>
                </c:pt>
                <c:pt idx="358">
                  <c:v>301.80071959333861</c:v>
                </c:pt>
                <c:pt idx="359">
                  <c:v>297.49714213750985</c:v>
                </c:pt>
                <c:pt idx="360">
                  <c:v>287.77670567743496</c:v>
                </c:pt>
                <c:pt idx="361">
                  <c:v>305.19855488693332</c:v>
                </c:pt>
                <c:pt idx="362">
                  <c:v>312.7440063597569</c:v>
                </c:pt>
                <c:pt idx="363">
                  <c:v>297.9839163341947</c:v>
                </c:pt>
                <c:pt idx="364">
                  <c:v>312.64964712516866</c:v>
                </c:pt>
                <c:pt idx="365">
                  <c:v>308.83668675928817</c:v>
                </c:pt>
                <c:pt idx="366">
                  <c:v>295.30217873528079</c:v>
                </c:pt>
                <c:pt idx="367">
                  <c:v>295.35313179596005</c:v>
                </c:pt>
                <c:pt idx="368">
                  <c:v>268.65768664307535</c:v>
                </c:pt>
                <c:pt idx="369">
                  <c:v>267.9908983619552</c:v>
                </c:pt>
                <c:pt idx="370">
                  <c:v>278.37976675026891</c:v>
                </c:pt>
                <c:pt idx="371">
                  <c:v>271.23122133166902</c:v>
                </c:pt>
                <c:pt idx="372">
                  <c:v>279.19323317426228</c:v>
                </c:pt>
                <c:pt idx="373">
                  <c:v>280.65894970486119</c:v>
                </c:pt>
                <c:pt idx="374">
                  <c:v>271.34016504069069</c:v>
                </c:pt>
                <c:pt idx="375">
                  <c:v>257.81156025633493</c:v>
                </c:pt>
                <c:pt idx="376">
                  <c:v>241.72507015595207</c:v>
                </c:pt>
                <c:pt idx="377">
                  <c:v>253.50951069782781</c:v>
                </c:pt>
                <c:pt idx="378">
                  <c:v>252.40183143958953</c:v>
                </c:pt>
                <c:pt idx="379">
                  <c:v>266.55777697421701</c:v>
                </c:pt>
                <c:pt idx="380">
                  <c:v>262.66402324996727</c:v>
                </c:pt>
                <c:pt idx="381">
                  <c:v>269.60283003623897</c:v>
                </c:pt>
                <c:pt idx="382">
                  <c:v>275.72858709778683</c:v>
                </c:pt>
                <c:pt idx="383">
                  <c:v>282.59231856566555</c:v>
                </c:pt>
                <c:pt idx="384">
                  <c:v>276.32643479975985</c:v>
                </c:pt>
                <c:pt idx="385">
                  <c:v>289.48987212425419</c:v>
                </c:pt>
                <c:pt idx="386">
                  <c:v>273.089769523634</c:v>
                </c:pt>
                <c:pt idx="387">
                  <c:v>282.51196505652524</c:v>
                </c:pt>
                <c:pt idx="388">
                  <c:v>269.04422151547965</c:v>
                </c:pt>
                <c:pt idx="389">
                  <c:v>265.78070228642889</c:v>
                </c:pt>
                <c:pt idx="390">
                  <c:v>259.18243140319777</c:v>
                </c:pt>
                <c:pt idx="391">
                  <c:v>253.97244043631193</c:v>
                </c:pt>
                <c:pt idx="392">
                  <c:v>242.27960428385367</c:v>
                </c:pt>
                <c:pt idx="393">
                  <c:v>242.31041687983918</c:v>
                </c:pt>
                <c:pt idx="394">
                  <c:v>241.93793403280162</c:v>
                </c:pt>
                <c:pt idx="395">
                  <c:v>239.97044213181493</c:v>
                </c:pt>
                <c:pt idx="396">
                  <c:v>238.66455292103871</c:v>
                </c:pt>
                <c:pt idx="397">
                  <c:v>242.42074958642593</c:v>
                </c:pt>
                <c:pt idx="398">
                  <c:v>238.82563033866995</c:v>
                </c:pt>
                <c:pt idx="399">
                  <c:v>235.67292996535372</c:v>
                </c:pt>
                <c:pt idx="400">
                  <c:v>237.0625988792641</c:v>
                </c:pt>
                <c:pt idx="401">
                  <c:v>235.38885681333397</c:v>
                </c:pt>
                <c:pt idx="402">
                  <c:v>218.13898865235285</c:v>
                </c:pt>
                <c:pt idx="403">
                  <c:v>218.79072945985124</c:v>
                </c:pt>
                <c:pt idx="404">
                  <c:v>204.85269449322649</c:v>
                </c:pt>
                <c:pt idx="405">
                  <c:v>190.59132404340889</c:v>
                </c:pt>
                <c:pt idx="406">
                  <c:v>178.05150032571987</c:v>
                </c:pt>
                <c:pt idx="407">
                  <c:v>173.78558785386446</c:v>
                </c:pt>
                <c:pt idx="408">
                  <c:v>144.4197254322213</c:v>
                </c:pt>
                <c:pt idx="409">
                  <c:v>177.51770856145686</c:v>
                </c:pt>
                <c:pt idx="410">
                  <c:v>178.29712139514615</c:v>
                </c:pt>
                <c:pt idx="411">
                  <c:v>163.06333689997038</c:v>
                </c:pt>
                <c:pt idx="412">
                  <c:v>154.8421612616913</c:v>
                </c:pt>
                <c:pt idx="413">
                  <c:v>168.36254781045369</c:v>
                </c:pt>
                <c:pt idx="414">
                  <c:v>170.12953791292003</c:v>
                </c:pt>
                <c:pt idx="415">
                  <c:v>178.31149751994482</c:v>
                </c:pt>
                <c:pt idx="416">
                  <c:v>175.75990899287953</c:v>
                </c:pt>
                <c:pt idx="417">
                  <c:v>170.23505542794783</c:v>
                </c:pt>
                <c:pt idx="418">
                  <c:v>186.6149712639554</c:v>
                </c:pt>
                <c:pt idx="419">
                  <c:v>175.90149414468078</c:v>
                </c:pt>
                <c:pt idx="420">
                  <c:v>174.39542723481605</c:v>
                </c:pt>
                <c:pt idx="421">
                  <c:v>163.10975256860377</c:v>
                </c:pt>
                <c:pt idx="422">
                  <c:v>171.05958753254305</c:v>
                </c:pt>
                <c:pt idx="423">
                  <c:v>178.3220307514801</c:v>
                </c:pt>
                <c:pt idx="424">
                  <c:v>184.76961854885869</c:v>
                </c:pt>
                <c:pt idx="425">
                  <c:v>177.24801153423579</c:v>
                </c:pt>
                <c:pt idx="426">
                  <c:v>172.77203633062032</c:v>
                </c:pt>
                <c:pt idx="427">
                  <c:v>175.10798298570586</c:v>
                </c:pt>
                <c:pt idx="428">
                  <c:v>180.63151700295072</c:v>
                </c:pt>
                <c:pt idx="429">
                  <c:v>184.81145052552725</c:v>
                </c:pt>
                <c:pt idx="430">
                  <c:v>185.55474942252428</c:v>
                </c:pt>
                <c:pt idx="431">
                  <c:v>198.43128929994987</c:v>
                </c:pt>
                <c:pt idx="432">
                  <c:v>208.42855297474662</c:v>
                </c:pt>
                <c:pt idx="433">
                  <c:v>217.9233004804542</c:v>
                </c:pt>
                <c:pt idx="434">
                  <c:v>204.84278631059553</c:v>
                </c:pt>
                <c:pt idx="435">
                  <c:v>221.30659759953434</c:v>
                </c:pt>
                <c:pt idx="436">
                  <c:v>223.30494839642537</c:v>
                </c:pt>
                <c:pt idx="437">
                  <c:v>227.22460692526394</c:v>
                </c:pt>
                <c:pt idx="438">
                  <c:v>223.32339891408162</c:v>
                </c:pt>
                <c:pt idx="439">
                  <c:v>238.54234428527036</c:v>
                </c:pt>
                <c:pt idx="440">
                  <c:v>241.62071013889502</c:v>
                </c:pt>
                <c:pt idx="441">
                  <c:v>241.95351395548997</c:v>
                </c:pt>
                <c:pt idx="442">
                  <c:v>235.8379891760049</c:v>
                </c:pt>
                <c:pt idx="443">
                  <c:v>236.58145012271785</c:v>
                </c:pt>
                <c:pt idx="444">
                  <c:v>236.79285555212414</c:v>
                </c:pt>
                <c:pt idx="445">
                  <c:v>229.26025230677763</c:v>
                </c:pt>
                <c:pt idx="446">
                  <c:v>251.53076791656375</c:v>
                </c:pt>
                <c:pt idx="447">
                  <c:v>248.91586425048988</c:v>
                </c:pt>
                <c:pt idx="448">
                  <c:v>246.52574669036593</c:v>
                </c:pt>
                <c:pt idx="449">
                  <c:v>248.33267047282854</c:v>
                </c:pt>
                <c:pt idx="450">
                  <c:v>240.77275027536865</c:v>
                </c:pt>
                <c:pt idx="451">
                  <c:v>244.17408121283552</c:v>
                </c:pt>
                <c:pt idx="452">
                  <c:v>240.07628374627447</c:v>
                </c:pt>
                <c:pt idx="453">
                  <c:v>248.05399126135316</c:v>
                </c:pt>
                <c:pt idx="454">
                  <c:v>250.25992774434656</c:v>
                </c:pt>
                <c:pt idx="455">
                  <c:v>254.77868407296668</c:v>
                </c:pt>
                <c:pt idx="456">
                  <c:v>254.55737046092946</c:v>
                </c:pt>
                <c:pt idx="457">
                  <c:v>257.97627221759467</c:v>
                </c:pt>
                <c:pt idx="458">
                  <c:v>267.31688729349645</c:v>
                </c:pt>
                <c:pt idx="459">
                  <c:v>274.45360308283369</c:v>
                </c:pt>
                <c:pt idx="460">
                  <c:v>266.42362295938887</c:v>
                </c:pt>
                <c:pt idx="461">
                  <c:v>257.47445054728809</c:v>
                </c:pt>
                <c:pt idx="462">
                  <c:v>265.29045559583125</c:v>
                </c:pt>
                <c:pt idx="463">
                  <c:v>269.70015246563264</c:v>
                </c:pt>
                <c:pt idx="464">
                  <c:v>271.12102752483867</c:v>
                </c:pt>
                <c:pt idx="465">
                  <c:v>269.24219996842334</c:v>
                </c:pt>
                <c:pt idx="466">
                  <c:v>279.32352114586735</c:v>
                </c:pt>
                <c:pt idx="467">
                  <c:v>280.66520019390396</c:v>
                </c:pt>
                <c:pt idx="468">
                  <c:v>278.43331260640292</c:v>
                </c:pt>
                <c:pt idx="469">
                  <c:v>286.46225098167389</c:v>
                </c:pt>
                <c:pt idx="470">
                  <c:v>286.4172706105245</c:v>
                </c:pt>
                <c:pt idx="471">
                  <c:v>292.0758151910959</c:v>
                </c:pt>
                <c:pt idx="472">
                  <c:v>288.17071798673129</c:v>
                </c:pt>
                <c:pt idx="473">
                  <c:v>280.81109123815696</c:v>
                </c:pt>
                <c:pt idx="474">
                  <c:v>275.7376155819598</c:v>
                </c:pt>
                <c:pt idx="475">
                  <c:v>268.53811710268064</c:v>
                </c:pt>
                <c:pt idx="476">
                  <c:v>271.76978198757212</c:v>
                </c:pt>
                <c:pt idx="477">
                  <c:v>275.95490110105828</c:v>
                </c:pt>
                <c:pt idx="478">
                  <c:v>277.9796660016454</c:v>
                </c:pt>
                <c:pt idx="479">
                  <c:v>284.12401248060604</c:v>
                </c:pt>
                <c:pt idx="480">
                  <c:v>284.67488891491968</c:v>
                </c:pt>
                <c:pt idx="481">
                  <c:v>289.6815537882361</c:v>
                </c:pt>
                <c:pt idx="482">
                  <c:v>295.93315402918091</c:v>
                </c:pt>
                <c:pt idx="483">
                  <c:v>301.56496040662432</c:v>
                </c:pt>
                <c:pt idx="484">
                  <c:v>303.47392921020207</c:v>
                </c:pt>
                <c:pt idx="485">
                  <c:v>295.62380112147662</c:v>
                </c:pt>
                <c:pt idx="486">
                  <c:v>302.16528515425506</c:v>
                </c:pt>
                <c:pt idx="487">
                  <c:v>299.55461793075466</c:v>
                </c:pt>
                <c:pt idx="488">
                  <c:v>296.87679267498237</c:v>
                </c:pt>
                <c:pt idx="489">
                  <c:v>298.62648975776335</c:v>
                </c:pt>
                <c:pt idx="490">
                  <c:v>285.67832390589808</c:v>
                </c:pt>
                <c:pt idx="491">
                  <c:v>296.72550769018494</c:v>
                </c:pt>
                <c:pt idx="492">
                  <c:v>294.37131886707795</c:v>
                </c:pt>
                <c:pt idx="493">
                  <c:v>297.38516578380427</c:v>
                </c:pt>
                <c:pt idx="494">
                  <c:v>307.80628206558748</c:v>
                </c:pt>
                <c:pt idx="495">
                  <c:v>301.17263804436544</c:v>
                </c:pt>
                <c:pt idx="496">
                  <c:v>287.32368412158172</c:v>
                </c:pt>
                <c:pt idx="497">
                  <c:v>294.12333650179113</c:v>
                </c:pt>
                <c:pt idx="498">
                  <c:v>285.18884116396146</c:v>
                </c:pt>
                <c:pt idx="499">
                  <c:v>296.75476923888954</c:v>
                </c:pt>
                <c:pt idx="500">
                  <c:v>295.52775193985082</c:v>
                </c:pt>
                <c:pt idx="501">
                  <c:v>296.77227060820962</c:v>
                </c:pt>
                <c:pt idx="502">
                  <c:v>298.99899575476041</c:v>
                </c:pt>
                <c:pt idx="503">
                  <c:v>301.65934279117209</c:v>
                </c:pt>
                <c:pt idx="504">
                  <c:v>296.15384259231394</c:v>
                </c:pt>
                <c:pt idx="505">
                  <c:v>301.48884334005766</c:v>
                </c:pt>
                <c:pt idx="506">
                  <c:v>305.05152949466884</c:v>
                </c:pt>
                <c:pt idx="507">
                  <c:v>301.75208152860114</c:v>
                </c:pt>
                <c:pt idx="508">
                  <c:v>300.15924857083729</c:v>
                </c:pt>
                <c:pt idx="509">
                  <c:v>305.57150073315927</c:v>
                </c:pt>
                <c:pt idx="510">
                  <c:v>305.27437100402767</c:v>
                </c:pt>
                <c:pt idx="511">
                  <c:v>305.70023765748346</c:v>
                </c:pt>
                <c:pt idx="512">
                  <c:v>303.75459931818745</c:v>
                </c:pt>
                <c:pt idx="513">
                  <c:v>310.46704580126874</c:v>
                </c:pt>
                <c:pt idx="514">
                  <c:v>319.7638148540326</c:v>
                </c:pt>
                <c:pt idx="515">
                  <c:v>317.76138966428397</c:v>
                </c:pt>
                <c:pt idx="516">
                  <c:v>318.66199253552708</c:v>
                </c:pt>
                <c:pt idx="517">
                  <c:v>314.71087321183927</c:v>
                </c:pt>
                <c:pt idx="518">
                  <c:v>319.59535259934688</c:v>
                </c:pt>
                <c:pt idx="519">
                  <c:v>318.31265964790765</c:v>
                </c:pt>
                <c:pt idx="520">
                  <c:v>315.74350030164396</c:v>
                </c:pt>
                <c:pt idx="521">
                  <c:v>319.16001761248913</c:v>
                </c:pt>
                <c:pt idx="522">
                  <c:v>322.90683854431205</c:v>
                </c:pt>
                <c:pt idx="523">
                  <c:v>324.40482611833983</c:v>
                </c:pt>
                <c:pt idx="524">
                  <c:v>321.77619452633104</c:v>
                </c:pt>
                <c:pt idx="525">
                  <c:v>309.515860268697</c:v>
                </c:pt>
                <c:pt idx="526">
                  <c:v>298.6846424558218</c:v>
                </c:pt>
                <c:pt idx="527">
                  <c:v>303.82247499920135</c:v>
                </c:pt>
                <c:pt idx="528">
                  <c:v>298.68959654713728</c:v>
                </c:pt>
                <c:pt idx="529">
                  <c:v>299.06615378703248</c:v>
                </c:pt>
                <c:pt idx="530">
                  <c:v>291.32126541382178</c:v>
                </c:pt>
                <c:pt idx="531">
                  <c:v>297.51508335605899</c:v>
                </c:pt>
                <c:pt idx="532">
                  <c:v>294.88828061084416</c:v>
                </c:pt>
                <c:pt idx="533">
                  <c:v>290.21647990051082</c:v>
                </c:pt>
                <c:pt idx="534">
                  <c:v>301.36306961053913</c:v>
                </c:pt>
                <c:pt idx="535">
                  <c:v>313.61729227888679</c:v>
                </c:pt>
                <c:pt idx="536">
                  <c:v>312.26862194310587</c:v>
                </c:pt>
                <c:pt idx="537">
                  <c:v>306.07056755829518</c:v>
                </c:pt>
                <c:pt idx="538">
                  <c:v>305.80802386853424</c:v>
                </c:pt>
                <c:pt idx="539">
                  <c:v>301.77076354585159</c:v>
                </c:pt>
                <c:pt idx="540">
                  <c:v>305.74257893325921</c:v>
                </c:pt>
                <c:pt idx="541">
                  <c:v>300.48989944120632</c:v>
                </c:pt>
                <c:pt idx="542">
                  <c:v>297.41273738547142</c:v>
                </c:pt>
                <c:pt idx="543">
                  <c:v>299.7340764161641</c:v>
                </c:pt>
                <c:pt idx="544">
                  <c:v>297.70363977551955</c:v>
                </c:pt>
                <c:pt idx="545">
                  <c:v>298.98292968292441</c:v>
                </c:pt>
                <c:pt idx="546">
                  <c:v>295.86763964402786</c:v>
                </c:pt>
                <c:pt idx="547">
                  <c:v>301.29665237696855</c:v>
                </c:pt>
                <c:pt idx="548">
                  <c:v>308.64002785403136</c:v>
                </c:pt>
                <c:pt idx="549">
                  <c:v>316.08577245164111</c:v>
                </c:pt>
                <c:pt idx="550">
                  <c:v>312.52556334268769</c:v>
                </c:pt>
                <c:pt idx="551">
                  <c:v>306.99450558863191</c:v>
                </c:pt>
                <c:pt idx="552">
                  <c:v>308.64039825338205</c:v>
                </c:pt>
                <c:pt idx="553">
                  <c:v>272.36510634396876</c:v>
                </c:pt>
                <c:pt idx="554">
                  <c:v>275.14150412694346</c:v>
                </c:pt>
                <c:pt idx="555">
                  <c:v>259.91994281034044</c:v>
                </c:pt>
                <c:pt idx="556">
                  <c:v>267.0227439091301</c:v>
                </c:pt>
                <c:pt idx="557">
                  <c:v>270.20259918484379</c:v>
                </c:pt>
                <c:pt idx="558">
                  <c:v>273.9287703528658</c:v>
                </c:pt>
                <c:pt idx="559">
                  <c:v>271.36688009385944</c:v>
                </c:pt>
                <c:pt idx="560">
                  <c:v>248.56504976546802</c:v>
                </c:pt>
                <c:pt idx="561">
                  <c:v>249.07772876674176</c:v>
                </c:pt>
                <c:pt idx="562">
                  <c:v>254.61658805712139</c:v>
                </c:pt>
                <c:pt idx="563">
                  <c:v>265.70986341060973</c:v>
                </c:pt>
                <c:pt idx="564">
                  <c:v>265.02705535757224</c:v>
                </c:pt>
                <c:pt idx="565">
                  <c:v>273.86487646487183</c:v>
                </c:pt>
                <c:pt idx="566">
                  <c:v>277.3999447178972</c:v>
                </c:pt>
                <c:pt idx="567">
                  <c:v>278.34978755282276</c:v>
                </c:pt>
                <c:pt idx="568">
                  <c:v>264.66026740055156</c:v>
                </c:pt>
                <c:pt idx="569">
                  <c:v>266.44114747866877</c:v>
                </c:pt>
                <c:pt idx="570">
                  <c:v>276.08829116722586</c:v>
                </c:pt>
                <c:pt idx="571">
                  <c:v>269.90151081265185</c:v>
                </c:pt>
                <c:pt idx="572">
                  <c:v>261.04977657974194</c:v>
                </c:pt>
                <c:pt idx="573">
                  <c:v>272.34478067959975</c:v>
                </c:pt>
                <c:pt idx="574">
                  <c:v>267.98909266512084</c:v>
                </c:pt>
                <c:pt idx="575">
                  <c:v>274.81353865186702</c:v>
                </c:pt>
                <c:pt idx="576">
                  <c:v>283.80940453211417</c:v>
                </c:pt>
                <c:pt idx="577">
                  <c:v>286.97358728530179</c:v>
                </c:pt>
                <c:pt idx="578">
                  <c:v>290.30157915133202</c:v>
                </c:pt>
                <c:pt idx="579">
                  <c:v>301.21502562006037</c:v>
                </c:pt>
                <c:pt idx="580">
                  <c:v>299.32654453056773</c:v>
                </c:pt>
                <c:pt idx="581">
                  <c:v>302.29017918531616</c:v>
                </c:pt>
                <c:pt idx="582">
                  <c:v>297.89437229116567</c:v>
                </c:pt>
                <c:pt idx="583">
                  <c:v>304.34013124175027</c:v>
                </c:pt>
                <c:pt idx="584">
                  <c:v>305.88668743063732</c:v>
                </c:pt>
                <c:pt idx="585">
                  <c:v>304.67237945931913</c:v>
                </c:pt>
                <c:pt idx="586">
                  <c:v>298.71408920420197</c:v>
                </c:pt>
                <c:pt idx="587">
                  <c:v>296.5764682514515</c:v>
                </c:pt>
                <c:pt idx="588">
                  <c:v>298.72378903719817</c:v>
                </c:pt>
                <c:pt idx="589">
                  <c:v>297.46607489197106</c:v>
                </c:pt>
                <c:pt idx="590">
                  <c:v>293.04616889006621</c:v>
                </c:pt>
                <c:pt idx="591">
                  <c:v>296.21681048193153</c:v>
                </c:pt>
                <c:pt idx="592">
                  <c:v>293.55660234527636</c:v>
                </c:pt>
                <c:pt idx="593">
                  <c:v>288.062607676249</c:v>
                </c:pt>
                <c:pt idx="594">
                  <c:v>280.21430843431756</c:v>
                </c:pt>
                <c:pt idx="595">
                  <c:v>280.62130787084755</c:v>
                </c:pt>
                <c:pt idx="596">
                  <c:v>273.81466420289394</c:v>
                </c:pt>
                <c:pt idx="597">
                  <c:v>281.0069167448753</c:v>
                </c:pt>
                <c:pt idx="598">
                  <c:v>284.50411166429257</c:v>
                </c:pt>
                <c:pt idx="599">
                  <c:v>277.34797305900355</c:v>
                </c:pt>
                <c:pt idx="600">
                  <c:v>283.27262642308619</c:v>
                </c:pt>
                <c:pt idx="601">
                  <c:v>285.11716888960325</c:v>
                </c:pt>
                <c:pt idx="602">
                  <c:v>284.43880562877405</c:v>
                </c:pt>
                <c:pt idx="603">
                  <c:v>276.9841945967072</c:v>
                </c:pt>
                <c:pt idx="604">
                  <c:v>280.83627839400424</c:v>
                </c:pt>
                <c:pt idx="605">
                  <c:v>282.53990705754319</c:v>
                </c:pt>
                <c:pt idx="606">
                  <c:v>283.44416762237438</c:v>
                </c:pt>
                <c:pt idx="607">
                  <c:v>282.06662928719908</c:v>
                </c:pt>
                <c:pt idx="608">
                  <c:v>276.5461742145568</c:v>
                </c:pt>
                <c:pt idx="609">
                  <c:v>278.59170462874198</c:v>
                </c:pt>
                <c:pt idx="610">
                  <c:v>280.9805026411791</c:v>
                </c:pt>
                <c:pt idx="611">
                  <c:v>290.97163157673015</c:v>
                </c:pt>
                <c:pt idx="612">
                  <c:v>288.93658809416138</c:v>
                </c:pt>
                <c:pt idx="613">
                  <c:v>288.91547533117205</c:v>
                </c:pt>
                <c:pt idx="614">
                  <c:v>289.97891501696228</c:v>
                </c:pt>
                <c:pt idx="615">
                  <c:v>290.88951867067408</c:v>
                </c:pt>
                <c:pt idx="616">
                  <c:v>290.44281705374203</c:v>
                </c:pt>
                <c:pt idx="617">
                  <c:v>289.50070630526216</c:v>
                </c:pt>
                <c:pt idx="618">
                  <c:v>293.52960949259483</c:v>
                </c:pt>
                <c:pt idx="619">
                  <c:v>292.83890730339579</c:v>
                </c:pt>
                <c:pt idx="620">
                  <c:v>288.73696599409891</c:v>
                </c:pt>
                <c:pt idx="621">
                  <c:v>288.56526274509474</c:v>
                </c:pt>
                <c:pt idx="622">
                  <c:v>292.76394773479996</c:v>
                </c:pt>
                <c:pt idx="623">
                  <c:v>302.43366263378977</c:v>
                </c:pt>
                <c:pt idx="624">
                  <c:v>303.3838527181066</c:v>
                </c:pt>
                <c:pt idx="625">
                  <c:v>299.46727313387066</c:v>
                </c:pt>
                <c:pt idx="626">
                  <c:v>301.44201097215523</c:v>
                </c:pt>
                <c:pt idx="627">
                  <c:v>307.45315258462398</c:v>
                </c:pt>
                <c:pt idx="628">
                  <c:v>306.64332070425928</c:v>
                </c:pt>
                <c:pt idx="629">
                  <c:v>309.09068811402426</c:v>
                </c:pt>
                <c:pt idx="630">
                  <c:v>299.20102545060286</c:v>
                </c:pt>
                <c:pt idx="631">
                  <c:v>297.55404473776002</c:v>
                </c:pt>
                <c:pt idx="632">
                  <c:v>298.07547442369378</c:v>
                </c:pt>
                <c:pt idx="633">
                  <c:v>297.18336758755709</c:v>
                </c:pt>
                <c:pt idx="634">
                  <c:v>297.5879362783482</c:v>
                </c:pt>
                <c:pt idx="635">
                  <c:v>294.97990815022155</c:v>
                </c:pt>
                <c:pt idx="636">
                  <c:v>299.81292517794276</c:v>
                </c:pt>
                <c:pt idx="637">
                  <c:v>292.00479111560179</c:v>
                </c:pt>
                <c:pt idx="638">
                  <c:v>293.74219556993177</c:v>
                </c:pt>
                <c:pt idx="639">
                  <c:v>295.78214684389718</c:v>
                </c:pt>
                <c:pt idx="640">
                  <c:v>285.258105842541</c:v>
                </c:pt>
                <c:pt idx="641">
                  <c:v>282.48927809629606</c:v>
                </c:pt>
                <c:pt idx="642">
                  <c:v>291.8926064122615</c:v>
                </c:pt>
                <c:pt idx="643">
                  <c:v>297.18512698447296</c:v>
                </c:pt>
                <c:pt idx="644">
                  <c:v>302.25399579874596</c:v>
                </c:pt>
                <c:pt idx="645">
                  <c:v>304.64971564904909</c:v>
                </c:pt>
                <c:pt idx="646">
                  <c:v>309.62762827276828</c:v>
                </c:pt>
                <c:pt idx="647">
                  <c:v>302.90147701371143</c:v>
                </c:pt>
                <c:pt idx="648">
                  <c:v>291.53547198831819</c:v>
                </c:pt>
                <c:pt idx="649">
                  <c:v>286.09925961799848</c:v>
                </c:pt>
                <c:pt idx="650">
                  <c:v>276.0454405923432</c:v>
                </c:pt>
                <c:pt idx="651">
                  <c:v>266.95209023298634</c:v>
                </c:pt>
                <c:pt idx="652">
                  <c:v>280.36517671984575</c:v>
                </c:pt>
                <c:pt idx="653">
                  <c:v>274.75795559930435</c:v>
                </c:pt>
                <c:pt idx="654">
                  <c:v>284.93872900240859</c:v>
                </c:pt>
                <c:pt idx="655">
                  <c:v>276.75297280203921</c:v>
                </c:pt>
                <c:pt idx="656">
                  <c:v>276.6840553728515</c:v>
                </c:pt>
                <c:pt idx="657">
                  <c:v>282.88671659958635</c:v>
                </c:pt>
                <c:pt idx="658">
                  <c:v>280.36561656907469</c:v>
                </c:pt>
                <c:pt idx="659">
                  <c:v>275.66911485204218</c:v>
                </c:pt>
                <c:pt idx="660">
                  <c:v>272.65165654164656</c:v>
                </c:pt>
                <c:pt idx="661">
                  <c:v>278.4403038941478</c:v>
                </c:pt>
                <c:pt idx="662">
                  <c:v>287.76415839943087</c:v>
                </c:pt>
                <c:pt idx="663">
                  <c:v>292.53196199147112</c:v>
                </c:pt>
                <c:pt idx="664">
                  <c:v>292.01326400074873</c:v>
                </c:pt>
                <c:pt idx="665">
                  <c:v>285.56213425957912</c:v>
                </c:pt>
                <c:pt idx="666">
                  <c:v>290.60975141110629</c:v>
                </c:pt>
                <c:pt idx="667">
                  <c:v>297.49681803807846</c:v>
                </c:pt>
                <c:pt idx="668">
                  <c:v>300.8201104623468</c:v>
                </c:pt>
                <c:pt idx="669">
                  <c:v>295.38466204068789</c:v>
                </c:pt>
                <c:pt idx="670">
                  <c:v>300.88796299340129</c:v>
                </c:pt>
                <c:pt idx="671">
                  <c:v>293.96677332624677</c:v>
                </c:pt>
                <c:pt idx="672">
                  <c:v>304.8553104386412</c:v>
                </c:pt>
                <c:pt idx="673">
                  <c:v>300.12551907996544</c:v>
                </c:pt>
                <c:pt idx="674">
                  <c:v>299.38687332481146</c:v>
                </c:pt>
                <c:pt idx="675">
                  <c:v>298.95727952788934</c:v>
                </c:pt>
                <c:pt idx="676">
                  <c:v>294.09164420734805</c:v>
                </c:pt>
                <c:pt idx="677">
                  <c:v>293.54588391406588</c:v>
                </c:pt>
                <c:pt idx="678">
                  <c:v>290.78529755337371</c:v>
                </c:pt>
                <c:pt idx="679">
                  <c:v>286.21304166853827</c:v>
                </c:pt>
                <c:pt idx="680">
                  <c:v>286.94330713838286</c:v>
                </c:pt>
                <c:pt idx="681">
                  <c:v>284.28962729028365</c:v>
                </c:pt>
                <c:pt idx="682">
                  <c:v>270.79570114513615</c:v>
                </c:pt>
                <c:pt idx="683">
                  <c:v>273.81008051092908</c:v>
                </c:pt>
                <c:pt idx="684">
                  <c:v>274.35537780502295</c:v>
                </c:pt>
                <c:pt idx="685">
                  <c:v>281.98206248544471</c:v>
                </c:pt>
                <c:pt idx="686">
                  <c:v>282.11126240895726</c:v>
                </c:pt>
                <c:pt idx="687">
                  <c:v>277.6621180083074</c:v>
                </c:pt>
                <c:pt idx="688">
                  <c:v>276.37021137301969</c:v>
                </c:pt>
                <c:pt idx="689">
                  <c:v>271.48313919005722</c:v>
                </c:pt>
                <c:pt idx="690">
                  <c:v>278.10273118591243</c:v>
                </c:pt>
                <c:pt idx="691">
                  <c:v>292.54550471773047</c:v>
                </c:pt>
                <c:pt idx="692">
                  <c:v>297.91273020898416</c:v>
                </c:pt>
                <c:pt idx="693">
                  <c:v>301.59963904583293</c:v>
                </c:pt>
                <c:pt idx="694">
                  <c:v>303.83203593244122</c:v>
                </c:pt>
                <c:pt idx="695">
                  <c:v>295.41591448590208</c:v>
                </c:pt>
                <c:pt idx="696">
                  <c:v>298.45589770681153</c:v>
                </c:pt>
                <c:pt idx="697">
                  <c:v>303.52090047786163</c:v>
                </c:pt>
                <c:pt idx="698">
                  <c:v>310.79667807342355</c:v>
                </c:pt>
                <c:pt idx="699">
                  <c:v>314.43587484391162</c:v>
                </c:pt>
                <c:pt idx="700">
                  <c:v>313.92847403338521</c:v>
                </c:pt>
                <c:pt idx="701">
                  <c:v>319.80289198553055</c:v>
                </c:pt>
                <c:pt idx="702">
                  <c:v>317.02827674943103</c:v>
                </c:pt>
                <c:pt idx="703">
                  <c:v>319.98818426071318</c:v>
                </c:pt>
                <c:pt idx="704">
                  <c:v>321.8801841440374</c:v>
                </c:pt>
                <c:pt idx="705">
                  <c:v>334.00203534443222</c:v>
                </c:pt>
                <c:pt idx="706">
                  <c:v>332.27780321701113</c:v>
                </c:pt>
                <c:pt idx="707">
                  <c:v>335.5101163007663</c:v>
                </c:pt>
                <c:pt idx="708">
                  <c:v>339.6915314207456</c:v>
                </c:pt>
                <c:pt idx="709">
                  <c:v>339.71924192216909</c:v>
                </c:pt>
                <c:pt idx="710">
                  <c:v>335.95938756319379</c:v>
                </c:pt>
                <c:pt idx="711">
                  <c:v>340.93473054141754</c:v>
                </c:pt>
                <c:pt idx="712">
                  <c:v>347.36942381140022</c:v>
                </c:pt>
                <c:pt idx="713">
                  <c:v>352.34164154510262</c:v>
                </c:pt>
                <c:pt idx="714">
                  <c:v>358.30335799421368</c:v>
                </c:pt>
                <c:pt idx="715">
                  <c:v>347.76107482483604</c:v>
                </c:pt>
                <c:pt idx="716">
                  <c:v>344.4481304324276</c:v>
                </c:pt>
                <c:pt idx="717">
                  <c:v>338.95038546997449</c:v>
                </c:pt>
                <c:pt idx="718">
                  <c:v>338.30077445874258</c:v>
                </c:pt>
                <c:pt idx="719">
                  <c:v>329.35241229522143</c:v>
                </c:pt>
                <c:pt idx="720">
                  <c:v>327.18386299668833</c:v>
                </c:pt>
                <c:pt idx="721">
                  <c:v>330.29679173972426</c:v>
                </c:pt>
                <c:pt idx="722">
                  <c:v>346.79523536795261</c:v>
                </c:pt>
                <c:pt idx="723">
                  <c:v>342.52344280640494</c:v>
                </c:pt>
                <c:pt idx="724">
                  <c:v>339.37076558304813</c:v>
                </c:pt>
                <c:pt idx="725">
                  <c:v>348.78050643777243</c:v>
                </c:pt>
                <c:pt idx="726">
                  <c:v>338.62165604623721</c:v>
                </c:pt>
                <c:pt idx="727">
                  <c:v>342.48239792835676</c:v>
                </c:pt>
                <c:pt idx="728">
                  <c:v>327.28787576435406</c:v>
                </c:pt>
                <c:pt idx="729">
                  <c:v>345.89486399630368</c:v>
                </c:pt>
                <c:pt idx="730">
                  <c:v>348.8660223878631</c:v>
                </c:pt>
                <c:pt idx="731">
                  <c:v>346.30524332690879</c:v>
                </c:pt>
                <c:pt idx="732">
                  <c:v>359.5097486794109</c:v>
                </c:pt>
                <c:pt idx="733">
                  <c:v>360.13250573771774</c:v>
                </c:pt>
                <c:pt idx="734">
                  <c:v>382.17517944691076</c:v>
                </c:pt>
                <c:pt idx="735">
                  <c:v>371.81774870348687</c:v>
                </c:pt>
                <c:pt idx="736">
                  <c:v>378.26823024579272</c:v>
                </c:pt>
                <c:pt idx="737">
                  <c:v>384.3783610847334</c:v>
                </c:pt>
                <c:pt idx="738">
                  <c:v>385.76483530424406</c:v>
                </c:pt>
                <c:pt idx="739">
                  <c:v>383.45979384498173</c:v>
                </c:pt>
                <c:pt idx="740">
                  <c:v>379.57830959922359</c:v>
                </c:pt>
                <c:pt idx="741">
                  <c:v>378.54033486879331</c:v>
                </c:pt>
                <c:pt idx="742">
                  <c:v>386.78845705983514</c:v>
                </c:pt>
                <c:pt idx="743">
                  <c:v>388.88973257629914</c:v>
                </c:pt>
                <c:pt idx="744">
                  <c:v>398.27060543162901</c:v>
                </c:pt>
                <c:pt idx="745">
                  <c:v>428.83174655794863</c:v>
                </c:pt>
                <c:pt idx="746">
                  <c:v>419.09989716788067</c:v>
                </c:pt>
                <c:pt idx="747">
                  <c:v>428.66921069287412</c:v>
                </c:pt>
                <c:pt idx="748">
                  <c:v>409.51840676423342</c:v>
                </c:pt>
                <c:pt idx="749">
                  <c:v>401.64725851235625</c:v>
                </c:pt>
                <c:pt idx="750">
                  <c:v>400.61984016342058</c:v>
                </c:pt>
                <c:pt idx="751">
                  <c:v>406.13485499559954</c:v>
                </c:pt>
                <c:pt idx="752">
                  <c:v>403.36294830475202</c:v>
                </c:pt>
                <c:pt idx="753">
                  <c:v>382.96225491716746</c:v>
                </c:pt>
                <c:pt idx="754">
                  <c:v>372.78819500229451</c:v>
                </c:pt>
                <c:pt idx="755">
                  <c:v>376.13704498176054</c:v>
                </c:pt>
                <c:pt idx="756">
                  <c:v>373.72324501315188</c:v>
                </c:pt>
                <c:pt idx="757">
                  <c:v>376.07657728776036</c:v>
                </c:pt>
                <c:pt idx="758">
                  <c:v>377.69200460591634</c:v>
                </c:pt>
                <c:pt idx="759">
                  <c:v>380.8181056758612</c:v>
                </c:pt>
                <c:pt idx="760">
                  <c:v>358.84011295328241</c:v>
                </c:pt>
                <c:pt idx="761">
                  <c:v>364.22514076332868</c:v>
                </c:pt>
                <c:pt idx="762">
                  <c:v>366.63667203591433</c:v>
                </c:pt>
                <c:pt idx="763">
                  <c:v>345.9635730758568</c:v>
                </c:pt>
                <c:pt idx="764">
                  <c:v>303.52342382343841</c:v>
                </c:pt>
                <c:pt idx="765">
                  <c:v>329.66963618912814</c:v>
                </c:pt>
                <c:pt idx="766">
                  <c:v>313.00106350913603</c:v>
                </c:pt>
                <c:pt idx="767">
                  <c:v>317.86574968134119</c:v>
                </c:pt>
                <c:pt idx="768">
                  <c:v>323.98372835652458</c:v>
                </c:pt>
                <c:pt idx="769">
                  <c:v>314.5344705210735</c:v>
                </c:pt>
                <c:pt idx="770">
                  <c:v>325.26813440496079</c:v>
                </c:pt>
                <c:pt idx="771">
                  <c:v>336.4158353130411</c:v>
                </c:pt>
                <c:pt idx="772">
                  <c:v>343.66448115616492</c:v>
                </c:pt>
                <c:pt idx="773">
                  <c:v>351.34376254438467</c:v>
                </c:pt>
                <c:pt idx="774">
                  <c:v>344.5959892232313</c:v>
                </c:pt>
                <c:pt idx="775">
                  <c:v>349.11263890554443</c:v>
                </c:pt>
                <c:pt idx="776">
                  <c:v>336.9037901576562</c:v>
                </c:pt>
                <c:pt idx="777">
                  <c:v>349.87316137234848</c:v>
                </c:pt>
                <c:pt idx="778">
                  <c:v>338.51715712942394</c:v>
                </c:pt>
                <c:pt idx="779">
                  <c:v>328.56022068393349</c:v>
                </c:pt>
                <c:pt idx="780">
                  <c:v>311.81365579066176</c:v>
                </c:pt>
                <c:pt idx="781">
                  <c:v>321.33942424198972</c:v>
                </c:pt>
                <c:pt idx="782">
                  <c:v>319.59484330024009</c:v>
                </c:pt>
                <c:pt idx="783">
                  <c:v>311.95718553905414</c:v>
                </c:pt>
                <c:pt idx="784">
                  <c:v>295.33167178357974</c:v>
                </c:pt>
                <c:pt idx="785">
                  <c:v>288.92786055946078</c:v>
                </c:pt>
                <c:pt idx="786">
                  <c:v>293.59336448083235</c:v>
                </c:pt>
                <c:pt idx="787">
                  <c:v>303.15022332765886</c:v>
                </c:pt>
                <c:pt idx="788">
                  <c:v>297.80255955211345</c:v>
                </c:pt>
                <c:pt idx="789">
                  <c:v>296.01100734270443</c:v>
                </c:pt>
                <c:pt idx="790">
                  <c:v>304.86130627813043</c:v>
                </c:pt>
                <c:pt idx="791">
                  <c:v>304.53794764497815</c:v>
                </c:pt>
                <c:pt idx="792">
                  <c:v>323.42308263933654</c:v>
                </c:pt>
                <c:pt idx="793">
                  <c:v>320.8820273438065</c:v>
                </c:pt>
                <c:pt idx="794">
                  <c:v>326.73922172614476</c:v>
                </c:pt>
                <c:pt idx="795">
                  <c:v>323.07337935236643</c:v>
                </c:pt>
                <c:pt idx="796">
                  <c:v>322.6334838235033</c:v>
                </c:pt>
                <c:pt idx="797">
                  <c:v>320.46685597160189</c:v>
                </c:pt>
                <c:pt idx="798">
                  <c:v>329.20411365518919</c:v>
                </c:pt>
                <c:pt idx="799">
                  <c:v>327.69850974451288</c:v>
                </c:pt>
                <c:pt idx="800">
                  <c:v>320.61392766378526</c:v>
                </c:pt>
                <c:pt idx="801">
                  <c:v>314.20495399871606</c:v>
                </c:pt>
                <c:pt idx="802">
                  <c:v>315.98571832703618</c:v>
                </c:pt>
                <c:pt idx="803">
                  <c:v>317.2778333119586</c:v>
                </c:pt>
                <c:pt idx="804">
                  <c:v>324.30041980136457</c:v>
                </c:pt>
                <c:pt idx="805">
                  <c:v>322.14071378732922</c:v>
                </c:pt>
                <c:pt idx="806">
                  <c:v>321.50418250316858</c:v>
                </c:pt>
                <c:pt idx="807">
                  <c:v>326.77876185683095</c:v>
                </c:pt>
                <c:pt idx="808">
                  <c:v>329.77075521186663</c:v>
                </c:pt>
                <c:pt idx="809">
                  <c:v>345.45501476735967</c:v>
                </c:pt>
                <c:pt idx="810">
                  <c:v>353.10802095163984</c:v>
                </c:pt>
                <c:pt idx="811">
                  <c:v>362.32654314157043</c:v>
                </c:pt>
                <c:pt idx="812">
                  <c:v>365.97199040110144</c:v>
                </c:pt>
                <c:pt idx="813">
                  <c:v>368.79332225530669</c:v>
                </c:pt>
                <c:pt idx="814">
                  <c:v>374.84599489497157</c:v>
                </c:pt>
                <c:pt idx="815">
                  <c:v>377.37973480332556</c:v>
                </c:pt>
                <c:pt idx="816">
                  <c:v>368.91411874355049</c:v>
                </c:pt>
                <c:pt idx="817">
                  <c:v>370.83181508182884</c:v>
                </c:pt>
                <c:pt idx="818">
                  <c:v>380.95911207867721</c:v>
                </c:pt>
                <c:pt idx="819">
                  <c:v>369.31806238543726</c:v>
                </c:pt>
                <c:pt idx="820">
                  <c:v>374.93609453702692</c:v>
                </c:pt>
                <c:pt idx="821">
                  <c:v>377.38781413916246</c:v>
                </c:pt>
                <c:pt idx="822">
                  <c:v>381.73917311123017</c:v>
                </c:pt>
                <c:pt idx="823">
                  <c:v>388.50502655068908</c:v>
                </c:pt>
                <c:pt idx="824">
                  <c:v>386.13011851390286</c:v>
                </c:pt>
                <c:pt idx="825">
                  <c:v>400.51728584319847</c:v>
                </c:pt>
                <c:pt idx="826">
                  <c:v>399.58948176963906</c:v>
                </c:pt>
                <c:pt idx="827">
                  <c:v>395.64741408008371</c:v>
                </c:pt>
                <c:pt idx="828">
                  <c:v>375.53396538895919</c:v>
                </c:pt>
                <c:pt idx="829">
                  <c:v>382.84618102064519</c:v>
                </c:pt>
                <c:pt idx="830">
                  <c:v>389.88900057458255</c:v>
                </c:pt>
                <c:pt idx="831">
                  <c:v>383.06932347947651</c:v>
                </c:pt>
                <c:pt idx="832">
                  <c:v>392.61939938819347</c:v>
                </c:pt>
                <c:pt idx="833">
                  <c:v>390.15031731649435</c:v>
                </c:pt>
                <c:pt idx="834">
                  <c:v>379.63854579362982</c:v>
                </c:pt>
                <c:pt idx="835">
                  <c:v>384.82971584350878</c:v>
                </c:pt>
                <c:pt idx="836">
                  <c:v>391.4596558712239</c:v>
                </c:pt>
                <c:pt idx="837">
                  <c:v>391.32179786288896</c:v>
                </c:pt>
                <c:pt idx="838">
                  <c:v>391.9498562619026</c:v>
                </c:pt>
                <c:pt idx="839">
                  <c:v>396.43914269218345</c:v>
                </c:pt>
                <c:pt idx="840">
                  <c:v>400.77408834302378</c:v>
                </c:pt>
                <c:pt idx="841">
                  <c:v>410.84689033540189</c:v>
                </c:pt>
                <c:pt idx="842">
                  <c:v>414.29125704742711</c:v>
                </c:pt>
                <c:pt idx="843">
                  <c:v>417.7012229197569</c:v>
                </c:pt>
                <c:pt idx="844">
                  <c:v>414.24146148471868</c:v>
                </c:pt>
                <c:pt idx="845">
                  <c:v>413.47311433163122</c:v>
                </c:pt>
                <c:pt idx="846">
                  <c:v>422.58283171229675</c:v>
                </c:pt>
                <c:pt idx="847">
                  <c:v>417.32580002787319</c:v>
                </c:pt>
                <c:pt idx="848">
                  <c:v>426.94145977162168</c:v>
                </c:pt>
                <c:pt idx="849">
                  <c:v>428.46586144934548</c:v>
                </c:pt>
                <c:pt idx="850">
                  <c:v>426.86555105468966</c:v>
                </c:pt>
                <c:pt idx="851">
                  <c:v>424.67054135254159</c:v>
                </c:pt>
                <c:pt idx="852">
                  <c:v>427.22250027895763</c:v>
                </c:pt>
                <c:pt idx="853">
                  <c:v>430.0105656414791</c:v>
                </c:pt>
                <c:pt idx="854">
                  <c:v>440.30838523940139</c:v>
                </c:pt>
                <c:pt idx="855">
                  <c:v>432.04294687871482</c:v>
                </c:pt>
                <c:pt idx="856">
                  <c:v>436.60733177734812</c:v>
                </c:pt>
                <c:pt idx="857">
                  <c:v>436.05839993962564</c:v>
                </c:pt>
                <c:pt idx="858">
                  <c:v>437.07243761201755</c:v>
                </c:pt>
                <c:pt idx="859">
                  <c:v>438.20808202123288</c:v>
                </c:pt>
                <c:pt idx="860">
                  <c:v>441.23635136267677</c:v>
                </c:pt>
                <c:pt idx="861">
                  <c:v>427.49205840642225</c:v>
                </c:pt>
                <c:pt idx="862">
                  <c:v>424.68012543574076</c:v>
                </c:pt>
                <c:pt idx="863">
                  <c:v>435.98096332537199</c:v>
                </c:pt>
                <c:pt idx="864">
                  <c:v>437.41473291197394</c:v>
                </c:pt>
                <c:pt idx="865">
                  <c:v>431.14310795613244</c:v>
                </c:pt>
                <c:pt idx="866">
                  <c:v>438.74870302352429</c:v>
                </c:pt>
                <c:pt idx="867">
                  <c:v>427.6533904736072</c:v>
                </c:pt>
                <c:pt idx="868">
                  <c:v>429.3216691491146</c:v>
                </c:pt>
                <c:pt idx="869">
                  <c:v>433.08999639323702</c:v>
                </c:pt>
                <c:pt idx="870">
                  <c:v>432.0773940183289</c:v>
                </c:pt>
                <c:pt idx="871">
                  <c:v>441.21822494445223</c:v>
                </c:pt>
                <c:pt idx="872">
                  <c:v>444.15789939120293</c:v>
                </c:pt>
                <c:pt idx="873">
                  <c:v>438.63147162903084</c:v>
                </c:pt>
                <c:pt idx="874">
                  <c:v>444.5698529190484</c:v>
                </c:pt>
                <c:pt idx="875">
                  <c:v>448.73314162080334</c:v>
                </c:pt>
                <c:pt idx="876">
                  <c:v>461.14177451846979</c:v>
                </c:pt>
                <c:pt idx="877">
                  <c:v>459.51616121816988</c:v>
                </c:pt>
                <c:pt idx="878">
                  <c:v>468.40368528834023</c:v>
                </c:pt>
                <c:pt idx="879">
                  <c:v>478.1286128405423</c:v>
                </c:pt>
                <c:pt idx="880">
                  <c:v>473.52031246889277</c:v>
                </c:pt>
                <c:pt idx="881">
                  <c:v>483.52553972972942</c:v>
                </c:pt>
                <c:pt idx="882">
                  <c:v>476.98417144674795</c:v>
                </c:pt>
                <c:pt idx="883">
                  <c:v>474.80501946680141</c:v>
                </c:pt>
                <c:pt idx="884">
                  <c:v>478.19500692415335</c:v>
                </c:pt>
                <c:pt idx="885">
                  <c:v>478.66698829677</c:v>
                </c:pt>
                <c:pt idx="886">
                  <c:v>479.59060222767482</c:v>
                </c:pt>
                <c:pt idx="887">
                  <c:v>477.59512202575161</c:v>
                </c:pt>
                <c:pt idx="888">
                  <c:v>498.96887765755804</c:v>
                </c:pt>
                <c:pt idx="889">
                  <c:v>489.37414547712359</c:v>
                </c:pt>
                <c:pt idx="890">
                  <c:v>501.42434755311933</c:v>
                </c:pt>
                <c:pt idx="891">
                  <c:v>504.86933931404883</c:v>
                </c:pt>
                <c:pt idx="892">
                  <c:v>483.23861913270127</c:v>
                </c:pt>
                <c:pt idx="893">
                  <c:v>470.79109430321222</c:v>
                </c:pt>
                <c:pt idx="894">
                  <c:v>484.53661420731584</c:v>
                </c:pt>
                <c:pt idx="895">
                  <c:v>503.34681278303782</c:v>
                </c:pt>
                <c:pt idx="896">
                  <c:v>490.82513863353256</c:v>
                </c:pt>
                <c:pt idx="897">
                  <c:v>509.23044441903147</c:v>
                </c:pt>
                <c:pt idx="898">
                  <c:v>496.8934837957234</c:v>
                </c:pt>
                <c:pt idx="899">
                  <c:v>489.65386643677266</c:v>
                </c:pt>
                <c:pt idx="900">
                  <c:v>495.57252396136607</c:v>
                </c:pt>
                <c:pt idx="901">
                  <c:v>492.69412745719518</c:v>
                </c:pt>
                <c:pt idx="902">
                  <c:v>497.57103680797297</c:v>
                </c:pt>
                <c:pt idx="903">
                  <c:v>498.55442393409538</c:v>
                </c:pt>
                <c:pt idx="904">
                  <c:v>515.68317150740086</c:v>
                </c:pt>
                <c:pt idx="905">
                  <c:v>509.93334663684391</c:v>
                </c:pt>
                <c:pt idx="906">
                  <c:v>509.83556120826171</c:v>
                </c:pt>
                <c:pt idx="907">
                  <c:v>502.07821815688402</c:v>
                </c:pt>
                <c:pt idx="908">
                  <c:v>508.53534373754292</c:v>
                </c:pt>
                <c:pt idx="909">
                  <c:v>510.60617705737212</c:v>
                </c:pt>
                <c:pt idx="910">
                  <c:v>501.29037873796659</c:v>
                </c:pt>
                <c:pt idx="911">
                  <c:v>496.60989679285143</c:v>
                </c:pt>
                <c:pt idx="912">
                  <c:v>484.80209794192291</c:v>
                </c:pt>
                <c:pt idx="913">
                  <c:v>486.50922224933396</c:v>
                </c:pt>
                <c:pt idx="914">
                  <c:v>480.28042471841604</c:v>
                </c:pt>
                <c:pt idx="915">
                  <c:v>484.20374094084269</c:v>
                </c:pt>
                <c:pt idx="916">
                  <c:v>485.58498326952497</c:v>
                </c:pt>
                <c:pt idx="917">
                  <c:v>489.54390412953671</c:v>
                </c:pt>
                <c:pt idx="918">
                  <c:v>490.99427223704151</c:v>
                </c:pt>
                <c:pt idx="919">
                  <c:v>488.65031569599728</c:v>
                </c:pt>
                <c:pt idx="920">
                  <c:v>488.16099500377641</c:v>
                </c:pt>
                <c:pt idx="921">
                  <c:v>500.26416418692088</c:v>
                </c:pt>
                <c:pt idx="922">
                  <c:v>489.9296287533615</c:v>
                </c:pt>
                <c:pt idx="923">
                  <c:v>470.29934286525264</c:v>
                </c:pt>
                <c:pt idx="924">
                  <c:v>467.28614414739002</c:v>
                </c:pt>
                <c:pt idx="925">
                  <c:v>471.86055297845127</c:v>
                </c:pt>
                <c:pt idx="926">
                  <c:v>482.83974533192708</c:v>
                </c:pt>
                <c:pt idx="927">
                  <c:v>467.76835780206943</c:v>
                </c:pt>
                <c:pt idx="928">
                  <c:v>448.54787249558018</c:v>
                </c:pt>
                <c:pt idx="929">
                  <c:v>456.65804407844939</c:v>
                </c:pt>
                <c:pt idx="930">
                  <c:v>440.74689177069945</c:v>
                </c:pt>
                <c:pt idx="931">
                  <c:v>464.6129951834202</c:v>
                </c:pt>
                <c:pt idx="932">
                  <c:v>455.2120513132748</c:v>
                </c:pt>
                <c:pt idx="933">
                  <c:v>459.39941597282456</c:v>
                </c:pt>
                <c:pt idx="934">
                  <c:v>458.67199794798842</c:v>
                </c:pt>
                <c:pt idx="935">
                  <c:v>474.40901626099532</c:v>
                </c:pt>
                <c:pt idx="936">
                  <c:v>451.86322448376819</c:v>
                </c:pt>
                <c:pt idx="937">
                  <c:v>452.31719518795757</c:v>
                </c:pt>
                <c:pt idx="938">
                  <c:v>445.29558099684721</c:v>
                </c:pt>
                <c:pt idx="939">
                  <c:v>443.89176745773239</c:v>
                </c:pt>
                <c:pt idx="940">
                  <c:v>451.57984583053104</c:v>
                </c:pt>
                <c:pt idx="941">
                  <c:v>460.63319306001335</c:v>
                </c:pt>
                <c:pt idx="942">
                  <c:v>476.46445485781146</c:v>
                </c:pt>
                <c:pt idx="943">
                  <c:v>482.78566702672651</c:v>
                </c:pt>
                <c:pt idx="944">
                  <c:v>495.44205079008583</c:v>
                </c:pt>
                <c:pt idx="945">
                  <c:v>499.58975956915242</c:v>
                </c:pt>
                <c:pt idx="946">
                  <c:v>498.10112457872958</c:v>
                </c:pt>
                <c:pt idx="947">
                  <c:v>516.40484834230188</c:v>
                </c:pt>
                <c:pt idx="948">
                  <c:v>511.21673408706613</c:v>
                </c:pt>
                <c:pt idx="949">
                  <c:v>509.52160145863365</c:v>
                </c:pt>
                <c:pt idx="950">
                  <c:v>513.22258547080867</c:v>
                </c:pt>
                <c:pt idx="951">
                  <c:v>502.78074997534628</c:v>
                </c:pt>
                <c:pt idx="952">
                  <c:v>515.95800782561332</c:v>
                </c:pt>
                <c:pt idx="953">
                  <c:v>524.3313249971884</c:v>
                </c:pt>
                <c:pt idx="954">
                  <c:v>523.25813917848313</c:v>
                </c:pt>
                <c:pt idx="955">
                  <c:v>527.92493949758216</c:v>
                </c:pt>
                <c:pt idx="956">
                  <c:v>536.86668077270974</c:v>
                </c:pt>
                <c:pt idx="957">
                  <c:v>529.66956673925063</c:v>
                </c:pt>
                <c:pt idx="958">
                  <c:v>509.58818074192021</c:v>
                </c:pt>
                <c:pt idx="959">
                  <c:v>500.85705779757865</c:v>
                </c:pt>
                <c:pt idx="960">
                  <c:v>494.75570079325752</c:v>
                </c:pt>
                <c:pt idx="961">
                  <c:v>499.13618241427315</c:v>
                </c:pt>
                <c:pt idx="962">
                  <c:v>503.4460798090231</c:v>
                </c:pt>
                <c:pt idx="963">
                  <c:v>502.21841431112068</c:v>
                </c:pt>
                <c:pt idx="964">
                  <c:v>514.37302270409225</c:v>
                </c:pt>
                <c:pt idx="965">
                  <c:v>521.84404705738666</c:v>
                </c:pt>
                <c:pt idx="966">
                  <c:v>521.30298620586632</c:v>
                </c:pt>
                <c:pt idx="967">
                  <c:v>522.57743777175278</c:v>
                </c:pt>
                <c:pt idx="968">
                  <c:v>523.55186586358036</c:v>
                </c:pt>
                <c:pt idx="969">
                  <c:v>524.34104798014414</c:v>
                </c:pt>
                <c:pt idx="970">
                  <c:v>495.52349234731912</c:v>
                </c:pt>
                <c:pt idx="971">
                  <c:v>493.36161023709849</c:v>
                </c:pt>
                <c:pt idx="972">
                  <c:v>500.49561748118384</c:v>
                </c:pt>
                <c:pt idx="973">
                  <c:v>491.79989082479267</c:v>
                </c:pt>
                <c:pt idx="974">
                  <c:v>511.7467292579849</c:v>
                </c:pt>
                <c:pt idx="975">
                  <c:v>517.36494660924996</c:v>
                </c:pt>
                <c:pt idx="976">
                  <c:v>527.05290367626128</c:v>
                </c:pt>
                <c:pt idx="977">
                  <c:v>524.81029765754965</c:v>
                </c:pt>
                <c:pt idx="978">
                  <c:v>522.87408135173678</c:v>
                </c:pt>
                <c:pt idx="979">
                  <c:v>522.54738912442826</c:v>
                </c:pt>
                <c:pt idx="980">
                  <c:v>531.05076276801435</c:v>
                </c:pt>
                <c:pt idx="981">
                  <c:v>526.03893545374763</c:v>
                </c:pt>
                <c:pt idx="982">
                  <c:v>538.42499714098153</c:v>
                </c:pt>
                <c:pt idx="983">
                  <c:v>542.97614026282758</c:v>
                </c:pt>
                <c:pt idx="984">
                  <c:v>544.02916246687971</c:v>
                </c:pt>
                <c:pt idx="985">
                  <c:v>538.5090546436287</c:v>
                </c:pt>
                <c:pt idx="986">
                  <c:v>540.54419072603514</c:v>
                </c:pt>
                <c:pt idx="987">
                  <c:v>528.20968399842536</c:v>
                </c:pt>
                <c:pt idx="988">
                  <c:v>533.22405780822805</c:v>
                </c:pt>
                <c:pt idx="989">
                  <c:v>542.352735005657</c:v>
                </c:pt>
                <c:pt idx="990">
                  <c:v>558.61291925155399</c:v>
                </c:pt>
                <c:pt idx="991">
                  <c:v>556.54768822190397</c:v>
                </c:pt>
                <c:pt idx="992">
                  <c:v>558.98331860224391</c:v>
                </c:pt>
                <c:pt idx="993">
                  <c:v>578.92441584550056</c:v>
                </c:pt>
                <c:pt idx="994">
                  <c:v>582.53159622211331</c:v>
                </c:pt>
                <c:pt idx="995">
                  <c:v>567.27917600960598</c:v>
                </c:pt>
                <c:pt idx="996">
                  <c:v>546.76912221373027</c:v>
                </c:pt>
                <c:pt idx="997">
                  <c:v>561.23835614916311</c:v>
                </c:pt>
                <c:pt idx="998">
                  <c:v>574.40091377519957</c:v>
                </c:pt>
                <c:pt idx="999">
                  <c:v>548.85720225332591</c:v>
                </c:pt>
                <c:pt idx="1000">
                  <c:v>519.72163562797414</c:v>
                </c:pt>
                <c:pt idx="1001">
                  <c:v>478.13740982512184</c:v>
                </c:pt>
                <c:pt idx="1002">
                  <c:v>439.57767992032831</c:v>
                </c:pt>
                <c:pt idx="1003">
                  <c:v>418.78387707186459</c:v>
                </c:pt>
                <c:pt idx="1004">
                  <c:v>448.13545596854692</c:v>
                </c:pt>
                <c:pt idx="1005">
                  <c:v>465.68134266060753</c:v>
                </c:pt>
                <c:pt idx="1006">
                  <c:v>473.15928885176794</c:v>
                </c:pt>
                <c:pt idx="1007">
                  <c:v>482.91234360466296</c:v>
                </c:pt>
                <c:pt idx="1008">
                  <c:v>482.9026900715856</c:v>
                </c:pt>
                <c:pt idx="1009">
                  <c:v>471.17399463198865</c:v>
                </c:pt>
                <c:pt idx="1010">
                  <c:v>483.71458229833843</c:v>
                </c:pt>
                <c:pt idx="1011">
                  <c:v>479.26316920166556</c:v>
                </c:pt>
                <c:pt idx="1012">
                  <c:v>474.76163644285253</c:v>
                </c:pt>
                <c:pt idx="1013">
                  <c:v>480.27766987324588</c:v>
                </c:pt>
                <c:pt idx="1014">
                  <c:v>500.02317310937877</c:v>
                </c:pt>
                <c:pt idx="1015">
                  <c:v>487.14089204201741</c:v>
                </c:pt>
                <c:pt idx="1016">
                  <c:v>506.82736288163403</c:v>
                </c:pt>
                <c:pt idx="1017">
                  <c:v>500.10283211973649</c:v>
                </c:pt>
                <c:pt idx="1018">
                  <c:v>531.36016197563731</c:v>
                </c:pt>
                <c:pt idx="1019">
                  <c:v>530.94147180960124</c:v>
                </c:pt>
                <c:pt idx="1020">
                  <c:v>518.94025504773413</c:v>
                </c:pt>
                <c:pt idx="1021">
                  <c:v>508.39225383838027</c:v>
                </c:pt>
                <c:pt idx="1022">
                  <c:v>513.71343406035135</c:v>
                </c:pt>
                <c:pt idx="1023">
                  <c:v>515.96069322090602</c:v>
                </c:pt>
                <c:pt idx="1024">
                  <c:v>520.14872922927884</c:v>
                </c:pt>
                <c:pt idx="1025">
                  <c:v>529.0093298966458</c:v>
                </c:pt>
                <c:pt idx="1026">
                  <c:v>516.88622859844236</c:v>
                </c:pt>
                <c:pt idx="1027">
                  <c:v>521.46649436923644</c:v>
                </c:pt>
                <c:pt idx="1028">
                  <c:v>526.88958071256604</c:v>
                </c:pt>
                <c:pt idx="1029">
                  <c:v>526.61911973668418</c:v>
                </c:pt>
                <c:pt idx="1030">
                  <c:v>529.33509612557759</c:v>
                </c:pt>
                <c:pt idx="1031">
                  <c:v>528.83447825316068</c:v>
                </c:pt>
                <c:pt idx="1032">
                  <c:v>545.52550639378831</c:v>
                </c:pt>
                <c:pt idx="1033">
                  <c:v>541.03131217211069</c:v>
                </c:pt>
                <c:pt idx="1034">
                  <c:v>539.88309733493134</c:v>
                </c:pt>
                <c:pt idx="1035">
                  <c:v>542.17084577450828</c:v>
                </c:pt>
                <c:pt idx="1036">
                  <c:v>560.70468013469667</c:v>
                </c:pt>
                <c:pt idx="1037">
                  <c:v>566.50471726723163</c:v>
                </c:pt>
                <c:pt idx="1038">
                  <c:v>576.18119195437157</c:v>
                </c:pt>
                <c:pt idx="1039">
                  <c:v>562.38916378179692</c:v>
                </c:pt>
                <c:pt idx="1040">
                  <c:v>574.0196107936232</c:v>
                </c:pt>
                <c:pt idx="1041">
                  <c:v>574.55180521068644</c:v>
                </c:pt>
                <c:pt idx="1042">
                  <c:v>568.25390505090536</c:v>
                </c:pt>
                <c:pt idx="1043">
                  <c:v>566.58270948051108</c:v>
                </c:pt>
                <c:pt idx="1044">
                  <c:v>586.94335343830232</c:v>
                </c:pt>
                <c:pt idx="1045">
                  <c:v>612.55357479358429</c:v>
                </c:pt>
                <c:pt idx="1046">
                  <c:v>623.87966928894059</c:v>
                </c:pt>
                <c:pt idx="1047">
                  <c:v>640.65017124025076</c:v>
                </c:pt>
                <c:pt idx="1048">
                  <c:v>628.06383925409079</c:v>
                </c:pt>
                <c:pt idx="1049">
                  <c:v>643.32014865978044</c:v>
                </c:pt>
                <c:pt idx="1050">
                  <c:v>651.79611275141531</c:v>
                </c:pt>
                <c:pt idx="1051">
                  <c:v>633.61251412726369</c:v>
                </c:pt>
                <c:pt idx="1052">
                  <c:v>629.36042218118087</c:v>
                </c:pt>
                <c:pt idx="1053">
                  <c:v>614.91792644887585</c:v>
                </c:pt>
                <c:pt idx="1054">
                  <c:v>627.22453747538668</c:v>
                </c:pt>
                <c:pt idx="1055">
                  <c:v>624.12496625893505</c:v>
                </c:pt>
                <c:pt idx="1056">
                  <c:v>626.20786070762097</c:v>
                </c:pt>
                <c:pt idx="1057">
                  <c:v>640.60213507445803</c:v>
                </c:pt>
                <c:pt idx="1058">
                  <c:v>622.78740790367476</c:v>
                </c:pt>
                <c:pt idx="1059">
                  <c:v>623.31055068660544</c:v>
                </c:pt>
                <c:pt idx="1060">
                  <c:v>627.06352950763358</c:v>
                </c:pt>
                <c:pt idx="1061">
                  <c:v>619.73626640232578</c:v>
                </c:pt>
                <c:pt idx="1062">
                  <c:v>616.64294567491697</c:v>
                </c:pt>
                <c:pt idx="1063">
                  <c:v>602.01029617595157</c:v>
                </c:pt>
                <c:pt idx="1064">
                  <c:v>607.64131545477471</c:v>
                </c:pt>
                <c:pt idx="1065">
                  <c:v>628.92281849829988</c:v>
                </c:pt>
                <c:pt idx="1066">
                  <c:v>629.15674883821998</c:v>
                </c:pt>
                <c:pt idx="1067">
                  <c:v>635.28725164144862</c:v>
                </c:pt>
                <c:pt idx="1068">
                  <c:v>637.33009666034138</c:v>
                </c:pt>
                <c:pt idx="1069">
                  <c:v>649.86610063472642</c:v>
                </c:pt>
                <c:pt idx="1070">
                  <c:v>640.76358289144002</c:v>
                </c:pt>
                <c:pt idx="1071">
                  <c:v>629.38361844051769</c:v>
                </c:pt>
                <c:pt idx="1072">
                  <c:v>634.65789684470769</c:v>
                </c:pt>
                <c:pt idx="1073">
                  <c:v>612.80051541069724</c:v>
                </c:pt>
                <c:pt idx="1074">
                  <c:v>615.40708509138062</c:v>
                </c:pt>
                <c:pt idx="1075">
                  <c:v>625.77916975911614</c:v>
                </c:pt>
                <c:pt idx="1076">
                  <c:v>611.6401005449045</c:v>
                </c:pt>
                <c:pt idx="1077">
                  <c:v>599.77660289161588</c:v>
                </c:pt>
                <c:pt idx="1078">
                  <c:v>616.08723089908494</c:v>
                </c:pt>
                <c:pt idx="1079">
                  <c:v>631.63080815119406</c:v>
                </c:pt>
                <c:pt idx="1080">
                  <c:v>623.86985370614718</c:v>
                </c:pt>
                <c:pt idx="1081">
                  <c:v>610.27084989520085</c:v>
                </c:pt>
                <c:pt idx="1082">
                  <c:v>614.87239047870014</c:v>
                </c:pt>
                <c:pt idx="1083">
                  <c:v>602.22267390365334</c:v>
                </c:pt>
                <c:pt idx="1084">
                  <c:v>617.89366853239983</c:v>
                </c:pt>
                <c:pt idx="1085">
                  <c:v>620.47734290321864</c:v>
                </c:pt>
                <c:pt idx="1086">
                  <c:v>622.80025613115185</c:v>
                </c:pt>
                <c:pt idx="1087">
                  <c:v>601.25581584855559</c:v>
                </c:pt>
                <c:pt idx="1088">
                  <c:v>607.47539969562501</c:v>
                </c:pt>
                <c:pt idx="1089">
                  <c:v>630.52352244226597</c:v>
                </c:pt>
                <c:pt idx="1090">
                  <c:v>633.01776851985255</c:v>
                </c:pt>
                <c:pt idx="1091">
                  <c:v>618.81043007531684</c:v>
                </c:pt>
                <c:pt idx="1092">
                  <c:v>618.29381558094212</c:v>
                </c:pt>
                <c:pt idx="1093">
                  <c:v>626.87853818192343</c:v>
                </c:pt>
                <c:pt idx="1094">
                  <c:v>609.55678939694906</c:v>
                </c:pt>
                <c:pt idx="1095">
                  <c:v>623.18848095059377</c:v>
                </c:pt>
                <c:pt idx="1096">
                  <c:v>630.6038065015282</c:v>
                </c:pt>
                <c:pt idx="1097">
                  <c:v>630.71508835645102</c:v>
                </c:pt>
                <c:pt idx="1098">
                  <c:v>633.99918789942456</c:v>
                </c:pt>
                <c:pt idx="1099">
                  <c:v>636.51260214340937</c:v>
                </c:pt>
                <c:pt idx="1100">
                  <c:v>632.58609122658299</c:v>
                </c:pt>
                <c:pt idx="1101">
                  <c:v>623.81848394619851</c:v>
                </c:pt>
                <c:pt idx="1102">
                  <c:v>642.51369667349059</c:v>
                </c:pt>
                <c:pt idx="1103">
                  <c:v>642.98871069079098</c:v>
                </c:pt>
                <c:pt idx="1104">
                  <c:v>620.6035333320068</c:v>
                </c:pt>
                <c:pt idx="1105">
                  <c:v>619.78779821199055</c:v>
                </c:pt>
                <c:pt idx="1106">
                  <c:v>567.89711787635315</c:v>
                </c:pt>
                <c:pt idx="1107">
                  <c:v>591.97022822619078</c:v>
                </c:pt>
                <c:pt idx="1108">
                  <c:v>603.20418588306302</c:v>
                </c:pt>
                <c:pt idx="1109">
                  <c:v>614.97089355602441</c:v>
                </c:pt>
                <c:pt idx="1110">
                  <c:v>593.26787605141408</c:v>
                </c:pt>
                <c:pt idx="1111">
                  <c:v>598.44175308160766</c:v>
                </c:pt>
                <c:pt idx="1112">
                  <c:v>573.64608619841169</c:v>
                </c:pt>
                <c:pt idx="1113">
                  <c:v>599.39106346746655</c:v>
                </c:pt>
                <c:pt idx="1114">
                  <c:v>578.511119620008</c:v>
                </c:pt>
                <c:pt idx="1115">
                  <c:v>573.08289398568752</c:v>
                </c:pt>
                <c:pt idx="1116">
                  <c:v>574.49923165284758</c:v>
                </c:pt>
                <c:pt idx="1117">
                  <c:v>587.3954952956974</c:v>
                </c:pt>
                <c:pt idx="1118">
                  <c:v>592.00606436336977</c:v>
                </c:pt>
                <c:pt idx="1119">
                  <c:v>587.01405341436498</c:v>
                </c:pt>
                <c:pt idx="1120">
                  <c:v>573.28904437430583</c:v>
                </c:pt>
                <c:pt idx="1121">
                  <c:v>587.91646198244268</c:v>
                </c:pt>
                <c:pt idx="1122">
                  <c:v>585.96052191120555</c:v>
                </c:pt>
                <c:pt idx="1123">
                  <c:v>594.54681870942727</c:v>
                </c:pt>
                <c:pt idx="1124">
                  <c:v>578.67870217623556</c:v>
                </c:pt>
                <c:pt idx="1125">
                  <c:v>575.56885237780227</c:v>
                </c:pt>
                <c:pt idx="1126">
                  <c:v>574.47369724760915</c:v>
                </c:pt>
                <c:pt idx="1127">
                  <c:v>581.93092422509028</c:v>
                </c:pt>
                <c:pt idx="1128">
                  <c:v>601.51243314870521</c:v>
                </c:pt>
                <c:pt idx="1129">
                  <c:v>609.74914240975386</c:v>
                </c:pt>
                <c:pt idx="1130">
                  <c:v>609.08865091759549</c:v>
                </c:pt>
                <c:pt idx="1131">
                  <c:v>601.08230690271648</c:v>
                </c:pt>
                <c:pt idx="1132">
                  <c:v>590.57349857465749</c:v>
                </c:pt>
                <c:pt idx="1133">
                  <c:v>584.15554272533404</c:v>
                </c:pt>
                <c:pt idx="1134">
                  <c:v>577.56755042408463</c:v>
                </c:pt>
                <c:pt idx="1135">
                  <c:v>556.67387865069122</c:v>
                </c:pt>
                <c:pt idx="1136">
                  <c:v>577.91658236223157</c:v>
                </c:pt>
                <c:pt idx="1137">
                  <c:v>558.51518012288966</c:v>
                </c:pt>
                <c:pt idx="1138">
                  <c:v>544.39319557872852</c:v>
                </c:pt>
                <c:pt idx="1139">
                  <c:v>540.76263374310338</c:v>
                </c:pt>
                <c:pt idx="1140">
                  <c:v>562.41231374121446</c:v>
                </c:pt>
                <c:pt idx="1141">
                  <c:v>567.83294618884565</c:v>
                </c:pt>
                <c:pt idx="1142">
                  <c:v>576.04634344076032</c:v>
                </c:pt>
                <c:pt idx="1143">
                  <c:v>563.92500153947265</c:v>
                </c:pt>
                <c:pt idx="1144">
                  <c:v>589.39643888804301</c:v>
                </c:pt>
                <c:pt idx="1145">
                  <c:v>577.1192283099931</c:v>
                </c:pt>
                <c:pt idx="1146">
                  <c:v>577.44365184127878</c:v>
                </c:pt>
                <c:pt idx="1147">
                  <c:v>582.77189280087248</c:v>
                </c:pt>
              </c:numCache>
            </c:numRef>
          </c:val>
          <c:smooth val="0"/>
          <c:extLst>
            <c:ext xmlns:c16="http://schemas.microsoft.com/office/drawing/2014/chart" uri="{C3380CC4-5D6E-409C-BE32-E72D297353CC}">
              <c16:uniqueId val="{00000002-B944-4BFD-A5AD-7A51881FCA72}"/>
            </c:ext>
          </c:extLst>
        </c:ser>
        <c:ser>
          <c:idx val="3"/>
          <c:order val="3"/>
          <c:tx>
            <c:strRef>
              <c:f>Marknadsindex!$F$2</c:f>
              <c:strCache>
                <c:ptCount val="1"/>
                <c:pt idx="0">
                  <c:v>Svenska aktier</c:v>
                </c:pt>
              </c:strCache>
            </c:strRef>
          </c:tx>
          <c:marker>
            <c:symbol val="none"/>
          </c:marker>
          <c:cat>
            <c:numRef>
              <c:f>'Marknadsindex 2'!$B$3:$B$1150</c:f>
              <c:numCache>
                <c:formatCode>m/d/yyyy</c:formatCode>
                <c:ptCount val="1148"/>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numCache>
            </c:numRef>
          </c:cat>
          <c:val>
            <c:numRef>
              <c:f>'Marknadsindex 2'!$F$3:$F$1150</c:f>
              <c:numCache>
                <c:formatCode>_(* #,##0.00_);_(* \(#,##0.00\);_(* "-"??_);_(@_)</c:formatCode>
                <c:ptCount val="1148"/>
                <c:pt idx="0" formatCode="_(* #\ ##0_);_(* \(#\ ##0\);_(* &quot;-&quot;??_);_(@_)">
                  <c:v>100</c:v>
                </c:pt>
                <c:pt idx="1">
                  <c:v>99.907176237116687</c:v>
                </c:pt>
                <c:pt idx="2">
                  <c:v>102.17335637923307</c:v>
                </c:pt>
                <c:pt idx="3">
                  <c:v>103.97221688752319</c:v>
                </c:pt>
                <c:pt idx="4">
                  <c:v>102.37820882145829</c:v>
                </c:pt>
                <c:pt idx="5">
                  <c:v>101.9973113116958</c:v>
                </c:pt>
                <c:pt idx="6">
                  <c:v>98.265155879905251</c:v>
                </c:pt>
                <c:pt idx="7">
                  <c:v>95.448434799308615</c:v>
                </c:pt>
                <c:pt idx="8">
                  <c:v>93.527943153447268</c:v>
                </c:pt>
                <c:pt idx="9">
                  <c:v>94.712246335061764</c:v>
                </c:pt>
                <c:pt idx="10">
                  <c:v>88.227386210869966</c:v>
                </c:pt>
                <c:pt idx="11">
                  <c:v>84.149542282824385</c:v>
                </c:pt>
                <c:pt idx="12">
                  <c:v>85.86838230587027</c:v>
                </c:pt>
                <c:pt idx="13">
                  <c:v>80.711862236732586</c:v>
                </c:pt>
                <c:pt idx="14">
                  <c:v>83.989501312335932</c:v>
                </c:pt>
                <c:pt idx="15">
                  <c:v>84.428013571474267</c:v>
                </c:pt>
                <c:pt idx="16">
                  <c:v>85.999615901670794</c:v>
                </c:pt>
                <c:pt idx="17">
                  <c:v>91.924332629153028</c:v>
                </c:pt>
                <c:pt idx="18">
                  <c:v>92.145189168427081</c:v>
                </c:pt>
                <c:pt idx="19">
                  <c:v>90.285513091351348</c:v>
                </c:pt>
                <c:pt idx="20">
                  <c:v>96.037385570706064</c:v>
                </c:pt>
                <c:pt idx="21">
                  <c:v>94.805070097945034</c:v>
                </c:pt>
                <c:pt idx="22">
                  <c:v>91.853914602138119</c:v>
                </c:pt>
                <c:pt idx="23">
                  <c:v>89.850201651622768</c:v>
                </c:pt>
                <c:pt idx="24">
                  <c:v>85.535497087254299</c:v>
                </c:pt>
                <c:pt idx="25">
                  <c:v>84.879329108251667</c:v>
                </c:pt>
                <c:pt idx="26">
                  <c:v>89.104410729146608</c:v>
                </c:pt>
                <c:pt idx="27">
                  <c:v>82.481915370334747</c:v>
                </c:pt>
                <c:pt idx="28">
                  <c:v>83.573394789065958</c:v>
                </c:pt>
                <c:pt idx="29">
                  <c:v>82.267460469880234</c:v>
                </c:pt>
                <c:pt idx="30">
                  <c:v>84.626464374879916</c:v>
                </c:pt>
                <c:pt idx="31">
                  <c:v>84.677677485436234</c:v>
                </c:pt>
                <c:pt idx="32">
                  <c:v>81.876960501888448</c:v>
                </c:pt>
                <c:pt idx="33">
                  <c:v>78.996223033096442</c:v>
                </c:pt>
                <c:pt idx="34">
                  <c:v>83.096472697010412</c:v>
                </c:pt>
                <c:pt idx="35">
                  <c:v>78.663337814480485</c:v>
                </c:pt>
                <c:pt idx="36">
                  <c:v>73.906920171563897</c:v>
                </c:pt>
                <c:pt idx="37">
                  <c:v>70.738108955892685</c:v>
                </c:pt>
                <c:pt idx="38">
                  <c:v>68.475129633186071</c:v>
                </c:pt>
                <c:pt idx="39">
                  <c:v>69.406568081428816</c:v>
                </c:pt>
                <c:pt idx="40">
                  <c:v>72.575379297100028</c:v>
                </c:pt>
                <c:pt idx="41">
                  <c:v>74.371038985980377</c:v>
                </c:pt>
                <c:pt idx="42">
                  <c:v>74.483067665322281</c:v>
                </c:pt>
                <c:pt idx="43">
                  <c:v>76.077075731387211</c:v>
                </c:pt>
                <c:pt idx="44">
                  <c:v>77.283784648870082</c:v>
                </c:pt>
                <c:pt idx="45">
                  <c:v>77.629473145125132</c:v>
                </c:pt>
                <c:pt idx="46">
                  <c:v>84.005505409384782</c:v>
                </c:pt>
                <c:pt idx="47">
                  <c:v>84.952947954676389</c:v>
                </c:pt>
                <c:pt idx="48">
                  <c:v>83.656616093719975</c:v>
                </c:pt>
                <c:pt idx="49">
                  <c:v>86.092439664554107</c:v>
                </c:pt>
                <c:pt idx="50">
                  <c:v>83.605402983163657</c:v>
                </c:pt>
                <c:pt idx="51">
                  <c:v>82.734780103706527</c:v>
                </c:pt>
                <c:pt idx="52">
                  <c:v>85.157800396901592</c:v>
                </c:pt>
                <c:pt idx="53">
                  <c:v>86.793419115293503</c:v>
                </c:pt>
                <c:pt idx="54">
                  <c:v>81.99539082004992</c:v>
                </c:pt>
                <c:pt idx="55">
                  <c:v>80.097304910056963</c:v>
                </c:pt>
                <c:pt idx="56">
                  <c:v>80.292554894052856</c:v>
                </c:pt>
                <c:pt idx="57">
                  <c:v>80.612636835029747</c:v>
                </c:pt>
                <c:pt idx="58">
                  <c:v>80.369374559887319</c:v>
                </c:pt>
                <c:pt idx="59">
                  <c:v>78.416874719928288</c:v>
                </c:pt>
                <c:pt idx="60">
                  <c:v>78.480891108123657</c:v>
                </c:pt>
                <c:pt idx="61">
                  <c:v>84.671275846616709</c:v>
                </c:pt>
                <c:pt idx="62">
                  <c:v>84.92414057998846</c:v>
                </c:pt>
                <c:pt idx="63">
                  <c:v>83.176493182254646</c:v>
                </c:pt>
                <c:pt idx="64">
                  <c:v>82.949235004161039</c:v>
                </c:pt>
                <c:pt idx="65">
                  <c:v>82.87241533832659</c:v>
                </c:pt>
                <c:pt idx="66">
                  <c:v>80.638243390307892</c:v>
                </c:pt>
                <c:pt idx="67">
                  <c:v>80.884706484860089</c:v>
                </c:pt>
                <c:pt idx="68">
                  <c:v>77.655079700403277</c:v>
                </c:pt>
                <c:pt idx="69">
                  <c:v>76.077075731387211</c:v>
                </c:pt>
                <c:pt idx="70">
                  <c:v>74.646309455220518</c:v>
                </c:pt>
                <c:pt idx="71">
                  <c:v>76.141092119582581</c:v>
                </c:pt>
                <c:pt idx="72">
                  <c:v>76.944497791434571</c:v>
                </c:pt>
                <c:pt idx="73">
                  <c:v>74.57909224761535</c:v>
                </c:pt>
                <c:pt idx="74">
                  <c:v>71.647141668267039</c:v>
                </c:pt>
                <c:pt idx="75">
                  <c:v>69.662633634210309</c:v>
                </c:pt>
                <c:pt idx="76">
                  <c:v>67.473273157928389</c:v>
                </c:pt>
                <c:pt idx="77">
                  <c:v>62.39037193521537</c:v>
                </c:pt>
                <c:pt idx="78">
                  <c:v>66.701875680174084</c:v>
                </c:pt>
                <c:pt idx="79">
                  <c:v>66.842711734203931</c:v>
                </c:pt>
                <c:pt idx="80">
                  <c:v>61.11004417130782</c:v>
                </c:pt>
                <c:pt idx="81">
                  <c:v>58.178093591959509</c:v>
                </c:pt>
                <c:pt idx="82">
                  <c:v>58.014851802061301</c:v>
                </c:pt>
                <c:pt idx="83">
                  <c:v>55.236540554381897</c:v>
                </c:pt>
                <c:pt idx="84">
                  <c:v>57.512323154727589</c:v>
                </c:pt>
                <c:pt idx="85">
                  <c:v>57.547532168235037</c:v>
                </c:pt>
                <c:pt idx="86">
                  <c:v>58.843864029191444</c:v>
                </c:pt>
                <c:pt idx="87">
                  <c:v>57.461110044171278</c:v>
                </c:pt>
                <c:pt idx="88">
                  <c:v>55.742270021125378</c:v>
                </c:pt>
                <c:pt idx="89">
                  <c:v>55.7710773958133</c:v>
                </c:pt>
                <c:pt idx="90">
                  <c:v>50.160040970488417</c:v>
                </c:pt>
                <c:pt idx="91">
                  <c:v>48.982139427693461</c:v>
                </c:pt>
                <c:pt idx="92">
                  <c:v>46.904807630753439</c:v>
                </c:pt>
                <c:pt idx="93">
                  <c:v>49.919979514755745</c:v>
                </c:pt>
                <c:pt idx="94">
                  <c:v>54.19627424620699</c:v>
                </c:pt>
                <c:pt idx="95">
                  <c:v>54.567569297740178</c:v>
                </c:pt>
                <c:pt idx="96">
                  <c:v>56.616093719992278</c:v>
                </c:pt>
                <c:pt idx="97">
                  <c:v>55.745470840535134</c:v>
                </c:pt>
                <c:pt idx="98">
                  <c:v>59.733691825107186</c:v>
                </c:pt>
                <c:pt idx="99">
                  <c:v>61.183663017732499</c:v>
                </c:pt>
                <c:pt idx="100">
                  <c:v>62.102298188336171</c:v>
                </c:pt>
                <c:pt idx="101">
                  <c:v>59.240765636002777</c:v>
                </c:pt>
                <c:pt idx="102">
                  <c:v>58.286921451891644</c:v>
                </c:pt>
                <c:pt idx="103">
                  <c:v>55.710261827027686</c:v>
                </c:pt>
                <c:pt idx="104">
                  <c:v>54.583573394789028</c:v>
                </c:pt>
                <c:pt idx="105">
                  <c:v>57.115421547916227</c:v>
                </c:pt>
                <c:pt idx="106">
                  <c:v>57.067409256769693</c:v>
                </c:pt>
                <c:pt idx="107">
                  <c:v>56.657704372319273</c:v>
                </c:pt>
                <c:pt idx="108">
                  <c:v>52.70149158184492</c:v>
                </c:pt>
                <c:pt idx="109">
                  <c:v>53.059983355739035</c:v>
                </c:pt>
                <c:pt idx="110">
                  <c:v>50.43531143972853</c:v>
                </c:pt>
                <c:pt idx="111">
                  <c:v>53.821778375264024</c:v>
                </c:pt>
                <c:pt idx="112">
                  <c:v>52.253376864477261</c:v>
                </c:pt>
                <c:pt idx="113">
                  <c:v>51.862876896485453</c:v>
                </c:pt>
                <c:pt idx="114">
                  <c:v>49.391844312143867</c:v>
                </c:pt>
                <c:pt idx="115">
                  <c:v>52.851930094104041</c:v>
                </c:pt>
                <c:pt idx="116">
                  <c:v>53.597721016580188</c:v>
                </c:pt>
                <c:pt idx="117">
                  <c:v>50.617758146085343</c:v>
                </c:pt>
                <c:pt idx="118">
                  <c:v>55.05409384802504</c:v>
                </c:pt>
                <c:pt idx="119">
                  <c:v>53.62332757185834</c:v>
                </c:pt>
                <c:pt idx="120">
                  <c:v>54.740413545867682</c:v>
                </c:pt>
                <c:pt idx="121">
                  <c:v>56.996991229754748</c:v>
                </c:pt>
                <c:pt idx="122">
                  <c:v>58.661417322834581</c:v>
                </c:pt>
                <c:pt idx="123">
                  <c:v>58.190896869598554</c:v>
                </c:pt>
                <c:pt idx="124">
                  <c:v>57.064208437359902</c:v>
                </c:pt>
                <c:pt idx="125">
                  <c:v>56.167979002624605</c:v>
                </c:pt>
                <c:pt idx="126">
                  <c:v>58.597400934639197</c:v>
                </c:pt>
                <c:pt idx="127">
                  <c:v>59.704884450419236</c:v>
                </c:pt>
                <c:pt idx="128">
                  <c:v>60.479482747583297</c:v>
                </c:pt>
                <c:pt idx="129">
                  <c:v>60.313040138275319</c:v>
                </c:pt>
                <c:pt idx="130">
                  <c:v>60.511490941680989</c:v>
                </c:pt>
                <c:pt idx="131">
                  <c:v>62.905703860188126</c:v>
                </c:pt>
                <c:pt idx="132">
                  <c:v>62.944113693105358</c:v>
                </c:pt>
                <c:pt idx="133">
                  <c:v>62.940912873695588</c:v>
                </c:pt>
                <c:pt idx="134">
                  <c:v>64.025990653607238</c:v>
                </c:pt>
                <c:pt idx="135">
                  <c:v>64.592535689136341</c:v>
                </c:pt>
                <c:pt idx="136">
                  <c:v>63.808334933742955</c:v>
                </c:pt>
                <c:pt idx="137">
                  <c:v>66.634658472568901</c:v>
                </c:pt>
                <c:pt idx="138">
                  <c:v>67.316433006849678</c:v>
                </c:pt>
                <c:pt idx="139">
                  <c:v>68.318289482107346</c:v>
                </c:pt>
                <c:pt idx="140">
                  <c:v>70.117149990397479</c:v>
                </c:pt>
                <c:pt idx="141">
                  <c:v>69.105691056910516</c:v>
                </c:pt>
                <c:pt idx="142">
                  <c:v>67.48927725497721</c:v>
                </c:pt>
                <c:pt idx="143">
                  <c:v>65.892068369502539</c:v>
                </c:pt>
                <c:pt idx="144">
                  <c:v>67.623711670187518</c:v>
                </c:pt>
                <c:pt idx="145">
                  <c:v>69.102490237500746</c:v>
                </c:pt>
                <c:pt idx="146">
                  <c:v>70.011522949875115</c:v>
                </c:pt>
                <c:pt idx="147">
                  <c:v>70.193969656231957</c:v>
                </c:pt>
                <c:pt idx="148">
                  <c:v>71.266244158504534</c:v>
                </c:pt>
                <c:pt idx="149">
                  <c:v>71.234235964406849</c:v>
                </c:pt>
                <c:pt idx="150">
                  <c:v>71.086998271557476</c:v>
                </c:pt>
                <c:pt idx="151">
                  <c:v>70.712502400614511</c:v>
                </c:pt>
                <c:pt idx="152">
                  <c:v>71.67274822354517</c:v>
                </c:pt>
                <c:pt idx="153">
                  <c:v>71.371871199026899</c:v>
                </c:pt>
                <c:pt idx="154">
                  <c:v>71.916010498687612</c:v>
                </c:pt>
                <c:pt idx="155">
                  <c:v>71.371871199026884</c:v>
                </c:pt>
                <c:pt idx="156">
                  <c:v>73.353178413673831</c:v>
                </c:pt>
                <c:pt idx="157">
                  <c:v>73.977338198578778</c:v>
                </c:pt>
                <c:pt idx="158">
                  <c:v>74.931182382689897</c:v>
                </c:pt>
                <c:pt idx="159">
                  <c:v>77.67108379745207</c:v>
                </c:pt>
                <c:pt idx="160">
                  <c:v>77.706292810959539</c:v>
                </c:pt>
                <c:pt idx="161">
                  <c:v>77.219768260674655</c:v>
                </c:pt>
                <c:pt idx="162">
                  <c:v>79.325907432302586</c:v>
                </c:pt>
                <c:pt idx="163">
                  <c:v>79.876448370782839</c:v>
                </c:pt>
                <c:pt idx="164">
                  <c:v>80.907112220728422</c:v>
                </c:pt>
                <c:pt idx="165">
                  <c:v>81.118366301773165</c:v>
                </c:pt>
                <c:pt idx="166">
                  <c:v>82.238653095192277</c:v>
                </c:pt>
                <c:pt idx="167">
                  <c:v>78.087190320722016</c:v>
                </c:pt>
                <c:pt idx="168">
                  <c:v>76.147493758402064</c:v>
                </c:pt>
                <c:pt idx="169">
                  <c:v>79.409128736956561</c:v>
                </c:pt>
                <c:pt idx="170">
                  <c:v>82.987644837078179</c:v>
                </c:pt>
                <c:pt idx="171">
                  <c:v>83.090071058190787</c:v>
                </c:pt>
                <c:pt idx="172">
                  <c:v>82.696370270789231</c:v>
                </c:pt>
                <c:pt idx="173">
                  <c:v>83.096472697010341</c:v>
                </c:pt>
                <c:pt idx="174">
                  <c:v>81.089558927085235</c:v>
                </c:pt>
                <c:pt idx="175">
                  <c:v>76.96370270789312</c:v>
                </c:pt>
                <c:pt idx="176">
                  <c:v>77.056526470776433</c:v>
                </c:pt>
                <c:pt idx="177">
                  <c:v>78.964214838998686</c:v>
                </c:pt>
                <c:pt idx="178">
                  <c:v>79.562768068625473</c:v>
                </c:pt>
                <c:pt idx="179">
                  <c:v>81.617694129697114</c:v>
                </c:pt>
                <c:pt idx="180">
                  <c:v>80.170923756481571</c:v>
                </c:pt>
                <c:pt idx="181">
                  <c:v>80.295755713462569</c:v>
                </c:pt>
                <c:pt idx="182">
                  <c:v>82.347480955124425</c:v>
                </c:pt>
                <c:pt idx="183">
                  <c:v>81.662505601433878</c:v>
                </c:pt>
                <c:pt idx="184">
                  <c:v>79.242686127648597</c:v>
                </c:pt>
                <c:pt idx="185">
                  <c:v>78.842583701427486</c:v>
                </c:pt>
                <c:pt idx="186">
                  <c:v>78.436079636386836</c:v>
                </c:pt>
                <c:pt idx="187">
                  <c:v>80.116509826515497</c:v>
                </c:pt>
                <c:pt idx="188">
                  <c:v>77.71589526918882</c:v>
                </c:pt>
                <c:pt idx="189">
                  <c:v>77.472632994046378</c:v>
                </c:pt>
                <c:pt idx="190">
                  <c:v>79.777222969079986</c:v>
                </c:pt>
                <c:pt idx="191">
                  <c:v>80.670251584405506</c:v>
                </c:pt>
                <c:pt idx="192">
                  <c:v>81.617694129697114</c:v>
                </c:pt>
                <c:pt idx="193">
                  <c:v>82.38268996863188</c:v>
                </c:pt>
                <c:pt idx="194">
                  <c:v>82.206644901094592</c:v>
                </c:pt>
                <c:pt idx="195">
                  <c:v>81.630497407336193</c:v>
                </c:pt>
                <c:pt idx="196">
                  <c:v>85.103386466935447</c:v>
                </c:pt>
                <c:pt idx="197">
                  <c:v>84.79290698418788</c:v>
                </c:pt>
                <c:pt idx="198">
                  <c:v>83.791050508930198</c:v>
                </c:pt>
                <c:pt idx="199">
                  <c:v>81.284808911081157</c:v>
                </c:pt>
                <c:pt idx="200">
                  <c:v>83.797452147749752</c:v>
                </c:pt>
                <c:pt idx="201">
                  <c:v>85.762755265347863</c:v>
                </c:pt>
                <c:pt idx="202">
                  <c:v>87.478394468983993</c:v>
                </c:pt>
                <c:pt idx="203">
                  <c:v>86.822226489981375</c:v>
                </c:pt>
                <c:pt idx="204">
                  <c:v>88.0961526150694</c:v>
                </c:pt>
                <c:pt idx="205">
                  <c:v>87.699251008258059</c:v>
                </c:pt>
                <c:pt idx="206">
                  <c:v>87.539210037769621</c:v>
                </c:pt>
                <c:pt idx="207">
                  <c:v>87.331156776134634</c:v>
                </c:pt>
                <c:pt idx="208">
                  <c:v>88.374623903719311</c:v>
                </c:pt>
                <c:pt idx="209">
                  <c:v>89.014787785673093</c:v>
                </c:pt>
                <c:pt idx="210">
                  <c:v>90.256705716663419</c:v>
                </c:pt>
                <c:pt idx="211">
                  <c:v>89.386082837206274</c:v>
                </c:pt>
                <c:pt idx="212">
                  <c:v>87.446386274886322</c:v>
                </c:pt>
                <c:pt idx="213">
                  <c:v>89.037193521541468</c:v>
                </c:pt>
                <c:pt idx="214">
                  <c:v>91.91152935151392</c:v>
                </c:pt>
                <c:pt idx="215">
                  <c:v>92.100377696690288</c:v>
                </c:pt>
                <c:pt idx="216">
                  <c:v>91.937135906792079</c:v>
                </c:pt>
                <c:pt idx="217">
                  <c:v>93.195057934831269</c:v>
                </c:pt>
                <c:pt idx="218">
                  <c:v>94.590615197490493</c:v>
                </c:pt>
                <c:pt idx="219">
                  <c:v>93.825619358555727</c:v>
                </c:pt>
                <c:pt idx="220">
                  <c:v>92.670123551629146</c:v>
                </c:pt>
                <c:pt idx="221">
                  <c:v>93.659176749247735</c:v>
                </c:pt>
                <c:pt idx="222">
                  <c:v>94.155303757761928</c:v>
                </c:pt>
                <c:pt idx="223">
                  <c:v>96.642340439152363</c:v>
                </c:pt>
                <c:pt idx="224">
                  <c:v>94.411369310543435</c:v>
                </c:pt>
                <c:pt idx="225">
                  <c:v>96.120606875360039</c:v>
                </c:pt>
                <c:pt idx="226">
                  <c:v>93.182254657192189</c:v>
                </c:pt>
                <c:pt idx="227">
                  <c:v>94.36975865821644</c:v>
                </c:pt>
                <c:pt idx="228">
                  <c:v>95.032328276038598</c:v>
                </c:pt>
                <c:pt idx="229">
                  <c:v>96.453492093975996</c:v>
                </c:pt>
                <c:pt idx="230">
                  <c:v>97.833045259586385</c:v>
                </c:pt>
                <c:pt idx="231">
                  <c:v>97.164074002944687</c:v>
                </c:pt>
                <c:pt idx="232">
                  <c:v>99.135778759362324</c:v>
                </c:pt>
                <c:pt idx="233">
                  <c:v>100.33608603802566</c:v>
                </c:pt>
                <c:pt idx="234">
                  <c:v>100.11843031816137</c:v>
                </c:pt>
                <c:pt idx="235">
                  <c:v>102.88073746879193</c:v>
                </c:pt>
                <c:pt idx="236">
                  <c:v>104.67319633826251</c:v>
                </c:pt>
                <c:pt idx="237">
                  <c:v>105.34856923372375</c:v>
                </c:pt>
                <c:pt idx="238">
                  <c:v>105.53101594008058</c:v>
                </c:pt>
                <c:pt idx="239">
                  <c:v>106.82414698162724</c:v>
                </c:pt>
                <c:pt idx="240">
                  <c:v>106.69291338582671</c:v>
                </c:pt>
                <c:pt idx="241">
                  <c:v>107.3842903783368</c:v>
                </c:pt>
                <c:pt idx="242">
                  <c:v>107.79079444337745</c:v>
                </c:pt>
                <c:pt idx="243">
                  <c:v>104.5739709365597</c:v>
                </c:pt>
                <c:pt idx="244">
                  <c:v>106.46245438832338</c:v>
                </c:pt>
                <c:pt idx="245">
                  <c:v>108.21970424428652</c:v>
                </c:pt>
                <c:pt idx="246">
                  <c:v>108.75104026630814</c:v>
                </c:pt>
                <c:pt idx="247">
                  <c:v>109.83931886562958</c:v>
                </c:pt>
                <c:pt idx="248">
                  <c:v>112.5952243774406</c:v>
                </c:pt>
                <c:pt idx="249">
                  <c:v>110.84117534088726</c:v>
                </c:pt>
                <c:pt idx="250">
                  <c:v>108.51738044939502</c:v>
                </c:pt>
                <c:pt idx="251">
                  <c:v>107.17623711670186</c:v>
                </c:pt>
                <c:pt idx="252">
                  <c:v>109.4072082453108</c:v>
                </c:pt>
                <c:pt idx="253">
                  <c:v>111.78221624735933</c:v>
                </c:pt>
                <c:pt idx="254">
                  <c:v>113.2866013699507</c:v>
                </c:pt>
                <c:pt idx="255">
                  <c:v>114.51571602330195</c:v>
                </c:pt>
                <c:pt idx="256">
                  <c:v>114.74937584021507</c:v>
                </c:pt>
                <c:pt idx="257">
                  <c:v>115.61359708085267</c:v>
                </c:pt>
                <c:pt idx="258">
                  <c:v>117.35484283976696</c:v>
                </c:pt>
                <c:pt idx="259">
                  <c:v>117.95339606939376</c:v>
                </c:pt>
                <c:pt idx="260">
                  <c:v>120.02432622751424</c:v>
                </c:pt>
                <c:pt idx="261">
                  <c:v>120.59407208245308</c:v>
                </c:pt>
                <c:pt idx="262">
                  <c:v>123.04910056974583</c:v>
                </c:pt>
                <c:pt idx="263">
                  <c:v>122.25849817553291</c:v>
                </c:pt>
                <c:pt idx="264">
                  <c:v>118.54874847961075</c:v>
                </c:pt>
                <c:pt idx="265">
                  <c:v>121.75917034760896</c:v>
                </c:pt>
                <c:pt idx="266">
                  <c:v>123.1867358043659</c:v>
                </c:pt>
                <c:pt idx="267">
                  <c:v>123.79169067281221</c:v>
                </c:pt>
                <c:pt idx="268">
                  <c:v>125.78260034568848</c:v>
                </c:pt>
                <c:pt idx="269">
                  <c:v>129.19467383650212</c:v>
                </c:pt>
                <c:pt idx="270">
                  <c:v>129.16906728122399</c:v>
                </c:pt>
                <c:pt idx="271">
                  <c:v>129.36751808462964</c:v>
                </c:pt>
                <c:pt idx="272">
                  <c:v>132.40509570450033</c:v>
                </c:pt>
                <c:pt idx="273">
                  <c:v>134.38640291914729</c:v>
                </c:pt>
                <c:pt idx="274">
                  <c:v>137.60002560655525</c:v>
                </c:pt>
                <c:pt idx="275">
                  <c:v>137.19992318033414</c:v>
                </c:pt>
                <c:pt idx="276">
                  <c:v>136.43812816080913</c:v>
                </c:pt>
                <c:pt idx="277">
                  <c:v>137.7568657576339</c:v>
                </c:pt>
                <c:pt idx="278">
                  <c:v>136.69739453300039</c:v>
                </c:pt>
                <c:pt idx="279">
                  <c:v>139.90461558158881</c:v>
                </c:pt>
                <c:pt idx="280">
                  <c:v>132.58434159144736</c:v>
                </c:pt>
                <c:pt idx="281">
                  <c:v>118.94244926701229</c:v>
                </c:pt>
                <c:pt idx="282">
                  <c:v>128.68894436975859</c:v>
                </c:pt>
                <c:pt idx="283">
                  <c:v>126.64362076691626</c:v>
                </c:pt>
                <c:pt idx="284">
                  <c:v>119.67863773125912</c:v>
                </c:pt>
                <c:pt idx="285">
                  <c:v>122.22648998143517</c:v>
                </c:pt>
                <c:pt idx="286">
                  <c:v>123.25395301197098</c:v>
                </c:pt>
                <c:pt idx="287">
                  <c:v>127.34460021765565</c:v>
                </c:pt>
                <c:pt idx="288">
                  <c:v>126.37475193649567</c:v>
                </c:pt>
                <c:pt idx="289">
                  <c:v>119.36815824851155</c:v>
                </c:pt>
                <c:pt idx="290">
                  <c:v>122.95627680686249</c:v>
                </c:pt>
                <c:pt idx="291">
                  <c:v>125.30247743422312</c:v>
                </c:pt>
                <c:pt idx="292">
                  <c:v>123.62204724409445</c:v>
                </c:pt>
                <c:pt idx="293">
                  <c:v>125.18404711606165</c:v>
                </c:pt>
                <c:pt idx="294">
                  <c:v>129.09544843479924</c:v>
                </c:pt>
                <c:pt idx="295">
                  <c:v>129.18507137827277</c:v>
                </c:pt>
                <c:pt idx="296">
                  <c:v>133.40375136034817</c:v>
                </c:pt>
                <c:pt idx="297">
                  <c:v>131.3520261186863</c:v>
                </c:pt>
                <c:pt idx="298">
                  <c:v>136.48293963254585</c:v>
                </c:pt>
                <c:pt idx="299">
                  <c:v>134.9561487740861</c:v>
                </c:pt>
                <c:pt idx="300">
                  <c:v>138.16977146149409</c:v>
                </c:pt>
                <c:pt idx="301">
                  <c:v>140.70482043403103</c:v>
                </c:pt>
                <c:pt idx="302">
                  <c:v>144.1040906472056</c:v>
                </c:pt>
                <c:pt idx="303">
                  <c:v>145.32360284232755</c:v>
                </c:pt>
                <c:pt idx="304">
                  <c:v>143.45112348761273</c:v>
                </c:pt>
                <c:pt idx="305">
                  <c:v>145.8197298508417</c:v>
                </c:pt>
                <c:pt idx="306">
                  <c:v>146.68395109147932</c:v>
                </c:pt>
                <c:pt idx="307">
                  <c:v>146.85359452019708</c:v>
                </c:pt>
                <c:pt idx="308">
                  <c:v>141.48261955060485</c:v>
                </c:pt>
                <c:pt idx="309">
                  <c:v>143.25587350361684</c:v>
                </c:pt>
                <c:pt idx="310">
                  <c:v>148.32597144869078</c:v>
                </c:pt>
                <c:pt idx="311">
                  <c:v>151.97810639523712</c:v>
                </c:pt>
                <c:pt idx="312">
                  <c:v>153.01517188400226</c:v>
                </c:pt>
                <c:pt idx="313">
                  <c:v>154.35951603610519</c:v>
                </c:pt>
                <c:pt idx="314">
                  <c:v>153.44728250432107</c:v>
                </c:pt>
                <c:pt idx="315">
                  <c:v>157.79399526278726</c:v>
                </c:pt>
                <c:pt idx="316">
                  <c:v>158.98470008322127</c:v>
                </c:pt>
                <c:pt idx="317">
                  <c:v>158.68382305870298</c:v>
                </c:pt>
                <c:pt idx="318">
                  <c:v>160.66192945394016</c:v>
                </c:pt>
                <c:pt idx="319">
                  <c:v>159.91933935087377</c:v>
                </c:pt>
                <c:pt idx="320">
                  <c:v>164.54452339798985</c:v>
                </c:pt>
                <c:pt idx="321">
                  <c:v>165.46315856859351</c:v>
                </c:pt>
                <c:pt idx="322">
                  <c:v>154.1322578580116</c:v>
                </c:pt>
                <c:pt idx="323">
                  <c:v>160.37065488765117</c:v>
                </c:pt>
                <c:pt idx="324">
                  <c:v>159.78170411625371</c:v>
                </c:pt>
                <c:pt idx="325">
                  <c:v>162.74246207028995</c:v>
                </c:pt>
                <c:pt idx="326">
                  <c:v>166.13212982523518</c:v>
                </c:pt>
                <c:pt idx="327">
                  <c:v>168.69598617246007</c:v>
                </c:pt>
                <c:pt idx="328">
                  <c:v>173.98373983739828</c:v>
                </c:pt>
                <c:pt idx="329">
                  <c:v>174.48946930414178</c:v>
                </c:pt>
                <c:pt idx="330">
                  <c:v>175.69617822162462</c:v>
                </c:pt>
                <c:pt idx="331">
                  <c:v>177.02771909608853</c:v>
                </c:pt>
                <c:pt idx="332">
                  <c:v>174.57269060879577</c:v>
                </c:pt>
                <c:pt idx="333">
                  <c:v>176.1987068689584</c:v>
                </c:pt>
                <c:pt idx="334">
                  <c:v>178.32725177645472</c:v>
                </c:pt>
                <c:pt idx="335">
                  <c:v>179.94046475897824</c:v>
                </c:pt>
                <c:pt idx="336">
                  <c:v>175.30887907304268</c:v>
                </c:pt>
                <c:pt idx="337">
                  <c:v>179.26829268292678</c:v>
                </c:pt>
                <c:pt idx="338">
                  <c:v>174.33903079188264</c:v>
                </c:pt>
                <c:pt idx="339">
                  <c:v>175.07521925612949</c:v>
                </c:pt>
                <c:pt idx="340">
                  <c:v>179.78042378848977</c:v>
                </c:pt>
                <c:pt idx="341">
                  <c:v>182.40189488509051</c:v>
                </c:pt>
                <c:pt idx="342">
                  <c:v>179.99167786953453</c:v>
                </c:pt>
                <c:pt idx="343">
                  <c:v>170.24838358619797</c:v>
                </c:pt>
                <c:pt idx="344">
                  <c:v>166.03290442353236</c:v>
                </c:pt>
                <c:pt idx="345">
                  <c:v>166.33058062864086</c:v>
                </c:pt>
                <c:pt idx="346">
                  <c:v>162.16951539594129</c:v>
                </c:pt>
                <c:pt idx="347">
                  <c:v>166.41060111388506</c:v>
                </c:pt>
                <c:pt idx="348">
                  <c:v>169.04167466871513</c:v>
                </c:pt>
                <c:pt idx="349">
                  <c:v>158.6710197810639</c:v>
                </c:pt>
                <c:pt idx="350">
                  <c:v>160.10498687664037</c:v>
                </c:pt>
                <c:pt idx="351">
                  <c:v>164.56692913385822</c:v>
                </c:pt>
                <c:pt idx="352">
                  <c:v>168.25107227450223</c:v>
                </c:pt>
                <c:pt idx="353">
                  <c:v>171.46469496191023</c:v>
                </c:pt>
                <c:pt idx="354">
                  <c:v>172.00883426157091</c:v>
                </c:pt>
                <c:pt idx="355">
                  <c:v>158.57499519877084</c:v>
                </c:pt>
                <c:pt idx="356">
                  <c:v>163.14896613533057</c:v>
                </c:pt>
                <c:pt idx="357">
                  <c:v>160.30023686063626</c:v>
                </c:pt>
                <c:pt idx="358">
                  <c:v>155.55662249535874</c:v>
                </c:pt>
                <c:pt idx="359">
                  <c:v>146.60072978682535</c:v>
                </c:pt>
                <c:pt idx="360">
                  <c:v>146.96562319953898</c:v>
                </c:pt>
                <c:pt idx="361">
                  <c:v>152.90954484347984</c:v>
                </c:pt>
                <c:pt idx="362">
                  <c:v>156.7281223993341</c:v>
                </c:pt>
                <c:pt idx="363">
                  <c:v>148.31956980987121</c:v>
                </c:pt>
                <c:pt idx="364">
                  <c:v>149.79514755777467</c:v>
                </c:pt>
                <c:pt idx="365">
                  <c:v>150.35209013507446</c:v>
                </c:pt>
                <c:pt idx="366">
                  <c:v>140.88726714038782</c:v>
                </c:pt>
                <c:pt idx="367">
                  <c:v>139.21323858907868</c:v>
                </c:pt>
                <c:pt idx="368">
                  <c:v>127.0981371231034</c:v>
                </c:pt>
                <c:pt idx="369">
                  <c:v>131.80014083605391</c:v>
                </c:pt>
                <c:pt idx="370">
                  <c:v>136.23967735740339</c:v>
                </c:pt>
                <c:pt idx="371">
                  <c:v>127.86953460085773</c:v>
                </c:pt>
                <c:pt idx="372">
                  <c:v>134.87932910825162</c:v>
                </c:pt>
                <c:pt idx="373">
                  <c:v>136.16285769156897</c:v>
                </c:pt>
                <c:pt idx="374">
                  <c:v>134.72889059599251</c:v>
                </c:pt>
                <c:pt idx="375">
                  <c:v>129.54676397157667</c:v>
                </c:pt>
                <c:pt idx="376">
                  <c:v>125.60335445874139</c:v>
                </c:pt>
                <c:pt idx="377">
                  <c:v>126.47077651878875</c:v>
                </c:pt>
                <c:pt idx="378">
                  <c:v>134.1847512963318</c:v>
                </c:pt>
                <c:pt idx="379">
                  <c:v>140.64080404583567</c:v>
                </c:pt>
                <c:pt idx="380">
                  <c:v>135.4394725049612</c:v>
                </c:pt>
                <c:pt idx="381">
                  <c:v>137.65443953652129</c:v>
                </c:pt>
                <c:pt idx="382">
                  <c:v>142.98700467319628</c:v>
                </c:pt>
                <c:pt idx="383">
                  <c:v>143.96645541258553</c:v>
                </c:pt>
                <c:pt idx="384">
                  <c:v>145.02272581780929</c:v>
                </c:pt>
                <c:pt idx="385">
                  <c:v>149.1165738429037</c:v>
                </c:pt>
                <c:pt idx="386">
                  <c:v>144.0624799948786</c:v>
                </c:pt>
                <c:pt idx="387">
                  <c:v>143.52474233403743</c:v>
                </c:pt>
                <c:pt idx="388">
                  <c:v>138.38102554253879</c:v>
                </c:pt>
                <c:pt idx="389">
                  <c:v>136.64938224185383</c:v>
                </c:pt>
                <c:pt idx="390">
                  <c:v>131.89616541834701</c:v>
                </c:pt>
                <c:pt idx="391">
                  <c:v>124.55668651174692</c:v>
                </c:pt>
                <c:pt idx="392">
                  <c:v>122.62339158824652</c:v>
                </c:pt>
                <c:pt idx="393">
                  <c:v>118.52314192433256</c:v>
                </c:pt>
                <c:pt idx="394">
                  <c:v>126.16349785545093</c:v>
                </c:pt>
                <c:pt idx="395">
                  <c:v>121.25664170027518</c:v>
                </c:pt>
                <c:pt idx="396">
                  <c:v>121.20542858971889</c:v>
                </c:pt>
                <c:pt idx="397">
                  <c:v>128.92580500608148</c:v>
                </c:pt>
                <c:pt idx="398">
                  <c:v>126.22751424364628</c:v>
                </c:pt>
                <c:pt idx="399">
                  <c:v>122.86665386338893</c:v>
                </c:pt>
                <c:pt idx="400">
                  <c:v>125.55214134818505</c:v>
                </c:pt>
                <c:pt idx="401">
                  <c:v>122.89866205748662</c:v>
                </c:pt>
                <c:pt idx="402">
                  <c:v>117.5821010178605</c:v>
                </c:pt>
                <c:pt idx="403">
                  <c:v>118.69918699186982</c:v>
                </c:pt>
                <c:pt idx="404">
                  <c:v>110.23942129185063</c:v>
                </c:pt>
                <c:pt idx="405">
                  <c:v>103.07278663337806</c:v>
                </c:pt>
                <c:pt idx="406">
                  <c:v>96.062992125984167</c:v>
                </c:pt>
                <c:pt idx="407">
                  <c:v>93.819217719736173</c:v>
                </c:pt>
                <c:pt idx="408">
                  <c:v>80.772677805518128</c:v>
                </c:pt>
                <c:pt idx="409">
                  <c:v>94.408168491133623</c:v>
                </c:pt>
                <c:pt idx="410">
                  <c:v>96.046988028935303</c:v>
                </c:pt>
                <c:pt idx="411">
                  <c:v>88.025734588054448</c:v>
                </c:pt>
                <c:pt idx="412">
                  <c:v>86.313296203828102</c:v>
                </c:pt>
                <c:pt idx="413">
                  <c:v>83.963894757057716</c:v>
                </c:pt>
                <c:pt idx="414">
                  <c:v>91.229754817233115</c:v>
                </c:pt>
                <c:pt idx="415">
                  <c:v>89.882209845720411</c:v>
                </c:pt>
                <c:pt idx="416">
                  <c:v>90.234299980794987</c:v>
                </c:pt>
                <c:pt idx="417">
                  <c:v>90.586390115869563</c:v>
                </c:pt>
                <c:pt idx="418">
                  <c:v>96.287049484667975</c:v>
                </c:pt>
                <c:pt idx="419">
                  <c:v>93.175853018372621</c:v>
                </c:pt>
                <c:pt idx="420">
                  <c:v>86.819025670571591</c:v>
                </c:pt>
                <c:pt idx="421">
                  <c:v>87.043083029255399</c:v>
                </c:pt>
                <c:pt idx="422">
                  <c:v>84.453620126752369</c:v>
                </c:pt>
                <c:pt idx="423">
                  <c:v>95.547660201011354</c:v>
                </c:pt>
                <c:pt idx="424">
                  <c:v>94.702643876832369</c:v>
                </c:pt>
                <c:pt idx="425">
                  <c:v>86.393316689072321</c:v>
                </c:pt>
                <c:pt idx="426">
                  <c:v>85.874783944689767</c:v>
                </c:pt>
                <c:pt idx="427">
                  <c:v>84.684079124255732</c:v>
                </c:pt>
                <c:pt idx="428">
                  <c:v>92.926189104410639</c:v>
                </c:pt>
                <c:pt idx="429">
                  <c:v>91.97874655911906</c:v>
                </c:pt>
                <c:pt idx="430">
                  <c:v>87.884898534024629</c:v>
                </c:pt>
                <c:pt idx="431">
                  <c:v>98.959733691825036</c:v>
                </c:pt>
                <c:pt idx="432">
                  <c:v>100.59215159080716</c:v>
                </c:pt>
                <c:pt idx="433">
                  <c:v>102.99596696754359</c:v>
                </c:pt>
                <c:pt idx="434">
                  <c:v>110.97560975609747</c:v>
                </c:pt>
                <c:pt idx="435">
                  <c:v>112.38717111580556</c:v>
                </c:pt>
                <c:pt idx="436">
                  <c:v>114.0195890147877</c:v>
                </c:pt>
                <c:pt idx="437">
                  <c:v>113.57787593623956</c:v>
                </c:pt>
                <c:pt idx="438">
                  <c:v>112.50880225337677</c:v>
                </c:pt>
                <c:pt idx="439">
                  <c:v>116.48742077971951</c:v>
                </c:pt>
                <c:pt idx="440">
                  <c:v>112.03508098073097</c:v>
                </c:pt>
                <c:pt idx="441">
                  <c:v>113.83714230843086</c:v>
                </c:pt>
                <c:pt idx="442">
                  <c:v>109.0775238461045</c:v>
                </c:pt>
                <c:pt idx="443">
                  <c:v>115.40554381921761</c:v>
                </c:pt>
                <c:pt idx="444">
                  <c:v>112.54081044747444</c:v>
                </c:pt>
                <c:pt idx="445">
                  <c:v>112.33915882465901</c:v>
                </c:pt>
                <c:pt idx="446">
                  <c:v>120.45643684783292</c:v>
                </c:pt>
                <c:pt idx="447">
                  <c:v>122.08885474681504</c:v>
                </c:pt>
                <c:pt idx="448">
                  <c:v>127.71589526918876</c:v>
                </c:pt>
                <c:pt idx="449">
                  <c:v>126.97650598553214</c:v>
                </c:pt>
                <c:pt idx="450">
                  <c:v>123.89091607451493</c:v>
                </c:pt>
                <c:pt idx="451">
                  <c:v>132.51712438384209</c:v>
                </c:pt>
                <c:pt idx="452">
                  <c:v>130.11010818769589</c:v>
                </c:pt>
                <c:pt idx="453">
                  <c:v>130.49100569745838</c:v>
                </c:pt>
                <c:pt idx="454">
                  <c:v>132.49151782856393</c:v>
                </c:pt>
                <c:pt idx="455">
                  <c:v>132.62915306318399</c:v>
                </c:pt>
                <c:pt idx="456">
                  <c:v>132.79559567249197</c:v>
                </c:pt>
                <c:pt idx="457">
                  <c:v>127.72549772741804</c:v>
                </c:pt>
                <c:pt idx="458">
                  <c:v>132.88201779655571</c:v>
                </c:pt>
                <c:pt idx="459">
                  <c:v>137.20952563856329</c:v>
                </c:pt>
                <c:pt idx="460">
                  <c:v>133.79745214774962</c:v>
                </c:pt>
                <c:pt idx="461">
                  <c:v>135.35945201971685</c:v>
                </c:pt>
                <c:pt idx="462">
                  <c:v>139.47890660008943</c:v>
                </c:pt>
                <c:pt idx="463">
                  <c:v>141.88592279623563</c:v>
                </c:pt>
                <c:pt idx="464">
                  <c:v>142.00755393380689</c:v>
                </c:pt>
                <c:pt idx="465">
                  <c:v>137.13270597272887</c:v>
                </c:pt>
                <c:pt idx="466">
                  <c:v>141.54663593880016</c:v>
                </c:pt>
                <c:pt idx="467">
                  <c:v>139.92061967863756</c:v>
                </c:pt>
                <c:pt idx="468">
                  <c:v>138.87075091223338</c:v>
                </c:pt>
                <c:pt idx="469">
                  <c:v>140.9896933615004</c:v>
                </c:pt>
                <c:pt idx="470">
                  <c:v>141.85711542154775</c:v>
                </c:pt>
                <c:pt idx="471">
                  <c:v>144.43377504641171</c:v>
                </c:pt>
                <c:pt idx="472">
                  <c:v>144.01126688432223</c:v>
                </c:pt>
                <c:pt idx="473">
                  <c:v>140.29511554958052</c:v>
                </c:pt>
                <c:pt idx="474">
                  <c:v>142.81095960565887</c:v>
                </c:pt>
                <c:pt idx="475">
                  <c:v>138.76832469112077</c:v>
                </c:pt>
                <c:pt idx="476">
                  <c:v>136.42532488316994</c:v>
                </c:pt>
                <c:pt idx="477">
                  <c:v>141.23295563664283</c:v>
                </c:pt>
                <c:pt idx="478">
                  <c:v>142.7789514115612</c:v>
                </c:pt>
                <c:pt idx="479">
                  <c:v>148.04750016004078</c:v>
                </c:pt>
                <c:pt idx="480">
                  <c:v>149.91677869534581</c:v>
                </c:pt>
                <c:pt idx="481">
                  <c:v>151.4819793867228</c:v>
                </c:pt>
                <c:pt idx="482">
                  <c:v>153.15280711862215</c:v>
                </c:pt>
                <c:pt idx="483">
                  <c:v>154.63158568593536</c:v>
                </c:pt>
                <c:pt idx="484">
                  <c:v>157.11222072850623</c:v>
                </c:pt>
                <c:pt idx="485">
                  <c:v>156.25440112668815</c:v>
                </c:pt>
                <c:pt idx="486">
                  <c:v>159.86172460149768</c:v>
                </c:pt>
                <c:pt idx="487">
                  <c:v>159.63446642340409</c:v>
                </c:pt>
                <c:pt idx="488">
                  <c:v>150.91223353178384</c:v>
                </c:pt>
                <c:pt idx="489">
                  <c:v>149.12937712054256</c:v>
                </c:pt>
                <c:pt idx="490">
                  <c:v>143.78720952563827</c:v>
                </c:pt>
                <c:pt idx="491">
                  <c:v>147.95467639715736</c:v>
                </c:pt>
                <c:pt idx="492">
                  <c:v>147.12246335061744</c:v>
                </c:pt>
                <c:pt idx="493">
                  <c:v>154.81403239229212</c:v>
                </c:pt>
                <c:pt idx="494">
                  <c:v>158.32533128480861</c:v>
                </c:pt>
                <c:pt idx="495">
                  <c:v>153.43768004609151</c:v>
                </c:pt>
                <c:pt idx="496">
                  <c:v>146.59112732859586</c:v>
                </c:pt>
                <c:pt idx="497">
                  <c:v>153.95301197106431</c:v>
                </c:pt>
                <c:pt idx="498">
                  <c:v>154.0042250816206</c:v>
                </c:pt>
                <c:pt idx="499">
                  <c:v>158.38614685359423</c:v>
                </c:pt>
                <c:pt idx="500">
                  <c:v>160.68113437039852</c:v>
                </c:pt>
                <c:pt idx="501">
                  <c:v>160.99481467255586</c:v>
                </c:pt>
                <c:pt idx="502">
                  <c:v>156.80814288457813</c:v>
                </c:pt>
                <c:pt idx="503">
                  <c:v>153.6745406824144</c:v>
                </c:pt>
                <c:pt idx="504">
                  <c:v>151.8948850905829</c:v>
                </c:pt>
                <c:pt idx="505">
                  <c:v>158.33493374303794</c:v>
                </c:pt>
                <c:pt idx="506">
                  <c:v>162.52480635042542</c:v>
                </c:pt>
                <c:pt idx="507">
                  <c:v>164.31086358107646</c:v>
                </c:pt>
                <c:pt idx="508">
                  <c:v>164.2948594840276</c:v>
                </c:pt>
                <c:pt idx="509">
                  <c:v>162.42558094872257</c:v>
                </c:pt>
                <c:pt idx="510">
                  <c:v>165.47276102682255</c:v>
                </c:pt>
                <c:pt idx="511">
                  <c:v>166.4041994750653</c:v>
                </c:pt>
                <c:pt idx="512">
                  <c:v>167.7805518212659</c:v>
                </c:pt>
                <c:pt idx="513">
                  <c:v>165.41514627744669</c:v>
                </c:pt>
                <c:pt idx="514">
                  <c:v>167.52448626848442</c:v>
                </c:pt>
                <c:pt idx="515">
                  <c:v>167.4028551309132</c:v>
                </c:pt>
                <c:pt idx="516">
                  <c:v>167.71333461366078</c:v>
                </c:pt>
                <c:pt idx="517">
                  <c:v>166.68587158312496</c:v>
                </c:pt>
                <c:pt idx="518">
                  <c:v>173.37238333013218</c:v>
                </c:pt>
                <c:pt idx="519">
                  <c:v>174.27181358427725</c:v>
                </c:pt>
                <c:pt idx="520">
                  <c:v>175.85942001152259</c:v>
                </c:pt>
                <c:pt idx="521">
                  <c:v>177.28378464886978</c:v>
                </c:pt>
                <c:pt idx="522">
                  <c:v>180.55822290506336</c:v>
                </c:pt>
                <c:pt idx="523">
                  <c:v>177.21976826067439</c:v>
                </c:pt>
                <c:pt idx="524">
                  <c:v>179.18827219768229</c:v>
                </c:pt>
                <c:pt idx="525">
                  <c:v>175.16484219960279</c:v>
                </c:pt>
                <c:pt idx="526">
                  <c:v>175.00800204852411</c:v>
                </c:pt>
                <c:pt idx="527">
                  <c:v>174.16298572434513</c:v>
                </c:pt>
                <c:pt idx="528">
                  <c:v>173.26995710901963</c:v>
                </c:pt>
                <c:pt idx="529">
                  <c:v>170.31239997439317</c:v>
                </c:pt>
                <c:pt idx="530">
                  <c:v>172.19128096792753</c:v>
                </c:pt>
                <c:pt idx="531">
                  <c:v>172.29690800844986</c:v>
                </c:pt>
                <c:pt idx="532">
                  <c:v>167.92138787529581</c:v>
                </c:pt>
                <c:pt idx="533">
                  <c:v>170.39562127904716</c:v>
                </c:pt>
                <c:pt idx="534">
                  <c:v>175.20645285192981</c:v>
                </c:pt>
                <c:pt idx="535">
                  <c:v>178.58971896805556</c:v>
                </c:pt>
                <c:pt idx="536">
                  <c:v>178.82978042378824</c:v>
                </c:pt>
                <c:pt idx="537">
                  <c:v>173.25075219256104</c:v>
                </c:pt>
                <c:pt idx="538">
                  <c:v>178.90019845080312</c:v>
                </c:pt>
                <c:pt idx="539">
                  <c:v>183.36854234684048</c:v>
                </c:pt>
                <c:pt idx="540">
                  <c:v>183.06446450291244</c:v>
                </c:pt>
                <c:pt idx="541">
                  <c:v>185.25062415978459</c:v>
                </c:pt>
                <c:pt idx="542">
                  <c:v>180.35977210165774</c:v>
                </c:pt>
                <c:pt idx="543">
                  <c:v>181.37123103514469</c:v>
                </c:pt>
                <c:pt idx="544">
                  <c:v>179.3643172652196</c:v>
                </c:pt>
                <c:pt idx="545">
                  <c:v>171.83919083285292</c:v>
                </c:pt>
                <c:pt idx="546">
                  <c:v>167.83816657064179</c:v>
                </c:pt>
                <c:pt idx="547">
                  <c:v>168.22226489981404</c:v>
                </c:pt>
                <c:pt idx="548">
                  <c:v>177.43742398053871</c:v>
                </c:pt>
                <c:pt idx="549">
                  <c:v>173.91332181038314</c:v>
                </c:pt>
                <c:pt idx="550">
                  <c:v>166.19614621343032</c:v>
                </c:pt>
                <c:pt idx="551">
                  <c:v>171.03898598041067</c:v>
                </c:pt>
                <c:pt idx="552">
                  <c:v>163.73791690672783</c:v>
                </c:pt>
                <c:pt idx="553">
                  <c:v>140.07745982971616</c:v>
                </c:pt>
                <c:pt idx="554">
                  <c:v>151.71884002304563</c:v>
                </c:pt>
                <c:pt idx="555">
                  <c:v>139.4468984059917</c:v>
                </c:pt>
                <c:pt idx="556">
                  <c:v>145.5188528263233</c:v>
                </c:pt>
                <c:pt idx="557">
                  <c:v>139.66135330644622</c:v>
                </c:pt>
                <c:pt idx="558">
                  <c:v>135.96760770757291</c:v>
                </c:pt>
                <c:pt idx="559">
                  <c:v>140.85525894629001</c:v>
                </c:pt>
                <c:pt idx="560">
                  <c:v>135.84917738941147</c:v>
                </c:pt>
                <c:pt idx="561">
                  <c:v>139.94302541450585</c:v>
                </c:pt>
                <c:pt idx="562">
                  <c:v>146.37347160873156</c:v>
                </c:pt>
                <c:pt idx="563">
                  <c:v>146.01497983483745</c:v>
                </c:pt>
                <c:pt idx="564">
                  <c:v>151.70923756481631</c:v>
                </c:pt>
                <c:pt idx="565">
                  <c:v>153.652134946546</c:v>
                </c:pt>
                <c:pt idx="566">
                  <c:v>150.47372127264549</c:v>
                </c:pt>
                <c:pt idx="567">
                  <c:v>149.9167786953457</c:v>
                </c:pt>
                <c:pt idx="568">
                  <c:v>140.55118110236191</c:v>
                </c:pt>
                <c:pt idx="569">
                  <c:v>143.61436527751073</c:v>
                </c:pt>
                <c:pt idx="570">
                  <c:v>152.90634402406982</c:v>
                </c:pt>
                <c:pt idx="571">
                  <c:v>145.46443889635714</c:v>
                </c:pt>
                <c:pt idx="572">
                  <c:v>144.74745534856893</c:v>
                </c:pt>
                <c:pt idx="573">
                  <c:v>152.10933999103739</c:v>
                </c:pt>
                <c:pt idx="574">
                  <c:v>155.22693809615228</c:v>
                </c:pt>
                <c:pt idx="575">
                  <c:v>155.18532744382529</c:v>
                </c:pt>
                <c:pt idx="576">
                  <c:v>158.26771653543273</c:v>
                </c:pt>
                <c:pt idx="577">
                  <c:v>162.73926125087991</c:v>
                </c:pt>
                <c:pt idx="578">
                  <c:v>160.85077779911626</c:v>
                </c:pt>
                <c:pt idx="579">
                  <c:v>167.96299852762274</c:v>
                </c:pt>
                <c:pt idx="580">
                  <c:v>167.93099033352505</c:v>
                </c:pt>
                <c:pt idx="581">
                  <c:v>173.91332181038314</c:v>
                </c:pt>
                <c:pt idx="582">
                  <c:v>170.91415402342969</c:v>
                </c:pt>
                <c:pt idx="583">
                  <c:v>171.69835477882305</c:v>
                </c:pt>
                <c:pt idx="584">
                  <c:v>171.07419499391816</c:v>
                </c:pt>
                <c:pt idx="585">
                  <c:v>175.20965367133954</c:v>
                </c:pt>
                <c:pt idx="586">
                  <c:v>173.30836694193684</c:v>
                </c:pt>
                <c:pt idx="587">
                  <c:v>172.50496127008486</c:v>
                </c:pt>
                <c:pt idx="588">
                  <c:v>166.22175276870848</c:v>
                </c:pt>
                <c:pt idx="589">
                  <c:v>166.1929453940206</c:v>
                </c:pt>
                <c:pt idx="590">
                  <c:v>161.99667114781357</c:v>
                </c:pt>
                <c:pt idx="591">
                  <c:v>170.25478522501729</c:v>
                </c:pt>
                <c:pt idx="592">
                  <c:v>167.06676909288748</c:v>
                </c:pt>
                <c:pt idx="593">
                  <c:v>163.4818513539463</c:v>
                </c:pt>
                <c:pt idx="594">
                  <c:v>158.76704436335669</c:v>
                </c:pt>
                <c:pt idx="595">
                  <c:v>160.09538441841082</c:v>
                </c:pt>
                <c:pt idx="596">
                  <c:v>154.04263491453781</c:v>
                </c:pt>
                <c:pt idx="597">
                  <c:v>159.27597464950995</c:v>
                </c:pt>
                <c:pt idx="598">
                  <c:v>158.39895013123328</c:v>
                </c:pt>
                <c:pt idx="599">
                  <c:v>158.73183534984926</c:v>
                </c:pt>
                <c:pt idx="600">
                  <c:v>164.57333077267748</c:v>
                </c:pt>
                <c:pt idx="601">
                  <c:v>164.18603162409545</c:v>
                </c:pt>
                <c:pt idx="602">
                  <c:v>166.75628961013987</c:v>
                </c:pt>
                <c:pt idx="603">
                  <c:v>164.30446194225692</c:v>
                </c:pt>
                <c:pt idx="604">
                  <c:v>170.68049420651656</c:v>
                </c:pt>
                <c:pt idx="605">
                  <c:v>172.08565392740508</c:v>
                </c:pt>
                <c:pt idx="606">
                  <c:v>172.35452275782566</c:v>
                </c:pt>
                <c:pt idx="607">
                  <c:v>172.89546123807659</c:v>
                </c:pt>
                <c:pt idx="608">
                  <c:v>169.82907624351802</c:v>
                </c:pt>
                <c:pt idx="609">
                  <c:v>167.65571986428492</c:v>
                </c:pt>
                <c:pt idx="610">
                  <c:v>171.08059663273764</c:v>
                </c:pt>
                <c:pt idx="611">
                  <c:v>177.23257153831346</c:v>
                </c:pt>
                <c:pt idx="612">
                  <c:v>175.57454708405317</c:v>
                </c:pt>
                <c:pt idx="613">
                  <c:v>173.93892836566127</c:v>
                </c:pt>
                <c:pt idx="614">
                  <c:v>173.35637923308335</c:v>
                </c:pt>
                <c:pt idx="615">
                  <c:v>170.78932206644868</c:v>
                </c:pt>
                <c:pt idx="616">
                  <c:v>171.17982203444046</c:v>
                </c:pt>
                <c:pt idx="617">
                  <c:v>169.76826067473237</c:v>
                </c:pt>
                <c:pt idx="618">
                  <c:v>171.39747775430476</c:v>
                </c:pt>
                <c:pt idx="619">
                  <c:v>169.5602074130974</c:v>
                </c:pt>
                <c:pt idx="620">
                  <c:v>169.07368286281255</c:v>
                </c:pt>
                <c:pt idx="621">
                  <c:v>171.88400230458964</c:v>
                </c:pt>
                <c:pt idx="622">
                  <c:v>175.24486268484696</c:v>
                </c:pt>
                <c:pt idx="623">
                  <c:v>177.9079444337747</c:v>
                </c:pt>
                <c:pt idx="624">
                  <c:v>177.68068625568111</c:v>
                </c:pt>
                <c:pt idx="625">
                  <c:v>178.52570257986008</c:v>
                </c:pt>
                <c:pt idx="626">
                  <c:v>178.41367390051818</c:v>
                </c:pt>
                <c:pt idx="627">
                  <c:v>182.43710389859768</c:v>
                </c:pt>
                <c:pt idx="628">
                  <c:v>182.875616157736</c:v>
                </c:pt>
                <c:pt idx="629">
                  <c:v>184.96255041290533</c:v>
                </c:pt>
                <c:pt idx="630">
                  <c:v>187.6096280647842</c:v>
                </c:pt>
                <c:pt idx="631">
                  <c:v>187.25113629089009</c:v>
                </c:pt>
                <c:pt idx="632">
                  <c:v>189.40848857307432</c:v>
                </c:pt>
                <c:pt idx="633">
                  <c:v>192.45566865117428</c:v>
                </c:pt>
                <c:pt idx="634">
                  <c:v>194.41777094936259</c:v>
                </c:pt>
                <c:pt idx="635">
                  <c:v>194.96831188784284</c:v>
                </c:pt>
                <c:pt idx="636">
                  <c:v>197.3881313616281</c:v>
                </c:pt>
                <c:pt idx="637">
                  <c:v>196.52391012099051</c:v>
                </c:pt>
                <c:pt idx="638">
                  <c:v>195.38761923052252</c:v>
                </c:pt>
                <c:pt idx="639">
                  <c:v>196.70955764675705</c:v>
                </c:pt>
                <c:pt idx="640">
                  <c:v>192.13238589078753</c:v>
                </c:pt>
                <c:pt idx="641">
                  <c:v>194.47538569873839</c:v>
                </c:pt>
                <c:pt idx="642">
                  <c:v>189.47890660008915</c:v>
                </c:pt>
                <c:pt idx="643">
                  <c:v>199.95838934767249</c:v>
                </c:pt>
                <c:pt idx="644">
                  <c:v>202.19576211510096</c:v>
                </c:pt>
                <c:pt idx="645">
                  <c:v>205.82869214518863</c:v>
                </c:pt>
                <c:pt idx="646">
                  <c:v>209.17034760898738</c:v>
                </c:pt>
                <c:pt idx="647">
                  <c:v>207.30106907368233</c:v>
                </c:pt>
                <c:pt idx="648">
                  <c:v>204.04263491453762</c:v>
                </c:pt>
                <c:pt idx="649">
                  <c:v>201.36995070738058</c:v>
                </c:pt>
                <c:pt idx="650">
                  <c:v>200.92823762883248</c:v>
                </c:pt>
                <c:pt idx="651">
                  <c:v>188.41303373663609</c:v>
                </c:pt>
                <c:pt idx="652">
                  <c:v>196.77997567377196</c:v>
                </c:pt>
                <c:pt idx="653">
                  <c:v>200.0288073746874</c:v>
                </c:pt>
                <c:pt idx="654">
                  <c:v>205.50861020421178</c:v>
                </c:pt>
                <c:pt idx="655">
                  <c:v>205.3965815248699</c:v>
                </c:pt>
                <c:pt idx="656">
                  <c:v>207.54433134882481</c:v>
                </c:pt>
                <c:pt idx="657">
                  <c:v>211.67338838742668</c:v>
                </c:pt>
                <c:pt idx="658">
                  <c:v>211.57416298572386</c:v>
                </c:pt>
                <c:pt idx="659">
                  <c:v>211.66698674860714</c:v>
                </c:pt>
                <c:pt idx="660">
                  <c:v>211.09404007425852</c:v>
                </c:pt>
                <c:pt idx="661">
                  <c:v>209.45842135586662</c:v>
                </c:pt>
                <c:pt idx="662">
                  <c:v>212.63683502976713</c:v>
                </c:pt>
                <c:pt idx="663">
                  <c:v>217.79975673772432</c:v>
                </c:pt>
                <c:pt idx="664">
                  <c:v>217.55009282376233</c:v>
                </c:pt>
                <c:pt idx="665">
                  <c:v>214.9222200883421</c:v>
                </c:pt>
                <c:pt idx="666">
                  <c:v>212.72645797324063</c:v>
                </c:pt>
                <c:pt idx="667">
                  <c:v>214.28845784520783</c:v>
                </c:pt>
                <c:pt idx="668">
                  <c:v>219.91869918699132</c:v>
                </c:pt>
                <c:pt idx="669">
                  <c:v>219.56660905191674</c:v>
                </c:pt>
                <c:pt idx="670">
                  <c:v>218.44632225849762</c:v>
                </c:pt>
                <c:pt idx="671">
                  <c:v>220.40842455668596</c:v>
                </c:pt>
                <c:pt idx="672">
                  <c:v>222.69380961526096</c:v>
                </c:pt>
                <c:pt idx="673">
                  <c:v>222.83784648870059</c:v>
                </c:pt>
                <c:pt idx="674">
                  <c:v>223.1259202355798</c:v>
                </c:pt>
                <c:pt idx="675">
                  <c:v>219.68503937007824</c:v>
                </c:pt>
                <c:pt idx="676">
                  <c:v>217.77094936303644</c:v>
                </c:pt>
                <c:pt idx="677">
                  <c:v>226.45477242173945</c:v>
                </c:pt>
                <c:pt idx="678">
                  <c:v>228.28244030471748</c:v>
                </c:pt>
                <c:pt idx="679">
                  <c:v>227.58146085397809</c:v>
                </c:pt>
                <c:pt idx="680">
                  <c:v>229.60117790154226</c:v>
                </c:pt>
                <c:pt idx="681">
                  <c:v>232.59714486908589</c:v>
                </c:pt>
                <c:pt idx="682">
                  <c:v>225.753792971</c:v>
                </c:pt>
                <c:pt idx="683">
                  <c:v>221.41668267076315</c:v>
                </c:pt>
                <c:pt idx="684">
                  <c:v>227.3478010370649</c:v>
                </c:pt>
                <c:pt idx="685">
                  <c:v>232.18423916522568</c:v>
                </c:pt>
                <c:pt idx="686">
                  <c:v>237.97132065808785</c:v>
                </c:pt>
                <c:pt idx="687">
                  <c:v>231.89616541834647</c:v>
                </c:pt>
                <c:pt idx="688">
                  <c:v>235.753152807118</c:v>
                </c:pt>
                <c:pt idx="689">
                  <c:v>234.3671980026881</c:v>
                </c:pt>
                <c:pt idx="690">
                  <c:v>232.63875552141289</c:v>
                </c:pt>
                <c:pt idx="691">
                  <c:v>239.61014019588958</c:v>
                </c:pt>
                <c:pt idx="692">
                  <c:v>240.1126688432233</c:v>
                </c:pt>
                <c:pt idx="693">
                  <c:v>238.37462390371883</c:v>
                </c:pt>
                <c:pt idx="694">
                  <c:v>237.90090263107302</c:v>
                </c:pt>
                <c:pt idx="695">
                  <c:v>241.51782856411182</c:v>
                </c:pt>
                <c:pt idx="696">
                  <c:v>243.94404967671665</c:v>
                </c:pt>
                <c:pt idx="697">
                  <c:v>247.36572562575961</c:v>
                </c:pt>
                <c:pt idx="698">
                  <c:v>249.34703284040654</c:v>
                </c:pt>
                <c:pt idx="699">
                  <c:v>251.87247935471419</c:v>
                </c:pt>
                <c:pt idx="700">
                  <c:v>253.21362268740737</c:v>
                </c:pt>
                <c:pt idx="701">
                  <c:v>254.29549964790925</c:v>
                </c:pt>
                <c:pt idx="702">
                  <c:v>249.3502336598163</c:v>
                </c:pt>
                <c:pt idx="703">
                  <c:v>252.13814736572499</c:v>
                </c:pt>
                <c:pt idx="704">
                  <c:v>249.87836886242812</c:v>
                </c:pt>
                <c:pt idx="705">
                  <c:v>254.00102426221045</c:v>
                </c:pt>
                <c:pt idx="706">
                  <c:v>250.91863517060301</c:v>
                </c:pt>
                <c:pt idx="707">
                  <c:v>249.31502464630879</c:v>
                </c:pt>
                <c:pt idx="708">
                  <c:v>251.67082773189873</c:v>
                </c:pt>
                <c:pt idx="709">
                  <c:v>244.76025862620767</c:v>
                </c:pt>
                <c:pt idx="710">
                  <c:v>243.72319313744259</c:v>
                </c:pt>
                <c:pt idx="711">
                  <c:v>246.0982011394911</c:v>
                </c:pt>
                <c:pt idx="712">
                  <c:v>250.52173356379168</c:v>
                </c:pt>
                <c:pt idx="713">
                  <c:v>249.27661481339157</c:v>
                </c:pt>
                <c:pt idx="714">
                  <c:v>249.81115165482302</c:v>
                </c:pt>
                <c:pt idx="715">
                  <c:v>249.10697138467387</c:v>
                </c:pt>
                <c:pt idx="716">
                  <c:v>252.29498751680373</c:v>
                </c:pt>
                <c:pt idx="717">
                  <c:v>247.6345944561802</c:v>
                </c:pt>
                <c:pt idx="718">
                  <c:v>242.74054157864356</c:v>
                </c:pt>
                <c:pt idx="719">
                  <c:v>229.73561231675257</c:v>
                </c:pt>
                <c:pt idx="720">
                  <c:v>232.59714486908595</c:v>
                </c:pt>
                <c:pt idx="721">
                  <c:v>243.38070546059737</c:v>
                </c:pt>
                <c:pt idx="722">
                  <c:v>250.99865565584736</c:v>
                </c:pt>
                <c:pt idx="723">
                  <c:v>254.5547660201006</c:v>
                </c:pt>
                <c:pt idx="724">
                  <c:v>255.08610204212223</c:v>
                </c:pt>
                <c:pt idx="725">
                  <c:v>261.06523269957052</c:v>
                </c:pt>
                <c:pt idx="726">
                  <c:v>260.09858523782032</c:v>
                </c:pt>
                <c:pt idx="727">
                  <c:v>263.55867101978043</c:v>
                </c:pt>
                <c:pt idx="728">
                  <c:v>254.10985212214266</c:v>
                </c:pt>
                <c:pt idx="729">
                  <c:v>263.82113821138148</c:v>
                </c:pt>
                <c:pt idx="730">
                  <c:v>266.54503552909483</c:v>
                </c:pt>
                <c:pt idx="731">
                  <c:v>263.77952755905454</c:v>
                </c:pt>
                <c:pt idx="732">
                  <c:v>264.24364637347099</c:v>
                </c:pt>
                <c:pt idx="733">
                  <c:v>267.30683054861981</c:v>
                </c:pt>
                <c:pt idx="734">
                  <c:v>280.27334997759363</c:v>
                </c:pt>
                <c:pt idx="735">
                  <c:v>283.78144805070036</c:v>
                </c:pt>
                <c:pt idx="736">
                  <c:v>287.73446002176496</c:v>
                </c:pt>
                <c:pt idx="737">
                  <c:v>298.04429934063057</c:v>
                </c:pt>
                <c:pt idx="738">
                  <c:v>303.85058574995134</c:v>
                </c:pt>
                <c:pt idx="739">
                  <c:v>304.9548684463216</c:v>
                </c:pt>
                <c:pt idx="740">
                  <c:v>298.62364765379874</c:v>
                </c:pt>
                <c:pt idx="741">
                  <c:v>303.61052429421864</c:v>
                </c:pt>
                <c:pt idx="742">
                  <c:v>306.81454452339733</c:v>
                </c:pt>
                <c:pt idx="743">
                  <c:v>308.23890916074453</c:v>
                </c:pt>
                <c:pt idx="744">
                  <c:v>308.19089686959802</c:v>
                </c:pt>
                <c:pt idx="745">
                  <c:v>315.35112988925107</c:v>
                </c:pt>
                <c:pt idx="746">
                  <c:v>312.50240061455679</c:v>
                </c:pt>
                <c:pt idx="747">
                  <c:v>321.1862236732598</c:v>
                </c:pt>
                <c:pt idx="748">
                  <c:v>308.10447474553433</c:v>
                </c:pt>
                <c:pt idx="749">
                  <c:v>304.88765123871656</c:v>
                </c:pt>
                <c:pt idx="750">
                  <c:v>306.73452403815315</c:v>
                </c:pt>
                <c:pt idx="751">
                  <c:v>312.3583637411171</c:v>
                </c:pt>
                <c:pt idx="752">
                  <c:v>311.25408104474684</c:v>
                </c:pt>
                <c:pt idx="753">
                  <c:v>299.46226233915826</c:v>
                </c:pt>
                <c:pt idx="754">
                  <c:v>294.35375456116708</c:v>
                </c:pt>
                <c:pt idx="755">
                  <c:v>301.01145893348638</c:v>
                </c:pt>
                <c:pt idx="756">
                  <c:v>293.44792266820247</c:v>
                </c:pt>
                <c:pt idx="757">
                  <c:v>289.19083285320983</c:v>
                </c:pt>
                <c:pt idx="758">
                  <c:v>305.21413481851289</c:v>
                </c:pt>
                <c:pt idx="759">
                  <c:v>311.93265475961778</c:v>
                </c:pt>
                <c:pt idx="760">
                  <c:v>299.15498367582035</c:v>
                </c:pt>
                <c:pt idx="761">
                  <c:v>306.21279047436076</c:v>
                </c:pt>
                <c:pt idx="762">
                  <c:v>310.26822866653799</c:v>
                </c:pt>
                <c:pt idx="763">
                  <c:v>303.81857755585372</c:v>
                </c:pt>
                <c:pt idx="764">
                  <c:v>272.45054734011859</c:v>
                </c:pt>
                <c:pt idx="765">
                  <c:v>287.19032072210433</c:v>
                </c:pt>
                <c:pt idx="766">
                  <c:v>282.70917354842788</c:v>
                </c:pt>
                <c:pt idx="767">
                  <c:v>281.91216951539542</c:v>
                </c:pt>
                <c:pt idx="768">
                  <c:v>281.48325971448639</c:v>
                </c:pt>
                <c:pt idx="769">
                  <c:v>269.0736828628124</c:v>
                </c:pt>
                <c:pt idx="770">
                  <c:v>281.80974329428284</c:v>
                </c:pt>
                <c:pt idx="771">
                  <c:v>286.49254209077475</c:v>
                </c:pt>
                <c:pt idx="772">
                  <c:v>282.49151782856364</c:v>
                </c:pt>
                <c:pt idx="773">
                  <c:v>293.05742270021079</c:v>
                </c:pt>
                <c:pt idx="774">
                  <c:v>294.71544715447106</c:v>
                </c:pt>
                <c:pt idx="775">
                  <c:v>297.87785673132271</c:v>
                </c:pt>
                <c:pt idx="776">
                  <c:v>292.76614813392177</c:v>
                </c:pt>
                <c:pt idx="777">
                  <c:v>300.08322130465348</c:v>
                </c:pt>
                <c:pt idx="778">
                  <c:v>304.2634914538117</c:v>
                </c:pt>
                <c:pt idx="779">
                  <c:v>299.00134434415162</c:v>
                </c:pt>
                <c:pt idx="780">
                  <c:v>279.49875168042973</c:v>
                </c:pt>
                <c:pt idx="781">
                  <c:v>285.59951347544921</c:v>
                </c:pt>
                <c:pt idx="782">
                  <c:v>288.70750912233484</c:v>
                </c:pt>
                <c:pt idx="783">
                  <c:v>282.59074323026647</c:v>
                </c:pt>
                <c:pt idx="784">
                  <c:v>271.95762115101417</c:v>
                </c:pt>
                <c:pt idx="785">
                  <c:v>261.49734331988947</c:v>
                </c:pt>
                <c:pt idx="786">
                  <c:v>270.28359259970506</c:v>
                </c:pt>
                <c:pt idx="787">
                  <c:v>269.40016644260885</c:v>
                </c:pt>
                <c:pt idx="788">
                  <c:v>254.19307342679684</c:v>
                </c:pt>
                <c:pt idx="789">
                  <c:v>266.92913385826728</c:v>
                </c:pt>
                <c:pt idx="790">
                  <c:v>278.04878048780444</c:v>
                </c:pt>
                <c:pt idx="791">
                  <c:v>276.55399782344239</c:v>
                </c:pt>
                <c:pt idx="792">
                  <c:v>280.37257537929668</c:v>
                </c:pt>
                <c:pt idx="793">
                  <c:v>284.54004225081582</c:v>
                </c:pt>
                <c:pt idx="794">
                  <c:v>280.60943601561956</c:v>
                </c:pt>
                <c:pt idx="795">
                  <c:v>277.43422316112884</c:v>
                </c:pt>
                <c:pt idx="796">
                  <c:v>280.99993598361135</c:v>
                </c:pt>
                <c:pt idx="797">
                  <c:v>283.71103002368562</c:v>
                </c:pt>
                <c:pt idx="798">
                  <c:v>286.88624287817635</c:v>
                </c:pt>
                <c:pt idx="799">
                  <c:v>288.32661161257238</c:v>
                </c:pt>
                <c:pt idx="800">
                  <c:v>283.34933743038175</c:v>
                </c:pt>
                <c:pt idx="801">
                  <c:v>281.29121054990031</c:v>
                </c:pt>
                <c:pt idx="802">
                  <c:v>283.61500544139255</c:v>
                </c:pt>
                <c:pt idx="803">
                  <c:v>285.22181678509656</c:v>
                </c:pt>
                <c:pt idx="804">
                  <c:v>292.59970552461385</c:v>
                </c:pt>
                <c:pt idx="805">
                  <c:v>286.96626336342058</c:v>
                </c:pt>
                <c:pt idx="806">
                  <c:v>276.33954292298785</c:v>
                </c:pt>
                <c:pt idx="807">
                  <c:v>283.21490301517144</c:v>
                </c:pt>
                <c:pt idx="808">
                  <c:v>265.64560527494996</c:v>
                </c:pt>
                <c:pt idx="809">
                  <c:v>282.4050957044999</c:v>
                </c:pt>
                <c:pt idx="810">
                  <c:v>287.80487804878004</c:v>
                </c:pt>
                <c:pt idx="811">
                  <c:v>292.04596376672384</c:v>
                </c:pt>
                <c:pt idx="812">
                  <c:v>295.81652903143163</c:v>
                </c:pt>
                <c:pt idx="813">
                  <c:v>295.50284872927426</c:v>
                </c:pt>
                <c:pt idx="814">
                  <c:v>296.9016068113433</c:v>
                </c:pt>
                <c:pt idx="815">
                  <c:v>304.09384802509396</c:v>
                </c:pt>
                <c:pt idx="816">
                  <c:v>298.50201651622774</c:v>
                </c:pt>
                <c:pt idx="817">
                  <c:v>303.49529479546715</c:v>
                </c:pt>
                <c:pt idx="818">
                  <c:v>308.65821650342434</c:v>
                </c:pt>
                <c:pt idx="819">
                  <c:v>303.83778247231243</c:v>
                </c:pt>
                <c:pt idx="820">
                  <c:v>305.70065936879797</c:v>
                </c:pt>
                <c:pt idx="821">
                  <c:v>305.56942577299742</c:v>
                </c:pt>
                <c:pt idx="822">
                  <c:v>310.34504833237264</c:v>
                </c:pt>
                <c:pt idx="823">
                  <c:v>312.55041290570341</c:v>
                </c:pt>
                <c:pt idx="824">
                  <c:v>306.58728634530394</c:v>
                </c:pt>
                <c:pt idx="825">
                  <c:v>311.02682286665345</c:v>
                </c:pt>
                <c:pt idx="826">
                  <c:v>306.5232699571086</c:v>
                </c:pt>
                <c:pt idx="827">
                  <c:v>302.24697522565737</c:v>
                </c:pt>
                <c:pt idx="828">
                  <c:v>301.9973113116954</c:v>
                </c:pt>
                <c:pt idx="829">
                  <c:v>309.76890083861423</c:v>
                </c:pt>
                <c:pt idx="830">
                  <c:v>309.37840087062244</c:v>
                </c:pt>
                <c:pt idx="831">
                  <c:v>310.46667946994393</c:v>
                </c:pt>
                <c:pt idx="832">
                  <c:v>319.59861724601456</c:v>
                </c:pt>
                <c:pt idx="833">
                  <c:v>322.210485884386</c:v>
                </c:pt>
                <c:pt idx="834">
                  <c:v>320.01792458869431</c:v>
                </c:pt>
                <c:pt idx="835">
                  <c:v>322.26169899494232</c:v>
                </c:pt>
                <c:pt idx="836">
                  <c:v>318.93284680878264</c:v>
                </c:pt>
                <c:pt idx="837">
                  <c:v>319.58901478778529</c:v>
                </c:pt>
                <c:pt idx="838">
                  <c:v>318.13904359515993</c:v>
                </c:pt>
                <c:pt idx="839">
                  <c:v>322.71621535112951</c:v>
                </c:pt>
                <c:pt idx="840">
                  <c:v>327.3061903847381</c:v>
                </c:pt>
                <c:pt idx="841">
                  <c:v>332.55233339734929</c:v>
                </c:pt>
                <c:pt idx="842">
                  <c:v>334.84091927533399</c:v>
                </c:pt>
                <c:pt idx="843">
                  <c:v>332.20344408168444</c:v>
                </c:pt>
                <c:pt idx="844">
                  <c:v>333.92228410473041</c:v>
                </c:pt>
                <c:pt idx="845">
                  <c:v>336.66858715831205</c:v>
                </c:pt>
                <c:pt idx="846">
                  <c:v>337.22873055502163</c:v>
                </c:pt>
                <c:pt idx="847">
                  <c:v>333.95109147941827</c:v>
                </c:pt>
                <c:pt idx="848">
                  <c:v>338.02573458805409</c:v>
                </c:pt>
                <c:pt idx="849">
                  <c:v>341.66826707637114</c:v>
                </c:pt>
                <c:pt idx="850">
                  <c:v>342.31163177773465</c:v>
                </c:pt>
                <c:pt idx="851">
                  <c:v>349.49106971384629</c:v>
                </c:pt>
                <c:pt idx="852">
                  <c:v>353.4760898790085</c:v>
                </c:pt>
                <c:pt idx="853">
                  <c:v>359.96735164201982</c:v>
                </c:pt>
                <c:pt idx="854">
                  <c:v>363.20658088470594</c:v>
                </c:pt>
                <c:pt idx="855">
                  <c:v>358.23250752192507</c:v>
                </c:pt>
                <c:pt idx="856">
                  <c:v>359.71768772805785</c:v>
                </c:pt>
                <c:pt idx="857">
                  <c:v>363.02733499775894</c:v>
                </c:pt>
                <c:pt idx="858">
                  <c:v>361.67979002624622</c:v>
                </c:pt>
                <c:pt idx="859">
                  <c:v>366.6378592919782</c:v>
                </c:pt>
                <c:pt idx="860">
                  <c:v>364.33967095576412</c:v>
                </c:pt>
                <c:pt idx="861">
                  <c:v>358.55258946290195</c:v>
                </c:pt>
                <c:pt idx="862">
                  <c:v>357.32027399014089</c:v>
                </c:pt>
                <c:pt idx="863">
                  <c:v>360.83797452147689</c:v>
                </c:pt>
                <c:pt idx="864">
                  <c:v>346.95922156071902</c:v>
                </c:pt>
                <c:pt idx="865">
                  <c:v>343.87043083029198</c:v>
                </c:pt>
                <c:pt idx="866">
                  <c:v>350.07681966583391</c:v>
                </c:pt>
                <c:pt idx="867">
                  <c:v>344.67383650214396</c:v>
                </c:pt>
                <c:pt idx="868">
                  <c:v>337.64803789770127</c:v>
                </c:pt>
                <c:pt idx="869">
                  <c:v>338.88035337046227</c:v>
                </c:pt>
                <c:pt idx="870">
                  <c:v>341.64266052109275</c:v>
                </c:pt>
                <c:pt idx="871">
                  <c:v>346.30625440112607</c:v>
                </c:pt>
                <c:pt idx="872">
                  <c:v>349.34703284040648</c:v>
                </c:pt>
                <c:pt idx="873">
                  <c:v>353.39286857435428</c:v>
                </c:pt>
                <c:pt idx="874">
                  <c:v>360.92439664554047</c:v>
                </c:pt>
                <c:pt idx="875">
                  <c:v>361.61257281864079</c:v>
                </c:pt>
                <c:pt idx="876">
                  <c:v>360.27783112476715</c:v>
                </c:pt>
                <c:pt idx="877">
                  <c:v>364.05159720888463</c:v>
                </c:pt>
                <c:pt idx="878">
                  <c:v>365.69361756609612</c:v>
                </c:pt>
                <c:pt idx="879">
                  <c:v>368.5839574931174</c:v>
                </c:pt>
                <c:pt idx="880">
                  <c:v>356.79533960693857</c:v>
                </c:pt>
                <c:pt idx="881">
                  <c:v>356.86255681454372</c:v>
                </c:pt>
                <c:pt idx="882">
                  <c:v>354.09704884450338</c:v>
                </c:pt>
                <c:pt idx="883">
                  <c:v>356.26400358491696</c:v>
                </c:pt>
                <c:pt idx="884">
                  <c:v>357.05460597912986</c:v>
                </c:pt>
                <c:pt idx="885">
                  <c:v>356.54887651238641</c:v>
                </c:pt>
                <c:pt idx="886">
                  <c:v>354.46834389603663</c:v>
                </c:pt>
                <c:pt idx="887">
                  <c:v>350.33928685743473</c:v>
                </c:pt>
                <c:pt idx="888">
                  <c:v>361.26048268356624</c:v>
                </c:pt>
                <c:pt idx="889">
                  <c:v>362.85449074963117</c:v>
                </c:pt>
                <c:pt idx="890">
                  <c:v>364.51251520389138</c:v>
                </c:pt>
                <c:pt idx="891">
                  <c:v>359.55124511874959</c:v>
                </c:pt>
                <c:pt idx="892">
                  <c:v>344.41136931054274</c:v>
                </c:pt>
                <c:pt idx="893">
                  <c:v>340.84565648806017</c:v>
                </c:pt>
                <c:pt idx="894">
                  <c:v>347.43614365277438</c:v>
                </c:pt>
                <c:pt idx="895">
                  <c:v>354.29870046731889</c:v>
                </c:pt>
                <c:pt idx="896">
                  <c:v>345.66929133858196</c:v>
                </c:pt>
                <c:pt idx="897">
                  <c:v>355.835093784008</c:v>
                </c:pt>
                <c:pt idx="898">
                  <c:v>348.1947378528896</c:v>
                </c:pt>
                <c:pt idx="899">
                  <c:v>339.5141156135964</c:v>
                </c:pt>
                <c:pt idx="900">
                  <c:v>348.67806158376476</c:v>
                </c:pt>
                <c:pt idx="901">
                  <c:v>345.59887331156716</c:v>
                </c:pt>
                <c:pt idx="902">
                  <c:v>351.25152038921908</c:v>
                </c:pt>
                <c:pt idx="903">
                  <c:v>364.37487996927155</c:v>
                </c:pt>
                <c:pt idx="904">
                  <c:v>363.99718327891878</c:v>
                </c:pt>
                <c:pt idx="905">
                  <c:v>368.83682222648935</c:v>
                </c:pt>
                <c:pt idx="906">
                  <c:v>370.33480571026121</c:v>
                </c:pt>
                <c:pt idx="907">
                  <c:v>376.90928877792646</c:v>
                </c:pt>
                <c:pt idx="908">
                  <c:v>368.84002304589904</c:v>
                </c:pt>
                <c:pt idx="909">
                  <c:v>367.92458869470516</c:v>
                </c:pt>
                <c:pt idx="910">
                  <c:v>369.18571154215414</c:v>
                </c:pt>
                <c:pt idx="911">
                  <c:v>366.68587158312459</c:v>
                </c:pt>
                <c:pt idx="912">
                  <c:v>360.23622047244032</c:v>
                </c:pt>
                <c:pt idx="913">
                  <c:v>361.43972857051341</c:v>
                </c:pt>
                <c:pt idx="914">
                  <c:v>363.60028167210743</c:v>
                </c:pt>
                <c:pt idx="915">
                  <c:v>367.62051085077718</c:v>
                </c:pt>
                <c:pt idx="916">
                  <c:v>372.26169899494209</c:v>
                </c:pt>
                <c:pt idx="917">
                  <c:v>378.7241533832655</c:v>
                </c:pt>
                <c:pt idx="918">
                  <c:v>378.54810831572826</c:v>
                </c:pt>
                <c:pt idx="919">
                  <c:v>379.37071890403882</c:v>
                </c:pt>
                <c:pt idx="920">
                  <c:v>382.80519813072084</c:v>
                </c:pt>
                <c:pt idx="921">
                  <c:v>390.26310735548236</c:v>
                </c:pt>
                <c:pt idx="922">
                  <c:v>389.91421803981757</c:v>
                </c:pt>
                <c:pt idx="923">
                  <c:v>381.15997695409959</c:v>
                </c:pt>
                <c:pt idx="924">
                  <c:v>387.00467319633759</c:v>
                </c:pt>
                <c:pt idx="925">
                  <c:v>388.71070994174443</c:v>
                </c:pt>
                <c:pt idx="926">
                  <c:v>391.29377120542796</c:v>
                </c:pt>
                <c:pt idx="927">
                  <c:v>380.11330900710522</c:v>
                </c:pt>
                <c:pt idx="928">
                  <c:v>359.79770821330203</c:v>
                </c:pt>
                <c:pt idx="929">
                  <c:v>359.04551565200637</c:v>
                </c:pt>
                <c:pt idx="930">
                  <c:v>353.00236860636267</c:v>
                </c:pt>
                <c:pt idx="931">
                  <c:v>362.22392932590685</c:v>
                </c:pt>
                <c:pt idx="932">
                  <c:v>357.39709365597531</c:v>
                </c:pt>
                <c:pt idx="933">
                  <c:v>349.63510658728575</c:v>
                </c:pt>
                <c:pt idx="934">
                  <c:v>351.91729082645099</c:v>
                </c:pt>
                <c:pt idx="935">
                  <c:v>359.4360156199981</c:v>
                </c:pt>
                <c:pt idx="936">
                  <c:v>338.48665258306067</c:v>
                </c:pt>
                <c:pt idx="937">
                  <c:v>343.22706612892836</c:v>
                </c:pt>
                <c:pt idx="938">
                  <c:v>333.89667754945208</c:v>
                </c:pt>
                <c:pt idx="939">
                  <c:v>334.89213238589019</c:v>
                </c:pt>
                <c:pt idx="940">
                  <c:v>343.15664810191345</c:v>
                </c:pt>
                <c:pt idx="941">
                  <c:v>347.73381985788296</c:v>
                </c:pt>
                <c:pt idx="942">
                  <c:v>357.16663465847182</c:v>
                </c:pt>
                <c:pt idx="943">
                  <c:v>354.85564304461877</c:v>
                </c:pt>
                <c:pt idx="944">
                  <c:v>363.65149478266363</c:v>
                </c:pt>
                <c:pt idx="945">
                  <c:v>366.34658472568907</c:v>
                </c:pt>
                <c:pt idx="946">
                  <c:v>375.52333397349656</c:v>
                </c:pt>
                <c:pt idx="947">
                  <c:v>377.40541578644064</c:v>
                </c:pt>
                <c:pt idx="948">
                  <c:v>378.68574355034821</c:v>
                </c:pt>
                <c:pt idx="949">
                  <c:v>374.23980539017924</c:v>
                </c:pt>
                <c:pt idx="950">
                  <c:v>382.06900966647396</c:v>
                </c:pt>
                <c:pt idx="951">
                  <c:v>374.85756353626465</c:v>
                </c:pt>
                <c:pt idx="952">
                  <c:v>385.34024710325775</c:v>
                </c:pt>
                <c:pt idx="953">
                  <c:v>394.29293899238127</c:v>
                </c:pt>
                <c:pt idx="954">
                  <c:v>398.2203444081677</c:v>
                </c:pt>
                <c:pt idx="955">
                  <c:v>403.27763907560262</c:v>
                </c:pt>
                <c:pt idx="956">
                  <c:v>409.36559759298302</c:v>
                </c:pt>
                <c:pt idx="957">
                  <c:v>401.01786057230572</c:v>
                </c:pt>
                <c:pt idx="958">
                  <c:v>387.99372639395614</c:v>
                </c:pt>
                <c:pt idx="959">
                  <c:v>393.72639395685218</c:v>
                </c:pt>
                <c:pt idx="960">
                  <c:v>390.03584917738863</c:v>
                </c:pt>
                <c:pt idx="961">
                  <c:v>379.79322706612817</c:v>
                </c:pt>
                <c:pt idx="962">
                  <c:v>394.65143076627544</c:v>
                </c:pt>
                <c:pt idx="963">
                  <c:v>398.12111900646488</c:v>
                </c:pt>
                <c:pt idx="964">
                  <c:v>406.17438064144346</c:v>
                </c:pt>
                <c:pt idx="965">
                  <c:v>408.67422060047301</c:v>
                </c:pt>
                <c:pt idx="966">
                  <c:v>410.96920811727728</c:v>
                </c:pt>
                <c:pt idx="967">
                  <c:v>410.6491261763004</c:v>
                </c:pt>
                <c:pt idx="968">
                  <c:v>405.64944625824131</c:v>
                </c:pt>
                <c:pt idx="969">
                  <c:v>407.50592151590735</c:v>
                </c:pt>
                <c:pt idx="970">
                  <c:v>389.97183278919323</c:v>
                </c:pt>
                <c:pt idx="971">
                  <c:v>389.84059919339279</c:v>
                </c:pt>
                <c:pt idx="972">
                  <c:v>391.0537097496952</c:v>
                </c:pt>
                <c:pt idx="973">
                  <c:v>387.5360092183592</c:v>
                </c:pt>
                <c:pt idx="974">
                  <c:v>399.32782792394778</c:v>
                </c:pt>
                <c:pt idx="975">
                  <c:v>404.3211062031873</c:v>
                </c:pt>
                <c:pt idx="976">
                  <c:v>412.32635554701932</c:v>
                </c:pt>
                <c:pt idx="977">
                  <c:v>409.12233531784068</c:v>
                </c:pt>
                <c:pt idx="978">
                  <c:v>412.01907688368152</c:v>
                </c:pt>
                <c:pt idx="979">
                  <c:v>404.65079060239356</c:v>
                </c:pt>
                <c:pt idx="980">
                  <c:v>412.56961782216177</c:v>
                </c:pt>
                <c:pt idx="981">
                  <c:v>424.21099801549121</c:v>
                </c:pt>
                <c:pt idx="982">
                  <c:v>432.76358747839373</c:v>
                </c:pt>
                <c:pt idx="983">
                  <c:v>436.67818961654109</c:v>
                </c:pt>
                <c:pt idx="984">
                  <c:v>437.88489853402399</c:v>
                </c:pt>
                <c:pt idx="985">
                  <c:v>436.40291914730102</c:v>
                </c:pt>
                <c:pt idx="986">
                  <c:v>437.54561167658846</c:v>
                </c:pt>
                <c:pt idx="987">
                  <c:v>432.53632930030011</c:v>
                </c:pt>
                <c:pt idx="988">
                  <c:v>440.74643108635729</c:v>
                </c:pt>
                <c:pt idx="989">
                  <c:v>449.88156968183773</c:v>
                </c:pt>
                <c:pt idx="990">
                  <c:v>455.87030279751531</c:v>
                </c:pt>
                <c:pt idx="991">
                  <c:v>451.99731131169494</c:v>
                </c:pt>
                <c:pt idx="992">
                  <c:v>455.65584789706071</c:v>
                </c:pt>
                <c:pt idx="993">
                  <c:v>459.18315088662598</c:v>
                </c:pt>
                <c:pt idx="994">
                  <c:v>467.01555598233045</c:v>
                </c:pt>
                <c:pt idx="995">
                  <c:v>454.05543819217615</c:v>
                </c:pt>
                <c:pt idx="996">
                  <c:v>456.36642980602937</c:v>
                </c:pt>
                <c:pt idx="997">
                  <c:v>471.30465399142088</c:v>
                </c:pt>
                <c:pt idx="998">
                  <c:v>483.16368990461456</c:v>
                </c:pt>
                <c:pt idx="999">
                  <c:v>462.56641700275173</c:v>
                </c:pt>
                <c:pt idx="1000">
                  <c:v>428.35605915114178</c:v>
                </c:pt>
                <c:pt idx="1001">
                  <c:v>395.99257409896853</c:v>
                </c:pt>
                <c:pt idx="1002">
                  <c:v>330.39178029575504</c:v>
                </c:pt>
                <c:pt idx="1003">
                  <c:v>318.26387555214069</c:v>
                </c:pt>
                <c:pt idx="1004">
                  <c:v>360.00896229434665</c:v>
                </c:pt>
                <c:pt idx="1005">
                  <c:v>368.81441649062083</c:v>
                </c:pt>
                <c:pt idx="1006">
                  <c:v>382.8852186159649</c:v>
                </c:pt>
                <c:pt idx="1007">
                  <c:v>389.79258690224617</c:v>
                </c:pt>
                <c:pt idx="1008">
                  <c:v>391.55303757761908</c:v>
                </c:pt>
                <c:pt idx="1009">
                  <c:v>383.20850137635159</c:v>
                </c:pt>
                <c:pt idx="1010">
                  <c:v>400.65936879841161</c:v>
                </c:pt>
                <c:pt idx="1011">
                  <c:v>403.14960629921177</c:v>
                </c:pt>
                <c:pt idx="1012">
                  <c:v>413.24178989821303</c:v>
                </c:pt>
                <c:pt idx="1013">
                  <c:v>427.84392804557876</c:v>
                </c:pt>
                <c:pt idx="1014">
                  <c:v>445.50925036809321</c:v>
                </c:pt>
                <c:pt idx="1015">
                  <c:v>420.37321554317805</c:v>
                </c:pt>
                <c:pt idx="1016">
                  <c:v>432.3474809551235</c:v>
                </c:pt>
                <c:pt idx="1017">
                  <c:v>433.39094808270812</c:v>
                </c:pt>
                <c:pt idx="1018">
                  <c:v>451.36354906856047</c:v>
                </c:pt>
                <c:pt idx="1019">
                  <c:v>454.90045451635513</c:v>
                </c:pt>
                <c:pt idx="1020">
                  <c:v>466.89712566416893</c:v>
                </c:pt>
                <c:pt idx="1021">
                  <c:v>461.14525318481424</c:v>
                </c:pt>
                <c:pt idx="1022">
                  <c:v>461.25728186415614</c:v>
                </c:pt>
                <c:pt idx="1023">
                  <c:v>464.39408488572963</c:v>
                </c:pt>
                <c:pt idx="1024">
                  <c:v>470.27399014147511</c:v>
                </c:pt>
                <c:pt idx="1025">
                  <c:v>471.60873183534881</c:v>
                </c:pt>
                <c:pt idx="1026">
                  <c:v>467.90538377824618</c:v>
                </c:pt>
                <c:pt idx="1027">
                  <c:v>474.23340375135928</c:v>
                </c:pt>
                <c:pt idx="1028">
                  <c:v>477.88553869790564</c:v>
                </c:pt>
                <c:pt idx="1029">
                  <c:v>473.05550220856441</c:v>
                </c:pt>
                <c:pt idx="1030">
                  <c:v>488.97637795275489</c:v>
                </c:pt>
                <c:pt idx="1031">
                  <c:v>494.10409064720466</c:v>
                </c:pt>
                <c:pt idx="1032">
                  <c:v>500.0096024582283</c:v>
                </c:pt>
                <c:pt idx="1033">
                  <c:v>495.21797580180424</c:v>
                </c:pt>
                <c:pt idx="1034">
                  <c:v>473.14192433262821</c:v>
                </c:pt>
                <c:pt idx="1035">
                  <c:v>466.16733883874178</c:v>
                </c:pt>
                <c:pt idx="1036">
                  <c:v>503.32565136674884</c:v>
                </c:pt>
                <c:pt idx="1037">
                  <c:v>508.88227386210764</c:v>
                </c:pt>
                <c:pt idx="1038">
                  <c:v>509.25356891364083</c:v>
                </c:pt>
                <c:pt idx="1039">
                  <c:v>512.23353178413561</c:v>
                </c:pt>
                <c:pt idx="1040">
                  <c:v>510.62992125984135</c:v>
                </c:pt>
                <c:pt idx="1041">
                  <c:v>512.78727354202556</c:v>
                </c:pt>
                <c:pt idx="1042">
                  <c:v>505.53741757889907</c:v>
                </c:pt>
                <c:pt idx="1043">
                  <c:v>519.07368286281178</c:v>
                </c:pt>
                <c:pt idx="1044">
                  <c:v>523.70846936815713</c:v>
                </c:pt>
                <c:pt idx="1045">
                  <c:v>530.99673516420091</c:v>
                </c:pt>
                <c:pt idx="1046">
                  <c:v>536.02522245694786</c:v>
                </c:pt>
                <c:pt idx="1047">
                  <c:v>537.09749695922039</c:v>
                </c:pt>
                <c:pt idx="1048">
                  <c:v>541.93393508738109</c:v>
                </c:pt>
                <c:pt idx="1049">
                  <c:v>549.02695089942893</c:v>
                </c:pt>
                <c:pt idx="1050">
                  <c:v>558.21330260546563</c:v>
                </c:pt>
                <c:pt idx="1051">
                  <c:v>553.92740541578507</c:v>
                </c:pt>
                <c:pt idx="1052">
                  <c:v>560.68433518980726</c:v>
                </c:pt>
                <c:pt idx="1053">
                  <c:v>566.57064208437225</c:v>
                </c:pt>
                <c:pt idx="1054">
                  <c:v>583.02925548940391</c:v>
                </c:pt>
                <c:pt idx="1055">
                  <c:v>584.67447666602516</c:v>
                </c:pt>
                <c:pt idx="1056">
                  <c:v>587.04308302925403</c:v>
                </c:pt>
                <c:pt idx="1057">
                  <c:v>598.68766404199334</c:v>
                </c:pt>
                <c:pt idx="1058">
                  <c:v>611.49414250047869</c:v>
                </c:pt>
                <c:pt idx="1059">
                  <c:v>623.37238333013102</c:v>
                </c:pt>
                <c:pt idx="1060">
                  <c:v>622.68100633762106</c:v>
                </c:pt>
                <c:pt idx="1061">
                  <c:v>618.94244926701094</c:v>
                </c:pt>
                <c:pt idx="1062">
                  <c:v>625.22885858779705</c:v>
                </c:pt>
                <c:pt idx="1063">
                  <c:v>615.8920683695012</c:v>
                </c:pt>
                <c:pt idx="1064">
                  <c:v>624.96319057678625</c:v>
                </c:pt>
                <c:pt idx="1065">
                  <c:v>630.73106715318977</c:v>
                </c:pt>
                <c:pt idx="1066">
                  <c:v>637.22552973561085</c:v>
                </c:pt>
                <c:pt idx="1067">
                  <c:v>642.25721784776761</c:v>
                </c:pt>
                <c:pt idx="1068">
                  <c:v>631.71051789257911</c:v>
                </c:pt>
                <c:pt idx="1069">
                  <c:v>632.15543179053691</c:v>
                </c:pt>
                <c:pt idx="1070">
                  <c:v>648.30676653223065</c:v>
                </c:pt>
                <c:pt idx="1071">
                  <c:v>665.71922412137349</c:v>
                </c:pt>
                <c:pt idx="1072">
                  <c:v>651.65162281543917</c:v>
                </c:pt>
                <c:pt idx="1073">
                  <c:v>683.78464887010909</c:v>
                </c:pt>
                <c:pt idx="1074">
                  <c:v>688.25299276614624</c:v>
                </c:pt>
                <c:pt idx="1075">
                  <c:v>689.31886562959937</c:v>
                </c:pt>
                <c:pt idx="1076">
                  <c:v>686.38691505025088</c:v>
                </c:pt>
                <c:pt idx="1077">
                  <c:v>688.13776326739446</c:v>
                </c:pt>
                <c:pt idx="1078">
                  <c:v>690.07745982971437</c:v>
                </c:pt>
                <c:pt idx="1079">
                  <c:v>694.91069713846537</c:v>
                </c:pt>
                <c:pt idx="1080">
                  <c:v>675.63216183342729</c:v>
                </c:pt>
                <c:pt idx="1081">
                  <c:v>653.7513603482472</c:v>
                </c:pt>
                <c:pt idx="1082">
                  <c:v>656.90096664745977</c:v>
                </c:pt>
                <c:pt idx="1083">
                  <c:v>636.55335765955886</c:v>
                </c:pt>
                <c:pt idx="1084">
                  <c:v>634.61686191664876</c:v>
                </c:pt>
                <c:pt idx="1085">
                  <c:v>666.28256833749231</c:v>
                </c:pt>
                <c:pt idx="1086">
                  <c:v>678.91300172844035</c:v>
                </c:pt>
                <c:pt idx="1087">
                  <c:v>678.53210421867789</c:v>
                </c:pt>
                <c:pt idx="1088">
                  <c:v>694.91709877728488</c:v>
                </c:pt>
                <c:pt idx="1089">
                  <c:v>716.15773638051132</c:v>
                </c:pt>
                <c:pt idx="1090">
                  <c:v>715.94648229946665</c:v>
                </c:pt>
                <c:pt idx="1091">
                  <c:v>691.30337366365586</c:v>
                </c:pt>
                <c:pt idx="1092">
                  <c:v>681.80014083605204</c:v>
                </c:pt>
                <c:pt idx="1093">
                  <c:v>692.32443505537219</c:v>
                </c:pt>
                <c:pt idx="1094">
                  <c:v>682.23225145637082</c:v>
                </c:pt>
                <c:pt idx="1095">
                  <c:v>718.24787145509049</c:v>
                </c:pt>
                <c:pt idx="1096">
                  <c:v>728.42327635874585</c:v>
                </c:pt>
                <c:pt idx="1097">
                  <c:v>684.13353818577377</c:v>
                </c:pt>
                <c:pt idx="1098">
                  <c:v>678.96741565840682</c:v>
                </c:pt>
                <c:pt idx="1099">
                  <c:v>632.16183342935631</c:v>
                </c:pt>
                <c:pt idx="1100">
                  <c:v>651.40515972088679</c:v>
                </c:pt>
                <c:pt idx="1101">
                  <c:v>645.8261314896597</c:v>
                </c:pt>
                <c:pt idx="1102">
                  <c:v>631.90896869598453</c:v>
                </c:pt>
                <c:pt idx="1103">
                  <c:v>601.80526214710812</c:v>
                </c:pt>
                <c:pt idx="1104">
                  <c:v>606.60969208117126</c:v>
                </c:pt>
                <c:pt idx="1105">
                  <c:v>563.2577939952613</c:v>
                </c:pt>
                <c:pt idx="1106">
                  <c:v>602.26297932270495</c:v>
                </c:pt>
                <c:pt idx="1107">
                  <c:v>629.95006721720597</c:v>
                </c:pt>
                <c:pt idx="1108">
                  <c:v>615.5911913449828</c:v>
                </c:pt>
                <c:pt idx="1109">
                  <c:v>635.68913641892163</c:v>
                </c:pt>
                <c:pt idx="1110">
                  <c:v>616.35938800332735</c:v>
                </c:pt>
                <c:pt idx="1111">
                  <c:v>619.14410088982618</c:v>
                </c:pt>
                <c:pt idx="1112">
                  <c:v>596.63593880033136</c:v>
                </c:pt>
                <c:pt idx="1113">
                  <c:v>585.77235772357574</c:v>
                </c:pt>
                <c:pt idx="1114">
                  <c:v>543.97285705140382</c:v>
                </c:pt>
                <c:pt idx="1115">
                  <c:v>576.62761666986614</c:v>
                </c:pt>
                <c:pt idx="1116">
                  <c:v>582.94603418474992</c:v>
                </c:pt>
                <c:pt idx="1117">
                  <c:v>600.18884834517485</c:v>
                </c:pt>
                <c:pt idx="1118">
                  <c:v>592.80775878624786</c:v>
                </c:pt>
                <c:pt idx="1119">
                  <c:v>552.38781127968628</c:v>
                </c:pt>
                <c:pt idx="1120">
                  <c:v>531.97298508418032</c:v>
                </c:pt>
                <c:pt idx="1121">
                  <c:v>539.02759106331098</c:v>
                </c:pt>
                <c:pt idx="1122">
                  <c:v>525.1520389219628</c:v>
                </c:pt>
                <c:pt idx="1123">
                  <c:v>543.66237756865621</c:v>
                </c:pt>
                <c:pt idx="1124">
                  <c:v>547.00083221304521</c:v>
                </c:pt>
                <c:pt idx="1125">
                  <c:v>564.64374879969125</c:v>
                </c:pt>
                <c:pt idx="1126">
                  <c:v>578.18641572242336</c:v>
                </c:pt>
                <c:pt idx="1127">
                  <c:v>577.03412073490665</c:v>
                </c:pt>
                <c:pt idx="1128">
                  <c:v>583.74943985660184</c:v>
                </c:pt>
                <c:pt idx="1129">
                  <c:v>561.33410152999022</c:v>
                </c:pt>
                <c:pt idx="1130">
                  <c:v>543.87043083029118</c:v>
                </c:pt>
                <c:pt idx="1131">
                  <c:v>532.54593175852881</c:v>
                </c:pt>
                <c:pt idx="1132">
                  <c:v>557.38749119774513</c:v>
                </c:pt>
                <c:pt idx="1133">
                  <c:v>523.95173164329935</c:v>
                </c:pt>
                <c:pt idx="1134">
                  <c:v>495.34600857819476</c:v>
                </c:pt>
                <c:pt idx="1135">
                  <c:v>505.74547084053393</c:v>
                </c:pt>
                <c:pt idx="1136">
                  <c:v>498.72927469432057</c:v>
                </c:pt>
                <c:pt idx="1137">
                  <c:v>518.83682222648872</c:v>
                </c:pt>
                <c:pt idx="1138">
                  <c:v>522.88265796043652</c:v>
                </c:pt>
                <c:pt idx="1139">
                  <c:v>534.83771845592344</c:v>
                </c:pt>
                <c:pt idx="1140">
                  <c:v>546.87279943665453</c:v>
                </c:pt>
                <c:pt idx="1141">
                  <c:v>581.86415722424806</c:v>
                </c:pt>
                <c:pt idx="1142">
                  <c:v>569.90909672876126</c:v>
                </c:pt>
                <c:pt idx="1143">
                  <c:v>574.02855130913383</c:v>
                </c:pt>
                <c:pt idx="1144">
                  <c:v>586.51494782664224</c:v>
                </c:pt>
                <c:pt idx="1145">
                  <c:v>577.5334485628307</c:v>
                </c:pt>
                <c:pt idx="1146">
                  <c:v>557.57633954292169</c:v>
                </c:pt>
                <c:pt idx="1147">
                  <c:v>560.63952371807045</c:v>
                </c:pt>
              </c:numCache>
            </c:numRef>
          </c:val>
          <c:smooth val="0"/>
          <c:extLst>
            <c:ext xmlns:c16="http://schemas.microsoft.com/office/drawing/2014/chart" uri="{C3380CC4-5D6E-409C-BE32-E72D297353CC}">
              <c16:uniqueId val="{00000003-B944-4BFD-A5AD-7A51881FCA72}"/>
            </c:ext>
          </c:extLst>
        </c:ser>
        <c:ser>
          <c:idx val="4"/>
          <c:order val="4"/>
          <c:tx>
            <c:strRef>
              <c:f>'Marknadsindex 2'!$G$2</c:f>
              <c:strCache>
                <c:ptCount val="1"/>
                <c:pt idx="0">
                  <c:v>Globala aktier</c:v>
                </c:pt>
              </c:strCache>
            </c:strRef>
          </c:tx>
          <c:spPr>
            <a:ln>
              <a:prstDash val="sysDot"/>
            </a:ln>
          </c:spPr>
          <c:marker>
            <c:symbol val="none"/>
          </c:marker>
          <c:cat>
            <c:numRef>
              <c:f>'Marknadsindex 2'!$B$3:$B$1150</c:f>
              <c:numCache>
                <c:formatCode>m/d/yyyy</c:formatCode>
                <c:ptCount val="1148"/>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numCache>
            </c:numRef>
          </c:cat>
          <c:val>
            <c:numRef>
              <c:f>'Marknadsindex 2'!$G$3:$G$1150</c:f>
              <c:numCache>
                <c:formatCode>_(* #,##0.00_);_(* \(#,##0.00\);_(* "-"??_);_(@_)</c:formatCode>
                <c:ptCount val="1148"/>
                <c:pt idx="0" formatCode="_(* #\ ##0_);_(* \(#\ ##0\);_(* &quot;-&quot;??_);_(@_)">
                  <c:v>100</c:v>
                </c:pt>
                <c:pt idx="1">
                  <c:v>98.543252392582687</c:v>
                </c:pt>
                <c:pt idx="2">
                  <c:v>99.281550887033504</c:v>
                </c:pt>
                <c:pt idx="3">
                  <c:v>101.8267823470964</c:v>
                </c:pt>
                <c:pt idx="4">
                  <c:v>103.32088045020197</c:v>
                </c:pt>
                <c:pt idx="5">
                  <c:v>101.81041622874471</c:v>
                </c:pt>
                <c:pt idx="6">
                  <c:v>101.38624088232228</c:v>
                </c:pt>
                <c:pt idx="7">
                  <c:v>100.13121595725892</c:v>
                </c:pt>
                <c:pt idx="8">
                  <c:v>99.206282397730917</c:v>
                </c:pt>
                <c:pt idx="9">
                  <c:v>96.094824989673327</c:v>
                </c:pt>
                <c:pt idx="10">
                  <c:v>93.52077833319008</c:v>
                </c:pt>
                <c:pt idx="11">
                  <c:v>94.076554491786837</c:v>
                </c:pt>
                <c:pt idx="12">
                  <c:v>94.554394268531837</c:v>
                </c:pt>
                <c:pt idx="13">
                  <c:v>94.918604000762514</c:v>
                </c:pt>
                <c:pt idx="14">
                  <c:v>93.396920280076515</c:v>
                </c:pt>
                <c:pt idx="15">
                  <c:v>96.31714719444841</c:v>
                </c:pt>
                <c:pt idx="16">
                  <c:v>99.393240349559136</c:v>
                </c:pt>
                <c:pt idx="17">
                  <c:v>101.99087078479906</c:v>
                </c:pt>
                <c:pt idx="18">
                  <c:v>102.93012877473772</c:v>
                </c:pt>
                <c:pt idx="19">
                  <c:v>101.41697709183731</c:v>
                </c:pt>
                <c:pt idx="20">
                  <c:v>104.80244467669823</c:v>
                </c:pt>
                <c:pt idx="21">
                  <c:v>105.28199999315088</c:v>
                </c:pt>
                <c:pt idx="22">
                  <c:v>107.4643850205987</c:v>
                </c:pt>
                <c:pt idx="23">
                  <c:v>107.47448583138691</c:v>
                </c:pt>
                <c:pt idx="24">
                  <c:v>99.22099168305698</c:v>
                </c:pt>
                <c:pt idx="25">
                  <c:v>101.0279768323864</c:v>
                </c:pt>
                <c:pt idx="26">
                  <c:v>104.7938017485133</c:v>
                </c:pt>
                <c:pt idx="27">
                  <c:v>101.32107320380791</c:v>
                </c:pt>
                <c:pt idx="28">
                  <c:v>100.05643342882411</c:v>
                </c:pt>
                <c:pt idx="29">
                  <c:v>98.507907708529814</c:v>
                </c:pt>
                <c:pt idx="30">
                  <c:v>98.485674183459366</c:v>
                </c:pt>
                <c:pt idx="31">
                  <c:v>97.571982953536448</c:v>
                </c:pt>
                <c:pt idx="32">
                  <c:v>94.914967447960208</c:v>
                </c:pt>
                <c:pt idx="33">
                  <c:v>94.64244450710116</c:v>
                </c:pt>
                <c:pt idx="34">
                  <c:v>95.383877286074906</c:v>
                </c:pt>
                <c:pt idx="35">
                  <c:v>93.125809561068095</c:v>
                </c:pt>
                <c:pt idx="36">
                  <c:v>90.334711255261396</c:v>
                </c:pt>
                <c:pt idx="37">
                  <c:v>85.196640477507131</c:v>
                </c:pt>
                <c:pt idx="38">
                  <c:v>84.568710545236698</c:v>
                </c:pt>
                <c:pt idx="39">
                  <c:v>86.134652581194217</c:v>
                </c:pt>
                <c:pt idx="40">
                  <c:v>88.231638955210258</c:v>
                </c:pt>
                <c:pt idx="41">
                  <c:v>88.445318231800428</c:v>
                </c:pt>
                <c:pt idx="42">
                  <c:v>90.076421423307664</c:v>
                </c:pt>
                <c:pt idx="43">
                  <c:v>88.573439042324466</c:v>
                </c:pt>
                <c:pt idx="44">
                  <c:v>90.686559969446478</c:v>
                </c:pt>
                <c:pt idx="45">
                  <c:v>90.690251967448503</c:v>
                </c:pt>
                <c:pt idx="46">
                  <c:v>94.757816183181859</c:v>
                </c:pt>
                <c:pt idx="47">
                  <c:v>94.441211047097326</c:v>
                </c:pt>
                <c:pt idx="48">
                  <c:v>93.282390066438083</c:v>
                </c:pt>
                <c:pt idx="49">
                  <c:v>92.18302917020884</c:v>
                </c:pt>
                <c:pt idx="50">
                  <c:v>91.271731868319023</c:v>
                </c:pt>
                <c:pt idx="51">
                  <c:v>94.255358737780313</c:v>
                </c:pt>
                <c:pt idx="52">
                  <c:v>92.805349352864894</c:v>
                </c:pt>
                <c:pt idx="53">
                  <c:v>92.515501417847972</c:v>
                </c:pt>
                <c:pt idx="54">
                  <c:v>90.071304157525745</c:v>
                </c:pt>
                <c:pt idx="55">
                  <c:v>90.134355134005403</c:v>
                </c:pt>
                <c:pt idx="56">
                  <c:v>92.845090515103905</c:v>
                </c:pt>
                <c:pt idx="57">
                  <c:v>89.546645801877077</c:v>
                </c:pt>
                <c:pt idx="58">
                  <c:v>89.599025208160072</c:v>
                </c:pt>
                <c:pt idx="59">
                  <c:v>89.42736034699567</c:v>
                </c:pt>
                <c:pt idx="60">
                  <c:v>88.285430583343881</c:v>
                </c:pt>
                <c:pt idx="61">
                  <c:v>92.499291850648291</c:v>
                </c:pt>
                <c:pt idx="62">
                  <c:v>93.615393935697639</c:v>
                </c:pt>
                <c:pt idx="63">
                  <c:v>92.825094366914527</c:v>
                </c:pt>
                <c:pt idx="64">
                  <c:v>90.367802255021545</c:v>
                </c:pt>
                <c:pt idx="65">
                  <c:v>91.267080994510806</c:v>
                </c:pt>
                <c:pt idx="66">
                  <c:v>90.565966660149201</c:v>
                </c:pt>
                <c:pt idx="67">
                  <c:v>89.401653343239602</c:v>
                </c:pt>
                <c:pt idx="68">
                  <c:v>90.623584007060515</c:v>
                </c:pt>
                <c:pt idx="69">
                  <c:v>87.289618489734792</c:v>
                </c:pt>
                <c:pt idx="70">
                  <c:v>85.954413282973945</c:v>
                </c:pt>
                <c:pt idx="71">
                  <c:v>88.224447386663968</c:v>
                </c:pt>
                <c:pt idx="72">
                  <c:v>87.584299941570606</c:v>
                </c:pt>
                <c:pt idx="73">
                  <c:v>86.492049076829332</c:v>
                </c:pt>
                <c:pt idx="74">
                  <c:v>82.27718327296607</c:v>
                </c:pt>
                <c:pt idx="75">
                  <c:v>80.974935345189635</c:v>
                </c:pt>
                <c:pt idx="76">
                  <c:v>79.050882548965902</c:v>
                </c:pt>
                <c:pt idx="77">
                  <c:v>73.735113167729438</c:v>
                </c:pt>
                <c:pt idx="78">
                  <c:v>73.54737898310573</c:v>
                </c:pt>
                <c:pt idx="79">
                  <c:v>74.690290452940033</c:v>
                </c:pt>
                <c:pt idx="80">
                  <c:v>69.034932269611772</c:v>
                </c:pt>
                <c:pt idx="81">
                  <c:v>65.171386819795458</c:v>
                </c:pt>
                <c:pt idx="82">
                  <c:v>69.444688602635864</c:v>
                </c:pt>
                <c:pt idx="83">
                  <c:v>65.72227401637366</c:v>
                </c:pt>
                <c:pt idx="84">
                  <c:v>69.656335975731992</c:v>
                </c:pt>
                <c:pt idx="85">
                  <c:v>72.308824543828734</c:v>
                </c:pt>
                <c:pt idx="86">
                  <c:v>71.769672160688046</c:v>
                </c:pt>
                <c:pt idx="87">
                  <c:v>69.440194279979693</c:v>
                </c:pt>
                <c:pt idx="88">
                  <c:v>67.951161258938725</c:v>
                </c:pt>
                <c:pt idx="89">
                  <c:v>66.791619490683686</c:v>
                </c:pt>
                <c:pt idx="90">
                  <c:v>61.604880873542413</c:v>
                </c:pt>
                <c:pt idx="91">
                  <c:v>61.258459265961029</c:v>
                </c:pt>
                <c:pt idx="92">
                  <c:v>59.151681921978515</c:v>
                </c:pt>
                <c:pt idx="93">
                  <c:v>61.91203749530554</c:v>
                </c:pt>
                <c:pt idx="94">
                  <c:v>66.635162921642433</c:v>
                </c:pt>
                <c:pt idx="95">
                  <c:v>65.740629638949045</c:v>
                </c:pt>
                <c:pt idx="96">
                  <c:v>66.644523375940821</c:v>
                </c:pt>
                <c:pt idx="97">
                  <c:v>63.344431614135353</c:v>
                </c:pt>
                <c:pt idx="98">
                  <c:v>64.976474112554754</c:v>
                </c:pt>
                <c:pt idx="99">
                  <c:v>67.543257447880308</c:v>
                </c:pt>
                <c:pt idx="100">
                  <c:v>67.670928173842242</c:v>
                </c:pt>
                <c:pt idx="101">
                  <c:v>64.291145352689369</c:v>
                </c:pt>
                <c:pt idx="102">
                  <c:v>64.881375810661837</c:v>
                </c:pt>
                <c:pt idx="103">
                  <c:v>63.791975481480421</c:v>
                </c:pt>
                <c:pt idx="104">
                  <c:v>62.13706999190012</c:v>
                </c:pt>
                <c:pt idx="105">
                  <c:v>64.662879324664431</c:v>
                </c:pt>
                <c:pt idx="106">
                  <c:v>64.38424110442925</c:v>
                </c:pt>
                <c:pt idx="107">
                  <c:v>62.283217015283803</c:v>
                </c:pt>
                <c:pt idx="108">
                  <c:v>58.351891439603634</c:v>
                </c:pt>
                <c:pt idx="109">
                  <c:v>59.845725362640152</c:v>
                </c:pt>
                <c:pt idx="110">
                  <c:v>57.472302268964334</c:v>
                </c:pt>
                <c:pt idx="111">
                  <c:v>57.929855625592268</c:v>
                </c:pt>
                <c:pt idx="112">
                  <c:v>57.458613827608808</c:v>
                </c:pt>
                <c:pt idx="113">
                  <c:v>57.573372345010704</c:v>
                </c:pt>
                <c:pt idx="114">
                  <c:v>54.441439350860662</c:v>
                </c:pt>
                <c:pt idx="115">
                  <c:v>59.021698805041801</c:v>
                </c:pt>
                <c:pt idx="116">
                  <c:v>59.760248433632341</c:v>
                </c:pt>
                <c:pt idx="117">
                  <c:v>57.37271616737992</c:v>
                </c:pt>
                <c:pt idx="118">
                  <c:v>61.14175364360576</c:v>
                </c:pt>
                <c:pt idx="119">
                  <c:v>59.813371457887492</c:v>
                </c:pt>
                <c:pt idx="120">
                  <c:v>60.28911736297411</c:v>
                </c:pt>
                <c:pt idx="121">
                  <c:v>60.773255062105967</c:v>
                </c:pt>
                <c:pt idx="122">
                  <c:v>60.244389394246518</c:v>
                </c:pt>
                <c:pt idx="123">
                  <c:v>60.635486786838165</c:v>
                </c:pt>
                <c:pt idx="124">
                  <c:v>58.930843691665338</c:v>
                </c:pt>
                <c:pt idx="125">
                  <c:v>59.065826661019962</c:v>
                </c:pt>
                <c:pt idx="126">
                  <c:v>61.273318579474434</c:v>
                </c:pt>
                <c:pt idx="127">
                  <c:v>61.787827202099876</c:v>
                </c:pt>
                <c:pt idx="128">
                  <c:v>62.935347146472033</c:v>
                </c:pt>
                <c:pt idx="129">
                  <c:v>63.377326924955426</c:v>
                </c:pt>
                <c:pt idx="130">
                  <c:v>63.506990416623395</c:v>
                </c:pt>
                <c:pt idx="131">
                  <c:v>66.507775944643527</c:v>
                </c:pt>
                <c:pt idx="132">
                  <c:v>66.146299334608699</c:v>
                </c:pt>
                <c:pt idx="133">
                  <c:v>65.298356327055586</c:v>
                </c:pt>
                <c:pt idx="134">
                  <c:v>65.266602535052385</c:v>
                </c:pt>
                <c:pt idx="135">
                  <c:v>65.427413183009449</c:v>
                </c:pt>
                <c:pt idx="136">
                  <c:v>65.837916395488008</c:v>
                </c:pt>
                <c:pt idx="137">
                  <c:v>68.270427764607732</c:v>
                </c:pt>
                <c:pt idx="138">
                  <c:v>69.507387339023438</c:v>
                </c:pt>
                <c:pt idx="139">
                  <c:v>69.62211324160198</c:v>
                </c:pt>
                <c:pt idx="140">
                  <c:v>70.021533937109822</c:v>
                </c:pt>
                <c:pt idx="141">
                  <c:v>68.287827772859288</c:v>
                </c:pt>
                <c:pt idx="142">
                  <c:v>67.299099618879481</c:v>
                </c:pt>
                <c:pt idx="143">
                  <c:v>64.893025825558638</c:v>
                </c:pt>
                <c:pt idx="144">
                  <c:v>66.48104157395224</c:v>
                </c:pt>
                <c:pt idx="145">
                  <c:v>67.760299312756757</c:v>
                </c:pt>
                <c:pt idx="146">
                  <c:v>68.527331466569564</c:v>
                </c:pt>
                <c:pt idx="147">
                  <c:v>67.065065431043223</c:v>
                </c:pt>
                <c:pt idx="148">
                  <c:v>69.985778306282882</c:v>
                </c:pt>
                <c:pt idx="149">
                  <c:v>68.851043372659746</c:v>
                </c:pt>
                <c:pt idx="150">
                  <c:v>66.833379510487376</c:v>
                </c:pt>
                <c:pt idx="151">
                  <c:v>67.460921326360065</c:v>
                </c:pt>
                <c:pt idx="152">
                  <c:v>68.381301856549896</c:v>
                </c:pt>
                <c:pt idx="153">
                  <c:v>66.468791446305971</c:v>
                </c:pt>
                <c:pt idx="154">
                  <c:v>67.071099173360992</c:v>
                </c:pt>
                <c:pt idx="155">
                  <c:v>68.008152401241901</c:v>
                </c:pt>
                <c:pt idx="156">
                  <c:v>68.650631806204018</c:v>
                </c:pt>
                <c:pt idx="157">
                  <c:v>69.189089493607582</c:v>
                </c:pt>
                <c:pt idx="158">
                  <c:v>69.209822736804412</c:v>
                </c:pt>
                <c:pt idx="159">
                  <c:v>72.210807215246916</c:v>
                </c:pt>
                <c:pt idx="160">
                  <c:v>72.12338318128576</c:v>
                </c:pt>
                <c:pt idx="161">
                  <c:v>71.764274407425361</c:v>
                </c:pt>
                <c:pt idx="162">
                  <c:v>70.493737872381786</c:v>
                </c:pt>
                <c:pt idx="163">
                  <c:v>71.145812558370352</c:v>
                </c:pt>
                <c:pt idx="164">
                  <c:v>72.145717812308533</c:v>
                </c:pt>
                <c:pt idx="165">
                  <c:v>73.96635878817014</c:v>
                </c:pt>
                <c:pt idx="166">
                  <c:v>73.452029547073039</c:v>
                </c:pt>
                <c:pt idx="167">
                  <c:v>71.779903430769551</c:v>
                </c:pt>
                <c:pt idx="168">
                  <c:v>70.802694832393215</c:v>
                </c:pt>
                <c:pt idx="169">
                  <c:v>74.08467884428066</c:v>
                </c:pt>
                <c:pt idx="170">
                  <c:v>76.141186961050209</c:v>
                </c:pt>
                <c:pt idx="171">
                  <c:v>75.553034067324461</c:v>
                </c:pt>
                <c:pt idx="172">
                  <c:v>75.237782446408502</c:v>
                </c:pt>
                <c:pt idx="173">
                  <c:v>75.611877731593339</c:v>
                </c:pt>
                <c:pt idx="174">
                  <c:v>73.802919385451901</c:v>
                </c:pt>
                <c:pt idx="175">
                  <c:v>71.831728385055797</c:v>
                </c:pt>
                <c:pt idx="176">
                  <c:v>70.700711541293359</c:v>
                </c:pt>
                <c:pt idx="177">
                  <c:v>71.907029489181724</c:v>
                </c:pt>
                <c:pt idx="178">
                  <c:v>72.164735515797702</c:v>
                </c:pt>
                <c:pt idx="179">
                  <c:v>73.143584639788003</c:v>
                </c:pt>
                <c:pt idx="180">
                  <c:v>73.53818812588861</c:v>
                </c:pt>
                <c:pt idx="181">
                  <c:v>74.120118111321204</c:v>
                </c:pt>
                <c:pt idx="182">
                  <c:v>74.221814391975684</c:v>
                </c:pt>
                <c:pt idx="183">
                  <c:v>73.283652260101235</c:v>
                </c:pt>
                <c:pt idx="184">
                  <c:v>72.40336513224247</c:v>
                </c:pt>
                <c:pt idx="185">
                  <c:v>71.506617303044351</c:v>
                </c:pt>
                <c:pt idx="186">
                  <c:v>71.419124777954167</c:v>
                </c:pt>
                <c:pt idx="187">
                  <c:v>73.401251528615973</c:v>
                </c:pt>
                <c:pt idx="188">
                  <c:v>69.874878122482002</c:v>
                </c:pt>
                <c:pt idx="189">
                  <c:v>70.387302657896072</c:v>
                </c:pt>
                <c:pt idx="190">
                  <c:v>71.764111333308634</c:v>
                </c:pt>
                <c:pt idx="191">
                  <c:v>72.546658358583969</c:v>
                </c:pt>
                <c:pt idx="192">
                  <c:v>73.420047451306445</c:v>
                </c:pt>
                <c:pt idx="193">
                  <c:v>73.016347690976488</c:v>
                </c:pt>
                <c:pt idx="194">
                  <c:v>72.979659276202028</c:v>
                </c:pt>
                <c:pt idx="195">
                  <c:v>71.240134627467754</c:v>
                </c:pt>
                <c:pt idx="196">
                  <c:v>73.545999376078399</c:v>
                </c:pt>
                <c:pt idx="197">
                  <c:v>72.773367257098229</c:v>
                </c:pt>
                <c:pt idx="198">
                  <c:v>71.444482803100541</c:v>
                </c:pt>
                <c:pt idx="199">
                  <c:v>69.525400505953726</c:v>
                </c:pt>
                <c:pt idx="200">
                  <c:v>71.425595558904718</c:v>
                </c:pt>
                <c:pt idx="201">
                  <c:v>72.802639061045312</c:v>
                </c:pt>
                <c:pt idx="202">
                  <c:v>72.859793277465215</c:v>
                </c:pt>
                <c:pt idx="203">
                  <c:v>72.164383275705646</c:v>
                </c:pt>
                <c:pt idx="204">
                  <c:v>71.151966975534464</c:v>
                </c:pt>
                <c:pt idx="205">
                  <c:v>71.06636937168031</c:v>
                </c:pt>
                <c:pt idx="206">
                  <c:v>71.938512578151233</c:v>
                </c:pt>
                <c:pt idx="207">
                  <c:v>71.771443145595356</c:v>
                </c:pt>
                <c:pt idx="208">
                  <c:v>72.17494069402062</c:v>
                </c:pt>
                <c:pt idx="209">
                  <c:v>72.873559994396771</c:v>
                </c:pt>
                <c:pt idx="210">
                  <c:v>74.205073203155607</c:v>
                </c:pt>
                <c:pt idx="211">
                  <c:v>74.266933738583376</c:v>
                </c:pt>
                <c:pt idx="212">
                  <c:v>73.598952803252203</c:v>
                </c:pt>
                <c:pt idx="213">
                  <c:v>74.955504411888683</c:v>
                </c:pt>
                <c:pt idx="214">
                  <c:v>76.922556591203019</c:v>
                </c:pt>
                <c:pt idx="215">
                  <c:v>76.926620398191119</c:v>
                </c:pt>
                <c:pt idx="216">
                  <c:v>76.655385742853966</c:v>
                </c:pt>
                <c:pt idx="217">
                  <c:v>75.560581137445226</c:v>
                </c:pt>
                <c:pt idx="218">
                  <c:v>76.894599164636531</c:v>
                </c:pt>
                <c:pt idx="219">
                  <c:v>75.600579956788621</c:v>
                </c:pt>
                <c:pt idx="220">
                  <c:v>75.901947447409</c:v>
                </c:pt>
                <c:pt idx="221">
                  <c:v>76.434951936350217</c:v>
                </c:pt>
                <c:pt idx="222">
                  <c:v>77.147856529349028</c:v>
                </c:pt>
                <c:pt idx="223">
                  <c:v>77.098934294339983</c:v>
                </c:pt>
                <c:pt idx="224">
                  <c:v>74.597592602044855</c:v>
                </c:pt>
                <c:pt idx="225">
                  <c:v>75.529150232193089</c:v>
                </c:pt>
                <c:pt idx="226">
                  <c:v>76.386427602185933</c:v>
                </c:pt>
                <c:pt idx="227">
                  <c:v>77.367331460046628</c:v>
                </c:pt>
                <c:pt idx="228">
                  <c:v>77.68026090554082</c:v>
                </c:pt>
                <c:pt idx="229">
                  <c:v>79.183047597583993</c:v>
                </c:pt>
                <c:pt idx="230">
                  <c:v>80.242797790867584</c:v>
                </c:pt>
                <c:pt idx="231">
                  <c:v>81.105277225183031</c:v>
                </c:pt>
                <c:pt idx="232">
                  <c:v>84.139952816135093</c:v>
                </c:pt>
                <c:pt idx="233">
                  <c:v>84.175789984020398</c:v>
                </c:pt>
                <c:pt idx="234">
                  <c:v>84.21226640244312</c:v>
                </c:pt>
                <c:pt idx="235">
                  <c:v>86.850006547425792</c:v>
                </c:pt>
                <c:pt idx="236">
                  <c:v>87.233344873544993</c:v>
                </c:pt>
                <c:pt idx="237">
                  <c:v>86.895337890385179</c:v>
                </c:pt>
                <c:pt idx="238">
                  <c:v>87.598135149631105</c:v>
                </c:pt>
                <c:pt idx="239">
                  <c:v>87.462548806044708</c:v>
                </c:pt>
                <c:pt idx="240">
                  <c:v>85.566776323138541</c:v>
                </c:pt>
                <c:pt idx="241">
                  <c:v>86.57606812323381</c:v>
                </c:pt>
                <c:pt idx="242">
                  <c:v>87.6116670398346</c:v>
                </c:pt>
                <c:pt idx="243">
                  <c:v>86.040425095084444</c:v>
                </c:pt>
                <c:pt idx="244">
                  <c:v>85.806390907248172</c:v>
                </c:pt>
                <c:pt idx="245">
                  <c:v>88.306799815595795</c:v>
                </c:pt>
                <c:pt idx="246">
                  <c:v>89.355535983037683</c:v>
                </c:pt>
                <c:pt idx="247">
                  <c:v>90.205762028224541</c:v>
                </c:pt>
                <c:pt idx="248">
                  <c:v>91.312246001871117</c:v>
                </c:pt>
                <c:pt idx="249">
                  <c:v>88.187051230222977</c:v>
                </c:pt>
                <c:pt idx="250">
                  <c:v>89.084643783345584</c:v>
                </c:pt>
                <c:pt idx="251">
                  <c:v>90.03276322078554</c:v>
                </c:pt>
                <c:pt idx="252">
                  <c:v>90.960485347709053</c:v>
                </c:pt>
                <c:pt idx="253">
                  <c:v>94.24831393593891</c:v>
                </c:pt>
                <c:pt idx="254">
                  <c:v>95.041871725573642</c:v>
                </c:pt>
                <c:pt idx="255">
                  <c:v>96.362736194512181</c:v>
                </c:pt>
                <c:pt idx="256">
                  <c:v>95.251190400283335</c:v>
                </c:pt>
                <c:pt idx="257">
                  <c:v>96.194313246787686</c:v>
                </c:pt>
                <c:pt idx="258">
                  <c:v>95.595244171690254</c:v>
                </c:pt>
                <c:pt idx="259">
                  <c:v>95.220675971567005</c:v>
                </c:pt>
                <c:pt idx="260">
                  <c:v>97.213519953178121</c:v>
                </c:pt>
                <c:pt idx="261">
                  <c:v>96.191893226895914</c:v>
                </c:pt>
                <c:pt idx="262">
                  <c:v>96.958498126522969</c:v>
                </c:pt>
                <c:pt idx="263">
                  <c:v>96.775470260907127</c:v>
                </c:pt>
                <c:pt idx="264">
                  <c:v>93.144223890325435</c:v>
                </c:pt>
                <c:pt idx="265">
                  <c:v>96.319906408502902</c:v>
                </c:pt>
                <c:pt idx="266">
                  <c:v>96.903444304726122</c:v>
                </c:pt>
                <c:pt idx="267">
                  <c:v>97.074052445614328</c:v>
                </c:pt>
                <c:pt idx="268">
                  <c:v>98.099583166250284</c:v>
                </c:pt>
                <c:pt idx="269">
                  <c:v>101.12514943704365</c:v>
                </c:pt>
                <c:pt idx="270">
                  <c:v>99.170174526811877</c:v>
                </c:pt>
                <c:pt idx="271">
                  <c:v>99.615259236477158</c:v>
                </c:pt>
                <c:pt idx="272">
                  <c:v>99.095868174797801</c:v>
                </c:pt>
                <c:pt idx="273">
                  <c:v>99.977133747356731</c:v>
                </c:pt>
                <c:pt idx="274">
                  <c:v>100.75154663569124</c:v>
                </c:pt>
                <c:pt idx="275">
                  <c:v>100.65215948452921</c:v>
                </c:pt>
                <c:pt idx="276">
                  <c:v>97.971292758644893</c:v>
                </c:pt>
                <c:pt idx="277">
                  <c:v>99.672710247789453</c:v>
                </c:pt>
                <c:pt idx="278">
                  <c:v>97.851550696236743</c:v>
                </c:pt>
                <c:pt idx="279">
                  <c:v>99.408950909961689</c:v>
                </c:pt>
                <c:pt idx="280">
                  <c:v>96.716874469295632</c:v>
                </c:pt>
                <c:pt idx="281">
                  <c:v>92.46975586663207</c:v>
                </c:pt>
                <c:pt idx="282">
                  <c:v>94.340502995589944</c:v>
                </c:pt>
                <c:pt idx="283">
                  <c:v>91.541299906183426</c:v>
                </c:pt>
                <c:pt idx="284">
                  <c:v>90.53385736657151</c:v>
                </c:pt>
                <c:pt idx="285">
                  <c:v>91.23243426767732</c:v>
                </c:pt>
                <c:pt idx="286">
                  <c:v>91.474746097677126</c:v>
                </c:pt>
                <c:pt idx="287">
                  <c:v>93.211208214499834</c:v>
                </c:pt>
                <c:pt idx="288">
                  <c:v>92.595521886911001</c:v>
                </c:pt>
                <c:pt idx="289">
                  <c:v>90.94863638238985</c:v>
                </c:pt>
                <c:pt idx="290">
                  <c:v>92.555131689687542</c:v>
                </c:pt>
                <c:pt idx="291">
                  <c:v>93.319163279753127</c:v>
                </c:pt>
                <c:pt idx="292">
                  <c:v>92.180739609610328</c:v>
                </c:pt>
                <c:pt idx="293">
                  <c:v>93.414457270586084</c:v>
                </c:pt>
                <c:pt idx="294">
                  <c:v>94.102610474152641</c:v>
                </c:pt>
                <c:pt idx="295">
                  <c:v>95.387937831580601</c:v>
                </c:pt>
                <c:pt idx="296">
                  <c:v>97.005571101048673</c:v>
                </c:pt>
                <c:pt idx="297">
                  <c:v>95.430206642628406</c:v>
                </c:pt>
                <c:pt idx="298">
                  <c:v>96.092189711947469</c:v>
                </c:pt>
                <c:pt idx="299">
                  <c:v>96.861713638263396</c:v>
                </c:pt>
                <c:pt idx="300">
                  <c:v>98.612138160957699</c:v>
                </c:pt>
                <c:pt idx="301">
                  <c:v>99.995117560946056</c:v>
                </c:pt>
                <c:pt idx="302">
                  <c:v>101.66497694702745</c:v>
                </c:pt>
                <c:pt idx="303">
                  <c:v>101.48135875310918</c:v>
                </c:pt>
                <c:pt idx="304">
                  <c:v>100.80079175745136</c:v>
                </c:pt>
                <c:pt idx="305">
                  <c:v>100.62346170147291</c:v>
                </c:pt>
                <c:pt idx="306">
                  <c:v>99.40089504859688</c:v>
                </c:pt>
                <c:pt idx="307">
                  <c:v>99.784070300599382</c:v>
                </c:pt>
                <c:pt idx="308">
                  <c:v>96.81169880667251</c:v>
                </c:pt>
                <c:pt idx="309">
                  <c:v>97.015117459840113</c:v>
                </c:pt>
                <c:pt idx="310">
                  <c:v>98.860007556854541</c:v>
                </c:pt>
                <c:pt idx="311">
                  <c:v>100.55557068520969</c:v>
                </c:pt>
                <c:pt idx="312">
                  <c:v>98.846133211005977</c:v>
                </c:pt>
                <c:pt idx="313">
                  <c:v>99.680107289722827</c:v>
                </c:pt>
                <c:pt idx="314">
                  <c:v>100.91071023506966</c:v>
                </c:pt>
                <c:pt idx="315">
                  <c:v>102.89222056557034</c:v>
                </c:pt>
                <c:pt idx="316">
                  <c:v>103.07462548806039</c:v>
                </c:pt>
                <c:pt idx="317">
                  <c:v>102.51046405838308</c:v>
                </c:pt>
                <c:pt idx="318">
                  <c:v>104.99786617518296</c:v>
                </c:pt>
                <c:pt idx="319">
                  <c:v>104.15847477430945</c:v>
                </c:pt>
                <c:pt idx="320">
                  <c:v>106.4488083440459</c:v>
                </c:pt>
                <c:pt idx="321">
                  <c:v>106.80804105423498</c:v>
                </c:pt>
                <c:pt idx="322">
                  <c:v>101.2158610451974</c:v>
                </c:pt>
                <c:pt idx="323">
                  <c:v>103.50922453202207</c:v>
                </c:pt>
                <c:pt idx="324">
                  <c:v>102.39334096628909</c:v>
                </c:pt>
                <c:pt idx="325">
                  <c:v>104.93611979163688</c:v>
                </c:pt>
                <c:pt idx="326">
                  <c:v>104.91118575919394</c:v>
                </c:pt>
                <c:pt idx="327">
                  <c:v>105.7524557738918</c:v>
                </c:pt>
                <c:pt idx="328">
                  <c:v>105.61975910365325</c:v>
                </c:pt>
                <c:pt idx="329">
                  <c:v>105.82972681334741</c:v>
                </c:pt>
                <c:pt idx="330">
                  <c:v>104.74433810743675</c:v>
                </c:pt>
                <c:pt idx="331">
                  <c:v>107.0562007220595</c:v>
                </c:pt>
                <c:pt idx="332">
                  <c:v>107.56707605336496</c:v>
                </c:pt>
                <c:pt idx="333">
                  <c:v>109.2411981968568</c:v>
                </c:pt>
                <c:pt idx="334">
                  <c:v>108.62877009011959</c:v>
                </c:pt>
                <c:pt idx="335">
                  <c:v>112.1595399744397</c:v>
                </c:pt>
                <c:pt idx="336">
                  <c:v>110.91360153915869</c:v>
                </c:pt>
                <c:pt idx="337">
                  <c:v>113.52593147527766</c:v>
                </c:pt>
                <c:pt idx="338">
                  <c:v>109.08095178534353</c:v>
                </c:pt>
                <c:pt idx="339">
                  <c:v>109.30550810551736</c:v>
                </c:pt>
                <c:pt idx="340">
                  <c:v>109.80108382319432</c:v>
                </c:pt>
                <c:pt idx="341">
                  <c:v>109.32126432667262</c:v>
                </c:pt>
                <c:pt idx="342">
                  <c:v>109.02093724891674</c:v>
                </c:pt>
                <c:pt idx="343">
                  <c:v>104.70538296244021</c:v>
                </c:pt>
                <c:pt idx="344">
                  <c:v>103.73814471555872</c:v>
                </c:pt>
                <c:pt idx="345">
                  <c:v>105.12884078274918</c:v>
                </c:pt>
                <c:pt idx="346">
                  <c:v>104.3510000764817</c:v>
                </c:pt>
                <c:pt idx="347">
                  <c:v>106.22230818040101</c:v>
                </c:pt>
                <c:pt idx="348">
                  <c:v>107.648394592397</c:v>
                </c:pt>
                <c:pt idx="349">
                  <c:v>103.95771749072632</c:v>
                </c:pt>
                <c:pt idx="350">
                  <c:v>104.03564082664873</c:v>
                </c:pt>
                <c:pt idx="351">
                  <c:v>104.8534509989186</c:v>
                </c:pt>
                <c:pt idx="352">
                  <c:v>106.32542972883542</c:v>
                </c:pt>
                <c:pt idx="353">
                  <c:v>107.78273831121419</c:v>
                </c:pt>
                <c:pt idx="354">
                  <c:v>106.67029234786119</c:v>
                </c:pt>
                <c:pt idx="355">
                  <c:v>105.22485882266029</c:v>
                </c:pt>
                <c:pt idx="356">
                  <c:v>106.90495926327026</c:v>
                </c:pt>
                <c:pt idx="357">
                  <c:v>104.86847338654874</c:v>
                </c:pt>
                <c:pt idx="358">
                  <c:v>100.9695669452679</c:v>
                </c:pt>
                <c:pt idx="359">
                  <c:v>98.690514842924529</c:v>
                </c:pt>
                <c:pt idx="360">
                  <c:v>97.418305167443648</c:v>
                </c:pt>
                <c:pt idx="361">
                  <c:v>103.07545390457322</c:v>
                </c:pt>
                <c:pt idx="362">
                  <c:v>105.23260484320339</c:v>
                </c:pt>
                <c:pt idx="363">
                  <c:v>102.32785366250602</c:v>
                </c:pt>
                <c:pt idx="364">
                  <c:v>105.14927070808898</c:v>
                </c:pt>
                <c:pt idx="365">
                  <c:v>103.15363163611768</c:v>
                </c:pt>
                <c:pt idx="366">
                  <c:v>98.42183718973719</c:v>
                </c:pt>
                <c:pt idx="367">
                  <c:v>97.147047681730172</c:v>
                </c:pt>
                <c:pt idx="368">
                  <c:v>91.730129948871351</c:v>
                </c:pt>
                <c:pt idx="369">
                  <c:v>93.01994184450848</c:v>
                </c:pt>
                <c:pt idx="370">
                  <c:v>94.61264434301593</c:v>
                </c:pt>
                <c:pt idx="371">
                  <c:v>92.58766823745087</c:v>
                </c:pt>
                <c:pt idx="372">
                  <c:v>92.52570007310608</c:v>
                </c:pt>
                <c:pt idx="373">
                  <c:v>93.076381796297227</c:v>
                </c:pt>
                <c:pt idx="374">
                  <c:v>89.462815921447799</c:v>
                </c:pt>
                <c:pt idx="375">
                  <c:v>85.88216492631247</c:v>
                </c:pt>
                <c:pt idx="376">
                  <c:v>83.598240169362214</c:v>
                </c:pt>
                <c:pt idx="377">
                  <c:v>87.762187711028062</c:v>
                </c:pt>
                <c:pt idx="378">
                  <c:v>86.177006190782663</c:v>
                </c:pt>
                <c:pt idx="379">
                  <c:v>90.276467703741915</c:v>
                </c:pt>
                <c:pt idx="380">
                  <c:v>87.306154205167758</c:v>
                </c:pt>
                <c:pt idx="381">
                  <c:v>90.17364295019992</c:v>
                </c:pt>
                <c:pt idx="382">
                  <c:v>92.031164768293678</c:v>
                </c:pt>
                <c:pt idx="383">
                  <c:v>93.836724649843163</c:v>
                </c:pt>
                <c:pt idx="384">
                  <c:v>92.811187406242567</c:v>
                </c:pt>
                <c:pt idx="385">
                  <c:v>95.073328722684465</c:v>
                </c:pt>
                <c:pt idx="386">
                  <c:v>91.010213168854591</c:v>
                </c:pt>
                <c:pt idx="387">
                  <c:v>93.300964208329773</c:v>
                </c:pt>
                <c:pt idx="388">
                  <c:v>90.311906970782488</c:v>
                </c:pt>
                <c:pt idx="389">
                  <c:v>90.581781587986384</c:v>
                </c:pt>
                <c:pt idx="390">
                  <c:v>88.312086678459082</c:v>
                </c:pt>
                <c:pt idx="391">
                  <c:v>86.169873328918356</c:v>
                </c:pt>
                <c:pt idx="392">
                  <c:v>83.737130394552921</c:v>
                </c:pt>
                <c:pt idx="393">
                  <c:v>81.904190368810035</c:v>
                </c:pt>
                <c:pt idx="394">
                  <c:v>83.446046357731433</c:v>
                </c:pt>
                <c:pt idx="395">
                  <c:v>82.64068852501255</c:v>
                </c:pt>
                <c:pt idx="396">
                  <c:v>83.037066257502829</c:v>
                </c:pt>
                <c:pt idx="397">
                  <c:v>87.857563238919397</c:v>
                </c:pt>
                <c:pt idx="398">
                  <c:v>87.013582932402016</c:v>
                </c:pt>
                <c:pt idx="399">
                  <c:v>86.021929228768684</c:v>
                </c:pt>
                <c:pt idx="400">
                  <c:v>88.746705291314782</c:v>
                </c:pt>
                <c:pt idx="401">
                  <c:v>88.679150207731965</c:v>
                </c:pt>
                <c:pt idx="402">
                  <c:v>85.561871053708302</c:v>
                </c:pt>
                <c:pt idx="403">
                  <c:v>84.75694699813981</c:v>
                </c:pt>
                <c:pt idx="404">
                  <c:v>80.557504744233739</c:v>
                </c:pt>
                <c:pt idx="405">
                  <c:v>79.801551845909316</c:v>
                </c:pt>
                <c:pt idx="406">
                  <c:v>73.155521665130237</c:v>
                </c:pt>
                <c:pt idx="407">
                  <c:v>76.197160520865253</c:v>
                </c:pt>
                <c:pt idx="408">
                  <c:v>69.379951439789522</c:v>
                </c:pt>
                <c:pt idx="409">
                  <c:v>76.460655678623951</c:v>
                </c:pt>
                <c:pt idx="410">
                  <c:v>75.364445374329279</c:v>
                </c:pt>
                <c:pt idx="411">
                  <c:v>70.588842697239357</c:v>
                </c:pt>
                <c:pt idx="412">
                  <c:v>71.042906267769979</c:v>
                </c:pt>
                <c:pt idx="413">
                  <c:v>71.43350791504686</c:v>
                </c:pt>
                <c:pt idx="414">
                  <c:v>74.371177236940653</c:v>
                </c:pt>
                <c:pt idx="415">
                  <c:v>74.108830120963475</c:v>
                </c:pt>
                <c:pt idx="416">
                  <c:v>72.570610684844425</c:v>
                </c:pt>
                <c:pt idx="417">
                  <c:v>72.1749113406796</c:v>
                </c:pt>
                <c:pt idx="418">
                  <c:v>77.253779691108264</c:v>
                </c:pt>
                <c:pt idx="419">
                  <c:v>75.270501637182591</c:v>
                </c:pt>
                <c:pt idx="420">
                  <c:v>73.642134829353552</c:v>
                </c:pt>
                <c:pt idx="421">
                  <c:v>69.790294839633745</c:v>
                </c:pt>
                <c:pt idx="422">
                  <c:v>71.854372856900369</c:v>
                </c:pt>
                <c:pt idx="423">
                  <c:v>72.621173445467463</c:v>
                </c:pt>
                <c:pt idx="424">
                  <c:v>73.587785487740831</c:v>
                </c:pt>
                <c:pt idx="425">
                  <c:v>69.106084768208902</c:v>
                </c:pt>
                <c:pt idx="426">
                  <c:v>68.211120969847443</c:v>
                </c:pt>
                <c:pt idx="427">
                  <c:v>65.289390512119596</c:v>
                </c:pt>
                <c:pt idx="428">
                  <c:v>67.321029826092882</c:v>
                </c:pt>
                <c:pt idx="429">
                  <c:v>69.618978957079065</c:v>
                </c:pt>
                <c:pt idx="430">
                  <c:v>68.93155958703764</c:v>
                </c:pt>
                <c:pt idx="431">
                  <c:v>71.115777567557146</c:v>
                </c:pt>
                <c:pt idx="432">
                  <c:v>74.188009127584479</c:v>
                </c:pt>
                <c:pt idx="433">
                  <c:v>76.80677396834831</c:v>
                </c:pt>
                <c:pt idx="434">
                  <c:v>74.561103137692797</c:v>
                </c:pt>
                <c:pt idx="435">
                  <c:v>76.62309706774802</c:v>
                </c:pt>
                <c:pt idx="436">
                  <c:v>76.711444101209693</c:v>
                </c:pt>
                <c:pt idx="437">
                  <c:v>77.014109661798983</c:v>
                </c:pt>
                <c:pt idx="438">
                  <c:v>74.282044186236519</c:v>
                </c:pt>
                <c:pt idx="439">
                  <c:v>77.92656805139967</c:v>
                </c:pt>
                <c:pt idx="440">
                  <c:v>80.437880095189627</c:v>
                </c:pt>
                <c:pt idx="441">
                  <c:v>80.233867852237239</c:v>
                </c:pt>
                <c:pt idx="442">
                  <c:v>79.234673601447838</c:v>
                </c:pt>
                <c:pt idx="443">
                  <c:v>79.144946960958919</c:v>
                </c:pt>
                <c:pt idx="444">
                  <c:v>78.09454417604438</c:v>
                </c:pt>
                <c:pt idx="445">
                  <c:v>78.046616693147186</c:v>
                </c:pt>
                <c:pt idx="446">
                  <c:v>81.584255259262576</c:v>
                </c:pt>
                <c:pt idx="447">
                  <c:v>80.993695391574391</c:v>
                </c:pt>
                <c:pt idx="448">
                  <c:v>79.798691525902441</c:v>
                </c:pt>
                <c:pt idx="449">
                  <c:v>80.920292470166814</c:v>
                </c:pt>
                <c:pt idx="450">
                  <c:v>79.822712343291897</c:v>
                </c:pt>
                <c:pt idx="451">
                  <c:v>81.029607573553363</c:v>
                </c:pt>
                <c:pt idx="452">
                  <c:v>81.612529049615461</c:v>
                </c:pt>
                <c:pt idx="453">
                  <c:v>81.813860354089343</c:v>
                </c:pt>
                <c:pt idx="454">
                  <c:v>83.103877723113527</c:v>
                </c:pt>
                <c:pt idx="455">
                  <c:v>83.109402674187223</c:v>
                </c:pt>
                <c:pt idx="456">
                  <c:v>83.420238248023026</c:v>
                </c:pt>
                <c:pt idx="457">
                  <c:v>82.193467544418539</c:v>
                </c:pt>
                <c:pt idx="458">
                  <c:v>84.725372587664992</c:v>
                </c:pt>
                <c:pt idx="459">
                  <c:v>86.419327805229514</c:v>
                </c:pt>
                <c:pt idx="460">
                  <c:v>82.591701060356854</c:v>
                </c:pt>
                <c:pt idx="461">
                  <c:v>82.388977102926361</c:v>
                </c:pt>
                <c:pt idx="462">
                  <c:v>84.174061398383401</c:v>
                </c:pt>
                <c:pt idx="463">
                  <c:v>84.925011182807566</c:v>
                </c:pt>
                <c:pt idx="464">
                  <c:v>85.174188433120307</c:v>
                </c:pt>
                <c:pt idx="465">
                  <c:v>85.488973662062506</c:v>
                </c:pt>
                <c:pt idx="466">
                  <c:v>87.41733487644936</c:v>
                </c:pt>
                <c:pt idx="467">
                  <c:v>87.912362665094207</c:v>
                </c:pt>
                <c:pt idx="468">
                  <c:v>89.514696320933794</c:v>
                </c:pt>
                <c:pt idx="469">
                  <c:v>90.446974738677838</c:v>
                </c:pt>
                <c:pt idx="470">
                  <c:v>89.308290149948306</c:v>
                </c:pt>
                <c:pt idx="471">
                  <c:v>90.335295060599194</c:v>
                </c:pt>
                <c:pt idx="472">
                  <c:v>89.812909958137283</c:v>
                </c:pt>
                <c:pt idx="473">
                  <c:v>88.601324716279606</c:v>
                </c:pt>
                <c:pt idx="474">
                  <c:v>87.772291783298655</c:v>
                </c:pt>
                <c:pt idx="475">
                  <c:v>86.417279594323801</c:v>
                </c:pt>
                <c:pt idx="476">
                  <c:v>85.739677286107536</c:v>
                </c:pt>
                <c:pt idx="477">
                  <c:v>87.860834505700367</c:v>
                </c:pt>
                <c:pt idx="478">
                  <c:v>88.161663851735653</c:v>
                </c:pt>
                <c:pt idx="479">
                  <c:v>89.246537243437558</c:v>
                </c:pt>
                <c:pt idx="480">
                  <c:v>90.269312011501313</c:v>
                </c:pt>
                <c:pt idx="481">
                  <c:v>92.107457363049164</c:v>
                </c:pt>
                <c:pt idx="482">
                  <c:v>93.470773286046224</c:v>
                </c:pt>
                <c:pt idx="483">
                  <c:v>93.500671294601418</c:v>
                </c:pt>
                <c:pt idx="484">
                  <c:v>94.594901879119377</c:v>
                </c:pt>
                <c:pt idx="485">
                  <c:v>93.952331152651908</c:v>
                </c:pt>
                <c:pt idx="486">
                  <c:v>94.645810356869802</c:v>
                </c:pt>
                <c:pt idx="487">
                  <c:v>94.261431617886075</c:v>
                </c:pt>
                <c:pt idx="488">
                  <c:v>93.52309724712957</c:v>
                </c:pt>
                <c:pt idx="489">
                  <c:v>93.655219896477348</c:v>
                </c:pt>
                <c:pt idx="490">
                  <c:v>90.02930931099398</c:v>
                </c:pt>
                <c:pt idx="491">
                  <c:v>91.287315230910565</c:v>
                </c:pt>
                <c:pt idx="492">
                  <c:v>90.987748078538516</c:v>
                </c:pt>
                <c:pt idx="493">
                  <c:v>92.127848150600968</c:v>
                </c:pt>
                <c:pt idx="494">
                  <c:v>93.065393862314309</c:v>
                </c:pt>
                <c:pt idx="495">
                  <c:v>90.451602782109731</c:v>
                </c:pt>
                <c:pt idx="496">
                  <c:v>85.84029401610951</c:v>
                </c:pt>
                <c:pt idx="497">
                  <c:v>88.838757368707874</c:v>
                </c:pt>
                <c:pt idx="498">
                  <c:v>86.583941341587987</c:v>
                </c:pt>
                <c:pt idx="499">
                  <c:v>89.576455750409266</c:v>
                </c:pt>
                <c:pt idx="500">
                  <c:v>88.465676404528907</c:v>
                </c:pt>
                <c:pt idx="501">
                  <c:v>89.037567547337645</c:v>
                </c:pt>
                <c:pt idx="502">
                  <c:v>88.314598019856319</c:v>
                </c:pt>
                <c:pt idx="503">
                  <c:v>87.979291544068985</c:v>
                </c:pt>
                <c:pt idx="504">
                  <c:v>86.863160105678631</c:v>
                </c:pt>
                <c:pt idx="505">
                  <c:v>89.087389951470854</c:v>
                </c:pt>
                <c:pt idx="506">
                  <c:v>89.602948771407839</c:v>
                </c:pt>
                <c:pt idx="507">
                  <c:v>89.02569249015977</c:v>
                </c:pt>
                <c:pt idx="508">
                  <c:v>87.773929047430343</c:v>
                </c:pt>
                <c:pt idx="509">
                  <c:v>86.660654667564515</c:v>
                </c:pt>
                <c:pt idx="510">
                  <c:v>87.797519349151699</c:v>
                </c:pt>
                <c:pt idx="511">
                  <c:v>88.791792023099191</c:v>
                </c:pt>
                <c:pt idx="512">
                  <c:v>88.12495912954958</c:v>
                </c:pt>
                <c:pt idx="513">
                  <c:v>89.171731884626453</c:v>
                </c:pt>
                <c:pt idx="514">
                  <c:v>92.016370684427059</c:v>
                </c:pt>
                <c:pt idx="515">
                  <c:v>92.750403159985098</c:v>
                </c:pt>
                <c:pt idx="516">
                  <c:v>92.862366587026798</c:v>
                </c:pt>
                <c:pt idx="517">
                  <c:v>92.188087729308805</c:v>
                </c:pt>
                <c:pt idx="518">
                  <c:v>93.10555901725678</c:v>
                </c:pt>
                <c:pt idx="519">
                  <c:v>94.573085823787764</c:v>
                </c:pt>
                <c:pt idx="520">
                  <c:v>94.388743580791342</c:v>
                </c:pt>
                <c:pt idx="521">
                  <c:v>95.197346588432509</c:v>
                </c:pt>
                <c:pt idx="522">
                  <c:v>94.225953213057579</c:v>
                </c:pt>
                <c:pt idx="523">
                  <c:v>96.030550957318553</c:v>
                </c:pt>
                <c:pt idx="524">
                  <c:v>96.060908834882838</c:v>
                </c:pt>
                <c:pt idx="525">
                  <c:v>94.192891566638465</c:v>
                </c:pt>
                <c:pt idx="526">
                  <c:v>92.024697248825603</c:v>
                </c:pt>
                <c:pt idx="527">
                  <c:v>95.059438069424345</c:v>
                </c:pt>
                <c:pt idx="528">
                  <c:v>95.805009669479858</c:v>
                </c:pt>
                <c:pt idx="529">
                  <c:v>95.598407809554331</c:v>
                </c:pt>
                <c:pt idx="530">
                  <c:v>93.799243694861687</c:v>
                </c:pt>
                <c:pt idx="531">
                  <c:v>92.879698104149355</c:v>
                </c:pt>
                <c:pt idx="532">
                  <c:v>90.693960272862242</c:v>
                </c:pt>
                <c:pt idx="533">
                  <c:v>90.222141192505674</c:v>
                </c:pt>
                <c:pt idx="534">
                  <c:v>92.320409329078942</c:v>
                </c:pt>
                <c:pt idx="535">
                  <c:v>93.422304397081646</c:v>
                </c:pt>
                <c:pt idx="536">
                  <c:v>92.695094942566186</c:v>
                </c:pt>
                <c:pt idx="537">
                  <c:v>91.619389577704965</c:v>
                </c:pt>
                <c:pt idx="538">
                  <c:v>91.095520500781106</c:v>
                </c:pt>
                <c:pt idx="539">
                  <c:v>91.940283563058628</c:v>
                </c:pt>
                <c:pt idx="540">
                  <c:v>94.134873057400029</c:v>
                </c:pt>
                <c:pt idx="541">
                  <c:v>93.376545799936508</c:v>
                </c:pt>
                <c:pt idx="542">
                  <c:v>92.730299382878698</c:v>
                </c:pt>
                <c:pt idx="543">
                  <c:v>92.342522179303003</c:v>
                </c:pt>
                <c:pt idx="544">
                  <c:v>89.679016323882237</c:v>
                </c:pt>
                <c:pt idx="545">
                  <c:v>90.494377122919303</c:v>
                </c:pt>
                <c:pt idx="546">
                  <c:v>91.151953929605199</c:v>
                </c:pt>
                <c:pt idx="547">
                  <c:v>91.650256246513322</c:v>
                </c:pt>
                <c:pt idx="548">
                  <c:v>93.871648602675037</c:v>
                </c:pt>
                <c:pt idx="549">
                  <c:v>95.864887223648566</c:v>
                </c:pt>
                <c:pt idx="550">
                  <c:v>95.150234476118769</c:v>
                </c:pt>
                <c:pt idx="551">
                  <c:v>94.386222454947188</c:v>
                </c:pt>
                <c:pt idx="552">
                  <c:v>91.805607173043413</c:v>
                </c:pt>
                <c:pt idx="553">
                  <c:v>82.002791502729679</c:v>
                </c:pt>
                <c:pt idx="554">
                  <c:v>86.033311802114198</c:v>
                </c:pt>
                <c:pt idx="555">
                  <c:v>80.067088691609143</c:v>
                </c:pt>
                <c:pt idx="556">
                  <c:v>83.259959221686458</c:v>
                </c:pt>
                <c:pt idx="557">
                  <c:v>82.841674112359129</c:v>
                </c:pt>
                <c:pt idx="558">
                  <c:v>83.315570756962416</c:v>
                </c:pt>
                <c:pt idx="559">
                  <c:v>86.883488925066061</c:v>
                </c:pt>
                <c:pt idx="560">
                  <c:v>85.114966436900758</c:v>
                </c:pt>
                <c:pt idx="561">
                  <c:v>82.625141038726767</c:v>
                </c:pt>
                <c:pt idx="562">
                  <c:v>86.218736857245489</c:v>
                </c:pt>
                <c:pt idx="563">
                  <c:v>86.993766165741107</c:v>
                </c:pt>
                <c:pt idx="564">
                  <c:v>88.953776804696489</c:v>
                </c:pt>
                <c:pt idx="565">
                  <c:v>88.048793732605176</c:v>
                </c:pt>
                <c:pt idx="566">
                  <c:v>88.811400054890839</c:v>
                </c:pt>
                <c:pt idx="567">
                  <c:v>89.600019960271965</c:v>
                </c:pt>
                <c:pt idx="568">
                  <c:v>86.648593705893617</c:v>
                </c:pt>
                <c:pt idx="569">
                  <c:v>88.083140403063851</c:v>
                </c:pt>
                <c:pt idx="570">
                  <c:v>90.303198812950967</c:v>
                </c:pt>
                <c:pt idx="571">
                  <c:v>89.890578898437681</c:v>
                </c:pt>
                <c:pt idx="572">
                  <c:v>87.881388367368885</c:v>
                </c:pt>
                <c:pt idx="573">
                  <c:v>91.542297919777724</c:v>
                </c:pt>
                <c:pt idx="574">
                  <c:v>91.375420914679538</c:v>
                </c:pt>
                <c:pt idx="575">
                  <c:v>92.818662723752041</c:v>
                </c:pt>
                <c:pt idx="576">
                  <c:v>94.544763111199813</c:v>
                </c:pt>
                <c:pt idx="577">
                  <c:v>94.073005999007592</c:v>
                </c:pt>
                <c:pt idx="578">
                  <c:v>94.264184308975928</c:v>
                </c:pt>
                <c:pt idx="579">
                  <c:v>96.571924409928599</c:v>
                </c:pt>
                <c:pt idx="580">
                  <c:v>95.877352609128849</c:v>
                </c:pt>
                <c:pt idx="581">
                  <c:v>96.950631431133615</c:v>
                </c:pt>
                <c:pt idx="582">
                  <c:v>96.629492834604903</c:v>
                </c:pt>
                <c:pt idx="583">
                  <c:v>97.438343714903439</c:v>
                </c:pt>
                <c:pt idx="584">
                  <c:v>99.172470610375058</c:v>
                </c:pt>
                <c:pt idx="585">
                  <c:v>100.52491275127078</c:v>
                </c:pt>
                <c:pt idx="586">
                  <c:v>99.943106702166872</c:v>
                </c:pt>
                <c:pt idx="587">
                  <c:v>99.107899783127792</c:v>
                </c:pt>
                <c:pt idx="588">
                  <c:v>98.536748996808853</c:v>
                </c:pt>
                <c:pt idx="589">
                  <c:v>97.640865460429225</c:v>
                </c:pt>
                <c:pt idx="590">
                  <c:v>97.139353844904505</c:v>
                </c:pt>
                <c:pt idx="591">
                  <c:v>98.756520722398832</c:v>
                </c:pt>
                <c:pt idx="592">
                  <c:v>97.711189542513566</c:v>
                </c:pt>
                <c:pt idx="593">
                  <c:v>98.049496582048121</c:v>
                </c:pt>
                <c:pt idx="594">
                  <c:v>96.640131789978213</c:v>
                </c:pt>
                <c:pt idx="595">
                  <c:v>97.039852541860768</c:v>
                </c:pt>
                <c:pt idx="596">
                  <c:v>94.342916492517148</c:v>
                </c:pt>
                <c:pt idx="597">
                  <c:v>95.936744202429821</c:v>
                </c:pt>
                <c:pt idx="598">
                  <c:v>97.264001176742866</c:v>
                </c:pt>
                <c:pt idx="599">
                  <c:v>96.039784213805859</c:v>
                </c:pt>
                <c:pt idx="600">
                  <c:v>98.347217735419136</c:v>
                </c:pt>
                <c:pt idx="601">
                  <c:v>98.143453365124117</c:v>
                </c:pt>
                <c:pt idx="602">
                  <c:v>98.890874225662984</c:v>
                </c:pt>
                <c:pt idx="603">
                  <c:v>96.6938842803238</c:v>
                </c:pt>
                <c:pt idx="604">
                  <c:v>97.501701270722478</c:v>
                </c:pt>
                <c:pt idx="605">
                  <c:v>97.254712475055811</c:v>
                </c:pt>
                <c:pt idx="606">
                  <c:v>97.71828326658985</c:v>
                </c:pt>
                <c:pt idx="607">
                  <c:v>98.641948109489945</c:v>
                </c:pt>
                <c:pt idx="608">
                  <c:v>97.29844569167156</c:v>
                </c:pt>
                <c:pt idx="609">
                  <c:v>98.408624924802467</c:v>
                </c:pt>
                <c:pt idx="610">
                  <c:v>99.382539426021523</c:v>
                </c:pt>
                <c:pt idx="611">
                  <c:v>101.29937782332257</c:v>
                </c:pt>
                <c:pt idx="612">
                  <c:v>100.62885293177094</c:v>
                </c:pt>
                <c:pt idx="613">
                  <c:v>99.676496828779193</c:v>
                </c:pt>
                <c:pt idx="614">
                  <c:v>101.33553787795893</c:v>
                </c:pt>
                <c:pt idx="615">
                  <c:v>100.90534509663038</c:v>
                </c:pt>
                <c:pt idx="616">
                  <c:v>100.11139266763327</c:v>
                </c:pt>
                <c:pt idx="617">
                  <c:v>99.68510714214078</c:v>
                </c:pt>
                <c:pt idx="618">
                  <c:v>100.50189320895778</c:v>
                </c:pt>
                <c:pt idx="619">
                  <c:v>99.234552926601467</c:v>
                </c:pt>
                <c:pt idx="620">
                  <c:v>99.52819070409042</c:v>
                </c:pt>
                <c:pt idx="621">
                  <c:v>99.43578312512301</c:v>
                </c:pt>
                <c:pt idx="622">
                  <c:v>100.54174852307848</c:v>
                </c:pt>
                <c:pt idx="623">
                  <c:v>102.34110506522882</c:v>
                </c:pt>
                <c:pt idx="624">
                  <c:v>102.64002970558109</c:v>
                </c:pt>
                <c:pt idx="625">
                  <c:v>101.22332657825983</c:v>
                </c:pt>
                <c:pt idx="626">
                  <c:v>100.7550103299299</c:v>
                </c:pt>
                <c:pt idx="627">
                  <c:v>102.94477609189943</c:v>
                </c:pt>
                <c:pt idx="628">
                  <c:v>103.22429817384712</c:v>
                </c:pt>
                <c:pt idx="629">
                  <c:v>105.02511586008306</c:v>
                </c:pt>
                <c:pt idx="630">
                  <c:v>104.19952705244675</c:v>
                </c:pt>
                <c:pt idx="631">
                  <c:v>102.32915173247495</c:v>
                </c:pt>
                <c:pt idx="632">
                  <c:v>104.33326087406748</c:v>
                </c:pt>
                <c:pt idx="633">
                  <c:v>103.71127662409181</c:v>
                </c:pt>
                <c:pt idx="634">
                  <c:v>103.59158022243635</c:v>
                </c:pt>
                <c:pt idx="635">
                  <c:v>105.03421539579472</c:v>
                </c:pt>
                <c:pt idx="636">
                  <c:v>106.76936965820153</c:v>
                </c:pt>
                <c:pt idx="637">
                  <c:v>107.10649604113119</c:v>
                </c:pt>
                <c:pt idx="638">
                  <c:v>108.23410137437233</c:v>
                </c:pt>
                <c:pt idx="639">
                  <c:v>108.2363289668064</c:v>
                </c:pt>
                <c:pt idx="640">
                  <c:v>106.77430101949044</c:v>
                </c:pt>
                <c:pt idx="641">
                  <c:v>106.47572861923024</c:v>
                </c:pt>
                <c:pt idx="642">
                  <c:v>108.70968420534226</c:v>
                </c:pt>
                <c:pt idx="643">
                  <c:v>112.24665742906153</c:v>
                </c:pt>
                <c:pt idx="644">
                  <c:v>113.085911847677</c:v>
                </c:pt>
                <c:pt idx="645">
                  <c:v>115.73186766665886</c:v>
                </c:pt>
                <c:pt idx="646">
                  <c:v>118.52247675011546</c:v>
                </c:pt>
                <c:pt idx="647">
                  <c:v>115.92983312136413</c:v>
                </c:pt>
                <c:pt idx="648">
                  <c:v>113.55626326098329</c:v>
                </c:pt>
                <c:pt idx="649">
                  <c:v>114.27041374023368</c:v>
                </c:pt>
                <c:pt idx="650">
                  <c:v>112.20324383771448</c:v>
                </c:pt>
                <c:pt idx="651">
                  <c:v>111.48210726330483</c:v>
                </c:pt>
                <c:pt idx="652">
                  <c:v>113.16122599773227</c:v>
                </c:pt>
                <c:pt idx="653">
                  <c:v>116.25150660099563</c:v>
                </c:pt>
                <c:pt idx="654">
                  <c:v>118.09269491556103</c:v>
                </c:pt>
                <c:pt idx="655">
                  <c:v>115.90223445785438</c:v>
                </c:pt>
                <c:pt idx="656">
                  <c:v>114.95073286323412</c:v>
                </c:pt>
                <c:pt idx="657">
                  <c:v>118.88484048334514</c:v>
                </c:pt>
                <c:pt idx="658">
                  <c:v>117.15149308215135</c:v>
                </c:pt>
                <c:pt idx="659">
                  <c:v>115.05295098106203</c:v>
                </c:pt>
                <c:pt idx="660">
                  <c:v>115.50927802033242</c:v>
                </c:pt>
                <c:pt idx="661">
                  <c:v>115.45925340429449</c:v>
                </c:pt>
                <c:pt idx="662">
                  <c:v>117.55234882988613</c:v>
                </c:pt>
                <c:pt idx="663">
                  <c:v>118.49488460957038</c:v>
                </c:pt>
                <c:pt idx="664">
                  <c:v>117.43897318099383</c:v>
                </c:pt>
                <c:pt idx="665">
                  <c:v>117.19462292453532</c:v>
                </c:pt>
                <c:pt idx="666">
                  <c:v>116.64996842069729</c:v>
                </c:pt>
                <c:pt idx="667">
                  <c:v>119.35644104438533</c:v>
                </c:pt>
                <c:pt idx="668">
                  <c:v>121.13637545923707</c:v>
                </c:pt>
                <c:pt idx="669">
                  <c:v>120.69483598086879</c:v>
                </c:pt>
                <c:pt idx="670">
                  <c:v>123.31137322919854</c:v>
                </c:pt>
                <c:pt idx="671">
                  <c:v>124.46229816112731</c:v>
                </c:pt>
                <c:pt idx="672">
                  <c:v>126.76079522114559</c:v>
                </c:pt>
                <c:pt idx="673">
                  <c:v>126.69672992366009</c:v>
                </c:pt>
                <c:pt idx="674">
                  <c:v>125.87207063848895</c:v>
                </c:pt>
                <c:pt idx="675">
                  <c:v>125.5166766930069</c:v>
                </c:pt>
                <c:pt idx="676">
                  <c:v>124.77133991967942</c:v>
                </c:pt>
                <c:pt idx="677">
                  <c:v>127.27835659123562</c:v>
                </c:pt>
                <c:pt idx="678">
                  <c:v>126.38312535132276</c:v>
                </c:pt>
                <c:pt idx="679">
                  <c:v>127.00905273344014</c:v>
                </c:pt>
                <c:pt idx="680">
                  <c:v>127.03051002571512</c:v>
                </c:pt>
                <c:pt idx="681">
                  <c:v>127.5972643338479</c:v>
                </c:pt>
                <c:pt idx="682">
                  <c:v>122.6550553546935</c:v>
                </c:pt>
                <c:pt idx="683">
                  <c:v>122.03359620337361</c:v>
                </c:pt>
                <c:pt idx="684">
                  <c:v>124.62488957843867</c:v>
                </c:pt>
                <c:pt idx="685">
                  <c:v>127.12792398006511</c:v>
                </c:pt>
                <c:pt idx="686">
                  <c:v>129.13083289615875</c:v>
                </c:pt>
                <c:pt idx="687">
                  <c:v>127.19991141813975</c:v>
                </c:pt>
                <c:pt idx="688">
                  <c:v>127.67467887852619</c:v>
                </c:pt>
                <c:pt idx="689">
                  <c:v>125.32771945250794</c:v>
                </c:pt>
                <c:pt idx="690">
                  <c:v>126.2905905745443</c:v>
                </c:pt>
                <c:pt idx="691">
                  <c:v>129.67970775813686</c:v>
                </c:pt>
                <c:pt idx="692">
                  <c:v>129.56968165160151</c:v>
                </c:pt>
                <c:pt idx="693">
                  <c:v>129.1029243918272</c:v>
                </c:pt>
                <c:pt idx="694">
                  <c:v>132.35421133198764</c:v>
                </c:pt>
                <c:pt idx="695">
                  <c:v>131.00982505245673</c:v>
                </c:pt>
                <c:pt idx="696">
                  <c:v>132.66524259476344</c:v>
                </c:pt>
                <c:pt idx="697">
                  <c:v>133.49864917555416</c:v>
                </c:pt>
                <c:pt idx="698">
                  <c:v>133.52830909589898</c:v>
                </c:pt>
                <c:pt idx="699">
                  <c:v>135.63380141584193</c:v>
                </c:pt>
                <c:pt idx="700">
                  <c:v>138.11301721198362</c:v>
                </c:pt>
                <c:pt idx="701">
                  <c:v>139.55370528038861</c:v>
                </c:pt>
                <c:pt idx="702">
                  <c:v>137.79068491292068</c:v>
                </c:pt>
                <c:pt idx="703">
                  <c:v>141.05748672454365</c:v>
                </c:pt>
                <c:pt idx="704">
                  <c:v>140.47335197705331</c:v>
                </c:pt>
                <c:pt idx="705">
                  <c:v>144.53288316179817</c:v>
                </c:pt>
                <c:pt idx="706">
                  <c:v>143.08985987204207</c:v>
                </c:pt>
                <c:pt idx="707">
                  <c:v>143.77124549976571</c:v>
                </c:pt>
                <c:pt idx="708">
                  <c:v>144.05339959795688</c:v>
                </c:pt>
                <c:pt idx="709">
                  <c:v>142.20797461783968</c:v>
                </c:pt>
                <c:pt idx="710">
                  <c:v>140.99113186645971</c:v>
                </c:pt>
                <c:pt idx="711">
                  <c:v>143.13769929491625</c:v>
                </c:pt>
                <c:pt idx="712">
                  <c:v>146.25190613258135</c:v>
                </c:pt>
                <c:pt idx="713">
                  <c:v>147.89157723817985</c:v>
                </c:pt>
                <c:pt idx="714">
                  <c:v>149.41114425683111</c:v>
                </c:pt>
                <c:pt idx="715">
                  <c:v>148.82296527124669</c:v>
                </c:pt>
                <c:pt idx="716">
                  <c:v>149.5696816516014</c:v>
                </c:pt>
                <c:pt idx="717">
                  <c:v>149.64005139443842</c:v>
                </c:pt>
                <c:pt idx="718">
                  <c:v>147.24415668748179</c:v>
                </c:pt>
                <c:pt idx="719">
                  <c:v>140.34437339667548</c:v>
                </c:pt>
                <c:pt idx="720">
                  <c:v>141.87579916509293</c:v>
                </c:pt>
                <c:pt idx="721">
                  <c:v>147.39787361136251</c:v>
                </c:pt>
                <c:pt idx="722">
                  <c:v>152.64946028174944</c:v>
                </c:pt>
                <c:pt idx="723">
                  <c:v>154.19231754574736</c:v>
                </c:pt>
                <c:pt idx="724">
                  <c:v>154.693418214498</c:v>
                </c:pt>
                <c:pt idx="725">
                  <c:v>157.29862507319964</c:v>
                </c:pt>
                <c:pt idx="726">
                  <c:v>155.87099271857738</c:v>
                </c:pt>
                <c:pt idx="727">
                  <c:v>158.68903412994473</c:v>
                </c:pt>
                <c:pt idx="728">
                  <c:v>153.68082905576313</c:v>
                </c:pt>
                <c:pt idx="729">
                  <c:v>163.2313625445822</c:v>
                </c:pt>
                <c:pt idx="730">
                  <c:v>164.97051538433041</c:v>
                </c:pt>
                <c:pt idx="731">
                  <c:v>161.06930959800414</c:v>
                </c:pt>
                <c:pt idx="732">
                  <c:v>165.1765106085418</c:v>
                </c:pt>
                <c:pt idx="733">
                  <c:v>166.52306251234245</c:v>
                </c:pt>
                <c:pt idx="734">
                  <c:v>173.35729326971898</c:v>
                </c:pt>
                <c:pt idx="735">
                  <c:v>171.15077653448236</c:v>
                </c:pt>
                <c:pt idx="736">
                  <c:v>174.61017540088892</c:v>
                </c:pt>
                <c:pt idx="737">
                  <c:v>179.37242556930374</c:v>
                </c:pt>
                <c:pt idx="738">
                  <c:v>181.98362377105283</c:v>
                </c:pt>
                <c:pt idx="739">
                  <c:v>180.69558286032301</c:v>
                </c:pt>
                <c:pt idx="740">
                  <c:v>180.75320999168133</c:v>
                </c:pt>
                <c:pt idx="741">
                  <c:v>183.70987418668795</c:v>
                </c:pt>
                <c:pt idx="742">
                  <c:v>184.91528544248746</c:v>
                </c:pt>
                <c:pt idx="743">
                  <c:v>185.12746769868633</c:v>
                </c:pt>
                <c:pt idx="744">
                  <c:v>183.3760386394332</c:v>
                </c:pt>
                <c:pt idx="745">
                  <c:v>191.54711186770223</c:v>
                </c:pt>
                <c:pt idx="746">
                  <c:v>189.34812589517466</c:v>
                </c:pt>
                <c:pt idx="747">
                  <c:v>190.25595297986118</c:v>
                </c:pt>
                <c:pt idx="748">
                  <c:v>183.73714670196432</c:v>
                </c:pt>
                <c:pt idx="749">
                  <c:v>182.34305217018192</c:v>
                </c:pt>
                <c:pt idx="750">
                  <c:v>183.15330222640173</c:v>
                </c:pt>
                <c:pt idx="751">
                  <c:v>186.17259666666695</c:v>
                </c:pt>
                <c:pt idx="752">
                  <c:v>188.16727360134971</c:v>
                </c:pt>
                <c:pt idx="753">
                  <c:v>180.56641837545212</c:v>
                </c:pt>
                <c:pt idx="754">
                  <c:v>177.4290484902514</c:v>
                </c:pt>
                <c:pt idx="755">
                  <c:v>179.81144066034554</c:v>
                </c:pt>
                <c:pt idx="756">
                  <c:v>177.24809492739996</c:v>
                </c:pt>
                <c:pt idx="757">
                  <c:v>180.35918052647148</c:v>
                </c:pt>
                <c:pt idx="758">
                  <c:v>184.2242458270554</c:v>
                </c:pt>
                <c:pt idx="759">
                  <c:v>189.42905631780897</c:v>
                </c:pt>
                <c:pt idx="760">
                  <c:v>181.9033782597086</c:v>
                </c:pt>
                <c:pt idx="761">
                  <c:v>187.89177618860208</c:v>
                </c:pt>
                <c:pt idx="762">
                  <c:v>190.37062017575769</c:v>
                </c:pt>
                <c:pt idx="763">
                  <c:v>184.7676446601948</c:v>
                </c:pt>
                <c:pt idx="764">
                  <c:v>163.14414724549036</c:v>
                </c:pt>
                <c:pt idx="765">
                  <c:v>172.95569390401198</c:v>
                </c:pt>
                <c:pt idx="766">
                  <c:v>167.6909634598193</c:v>
                </c:pt>
                <c:pt idx="767">
                  <c:v>166.27412987320466</c:v>
                </c:pt>
                <c:pt idx="768">
                  <c:v>168.71396979312874</c:v>
                </c:pt>
                <c:pt idx="769">
                  <c:v>163.79128404722528</c:v>
                </c:pt>
                <c:pt idx="770">
                  <c:v>169.14352984688446</c:v>
                </c:pt>
                <c:pt idx="771">
                  <c:v>169.82070490091502</c:v>
                </c:pt>
                <c:pt idx="772">
                  <c:v>173.63886356257225</c:v>
                </c:pt>
                <c:pt idx="773">
                  <c:v>180.11837876279222</c:v>
                </c:pt>
                <c:pt idx="774">
                  <c:v>181.38265977471929</c:v>
                </c:pt>
                <c:pt idx="775">
                  <c:v>182.76114485205144</c:v>
                </c:pt>
                <c:pt idx="776">
                  <c:v>180.40186028429326</c:v>
                </c:pt>
                <c:pt idx="777">
                  <c:v>184.47514514004035</c:v>
                </c:pt>
                <c:pt idx="778">
                  <c:v>184.07871522383272</c:v>
                </c:pt>
                <c:pt idx="779">
                  <c:v>179.29898351010803</c:v>
                </c:pt>
                <c:pt idx="780">
                  <c:v>172.50978403931617</c:v>
                </c:pt>
                <c:pt idx="781">
                  <c:v>173.94148998537355</c:v>
                </c:pt>
                <c:pt idx="782">
                  <c:v>174.36498368198815</c:v>
                </c:pt>
                <c:pt idx="783">
                  <c:v>172.90478868774389</c:v>
                </c:pt>
                <c:pt idx="784">
                  <c:v>165.96012413854027</c:v>
                </c:pt>
                <c:pt idx="785">
                  <c:v>162.31994456784594</c:v>
                </c:pt>
                <c:pt idx="786">
                  <c:v>162.79806809355398</c:v>
                </c:pt>
                <c:pt idx="787">
                  <c:v>166.92598930135918</c:v>
                </c:pt>
                <c:pt idx="788">
                  <c:v>158.74329867301668</c:v>
                </c:pt>
                <c:pt idx="789">
                  <c:v>160.02189759238973</c:v>
                </c:pt>
                <c:pt idx="790">
                  <c:v>165.66207683693582</c:v>
                </c:pt>
                <c:pt idx="791">
                  <c:v>166.41642834743431</c:v>
                </c:pt>
                <c:pt idx="792">
                  <c:v>171.01936162680099</c:v>
                </c:pt>
                <c:pt idx="793">
                  <c:v>170.04561672266328</c:v>
                </c:pt>
                <c:pt idx="794">
                  <c:v>169.48756731087977</c:v>
                </c:pt>
                <c:pt idx="795">
                  <c:v>169.15096602660586</c:v>
                </c:pt>
                <c:pt idx="796">
                  <c:v>167.58926717916481</c:v>
                </c:pt>
                <c:pt idx="797">
                  <c:v>166.24455801288289</c:v>
                </c:pt>
                <c:pt idx="798">
                  <c:v>171.20573251180912</c:v>
                </c:pt>
                <c:pt idx="799">
                  <c:v>172.10093765986329</c:v>
                </c:pt>
                <c:pt idx="800">
                  <c:v>168.48817410966802</c:v>
                </c:pt>
                <c:pt idx="801">
                  <c:v>169.0104711521069</c:v>
                </c:pt>
                <c:pt idx="802">
                  <c:v>171.46524213815576</c:v>
                </c:pt>
                <c:pt idx="803">
                  <c:v>172.78544778766283</c:v>
                </c:pt>
                <c:pt idx="804">
                  <c:v>176.8560908427194</c:v>
                </c:pt>
                <c:pt idx="805">
                  <c:v>173.28713226175122</c:v>
                </c:pt>
                <c:pt idx="806">
                  <c:v>171.56469451896444</c:v>
                </c:pt>
                <c:pt idx="807">
                  <c:v>173.72284999415345</c:v>
                </c:pt>
                <c:pt idx="808">
                  <c:v>170.60141571163638</c:v>
                </c:pt>
                <c:pt idx="809">
                  <c:v>177.68756988745082</c:v>
                </c:pt>
                <c:pt idx="810">
                  <c:v>182.46759513458554</c:v>
                </c:pt>
                <c:pt idx="811">
                  <c:v>185.01724590321092</c:v>
                </c:pt>
                <c:pt idx="812">
                  <c:v>186.96624577780693</c:v>
                </c:pt>
                <c:pt idx="813">
                  <c:v>186.98632346305465</c:v>
                </c:pt>
                <c:pt idx="814">
                  <c:v>187.56650855543856</c:v>
                </c:pt>
                <c:pt idx="815">
                  <c:v>186.78037716107821</c:v>
                </c:pt>
                <c:pt idx="816">
                  <c:v>184.28210126217701</c:v>
                </c:pt>
                <c:pt idx="817">
                  <c:v>186.18636012211607</c:v>
                </c:pt>
                <c:pt idx="818">
                  <c:v>189.5614431472257</c:v>
                </c:pt>
                <c:pt idx="819">
                  <c:v>185.57819803427162</c:v>
                </c:pt>
                <c:pt idx="820">
                  <c:v>185.29770403058842</c:v>
                </c:pt>
                <c:pt idx="821">
                  <c:v>186.17915876912272</c:v>
                </c:pt>
                <c:pt idx="822">
                  <c:v>188.06451407745431</c:v>
                </c:pt>
                <c:pt idx="823">
                  <c:v>189.56973057383627</c:v>
                </c:pt>
                <c:pt idx="824">
                  <c:v>189.92996782058424</c:v>
                </c:pt>
                <c:pt idx="825">
                  <c:v>194.05101708511182</c:v>
                </c:pt>
                <c:pt idx="826">
                  <c:v>194.70361034679149</c:v>
                </c:pt>
                <c:pt idx="827">
                  <c:v>194.43660909552378</c:v>
                </c:pt>
                <c:pt idx="828">
                  <c:v>197.74293355006938</c:v>
                </c:pt>
                <c:pt idx="829">
                  <c:v>201.81877214648395</c:v>
                </c:pt>
                <c:pt idx="830">
                  <c:v>202.09821269137328</c:v>
                </c:pt>
                <c:pt idx="831">
                  <c:v>201.33895591144454</c:v>
                </c:pt>
                <c:pt idx="832">
                  <c:v>207.02470132567808</c:v>
                </c:pt>
                <c:pt idx="833">
                  <c:v>210.6808817287027</c:v>
                </c:pt>
                <c:pt idx="834">
                  <c:v>207.01642694499688</c:v>
                </c:pt>
                <c:pt idx="835">
                  <c:v>204.04292371670013</c:v>
                </c:pt>
                <c:pt idx="836">
                  <c:v>206.47247039837831</c:v>
                </c:pt>
                <c:pt idx="837">
                  <c:v>204.71674596689138</c:v>
                </c:pt>
                <c:pt idx="838">
                  <c:v>201.84808634970133</c:v>
                </c:pt>
                <c:pt idx="839">
                  <c:v>202.93368705196372</c:v>
                </c:pt>
                <c:pt idx="840">
                  <c:v>203.69784257835801</c:v>
                </c:pt>
                <c:pt idx="841">
                  <c:v>208.99806773479094</c:v>
                </c:pt>
                <c:pt idx="842">
                  <c:v>210.57438780753503</c:v>
                </c:pt>
                <c:pt idx="843">
                  <c:v>213.6858810918983</c:v>
                </c:pt>
                <c:pt idx="844">
                  <c:v>213.76033094913507</c:v>
                </c:pt>
                <c:pt idx="845">
                  <c:v>213.01239477438747</c:v>
                </c:pt>
                <c:pt idx="846">
                  <c:v>211.36199991487501</c:v>
                </c:pt>
                <c:pt idx="847">
                  <c:v>208.3792373382322</c:v>
                </c:pt>
                <c:pt idx="848">
                  <c:v>213.90036595462496</c:v>
                </c:pt>
                <c:pt idx="849">
                  <c:v>216.10761326190436</c:v>
                </c:pt>
                <c:pt idx="850">
                  <c:v>214.12785108593465</c:v>
                </c:pt>
                <c:pt idx="851">
                  <c:v>214.01359157532988</c:v>
                </c:pt>
                <c:pt idx="852">
                  <c:v>214.76832794074375</c:v>
                </c:pt>
                <c:pt idx="853">
                  <c:v>216.79637962414969</c:v>
                </c:pt>
                <c:pt idx="854">
                  <c:v>217.18556578809364</c:v>
                </c:pt>
                <c:pt idx="855">
                  <c:v>215.02340195111623</c:v>
                </c:pt>
                <c:pt idx="856">
                  <c:v>215.60964687767665</c:v>
                </c:pt>
                <c:pt idx="857">
                  <c:v>217.07615610171939</c:v>
                </c:pt>
                <c:pt idx="858">
                  <c:v>217.93477394095149</c:v>
                </c:pt>
                <c:pt idx="859">
                  <c:v>219.59419332208194</c:v>
                </c:pt>
                <c:pt idx="860">
                  <c:v>218.17008010689798</c:v>
                </c:pt>
                <c:pt idx="861">
                  <c:v>211.39785991313661</c:v>
                </c:pt>
                <c:pt idx="862">
                  <c:v>210.37653976619379</c:v>
                </c:pt>
                <c:pt idx="863">
                  <c:v>210.42202439882286</c:v>
                </c:pt>
                <c:pt idx="864">
                  <c:v>209.11847187811284</c:v>
                </c:pt>
                <c:pt idx="865">
                  <c:v>206.36621782690332</c:v>
                </c:pt>
                <c:pt idx="866">
                  <c:v>209.34182471130546</c:v>
                </c:pt>
                <c:pt idx="867">
                  <c:v>206.30505851017736</c:v>
                </c:pt>
                <c:pt idx="868">
                  <c:v>203.07359485964258</c:v>
                </c:pt>
                <c:pt idx="869">
                  <c:v>202.28918552795457</c:v>
                </c:pt>
                <c:pt idx="870">
                  <c:v>203.78802582637368</c:v>
                </c:pt>
                <c:pt idx="871">
                  <c:v>206.99751360894243</c:v>
                </c:pt>
                <c:pt idx="872">
                  <c:v>206.68931005135011</c:v>
                </c:pt>
                <c:pt idx="873">
                  <c:v>208.5876330134414</c:v>
                </c:pt>
                <c:pt idx="874">
                  <c:v>214.22947887546016</c:v>
                </c:pt>
                <c:pt idx="875">
                  <c:v>213.75215767440625</c:v>
                </c:pt>
                <c:pt idx="876">
                  <c:v>215.36267438942167</c:v>
                </c:pt>
                <c:pt idx="877">
                  <c:v>217.70065495457456</c:v>
                </c:pt>
                <c:pt idx="878">
                  <c:v>222.50382694183327</c:v>
                </c:pt>
                <c:pt idx="879">
                  <c:v>225.38310594550259</c:v>
                </c:pt>
                <c:pt idx="880">
                  <c:v>223.6514903914281</c:v>
                </c:pt>
                <c:pt idx="881">
                  <c:v>225.94184679154088</c:v>
                </c:pt>
                <c:pt idx="882">
                  <c:v>223.49310302484517</c:v>
                </c:pt>
                <c:pt idx="883">
                  <c:v>228.52845667797442</c:v>
                </c:pt>
                <c:pt idx="884">
                  <c:v>231.86513574860194</c:v>
                </c:pt>
                <c:pt idx="885">
                  <c:v>232.50242613517077</c:v>
                </c:pt>
                <c:pt idx="886">
                  <c:v>230.21859596120819</c:v>
                </c:pt>
                <c:pt idx="887">
                  <c:v>226.08169589253771</c:v>
                </c:pt>
                <c:pt idx="888">
                  <c:v>232.4032640262898</c:v>
                </c:pt>
                <c:pt idx="889">
                  <c:v>231.05722417521559</c:v>
                </c:pt>
                <c:pt idx="890">
                  <c:v>234.29962357601602</c:v>
                </c:pt>
                <c:pt idx="891">
                  <c:v>231.80734880460926</c:v>
                </c:pt>
                <c:pt idx="892">
                  <c:v>219.05450931732082</c:v>
                </c:pt>
                <c:pt idx="893">
                  <c:v>220.83811942276293</c:v>
                </c:pt>
                <c:pt idx="894">
                  <c:v>224.64660126633538</c:v>
                </c:pt>
                <c:pt idx="895">
                  <c:v>232.13818052663444</c:v>
                </c:pt>
                <c:pt idx="896">
                  <c:v>229.28347679235131</c:v>
                </c:pt>
                <c:pt idx="897">
                  <c:v>234.13665708823626</c:v>
                </c:pt>
                <c:pt idx="898">
                  <c:v>227.36685691436665</c:v>
                </c:pt>
                <c:pt idx="899">
                  <c:v>223.63610271777657</c:v>
                </c:pt>
                <c:pt idx="900">
                  <c:v>225.49138389750689</c:v>
                </c:pt>
                <c:pt idx="901">
                  <c:v>228.03785472085673</c:v>
                </c:pt>
                <c:pt idx="902">
                  <c:v>234.61144085603436</c:v>
                </c:pt>
                <c:pt idx="903">
                  <c:v>235.82237053994294</c:v>
                </c:pt>
                <c:pt idx="904">
                  <c:v>241.52790336749646</c:v>
                </c:pt>
                <c:pt idx="905">
                  <c:v>245.3383421004693</c:v>
                </c:pt>
                <c:pt idx="906">
                  <c:v>243.84162828853192</c:v>
                </c:pt>
                <c:pt idx="907">
                  <c:v>246.49879708377782</c:v>
                </c:pt>
                <c:pt idx="908">
                  <c:v>246.71210128989958</c:v>
                </c:pt>
                <c:pt idx="909">
                  <c:v>247.33514552163376</c:v>
                </c:pt>
                <c:pt idx="910">
                  <c:v>246.86651290951744</c:v>
                </c:pt>
                <c:pt idx="911">
                  <c:v>249.74447753580623</c:v>
                </c:pt>
                <c:pt idx="912">
                  <c:v>246.52538468776407</c:v>
                </c:pt>
                <c:pt idx="913">
                  <c:v>249.48925675872871</c:v>
                </c:pt>
                <c:pt idx="914">
                  <c:v>247.57991650931336</c:v>
                </c:pt>
                <c:pt idx="915">
                  <c:v>250.78046783028711</c:v>
                </c:pt>
                <c:pt idx="916">
                  <c:v>252.29077876207464</c:v>
                </c:pt>
                <c:pt idx="917">
                  <c:v>250.46444976102265</c:v>
                </c:pt>
                <c:pt idx="918">
                  <c:v>256.69022163566234</c:v>
                </c:pt>
                <c:pt idx="919">
                  <c:v>258.69512657894438</c:v>
                </c:pt>
                <c:pt idx="920">
                  <c:v>263.10528016051677</c:v>
                </c:pt>
                <c:pt idx="921">
                  <c:v>264.90155786334384</c:v>
                </c:pt>
                <c:pt idx="922">
                  <c:v>264.01696884028667</c:v>
                </c:pt>
                <c:pt idx="923">
                  <c:v>258.67881264431009</c:v>
                </c:pt>
                <c:pt idx="924">
                  <c:v>257.79216562590017</c:v>
                </c:pt>
                <c:pt idx="925">
                  <c:v>257.57119693629369</c:v>
                </c:pt>
                <c:pt idx="926">
                  <c:v>262.02328339623347</c:v>
                </c:pt>
                <c:pt idx="927">
                  <c:v>261.38153782479651</c:v>
                </c:pt>
                <c:pt idx="928">
                  <c:v>246.20857733977496</c:v>
                </c:pt>
                <c:pt idx="929">
                  <c:v>247.63507796002733</c:v>
                </c:pt>
                <c:pt idx="930">
                  <c:v>241.75957298064068</c:v>
                </c:pt>
                <c:pt idx="931">
                  <c:v>247.99630017444008</c:v>
                </c:pt>
                <c:pt idx="932">
                  <c:v>248.16050276402441</c:v>
                </c:pt>
                <c:pt idx="933">
                  <c:v>242.74713352394491</c:v>
                </c:pt>
                <c:pt idx="934">
                  <c:v>244.04180502825966</c:v>
                </c:pt>
                <c:pt idx="935">
                  <c:v>250.64638503005668</c:v>
                </c:pt>
                <c:pt idx="936">
                  <c:v>238.34043059068188</c:v>
                </c:pt>
                <c:pt idx="937">
                  <c:v>232.68468102947358</c:v>
                </c:pt>
                <c:pt idx="938">
                  <c:v>219.11223103166694</c:v>
                </c:pt>
                <c:pt idx="939">
                  <c:v>224.7254508632407</c:v>
                </c:pt>
                <c:pt idx="940">
                  <c:v>230.08531548563198</c:v>
                </c:pt>
                <c:pt idx="941">
                  <c:v>234.69304966699417</c:v>
                </c:pt>
                <c:pt idx="942">
                  <c:v>243.05096995669203</c:v>
                </c:pt>
                <c:pt idx="943">
                  <c:v>242.55316012361638</c:v>
                </c:pt>
                <c:pt idx="944">
                  <c:v>250.23094067184215</c:v>
                </c:pt>
                <c:pt idx="945">
                  <c:v>253.41286892868911</c:v>
                </c:pt>
                <c:pt idx="946">
                  <c:v>258.84292717387137</c:v>
                </c:pt>
                <c:pt idx="947">
                  <c:v>262.94494895046279</c:v>
                </c:pt>
                <c:pt idx="948">
                  <c:v>263.7382980052281</c:v>
                </c:pt>
                <c:pt idx="949">
                  <c:v>264.07751499833381</c:v>
                </c:pt>
                <c:pt idx="950">
                  <c:v>264.46472144250112</c:v>
                </c:pt>
                <c:pt idx="951">
                  <c:v>260.5975785776705</c:v>
                </c:pt>
                <c:pt idx="952">
                  <c:v>267.63364616928271</c:v>
                </c:pt>
                <c:pt idx="953">
                  <c:v>270.09479335329445</c:v>
                </c:pt>
                <c:pt idx="954">
                  <c:v>271.22048419640561</c:v>
                </c:pt>
                <c:pt idx="955">
                  <c:v>272.98865444447887</c:v>
                </c:pt>
                <c:pt idx="956">
                  <c:v>281.11256011523454</c:v>
                </c:pt>
                <c:pt idx="957">
                  <c:v>281.5687697411409</c:v>
                </c:pt>
                <c:pt idx="958">
                  <c:v>272.88426744089895</c:v>
                </c:pt>
                <c:pt idx="959">
                  <c:v>276.92886429803673</c:v>
                </c:pt>
                <c:pt idx="960">
                  <c:v>273.60844045536152</c:v>
                </c:pt>
                <c:pt idx="961">
                  <c:v>264.05438456562183</c:v>
                </c:pt>
                <c:pt idx="962">
                  <c:v>274.28678964303231</c:v>
                </c:pt>
                <c:pt idx="963">
                  <c:v>275.74907850893499</c:v>
                </c:pt>
                <c:pt idx="964">
                  <c:v>276.70539078999775</c:v>
                </c:pt>
                <c:pt idx="965">
                  <c:v>279.25645051899136</c:v>
                </c:pt>
                <c:pt idx="966">
                  <c:v>283.43286670761984</c:v>
                </c:pt>
                <c:pt idx="967">
                  <c:v>283.42320945842908</c:v>
                </c:pt>
                <c:pt idx="968">
                  <c:v>282.56571356911991</c:v>
                </c:pt>
                <c:pt idx="969">
                  <c:v>286.91038963135617</c:v>
                </c:pt>
                <c:pt idx="970">
                  <c:v>276.20204948288369</c:v>
                </c:pt>
                <c:pt idx="971">
                  <c:v>277.30896397219834</c:v>
                </c:pt>
                <c:pt idx="972">
                  <c:v>282.26260118545088</c:v>
                </c:pt>
                <c:pt idx="973">
                  <c:v>278.69906318812173</c:v>
                </c:pt>
                <c:pt idx="974">
                  <c:v>287.43264753600704</c:v>
                </c:pt>
                <c:pt idx="975">
                  <c:v>288.45393180664416</c:v>
                </c:pt>
                <c:pt idx="976">
                  <c:v>291.37608951855776</c:v>
                </c:pt>
                <c:pt idx="977">
                  <c:v>293.113660539374</c:v>
                </c:pt>
                <c:pt idx="978">
                  <c:v>294.447929700705</c:v>
                </c:pt>
                <c:pt idx="979">
                  <c:v>292.42291445735196</c:v>
                </c:pt>
                <c:pt idx="980">
                  <c:v>293.5726065489585</c:v>
                </c:pt>
                <c:pt idx="981">
                  <c:v>292.10591468190501</c:v>
                </c:pt>
                <c:pt idx="982">
                  <c:v>297.77911969656458</c:v>
                </c:pt>
                <c:pt idx="983">
                  <c:v>298.22343469639907</c:v>
                </c:pt>
                <c:pt idx="984">
                  <c:v>302.92125428130691</c:v>
                </c:pt>
                <c:pt idx="985">
                  <c:v>302.77074991752505</c:v>
                </c:pt>
                <c:pt idx="986">
                  <c:v>304.23690037851117</c:v>
                </c:pt>
                <c:pt idx="987">
                  <c:v>299.29071239090933</c:v>
                </c:pt>
                <c:pt idx="988">
                  <c:v>301.17884322070711</c:v>
                </c:pt>
                <c:pt idx="989">
                  <c:v>301.80360299214897</c:v>
                </c:pt>
                <c:pt idx="990">
                  <c:v>305.7681304579886</c:v>
                </c:pt>
                <c:pt idx="991">
                  <c:v>302.61558163400576</c:v>
                </c:pt>
                <c:pt idx="992">
                  <c:v>307.04946902252215</c:v>
                </c:pt>
                <c:pt idx="993">
                  <c:v>312.41496948638644</c:v>
                </c:pt>
                <c:pt idx="994">
                  <c:v>317.45337588698033</c:v>
                </c:pt>
                <c:pt idx="995">
                  <c:v>313.29309098997555</c:v>
                </c:pt>
                <c:pt idx="996">
                  <c:v>313.57577997126947</c:v>
                </c:pt>
                <c:pt idx="997">
                  <c:v>322.33042044910269</c:v>
                </c:pt>
                <c:pt idx="998">
                  <c:v>326.09853166434567</c:v>
                </c:pt>
                <c:pt idx="999">
                  <c:v>313.74349191584508</c:v>
                </c:pt>
                <c:pt idx="1000">
                  <c:v>292.67671648961419</c:v>
                </c:pt>
                <c:pt idx="1001">
                  <c:v>260.64000067838816</c:v>
                </c:pt>
                <c:pt idx="1002">
                  <c:v>232.69780197290311</c:v>
                </c:pt>
                <c:pt idx="1003">
                  <c:v>229.12030809266705</c:v>
                </c:pt>
                <c:pt idx="1004">
                  <c:v>261.00471594038055</c:v>
                </c:pt>
                <c:pt idx="1005">
                  <c:v>265.81214090060269</c:v>
                </c:pt>
                <c:pt idx="1006">
                  <c:v>271.53953218275831</c:v>
                </c:pt>
                <c:pt idx="1007">
                  <c:v>277.31740794996085</c:v>
                </c:pt>
                <c:pt idx="1008">
                  <c:v>282.5851422193831</c:v>
                </c:pt>
                <c:pt idx="1009">
                  <c:v>274.67312527141632</c:v>
                </c:pt>
                <c:pt idx="1010">
                  <c:v>282.10942566763754</c:v>
                </c:pt>
                <c:pt idx="1011">
                  <c:v>281.77385501178117</c:v>
                </c:pt>
                <c:pt idx="1012">
                  <c:v>281.16294675581156</c:v>
                </c:pt>
                <c:pt idx="1013">
                  <c:v>283.0377707376868</c:v>
                </c:pt>
                <c:pt idx="1014">
                  <c:v>294.15735445512763</c:v>
                </c:pt>
                <c:pt idx="1015">
                  <c:v>283.56174418204535</c:v>
                </c:pt>
                <c:pt idx="1016">
                  <c:v>290.81647785673636</c:v>
                </c:pt>
                <c:pt idx="1017">
                  <c:v>283.21739361574606</c:v>
                </c:pt>
                <c:pt idx="1018">
                  <c:v>292.83815660366179</c:v>
                </c:pt>
                <c:pt idx="1019">
                  <c:v>287.94599180943931</c:v>
                </c:pt>
                <c:pt idx="1020">
                  <c:v>290.45578726394399</c:v>
                </c:pt>
                <c:pt idx="1021">
                  <c:v>281.97354905212342</c:v>
                </c:pt>
                <c:pt idx="1022">
                  <c:v>285.18129846460812</c:v>
                </c:pt>
                <c:pt idx="1023">
                  <c:v>288.68241495154808</c:v>
                </c:pt>
                <c:pt idx="1024">
                  <c:v>291.50150656022697</c:v>
                </c:pt>
                <c:pt idx="1025">
                  <c:v>297.17930048053034</c:v>
                </c:pt>
                <c:pt idx="1026">
                  <c:v>296.80068478083069</c:v>
                </c:pt>
                <c:pt idx="1027">
                  <c:v>295.52158359317821</c:v>
                </c:pt>
                <c:pt idx="1028">
                  <c:v>294.57741381084463</c:v>
                </c:pt>
                <c:pt idx="1029">
                  <c:v>289.73923959517816</c:v>
                </c:pt>
                <c:pt idx="1030">
                  <c:v>301.34692371278658</c:v>
                </c:pt>
                <c:pt idx="1031">
                  <c:v>299.91705724276557</c:v>
                </c:pt>
                <c:pt idx="1032">
                  <c:v>306.17475576797221</c:v>
                </c:pt>
                <c:pt idx="1033">
                  <c:v>298.8940933087265</c:v>
                </c:pt>
                <c:pt idx="1034">
                  <c:v>293.96168182250324</c:v>
                </c:pt>
                <c:pt idx="1035">
                  <c:v>290.93272687156491</c:v>
                </c:pt>
                <c:pt idx="1036">
                  <c:v>303.1455007606591</c:v>
                </c:pt>
                <c:pt idx="1037">
                  <c:v>310.89505675060786</c:v>
                </c:pt>
                <c:pt idx="1038">
                  <c:v>309.98754602970774</c:v>
                </c:pt>
                <c:pt idx="1039">
                  <c:v>310.87874933893818</c:v>
                </c:pt>
                <c:pt idx="1040">
                  <c:v>311.39126845733995</c:v>
                </c:pt>
                <c:pt idx="1041">
                  <c:v>310.51558980401904</c:v>
                </c:pt>
                <c:pt idx="1042">
                  <c:v>308.40495412643548</c:v>
                </c:pt>
                <c:pt idx="1043">
                  <c:v>312.36173231024969</c:v>
                </c:pt>
                <c:pt idx="1044">
                  <c:v>309.53319871021409</c:v>
                </c:pt>
                <c:pt idx="1045">
                  <c:v>319.32843795706606</c:v>
                </c:pt>
                <c:pt idx="1046">
                  <c:v>321.0658850415536</c:v>
                </c:pt>
                <c:pt idx="1047">
                  <c:v>322.82609401124967</c:v>
                </c:pt>
                <c:pt idx="1048">
                  <c:v>320.57627131358299</c:v>
                </c:pt>
                <c:pt idx="1049">
                  <c:v>330.94953329003152</c:v>
                </c:pt>
                <c:pt idx="1050">
                  <c:v>330.48970668021684</c:v>
                </c:pt>
                <c:pt idx="1051">
                  <c:v>325.74399222723514</c:v>
                </c:pt>
                <c:pt idx="1052">
                  <c:v>331.49689808568905</c:v>
                </c:pt>
                <c:pt idx="1053">
                  <c:v>329.97633631492596</c:v>
                </c:pt>
                <c:pt idx="1054">
                  <c:v>340.51100905208102</c:v>
                </c:pt>
                <c:pt idx="1055">
                  <c:v>338.32455043319811</c:v>
                </c:pt>
                <c:pt idx="1056">
                  <c:v>346.43688436463287</c:v>
                </c:pt>
                <c:pt idx="1057">
                  <c:v>354.57115502624583</c:v>
                </c:pt>
                <c:pt idx="1058">
                  <c:v>353.20771842840242</c:v>
                </c:pt>
                <c:pt idx="1059">
                  <c:v>351.05086102318228</c:v>
                </c:pt>
                <c:pt idx="1060">
                  <c:v>351.45484453247536</c:v>
                </c:pt>
                <c:pt idx="1061">
                  <c:v>352.13426022486931</c:v>
                </c:pt>
                <c:pt idx="1062">
                  <c:v>350.14504953457816</c:v>
                </c:pt>
                <c:pt idx="1063">
                  <c:v>347.70346798308776</c:v>
                </c:pt>
                <c:pt idx="1064">
                  <c:v>350.84594861110577</c:v>
                </c:pt>
                <c:pt idx="1065">
                  <c:v>350.94792864072326</c:v>
                </c:pt>
                <c:pt idx="1066">
                  <c:v>352.8823235974279</c:v>
                </c:pt>
                <c:pt idx="1067">
                  <c:v>357.788793253167</c:v>
                </c:pt>
                <c:pt idx="1068">
                  <c:v>362.86088424330569</c:v>
                </c:pt>
                <c:pt idx="1069">
                  <c:v>366.81030778445688</c:v>
                </c:pt>
                <c:pt idx="1070">
                  <c:v>371.46041840578397</c:v>
                </c:pt>
                <c:pt idx="1071">
                  <c:v>374.26963424595567</c:v>
                </c:pt>
                <c:pt idx="1072">
                  <c:v>368.47178189945771</c:v>
                </c:pt>
                <c:pt idx="1073">
                  <c:v>378.74384986353118</c:v>
                </c:pt>
                <c:pt idx="1074">
                  <c:v>375.97551344293299</c:v>
                </c:pt>
                <c:pt idx="1075">
                  <c:v>384.47319151212247</c:v>
                </c:pt>
                <c:pt idx="1076">
                  <c:v>385.28702919890964</c:v>
                </c:pt>
                <c:pt idx="1077">
                  <c:v>387.1357123998784</c:v>
                </c:pt>
                <c:pt idx="1078">
                  <c:v>387.03585233377794</c:v>
                </c:pt>
                <c:pt idx="1079">
                  <c:v>388.01674314570926</c:v>
                </c:pt>
                <c:pt idx="1080">
                  <c:v>384.42349630580026</c:v>
                </c:pt>
                <c:pt idx="1081">
                  <c:v>378.85955747229224</c:v>
                </c:pt>
                <c:pt idx="1082">
                  <c:v>384.78903019985847</c:v>
                </c:pt>
                <c:pt idx="1083">
                  <c:v>373.63992680581322</c:v>
                </c:pt>
                <c:pt idx="1084">
                  <c:v>379.3574618883556</c:v>
                </c:pt>
                <c:pt idx="1085">
                  <c:v>386.00178631387405</c:v>
                </c:pt>
                <c:pt idx="1086">
                  <c:v>388.84438668721589</c:v>
                </c:pt>
                <c:pt idx="1087">
                  <c:v>388.86128116570569</c:v>
                </c:pt>
                <c:pt idx="1088">
                  <c:v>397.35669576615533</c:v>
                </c:pt>
                <c:pt idx="1089">
                  <c:v>405.39008877917962</c:v>
                </c:pt>
                <c:pt idx="1090">
                  <c:v>412.02150751910261</c:v>
                </c:pt>
                <c:pt idx="1091">
                  <c:v>410.89294331005527</c:v>
                </c:pt>
                <c:pt idx="1092">
                  <c:v>407.07692744229143</c:v>
                </c:pt>
                <c:pt idx="1093">
                  <c:v>412.99490018314822</c:v>
                </c:pt>
                <c:pt idx="1094">
                  <c:v>406.97164353106962</c:v>
                </c:pt>
                <c:pt idx="1095">
                  <c:v>423.21490510472506</c:v>
                </c:pt>
                <c:pt idx="1096">
                  <c:v>424.26225188069265</c:v>
                </c:pt>
                <c:pt idx="1097">
                  <c:v>414.99167425097164</c:v>
                </c:pt>
                <c:pt idx="1098">
                  <c:v>411.05973225513043</c:v>
                </c:pt>
                <c:pt idx="1099">
                  <c:v>400.84170053036559</c:v>
                </c:pt>
                <c:pt idx="1100">
                  <c:v>410.17034233007769</c:v>
                </c:pt>
                <c:pt idx="1101">
                  <c:v>400.86865342037328</c:v>
                </c:pt>
                <c:pt idx="1102">
                  <c:v>406.0469415367873</c:v>
                </c:pt>
                <c:pt idx="1103">
                  <c:v>401.97819666444906</c:v>
                </c:pt>
                <c:pt idx="1104">
                  <c:v>404.39249917769837</c:v>
                </c:pt>
                <c:pt idx="1105">
                  <c:v>404.48501438558282</c:v>
                </c:pt>
                <c:pt idx="1106">
                  <c:v>389.84654562544677</c:v>
                </c:pt>
                <c:pt idx="1107">
                  <c:v>409.26374156274863</c:v>
                </c:pt>
                <c:pt idx="1108">
                  <c:v>420.52423436294481</c:v>
                </c:pt>
                <c:pt idx="1109">
                  <c:v>417.96597654244016</c:v>
                </c:pt>
                <c:pt idx="1110">
                  <c:v>406.49214039833419</c:v>
                </c:pt>
                <c:pt idx="1111">
                  <c:v>409.03690872790571</c:v>
                </c:pt>
                <c:pt idx="1112">
                  <c:v>404.14748031736139</c:v>
                </c:pt>
                <c:pt idx="1113">
                  <c:v>400.35313699970658</c:v>
                </c:pt>
                <c:pt idx="1114">
                  <c:v>390.41958481003701</c:v>
                </c:pt>
                <c:pt idx="1115">
                  <c:v>393.01403856148369</c:v>
                </c:pt>
                <c:pt idx="1116">
                  <c:v>384.95089104512698</c:v>
                </c:pt>
                <c:pt idx="1117">
                  <c:v>397.7480573388159</c:v>
                </c:pt>
                <c:pt idx="1118">
                  <c:v>394.78800120218199</c:v>
                </c:pt>
                <c:pt idx="1119">
                  <c:v>376.29167175593773</c:v>
                </c:pt>
                <c:pt idx="1120">
                  <c:v>365.80655724284685</c:v>
                </c:pt>
                <c:pt idx="1121">
                  <c:v>383.42796143818941</c:v>
                </c:pt>
                <c:pt idx="1122">
                  <c:v>385.89676332123884</c:v>
                </c:pt>
                <c:pt idx="1123">
                  <c:v>396.27142447360859</c:v>
                </c:pt>
                <c:pt idx="1124">
                  <c:v>384.93783206986188</c:v>
                </c:pt>
                <c:pt idx="1125">
                  <c:v>392.60752414189955</c:v>
                </c:pt>
                <c:pt idx="1126">
                  <c:v>402.83201034020323</c:v>
                </c:pt>
                <c:pt idx="1127">
                  <c:v>406.64261867025743</c:v>
                </c:pt>
                <c:pt idx="1128">
                  <c:v>426.60325583996911</c:v>
                </c:pt>
                <c:pt idx="1129">
                  <c:v>426.02899033802129</c:v>
                </c:pt>
                <c:pt idx="1130">
                  <c:v>415.11018021157525</c:v>
                </c:pt>
                <c:pt idx="1131">
                  <c:v>408.61253443106102</c:v>
                </c:pt>
                <c:pt idx="1132">
                  <c:v>415.42372607723064</c:v>
                </c:pt>
                <c:pt idx="1133">
                  <c:v>406.66334212900728</c:v>
                </c:pt>
                <c:pt idx="1134">
                  <c:v>396.28865488477885</c:v>
                </c:pt>
                <c:pt idx="1135">
                  <c:v>390.92537875186633</c:v>
                </c:pt>
                <c:pt idx="1136">
                  <c:v>396.31092102467267</c:v>
                </c:pt>
                <c:pt idx="1137">
                  <c:v>397.30777679262866</c:v>
                </c:pt>
                <c:pt idx="1138">
                  <c:v>407.87936950980384</c:v>
                </c:pt>
                <c:pt idx="1139">
                  <c:v>411.43321112015417</c:v>
                </c:pt>
                <c:pt idx="1140">
                  <c:v>402.26461678153305</c:v>
                </c:pt>
                <c:pt idx="1141">
                  <c:v>406.38374177148364</c:v>
                </c:pt>
                <c:pt idx="1142">
                  <c:v>414.19676946913319</c:v>
                </c:pt>
                <c:pt idx="1143">
                  <c:v>409.466804714342</c:v>
                </c:pt>
                <c:pt idx="1144">
                  <c:v>409.06839833984003</c:v>
                </c:pt>
                <c:pt idx="1145">
                  <c:v>407.14506959269443</c:v>
                </c:pt>
                <c:pt idx="1146">
                  <c:v>394.91748531232173</c:v>
                </c:pt>
                <c:pt idx="1147">
                  <c:v>402.05383370125543</c:v>
                </c:pt>
              </c:numCache>
            </c:numRef>
          </c:val>
          <c:smooth val="0"/>
          <c:extLst>
            <c:ext xmlns:c16="http://schemas.microsoft.com/office/drawing/2014/chart" uri="{C3380CC4-5D6E-409C-BE32-E72D297353CC}">
              <c16:uniqueId val="{00000004-B944-4BFD-A5AD-7A51881FCA72}"/>
            </c:ext>
          </c:extLst>
        </c:ser>
        <c:dLbls>
          <c:showLegendKey val="0"/>
          <c:showVal val="0"/>
          <c:showCatName val="0"/>
          <c:showSerName val="0"/>
          <c:showPercent val="0"/>
          <c:showBubbleSize val="0"/>
        </c:dLbls>
        <c:smooth val="0"/>
        <c:axId val="81240832"/>
        <c:axId val="81242368"/>
      </c:lineChart>
      <c:dateAx>
        <c:axId val="81240832"/>
        <c:scaling>
          <c:orientation val="minMax"/>
          <c:min val="37257"/>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 val="autoZero"/>
        <c:auto val="1"/>
        <c:lblOffset val="100"/>
        <c:baseTimeUnit val="days"/>
      </c:dateAx>
      <c:valAx>
        <c:axId val="81242368"/>
        <c:scaling>
          <c:orientation val="minMax"/>
        </c:scaling>
        <c:delete val="0"/>
        <c:axPos val="l"/>
        <c:numFmt formatCode="_(* #\ ##0_);_(* \(#\ ##0\);_(* &quot;-&quot;??_);_(@_)"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40832"/>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66892807539682542"/>
          <c:h val="0.27269021739130433"/>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Data!$A$311</c:f>
              <c:strCache>
                <c:ptCount val="1"/>
                <c:pt idx="0">
                  <c:v>Antal anställda</c:v>
                </c:pt>
              </c:strCache>
            </c:strRef>
          </c:tx>
          <c:spPr>
            <a:solidFill>
              <a:srgbClr val="E7E6E6">
                <a:lumMod val="75000"/>
              </a:srgbClr>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Data!$C$310:$G$310</c:f>
              <c:numCache>
                <c:formatCode>General</c:formatCode>
                <c:ptCount val="5"/>
                <c:pt idx="0">
                  <c:v>2018</c:v>
                </c:pt>
                <c:pt idx="1">
                  <c:v>2019</c:v>
                </c:pt>
                <c:pt idx="2">
                  <c:v>2020</c:v>
                </c:pt>
                <c:pt idx="3">
                  <c:v>2021</c:v>
                </c:pt>
                <c:pt idx="4">
                  <c:v>2022</c:v>
                </c:pt>
              </c:numCache>
            </c:numRef>
          </c:cat>
          <c:val>
            <c:numRef>
              <c:f>Data!$C$311:$G$311</c:f>
              <c:numCache>
                <c:formatCode>General</c:formatCode>
                <c:ptCount val="5"/>
                <c:pt idx="0">
                  <c:v>275</c:v>
                </c:pt>
                <c:pt idx="1">
                  <c:v>279</c:v>
                </c:pt>
                <c:pt idx="2">
                  <c:v>293</c:v>
                </c:pt>
                <c:pt idx="3">
                  <c:v>295</c:v>
                </c:pt>
                <c:pt idx="4">
                  <c:v>303</c:v>
                </c:pt>
              </c:numCache>
            </c:numRef>
          </c:val>
          <c:extLst>
            <c:ext xmlns:c16="http://schemas.microsoft.com/office/drawing/2014/chart" uri="{C3380CC4-5D6E-409C-BE32-E72D297353CC}">
              <c16:uniqueId val="{00000000-38C7-4B50-AAA4-B60725310F81}"/>
            </c:ext>
          </c:extLst>
        </c:ser>
        <c:dLbls>
          <c:showLegendKey val="0"/>
          <c:showVal val="0"/>
          <c:showCatName val="0"/>
          <c:showSerName val="0"/>
          <c:showPercent val="0"/>
          <c:showBubbleSize val="0"/>
        </c:dLbls>
        <c:gapWidth val="50"/>
        <c:axId val="81486208"/>
        <c:axId val="81488128"/>
      </c:barChart>
      <c:lineChart>
        <c:grouping val="standard"/>
        <c:varyColors val="0"/>
        <c:ser>
          <c:idx val="2"/>
          <c:order val="1"/>
          <c:tx>
            <c:strRef>
              <c:f>Data!$A$312</c:f>
              <c:strCache>
                <c:ptCount val="1"/>
                <c:pt idx="0">
                  <c:v>Andelen kvinnor</c:v>
                </c:pt>
              </c:strCache>
            </c:strRef>
          </c:tx>
          <c:marker>
            <c:symbol val="diamond"/>
            <c:size val="5"/>
            <c:spPr>
              <a:solidFill>
                <a:srgbClr val="787878"/>
              </a:solidFill>
              <a:ln w="19050">
                <a:solidFill>
                  <a:srgbClr val="787878"/>
                </a:solidFill>
                <a:prstDash val="solid"/>
              </a:ln>
            </c:spPr>
          </c:marker>
          <c:dLbls>
            <c:dLbl>
              <c:idx val="0"/>
              <c:layout>
                <c:manualLayout>
                  <c:x val="-4.4097222222222225E-2"/>
                  <c:y val="-4.793176328502424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8C7-4B50-AAA4-B60725310F81}"/>
                </c:ext>
              </c:extLst>
            </c:dLbl>
            <c:dLbl>
              <c:idx val="1"/>
              <c:layout>
                <c:manualLayout>
                  <c:x val="-4.4097222222222225E-2"/>
                  <c:y val="-5.75181159420289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8C7-4B50-AAA4-B60725310F81}"/>
                </c:ext>
              </c:extLst>
            </c:dLbl>
            <c:dLbl>
              <c:idx val="2"/>
              <c:layout>
                <c:manualLayout>
                  <c:x val="-3.7797619047619045E-2"/>
                  <c:y val="-5.27249396135266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8C7-4B50-AAA4-B60725310F81}"/>
                </c:ext>
              </c:extLst>
            </c:dLbl>
            <c:dLbl>
              <c:idx val="3"/>
              <c:layout>
                <c:manualLayout>
                  <c:x val="-4.0947420634920753E-2"/>
                  <c:y val="-5.27249396135265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8C7-4B50-AAA4-B60725310F81}"/>
                </c:ext>
              </c:extLst>
            </c:dLbl>
            <c:dLbl>
              <c:idx val="4"/>
              <c:layout>
                <c:manualLayout>
                  <c:x val="-4.409021536374428E-2"/>
                  <c:y val="-5.161290322580645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8C7-4B50-AAA4-B60725310F81}"/>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Data!$C$310:$G$310</c:f>
              <c:numCache>
                <c:formatCode>General</c:formatCode>
                <c:ptCount val="5"/>
                <c:pt idx="0">
                  <c:v>2018</c:v>
                </c:pt>
                <c:pt idx="1">
                  <c:v>2019</c:v>
                </c:pt>
                <c:pt idx="2">
                  <c:v>2020</c:v>
                </c:pt>
                <c:pt idx="3">
                  <c:v>2021</c:v>
                </c:pt>
                <c:pt idx="4">
                  <c:v>2022</c:v>
                </c:pt>
              </c:numCache>
            </c:numRef>
          </c:cat>
          <c:val>
            <c:numRef>
              <c:f>Data!$C$312:$G$312</c:f>
              <c:numCache>
                <c:formatCode>0%</c:formatCode>
                <c:ptCount val="5"/>
                <c:pt idx="0">
                  <c:v>0.37</c:v>
                </c:pt>
                <c:pt idx="1">
                  <c:v>0.4</c:v>
                </c:pt>
                <c:pt idx="2">
                  <c:v>0.41</c:v>
                </c:pt>
                <c:pt idx="3">
                  <c:v>0.40677966101694912</c:v>
                </c:pt>
                <c:pt idx="4">
                  <c:v>0.40924092409240931</c:v>
                </c:pt>
              </c:numCache>
            </c:numRef>
          </c:val>
          <c:smooth val="0"/>
          <c:extLst>
            <c:ext xmlns:c16="http://schemas.microsoft.com/office/drawing/2014/chart" uri="{C3380CC4-5D6E-409C-BE32-E72D297353CC}">
              <c16:uniqueId val="{00000006-38C7-4B50-AAA4-B60725310F81}"/>
            </c:ext>
          </c:extLst>
        </c:ser>
        <c:dLbls>
          <c:showLegendKey val="0"/>
          <c:showVal val="0"/>
          <c:showCatName val="0"/>
          <c:showSerName val="0"/>
          <c:showPercent val="0"/>
          <c:showBubbleSize val="0"/>
        </c:dLbls>
        <c:marker val="1"/>
        <c:smooth val="0"/>
        <c:axId val="81499648"/>
        <c:axId val="81498112"/>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35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1498112"/>
        <c:scaling>
          <c:orientation val="minMax"/>
          <c:max val="1"/>
          <c:min val="0"/>
        </c:scaling>
        <c:delete val="0"/>
        <c:axPos val="r"/>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99648"/>
        <c:crosses val="max"/>
        <c:crossBetween val="between"/>
        <c:majorUnit val="0.25"/>
      </c:valAx>
      <c:catAx>
        <c:axId val="81499648"/>
        <c:scaling>
          <c:orientation val="minMax"/>
        </c:scaling>
        <c:delete val="1"/>
        <c:axPos val="b"/>
        <c:numFmt formatCode="General" sourceLinked="1"/>
        <c:majorTickMark val="out"/>
        <c:minorTickMark val="none"/>
        <c:tickLblPos val="nextTo"/>
        <c:crossAx val="81498112"/>
        <c:crosses val="autoZero"/>
        <c:auto val="1"/>
        <c:lblAlgn val="ctr"/>
        <c:lblOffset val="100"/>
        <c:noMultiLvlLbl val="1"/>
      </c:catAx>
      <c:spPr>
        <a:noFill/>
        <a:ln w="3175">
          <a:solidFill>
            <a:srgbClr val="000000"/>
          </a:solidFill>
          <a:prstDash val="solid"/>
        </a:ln>
      </c:spPr>
    </c:plotArea>
    <c:legend>
      <c:legendPos val="b"/>
      <c:layout>
        <c:manualLayout>
          <c:xMode val="edge"/>
          <c:yMode val="edge"/>
          <c:x val="0.14718609406952965"/>
          <c:y val="7.3673300165837466E-2"/>
          <c:w val="0.7490391956373551"/>
          <c:h val="2.9893881021981941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1"/>
          <c:order val="1"/>
          <c:tx>
            <c:strRef>
              <c:f>'Totalt koldioxidutsläpp'!$B$8</c:f>
              <c:strCache>
                <c:ptCount val="1"/>
                <c:pt idx="0">
                  <c:v>AP1</c:v>
                </c:pt>
              </c:strCache>
            </c:strRef>
          </c:tx>
          <c:spPr>
            <a:solidFill>
              <a:srgbClr val="000000"/>
            </a:solidFill>
            <a:ln w="3175">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2018</c:v>
                </c:pt>
                <c:pt idx="1">
                  <c:v>2019</c:v>
                </c:pt>
                <c:pt idx="2">
                  <c:v>2020</c:v>
                </c:pt>
                <c:pt idx="3">
                  <c:v>2021</c:v>
                </c:pt>
                <c:pt idx="4">
                  <c:v>2022</c:v>
                </c:pt>
              </c:numCache>
            </c:numRef>
          </c:cat>
          <c:val>
            <c:numRef>
              <c:f>'Totalt koldioxidutsläpp'!$B$9:$B$13</c:f>
              <c:numCache>
                <c:formatCode>General</c:formatCode>
                <c:ptCount val="5"/>
                <c:pt idx="0">
                  <c:v>1.8000000000000003</c:v>
                </c:pt>
                <c:pt idx="1">
                  <c:v>1.6</c:v>
                </c:pt>
                <c:pt idx="2">
                  <c:v>0.90000000000000013</c:v>
                </c:pt>
                <c:pt idx="3">
                  <c:v>0.90000000000000013</c:v>
                </c:pt>
                <c:pt idx="4">
                  <c:v>0.70000000000000007</c:v>
                </c:pt>
              </c:numCache>
            </c:numRef>
          </c:val>
          <c:extLst>
            <c:ext xmlns:c16="http://schemas.microsoft.com/office/drawing/2014/chart" uri="{C3380CC4-5D6E-409C-BE32-E72D297353CC}">
              <c16:uniqueId val="{00000000-4700-449A-AC89-C2E7317CE679}"/>
            </c:ext>
          </c:extLst>
        </c:ser>
        <c:ser>
          <c:idx val="2"/>
          <c:order val="2"/>
          <c:tx>
            <c:strRef>
              <c:f>'Totalt koldioxidutsläpp'!$C$8</c:f>
              <c:strCache>
                <c:ptCount val="1"/>
                <c:pt idx="0">
                  <c:v>AP2</c:v>
                </c:pt>
              </c:strCache>
            </c:strRef>
          </c:tx>
          <c:spPr>
            <a:solidFill>
              <a:sysClr val="window" lastClr="FFFFFF">
                <a:lumMod val="65000"/>
              </a:sysClr>
            </a:solidFill>
            <a:ln w="3175">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2018</c:v>
                </c:pt>
                <c:pt idx="1">
                  <c:v>2019</c:v>
                </c:pt>
                <c:pt idx="2">
                  <c:v>2020</c:v>
                </c:pt>
                <c:pt idx="3">
                  <c:v>2021</c:v>
                </c:pt>
                <c:pt idx="4">
                  <c:v>2022</c:v>
                </c:pt>
              </c:numCache>
            </c:numRef>
          </c:cat>
          <c:val>
            <c:numRef>
              <c:f>'Totalt koldioxidutsläpp'!$C$9:$C$13</c:f>
              <c:numCache>
                <c:formatCode>General</c:formatCode>
                <c:ptCount val="5"/>
                <c:pt idx="0">
                  <c:v>1.7000000000000002</c:v>
                </c:pt>
                <c:pt idx="1">
                  <c:v>1.6</c:v>
                </c:pt>
                <c:pt idx="2">
                  <c:v>1.4</c:v>
                </c:pt>
                <c:pt idx="3">
                  <c:v>1.1000000000000001</c:v>
                </c:pt>
                <c:pt idx="4">
                  <c:v>1.0999999999999999</c:v>
                </c:pt>
              </c:numCache>
            </c:numRef>
          </c:val>
          <c:extLst>
            <c:ext xmlns:c16="http://schemas.microsoft.com/office/drawing/2014/chart" uri="{C3380CC4-5D6E-409C-BE32-E72D297353CC}">
              <c16:uniqueId val="{00000001-4700-449A-AC89-C2E7317CE679}"/>
            </c:ext>
          </c:extLst>
        </c:ser>
        <c:ser>
          <c:idx val="3"/>
          <c:order val="3"/>
          <c:tx>
            <c:strRef>
              <c:f>'Totalt koldioxidutsläpp'!$D$8</c:f>
              <c:strCache>
                <c:ptCount val="1"/>
                <c:pt idx="0">
                  <c:v>AP3</c:v>
                </c:pt>
              </c:strCache>
            </c:strRef>
          </c:tx>
          <c:spPr>
            <a:solidFill>
              <a:srgbClr val="FFFFFF">
                <a:lumMod val="85000"/>
              </a:srgbClr>
            </a:solidFill>
            <a:ln>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2018</c:v>
                </c:pt>
                <c:pt idx="1">
                  <c:v>2019</c:v>
                </c:pt>
                <c:pt idx="2">
                  <c:v>2020</c:v>
                </c:pt>
                <c:pt idx="3">
                  <c:v>2021</c:v>
                </c:pt>
                <c:pt idx="4">
                  <c:v>2022</c:v>
                </c:pt>
              </c:numCache>
            </c:numRef>
          </c:cat>
          <c:val>
            <c:numRef>
              <c:f>'Totalt koldioxidutsläpp'!$D$9:$D$13</c:f>
              <c:numCache>
                <c:formatCode>General</c:formatCode>
                <c:ptCount val="5"/>
                <c:pt idx="0">
                  <c:v>1.1000000000000001</c:v>
                </c:pt>
                <c:pt idx="1">
                  <c:v>1.1000000000000001</c:v>
                </c:pt>
                <c:pt idx="2">
                  <c:v>0.90000000000000013</c:v>
                </c:pt>
                <c:pt idx="3">
                  <c:v>0.8</c:v>
                </c:pt>
                <c:pt idx="4">
                  <c:v>0.8</c:v>
                </c:pt>
              </c:numCache>
            </c:numRef>
          </c:val>
          <c:extLst>
            <c:ext xmlns:c16="http://schemas.microsoft.com/office/drawing/2014/chart" uri="{C3380CC4-5D6E-409C-BE32-E72D297353CC}">
              <c16:uniqueId val="{00000002-4700-449A-AC89-C2E7317CE679}"/>
            </c:ext>
          </c:extLst>
        </c:ser>
        <c:ser>
          <c:idx val="4"/>
          <c:order val="4"/>
          <c:tx>
            <c:strRef>
              <c:f>'Totalt koldioxidutsläpp'!$E$8</c:f>
              <c:strCache>
                <c:ptCount val="1"/>
                <c:pt idx="0">
                  <c:v>AP4</c:v>
                </c:pt>
              </c:strCache>
            </c:strRef>
          </c:tx>
          <c:spPr>
            <a:solidFill>
              <a:srgbClr val="FFFFFF"/>
            </a:solidFill>
            <a:ln>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2018</c:v>
                </c:pt>
                <c:pt idx="1">
                  <c:v>2019</c:v>
                </c:pt>
                <c:pt idx="2">
                  <c:v>2020</c:v>
                </c:pt>
                <c:pt idx="3">
                  <c:v>2021</c:v>
                </c:pt>
                <c:pt idx="4">
                  <c:v>2022</c:v>
                </c:pt>
              </c:numCache>
            </c:numRef>
          </c:cat>
          <c:val>
            <c:numRef>
              <c:f>'Totalt koldioxidutsläpp'!$E$9:$E$13</c:f>
              <c:numCache>
                <c:formatCode>General</c:formatCode>
                <c:ptCount val="5"/>
                <c:pt idx="0">
                  <c:v>2.4</c:v>
                </c:pt>
                <c:pt idx="1">
                  <c:v>2.2000000000000002</c:v>
                </c:pt>
                <c:pt idx="2">
                  <c:v>1.8000000000000003</c:v>
                </c:pt>
                <c:pt idx="3">
                  <c:v>1.4</c:v>
                </c:pt>
                <c:pt idx="4">
                  <c:v>1.4000000000000001</c:v>
                </c:pt>
              </c:numCache>
            </c:numRef>
          </c:val>
          <c:extLst>
            <c:ext xmlns:c16="http://schemas.microsoft.com/office/drawing/2014/chart" uri="{C3380CC4-5D6E-409C-BE32-E72D297353CC}">
              <c16:uniqueId val="{00000003-4700-449A-AC89-C2E7317CE679}"/>
            </c:ext>
          </c:extLst>
        </c:ser>
        <c:dLbls>
          <c:showLegendKey val="0"/>
          <c:showVal val="0"/>
          <c:showCatName val="0"/>
          <c:showSerName val="0"/>
          <c:showPercent val="0"/>
          <c:showBubbleSize val="0"/>
        </c:dLbls>
        <c:gapWidth val="50"/>
        <c:overlap val="100"/>
        <c:axId val="81201024"/>
        <c:axId val="81202560"/>
        <c:extLst>
          <c:ext xmlns:c15="http://schemas.microsoft.com/office/drawing/2012/chart" uri="{02D57815-91ED-43cb-92C2-25804820EDAC}">
            <c15:filteredBarSeries>
              <c15:ser>
                <c:idx val="0"/>
                <c:order val="0"/>
                <c:tx>
                  <c:strRef>
                    <c:extLst>
                      <c:ext uri="{02D57815-91ED-43cb-92C2-25804820EDAC}">
                        <c15:formulaRef>
                          <c15:sqref>'Totalt koldioxidutsläpp'!$A$8</c15:sqref>
                        </c15:formulaRef>
                      </c:ext>
                    </c:extLst>
                    <c:strCache>
                      <c:ptCount val="1"/>
                      <c:pt idx="0">
                        <c:v>År</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4-4700-449A-AC89-C2E7317CE679}"/>
                    </c:ext>
                  </c:extLst>
                </c:dPt>
                <c:dPt>
                  <c:idx val="1"/>
                  <c:invertIfNegative val="0"/>
                  <c:bubble3D val="0"/>
                  <c:extLst>
                    <c:ext xmlns:c16="http://schemas.microsoft.com/office/drawing/2014/chart" uri="{C3380CC4-5D6E-409C-BE32-E72D297353CC}">
                      <c16:uniqueId val="{00000005-4700-449A-AC89-C2E7317CE679}"/>
                    </c:ext>
                  </c:extLst>
                </c:dPt>
                <c:dPt>
                  <c:idx val="2"/>
                  <c:invertIfNegative val="0"/>
                  <c:bubble3D val="0"/>
                  <c:extLst>
                    <c:ext xmlns:c16="http://schemas.microsoft.com/office/drawing/2014/chart" uri="{C3380CC4-5D6E-409C-BE32-E72D297353CC}">
                      <c16:uniqueId val="{00000006-4700-449A-AC89-C2E7317CE679}"/>
                    </c:ext>
                  </c:extLst>
                </c:dPt>
                <c:dPt>
                  <c:idx val="3"/>
                  <c:invertIfNegative val="0"/>
                  <c:bubble3D val="0"/>
                  <c:extLst>
                    <c:ext xmlns:c16="http://schemas.microsoft.com/office/drawing/2014/chart" uri="{C3380CC4-5D6E-409C-BE32-E72D297353CC}">
                      <c16:uniqueId val="{00000007-4700-449A-AC89-C2E7317CE679}"/>
                    </c:ext>
                  </c:extLst>
                </c:dPt>
                <c:dPt>
                  <c:idx val="4"/>
                  <c:invertIfNegative val="0"/>
                  <c:bubble3D val="0"/>
                  <c:extLst>
                    <c:ext xmlns:c16="http://schemas.microsoft.com/office/drawing/2014/chart" uri="{C3380CC4-5D6E-409C-BE32-E72D297353CC}">
                      <c16:uniqueId val="{00000008-4700-449A-AC89-C2E7317CE679}"/>
                    </c:ext>
                  </c:extLst>
                </c:dPt>
                <c:dPt>
                  <c:idx val="5"/>
                  <c:invertIfNegative val="0"/>
                  <c:bubble3D val="0"/>
                  <c:extLst>
                    <c:ext xmlns:c16="http://schemas.microsoft.com/office/drawing/2014/chart" uri="{C3380CC4-5D6E-409C-BE32-E72D297353CC}">
                      <c16:uniqueId val="{00000009-4700-449A-AC89-C2E7317CE679}"/>
                    </c:ext>
                  </c:extLst>
                </c:dPt>
                <c:dPt>
                  <c:idx val="6"/>
                  <c:invertIfNegative val="0"/>
                  <c:bubble3D val="0"/>
                  <c:extLst>
                    <c:ext xmlns:c16="http://schemas.microsoft.com/office/drawing/2014/chart" uri="{C3380CC4-5D6E-409C-BE32-E72D297353CC}">
                      <c16:uniqueId val="{0000000A-4700-449A-AC89-C2E7317CE679}"/>
                    </c:ext>
                  </c:extLst>
                </c:dPt>
                <c:dPt>
                  <c:idx val="7"/>
                  <c:invertIfNegative val="0"/>
                  <c:bubble3D val="0"/>
                  <c:extLst>
                    <c:ext xmlns:c16="http://schemas.microsoft.com/office/drawing/2014/chart" uri="{C3380CC4-5D6E-409C-BE32-E72D297353CC}">
                      <c16:uniqueId val="{0000000B-4700-449A-AC89-C2E7317CE679}"/>
                    </c:ext>
                  </c:extLst>
                </c:dPt>
                <c:dPt>
                  <c:idx val="8"/>
                  <c:invertIfNegative val="0"/>
                  <c:bubble3D val="0"/>
                  <c:extLst>
                    <c:ext xmlns:c16="http://schemas.microsoft.com/office/drawing/2014/chart" uri="{C3380CC4-5D6E-409C-BE32-E72D297353CC}">
                      <c16:uniqueId val="{0000000C-4700-449A-AC89-C2E7317CE679}"/>
                    </c:ext>
                  </c:extLst>
                </c:dPt>
                <c:dPt>
                  <c:idx val="9"/>
                  <c:invertIfNegative val="0"/>
                  <c:bubble3D val="0"/>
                  <c:extLst>
                    <c:ext xmlns:c16="http://schemas.microsoft.com/office/drawing/2014/chart" uri="{C3380CC4-5D6E-409C-BE32-E72D297353CC}">
                      <c16:uniqueId val="{0000000D-4700-449A-AC89-C2E7317CE679}"/>
                    </c:ext>
                  </c:extLst>
                </c:dPt>
                <c:dPt>
                  <c:idx val="10"/>
                  <c:invertIfNegative val="0"/>
                  <c:bubble3D val="0"/>
                  <c:extLst>
                    <c:ext xmlns:c16="http://schemas.microsoft.com/office/drawing/2014/chart" uri="{C3380CC4-5D6E-409C-BE32-E72D297353CC}">
                      <c16:uniqueId val="{0000000E-4700-449A-AC89-C2E7317CE679}"/>
                    </c:ext>
                  </c:extLst>
                </c:dPt>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uri="{CE6537A1-D6FC-4f65-9D91-7224C49458BB}">
                      <c15:showLeaderLines val="1"/>
                    </c:ext>
                  </c:extLst>
                </c:dLbls>
                <c:cat>
                  <c:numRef>
                    <c:extLst>
                      <c:ext uri="{02D57815-91ED-43cb-92C2-25804820EDAC}">
                        <c15:formulaRef>
                          <c15:sqref>'Totalt koldioxidutsläpp'!$A$9:$A$13</c15:sqref>
                        </c15:formulaRef>
                      </c:ext>
                    </c:extLst>
                    <c:numCache>
                      <c:formatCode>General</c:formatCode>
                      <c:ptCount val="5"/>
                      <c:pt idx="0">
                        <c:v>2018</c:v>
                      </c:pt>
                      <c:pt idx="1">
                        <c:v>2019</c:v>
                      </c:pt>
                      <c:pt idx="2">
                        <c:v>2020</c:v>
                      </c:pt>
                      <c:pt idx="3">
                        <c:v>2021</c:v>
                      </c:pt>
                      <c:pt idx="4">
                        <c:v>2022</c:v>
                      </c:pt>
                    </c:numCache>
                  </c:numRef>
                </c:cat>
                <c:val>
                  <c:numRef>
                    <c:extLst>
                      <c:ext uri="{02D57815-91ED-43cb-92C2-25804820EDAC}">
                        <c15:formulaRef>
                          <c15:sqref>'Totalt koldioxidutsläpp'!$A$9:$A$13</c15:sqref>
                        </c15:formulaRef>
                      </c:ext>
                    </c:extLst>
                    <c:numCache>
                      <c:formatCode>General</c:formatCode>
                      <c:ptCount val="5"/>
                      <c:pt idx="0">
                        <c:v>2018</c:v>
                      </c:pt>
                      <c:pt idx="1">
                        <c:v>2019</c:v>
                      </c:pt>
                      <c:pt idx="2">
                        <c:v>2020</c:v>
                      </c:pt>
                      <c:pt idx="3">
                        <c:v>2021</c:v>
                      </c:pt>
                      <c:pt idx="4">
                        <c:v>2022</c:v>
                      </c:pt>
                    </c:numCache>
                  </c:numRef>
                </c:val>
                <c:extLst>
                  <c:ext xmlns:c16="http://schemas.microsoft.com/office/drawing/2014/chart" uri="{C3380CC4-5D6E-409C-BE32-E72D297353CC}">
                    <c16:uniqueId val="{0000000F-4700-449A-AC89-C2E7317CE679}"/>
                  </c:ext>
                </c:extLst>
              </c15:ser>
            </c15:filteredBarSeries>
          </c:ext>
        </c:extLst>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alpha val="93000"/>
            </a:srgbClr>
          </a:solidFill>
          <a:prstDash val="solid"/>
        </a:ln>
      </c:spPr>
    </c:plotArea>
    <c:legend>
      <c:legendPos val="b"/>
      <c:layout>
        <c:manualLayout>
          <c:xMode val="edge"/>
          <c:yMode val="edge"/>
          <c:x val="0.14285753237900478"/>
          <c:y val="7.367330016583748E-2"/>
          <c:w val="0.25209399801587301"/>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'CO2-intensitet'!$A$9</c:f>
              <c:strCache>
                <c:ptCount val="1"/>
                <c:pt idx="0">
                  <c:v>2021</c:v>
                </c:pt>
              </c:strCache>
            </c:strRef>
          </c:tx>
          <c:spPr>
            <a:solidFill>
              <a:srgbClr val="000000"/>
            </a:solid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'CO2-intensitet'!$B$9:$E$9</c:f>
              <c:numCache>
                <c:formatCode>General</c:formatCode>
                <c:ptCount val="4"/>
                <c:pt idx="0">
                  <c:v>8.1999999999999993</c:v>
                </c:pt>
                <c:pt idx="1">
                  <c:v>9</c:v>
                </c:pt>
                <c:pt idx="2">
                  <c:v>8.6</c:v>
                </c:pt>
                <c:pt idx="3">
                  <c:v>6.8</c:v>
                </c:pt>
              </c:numCache>
            </c:numRef>
          </c:val>
          <c:extLst>
            <c:ext xmlns:c16="http://schemas.microsoft.com/office/drawing/2014/chart" uri="{C3380CC4-5D6E-409C-BE32-E72D297353CC}">
              <c16:uniqueId val="{00000000-8DF4-4AA3-BF63-346975C56853}"/>
            </c:ext>
          </c:extLst>
        </c:ser>
        <c:ser>
          <c:idx val="1"/>
          <c:order val="1"/>
          <c:tx>
            <c:strRef>
              <c:f>'CO2-intensitet'!$A$10</c:f>
              <c:strCache>
                <c:ptCount val="1"/>
                <c:pt idx="0">
                  <c:v>Förändring p.g.a. portföljmix</c:v>
                </c:pt>
              </c:strCache>
            </c:strRef>
          </c:tx>
          <c:spPr>
            <a:pattFill prst="pct25">
              <a:fgClr>
                <a:sysClr val="window" lastClr="FFFFFF">
                  <a:lumMod val="75000"/>
                </a:sysClr>
              </a:fgClr>
              <a:bgClr>
                <a:sysClr val="window" lastClr="FFFFFF"/>
              </a:bgClr>
            </a:patt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'CO2-intensitet'!$B$10:$E$10</c:f>
              <c:numCache>
                <c:formatCode>General</c:formatCode>
                <c:ptCount val="4"/>
                <c:pt idx="0">
                  <c:v>-0.3</c:v>
                </c:pt>
                <c:pt idx="1">
                  <c:v>0.5</c:v>
                </c:pt>
                <c:pt idx="2">
                  <c:v>1.3</c:v>
                </c:pt>
                <c:pt idx="3">
                  <c:v>0.4</c:v>
                </c:pt>
              </c:numCache>
            </c:numRef>
          </c:val>
          <c:extLst>
            <c:ext xmlns:c16="http://schemas.microsoft.com/office/drawing/2014/chart" uri="{C3380CC4-5D6E-409C-BE32-E72D297353CC}">
              <c16:uniqueId val="{00000001-8DF4-4AA3-BF63-346975C56853}"/>
            </c:ext>
          </c:extLst>
        </c:ser>
        <c:ser>
          <c:idx val="2"/>
          <c:order val="2"/>
          <c:tx>
            <c:strRef>
              <c:f>'CO2-intensitet'!$A$11</c:f>
              <c:strCache>
                <c:ptCount val="1"/>
                <c:pt idx="0">
                  <c:v>Förändring p.g.a. bolag i portföljen</c:v>
                </c:pt>
              </c:strCache>
            </c:strRef>
          </c:tx>
          <c:spPr>
            <a:pattFill prst="ltUpDiag">
              <a:fgClr>
                <a:sysClr val="window" lastClr="FFFFFF">
                  <a:lumMod val="75000"/>
                </a:sysClr>
              </a:fgClr>
              <a:bgClr>
                <a:sysClr val="window" lastClr="FFFFFF"/>
              </a:bgClr>
            </a:patt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'CO2-intensitet'!$B$11:$E$11</c:f>
              <c:numCache>
                <c:formatCode>General</c:formatCode>
                <c:ptCount val="4"/>
                <c:pt idx="0">
                  <c:v>-0.8</c:v>
                </c:pt>
                <c:pt idx="1">
                  <c:v>-1.8</c:v>
                </c:pt>
                <c:pt idx="2">
                  <c:v>-0.3</c:v>
                </c:pt>
                <c:pt idx="3">
                  <c:v>-0.9</c:v>
                </c:pt>
              </c:numCache>
            </c:numRef>
          </c:val>
          <c:extLst>
            <c:ext xmlns:c16="http://schemas.microsoft.com/office/drawing/2014/chart" uri="{C3380CC4-5D6E-409C-BE32-E72D297353CC}">
              <c16:uniqueId val="{00000002-8DF4-4AA3-BF63-346975C56853}"/>
            </c:ext>
          </c:extLst>
        </c:ser>
        <c:ser>
          <c:idx val="3"/>
          <c:order val="3"/>
          <c:tx>
            <c:strRef>
              <c:f>'CO2-intensitet'!$A$12</c:f>
              <c:strCache>
                <c:ptCount val="1"/>
                <c:pt idx="0">
                  <c:v>2022</c:v>
                </c:pt>
              </c:strCache>
            </c:strRef>
          </c:tx>
          <c:spPr>
            <a:solidFill>
              <a:sysClr val="window" lastClr="FFFFFF">
                <a:lumMod val="50000"/>
              </a:sysClr>
            </a:solid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'CO2-intensitet'!$B$12:$E$12</c:f>
              <c:numCache>
                <c:formatCode>General</c:formatCode>
                <c:ptCount val="4"/>
                <c:pt idx="0">
                  <c:v>7.1</c:v>
                </c:pt>
                <c:pt idx="1">
                  <c:v>7.7</c:v>
                </c:pt>
                <c:pt idx="2">
                  <c:v>9.6</c:v>
                </c:pt>
                <c:pt idx="3">
                  <c:v>6.3</c:v>
                </c:pt>
              </c:numCache>
            </c:numRef>
          </c:val>
          <c:extLst>
            <c:ext xmlns:c16="http://schemas.microsoft.com/office/drawing/2014/chart" uri="{C3380CC4-5D6E-409C-BE32-E72D297353CC}">
              <c16:uniqueId val="{00000003-8DF4-4AA3-BF63-346975C56853}"/>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6"/>
          <c:min val="-4"/>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alpha val="93000"/>
            </a:srgbClr>
          </a:solidFill>
          <a:prstDash val="solid"/>
        </a:ln>
      </c:spPr>
    </c:plotArea>
    <c:legend>
      <c:legendPos val="tr"/>
      <c:layout>
        <c:manualLayout>
          <c:xMode val="edge"/>
          <c:yMode val="edge"/>
          <c:x val="0.46053818904314087"/>
          <c:y val="5.2724939613526568E-2"/>
          <c:w val="0.52056283790369862"/>
          <c:h val="0.15709870459740918"/>
        </c:manualLayout>
      </c:layout>
      <c:overlay val="1"/>
      <c:spPr>
        <a:noFill/>
        <a:ln w="25400">
          <a:noFill/>
        </a:ln>
        <a:effectLst/>
      </c:spPr>
      <c:txPr>
        <a:bodyPr/>
        <a:lstStyle/>
        <a:p>
          <a:pPr>
            <a:defRPr sz="600"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8.2803064613526586E-2"/>
          <c:w val="0.89769270833333337"/>
          <c:h val="0.74321859903381637"/>
        </c:manualLayout>
      </c:layout>
      <c:barChart>
        <c:barDir val="col"/>
        <c:grouping val="percentStacked"/>
        <c:varyColors val="0"/>
        <c:ser>
          <c:idx val="5"/>
          <c:order val="0"/>
          <c:tx>
            <c:strRef>
              <c:f>Data!$A$137</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Data!$B$137:$J$137</c:f>
              <c:numCache>
                <c:formatCode>0.0%</c:formatCode>
                <c:ptCount val="9"/>
                <c:pt idx="0">
                  <c:v>0.1213439505376798</c:v>
                </c:pt>
                <c:pt idx="1">
                  <c:v>0.12043276159604394</c:v>
                </c:pt>
                <c:pt idx="2">
                  <c:v>0.12694870712149528</c:v>
                </c:pt>
                <c:pt idx="3">
                  <c:v>0.15745678267361923</c:v>
                </c:pt>
                <c:pt idx="4">
                  <c:v>0.11936252994853282</c:v>
                </c:pt>
                <c:pt idx="5">
                  <c:v>0.12282239662858215</c:v>
                </c:pt>
                <c:pt idx="6">
                  <c:v>0.10309123421413777</c:v>
                </c:pt>
                <c:pt idx="7">
                  <c:v>0.18419880893450233</c:v>
                </c:pt>
                <c:pt idx="8">
                  <c:v>0.17119999999999999</c:v>
                </c:pt>
              </c:numCache>
            </c:numRef>
          </c:val>
          <c:extLst>
            <c:ext xmlns:c16="http://schemas.microsoft.com/office/drawing/2014/chart" uri="{C3380CC4-5D6E-409C-BE32-E72D297353CC}">
              <c16:uniqueId val="{00000000-941E-47AC-AB30-A18C9BACE780}"/>
            </c:ext>
          </c:extLst>
        </c:ser>
        <c:ser>
          <c:idx val="0"/>
          <c:order val="1"/>
          <c:tx>
            <c:strRef>
              <c:f>Data!$A$136</c:f>
              <c:strCache>
                <c:ptCount val="1"/>
                <c:pt idx="0">
                  <c:v>Globala aktier</c:v>
                </c:pt>
              </c:strCache>
            </c:strRef>
          </c:tx>
          <c:spPr>
            <a:solidFill>
              <a:sysClr val="windowText" lastClr="000000">
                <a:lumMod val="95000"/>
                <a:lumOff val="5000"/>
              </a:sysClr>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Data!$B$136:$J$136</c:f>
              <c:numCache>
                <c:formatCode>0.0%</c:formatCode>
                <c:ptCount val="9"/>
                <c:pt idx="0">
                  <c:v>0.40582600001349622</c:v>
                </c:pt>
                <c:pt idx="1">
                  <c:v>0.40477674497343974</c:v>
                </c:pt>
                <c:pt idx="2">
                  <c:v>0.38749409987630734</c:v>
                </c:pt>
                <c:pt idx="3">
                  <c:v>0.31771142593400653</c:v>
                </c:pt>
                <c:pt idx="4">
                  <c:v>0.25377340992538427</c:v>
                </c:pt>
                <c:pt idx="5">
                  <c:v>0.16217339585113921</c:v>
                </c:pt>
                <c:pt idx="6">
                  <c:v>0.10893762402845469</c:v>
                </c:pt>
                <c:pt idx="7">
                  <c:v>0.26900314982394202</c:v>
                </c:pt>
                <c:pt idx="8">
                  <c:v>0.29859999999999998</c:v>
                </c:pt>
              </c:numCache>
            </c:numRef>
          </c:val>
          <c:extLst>
            <c:ext xmlns:c16="http://schemas.microsoft.com/office/drawing/2014/chart" uri="{C3380CC4-5D6E-409C-BE32-E72D297353CC}">
              <c16:uniqueId val="{00000001-941E-47AC-AB30-A18C9BACE780}"/>
            </c:ext>
          </c:extLst>
        </c:ser>
        <c:ser>
          <c:idx val="1"/>
          <c:order val="2"/>
          <c:tx>
            <c:strRef>
              <c:f>Data!$A$135</c:f>
              <c:strCache>
                <c:ptCount val="1"/>
                <c:pt idx="0">
                  <c:v>Tillväxtaktier</c:v>
                </c:pt>
              </c:strCache>
            </c:strRef>
          </c:tx>
          <c:spPr>
            <a:solidFill>
              <a:sysClr val="window" lastClr="FFFFFF"/>
            </a:solidFill>
          </c:spPr>
          <c:invertIfNegative val="0"/>
          <c:dLbls>
            <c:dLbl>
              <c:idx val="8"/>
              <c:delete val="1"/>
              <c:extLst>
                <c:ext xmlns:c15="http://schemas.microsoft.com/office/drawing/2012/chart" uri="{CE6537A1-D6FC-4f65-9D91-7224C49458BB}"/>
                <c:ext xmlns:c16="http://schemas.microsoft.com/office/drawing/2014/chart" uri="{C3380CC4-5D6E-409C-BE32-E72D297353CC}">
                  <c16:uniqueId val="{00000002-941E-47AC-AB30-A18C9BACE780}"/>
                </c:ext>
              </c:extLst>
            </c:dLbl>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Data!$B$135:$J$135</c:f>
              <c:numCache>
                <c:formatCode>0.0%</c:formatCode>
                <c:ptCount val="9"/>
                <c:pt idx="0">
                  <c:v>5.6443866914423983E-2</c:v>
                </c:pt>
                <c:pt idx="1">
                  <c:v>5.2585136910250019E-2</c:v>
                </c:pt>
                <c:pt idx="2">
                  <c:v>6.2135242436947985E-2</c:v>
                </c:pt>
                <c:pt idx="3">
                  <c:v>0.10298150972831194</c:v>
                </c:pt>
                <c:pt idx="4">
                  <c:v>9.5867171298925732E-2</c:v>
                </c:pt>
                <c:pt idx="5">
                  <c:v>9.2016798319271134E-2</c:v>
                </c:pt>
                <c:pt idx="6">
                  <c:v>0.13563764810104892</c:v>
                </c:pt>
                <c:pt idx="7">
                  <c:v>6.6216630551875461E-2</c:v>
                </c:pt>
                <c:pt idx="8">
                  <c:v>0</c:v>
                </c:pt>
              </c:numCache>
            </c:numRef>
          </c:val>
          <c:extLst>
            <c:ext xmlns:c16="http://schemas.microsoft.com/office/drawing/2014/chart" uri="{C3380CC4-5D6E-409C-BE32-E72D297353CC}">
              <c16:uniqueId val="{00000003-941E-47AC-AB30-A18C9BACE780}"/>
            </c:ext>
          </c:extLst>
        </c:ser>
        <c:ser>
          <c:idx val="2"/>
          <c:order val="3"/>
          <c:tx>
            <c:strRef>
              <c:f>Data!$A$134</c:f>
              <c:strCache>
                <c:ptCount val="1"/>
                <c:pt idx="0">
                  <c:v>Räntor + Kassa</c:v>
                </c:pt>
              </c:strCache>
            </c:strRef>
          </c:tx>
          <c:spPr>
            <a:solidFill>
              <a:srgbClr val="E7E6E6">
                <a:lumMod val="50000"/>
              </a:srgbClr>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Data!$B$134:$J$134</c:f>
              <c:numCache>
                <c:formatCode>0.0%</c:formatCode>
                <c:ptCount val="9"/>
                <c:pt idx="0">
                  <c:v>0.38736604746213416</c:v>
                </c:pt>
                <c:pt idx="1">
                  <c:v>0.39897228990853784</c:v>
                </c:pt>
                <c:pt idx="2">
                  <c:v>0.39372167277792181</c:v>
                </c:pt>
                <c:pt idx="3">
                  <c:v>0.33981631039904614</c:v>
                </c:pt>
                <c:pt idx="4">
                  <c:v>0.30416994421642624</c:v>
                </c:pt>
                <c:pt idx="5">
                  <c:v>0.31783602804191485</c:v>
                </c:pt>
                <c:pt idx="6">
                  <c:v>0.33697978661839684</c:v>
                </c:pt>
                <c:pt idx="7">
                  <c:v>0.23397623679763663</c:v>
                </c:pt>
                <c:pt idx="8">
                  <c:v>0.26860000000000001</c:v>
                </c:pt>
              </c:numCache>
            </c:numRef>
          </c:val>
          <c:extLst>
            <c:ext xmlns:c16="http://schemas.microsoft.com/office/drawing/2014/chart" uri="{C3380CC4-5D6E-409C-BE32-E72D297353CC}">
              <c16:uniqueId val="{00000004-941E-47AC-AB30-A18C9BACE780}"/>
            </c:ext>
          </c:extLst>
        </c:ser>
        <c:ser>
          <c:idx val="3"/>
          <c:order val="4"/>
          <c:tx>
            <c:strRef>
              <c:f>Data!$A$133</c:f>
              <c:strCache>
                <c:ptCount val="1"/>
                <c:pt idx="0">
                  <c:v>Alt. tillgångar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Data!$B$133:$J$133</c:f>
              <c:numCache>
                <c:formatCode>0.0%</c:formatCode>
                <c:ptCount val="9"/>
                <c:pt idx="0">
                  <c:v>2.902013507226588E-2</c:v>
                </c:pt>
                <c:pt idx="1">
                  <c:v>2.0937148691977176E-2</c:v>
                </c:pt>
                <c:pt idx="2">
                  <c:v>2.9518248888992134E-2</c:v>
                </c:pt>
                <c:pt idx="3">
                  <c:v>7.9039459245340685E-2</c:v>
                </c:pt>
                <c:pt idx="4">
                  <c:v>0.21801786480547203</c:v>
                </c:pt>
                <c:pt idx="5">
                  <c:v>0.3043491295594396</c:v>
                </c:pt>
                <c:pt idx="6">
                  <c:v>0.31534291888087407</c:v>
                </c:pt>
                <c:pt idx="7">
                  <c:v>0.24660517389204359</c:v>
                </c:pt>
                <c:pt idx="8">
                  <c:v>0.2722</c:v>
                </c:pt>
              </c:numCache>
            </c:numRef>
          </c:val>
          <c:extLst>
            <c:ext xmlns:c16="http://schemas.microsoft.com/office/drawing/2014/chart" uri="{C3380CC4-5D6E-409C-BE32-E72D297353CC}">
              <c16:uniqueId val="{00000005-941E-47AC-AB30-A18C9BACE780}"/>
            </c:ext>
          </c:extLst>
        </c:ser>
        <c:ser>
          <c:idx val="4"/>
          <c:order val="5"/>
          <c:tx>
            <c:strRef>
              <c:f>Data!$A$132</c:f>
              <c:strCache>
                <c:ptCount val="1"/>
                <c:pt idx="0">
                  <c:v>Övrigt
exkl kassa</c:v>
                </c:pt>
              </c:strCache>
            </c:strRef>
          </c:tx>
          <c:spPr>
            <a:pattFill prst="pct50">
              <a:fgClr>
                <a:sysClr val="windowText" lastClr="000000"/>
              </a:fgClr>
              <a:bgClr>
                <a:sysClr val="window" lastClr="FFFFFF"/>
              </a:bgClr>
            </a:pattFill>
          </c:spPr>
          <c:invertIfNegative val="0"/>
          <c:dLbls>
            <c:delete val="1"/>
          </c:dLbls>
          <c:cat>
            <c:numRef>
              <c:f>Data!$B$131:$J$131</c:f>
              <c:numCache>
                <c:formatCode>General</c:formatCode>
                <c:ptCount val="9"/>
                <c:pt idx="0">
                  <c:v>2001</c:v>
                </c:pt>
                <c:pt idx="1">
                  <c:v>2004</c:v>
                </c:pt>
                <c:pt idx="2">
                  <c:v>2007</c:v>
                </c:pt>
                <c:pt idx="3">
                  <c:v>2010</c:v>
                </c:pt>
                <c:pt idx="4">
                  <c:v>2013</c:v>
                </c:pt>
                <c:pt idx="5">
                  <c:v>2016</c:v>
                </c:pt>
                <c:pt idx="6">
                  <c:v>2019</c:v>
                </c:pt>
                <c:pt idx="7">
                  <c:v>2021</c:v>
                </c:pt>
                <c:pt idx="8">
                  <c:v>2022</c:v>
                </c:pt>
              </c:numCache>
            </c:numRef>
          </c:cat>
          <c:val>
            <c:numRef>
              <c:f>Data!$B$132:$I$132</c:f>
              <c:numCache>
                <c:formatCode>0.0%</c:formatCode>
                <c:ptCount val="8"/>
                <c:pt idx="0">
                  <c:v>0</c:v>
                </c:pt>
                <c:pt idx="1">
                  <c:v>2.2959179197513079E-3</c:v>
                </c:pt>
                <c:pt idx="2">
                  <c:v>1.8202889833550092E-4</c:v>
                </c:pt>
                <c:pt idx="3">
                  <c:v>2.9945120196755255E-3</c:v>
                </c:pt>
                <c:pt idx="4">
                  <c:v>8.809079805258831E-3</c:v>
                </c:pt>
                <c:pt idx="5">
                  <c:v>8.0225159965295254E-4</c:v>
                </c:pt>
                <c:pt idx="6">
                  <c:v>1.0788157087726965E-5</c:v>
                </c:pt>
                <c:pt idx="7">
                  <c:v>0</c:v>
                </c:pt>
              </c:numCache>
            </c:numRef>
          </c:val>
          <c:extLst>
            <c:ext xmlns:c16="http://schemas.microsoft.com/office/drawing/2014/chart" uri="{C3380CC4-5D6E-409C-BE32-E72D297353CC}">
              <c16:uniqueId val="{00000006-941E-47AC-AB30-A18C9BACE780}"/>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t"/>
      <c:layout>
        <c:manualLayout>
          <c:xMode val="edge"/>
          <c:yMode val="edge"/>
          <c:x val="6.6145833333333334E-2"/>
          <c:y val="0.89153079710144922"/>
          <c:w val="0.9"/>
          <c:h val="0.10620018115942029"/>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6"/>
              <c:layout>
                <c:manualLayout>
                  <c:x val="0"/>
                  <c:y val="-2.396512681159411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BCB-4484-B99C-8E5389991070}"/>
                </c:ext>
              </c:extLst>
            </c:dLbl>
            <c:dLbl>
              <c:idx val="7"/>
              <c:layout>
                <c:manualLayout>
                  <c:x val="3.3915550279803291E-3"/>
                  <c:y val="0.113548387096774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BCB-4484-B99C-8E5389991070}"/>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Data!$B$123:$L$123</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Data!$B$124:$L$124</c:f>
              <c:numCache>
                <c:formatCode>0.0%</c:formatCode>
                <c:ptCount val="11"/>
                <c:pt idx="0">
                  <c:v>0.11290962032038032</c:v>
                </c:pt>
                <c:pt idx="1">
                  <c:v>0.11152458295991895</c:v>
                </c:pt>
                <c:pt idx="2">
                  <c:v>0.14594044268549819</c:v>
                </c:pt>
                <c:pt idx="3">
                  <c:v>3.9555982343050688E-2</c:v>
                </c:pt>
                <c:pt idx="4">
                  <c:v>9.3274176595201874E-2</c:v>
                </c:pt>
                <c:pt idx="5">
                  <c:v>9.5764855659954629E-2</c:v>
                </c:pt>
                <c:pt idx="6">
                  <c:v>-6.7966766309202065E-3</c:v>
                </c:pt>
                <c:pt idx="7">
                  <c:v>0.15104555373058748</c:v>
                </c:pt>
                <c:pt idx="8">
                  <c:v>9.7000000000000003E-2</c:v>
                </c:pt>
                <c:pt idx="9">
                  <c:v>0.20761382035699374</c:v>
                </c:pt>
                <c:pt idx="10">
                  <c:v>-8.5999999999999993E-2</c:v>
                </c:pt>
              </c:numCache>
            </c:numRef>
          </c:val>
          <c:extLst>
            <c:ext xmlns:c16="http://schemas.microsoft.com/office/drawing/2014/chart" uri="{C3380CC4-5D6E-409C-BE32-E72D297353CC}">
              <c16:uniqueId val="{00000002-EBCB-4484-B99C-8E5389991070}"/>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w="19050">
              <a:solidFill>
                <a:sysClr val="windowText" lastClr="000000"/>
              </a:solidFill>
            </a:ln>
          </c:spPr>
          <c:marker>
            <c:symbol val="none"/>
          </c:marker>
          <c:dLbls>
            <c:dLbl>
              <c:idx val="3"/>
              <c:layout>
                <c:manualLayout>
                  <c:x val="-3.9018353174603178E-2"/>
                  <c:y val="3.39356884057971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BCB-4484-B99C-8E5389991070}"/>
                </c:ext>
              </c:extLst>
            </c:dLbl>
            <c:dLbl>
              <c:idx val="4"/>
              <c:layout>
                <c:manualLayout>
                  <c:x val="-4.2012821146212076E-2"/>
                  <c:y val="6.750967741935483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BCB-4484-B99C-8E5389991070}"/>
                </c:ext>
              </c:extLst>
            </c:dLbl>
            <c:dLbl>
              <c:idx val="5"/>
              <c:layout>
                <c:manualLayout>
                  <c:x val="-3.9018353174603178E-2"/>
                  <c:y val="-4.27551328502415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BCB-4484-B99C-8E5389991070}"/>
                </c:ext>
              </c:extLst>
            </c:dLbl>
            <c:dLbl>
              <c:idx val="6"/>
              <c:layout>
                <c:manualLayout>
                  <c:x val="-4.4624999999999998E-2"/>
                  <c:y val="-0.10985960144927545"/>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6-EBCB-4484-B99C-8E5389991070}"/>
                </c:ext>
              </c:extLst>
            </c:dLbl>
            <c:dLbl>
              <c:idx val="7"/>
              <c:layout>
                <c:manualLayout>
                  <c:x val="-3.9018353174603178E-2"/>
                  <c:y val="-3.7961956521739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BCB-4484-B99C-8E5389991070}"/>
                </c:ext>
              </c:extLst>
            </c:dLbl>
            <c:dLbl>
              <c:idx val="9"/>
              <c:layout>
                <c:manualLayout>
                  <c:x val="-3.9018353174603289E-2"/>
                  <c:y val="-2.358242753623190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EBCB-4484-B99C-8E5389991070}"/>
                </c:ext>
              </c:extLst>
            </c:dLbl>
            <c:dLbl>
              <c:idx val="10"/>
              <c:layout>
                <c:manualLayout>
                  <c:x val="-3.2025793650793763E-2"/>
                  <c:y val="-7.6307367149758359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EBCB-4484-B99C-8E5389991070}"/>
                </c:ext>
              </c:extLst>
            </c:dLbl>
            <c:spPr>
              <a:noFill/>
              <a:ln>
                <a:noFill/>
              </a:ln>
              <a:effectLst/>
            </c:spPr>
            <c:txPr>
              <a:bodyPr wrap="square" lIns="38100" tIns="19050" rIns="38100" bIns="19050" anchor="ctr">
                <a:spAutoFit/>
              </a:bodyPr>
              <a:lstStyle/>
              <a:p>
                <a:pPr>
                  <a:defRPr i="0"/>
                </a:pPr>
                <a:endParaRPr lang="sv-SE"/>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Data!$B$123:$L$123</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Data!$M$128:$W$128</c:f>
              <c:numCache>
                <c:formatCode>General</c:formatCode>
                <c:ptCount val="11"/>
                <c:pt idx="0">
                  <c:v>1.9</c:v>
                </c:pt>
                <c:pt idx="1">
                  <c:v>1.9</c:v>
                </c:pt>
                <c:pt idx="2">
                  <c:v>2.6</c:v>
                </c:pt>
                <c:pt idx="3">
                  <c:v>0.5</c:v>
                </c:pt>
                <c:pt idx="4">
                  <c:v>1.5</c:v>
                </c:pt>
                <c:pt idx="5">
                  <c:v>2.9</c:v>
                </c:pt>
                <c:pt idx="6">
                  <c:v>0</c:v>
                </c:pt>
                <c:pt idx="7">
                  <c:v>4.2</c:v>
                </c:pt>
                <c:pt idx="8">
                  <c:v>0.9</c:v>
                </c:pt>
                <c:pt idx="9">
                  <c:v>3.3</c:v>
                </c:pt>
                <c:pt idx="10">
                  <c:v>0</c:v>
                </c:pt>
              </c:numCache>
            </c:numRef>
          </c:val>
          <c:smooth val="0"/>
          <c:extLst>
            <c:ext xmlns:c16="http://schemas.microsoft.com/office/drawing/2014/chart" uri="{C3380CC4-5D6E-409C-BE32-E72D297353CC}">
              <c16:uniqueId val="{0000000A-EBCB-4484-B99C-8E5389991070}"/>
            </c:ext>
          </c:extLst>
        </c:ser>
        <c:dLbls>
          <c:showLegendKey val="0"/>
          <c:showVal val="0"/>
          <c:showCatName val="0"/>
          <c:showSerName val="0"/>
          <c:showPercent val="0"/>
          <c:showBubbleSize val="0"/>
        </c:dLbls>
        <c:marker val="1"/>
        <c:smooth val="0"/>
        <c:axId val="843166248"/>
        <c:axId val="843165264"/>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43165264"/>
        <c:scaling>
          <c:orientation val="minMax"/>
          <c:max val="5"/>
          <c:min val="-3"/>
        </c:scaling>
        <c:delete val="0"/>
        <c:axPos val="r"/>
        <c:numFmt formatCode="General" sourceLinked="1"/>
        <c:majorTickMark val="out"/>
        <c:minorTickMark val="none"/>
        <c:tickLblPos val="nextTo"/>
        <c:crossAx val="843166248"/>
        <c:crosses val="max"/>
        <c:crossBetween val="between"/>
      </c:valAx>
      <c:catAx>
        <c:axId val="843166248"/>
        <c:scaling>
          <c:orientation val="minMax"/>
        </c:scaling>
        <c:delete val="1"/>
        <c:axPos val="b"/>
        <c:numFmt formatCode="General" sourceLinked="1"/>
        <c:majorTickMark val="out"/>
        <c:minorTickMark val="none"/>
        <c:tickLblPos val="nextTo"/>
        <c:crossAx val="843165264"/>
        <c:crossesAt val="0"/>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8.250992063492063E-2"/>
          <c:y val="3.9664477657004829E-2"/>
          <c:w val="0.91484350198412701"/>
          <c:h val="0.89180706521739128"/>
        </c:manualLayout>
      </c:layout>
      <c:barChart>
        <c:barDir val="col"/>
        <c:grouping val="stacked"/>
        <c:varyColors val="0"/>
        <c:ser>
          <c:idx val="0"/>
          <c:order val="0"/>
          <c:tx>
            <c:strRef>
              <c:f>Data!$A$148</c:f>
              <c:strCache>
                <c:ptCount val="1"/>
                <c:pt idx="0">
                  <c:v>Fastigheter</c:v>
                </c:pt>
              </c:strCache>
            </c:strRef>
          </c:tx>
          <c:spPr>
            <a:pattFill prst="pct75">
              <a:fgClr>
                <a:schemeClr val="tx1">
                  <a:lumMod val="75000"/>
                  <a:lumOff val="25000"/>
                </a:schemeClr>
              </a:fgClr>
              <a:bgClr>
                <a:schemeClr val="bg1"/>
              </a:bgClr>
            </a:pattFill>
            <a:ln w="6350">
              <a:solidFill>
                <a:schemeClr val="tx1"/>
              </a:solidFill>
            </a:ln>
            <a:effectLst/>
          </c:spPr>
          <c:invertIfNegative val="0"/>
          <c:dLbls>
            <c:numFmt formatCode="#,##0.0" sourceLinked="0"/>
            <c:spPr>
              <a:solidFill>
                <a:sysClr val="window" lastClr="FFFFFF"/>
              </a:solid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Data!$C$148:$J$148</c:f>
              <c:numCache>
                <c:formatCode>General</c:formatCode>
                <c:ptCount val="8"/>
                <c:pt idx="0">
                  <c:v>22.220000000000002</c:v>
                </c:pt>
                <c:pt idx="1">
                  <c:v>24.974400000000003</c:v>
                </c:pt>
                <c:pt idx="2">
                  <c:v>33.372999999999998</c:v>
                </c:pt>
                <c:pt idx="3">
                  <c:v>39.122999999999998</c:v>
                </c:pt>
                <c:pt idx="4">
                  <c:v>42.56</c:v>
                </c:pt>
                <c:pt idx="5">
                  <c:v>46.289100000000005</c:v>
                </c:pt>
                <c:pt idx="6">
                  <c:v>54.138400000000011</c:v>
                </c:pt>
                <c:pt idx="7">
                  <c:v>55.3566</c:v>
                </c:pt>
              </c:numCache>
              <c:extLst/>
            </c:numRef>
          </c:val>
          <c:extLst>
            <c:ext xmlns:c16="http://schemas.microsoft.com/office/drawing/2014/chart" uri="{C3380CC4-5D6E-409C-BE32-E72D297353CC}">
              <c16:uniqueId val="{00000000-469A-4379-9E73-5C63D50A25D8}"/>
            </c:ext>
          </c:extLst>
        </c:ser>
        <c:ser>
          <c:idx val="1"/>
          <c:order val="1"/>
          <c:tx>
            <c:strRef>
              <c:f>Data!$A$147</c:f>
              <c:strCache>
                <c:ptCount val="1"/>
                <c:pt idx="0">
                  <c:v>Riskkapitalfonder</c:v>
                </c:pt>
              </c:strCache>
            </c:strRef>
          </c:tx>
          <c:spPr>
            <a:solidFill>
              <a:schemeClr val="bg1">
                <a:lumMod val="85000"/>
              </a:schemeClr>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Data!$C$147:$J$147</c:f>
              <c:numCache>
                <c:formatCode>General</c:formatCode>
                <c:ptCount val="8"/>
                <c:pt idx="0">
                  <c:v>8.3324999999999996</c:v>
                </c:pt>
                <c:pt idx="1">
                  <c:v>12.487200000000001</c:v>
                </c:pt>
                <c:pt idx="2">
                  <c:v>14.51</c:v>
                </c:pt>
                <c:pt idx="3">
                  <c:v>14.593500000000001</c:v>
                </c:pt>
                <c:pt idx="4">
                  <c:v>15.295</c:v>
                </c:pt>
                <c:pt idx="5">
                  <c:v>17.8035</c:v>
                </c:pt>
                <c:pt idx="6">
                  <c:v>19.753200000000003</c:v>
                </c:pt>
                <c:pt idx="7">
                  <c:v>19.237400000000001</c:v>
                </c:pt>
              </c:numCache>
              <c:extLst/>
            </c:numRef>
          </c:val>
          <c:extLst>
            <c:ext xmlns:c16="http://schemas.microsoft.com/office/drawing/2014/chart" uri="{C3380CC4-5D6E-409C-BE32-E72D297353CC}">
              <c16:uniqueId val="{00000001-469A-4379-9E73-5C63D50A25D8}"/>
            </c:ext>
          </c:extLst>
        </c:ser>
        <c:ser>
          <c:idx val="4"/>
          <c:order val="2"/>
          <c:tx>
            <c:strRef>
              <c:f>Data!$A$144</c:f>
              <c:strCache>
                <c:ptCount val="1"/>
                <c:pt idx="0">
                  <c:v>Övriga illikvida</c:v>
                </c:pt>
              </c:strCache>
            </c:strRef>
          </c:tx>
          <c:spPr>
            <a:solidFill>
              <a:schemeClr val="tx1">
                <a:lumMod val="50000"/>
                <a:lumOff val="50000"/>
              </a:schemeClr>
            </a:solid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Data!$C$144:$J$144</c:f>
              <c:numCache>
                <c:formatCode>General</c:formatCode>
                <c:ptCount val="8"/>
                <c:pt idx="0">
                  <c:v>12.3725</c:v>
                </c:pt>
                <c:pt idx="1">
                  <c:v>16.744200000000003</c:v>
                </c:pt>
                <c:pt idx="2">
                  <c:v>35.114199999999997</c:v>
                </c:pt>
                <c:pt idx="3">
                  <c:v>45.022500000000008</c:v>
                </c:pt>
                <c:pt idx="4">
                  <c:v>31.587499999999995</c:v>
                </c:pt>
                <c:pt idx="5">
                  <c:v>26.867099999999997</c:v>
                </c:pt>
                <c:pt idx="6">
                  <c:v>30.727199999999996</c:v>
                </c:pt>
                <c:pt idx="7">
                  <c:v>22.3782</c:v>
                </c:pt>
              </c:numCache>
              <c:extLst/>
            </c:numRef>
          </c:val>
          <c:extLst>
            <c:ext xmlns:c16="http://schemas.microsoft.com/office/drawing/2014/chart" uri="{C3380CC4-5D6E-409C-BE32-E72D297353CC}">
              <c16:uniqueId val="{00000002-469A-4379-9E73-5C63D50A25D8}"/>
            </c:ext>
          </c:extLst>
        </c:ser>
        <c:ser>
          <c:idx val="2"/>
          <c:order val="3"/>
          <c:tx>
            <c:strRef>
              <c:f>Data!$A$146</c:f>
              <c:strCache>
                <c:ptCount val="1"/>
                <c:pt idx="0">
                  <c:v>Infrastruktur</c:v>
                </c:pt>
              </c:strCache>
            </c:strRef>
          </c:tx>
          <c:spPr>
            <a:pattFill prst="wdUpDiag">
              <a:fgClr>
                <a:schemeClr val="bg2">
                  <a:lumMod val="50000"/>
                </a:schemeClr>
              </a:fgClr>
              <a:bgClr>
                <a:schemeClr val="bg1"/>
              </a:bgClr>
            </a:patt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Data!$C$146:$J$146</c:f>
              <c:numCache>
                <c:formatCode>General</c:formatCode>
                <c:ptCount val="8"/>
                <c:pt idx="0">
                  <c:v>0</c:v>
                </c:pt>
                <c:pt idx="1">
                  <c:v>0</c:v>
                </c:pt>
                <c:pt idx="2">
                  <c:v>8.4157999999999991</c:v>
                </c:pt>
                <c:pt idx="3">
                  <c:v>9.3149999999999995</c:v>
                </c:pt>
                <c:pt idx="4">
                  <c:v>11.305000000000001</c:v>
                </c:pt>
                <c:pt idx="5">
                  <c:v>11.976900000000001</c:v>
                </c:pt>
                <c:pt idx="6">
                  <c:v>10.974</c:v>
                </c:pt>
                <c:pt idx="7">
                  <c:v>8.2446000000000002</c:v>
                </c:pt>
              </c:numCache>
              <c:extLst/>
            </c:numRef>
          </c:val>
          <c:extLst>
            <c:ext xmlns:c16="http://schemas.microsoft.com/office/drawing/2014/chart" uri="{C3380CC4-5D6E-409C-BE32-E72D297353CC}">
              <c16:uniqueId val="{00000003-469A-4379-9E73-5C63D50A25D8}"/>
            </c:ext>
          </c:extLst>
        </c:ser>
        <c:ser>
          <c:idx val="7"/>
          <c:order val="4"/>
          <c:tx>
            <c:v>Onoterade fastigheter*</c:v>
          </c:tx>
          <c:spPr>
            <a:solidFill>
              <a:schemeClr val="tx1">
                <a:lumMod val="75000"/>
                <a:lumOff val="25000"/>
              </a:schemeClr>
            </a:solid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Data!$C$152:$L$152</c:f>
              <c:numCache>
                <c:formatCode>General</c:formatCode>
                <c:ptCount val="10"/>
                <c:pt idx="8">
                  <c:v>70.430000000000007</c:v>
                </c:pt>
                <c:pt idx="9">
                  <c:v>71.790000000000006</c:v>
                </c:pt>
              </c:numCache>
              <c:extLst/>
            </c:numRef>
          </c:val>
          <c:extLst>
            <c:ext xmlns:c16="http://schemas.microsoft.com/office/drawing/2014/chart" uri="{C3380CC4-5D6E-409C-BE32-E72D297353CC}">
              <c16:uniqueId val="{00000004-469A-4379-9E73-5C63D50A25D8}"/>
            </c:ext>
          </c:extLst>
        </c:ser>
        <c:ser>
          <c:idx val="6"/>
          <c:order val="5"/>
          <c:tx>
            <c:v>Riskkapitalföretag*</c:v>
          </c:tx>
          <c:spPr>
            <a:pattFill prst="trellis">
              <a:fgClr>
                <a:schemeClr val="bg1">
                  <a:lumMod val="85000"/>
                </a:schemeClr>
              </a:fgClr>
              <a:bgClr>
                <a:schemeClr val="bg1"/>
              </a:bgClr>
            </a:patt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Data!$C$151:$L$151</c:f>
              <c:numCache>
                <c:formatCode>General</c:formatCode>
                <c:ptCount val="10"/>
                <c:pt idx="8">
                  <c:v>28.86</c:v>
                </c:pt>
                <c:pt idx="9">
                  <c:v>33.36</c:v>
                </c:pt>
              </c:numCache>
              <c:extLst/>
            </c:numRef>
          </c:val>
          <c:extLst>
            <c:ext xmlns:c16="http://schemas.microsoft.com/office/drawing/2014/chart" uri="{C3380CC4-5D6E-409C-BE32-E72D297353CC}">
              <c16:uniqueId val="{00000005-469A-4379-9E73-5C63D50A25D8}"/>
            </c:ext>
          </c:extLst>
        </c:ser>
        <c:ser>
          <c:idx val="5"/>
          <c:order val="6"/>
          <c:tx>
            <c:v>Infrastruktur*</c:v>
          </c:tx>
          <c:spPr>
            <a:pattFill prst="wdDnDiag">
              <a:fgClr>
                <a:schemeClr val="bg2">
                  <a:lumMod val="50000"/>
                </a:schemeClr>
              </a:fgClr>
              <a:bgClr>
                <a:schemeClr val="bg1"/>
              </a:bgClr>
            </a:patt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Data!$C$142:$L$142</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Data!$C$150:$L$150</c:f>
              <c:numCache>
                <c:formatCode>General</c:formatCode>
                <c:ptCount val="10"/>
                <c:pt idx="8">
                  <c:v>11.48</c:v>
                </c:pt>
                <c:pt idx="9">
                  <c:v>9.59</c:v>
                </c:pt>
              </c:numCache>
              <c:extLst/>
            </c:numRef>
          </c:val>
          <c:extLst>
            <c:ext xmlns:c16="http://schemas.microsoft.com/office/drawing/2014/chart" uri="{C3380CC4-5D6E-409C-BE32-E72D297353CC}">
              <c16:uniqueId val="{00000006-469A-4379-9E73-5C63D50A25D8}"/>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1024"/>
        <c:crossesAt val="1"/>
        <c:crossBetween val="between"/>
      </c:valAx>
      <c:spPr>
        <a:noFill/>
        <a:ln w="3175">
          <a:solidFill>
            <a:srgbClr val="000000"/>
          </a:solidFill>
          <a:prstDash val="solid"/>
        </a:ln>
        <a:effectLst/>
      </c:spPr>
    </c:plotArea>
    <c:legend>
      <c:legendPos val="b"/>
      <c:layout>
        <c:manualLayout>
          <c:xMode val="edge"/>
          <c:yMode val="edge"/>
          <c:x val="7.5502958263844289E-2"/>
          <c:y val="7.9202641605283217E-2"/>
          <c:w val="0.24293105158730161"/>
          <c:h val="0.39618734903381642"/>
        </c:manualLayout>
      </c:layout>
      <c:overlay val="0"/>
      <c:spPr>
        <a:noFill/>
        <a:ln w="25400">
          <a:noFill/>
        </a:ln>
        <a:effectLst/>
      </c:spPr>
      <c:txPr>
        <a:bodyPr rot="0" spcFirstLastPara="1" vertOverflow="ellipsis" vert="horz"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legend>
    <c:plotVisOnly val="1"/>
    <c:dispBlanksAs val="gap"/>
    <c:showDLblsOverMax val="0"/>
  </c:chart>
  <c:spPr>
    <a:noFill/>
    <a:ln w="25400" cap="flat" cmpd="sng" algn="ctr">
      <a:noFill/>
      <a:prstDash val="solid"/>
      <a:round/>
    </a:ln>
    <a:effec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0.18345976751207729"/>
          <c:w val="0.89769270833333337"/>
          <c:h val="0.74801177536231889"/>
        </c:manualLayout>
      </c:layout>
      <c:barChart>
        <c:barDir val="col"/>
        <c:grouping val="percentStacked"/>
        <c:varyColors val="0"/>
        <c:ser>
          <c:idx val="5"/>
          <c:order val="0"/>
          <c:tx>
            <c:strRef>
              <c:f>Data!$A$172</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(Data!$B$172:$H$172,Data!$J$172:$K$172)</c:f>
              <c:numCache>
                <c:formatCode>0.0%</c:formatCode>
                <c:ptCount val="9"/>
                <c:pt idx="0">
                  <c:v>0.21025692440268948</c:v>
                </c:pt>
                <c:pt idx="1">
                  <c:v>0.20732714884871287</c:v>
                </c:pt>
                <c:pt idx="2">
                  <c:v>0.19769681533933392</c:v>
                </c:pt>
                <c:pt idx="3">
                  <c:v>0.19962308818774846</c:v>
                </c:pt>
                <c:pt idx="4">
                  <c:v>0.11339093323015577</c:v>
                </c:pt>
                <c:pt idx="5">
                  <c:v>0.1003936318650584</c:v>
                </c:pt>
                <c:pt idx="6">
                  <c:v>9.0304937419517783E-2</c:v>
                </c:pt>
                <c:pt idx="7">
                  <c:v>9.4816151713098262E-2</c:v>
                </c:pt>
                <c:pt idx="8">
                  <c:v>8.1000000000000003E-2</c:v>
                </c:pt>
              </c:numCache>
              <c:extLst/>
            </c:numRef>
          </c:val>
          <c:extLst>
            <c:ext xmlns:c16="http://schemas.microsoft.com/office/drawing/2014/chart" uri="{C3380CC4-5D6E-409C-BE32-E72D297353CC}">
              <c16:uniqueId val="{00000000-7271-4EB5-A468-2A70999D907C}"/>
            </c:ext>
          </c:extLst>
        </c:ser>
        <c:ser>
          <c:idx val="0"/>
          <c:order val="1"/>
          <c:tx>
            <c:strRef>
              <c:f>Data!$A$171</c:f>
              <c:strCache>
                <c:ptCount val="1"/>
                <c:pt idx="0">
                  <c:v>Globala aktier ex. tillväxtmarknader</c:v>
                </c:pt>
              </c:strCache>
            </c:strRef>
          </c:tx>
          <c:spPr>
            <a:solidFill>
              <a:sysClr val="windowText" lastClr="000000"/>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(Data!$B$171:$H$171,Data!$J$171:$K$171)</c:f>
              <c:numCache>
                <c:formatCode>0.0%</c:formatCode>
                <c:ptCount val="9"/>
                <c:pt idx="0">
                  <c:v>0.40215081248135898</c:v>
                </c:pt>
                <c:pt idx="1">
                  <c:v>0.35976603347422098</c:v>
                </c:pt>
                <c:pt idx="2">
                  <c:v>0.34037947418384257</c:v>
                </c:pt>
                <c:pt idx="3">
                  <c:v>0.27620111168568795</c:v>
                </c:pt>
                <c:pt idx="4">
                  <c:v>0.30337671599862415</c:v>
                </c:pt>
                <c:pt idx="5">
                  <c:v>0.22107743557526394</c:v>
                </c:pt>
                <c:pt idx="6">
                  <c:v>0.19883278414853262</c:v>
                </c:pt>
                <c:pt idx="7">
                  <c:v>0.22773062943975983</c:v>
                </c:pt>
                <c:pt idx="8">
                  <c:v>0.19159999999999999</c:v>
                </c:pt>
              </c:numCache>
              <c:extLst/>
            </c:numRef>
          </c:val>
          <c:extLst>
            <c:ext xmlns:c16="http://schemas.microsoft.com/office/drawing/2014/chart" uri="{C3380CC4-5D6E-409C-BE32-E72D297353CC}">
              <c16:uniqueId val="{00000001-7271-4EB5-A468-2A70999D907C}"/>
            </c:ext>
          </c:extLst>
        </c:ser>
        <c:ser>
          <c:idx val="1"/>
          <c:order val="2"/>
          <c:tx>
            <c:strRef>
              <c:f>Data!$A$170</c:f>
              <c:strCache>
                <c:ptCount val="1"/>
                <c:pt idx="0">
                  <c:v>Aktier i tillväxtmarknader</c:v>
                </c:pt>
              </c:strCache>
            </c:strRef>
          </c:tx>
          <c:spPr>
            <a:pattFill prst="dkUp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(Data!$B$170:$H$170,Data!$J$170:$K$170)</c:f>
              <c:numCache>
                <c:formatCode>0.0%</c:formatCode>
                <c:ptCount val="9"/>
                <c:pt idx="0">
                  <c:v>0</c:v>
                </c:pt>
                <c:pt idx="1">
                  <c:v>2.9120551411447572E-2</c:v>
                </c:pt>
                <c:pt idx="2">
                  <c:v>5.3479107289417342E-2</c:v>
                </c:pt>
                <c:pt idx="3">
                  <c:v>5.1277608940505023E-2</c:v>
                </c:pt>
                <c:pt idx="4">
                  <c:v>9.155647780002249E-2</c:v>
                </c:pt>
                <c:pt idx="5">
                  <c:v>0.10532937684863328</c:v>
                </c:pt>
                <c:pt idx="6">
                  <c:v>0.10865480806911552</c:v>
                </c:pt>
                <c:pt idx="7">
                  <c:v>9.7679818067626059E-2</c:v>
                </c:pt>
                <c:pt idx="8">
                  <c:v>9.4899999999999998E-2</c:v>
                </c:pt>
              </c:numCache>
              <c:extLst/>
            </c:numRef>
          </c:val>
          <c:extLst>
            <c:ext xmlns:c16="http://schemas.microsoft.com/office/drawing/2014/chart" uri="{C3380CC4-5D6E-409C-BE32-E72D297353CC}">
              <c16:uniqueId val="{00000002-7271-4EB5-A468-2A70999D907C}"/>
            </c:ext>
          </c:extLst>
        </c:ser>
        <c:ser>
          <c:idx val="2"/>
          <c:order val="3"/>
          <c:tx>
            <c:strRef>
              <c:f>Data!$A$169</c:f>
              <c:strCache>
                <c:ptCount val="1"/>
                <c:pt idx="0">
                  <c:v>Räntebärande tillgångar</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(Data!$B$169:$H$169,Data!$J$169:$K$169)</c:f>
              <c:numCache>
                <c:formatCode>0.0%</c:formatCode>
                <c:ptCount val="9"/>
                <c:pt idx="0">
                  <c:v>0.35215666928300143</c:v>
                </c:pt>
                <c:pt idx="1">
                  <c:v>0.36026940599433466</c:v>
                </c:pt>
                <c:pt idx="2">
                  <c:v>0.35033823383353463</c:v>
                </c:pt>
                <c:pt idx="3">
                  <c:v>0.33485334358605823</c:v>
                </c:pt>
                <c:pt idx="4">
                  <c:v>0.31422393850311886</c:v>
                </c:pt>
                <c:pt idx="5">
                  <c:v>0.33361935417945188</c:v>
                </c:pt>
                <c:pt idx="6">
                  <c:v>0.30593396460609606</c:v>
                </c:pt>
                <c:pt idx="7">
                  <c:v>0.28461170452767648</c:v>
                </c:pt>
                <c:pt idx="8">
                  <c:v>0.2702</c:v>
                </c:pt>
              </c:numCache>
              <c:extLst/>
            </c:numRef>
          </c:val>
          <c:extLst>
            <c:ext xmlns:c16="http://schemas.microsoft.com/office/drawing/2014/chart" uri="{C3380CC4-5D6E-409C-BE32-E72D297353CC}">
              <c16:uniqueId val="{00000003-7271-4EB5-A468-2A70999D907C}"/>
            </c:ext>
          </c:extLst>
        </c:ser>
        <c:ser>
          <c:idx val="3"/>
          <c:order val="4"/>
          <c:tx>
            <c:strRef>
              <c:f>Data!$A$168</c:f>
              <c:strCache>
                <c:ptCount val="1"/>
                <c:pt idx="0">
                  <c:v>Alt. tillgångar</c:v>
                </c:pt>
              </c:strCache>
            </c:strRef>
          </c:tx>
          <c:spPr>
            <a:solidFill>
              <a:srgbClr val="E7E6E6"/>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(Data!$B$168:$H$168,Data!$J$168:$K$168)</c:f>
              <c:numCache>
                <c:formatCode>0.0%</c:formatCode>
                <c:ptCount val="9"/>
                <c:pt idx="0">
                  <c:v>3.5435593832950037E-2</c:v>
                </c:pt>
                <c:pt idx="1">
                  <c:v>3.3869105264642409E-2</c:v>
                </c:pt>
                <c:pt idx="2">
                  <c:v>5.4247645924202725E-2</c:v>
                </c:pt>
                <c:pt idx="3">
                  <c:v>0.11422856296721796</c:v>
                </c:pt>
                <c:pt idx="4">
                  <c:v>0.15972258816349308</c:v>
                </c:pt>
                <c:pt idx="5">
                  <c:v>0.23969398410502171</c:v>
                </c:pt>
                <c:pt idx="6">
                  <c:v>0.29654613829790605</c:v>
                </c:pt>
                <c:pt idx="7">
                  <c:v>0.29718417478567849</c:v>
                </c:pt>
                <c:pt idx="8">
                  <c:v>0.36270000000000002</c:v>
                </c:pt>
              </c:numCache>
              <c:extLst/>
            </c:numRef>
          </c:val>
          <c:extLst>
            <c:ext xmlns:c16="http://schemas.microsoft.com/office/drawing/2014/chart" uri="{C3380CC4-5D6E-409C-BE32-E72D297353CC}">
              <c16:uniqueId val="{00000004-7271-4EB5-A468-2A70999D907C}"/>
            </c:ext>
          </c:extLst>
        </c:ser>
        <c:ser>
          <c:idx val="4"/>
          <c:order val="5"/>
          <c:tx>
            <c:strRef>
              <c:f>Data!$A$167</c:f>
              <c:strCache>
                <c:ptCount val="1"/>
                <c:pt idx="0">
                  <c:v>Övrigt (TAA etc.)</c:v>
                </c:pt>
              </c:strCache>
            </c:strRef>
          </c:tx>
          <c:spPr>
            <a:pattFill prst="smCheck">
              <a:fgClr>
                <a:sysClr val="windowText" lastClr="000000"/>
              </a:fgClr>
              <a:bgClr>
                <a:sysClr val="window" lastClr="FFFFFF"/>
              </a:bgClr>
            </a:pattFill>
          </c:spPr>
          <c:invertIfNegative val="0"/>
          <c:cat>
            <c:numRef>
              <c:f>(Data!$B$166:$H$166,Data!$J$166:$K$166)</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(Data!$B$167:$H$167,Data!$J$167:$K$167)</c:f>
              <c:numCache>
                <c:formatCode>0.0%</c:formatCode>
                <c:ptCount val="9"/>
                <c:pt idx="0">
                  <c:v>0</c:v>
                </c:pt>
                <c:pt idx="1">
                  <c:v>9.6477550066414522E-3</c:v>
                </c:pt>
                <c:pt idx="2">
                  <c:v>3.8587234296689316E-3</c:v>
                </c:pt>
                <c:pt idx="3">
                  <c:v>2.3816284632782545E-2</c:v>
                </c:pt>
                <c:pt idx="4">
                  <c:v>1.7729346304585416E-2</c:v>
                </c:pt>
                <c:pt idx="5">
                  <c:v>1.0000000000000001E-9</c:v>
                </c:pt>
                <c:pt idx="6">
                  <c:v>0</c:v>
                </c:pt>
                <c:pt idx="7">
                  <c:v>0</c:v>
                </c:pt>
                <c:pt idx="8">
                  <c:v>0</c:v>
                </c:pt>
              </c:numCache>
              <c:extLst/>
            </c:numRef>
          </c:val>
          <c:extLst>
            <c:ext xmlns:c16="http://schemas.microsoft.com/office/drawing/2014/chart" uri="{C3380CC4-5D6E-409C-BE32-E72D297353CC}">
              <c16:uniqueId val="{00000005-7271-4EB5-A468-2A70999D907C}"/>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5.3705357142857145E-2"/>
          <c:y val="0"/>
          <c:w val="0.94629459260614301"/>
          <c:h val="0.168323495046990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3"/>
              <c:layout>
                <c:manualLayout>
                  <c:x val="1.3566220111921316E-2"/>
                  <c:y val="-1.548387096774198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4AF-416B-9A4B-1D92C32F44BC}"/>
                </c:ext>
              </c:extLst>
            </c:dLbl>
            <c:dLbl>
              <c:idx val="7"/>
              <c:layout>
                <c:manualLayout>
                  <c:x val="6.2996031746030594E-3"/>
                  <c:y val="0.1437952898550724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4AF-416B-9A4B-1D92C32F44BC}"/>
                </c:ext>
              </c:extLst>
            </c:dLbl>
            <c:dLbl>
              <c:idx val="8"/>
              <c:layout>
                <c:manualLayout>
                  <c:x val="0"/>
                  <c:y val="0.1187096774193547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4AF-416B-9A4B-1D92C32F44BC}"/>
                </c:ext>
              </c:extLst>
            </c:dLbl>
            <c:dLbl>
              <c:idx val="9"/>
              <c:layout>
                <c:manualLayout>
                  <c:x val="-1.1549139070132422E-16"/>
                  <c:y val="0.1533816425120772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4AF-416B-9A4B-1D92C32F44BC}"/>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Data!$B$157:$L$157</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Data!$B$158:$L$158</c:f>
              <c:numCache>
                <c:formatCode>0.0%</c:formatCode>
                <c:ptCount val="11"/>
                <c:pt idx="0">
                  <c:v>0.13304519870092468</c:v>
                </c:pt>
                <c:pt idx="1">
                  <c:v>0.12664843247872581</c:v>
                </c:pt>
                <c:pt idx="2">
                  <c:v>0.13074404883326829</c:v>
                </c:pt>
                <c:pt idx="3">
                  <c:v>3.9606105731578856E-2</c:v>
                </c:pt>
                <c:pt idx="4">
                  <c:v>0.10342872697529182</c:v>
                </c:pt>
                <c:pt idx="5">
                  <c:v>8.9659685419368751E-2</c:v>
                </c:pt>
                <c:pt idx="6">
                  <c:v>-1.313245360447779E-2</c:v>
                </c:pt>
                <c:pt idx="7">
                  <c:v>0.15943799418462801</c:v>
                </c:pt>
                <c:pt idx="8">
                  <c:v>3.5000000000000003E-2</c:v>
                </c:pt>
                <c:pt idx="9">
                  <c:v>0.16300000000000001</c:v>
                </c:pt>
                <c:pt idx="10">
                  <c:v>-6.7000000000000004E-2</c:v>
                </c:pt>
              </c:numCache>
            </c:numRef>
          </c:val>
          <c:extLst>
            <c:ext xmlns:c16="http://schemas.microsoft.com/office/drawing/2014/chart" uri="{C3380CC4-5D6E-409C-BE32-E72D297353CC}">
              <c16:uniqueId val="{00000004-E4AF-416B-9A4B-1D92C32F44BC}"/>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w="19050">
              <a:solidFill>
                <a:sysClr val="windowText" lastClr="000000"/>
              </a:solidFill>
            </a:ln>
          </c:spPr>
          <c:marker>
            <c:symbol val="none"/>
          </c:marker>
          <c:dLbls>
            <c:dLbl>
              <c:idx val="2"/>
              <c:layout>
                <c:manualLayout>
                  <c:x val="-4.2168154761904816E-2"/>
                  <c:y val="9.145380434782608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4AF-416B-9A4B-1D92C32F44BC}"/>
                </c:ext>
              </c:extLst>
            </c:dLbl>
            <c:dLbl>
              <c:idx val="4"/>
              <c:layout>
                <c:manualLayout>
                  <c:x val="-3.9018353174603233E-2"/>
                  <c:y val="9.62469806763285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4AF-416B-9A4B-1D92C32F44BC}"/>
                </c:ext>
              </c:extLst>
            </c:dLbl>
            <c:dLbl>
              <c:idx val="5"/>
              <c:layout>
                <c:manualLayout>
                  <c:x val="-5.1617559523809579E-2"/>
                  <c:y val="-2.837560386473432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4AF-416B-9A4B-1D92C32F44BC}"/>
                </c:ext>
              </c:extLst>
            </c:dLbl>
            <c:dLbl>
              <c:idx val="6"/>
              <c:layout>
                <c:manualLayout>
                  <c:x val="-4.392410714285714E-2"/>
                  <c:y val="-0.1482050120772947"/>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E4AF-416B-9A4B-1D92C32F44BC}"/>
                </c:ext>
              </c:extLst>
            </c:dLbl>
            <c:dLbl>
              <c:idx val="7"/>
              <c:layout>
                <c:manualLayout>
                  <c:x val="-1.0670138888888889E-2"/>
                  <c:y val="-9.2028985507246544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E4AF-416B-9A4B-1D92C32F44BC}"/>
                </c:ext>
              </c:extLst>
            </c:dLbl>
            <c:dLbl>
              <c:idx val="8"/>
              <c:layout>
                <c:manualLayout>
                  <c:x val="-4.2409926841220476E-2"/>
                  <c:y val="-0.16145694691389384"/>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E4AF-416B-9A4B-1D92C32F44BC}"/>
                </c:ext>
              </c:extLst>
            </c:dLbl>
            <c:dLbl>
              <c:idx val="9"/>
              <c:layout>
                <c:manualLayout>
                  <c:x val="5.0788690476190473E-3"/>
                  <c:y val="2.4349335748792261E-2"/>
                </c:manualLayout>
              </c:layout>
              <c:tx>
                <c:rich>
                  <a:bodyPr/>
                  <a:lstStyle/>
                  <a:p>
                    <a:r>
                      <a:rPr lang="en-US"/>
                      <a:t>3,9</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E4AF-416B-9A4B-1D92C32F44BC}"/>
                </c:ext>
              </c:extLst>
            </c:dLbl>
            <c:dLbl>
              <c:idx val="10"/>
              <c:layout>
                <c:manualLayout>
                  <c:x val="-2.8175099206349207E-2"/>
                  <c:y val="-6.1927838164251209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C-E4AF-416B-9A4B-1D92C32F44BC}"/>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Data!$M$160:$W$160</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Data!$M$162:$W$162</c:f>
              <c:numCache>
                <c:formatCode>General</c:formatCode>
                <c:ptCount val="11"/>
                <c:pt idx="0">
                  <c:v>2</c:v>
                </c:pt>
                <c:pt idx="1">
                  <c:v>2.2999999999999998</c:v>
                </c:pt>
                <c:pt idx="2">
                  <c:v>2.5</c:v>
                </c:pt>
                <c:pt idx="3">
                  <c:v>0.5</c:v>
                </c:pt>
                <c:pt idx="4">
                  <c:v>1.7</c:v>
                </c:pt>
                <c:pt idx="5">
                  <c:v>2.9</c:v>
                </c:pt>
                <c:pt idx="6">
                  <c:v>0</c:v>
                </c:pt>
                <c:pt idx="7">
                  <c:v>3.7</c:v>
                </c:pt>
                <c:pt idx="8">
                  <c:v>0.4</c:v>
                </c:pt>
                <c:pt idx="9" formatCode="_-* #\ ##0.0_-;\-* #\ ##0.0_-;_-* &quot;-&quot;??_-;_-@_-">
                  <c:v>3.9</c:v>
                </c:pt>
                <c:pt idx="10">
                  <c:v>0</c:v>
                </c:pt>
              </c:numCache>
            </c:numRef>
          </c:val>
          <c:smooth val="0"/>
          <c:extLst>
            <c:ext xmlns:c16="http://schemas.microsoft.com/office/drawing/2014/chart" uri="{C3380CC4-5D6E-409C-BE32-E72D297353CC}">
              <c16:uniqueId val="{0000000D-E4AF-416B-9A4B-1D92C32F44BC}"/>
            </c:ext>
          </c:extLst>
        </c:ser>
        <c:dLbls>
          <c:showLegendKey val="0"/>
          <c:showVal val="0"/>
          <c:showCatName val="0"/>
          <c:showSerName val="0"/>
          <c:showPercent val="0"/>
          <c:showBubbleSize val="0"/>
        </c:dLbls>
        <c:marker val="1"/>
        <c:smooth val="0"/>
        <c:axId val="843535768"/>
        <c:axId val="843533144"/>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43533144"/>
        <c:scaling>
          <c:orientation val="minMax"/>
          <c:max val="4"/>
          <c:min val="-2"/>
        </c:scaling>
        <c:delete val="0"/>
        <c:axPos val="r"/>
        <c:numFmt formatCode="General" sourceLinked="1"/>
        <c:majorTickMark val="out"/>
        <c:minorTickMark val="none"/>
        <c:tickLblPos val="nextTo"/>
        <c:crossAx val="843535768"/>
        <c:crosses val="max"/>
        <c:crossBetween val="between"/>
      </c:valAx>
      <c:catAx>
        <c:axId val="843535768"/>
        <c:scaling>
          <c:orientation val="minMax"/>
        </c:scaling>
        <c:delete val="1"/>
        <c:axPos val="b"/>
        <c:numFmt formatCode="General" sourceLinked="1"/>
        <c:majorTickMark val="out"/>
        <c:minorTickMark val="none"/>
        <c:tickLblPos val="nextTo"/>
        <c:crossAx val="84353314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7.3060515873015874E-2"/>
          <c:y val="3.007812499999999E-2"/>
          <c:w val="0.91484350198412701"/>
          <c:h val="0.75280495169082129"/>
        </c:manualLayout>
      </c:layout>
      <c:barChart>
        <c:barDir val="col"/>
        <c:grouping val="stacked"/>
        <c:varyColors val="0"/>
        <c:ser>
          <c:idx val="1"/>
          <c:order val="0"/>
          <c:tx>
            <c:strRef>
              <c:f>Data!$A$182</c:f>
              <c:strCache>
                <c:ptCount val="1"/>
                <c:pt idx="0">
                  <c:v>Fastigheter</c:v>
                </c:pt>
              </c:strCache>
            </c:strRef>
          </c:tx>
          <c:spPr>
            <a:pattFill prst="pct80">
              <a:fgClr>
                <a:schemeClr val="tx1"/>
              </a:fgClr>
              <a:bgClr>
                <a:schemeClr val="bg1"/>
              </a:bgClr>
            </a:pattFill>
            <a:ln w="6350">
              <a:solidFill>
                <a:sysClr val="windowText" lastClr="000000"/>
              </a:solidFill>
            </a:ln>
            <a:effectLst/>
          </c:spPr>
          <c:invertIfNegative val="0"/>
          <c:dLbls>
            <c:numFmt formatCode="#,##0.0" sourceLinked="0"/>
            <c:spPr>
              <a:solidFill>
                <a:sysClr val="window" lastClr="FFFFFF"/>
              </a:solid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Data!$C$182:$L$182</c:f>
              <c:numCache>
                <c:formatCode>General</c:formatCode>
                <c:ptCount val="10"/>
                <c:pt idx="0">
                  <c:v>23.193237789379996</c:v>
                </c:pt>
                <c:pt idx="1">
                  <c:v>28.750514238640008</c:v>
                </c:pt>
                <c:pt idx="2">
                  <c:v>37.055435316470003</c:v>
                </c:pt>
                <c:pt idx="3">
                  <c:v>39.57035886872</c:v>
                </c:pt>
                <c:pt idx="4">
                  <c:v>39.497975307349996</c:v>
                </c:pt>
                <c:pt idx="5">
                  <c:v>46.502910856029999</c:v>
                </c:pt>
                <c:pt idx="6">
                  <c:v>56.697970551220003</c:v>
                </c:pt>
                <c:pt idx="7">
                  <c:v>58.65704085229001</c:v>
                </c:pt>
              </c:numCache>
              <c:extLst/>
            </c:numRef>
          </c:val>
          <c:extLst>
            <c:ext xmlns:c16="http://schemas.microsoft.com/office/drawing/2014/chart" uri="{C3380CC4-5D6E-409C-BE32-E72D297353CC}">
              <c16:uniqueId val="{00000000-60BE-491D-99A6-21E70BE2ADE9}"/>
            </c:ext>
          </c:extLst>
        </c:ser>
        <c:ser>
          <c:idx val="4"/>
          <c:order val="1"/>
          <c:tx>
            <c:strRef>
              <c:f>Data!$A$180</c:f>
              <c:strCache>
                <c:ptCount val="1"/>
                <c:pt idx="0">
                  <c:v>Övriga illikvida</c:v>
                </c:pt>
              </c:strCache>
            </c:strRef>
          </c:tx>
          <c:spPr>
            <a:solidFill>
              <a:schemeClr val="tx1">
                <a:lumMod val="50000"/>
                <a:lumOff val="50000"/>
              </a:schemeClr>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Data!$C$180:$L$180</c:f>
              <c:numCache>
                <c:formatCode>General</c:formatCode>
                <c:ptCount val="10"/>
                <c:pt idx="0">
                  <c:v>7.0259966063299997</c:v>
                </c:pt>
                <c:pt idx="1">
                  <c:v>12.898615414699998</c:v>
                </c:pt>
                <c:pt idx="2">
                  <c:v>16.312590134330001</c:v>
                </c:pt>
                <c:pt idx="3">
                  <c:v>16.87519011745</c:v>
                </c:pt>
                <c:pt idx="4">
                  <c:v>15.608532746110001</c:v>
                </c:pt>
                <c:pt idx="5">
                  <c:v>16.76040126757</c:v>
                </c:pt>
                <c:pt idx="6">
                  <c:v>18.513636931259995</c:v>
                </c:pt>
                <c:pt idx="7">
                  <c:v>9.2930122100699997</c:v>
                </c:pt>
              </c:numCache>
              <c:extLst/>
            </c:numRef>
          </c:val>
          <c:extLst>
            <c:ext xmlns:c16="http://schemas.microsoft.com/office/drawing/2014/chart" uri="{C3380CC4-5D6E-409C-BE32-E72D297353CC}">
              <c16:uniqueId val="{00000001-60BE-491D-99A6-21E70BE2ADE9}"/>
            </c:ext>
          </c:extLst>
        </c:ser>
        <c:ser>
          <c:idx val="2"/>
          <c:order val="2"/>
          <c:tx>
            <c:strRef>
              <c:f>Data!$A$181</c:f>
              <c:strCache>
                <c:ptCount val="1"/>
                <c:pt idx="0">
                  <c:v>Riskkapitalfonder</c:v>
                </c:pt>
              </c:strCache>
            </c:strRef>
          </c:tx>
          <c:spPr>
            <a:solidFill>
              <a:schemeClr val="bg2"/>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Data!$C$181:$L$181</c:f>
              <c:numCache>
                <c:formatCode>General</c:formatCode>
                <c:ptCount val="10"/>
                <c:pt idx="0">
                  <c:v>10.786809991930001</c:v>
                </c:pt>
                <c:pt idx="1">
                  <c:v>13.084256140620001</c:v>
                </c:pt>
                <c:pt idx="2">
                  <c:v>15.721151175129998</c:v>
                </c:pt>
                <c:pt idx="3">
                  <c:v>17.06162227027</c:v>
                </c:pt>
                <c:pt idx="4">
                  <c:v>17.200422280550001</c:v>
                </c:pt>
                <c:pt idx="5">
                  <c:v>20.108165117790001</c:v>
                </c:pt>
                <c:pt idx="6">
                  <c:v>23.626980125780001</c:v>
                </c:pt>
                <c:pt idx="7">
                  <c:v>25.456028178449998</c:v>
                </c:pt>
              </c:numCache>
              <c:extLst/>
            </c:numRef>
          </c:val>
          <c:extLst>
            <c:ext xmlns:c16="http://schemas.microsoft.com/office/drawing/2014/chart" uri="{C3380CC4-5D6E-409C-BE32-E72D297353CC}">
              <c16:uniqueId val="{00000002-60BE-491D-99A6-21E70BE2ADE9}"/>
            </c:ext>
          </c:extLst>
        </c:ser>
        <c:ser>
          <c:idx val="3"/>
          <c:order val="3"/>
          <c:tx>
            <c:strRef>
              <c:f>Data!$A$188</c:f>
              <c:strCache>
                <c:ptCount val="1"/>
                <c:pt idx="0">
                  <c:v>Onoterade fastigheter*</c:v>
                </c:pt>
              </c:strCache>
            </c:strRef>
          </c:tx>
          <c:spPr>
            <a:solidFill>
              <a:schemeClr val="dk1">
                <a:tint val="98500"/>
              </a:schemeClr>
            </a:solid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Data!$C$188:$L$188</c:f>
              <c:numCache>
                <c:formatCode>General</c:formatCode>
                <c:ptCount val="10"/>
                <c:pt idx="8">
                  <c:v>48.6</c:v>
                </c:pt>
                <c:pt idx="9">
                  <c:v>53.8</c:v>
                </c:pt>
              </c:numCache>
              <c:extLst/>
            </c:numRef>
          </c:val>
          <c:extLst>
            <c:ext xmlns:c16="http://schemas.microsoft.com/office/drawing/2014/chart" uri="{C3380CC4-5D6E-409C-BE32-E72D297353CC}">
              <c16:uniqueId val="{00000003-60BE-491D-99A6-21E70BE2ADE9}"/>
            </c:ext>
          </c:extLst>
        </c:ser>
        <c:ser>
          <c:idx val="7"/>
          <c:order val="4"/>
          <c:tx>
            <c:strRef>
              <c:f>Data!$A$187</c:f>
              <c:strCache>
                <c:ptCount val="1"/>
                <c:pt idx="0">
                  <c:v>Riskkapitalföretag*</c:v>
                </c:pt>
              </c:strCache>
            </c:strRef>
          </c:tx>
          <c:spPr>
            <a:pattFill prst="pct5">
              <a:fgClr>
                <a:schemeClr val="bg1">
                  <a:lumMod val="65000"/>
                </a:schemeClr>
              </a:fgClr>
              <a:bgClr>
                <a:schemeClr val="bg2"/>
              </a:bgClr>
            </a:patt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Data!$C$187:$L$187</c:f>
              <c:numCache>
                <c:formatCode>General</c:formatCode>
                <c:ptCount val="10"/>
                <c:pt idx="8">
                  <c:v>41.3</c:v>
                </c:pt>
                <c:pt idx="9">
                  <c:v>49</c:v>
                </c:pt>
              </c:numCache>
              <c:extLst/>
            </c:numRef>
          </c:val>
          <c:extLst>
            <c:ext xmlns:c16="http://schemas.microsoft.com/office/drawing/2014/chart" uri="{C3380CC4-5D6E-409C-BE32-E72D297353CC}">
              <c16:uniqueId val="{00000004-60BE-491D-99A6-21E70BE2ADE9}"/>
            </c:ext>
          </c:extLst>
        </c:ser>
        <c:ser>
          <c:idx val="0"/>
          <c:order val="5"/>
          <c:tx>
            <c:strRef>
              <c:f>Data!$A$184</c:f>
              <c:strCache>
                <c:ptCount val="1"/>
                <c:pt idx="0">
                  <c:v>Onoterade krediter *</c:v>
                </c:pt>
              </c:strCache>
            </c:strRef>
          </c:tx>
          <c:spPr>
            <a:solidFill>
              <a:schemeClr val="dk1">
                <a:tint val="88500"/>
              </a:schemeClr>
            </a:solidFill>
            <a:ln>
              <a:noFill/>
            </a:ln>
            <a:effectLst/>
          </c:spPr>
          <c:invertIfNegative val="0"/>
          <c:dLbls>
            <c:dLbl>
              <c:idx val="8"/>
              <c:layout>
                <c:manualLayout>
                  <c:x val="1.2400793639244512E-7"/>
                  <c:y val="1.6776117149758456E-2"/>
                </c:manualLayout>
              </c:layout>
              <c:spPr>
                <a:noFill/>
                <a:ln>
                  <a:noFill/>
                </a:ln>
                <a:effectLst/>
              </c:spPr>
              <c:txPr>
                <a:bodyPr rot="0" spcFirstLastPara="1" vertOverflow="ellipsis" vert="horz" wrap="square" lIns="38100" tIns="19050" rIns="38100" bIns="19050" anchor="ctr" anchorCtr="1">
                  <a:noAutofit/>
                </a:bodyPr>
                <a:lstStyle/>
                <a:p>
                  <a:pPr>
                    <a:defRPr sz="700" b="0" i="0" u="none" strike="noStrike" kern="1200" baseline="0">
                      <a:solidFill>
                        <a:sysClr val="windowText" lastClr="000000"/>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extLst>
                <c:ext xmlns:c15="http://schemas.microsoft.com/office/drawing/2012/chart" uri="{CE6537A1-D6FC-4f65-9D91-7224C49458BB}">
                  <c15:layout>
                    <c:manualLayout>
                      <c:w val="4.3388640873015867E-2"/>
                      <c:h val="4.8698671497584542E-2"/>
                    </c:manualLayout>
                  </c15:layout>
                </c:ext>
                <c:ext xmlns:c16="http://schemas.microsoft.com/office/drawing/2014/chart" uri="{C3380CC4-5D6E-409C-BE32-E72D297353CC}">
                  <c16:uniqueId val="{00000005-60BE-491D-99A6-21E70BE2ADE9}"/>
                </c:ext>
              </c:extLst>
            </c:dLbl>
            <c:dLbl>
              <c:idx val="9"/>
              <c:layout>
                <c:manualLayout>
                  <c:x val="0"/>
                  <c:y val="1.91727053140096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0BE-491D-99A6-21E70BE2ADE9}"/>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Data!$C$184:$L$184</c:f>
              <c:numCache>
                <c:formatCode>General</c:formatCode>
                <c:ptCount val="10"/>
                <c:pt idx="8">
                  <c:v>0.2</c:v>
                </c:pt>
                <c:pt idx="9">
                  <c:v>1.8</c:v>
                </c:pt>
              </c:numCache>
              <c:extLst/>
            </c:numRef>
          </c:val>
          <c:extLst>
            <c:ext xmlns:c16="http://schemas.microsoft.com/office/drawing/2014/chart" uri="{C3380CC4-5D6E-409C-BE32-E72D297353CC}">
              <c16:uniqueId val="{00000007-60BE-491D-99A6-21E70BE2ADE9}"/>
            </c:ext>
          </c:extLst>
        </c:ser>
        <c:ser>
          <c:idx val="5"/>
          <c:order val="6"/>
          <c:tx>
            <c:strRef>
              <c:f>Data!$A$185</c:f>
              <c:strCache>
                <c:ptCount val="1"/>
                <c:pt idx="0">
                  <c:v>Skog*</c:v>
                </c:pt>
              </c:strCache>
            </c:strRef>
          </c:tx>
          <c:spPr>
            <a:pattFill prst="pct90">
              <a:fgClr>
                <a:schemeClr val="tx1">
                  <a:lumMod val="50000"/>
                  <a:lumOff val="50000"/>
                </a:schemeClr>
              </a:fgClr>
              <a:bgClr>
                <a:schemeClr val="bg1"/>
              </a:bgClr>
            </a:patt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Data!$C$185:$L$185</c:f>
              <c:numCache>
                <c:formatCode>General</c:formatCode>
                <c:ptCount val="10"/>
                <c:pt idx="8">
                  <c:v>17.100000000000001</c:v>
                </c:pt>
                <c:pt idx="9">
                  <c:v>21.5</c:v>
                </c:pt>
              </c:numCache>
              <c:extLst/>
            </c:numRef>
          </c:val>
          <c:extLst>
            <c:ext xmlns:c16="http://schemas.microsoft.com/office/drawing/2014/chart" uri="{C3380CC4-5D6E-409C-BE32-E72D297353CC}">
              <c16:uniqueId val="{00000008-60BE-491D-99A6-21E70BE2ADE9}"/>
            </c:ext>
          </c:extLst>
        </c:ser>
        <c:ser>
          <c:idx val="6"/>
          <c:order val="7"/>
          <c:tx>
            <c:strRef>
              <c:f>Data!$A$186</c:f>
              <c:strCache>
                <c:ptCount val="1"/>
                <c:pt idx="0">
                  <c:v>Infrastruktur*</c:v>
                </c:pt>
              </c:strCache>
            </c:strRef>
          </c:tx>
          <c:spPr>
            <a:pattFill prst="wdUpDiag">
              <a:fgClr>
                <a:schemeClr val="tx1"/>
              </a:fgClr>
              <a:bgClr>
                <a:schemeClr val="bg1"/>
              </a:bgClr>
            </a:pattFill>
            <a:ln w="6350">
              <a:solidFill>
                <a:sysClr val="windowText" lastClr="000000"/>
              </a:solidFill>
            </a:ln>
            <a:effectLst/>
          </c:spPr>
          <c:invertIfNegative val="0"/>
          <c:dLbls>
            <c:dLbl>
              <c:idx val="8"/>
              <c:layout>
                <c:manualLayout>
                  <c:x val="-6.2996031746031748E-3"/>
                  <c:y val="-3.83454106280193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0BE-491D-99A6-21E70BE2ADE9}"/>
                </c:ext>
              </c:extLst>
            </c:dLbl>
            <c:dLbl>
              <c:idx val="9"/>
              <c:layout>
                <c:manualLayout>
                  <c:x val="0"/>
                  <c:y val="-4.793176328502415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0BE-491D-99A6-21E70BE2ADE9}"/>
                </c:ext>
              </c:extLst>
            </c:dLbl>
            <c:spPr>
              <a:solidFill>
                <a:sysClr val="window" lastClr="FFFFFF"/>
              </a:solid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Data!$C$178:$L$178</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Data!$C$186:$L$186</c:f>
              <c:numCache>
                <c:formatCode>General</c:formatCode>
                <c:ptCount val="10"/>
                <c:pt idx="8">
                  <c:v>3.9</c:v>
                </c:pt>
                <c:pt idx="9">
                  <c:v>7.1</c:v>
                </c:pt>
              </c:numCache>
              <c:extLst/>
            </c:numRef>
          </c:val>
          <c:extLst>
            <c:ext xmlns:c16="http://schemas.microsoft.com/office/drawing/2014/chart" uri="{C3380CC4-5D6E-409C-BE32-E72D297353CC}">
              <c16:uniqueId val="{0000000B-60BE-491D-99A6-21E70BE2ADE9}"/>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2560"/>
        <c:crosses val="autoZero"/>
        <c:auto val="1"/>
        <c:lblAlgn val="ctr"/>
        <c:lblOffset val="100"/>
        <c:noMultiLvlLbl val="1"/>
      </c:catAx>
      <c:valAx>
        <c:axId val="81202560"/>
        <c:scaling>
          <c:orientation val="minMax"/>
          <c:max val="160"/>
        </c:scaling>
        <c:delete val="0"/>
        <c:axPos val="l"/>
        <c:numFmt formatCode="General" sourceLinked="1"/>
        <c:majorTickMark val="in"/>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1024"/>
        <c:crossesAt val="1"/>
        <c:crossBetween val="between"/>
      </c:valAx>
      <c:spPr>
        <a:noFill/>
        <a:ln w="3175">
          <a:solidFill>
            <a:srgbClr val="000000"/>
          </a:solidFill>
          <a:prstDash val="solid"/>
        </a:ln>
        <a:effectLst/>
      </c:spPr>
    </c:plotArea>
    <c:legend>
      <c:legendPos val="b"/>
      <c:layout>
        <c:manualLayout>
          <c:xMode val="edge"/>
          <c:yMode val="edge"/>
          <c:x val="7.3562003968253964E-2"/>
          <c:y val="0.86454747886473426"/>
          <c:w val="0.74643353174603178"/>
          <c:h val="0.12776947463768115"/>
        </c:manualLayout>
      </c:layout>
      <c:overlay val="0"/>
      <c:spPr>
        <a:noFill/>
        <a:ln w="25400">
          <a:noFill/>
        </a:ln>
        <a:effectLst/>
      </c:spPr>
      <c:txPr>
        <a:bodyPr rot="0" spcFirstLastPara="1" vertOverflow="ellipsis" vert="horz"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legend>
    <c:plotVisOnly val="1"/>
    <c:dispBlanksAs val="gap"/>
    <c:showDLblsOverMax val="0"/>
  </c:chart>
  <c:spPr>
    <a:noFill/>
    <a:ln w="25400" cap="flat" cmpd="sng" algn="ctr">
      <a:noFill/>
      <a:prstDash val="solid"/>
      <a:round/>
    </a:ln>
    <a:effec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231321411262E-2"/>
          <c:y val="2.3459893319786644E-2"/>
          <c:w val="0.89769270833333337"/>
          <c:h val="0.74285029210058406"/>
        </c:manualLayout>
      </c:layout>
      <c:barChart>
        <c:barDir val="col"/>
        <c:grouping val="percentStacked"/>
        <c:varyColors val="0"/>
        <c:ser>
          <c:idx val="5"/>
          <c:order val="0"/>
          <c:tx>
            <c:strRef>
              <c:f>Data!$A$208</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(Data!$B$208:$D$208,Data!$F$208,Data!$I$208,Data!$L$208,Data!$O$208,Data!$Q$208:$R$208)</c:f>
              <c:numCache>
                <c:formatCode>0%</c:formatCode>
                <c:ptCount val="9"/>
                <c:pt idx="0" formatCode="0.0%">
                  <c:v>0.18</c:v>
                </c:pt>
                <c:pt idx="1">
                  <c:v>0.17</c:v>
                </c:pt>
                <c:pt idx="2">
                  <c:v>0.1</c:v>
                </c:pt>
                <c:pt idx="3" formatCode="0.0%">
                  <c:v>0.14922340627215769</c:v>
                </c:pt>
                <c:pt idx="4" formatCode="0.0%">
                  <c:v>0.12424978088545384</c:v>
                </c:pt>
                <c:pt idx="5" formatCode="0.0%">
                  <c:v>0.12379813958886218</c:v>
                </c:pt>
                <c:pt idx="6" formatCode="0.0%">
                  <c:v>0.12373643719169027</c:v>
                </c:pt>
                <c:pt idx="7" formatCode="0.0%">
                  <c:v>0.125</c:v>
                </c:pt>
                <c:pt idx="8" formatCode="0.0%">
                  <c:v>0.1152</c:v>
                </c:pt>
              </c:numCache>
              <c:extLst/>
            </c:numRef>
          </c:val>
          <c:extLst>
            <c:ext xmlns:c16="http://schemas.microsoft.com/office/drawing/2014/chart" uri="{C3380CC4-5D6E-409C-BE32-E72D297353CC}">
              <c16:uniqueId val="{00000000-F8AE-4B3B-B4CC-AD564CDEFD27}"/>
            </c:ext>
          </c:extLst>
        </c:ser>
        <c:ser>
          <c:idx val="0"/>
          <c:order val="1"/>
          <c:tx>
            <c:strRef>
              <c:f>Data!$A$207</c:f>
              <c:strCache>
                <c:ptCount val="1"/>
                <c:pt idx="0">
                  <c:v>Globala aktier</c:v>
                </c:pt>
              </c:strCache>
            </c:strRef>
          </c:tx>
          <c:spPr>
            <a:solidFill>
              <a:sysClr val="windowText" lastClr="000000">
                <a:lumMod val="95000"/>
                <a:lumOff val="5000"/>
              </a:sysClr>
            </a:solidFill>
          </c:spPr>
          <c:invertIfNegative val="0"/>
          <c:dLbls>
            <c:spPr>
              <a:noFill/>
              <a:ln>
                <a:noFill/>
              </a:ln>
              <a:effectLst/>
            </c:spPr>
            <c:txPr>
              <a:bodyPr wrap="square" lIns="38100" tIns="19050" rIns="38100" bIns="19050" anchor="ctr">
                <a:spAutoFit/>
              </a:bodyPr>
              <a:lstStyle/>
              <a:p>
                <a:pPr>
                  <a:defRPr sz="600">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(Data!$B$207:$D$207,Data!$F$207,Data!$I$207,Data!$L$207,Data!$O$207,Data!$Q$207:$R$207)</c:f>
              <c:numCache>
                <c:formatCode>0%</c:formatCode>
                <c:ptCount val="9"/>
                <c:pt idx="0" formatCode="0.0%">
                  <c:v>0.34</c:v>
                </c:pt>
                <c:pt idx="1">
                  <c:v>0.38</c:v>
                </c:pt>
                <c:pt idx="2">
                  <c:v>0.36</c:v>
                </c:pt>
                <c:pt idx="3" formatCode="0.0%">
                  <c:v>0.28999999999999998</c:v>
                </c:pt>
                <c:pt idx="4" formatCode="0.0%">
                  <c:v>0.30562498015545542</c:v>
                </c:pt>
                <c:pt idx="5" formatCode="0.0%">
                  <c:v>0.25550503409174713</c:v>
                </c:pt>
                <c:pt idx="6" formatCode="0.0%">
                  <c:v>0.25299127723260195</c:v>
                </c:pt>
                <c:pt idx="7" formatCode="0.0%">
                  <c:v>0.29599999999999999</c:v>
                </c:pt>
                <c:pt idx="8" formatCode="0.0%">
                  <c:v>0.28470000000000001</c:v>
                </c:pt>
              </c:numCache>
              <c:extLst/>
            </c:numRef>
          </c:val>
          <c:extLst>
            <c:ext xmlns:c16="http://schemas.microsoft.com/office/drawing/2014/chart" uri="{C3380CC4-5D6E-409C-BE32-E72D297353CC}">
              <c16:uniqueId val="{00000001-F8AE-4B3B-B4CC-AD564CDEFD27}"/>
            </c:ext>
          </c:extLst>
        </c:ser>
        <c:ser>
          <c:idx val="1"/>
          <c:order val="2"/>
          <c:tx>
            <c:strRef>
              <c:f>Data!$A$206</c:f>
              <c:strCache>
                <c:ptCount val="1"/>
                <c:pt idx="0">
                  <c:v>Aktier i tillväxtmarknader</c:v>
                </c:pt>
              </c:strCache>
            </c:strRef>
          </c:tx>
          <c:spPr>
            <a:solidFill>
              <a:sysClr val="window" lastClr="FFFFFF"/>
            </a:solidFill>
            <a:ln>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F8AE-4B3B-B4CC-AD564CDEFD27}"/>
                </c:ext>
              </c:extLst>
            </c:dLbl>
            <c:dLbl>
              <c:idx val="2"/>
              <c:layout>
                <c:manualLayout>
                  <c:x val="3.1498015873015583E-3"/>
                  <c:y val="4.793176328502415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8AE-4B3B-B4CC-AD564CDEFD27}"/>
                </c:ext>
              </c:extLst>
            </c:dLbl>
            <c:dLbl>
              <c:idx val="6"/>
              <c:layout>
                <c:manualLayout>
                  <c:x val="0"/>
                  <c:y val="-4.7931763285025035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8AE-4B3B-B4CC-AD564CDEFD27}"/>
                </c:ext>
              </c:extLst>
            </c:dLbl>
            <c:dLbl>
              <c:idx val="8"/>
              <c:delete val="1"/>
              <c:extLst>
                <c:ext xmlns:c15="http://schemas.microsoft.com/office/drawing/2012/chart" uri="{CE6537A1-D6FC-4f65-9D91-7224C49458BB}"/>
                <c:ext xmlns:c16="http://schemas.microsoft.com/office/drawing/2014/chart" uri="{C3380CC4-5D6E-409C-BE32-E72D297353CC}">
                  <c16:uniqueId val="{00000005-F8AE-4B3B-B4CC-AD564CDEFD27}"/>
                </c:ext>
              </c:extLst>
            </c:dLbl>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(Data!$B$206:$D$206,Data!$F$206,Data!$I$206,Data!$L$206,Data!$O$206,Data!$Q$206:$R$206)</c:f>
              <c:numCache>
                <c:formatCode>0%</c:formatCode>
                <c:ptCount val="9"/>
                <c:pt idx="0" formatCode="0.0%">
                  <c:v>0</c:v>
                </c:pt>
                <c:pt idx="1">
                  <c:v>0</c:v>
                </c:pt>
                <c:pt idx="2">
                  <c:v>0.04</c:v>
                </c:pt>
                <c:pt idx="3" formatCode="0.0%">
                  <c:v>5.7676589113926841E-2</c:v>
                </c:pt>
                <c:pt idx="4" formatCode="0.0%">
                  <c:v>5.5765254936088089E-2</c:v>
                </c:pt>
                <c:pt idx="5" formatCode="0.0%">
                  <c:v>4.5799849812532489E-2</c:v>
                </c:pt>
                <c:pt idx="6" formatCode="0.0%">
                  <c:v>6.3351486401849982E-2</c:v>
                </c:pt>
                <c:pt idx="7" formatCode="0.0%">
                  <c:v>4.3999999999999997E-2</c:v>
                </c:pt>
                <c:pt idx="8" formatCode="0.0%">
                  <c:v>0</c:v>
                </c:pt>
              </c:numCache>
              <c:extLst/>
            </c:numRef>
          </c:val>
          <c:extLst>
            <c:ext xmlns:c16="http://schemas.microsoft.com/office/drawing/2014/chart" uri="{C3380CC4-5D6E-409C-BE32-E72D297353CC}">
              <c16:uniqueId val="{00000006-F8AE-4B3B-B4CC-AD564CDEFD27}"/>
            </c:ext>
          </c:extLst>
        </c:ser>
        <c:ser>
          <c:idx val="2"/>
          <c:order val="3"/>
          <c:tx>
            <c:strRef>
              <c:f>Data!$A$205</c:f>
              <c:strCache>
                <c:ptCount val="1"/>
                <c:pt idx="0">
                  <c:v>Räntebärande tillgångar</c:v>
                </c:pt>
              </c:strCache>
            </c:strRef>
          </c:tx>
          <c:invertIfNegative val="0"/>
          <c:dLbls>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(Data!$B$205:$D$205,Data!$F$205,Data!$I$205,Data!$L$205,Data!$O$205,Data!$Q$205:$R$205)</c:f>
              <c:numCache>
                <c:formatCode>0%</c:formatCode>
                <c:ptCount val="9"/>
                <c:pt idx="0" formatCode="0.0%">
                  <c:v>0.45</c:v>
                </c:pt>
                <c:pt idx="1">
                  <c:v>0.42</c:v>
                </c:pt>
                <c:pt idx="2">
                  <c:v>0.41</c:v>
                </c:pt>
                <c:pt idx="3" formatCode="0.0%">
                  <c:v>0.35732153857071364</c:v>
                </c:pt>
                <c:pt idx="4" formatCode="0.0%">
                  <c:v>0.33583365407893923</c:v>
                </c:pt>
                <c:pt idx="5" formatCode="0.0%">
                  <c:v>0.3701246860312648</c:v>
                </c:pt>
                <c:pt idx="6" formatCode="0.0%">
                  <c:v>0.30910323225081532</c:v>
                </c:pt>
                <c:pt idx="7" formatCode="0.0%">
                  <c:v>0.245</c:v>
                </c:pt>
                <c:pt idx="8" formatCode="0.0%">
                  <c:v>0.247</c:v>
                </c:pt>
              </c:numCache>
              <c:extLst/>
            </c:numRef>
          </c:val>
          <c:extLst>
            <c:ext xmlns:c16="http://schemas.microsoft.com/office/drawing/2014/chart" uri="{C3380CC4-5D6E-409C-BE32-E72D297353CC}">
              <c16:uniqueId val="{00000007-F8AE-4B3B-B4CC-AD564CDEFD27}"/>
            </c:ext>
          </c:extLst>
        </c:ser>
        <c:ser>
          <c:idx val="3"/>
          <c:order val="4"/>
          <c:tx>
            <c:strRef>
              <c:f>Data!$A$204</c:f>
              <c:strCache>
                <c:ptCount val="1"/>
                <c:pt idx="0">
                  <c:v>Alt. investeringar</c:v>
                </c:pt>
              </c:strCache>
            </c:strRef>
          </c:tx>
          <c:spPr>
            <a:solidFill>
              <a:srgbClr val="E7E6E6"/>
            </a:solidFill>
          </c:spPr>
          <c:invertIfNegative val="0"/>
          <c:dLbls>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(Data!$B$204:$D$204,Data!$F$204,Data!$I$204,Data!$L$204,Data!$O$204,Data!$Q$204:$R$204)</c:f>
              <c:numCache>
                <c:formatCode>0%</c:formatCode>
                <c:ptCount val="9"/>
                <c:pt idx="0" formatCode="0.0%">
                  <c:v>3.0000000000000027E-2</c:v>
                </c:pt>
                <c:pt idx="1">
                  <c:v>0.03</c:v>
                </c:pt>
                <c:pt idx="2">
                  <c:v>0.06</c:v>
                </c:pt>
                <c:pt idx="3" formatCode="0.0%">
                  <c:v>0.14325195192489315</c:v>
                </c:pt>
                <c:pt idx="4" formatCode="0.0%">
                  <c:v>0.17498194820930338</c:v>
                </c:pt>
                <c:pt idx="5" formatCode="0.0%">
                  <c:v>0.20246733863464761</c:v>
                </c:pt>
                <c:pt idx="6" formatCode="0.0%">
                  <c:v>0.24880900935437866</c:v>
                </c:pt>
                <c:pt idx="7" formatCode="0.0%">
                  <c:v>0.28799999999999998</c:v>
                </c:pt>
                <c:pt idx="8" formatCode="0.0%">
                  <c:v>0.34949999999999998</c:v>
                </c:pt>
              </c:numCache>
              <c:extLst/>
            </c:numRef>
          </c:val>
          <c:extLst>
            <c:ext xmlns:c16="http://schemas.microsoft.com/office/drawing/2014/chart" uri="{C3380CC4-5D6E-409C-BE32-E72D297353CC}">
              <c16:uniqueId val="{00000008-F8AE-4B3B-B4CC-AD564CDEFD27}"/>
            </c:ext>
          </c:extLst>
        </c:ser>
        <c:ser>
          <c:idx val="4"/>
          <c:order val="5"/>
          <c:tx>
            <c:strRef>
              <c:f>Data!$A$203</c:f>
              <c:strCache>
                <c:ptCount val="1"/>
                <c:pt idx="0">
                  <c:v>Övrigt </c:v>
                </c:pt>
              </c:strCache>
            </c:strRef>
          </c:tx>
          <c:spPr>
            <a:pattFill prst="trellis">
              <a:fgClr>
                <a:sysClr val="windowText" lastClr="000000"/>
              </a:fgClr>
              <a:bgClr>
                <a:sysClr val="window" lastClr="FFFFFF"/>
              </a:bgClr>
            </a:pattFill>
          </c:spPr>
          <c:invertIfNegative val="0"/>
          <c:dLbls>
            <c:delete val="1"/>
          </c:dLbls>
          <c:cat>
            <c:numRef>
              <c:f>(Data!$B$202:$D$202,Data!$F$202,Data!$I$202,Data!$L$202,Data!$O$202,Data!$Q$202:$R$202)</c:f>
              <c:numCache>
                <c:formatCode>General</c:formatCode>
                <c:ptCount val="9"/>
                <c:pt idx="0">
                  <c:v>2001</c:v>
                </c:pt>
                <c:pt idx="1">
                  <c:v>2004</c:v>
                </c:pt>
                <c:pt idx="2">
                  <c:v>2007</c:v>
                </c:pt>
                <c:pt idx="3">
                  <c:v>2010</c:v>
                </c:pt>
                <c:pt idx="4">
                  <c:v>2013</c:v>
                </c:pt>
                <c:pt idx="5">
                  <c:v>2016</c:v>
                </c:pt>
                <c:pt idx="6">
                  <c:v>2019</c:v>
                </c:pt>
                <c:pt idx="7">
                  <c:v>2021</c:v>
                </c:pt>
                <c:pt idx="8">
                  <c:v>2022</c:v>
                </c:pt>
              </c:numCache>
              <c:extLst/>
            </c:numRef>
          </c:cat>
          <c:val>
            <c:numRef>
              <c:f>(Data!$B$203:$D$203,Data!$F$203,Data!$I$203,Data!$L$203,Data!$O$203,Data!$Q$203:$R$203)</c:f>
              <c:numCache>
                <c:formatCode>0%</c:formatCode>
                <c:ptCount val="9"/>
                <c:pt idx="0" formatCode="0.0%">
                  <c:v>0</c:v>
                </c:pt>
                <c:pt idx="1">
                  <c:v>0</c:v>
                </c:pt>
                <c:pt idx="2">
                  <c:v>0.03</c:v>
                </c:pt>
                <c:pt idx="3" formatCode="0.0%">
                  <c:v>2.5265141183087388E-3</c:v>
                </c:pt>
                <c:pt idx="4" formatCode="0.0%">
                  <c:v>3.5443817310665303E-3</c:v>
                </c:pt>
                <c:pt idx="5" formatCode="0.0%">
                  <c:v>2.3049518409458446E-3</c:v>
                </c:pt>
                <c:pt idx="6" formatCode="0.0%">
                  <c:v>2.0085575686638268E-3</c:v>
                </c:pt>
                <c:pt idx="7" formatCode="0.0%">
                  <c:v>0</c:v>
                </c:pt>
                <c:pt idx="8" formatCode="0.0%">
                  <c:v>0</c:v>
                </c:pt>
              </c:numCache>
              <c:extLst/>
            </c:numRef>
          </c:val>
          <c:extLst>
            <c:ext xmlns:c16="http://schemas.microsoft.com/office/drawing/2014/chart" uri="{C3380CC4-5D6E-409C-BE32-E72D297353CC}">
              <c16:uniqueId val="{00000009-F8AE-4B3B-B4CC-AD564CDEFD27}"/>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6.0488517449817668E-2"/>
          <c:y val="0.83392024384048757"/>
          <c:w val="0.89258928571428575"/>
          <c:h val="0.16316220472440945"/>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5"/>
              <c:layout>
                <c:manualLayout>
                  <c:x val="-1.2435558112632721E-16"/>
                  <c:y val="7.74193548387096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686-41E7-ADA5-2D420669CDEB}"/>
                </c:ext>
              </c:extLst>
            </c:dLbl>
            <c:dLbl>
              <c:idx val="6"/>
              <c:layout>
                <c:manualLayout>
                  <c:x val="-3.1498015873015874E-3"/>
                  <c:y val="-0.1342089371980676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686-41E7-ADA5-2D420669CDEB}"/>
                </c:ext>
              </c:extLst>
            </c:dLbl>
            <c:dLbl>
              <c:idx val="7"/>
              <c:layout>
                <c:manualLayout>
                  <c:x val="-4.0947420634920635E-2"/>
                  <c:y val="-2.87590579710144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686-41E7-ADA5-2D420669CDE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Data!$B$157:$L$157</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Data!$B$193:$L$193</c:f>
              <c:numCache>
                <c:formatCode>0.0%</c:formatCode>
                <c:ptCount val="11"/>
                <c:pt idx="0">
                  <c:v>0.10661419388691185</c:v>
                </c:pt>
                <c:pt idx="1">
                  <c:v>0.14128422239903893</c:v>
                </c:pt>
                <c:pt idx="2">
                  <c:v>0.13710978696943199</c:v>
                </c:pt>
                <c:pt idx="3">
                  <c:v>6.8090441020103309E-2</c:v>
                </c:pt>
                <c:pt idx="4">
                  <c:v>9.4338889490344302E-2</c:v>
                </c:pt>
                <c:pt idx="5">
                  <c:v>8.7616369136524819E-2</c:v>
                </c:pt>
                <c:pt idx="6">
                  <c:v>6.2579362757233525E-3</c:v>
                </c:pt>
                <c:pt idx="7">
                  <c:v>0.17603271228578388</c:v>
                </c:pt>
                <c:pt idx="8">
                  <c:v>9.7000000000000003E-2</c:v>
                </c:pt>
                <c:pt idx="9">
                  <c:v>0.20699999999999999</c:v>
                </c:pt>
                <c:pt idx="10">
                  <c:v>-5.7999999999999996E-2</c:v>
                </c:pt>
              </c:numCache>
            </c:numRef>
          </c:val>
          <c:extLst>
            <c:ext xmlns:c16="http://schemas.microsoft.com/office/drawing/2014/chart" uri="{C3380CC4-5D6E-409C-BE32-E72D297353CC}">
              <c16:uniqueId val="{00000003-D686-41E7-ADA5-2D420669CDEB}"/>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w="19050">
              <a:solidFill>
                <a:sysClr val="windowText" lastClr="000000"/>
              </a:solidFill>
            </a:ln>
          </c:spPr>
          <c:marker>
            <c:symbol val="none"/>
          </c:marker>
          <c:dLbls>
            <c:dLbl>
              <c:idx val="5"/>
              <c:layout>
                <c:manualLayout>
                  <c:x val="-3.5868551587301588E-2"/>
                  <c:y val="-5.713466183574883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686-41E7-ADA5-2D420669CDEB}"/>
                </c:ext>
              </c:extLst>
            </c:dLbl>
            <c:dLbl>
              <c:idx val="6"/>
              <c:layout>
                <c:manualLayout>
                  <c:x val="-1.5575892857142858E-2"/>
                  <c:y val="-4.7548309178743961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D686-41E7-ADA5-2D420669CDEB}"/>
                </c:ext>
              </c:extLst>
            </c:dLbl>
            <c:dLbl>
              <c:idx val="7"/>
              <c:layout>
                <c:manualLayout>
                  <c:x val="-1.2207341269842426E-3"/>
                  <c:y val="-4.4097222222222445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D686-41E7-ADA5-2D420669CDEB}"/>
                </c:ext>
              </c:extLst>
            </c:dLbl>
            <c:dLbl>
              <c:idx val="9"/>
              <c:layout>
                <c:manualLayout>
                  <c:x val="-3.1671378968254081E-2"/>
                  <c:y val="0.1345923913043478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686-41E7-ADA5-2D420669CDEB}"/>
                </c:ext>
              </c:extLst>
            </c:dLbl>
            <c:dLbl>
              <c:idx val="10"/>
              <c:layout>
                <c:manualLayout>
                  <c:x val="-3.1324900793650794E-2"/>
                  <c:y val="-6.1927838164251299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D686-41E7-ADA5-2D420669CDEB}"/>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Data!$M$160:$W$160</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Data!$M$197:$W$197</c:f>
              <c:numCache>
                <c:formatCode>General</c:formatCode>
                <c:ptCount val="11"/>
                <c:pt idx="0">
                  <c:v>1.9</c:v>
                </c:pt>
                <c:pt idx="1">
                  <c:v>2.6</c:v>
                </c:pt>
                <c:pt idx="2">
                  <c:v>2.5</c:v>
                </c:pt>
                <c:pt idx="3">
                  <c:v>0.8</c:v>
                </c:pt>
                <c:pt idx="4">
                  <c:v>1.4</c:v>
                </c:pt>
                <c:pt idx="5">
                  <c:v>2.4</c:v>
                </c:pt>
                <c:pt idx="6">
                  <c:v>0</c:v>
                </c:pt>
                <c:pt idx="7">
                  <c:v>4.2</c:v>
                </c:pt>
                <c:pt idx="8">
                  <c:v>0.9</c:v>
                </c:pt>
                <c:pt idx="9">
                  <c:v>4</c:v>
                </c:pt>
                <c:pt idx="10">
                  <c:v>0</c:v>
                </c:pt>
              </c:numCache>
            </c:numRef>
          </c:val>
          <c:smooth val="0"/>
          <c:extLst>
            <c:ext xmlns:c16="http://schemas.microsoft.com/office/drawing/2014/chart" uri="{C3380CC4-5D6E-409C-BE32-E72D297353CC}">
              <c16:uniqueId val="{00000009-D686-41E7-ADA5-2D420669CDEB}"/>
            </c:ext>
          </c:extLst>
        </c:ser>
        <c:dLbls>
          <c:showLegendKey val="0"/>
          <c:showVal val="0"/>
          <c:showCatName val="0"/>
          <c:showSerName val="0"/>
          <c:showPercent val="0"/>
          <c:showBubbleSize val="0"/>
        </c:dLbls>
        <c:marker val="1"/>
        <c:smooth val="0"/>
        <c:axId val="872250504"/>
        <c:axId val="872253128"/>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72253128"/>
        <c:scaling>
          <c:orientation val="minMax"/>
          <c:min val="-2"/>
        </c:scaling>
        <c:delete val="0"/>
        <c:axPos val="r"/>
        <c:numFmt formatCode="General" sourceLinked="1"/>
        <c:majorTickMark val="out"/>
        <c:minorTickMark val="none"/>
        <c:tickLblPos val="nextTo"/>
        <c:crossAx val="872250504"/>
        <c:crosses val="max"/>
        <c:crossBetween val="between"/>
      </c:valAx>
      <c:catAx>
        <c:axId val="872250504"/>
        <c:scaling>
          <c:orientation val="minMax"/>
        </c:scaling>
        <c:delete val="1"/>
        <c:axPos val="b"/>
        <c:numFmt formatCode="General" sourceLinked="1"/>
        <c:majorTickMark val="out"/>
        <c:minorTickMark val="none"/>
        <c:tickLblPos val="nextTo"/>
        <c:crossAx val="872253128"/>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3060515873015874E-2"/>
          <c:y val="3.9664477657004829E-2"/>
          <c:w val="0.91484350198412701"/>
          <c:h val="0.70966636473429956"/>
        </c:manualLayout>
      </c:layout>
      <c:barChart>
        <c:barDir val="col"/>
        <c:grouping val="stacked"/>
        <c:varyColors val="0"/>
        <c:ser>
          <c:idx val="3"/>
          <c:order val="0"/>
          <c:tx>
            <c:strRef>
              <c:f>Data!$A$220</c:f>
              <c:strCache>
                <c:ptCount val="1"/>
                <c:pt idx="0">
                  <c:v>Fastigheter</c:v>
                </c:pt>
              </c:strCache>
            </c:strRef>
          </c:tx>
          <c:spPr>
            <a:pattFill prst="pct75">
              <a:fgClr>
                <a:sysClr val="windowText" lastClr="000000"/>
              </a:fgClr>
              <a:bgClr>
                <a:sysClr val="window" lastClr="FFFFFF"/>
              </a:bgClr>
            </a:patt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Data!$C$220:$K$220</c:f>
              <c:numCache>
                <c:formatCode>0</c:formatCode>
                <c:ptCount val="9"/>
                <c:pt idx="0">
                  <c:v>22.885832665141201</c:v>
                </c:pt>
                <c:pt idx="1">
                  <c:v>25.564281732381801</c:v>
                </c:pt>
                <c:pt idx="2">
                  <c:v>29.058590440696399</c:v>
                </c:pt>
                <c:pt idx="3">
                  <c:v>38.26921407886271</c:v>
                </c:pt>
                <c:pt idx="4">
                  <c:v>40.092428841266106</c:v>
                </c:pt>
                <c:pt idx="5">
                  <c:v>47.696991128421999</c:v>
                </c:pt>
                <c:pt idx="6">
                  <c:v>56.189292205413487</c:v>
                </c:pt>
                <c:pt idx="7">
                  <c:v>62.02377811857</c:v>
                </c:pt>
              </c:numCache>
              <c:extLst/>
            </c:numRef>
          </c:val>
          <c:extLst>
            <c:ext xmlns:c16="http://schemas.microsoft.com/office/drawing/2014/chart" uri="{C3380CC4-5D6E-409C-BE32-E72D297353CC}">
              <c16:uniqueId val="{00000000-1DFA-4A06-B97B-C6DCA98E7BF1}"/>
            </c:ext>
          </c:extLst>
        </c:ser>
        <c:ser>
          <c:idx val="0"/>
          <c:order val="1"/>
          <c:tx>
            <c:strRef>
              <c:f>Data!$A$217</c:f>
              <c:strCache>
                <c:ptCount val="1"/>
                <c:pt idx="0">
                  <c:v>Skog</c:v>
                </c:pt>
              </c:strCache>
            </c:strRef>
          </c:tx>
          <c:spPr>
            <a:solidFill>
              <a:sysClr val="windowText" lastClr="000000">
                <a:lumMod val="50000"/>
                <a:lumOff val="50000"/>
              </a:sysClr>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Data!$C$217:$K$217</c:f>
              <c:numCache>
                <c:formatCode>0</c:formatCode>
                <c:ptCount val="9"/>
                <c:pt idx="0">
                  <c:v>4.3273480907438007</c:v>
                </c:pt>
                <c:pt idx="1">
                  <c:v>4.7724157240210996</c:v>
                </c:pt>
                <c:pt idx="2">
                  <c:v>5.5470161593015002</c:v>
                </c:pt>
                <c:pt idx="3">
                  <c:v>5.6887212267949989</c:v>
                </c:pt>
                <c:pt idx="4">
                  <c:v>4.9736769901355</c:v>
                </c:pt>
                <c:pt idx="5">
                  <c:v>5.3296809288000002</c:v>
                </c:pt>
                <c:pt idx="6">
                  <c:v>4.7214891783899997</c:v>
                </c:pt>
                <c:pt idx="7">
                  <c:v>5.9702099999999998</c:v>
                </c:pt>
              </c:numCache>
              <c:extLst/>
            </c:numRef>
          </c:val>
          <c:extLst>
            <c:ext xmlns:c16="http://schemas.microsoft.com/office/drawing/2014/chart" uri="{C3380CC4-5D6E-409C-BE32-E72D297353CC}">
              <c16:uniqueId val="{00000001-1DFA-4A06-B97B-C6DCA98E7BF1}"/>
            </c:ext>
          </c:extLst>
        </c:ser>
        <c:ser>
          <c:idx val="1"/>
          <c:order val="2"/>
          <c:tx>
            <c:strRef>
              <c:f>Data!$A$218</c:f>
              <c:strCache>
                <c:ptCount val="1"/>
                <c:pt idx="0">
                  <c:v>Infrastruktur</c:v>
                </c:pt>
              </c:strCache>
            </c:strRef>
          </c:tx>
          <c:spPr>
            <a:solidFill>
              <a:sysClr val="window" lastClr="FFFFFF"/>
            </a:solidFill>
            <a:ln w="6350">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1DFA-4A06-B97B-C6DCA98E7BF1}"/>
                </c:ext>
              </c:extLst>
            </c:dLbl>
            <c:dLbl>
              <c:idx val="1"/>
              <c:delete val="1"/>
              <c:extLst>
                <c:ext xmlns:c15="http://schemas.microsoft.com/office/drawing/2012/chart" uri="{CE6537A1-D6FC-4f65-9D91-7224C49458BB}"/>
                <c:ext xmlns:c16="http://schemas.microsoft.com/office/drawing/2014/chart" uri="{C3380CC4-5D6E-409C-BE32-E72D297353CC}">
                  <c16:uniqueId val="{00000003-1DFA-4A06-B97B-C6DCA98E7BF1}"/>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Data!$C$218:$K$218</c:f>
              <c:numCache>
                <c:formatCode>0</c:formatCode>
                <c:ptCount val="9"/>
                <c:pt idx="0">
                  <c:v>0</c:v>
                </c:pt>
                <c:pt idx="1">
                  <c:v>0</c:v>
                </c:pt>
                <c:pt idx="2">
                  <c:v>4.8411365995197002</c:v>
                </c:pt>
                <c:pt idx="3">
                  <c:v>5.2186000005088005</c:v>
                </c:pt>
                <c:pt idx="4">
                  <c:v>8.5350355219534997</c:v>
                </c:pt>
                <c:pt idx="5">
                  <c:v>9.3017544394200016</c:v>
                </c:pt>
                <c:pt idx="6">
                  <c:v>9.7598558951900003</c:v>
                </c:pt>
                <c:pt idx="7">
                  <c:v>9.6736700000000013</c:v>
                </c:pt>
              </c:numCache>
              <c:extLst/>
            </c:numRef>
          </c:val>
          <c:extLst>
            <c:ext xmlns:c16="http://schemas.microsoft.com/office/drawing/2014/chart" uri="{C3380CC4-5D6E-409C-BE32-E72D297353CC}">
              <c16:uniqueId val="{00000004-1DFA-4A06-B97B-C6DCA98E7BF1}"/>
            </c:ext>
          </c:extLst>
        </c:ser>
        <c:ser>
          <c:idx val="2"/>
          <c:order val="3"/>
          <c:tx>
            <c:strRef>
              <c:f>Data!$A$219</c:f>
              <c:strCache>
                <c:ptCount val="1"/>
                <c:pt idx="0">
                  <c:v>Riskkapitalfonder</c:v>
                </c:pt>
              </c:strCache>
            </c:strRef>
          </c:tx>
          <c:spPr>
            <a:solidFill>
              <a:srgbClr val="E7E6E6"/>
            </a:solid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Data!$C$219:$K$219</c:f>
              <c:numCache>
                <c:formatCode>0</c:formatCode>
                <c:ptCount val="9"/>
                <c:pt idx="0">
                  <c:v>9.7705178978813976</c:v>
                </c:pt>
                <c:pt idx="1">
                  <c:v>10.6832866722694</c:v>
                </c:pt>
                <c:pt idx="2">
                  <c:v>10.163817929357299</c:v>
                </c:pt>
                <c:pt idx="3">
                  <c:v>10.0422309299455</c:v>
                </c:pt>
                <c:pt idx="4">
                  <c:v>10.281947470399301</c:v>
                </c:pt>
                <c:pt idx="5">
                  <c:v>13.0955798411497</c:v>
                </c:pt>
                <c:pt idx="6">
                  <c:v>15.5018195926</c:v>
                </c:pt>
                <c:pt idx="7">
                  <c:v>17.791930000000001</c:v>
                </c:pt>
              </c:numCache>
              <c:extLst/>
            </c:numRef>
          </c:val>
          <c:extLst>
            <c:ext xmlns:c16="http://schemas.microsoft.com/office/drawing/2014/chart" uri="{C3380CC4-5D6E-409C-BE32-E72D297353CC}">
              <c16:uniqueId val="{00000005-1DFA-4A06-B97B-C6DCA98E7BF1}"/>
            </c:ext>
          </c:extLst>
        </c:ser>
        <c:ser>
          <c:idx val="10"/>
          <c:order val="4"/>
          <c:tx>
            <c:strRef>
              <c:f>Data!$A$228</c:f>
              <c:strCache>
                <c:ptCount val="1"/>
                <c:pt idx="0">
                  <c:v>Onoterade fastigheter*</c:v>
                </c:pt>
              </c:strCache>
            </c:strRef>
          </c:tx>
          <c:spPr>
            <a:solidFill>
              <a:sysClr val="windowText" lastClr="000000"/>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Data!$C$228:$L$228</c:f>
              <c:numCache>
                <c:formatCode>General</c:formatCode>
                <c:ptCount val="10"/>
                <c:pt idx="8" formatCode="0">
                  <c:v>68.900000000000006</c:v>
                </c:pt>
                <c:pt idx="9">
                  <c:v>81.5</c:v>
                </c:pt>
              </c:numCache>
              <c:extLst/>
            </c:numRef>
          </c:val>
          <c:extLst>
            <c:ext xmlns:c16="http://schemas.microsoft.com/office/drawing/2014/chart" uri="{C3380CC4-5D6E-409C-BE32-E72D297353CC}">
              <c16:uniqueId val="{00000006-1DFA-4A06-B97B-C6DCA98E7BF1}"/>
            </c:ext>
          </c:extLst>
        </c:ser>
        <c:ser>
          <c:idx val="6"/>
          <c:order val="5"/>
          <c:tx>
            <c:strRef>
              <c:f>Data!$A$225</c:f>
              <c:strCache>
                <c:ptCount val="1"/>
                <c:pt idx="0">
                  <c:v>Skog (ny definition)*</c:v>
                </c:pt>
              </c:strCache>
            </c:strRef>
          </c:tx>
          <c:spPr>
            <a:pattFill prst="pct80">
              <a:fgClr>
                <a:sysClr val="windowText" lastClr="000000">
                  <a:lumMod val="50000"/>
                  <a:lumOff val="50000"/>
                </a:sysClr>
              </a:fgClr>
              <a:bgClr>
                <a:sysClr val="window" lastClr="FFFFFF"/>
              </a:bgClr>
            </a:patt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Data!$C$225:$L$225</c:f>
              <c:numCache>
                <c:formatCode>General</c:formatCode>
                <c:ptCount val="10"/>
                <c:pt idx="8" formatCode="0">
                  <c:v>11.7</c:v>
                </c:pt>
                <c:pt idx="9">
                  <c:v>14.5</c:v>
                </c:pt>
              </c:numCache>
              <c:extLst/>
            </c:numRef>
          </c:val>
          <c:extLst>
            <c:ext xmlns:c16="http://schemas.microsoft.com/office/drawing/2014/chart" uri="{C3380CC4-5D6E-409C-BE32-E72D297353CC}">
              <c16:uniqueId val="{00000007-1DFA-4A06-B97B-C6DCA98E7BF1}"/>
            </c:ext>
          </c:extLst>
        </c:ser>
        <c:ser>
          <c:idx val="5"/>
          <c:order val="6"/>
          <c:tx>
            <c:strRef>
              <c:f>Data!$A$224</c:f>
              <c:strCache>
                <c:ptCount val="1"/>
                <c:pt idx="0">
                  <c:v>Onoterade krediter*</c:v>
                </c:pt>
              </c:strCache>
            </c:strRef>
          </c:tx>
          <c:spPr>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Data!$C$224:$L$224</c:f>
              <c:numCache>
                <c:formatCode>General</c:formatCode>
                <c:ptCount val="10"/>
                <c:pt idx="8" formatCode="0">
                  <c:v>8.5</c:v>
                </c:pt>
                <c:pt idx="9">
                  <c:v>1.1000000000000001</c:v>
                </c:pt>
              </c:numCache>
              <c:extLst/>
            </c:numRef>
          </c:val>
          <c:extLst>
            <c:ext xmlns:c16="http://schemas.microsoft.com/office/drawing/2014/chart" uri="{C3380CC4-5D6E-409C-BE32-E72D297353CC}">
              <c16:uniqueId val="{00000008-1DFA-4A06-B97B-C6DCA98E7BF1}"/>
            </c:ext>
          </c:extLst>
        </c:ser>
        <c:ser>
          <c:idx val="8"/>
          <c:order val="7"/>
          <c:tx>
            <c:strRef>
              <c:f>Data!$A$226</c:f>
              <c:strCache>
                <c:ptCount val="1"/>
                <c:pt idx="0">
                  <c:v>Infrastruktur (ny definition)*</c:v>
                </c:pt>
              </c:strCache>
            </c:strRef>
          </c:tx>
          <c:spPr>
            <a:solidFill>
              <a:sysClr val="window" lastClr="FFFFFF"/>
            </a:solid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Data!$C$226:$L$226</c:f>
              <c:numCache>
                <c:formatCode>General</c:formatCode>
                <c:ptCount val="10"/>
                <c:pt idx="8" formatCode="0">
                  <c:v>15</c:v>
                </c:pt>
                <c:pt idx="9">
                  <c:v>25.1</c:v>
                </c:pt>
              </c:numCache>
              <c:extLst/>
            </c:numRef>
          </c:val>
          <c:extLst>
            <c:ext xmlns:c16="http://schemas.microsoft.com/office/drawing/2014/chart" uri="{C3380CC4-5D6E-409C-BE32-E72D297353CC}">
              <c16:uniqueId val="{00000009-1DFA-4A06-B97B-C6DCA98E7BF1}"/>
            </c:ext>
          </c:extLst>
        </c:ser>
        <c:ser>
          <c:idx val="4"/>
          <c:order val="8"/>
          <c:tx>
            <c:strRef>
              <c:f>Data!$A$223</c:f>
              <c:strCache>
                <c:ptCount val="1"/>
                <c:pt idx="0">
                  <c:v>Försäkringsrisker*</c:v>
                </c:pt>
              </c:strCache>
            </c:strRef>
          </c:tx>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Data!$C$223:$L$223</c:f>
              <c:numCache>
                <c:formatCode>General</c:formatCode>
                <c:ptCount val="10"/>
                <c:pt idx="8" formatCode="0">
                  <c:v>0.5</c:v>
                </c:pt>
                <c:pt idx="9">
                  <c:v>0</c:v>
                </c:pt>
              </c:numCache>
              <c:extLst/>
            </c:numRef>
          </c:val>
          <c:extLst>
            <c:ext xmlns:c16="http://schemas.microsoft.com/office/drawing/2014/chart" uri="{C3380CC4-5D6E-409C-BE32-E72D297353CC}">
              <c16:uniqueId val="{0000000A-1DFA-4A06-B97B-C6DCA98E7BF1}"/>
            </c:ext>
          </c:extLst>
        </c:ser>
        <c:ser>
          <c:idx val="9"/>
          <c:order val="9"/>
          <c:tx>
            <c:strRef>
              <c:f>Data!$A$227</c:f>
              <c:strCache>
                <c:ptCount val="1"/>
                <c:pt idx="0">
                  <c:v>Riskkapitalföretag*</c:v>
                </c:pt>
              </c:strCache>
            </c:strRef>
          </c:tx>
          <c:spPr>
            <a:pattFill prst="pct30">
              <a:fgClr>
                <a:sysClr val="window" lastClr="FFFFFF">
                  <a:lumMod val="75000"/>
                </a:sysClr>
              </a:fgClr>
              <a:bgClr>
                <a:srgbClr val="E7E6E6"/>
              </a:bgClr>
            </a:patt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Data!$C$227:$L$227</c:f>
              <c:numCache>
                <c:formatCode>General</c:formatCode>
                <c:ptCount val="10"/>
                <c:pt idx="8" formatCode="0">
                  <c:v>30.1</c:v>
                </c:pt>
                <c:pt idx="9">
                  <c:v>34.9</c:v>
                </c:pt>
              </c:numCache>
              <c:extLst/>
            </c:numRef>
          </c:val>
          <c:extLst>
            <c:ext xmlns:c16="http://schemas.microsoft.com/office/drawing/2014/chart" uri="{C3380CC4-5D6E-409C-BE32-E72D297353CC}">
              <c16:uniqueId val="{0000000B-1DFA-4A06-B97B-C6DCA98E7BF1}"/>
            </c:ext>
          </c:extLst>
        </c:ser>
        <c:ser>
          <c:idx val="7"/>
          <c:order val="10"/>
          <c:tx>
            <c:strRef>
              <c:f>Data!$A$216</c:f>
              <c:strCache>
                <c:ptCount val="1"/>
                <c:pt idx="0">
                  <c:v>Övriga illikvida</c:v>
                </c:pt>
              </c:strCache>
            </c:strRef>
          </c:tx>
          <c:invertIfNegative val="0"/>
          <c:dLbls>
            <c:delete val="1"/>
          </c:dLbls>
          <c:cat>
            <c:numRef>
              <c:f>Data!$C$214:$L$214</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Data!$C$216:$K$216</c:f>
              <c:numCache>
                <c:formatCode>0</c:formatCode>
                <c:ptCount val="9"/>
                <c:pt idx="0">
                  <c:v>0</c:v>
                </c:pt>
                <c:pt idx="1">
                  <c:v>0</c:v>
                </c:pt>
                <c:pt idx="2">
                  <c:v>0</c:v>
                </c:pt>
                <c:pt idx="3">
                  <c:v>0</c:v>
                </c:pt>
                <c:pt idx="4">
                  <c:v>0</c:v>
                </c:pt>
                <c:pt idx="5">
                  <c:v>0.20599999999999999</c:v>
                </c:pt>
                <c:pt idx="6">
                  <c:v>0.21299999999999999</c:v>
                </c:pt>
                <c:pt idx="7">
                  <c:v>9.8000000000000004E-2</c:v>
                </c:pt>
              </c:numCache>
              <c:extLst/>
            </c:numRef>
          </c:val>
          <c:extLst>
            <c:ext xmlns:c16="http://schemas.microsoft.com/office/drawing/2014/chart" uri="{C3380CC4-5D6E-409C-BE32-E72D297353CC}">
              <c16:uniqueId val="{0000000C-1DFA-4A06-B97B-C6DCA98E7BF1}"/>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9.6910346779825324E-3"/>
          <c:y val="0.83468427736855477"/>
          <c:w val="0.98628422619047618"/>
          <c:h val="0.164648818897637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0.18345976751207729"/>
          <c:w val="0.89769270833333337"/>
          <c:h val="0.74801177536231889"/>
        </c:manualLayout>
      </c:layout>
      <c:barChart>
        <c:barDir val="col"/>
        <c:grouping val="percentStacked"/>
        <c:varyColors val="0"/>
        <c:ser>
          <c:idx val="5"/>
          <c:order val="0"/>
          <c:tx>
            <c:strRef>
              <c:f>Data!$A$250</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f>Data!$B$250:$J$250</c:f>
              <c:numCache>
                <c:formatCode>0.0%</c:formatCode>
                <c:ptCount val="9"/>
                <c:pt idx="0">
                  <c:v>0.24149927949404748</c:v>
                </c:pt>
                <c:pt idx="1">
                  <c:v>0.18747514050828962</c:v>
                </c:pt>
                <c:pt idx="2">
                  <c:v>0.1863593757494954</c:v>
                </c:pt>
                <c:pt idx="3">
                  <c:v>0.18834769077386437</c:v>
                </c:pt>
                <c:pt idx="4">
                  <c:v>0.19173488568507541</c:v>
                </c:pt>
                <c:pt idx="5">
                  <c:v>0.19079718851136657</c:v>
                </c:pt>
                <c:pt idx="6">
                  <c:v>0.1559294866525843</c:v>
                </c:pt>
                <c:pt idx="7">
                  <c:v>0.16815944680817976</c:v>
                </c:pt>
                <c:pt idx="8">
                  <c:v>0.156</c:v>
                </c:pt>
              </c:numCache>
            </c:numRef>
          </c:val>
          <c:extLst>
            <c:ext xmlns:c16="http://schemas.microsoft.com/office/drawing/2014/chart" uri="{C3380CC4-5D6E-409C-BE32-E72D297353CC}">
              <c16:uniqueId val="{00000000-FA2B-467C-B4F1-E739C9FD8D1E}"/>
            </c:ext>
          </c:extLst>
        </c:ser>
        <c:ser>
          <c:idx val="0"/>
          <c:order val="1"/>
          <c:tx>
            <c:strRef>
              <c:f>Data!$A$249</c:f>
              <c:strCache>
                <c:ptCount val="1"/>
                <c:pt idx="0">
                  <c:v>Globala aktier</c:v>
                </c:pt>
              </c:strCache>
            </c:strRef>
          </c:tx>
          <c:spPr>
            <a:solidFill>
              <a:sysClr val="windowText" lastClr="000000"/>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f>Data!$B$249:$J$249</c:f>
              <c:numCache>
                <c:formatCode>0.0%</c:formatCode>
                <c:ptCount val="9"/>
                <c:pt idx="0">
                  <c:v>0.38390885725306489</c:v>
                </c:pt>
                <c:pt idx="1">
                  <c:v>0.42084334657743783</c:v>
                </c:pt>
                <c:pt idx="2">
                  <c:v>0.38109507741776288</c:v>
                </c:pt>
                <c:pt idx="3">
                  <c:v>0.35424126440412501</c:v>
                </c:pt>
                <c:pt idx="4">
                  <c:v>0.3552119126822339</c:v>
                </c:pt>
                <c:pt idx="5">
                  <c:v>0.35219729424329721</c:v>
                </c:pt>
                <c:pt idx="6">
                  <c:v>0.31670760764564249</c:v>
                </c:pt>
                <c:pt idx="7">
                  <c:v>0.31633910727827985</c:v>
                </c:pt>
                <c:pt idx="8">
                  <c:v>0.2757</c:v>
                </c:pt>
              </c:numCache>
            </c:numRef>
          </c:val>
          <c:extLst>
            <c:ext xmlns:c16="http://schemas.microsoft.com/office/drawing/2014/chart" uri="{C3380CC4-5D6E-409C-BE32-E72D297353CC}">
              <c16:uniqueId val="{00000001-FA2B-467C-B4F1-E739C9FD8D1E}"/>
            </c:ext>
          </c:extLst>
        </c:ser>
        <c:ser>
          <c:idx val="1"/>
          <c:order val="2"/>
          <c:tx>
            <c:strRef>
              <c:f>Data!$A$248</c:f>
              <c:strCache>
                <c:ptCount val="1"/>
                <c:pt idx="0">
                  <c:v>Aktier i tillväxtmarknader</c:v>
                </c:pt>
              </c:strCache>
            </c:strRef>
          </c:tx>
          <c:spPr>
            <a:solidFill>
              <a:sysClr val="window" lastClr="FFFFFF"/>
            </a:solidFill>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FA2B-467C-B4F1-E739C9FD8D1E}"/>
                </c:ext>
              </c:extLst>
            </c:dLbl>
            <c:dLbl>
              <c:idx val="1"/>
              <c:delete val="1"/>
              <c:extLst>
                <c:ext xmlns:c15="http://schemas.microsoft.com/office/drawing/2012/chart" uri="{CE6537A1-D6FC-4f65-9D91-7224C49458BB}"/>
                <c:ext xmlns:c16="http://schemas.microsoft.com/office/drawing/2014/chart" uri="{C3380CC4-5D6E-409C-BE32-E72D297353CC}">
                  <c16:uniqueId val="{00000003-FA2B-467C-B4F1-E739C9FD8D1E}"/>
                </c:ext>
              </c:extLst>
            </c:dLbl>
            <c:spPr>
              <a:noFill/>
              <a:ln>
                <a:noFill/>
              </a:ln>
              <a:effectLst/>
            </c:spPr>
            <c:txPr>
              <a:bodyPr wrap="square" lIns="38100" tIns="19050" rIns="38100" bIns="19050" anchor="ctr">
                <a:spAutoFit/>
              </a:bodyPr>
              <a:lstStyle/>
              <a:p>
                <a:pPr>
                  <a:defRPr>
                    <a:solidFill>
                      <a:sysClr val="windowText" lastClr="000000"/>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f>Data!$B$248:$J$248</c:f>
              <c:numCache>
                <c:formatCode>0.0%</c:formatCode>
                <c:ptCount val="9"/>
                <c:pt idx="0">
                  <c:v>0</c:v>
                </c:pt>
                <c:pt idx="1">
                  <c:v>0</c:v>
                </c:pt>
                <c:pt idx="2">
                  <c:v>3.0192655690266874E-2</c:v>
                </c:pt>
                <c:pt idx="3">
                  <c:v>5.6000000000000001E-2</c:v>
                </c:pt>
                <c:pt idx="4">
                  <c:v>4.3100225144599505E-2</c:v>
                </c:pt>
                <c:pt idx="5">
                  <c:v>4.2155612016960761E-2</c:v>
                </c:pt>
                <c:pt idx="6">
                  <c:v>6.7005287523110954E-2</c:v>
                </c:pt>
                <c:pt idx="7">
                  <c:v>6.1924479790611775E-2</c:v>
                </c:pt>
                <c:pt idx="8">
                  <c:v>5.91E-2</c:v>
                </c:pt>
              </c:numCache>
            </c:numRef>
          </c:val>
          <c:extLst>
            <c:ext xmlns:c16="http://schemas.microsoft.com/office/drawing/2014/chart" uri="{C3380CC4-5D6E-409C-BE32-E72D297353CC}">
              <c16:uniqueId val="{00000004-FA2B-467C-B4F1-E739C9FD8D1E}"/>
            </c:ext>
          </c:extLst>
        </c:ser>
        <c:ser>
          <c:idx val="2"/>
          <c:order val="3"/>
          <c:tx>
            <c:strRef>
              <c:f>Data!$A$247</c:f>
              <c:strCache>
                <c:ptCount val="1"/>
                <c:pt idx="0">
                  <c:v>Räntebärande tillgångar</c:v>
                </c:pt>
              </c:strCache>
            </c:strRef>
          </c:tx>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f>Data!$B$247:$J$247</c:f>
              <c:numCache>
                <c:formatCode>0.0%</c:formatCode>
                <c:ptCount val="9"/>
                <c:pt idx="0">
                  <c:v>0.3386511962690566</c:v>
                </c:pt>
                <c:pt idx="1">
                  <c:v>0.35981890493768731</c:v>
                </c:pt>
                <c:pt idx="2">
                  <c:v>0.36844086686564403</c:v>
                </c:pt>
                <c:pt idx="3">
                  <c:v>0.34008836451014296</c:v>
                </c:pt>
                <c:pt idx="4">
                  <c:v>0.31928116996179423</c:v>
                </c:pt>
                <c:pt idx="5">
                  <c:v>0.32161725485454906</c:v>
                </c:pt>
                <c:pt idx="6">
                  <c:v>0.3102870826336025</c:v>
                </c:pt>
                <c:pt idx="7">
                  <c:v>0.26442823372573077</c:v>
                </c:pt>
                <c:pt idx="8">
                  <c:v>0.27739999999999998</c:v>
                </c:pt>
              </c:numCache>
            </c:numRef>
          </c:val>
          <c:extLst>
            <c:ext xmlns:c16="http://schemas.microsoft.com/office/drawing/2014/chart" uri="{C3380CC4-5D6E-409C-BE32-E72D297353CC}">
              <c16:uniqueId val="{00000005-FA2B-467C-B4F1-E739C9FD8D1E}"/>
            </c:ext>
          </c:extLst>
        </c:ser>
        <c:ser>
          <c:idx val="6"/>
          <c:order val="6"/>
          <c:tx>
            <c:strRef>
              <c:f>Data!$A$246</c:f>
              <c:strCache>
                <c:ptCount val="1"/>
                <c:pt idx="0">
                  <c:v>Alt. tillgångar</c:v>
                </c:pt>
              </c:strCache>
            </c:strRef>
          </c:tx>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f>Data!$B$246:$J$246</c:f>
              <c:numCache>
                <c:formatCode>0.0%</c:formatCode>
                <c:ptCount val="9"/>
                <c:pt idx="0">
                  <c:v>2.9683869192021581E-2</c:v>
                </c:pt>
                <c:pt idx="1">
                  <c:v>2.3037248367039867E-2</c:v>
                </c:pt>
                <c:pt idx="2">
                  <c:v>3.3912024276830773E-2</c:v>
                </c:pt>
                <c:pt idx="3">
                  <c:v>5.8563316413290378E-2</c:v>
                </c:pt>
                <c:pt idx="4">
                  <c:v>8.5087226068362276E-2</c:v>
                </c:pt>
                <c:pt idx="5">
                  <c:v>9.6357961722266003E-2</c:v>
                </c:pt>
                <c:pt idx="6">
                  <c:v>0.1500705355450597</c:v>
                </c:pt>
                <c:pt idx="7">
                  <c:v>0.18914873239719776</c:v>
                </c:pt>
                <c:pt idx="8">
                  <c:v>0.23</c:v>
                </c:pt>
              </c:numCache>
            </c:numRef>
          </c:val>
          <c:extLst>
            <c:ext xmlns:c16="http://schemas.microsoft.com/office/drawing/2014/chart" uri="{C3380CC4-5D6E-409C-BE32-E72D297353CC}">
              <c16:uniqueId val="{00000006-FA2B-467C-B4F1-E739C9FD8D1E}"/>
            </c:ext>
          </c:extLst>
        </c:ser>
        <c:dLbls>
          <c:dLblPos val="ctr"/>
          <c:showLegendKey val="0"/>
          <c:showVal val="1"/>
          <c:showCatName val="0"/>
          <c:showSerName val="0"/>
          <c:showPercent val="0"/>
          <c:showBubbleSize val="0"/>
        </c:dLbls>
        <c:gapWidth val="50"/>
        <c:overlap val="100"/>
        <c:axId val="81201024"/>
        <c:axId val="81202560"/>
        <c:extLst>
          <c:ext xmlns:c15="http://schemas.microsoft.com/office/drawing/2012/chart" uri="{02D57815-91ED-43cb-92C2-25804820EDAC}">
            <c15:filteredBarSeries>
              <c15:ser>
                <c:idx val="3"/>
                <c:order val="4"/>
                <c:tx>
                  <c:strRef>
                    <c:extLst>
                      <c:ext uri="{02D57815-91ED-43cb-92C2-25804820EDAC}">
                        <c15:formulaRef>
                          <c15:sqref>Data!$A$244</c15:sqref>
                        </c15:formulaRef>
                      </c:ext>
                    </c:extLst>
                    <c:strCache>
                      <c:ptCount val="1"/>
                      <c:pt idx="0">
                        <c:v>Fastigheter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uri="{CE6537A1-D6FC-4f65-9D91-7224C49458BB}">
                      <c15:showLeaderLines val="1"/>
                    </c:ext>
                  </c:extLst>
                </c:dLbls>
                <c:cat>
                  <c:numRef>
                    <c:extLst>
                      <c:ext uri="{02D57815-91ED-43cb-92C2-25804820EDAC}">
                        <c15:formulaRef>
                          <c15:sqref>Data!$B$245:$J$245</c15:sqref>
                        </c15:formulaRef>
                      </c:ext>
                    </c:extLst>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extLst>
                      <c:ext uri="{02D57815-91ED-43cb-92C2-25804820EDAC}">
                        <c15:formulaRef>
                          <c15:sqref>Data!$B$244:$J$244</c15:sqref>
                        </c15:formulaRef>
                      </c:ext>
                    </c:extLst>
                    <c:numCache>
                      <c:formatCode>0.0%</c:formatCode>
                      <c:ptCount val="9"/>
                      <c:pt idx="0">
                        <c:v>2.8786935092419936E-2</c:v>
                      </c:pt>
                      <c:pt idx="1">
                        <c:v>2.0397155051652776E-2</c:v>
                      </c:pt>
                      <c:pt idx="2">
                        <c:v>2.4173262414046354E-2</c:v>
                      </c:pt>
                      <c:pt idx="3">
                        <c:v>3.8572949397138796E-2</c:v>
                      </c:pt>
                      <c:pt idx="4">
                        <c:v>5.7402534843858988E-2</c:v>
                      </c:pt>
                      <c:pt idx="5">
                        <c:v>7.2919010131201195E-2</c:v>
                      </c:pt>
                      <c:pt idx="6">
                        <c:v>0.12087941687550885</c:v>
                      </c:pt>
                      <c:pt idx="7">
                        <c:v>0.12882943527692928</c:v>
                      </c:pt>
                    </c:numCache>
                  </c:numRef>
                </c:val>
                <c:extLst>
                  <c:ext xmlns:c16="http://schemas.microsoft.com/office/drawing/2014/chart" uri="{C3380CC4-5D6E-409C-BE32-E72D297353CC}">
                    <c16:uniqueId val="{00000007-FA2B-467C-B4F1-E739C9FD8D1E}"/>
                  </c:ext>
                </c:extLst>
              </c15:ser>
            </c15:filteredBarSeries>
            <c15:filteredBarSeries>
              <c15:ser>
                <c:idx val="4"/>
                <c:order val="5"/>
                <c:tx>
                  <c:strRef>
                    <c:extLst xmlns:c15="http://schemas.microsoft.com/office/drawing/2012/chart">
                      <c:ext xmlns:c15="http://schemas.microsoft.com/office/drawing/2012/chart" uri="{02D57815-91ED-43cb-92C2-25804820EDAC}">
                        <c15:formulaRef>
                          <c15:sqref>Data!$A$243</c15:sqref>
                        </c15:formulaRef>
                      </c:ext>
                    </c:extLst>
                    <c:strCache>
                      <c:ptCount val="1"/>
                      <c:pt idx="0">
                        <c:v>Alt. tillgångar exkl. Fastigheter</c:v>
                      </c:pt>
                    </c:strCache>
                  </c:strRef>
                </c:tx>
                <c:spPr>
                  <a:pattFill prst="trellis">
                    <a:fgClr>
                      <a:sysClr val="windowText" lastClr="000000"/>
                    </a:fgClr>
                    <a:bgClr>
                      <a:sysClr val="window" lastClr="FFFFFF"/>
                    </a:bgClr>
                  </a:pattFill>
                </c:spPr>
                <c:invertIfNegative val="0"/>
                <c:dLbls>
                  <c:dLbl>
                    <c:idx val="0"/>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8-FA2B-467C-B4F1-E739C9FD8D1E}"/>
                      </c:ext>
                    </c:extLst>
                  </c:dLbl>
                  <c:dLbl>
                    <c:idx val="1"/>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9-FA2B-467C-B4F1-E739C9FD8D1E}"/>
                      </c:ext>
                    </c:extLst>
                  </c:dLbl>
                  <c:dLbl>
                    <c:idx val="2"/>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A-FA2B-467C-B4F1-E739C9FD8D1E}"/>
                      </c:ext>
                    </c:extLst>
                  </c:dLbl>
                  <c:dLbl>
                    <c:idx val="3"/>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B-FA2B-467C-B4F1-E739C9FD8D1E}"/>
                      </c:ext>
                    </c:extLst>
                  </c:dLbl>
                  <c:spPr>
                    <a:noFill/>
                    <a:ln>
                      <a:noFill/>
                    </a:ln>
                    <a:effectLst/>
                  </c:spPr>
                  <c:txPr>
                    <a:bodyPr wrap="square" lIns="38100" tIns="19050" rIns="38100" bIns="19050" anchor="ctr">
                      <a:spAutoFit/>
                    </a:bodyPr>
                    <a:lstStyle/>
                    <a:p>
                      <a:pPr>
                        <a:defRPr>
                          <a:solidFill>
                            <a:sysClr val="windowText" lastClr="000000"/>
                          </a:solidFill>
                        </a:defRPr>
                      </a:pPr>
                      <a:endParaRPr lang="sv-SE"/>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numRef>
                    <c:extLst xmlns:c15="http://schemas.microsoft.com/office/drawing/2012/chart">
                      <c:ext xmlns:c15="http://schemas.microsoft.com/office/drawing/2012/chart" uri="{02D57815-91ED-43cb-92C2-25804820EDAC}">
                        <c15:formulaRef>
                          <c15:sqref>Data!$B$245:$J$245</c15:sqref>
                        </c15:formulaRef>
                      </c:ext>
                    </c:extLst>
                    <c:numCache>
                      <c:formatCode>General</c:formatCode>
                      <c:ptCount val="9"/>
                      <c:pt idx="0">
                        <c:v>2001</c:v>
                      </c:pt>
                      <c:pt idx="1">
                        <c:v>2004</c:v>
                      </c:pt>
                      <c:pt idx="2">
                        <c:v>2007</c:v>
                      </c:pt>
                      <c:pt idx="3">
                        <c:v>2011</c:v>
                      </c:pt>
                      <c:pt idx="4">
                        <c:v>2014</c:v>
                      </c:pt>
                      <c:pt idx="5">
                        <c:v>2017</c:v>
                      </c:pt>
                      <c:pt idx="6">
                        <c:v>2020</c:v>
                      </c:pt>
                      <c:pt idx="7">
                        <c:v>2021</c:v>
                      </c:pt>
                      <c:pt idx="8">
                        <c:v>2022</c:v>
                      </c:pt>
                    </c:numCache>
                  </c:numRef>
                </c:cat>
                <c:val>
                  <c:numRef>
                    <c:extLst xmlns:c15="http://schemas.microsoft.com/office/drawing/2012/chart">
                      <c:ext xmlns:c15="http://schemas.microsoft.com/office/drawing/2012/chart" uri="{02D57815-91ED-43cb-92C2-25804820EDAC}">
                        <c15:formulaRef>
                          <c15:sqref>Data!$B$243:$J$243</c15:sqref>
                        </c15:formulaRef>
                      </c:ext>
                    </c:extLst>
                    <c:numCache>
                      <c:formatCode>0.0%</c:formatCode>
                      <c:ptCount val="9"/>
                      <c:pt idx="0">
                        <c:v>8.9693409960164361E-4</c:v>
                      </c:pt>
                      <c:pt idx="1">
                        <c:v>2.640093315387091E-3</c:v>
                      </c:pt>
                      <c:pt idx="2">
                        <c:v>9.7387618627844189E-3</c:v>
                      </c:pt>
                      <c:pt idx="3">
                        <c:v>1.9990367016151585E-2</c:v>
                      </c:pt>
                      <c:pt idx="4">
                        <c:v>2.7684691224503288E-2</c:v>
                      </c:pt>
                      <c:pt idx="5">
                        <c:v>2.3438951591064804E-2</c:v>
                      </c:pt>
                      <c:pt idx="6">
                        <c:v>2.9191118669550851E-2</c:v>
                      </c:pt>
                      <c:pt idx="7">
                        <c:v>6.031929712026847E-2</c:v>
                      </c:pt>
                    </c:numCache>
                  </c:numRef>
                </c:val>
                <c:extLst xmlns:c15="http://schemas.microsoft.com/office/drawing/2012/chart">
                  <c:ext xmlns:c16="http://schemas.microsoft.com/office/drawing/2014/chart" uri="{C3380CC4-5D6E-409C-BE32-E72D297353CC}">
                    <c16:uniqueId val="{0000000C-FA2B-467C-B4F1-E739C9FD8D1E}"/>
                  </c:ext>
                </c:extLst>
              </c15:ser>
            </c15:filteredBarSeries>
          </c:ext>
        </c:extLst>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2.9964522197994704E-2"/>
          <c:y val="2.8759057971014492E-2"/>
          <c:w val="0.92374101872165082"/>
          <c:h val="0.1965118618237236"/>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5"/>
              <c:layout>
                <c:manualLayout>
                  <c:x val="-9.3559656685217259E-17"/>
                  <c:y val="6.53846153846154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F6E-401E-A29F-CCC426ABC54F}"/>
                </c:ext>
              </c:extLst>
            </c:dLbl>
            <c:dLbl>
              <c:idx val="6"/>
              <c:layout>
                <c:manualLayout>
                  <c:x val="-2.551656477118774E-3"/>
                  <c:y val="0.1433712901271957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F6E-401E-A29F-CCC426ABC54F}"/>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Data!$B$157:$L$157</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Data!$B$234:$L$234</c:f>
              <c:numCache>
                <c:formatCode>0.0%</c:formatCode>
                <c:ptCount val="11"/>
                <c:pt idx="0">
                  <c:v>0.11190939434245384</c:v>
                </c:pt>
                <c:pt idx="1">
                  <c:v>0.16357018606795704</c:v>
                </c:pt>
                <c:pt idx="2">
                  <c:v>0.157</c:v>
                </c:pt>
                <c:pt idx="3">
                  <c:v>6.8259125685151467E-2</c:v>
                </c:pt>
                <c:pt idx="4">
                  <c:v>0.10018795024994853</c:v>
                </c:pt>
                <c:pt idx="5">
                  <c:v>9.1371146493293365E-2</c:v>
                </c:pt>
                <c:pt idx="6">
                  <c:v>-2.4129419075202829E-3</c:v>
                </c:pt>
                <c:pt idx="7">
                  <c:v>0.21657273433437774</c:v>
                </c:pt>
                <c:pt idx="8">
                  <c:v>9.6000000000000002E-2</c:v>
                </c:pt>
                <c:pt idx="9">
                  <c:v>0.192</c:v>
                </c:pt>
                <c:pt idx="10">
                  <c:v>-0.11900000000000001</c:v>
                </c:pt>
              </c:numCache>
            </c:numRef>
          </c:val>
          <c:extLst>
            <c:ext xmlns:c16="http://schemas.microsoft.com/office/drawing/2014/chart" uri="{C3380CC4-5D6E-409C-BE32-E72D297353CC}">
              <c16:uniqueId val="{00000002-1F6E-401E-A29F-CCC426ABC54F}"/>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w="19050">
              <a:solidFill>
                <a:sysClr val="windowText" lastClr="000000"/>
              </a:solidFill>
            </a:ln>
          </c:spPr>
          <c:marker>
            <c:symbol val="none"/>
          </c:marker>
          <c:dLbls>
            <c:dLbl>
              <c:idx val="5"/>
              <c:layout>
                <c:manualLayout>
                  <c:x val="-3.4160451775802222E-2"/>
                  <c:y val="-2.66153846153846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F6E-401E-A29F-CCC426ABC54F}"/>
                </c:ext>
              </c:extLst>
            </c:dLbl>
            <c:dLbl>
              <c:idx val="6"/>
              <c:layout>
                <c:manualLayout>
                  <c:x val="-2.4114158297936636E-3"/>
                  <c:y val="-3.0461538461538533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1F6E-401E-A29F-CCC426ABC54F}"/>
                </c:ext>
              </c:extLst>
            </c:dLbl>
            <c:dLbl>
              <c:idx val="7"/>
              <c:layout>
                <c:manualLayout>
                  <c:x val="-3.9231746023268205E-2"/>
                  <c:y val="0.11569247862422105"/>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F6E-401E-A29F-CCC426ABC54F}"/>
                </c:ext>
              </c:extLst>
            </c:dLbl>
            <c:dLbl>
              <c:idx val="9"/>
              <c:layout>
                <c:manualLayout>
                  <c:x val="-4.5174978869543969E-2"/>
                  <c:y val="9.261549361544531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F6E-401E-A29F-CCC426ABC54F}"/>
                </c:ext>
              </c:extLst>
            </c:dLbl>
            <c:dLbl>
              <c:idx val="10"/>
              <c:layout>
                <c:manualLayout>
                  <c:x val="-2.2824667646743856E-2"/>
                  <c:y val="-4.5846153846153918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1F6E-401E-A29F-CCC426ABC54F}"/>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Data!$M$160:$W$160</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Data!$M$238:$W$238</c:f>
              <c:numCache>
                <c:formatCode>General</c:formatCode>
                <c:ptCount val="11"/>
                <c:pt idx="0">
                  <c:v>1.9</c:v>
                </c:pt>
                <c:pt idx="1">
                  <c:v>2.6</c:v>
                </c:pt>
                <c:pt idx="2">
                  <c:v>2.5</c:v>
                </c:pt>
                <c:pt idx="3">
                  <c:v>0.8</c:v>
                </c:pt>
                <c:pt idx="4">
                  <c:v>1.4</c:v>
                </c:pt>
                <c:pt idx="5">
                  <c:v>2.4</c:v>
                </c:pt>
                <c:pt idx="6">
                  <c:v>0</c:v>
                </c:pt>
                <c:pt idx="7">
                  <c:v>4.2</c:v>
                </c:pt>
                <c:pt idx="8">
                  <c:v>0.7</c:v>
                </c:pt>
                <c:pt idx="9">
                  <c:v>3.2</c:v>
                </c:pt>
                <c:pt idx="10">
                  <c:v>0</c:v>
                </c:pt>
              </c:numCache>
            </c:numRef>
          </c:val>
          <c:smooth val="0"/>
          <c:extLst>
            <c:ext xmlns:c16="http://schemas.microsoft.com/office/drawing/2014/chart" uri="{C3380CC4-5D6E-409C-BE32-E72D297353CC}">
              <c16:uniqueId val="{00000008-1F6E-401E-A29F-CCC426ABC54F}"/>
            </c:ext>
          </c:extLst>
        </c:ser>
        <c:dLbls>
          <c:showLegendKey val="0"/>
          <c:showVal val="0"/>
          <c:showCatName val="0"/>
          <c:showSerName val="0"/>
          <c:showPercent val="0"/>
          <c:showBubbleSize val="0"/>
        </c:dLbls>
        <c:marker val="1"/>
        <c:smooth val="0"/>
        <c:axId val="884070600"/>
        <c:axId val="884067648"/>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84067648"/>
        <c:scaling>
          <c:orientation val="minMax"/>
          <c:min val="-3"/>
        </c:scaling>
        <c:delete val="0"/>
        <c:axPos val="r"/>
        <c:numFmt formatCode="General" sourceLinked="1"/>
        <c:majorTickMark val="out"/>
        <c:minorTickMark val="none"/>
        <c:tickLblPos val="nextTo"/>
        <c:crossAx val="884070600"/>
        <c:crosses val="max"/>
        <c:crossBetween val="between"/>
      </c:valAx>
      <c:catAx>
        <c:axId val="884070600"/>
        <c:scaling>
          <c:orientation val="minMax"/>
        </c:scaling>
        <c:delete val="1"/>
        <c:axPos val="b"/>
        <c:numFmt formatCode="General" sourceLinked="1"/>
        <c:majorTickMark val="out"/>
        <c:minorTickMark val="none"/>
        <c:tickLblPos val="nextTo"/>
        <c:crossAx val="884067648"/>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89836524377135596"/>
          <c:h val="5.414718352513628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3907592142808495E-2"/>
          <c:y val="2.1626302538839601E-2"/>
          <c:w val="0.92463938492063491"/>
          <c:h val="0.68121865262896253"/>
        </c:manualLayout>
      </c:layout>
      <c:barChart>
        <c:barDir val="col"/>
        <c:grouping val="stacked"/>
        <c:varyColors val="0"/>
        <c:ser>
          <c:idx val="3"/>
          <c:order val="0"/>
          <c:tx>
            <c:strRef>
              <c:f>Data!$A$262</c:f>
              <c:strCache>
                <c:ptCount val="1"/>
                <c:pt idx="0">
                  <c:v>Fastigheter</c:v>
                </c:pt>
              </c:strCache>
            </c:strRef>
          </c:tx>
          <c:spPr>
            <a:solidFill>
              <a:sysClr val="windowText" lastClr="000000"/>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Data!$C$256:$L$256</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Data!$C$262:$L$262</c:f>
              <c:numCache>
                <c:formatCode>0.0</c:formatCode>
                <c:ptCount val="10"/>
                <c:pt idx="0">
                  <c:v>14.933210495819999</c:v>
                </c:pt>
                <c:pt idx="1">
                  <c:v>16.370847984520001</c:v>
                </c:pt>
                <c:pt idx="2">
                  <c:v>20.706457780730002</c:v>
                </c:pt>
                <c:pt idx="3">
                  <c:v>24.462733012179999</c:v>
                </c:pt>
                <c:pt idx="4">
                  <c:v>27.464535296059999</c:v>
                </c:pt>
                <c:pt idx="5">
                  <c:v>33.302617074239997</c:v>
                </c:pt>
                <c:pt idx="6">
                  <c:v>37.879281172739994</c:v>
                </c:pt>
                <c:pt idx="7">
                  <c:v>39.850363813540007</c:v>
                </c:pt>
                <c:pt idx="8">
                  <c:v>48.4</c:v>
                </c:pt>
                <c:pt idx="9">
                  <c:v>52</c:v>
                </c:pt>
              </c:numCache>
              <c:extLst/>
            </c:numRef>
          </c:val>
          <c:extLst>
            <c:ext xmlns:c16="http://schemas.microsoft.com/office/drawing/2014/chart" uri="{C3380CC4-5D6E-409C-BE32-E72D297353CC}">
              <c16:uniqueId val="{00000000-2BDE-4B34-B66A-2DCCCCC17554}"/>
            </c:ext>
          </c:extLst>
        </c:ser>
        <c:ser>
          <c:idx val="2"/>
          <c:order val="1"/>
          <c:tx>
            <c:strRef>
              <c:f>Data!$A$261</c:f>
              <c:strCache>
                <c:ptCount val="1"/>
                <c:pt idx="0">
                  <c:v>Riskkapitalfonder</c:v>
                </c:pt>
              </c:strCache>
            </c:strRef>
          </c:tx>
          <c:spPr>
            <a:solidFill>
              <a:sysClr val="window" lastClr="FFFFFF"/>
            </a:solidFill>
            <a:ln w="6350">
              <a:solidFill>
                <a:sysClr val="windowText" lastClr="000000"/>
              </a:solidFill>
            </a:ln>
          </c:spPr>
          <c:invertIfNegative val="0"/>
          <c:dLbls>
            <c:dLbl>
              <c:idx val="0"/>
              <c:layout>
                <c:manualLayout>
                  <c:x val="2.8348214285714286E-2"/>
                  <c:y val="-7.215332581736197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BDE-4B34-B66A-2DCCCCC17554}"/>
                </c:ext>
              </c:extLst>
            </c:dLbl>
            <c:dLbl>
              <c:idx val="1"/>
              <c:layout>
                <c:manualLayout>
                  <c:x val="2.5681816057544275E-2"/>
                  <c:y val="-8.775771200486319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BDE-4B34-B66A-2DCCCCC17554}"/>
                </c:ext>
              </c:extLst>
            </c:dLbl>
            <c:dLbl>
              <c:idx val="2"/>
              <c:layout>
                <c:manualLayout>
                  <c:x val="1.8898706001583616E-2"/>
                  <c:y val="-9.261325946783972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BDE-4B34-B66A-2DCCCCC17554}"/>
                </c:ext>
              </c:extLst>
            </c:dLbl>
            <c:dLbl>
              <c:idx val="3"/>
              <c:layout>
                <c:manualLayout>
                  <c:x val="2.8348214285714286E-2"/>
                  <c:y val="-6.764374295377677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BDE-4B34-B66A-2DCCCCC17554}"/>
                </c:ext>
              </c:extLst>
            </c:dLbl>
            <c:dLbl>
              <c:idx val="4"/>
              <c:layout>
                <c:manualLayout>
                  <c:x val="5.7745695350662108E-17"/>
                  <c:y val="-1.352874859075543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BDE-4B34-B66A-2DCCCCC17554}"/>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Data!$C$256:$L$256</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Data!$C$261:$L$261</c:f>
              <c:numCache>
                <c:formatCode>0.0</c:formatCode>
                <c:ptCount val="10"/>
                <c:pt idx="0">
                  <c:v>2.5308623220399999</c:v>
                </c:pt>
                <c:pt idx="1">
                  <c:v>2.67291060203</c:v>
                </c:pt>
                <c:pt idx="2">
                  <c:v>2.4268313838300002</c:v>
                </c:pt>
                <c:pt idx="3">
                  <c:v>2.3362032324499999</c:v>
                </c:pt>
                <c:pt idx="4">
                  <c:v>2.3051996043600003</c:v>
                </c:pt>
                <c:pt idx="5">
                  <c:v>3.2155483711200001</c:v>
                </c:pt>
                <c:pt idx="6">
                  <c:v>3.9429994432799997</c:v>
                </c:pt>
                <c:pt idx="7">
                  <c:v>4.66507040739</c:v>
                </c:pt>
                <c:pt idx="8">
                  <c:v>10.5</c:v>
                </c:pt>
                <c:pt idx="9">
                  <c:v>12.4</c:v>
                </c:pt>
              </c:numCache>
              <c:extLst/>
            </c:numRef>
          </c:val>
          <c:extLst>
            <c:ext xmlns:c16="http://schemas.microsoft.com/office/drawing/2014/chart" uri="{C3380CC4-5D6E-409C-BE32-E72D297353CC}">
              <c16:uniqueId val="{00000006-2BDE-4B34-B66A-2DCCCCC17554}"/>
            </c:ext>
          </c:extLst>
        </c:ser>
        <c:ser>
          <c:idx val="10"/>
          <c:order val="2"/>
          <c:tx>
            <c:strRef>
              <c:f>Data!$A$258</c:f>
              <c:strCache>
                <c:ptCount val="1"/>
                <c:pt idx="0">
                  <c:v>Övriga illikvida</c:v>
                </c:pt>
              </c:strCache>
            </c:strRef>
          </c:tx>
          <c:spPr>
            <a:solidFill>
              <a:sysClr val="windowText" lastClr="000000">
                <a:lumMod val="50000"/>
                <a:lumOff val="50000"/>
              </a:sysClr>
            </a:solidFill>
            <a:ln w="6350">
              <a:solidFill>
                <a:sysClr val="windowText" lastClr="000000"/>
              </a:solidFill>
            </a:ln>
          </c:spPr>
          <c:invertIfNegative val="0"/>
          <c:dLbls>
            <c:dLbl>
              <c:idx val="0"/>
              <c:layout>
                <c:manualLayout>
                  <c:x val="-2.5198412698412699E-2"/>
                  <c:y val="-6.313416009019165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BDE-4B34-B66A-2DCCCCC17554}"/>
                </c:ext>
              </c:extLst>
            </c:dLbl>
            <c:dLbl>
              <c:idx val="1"/>
              <c:layout>
                <c:manualLayout>
                  <c:x val="-2.5198452703162826E-2"/>
                  <c:y val="-7.353707516349239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BDE-4B34-B66A-2DCCCCC17554}"/>
                </c:ext>
              </c:extLst>
            </c:dLbl>
            <c:dLbl>
              <c:idx val="2"/>
              <c:layout>
                <c:manualLayout>
                  <c:x val="-2.8348326053952461E-2"/>
                  <c:y val="-6.9027533248074507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2BDE-4B34-B66A-2DCCCCC17554}"/>
                </c:ext>
              </c:extLst>
            </c:dLbl>
            <c:dLbl>
              <c:idx val="3"/>
              <c:layout>
                <c:manualLayout>
                  <c:x val="-2.883168940833394E-2"/>
                  <c:y val="-6.38259802375395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BDE-4B34-B66A-2DCCCCC17554}"/>
                </c:ext>
              </c:extLst>
            </c:dLbl>
            <c:dLbl>
              <c:idx val="4"/>
              <c:layout>
                <c:manualLayout>
                  <c:x val="1.8898809523809523E-2"/>
                  <c:y val="-5.411499436302150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2BDE-4B34-B66A-2DCCCCC17554}"/>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Data!$C$256:$L$256</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Data!$C$258:$L$258</c:f>
              <c:numCache>
                <c:formatCode>0.0</c:formatCode>
                <c:ptCount val="10"/>
                <c:pt idx="0">
                  <c:v>2.4937612536599998</c:v>
                </c:pt>
                <c:pt idx="1">
                  <c:v>2.8740098708599997</c:v>
                </c:pt>
                <c:pt idx="2">
                  <c:v>3.5948974537600002</c:v>
                </c:pt>
                <c:pt idx="3">
                  <c:v>3.7845961314199998</c:v>
                </c:pt>
                <c:pt idx="4">
                  <c:v>3.5626273291700001</c:v>
                </c:pt>
                <c:pt idx="5">
                  <c:v>4.5103060668500001</c:v>
                </c:pt>
                <c:pt idx="6">
                  <c:v>5.5666087822400003</c:v>
                </c:pt>
                <c:pt idx="7">
                  <c:v>5.5049048855900002</c:v>
                </c:pt>
                <c:pt idx="8">
                  <c:v>5.3</c:v>
                </c:pt>
                <c:pt idx="9">
                  <c:v>3.4</c:v>
                </c:pt>
              </c:numCache>
              <c:extLst/>
            </c:numRef>
          </c:val>
          <c:extLst>
            <c:ext xmlns:c16="http://schemas.microsoft.com/office/drawing/2014/chart" uri="{C3380CC4-5D6E-409C-BE32-E72D297353CC}">
              <c16:uniqueId val="{0000000C-2BDE-4B34-B66A-2DCCCCC17554}"/>
            </c:ext>
          </c:extLst>
        </c:ser>
        <c:ser>
          <c:idx val="0"/>
          <c:order val="3"/>
          <c:tx>
            <c:strRef>
              <c:f>Data!$A$259</c:f>
              <c:strCache>
                <c:ptCount val="1"/>
                <c:pt idx="0">
                  <c:v>Onoterade krediter </c:v>
                </c:pt>
              </c:strCache>
            </c:strRef>
          </c:tx>
          <c:spPr>
            <a:solidFill>
              <a:srgbClr val="E7E6E6"/>
            </a:solidFill>
            <a:ln w="6350">
              <a:solidFill>
                <a:sysClr val="windowText" lastClr="000000"/>
              </a:solidFill>
            </a:ln>
          </c:spPr>
          <c:invertIfNegative val="0"/>
          <c:dLbls>
            <c:dLbl>
              <c:idx val="0"/>
              <c:layout>
                <c:manualLayout>
                  <c:x val="0"/>
                  <c:y val="-2.427773731488225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2BDE-4B34-B66A-2DCCCCC17554}"/>
                </c:ext>
              </c:extLst>
            </c:dLbl>
            <c:dLbl>
              <c:idx val="1"/>
              <c:layout>
                <c:manualLayout>
                  <c:x val="0"/>
                  <c:y val="-2.913328477785870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2BDE-4B34-B66A-2DCCCCC17554}"/>
                </c:ext>
              </c:extLst>
            </c:dLbl>
            <c:dLbl>
              <c:idx val="2"/>
              <c:layout>
                <c:manualLayout>
                  <c:x val="0"/>
                  <c:y val="-1.942218985190580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2BDE-4B34-B66A-2DCCCCC17554}"/>
                </c:ext>
              </c:extLst>
            </c:dLbl>
            <c:dLbl>
              <c:idx val="3"/>
              <c:layout>
                <c:manualLayout>
                  <c:x val="0"/>
                  <c:y val="-1.942218985190580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2BDE-4B34-B66A-2DCCCCC17554}"/>
                </c:ext>
              </c:extLst>
            </c:dLbl>
            <c:dLbl>
              <c:idx val="4"/>
              <c:layout>
                <c:manualLayout>
                  <c:x val="-2.7132440223842633E-2"/>
                  <c:y val="-5.341102209274095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2BDE-4B34-B66A-2DCCCCC17554}"/>
                </c:ext>
              </c:extLst>
            </c:dLbl>
            <c:dLbl>
              <c:idx val="5"/>
              <c:layout>
                <c:manualLayout>
                  <c:x val="-6.2177790563163607E-17"/>
                  <c:y val="-2.427773731488234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2BDE-4B34-B66A-2DCCCCC17554}"/>
                </c:ext>
              </c:extLst>
            </c:dLbl>
            <c:dLbl>
              <c:idx val="6"/>
              <c:layout>
                <c:manualLayout>
                  <c:x val="0"/>
                  <c:y val="-2.913328477785874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2BDE-4B34-B66A-2DCCCCC17554}"/>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Data!$C$256:$L$256</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Data!$C$260:$L$260</c:f>
              <c:numCache>
                <c:formatCode>0.0</c:formatCode>
                <c:ptCount val="10"/>
                <c:pt idx="0">
                  <c:v>0.36064298666</c:v>
                </c:pt>
                <c:pt idx="1">
                  <c:v>0.45878791480000003</c:v>
                </c:pt>
                <c:pt idx="2">
                  <c:v>0.51834277770000003</c:v>
                </c:pt>
                <c:pt idx="3">
                  <c:v>0.30253599631</c:v>
                </c:pt>
                <c:pt idx="4">
                  <c:v>0.68593049556999997</c:v>
                </c:pt>
                <c:pt idx="5">
                  <c:v>1.59283259828</c:v>
                </c:pt>
                <c:pt idx="6">
                  <c:v>2.6927882512000001</c:v>
                </c:pt>
                <c:pt idx="7">
                  <c:v>3.7735654806199999</c:v>
                </c:pt>
                <c:pt idx="8">
                  <c:v>10</c:v>
                </c:pt>
                <c:pt idx="9">
                  <c:v>18.5</c:v>
                </c:pt>
              </c:numCache>
              <c:extLst/>
            </c:numRef>
          </c:val>
          <c:extLst>
            <c:ext xmlns:c16="http://schemas.microsoft.com/office/drawing/2014/chart" uri="{C3380CC4-5D6E-409C-BE32-E72D297353CC}">
              <c16:uniqueId val="{00000014-2BDE-4B34-B66A-2DCCCCC17554}"/>
            </c:ext>
          </c:extLst>
        </c:ser>
        <c:ser>
          <c:idx val="1"/>
          <c:order val="4"/>
          <c:tx>
            <c:strRef>
              <c:f>Data!$A$260</c:f>
              <c:strCache>
                <c:ptCount val="1"/>
                <c:pt idx="0">
                  <c:v>Infrastruktur</c:v>
                </c:pt>
              </c:strCache>
            </c:strRef>
          </c:tx>
          <c:spPr>
            <a:ln w="6350">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15-2BDE-4B34-B66A-2DCCCCC17554}"/>
                </c:ext>
              </c:extLst>
            </c:dLbl>
            <c:dLbl>
              <c:idx val="1"/>
              <c:delete val="1"/>
              <c:extLst>
                <c:ext xmlns:c15="http://schemas.microsoft.com/office/drawing/2012/chart" uri="{CE6537A1-D6FC-4f65-9D91-7224C49458BB}"/>
                <c:ext xmlns:c16="http://schemas.microsoft.com/office/drawing/2014/chart" uri="{C3380CC4-5D6E-409C-BE32-E72D297353CC}">
                  <c16:uniqueId val="{00000016-2BDE-4B34-B66A-2DCCCCC17554}"/>
                </c:ext>
              </c:extLst>
            </c:dLbl>
            <c:dLbl>
              <c:idx val="2"/>
              <c:delete val="1"/>
              <c:extLst>
                <c:ext xmlns:c15="http://schemas.microsoft.com/office/drawing/2012/chart" uri="{CE6537A1-D6FC-4f65-9D91-7224C49458BB}"/>
                <c:ext xmlns:c16="http://schemas.microsoft.com/office/drawing/2014/chart" uri="{C3380CC4-5D6E-409C-BE32-E72D297353CC}">
                  <c16:uniqueId val="{00000017-2BDE-4B34-B66A-2DCCCCC17554}"/>
                </c:ext>
              </c:extLst>
            </c:dLbl>
            <c:dLbl>
              <c:idx val="3"/>
              <c:delete val="1"/>
              <c:extLst>
                <c:ext xmlns:c15="http://schemas.microsoft.com/office/drawing/2012/chart" uri="{CE6537A1-D6FC-4f65-9D91-7224C49458BB}"/>
                <c:ext xmlns:c16="http://schemas.microsoft.com/office/drawing/2014/chart" uri="{C3380CC4-5D6E-409C-BE32-E72D297353CC}">
                  <c16:uniqueId val="{00000018-2BDE-4B34-B66A-2DCCCCC17554}"/>
                </c:ext>
              </c:extLst>
            </c:dLbl>
            <c:dLbl>
              <c:idx val="4"/>
              <c:delete val="1"/>
              <c:extLst>
                <c:ext xmlns:c15="http://schemas.microsoft.com/office/drawing/2012/chart" uri="{CE6537A1-D6FC-4f65-9D91-7224C49458BB}"/>
                <c:ext xmlns:c16="http://schemas.microsoft.com/office/drawing/2014/chart" uri="{C3380CC4-5D6E-409C-BE32-E72D297353CC}">
                  <c16:uniqueId val="{00000019-2BDE-4B34-B66A-2DCCCCC17554}"/>
                </c:ext>
              </c:extLst>
            </c:dLbl>
            <c:dLbl>
              <c:idx val="5"/>
              <c:delete val="1"/>
              <c:extLst>
                <c:ext xmlns:c15="http://schemas.microsoft.com/office/drawing/2012/chart" uri="{CE6537A1-D6FC-4f65-9D91-7224C49458BB}"/>
                <c:ext xmlns:c16="http://schemas.microsoft.com/office/drawing/2014/chart" uri="{C3380CC4-5D6E-409C-BE32-E72D297353CC}">
                  <c16:uniqueId val="{0000001A-2BDE-4B34-B66A-2DCCCCC17554}"/>
                </c:ext>
              </c:extLst>
            </c:dLbl>
            <c:dLbl>
              <c:idx val="6"/>
              <c:delete val="1"/>
              <c:extLst>
                <c:ext xmlns:c15="http://schemas.microsoft.com/office/drawing/2012/chart" uri="{CE6537A1-D6FC-4f65-9D91-7224C49458BB}"/>
                <c:ext xmlns:c16="http://schemas.microsoft.com/office/drawing/2014/chart" uri="{C3380CC4-5D6E-409C-BE32-E72D297353CC}">
                  <c16:uniqueId val="{0000001B-2BDE-4B34-B66A-2DCCCCC17554}"/>
                </c:ext>
              </c:extLst>
            </c:dLbl>
            <c:dLbl>
              <c:idx val="7"/>
              <c:delete val="1"/>
              <c:extLst>
                <c:ext xmlns:c15="http://schemas.microsoft.com/office/drawing/2012/chart" uri="{CE6537A1-D6FC-4f65-9D91-7224C49458BB}"/>
                <c:ext xmlns:c16="http://schemas.microsoft.com/office/drawing/2014/chart" uri="{C3380CC4-5D6E-409C-BE32-E72D297353CC}">
                  <c16:uniqueId val="{0000001C-2BDE-4B34-B66A-2DCCCCC17554}"/>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Data!$C$256:$L$256</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extLst/>
            </c:numRef>
          </c:cat>
          <c:val>
            <c:numRef>
              <c:f>Data!$C$259:$L$259</c:f>
              <c:numCache>
                <c:formatCode>0.0</c:formatCode>
                <c:ptCount val="10"/>
                <c:pt idx="0">
                  <c:v>0</c:v>
                </c:pt>
                <c:pt idx="1">
                  <c:v>0</c:v>
                </c:pt>
                <c:pt idx="2">
                  <c:v>0</c:v>
                </c:pt>
                <c:pt idx="3">
                  <c:v>0</c:v>
                </c:pt>
                <c:pt idx="4">
                  <c:v>0</c:v>
                </c:pt>
                <c:pt idx="5">
                  <c:v>0</c:v>
                </c:pt>
                <c:pt idx="6">
                  <c:v>0</c:v>
                </c:pt>
                <c:pt idx="7">
                  <c:v>0</c:v>
                </c:pt>
                <c:pt idx="8">
                  <c:v>7.1</c:v>
                </c:pt>
                <c:pt idx="9">
                  <c:v>9.6999999999999993</c:v>
                </c:pt>
              </c:numCache>
              <c:extLst/>
            </c:numRef>
          </c:val>
          <c:extLst>
            <c:ext xmlns:c16="http://schemas.microsoft.com/office/drawing/2014/chart" uri="{C3380CC4-5D6E-409C-BE32-E72D297353CC}">
              <c16:uniqueId val="{0000001D-2BDE-4B34-B66A-2DCCCCC17554}"/>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9861607142857144E-2"/>
          <c:y val="0.80705731963887828"/>
          <c:w val="0.86973090277777765"/>
          <c:h val="0.1762405347584088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3565228174603171E-2"/>
          <c:y val="3.9664477657004829E-2"/>
          <c:w val="0.90748859126984127"/>
          <c:h val="0.80073671497584542"/>
        </c:manualLayout>
      </c:layout>
      <c:barChart>
        <c:barDir val="col"/>
        <c:grouping val="clustered"/>
        <c:varyColors val="0"/>
        <c:ser>
          <c:idx val="0"/>
          <c:order val="0"/>
          <c:tx>
            <c:strRef>
              <c:f>Data!$A$287</c:f>
              <c:strCache>
                <c:ptCount val="1"/>
                <c:pt idx="0">
                  <c:v>AP6</c:v>
                </c:pt>
              </c:strCache>
            </c:strRef>
          </c:tx>
          <c:spPr>
            <a:solidFill>
              <a:sysClr val="windowText" lastClr="000000"/>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Data!$B$286:$E$286</c:f>
              <c:strCache>
                <c:ptCount val="4"/>
                <c:pt idx="0">
                  <c:v>2022</c:v>
                </c:pt>
                <c:pt idx="1">
                  <c:v>2018-2022</c:v>
                </c:pt>
                <c:pt idx="2">
                  <c:v>2013-2022</c:v>
                </c:pt>
                <c:pt idx="3">
                  <c:v>1997-2022</c:v>
                </c:pt>
              </c:strCache>
            </c:strRef>
          </c:cat>
          <c:val>
            <c:numRef>
              <c:f>Data!$B$287:$E$287</c:f>
              <c:numCache>
                <c:formatCode>0.0%</c:formatCode>
                <c:ptCount val="4"/>
                <c:pt idx="0">
                  <c:v>1.9E-2</c:v>
                </c:pt>
                <c:pt idx="1">
                  <c:v>0.16800000000000001</c:v>
                </c:pt>
                <c:pt idx="2">
                  <c:v>0.13</c:v>
                </c:pt>
                <c:pt idx="3">
                  <c:v>7.4999999999999997E-2</c:v>
                </c:pt>
              </c:numCache>
            </c:numRef>
          </c:val>
          <c:extLst>
            <c:ext xmlns:c16="http://schemas.microsoft.com/office/drawing/2014/chart" uri="{C3380CC4-5D6E-409C-BE32-E72D297353CC}">
              <c16:uniqueId val="{00000000-E17C-4FC1-8670-41F3950F427B}"/>
            </c:ext>
          </c:extLst>
        </c:ser>
        <c:ser>
          <c:idx val="1"/>
          <c:order val="1"/>
          <c:tx>
            <c:strRef>
              <c:f>Data!$A$288</c:f>
              <c:strCache>
                <c:ptCount val="1"/>
                <c:pt idx="0">
                  <c:v>AP6 investeringsverksamhet</c:v>
                </c:pt>
              </c:strCache>
            </c:strRef>
          </c:tx>
          <c:spPr>
            <a:solidFill>
              <a:srgbClr val="E7E6E6"/>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Data!$B$286:$E$286</c:f>
              <c:strCache>
                <c:ptCount val="4"/>
                <c:pt idx="0">
                  <c:v>2022</c:v>
                </c:pt>
                <c:pt idx="1">
                  <c:v>2018-2022</c:v>
                </c:pt>
                <c:pt idx="2">
                  <c:v>2013-2022</c:v>
                </c:pt>
                <c:pt idx="3">
                  <c:v>1997-2022</c:v>
                </c:pt>
              </c:strCache>
            </c:strRef>
          </c:cat>
          <c:val>
            <c:numRef>
              <c:f>Data!$B$288:$E$288</c:f>
              <c:numCache>
                <c:formatCode>0.0%</c:formatCode>
                <c:ptCount val="4"/>
                <c:pt idx="0">
                  <c:v>0.15</c:v>
                </c:pt>
                <c:pt idx="1">
                  <c:v>0.24099999999999999</c:v>
                </c:pt>
                <c:pt idx="2">
                  <c:v>0.17799999999999999</c:v>
                </c:pt>
                <c:pt idx="3">
                  <c:v>0.109</c:v>
                </c:pt>
              </c:numCache>
            </c:numRef>
          </c:val>
          <c:extLst>
            <c:ext xmlns:c16="http://schemas.microsoft.com/office/drawing/2014/chart" uri="{C3380CC4-5D6E-409C-BE32-E72D297353CC}">
              <c16:uniqueId val="{00000001-E17C-4FC1-8670-41F3950F427B}"/>
            </c:ext>
          </c:extLst>
        </c:ser>
        <c:ser>
          <c:idx val="2"/>
          <c:order val="2"/>
          <c:tx>
            <c:strRef>
              <c:f>Data!$A$289</c:f>
              <c:strCache>
                <c:ptCount val="1"/>
                <c:pt idx="0">
                  <c:v>Avkastningsmål</c:v>
                </c:pt>
              </c:strCache>
            </c:strRef>
          </c:tx>
          <c:spPr>
            <a:solidFill>
              <a:srgbClr val="E7E6E6">
                <a:lumMod val="50000"/>
              </a:srgb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Data!$B$289:$E$289</c:f>
              <c:numCache>
                <c:formatCode>0.0%</c:formatCode>
                <c:ptCount val="4"/>
                <c:pt idx="0">
                  <c:v>0.20899999999999999</c:v>
                </c:pt>
                <c:pt idx="1">
                  <c:v>0.159</c:v>
                </c:pt>
                <c:pt idx="2">
                  <c:v>0.16200000000000001</c:v>
                </c:pt>
              </c:numCache>
            </c:numRef>
          </c:val>
          <c:extLst>
            <c:ext xmlns:c16="http://schemas.microsoft.com/office/drawing/2014/chart" uri="{C3380CC4-5D6E-409C-BE32-E72D297353CC}">
              <c16:uniqueId val="{00000002-E17C-4FC1-8670-41F3950F427B}"/>
            </c:ext>
          </c:extLst>
        </c:ser>
        <c:dLbls>
          <c:dLblPos val="outEnd"/>
          <c:showLegendKey val="0"/>
          <c:showVal val="1"/>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25310069444444444"/>
          <c:y val="0.91247924214975851"/>
          <c:w val="0.52876116071428569"/>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714037698412698E-2"/>
          <c:y val="3.9664477657004829E-2"/>
          <c:w val="0.92463938492063491"/>
          <c:h val="0.83428894927536235"/>
        </c:manualLayout>
      </c:layout>
      <c:barChart>
        <c:barDir val="col"/>
        <c:grouping val="stacked"/>
        <c:varyColors val="0"/>
        <c:ser>
          <c:idx val="0"/>
          <c:order val="0"/>
          <c:tx>
            <c:v>Likviditetsförvaltning*</c:v>
          </c:tx>
          <c:spPr>
            <a:solidFill>
              <a:sysClr val="windowText" lastClr="000000"/>
            </a:solid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Data!$B$278:$AD$278</c:f>
              <c:numCache>
                <c:formatCode>General</c:formatCode>
                <c:ptCount val="29"/>
                <c:pt idx="18" formatCode="0.0">
                  <c:v>6.5289999999999999</c:v>
                </c:pt>
                <c:pt idx="19" formatCode="0.0">
                  <c:v>7.1890854706599905</c:v>
                </c:pt>
                <c:pt idx="20" formatCode="0.0">
                  <c:v>6.4560000000000004</c:v>
                </c:pt>
                <c:pt idx="21" formatCode="0.0">
                  <c:v>7.0729999999999995</c:v>
                </c:pt>
                <c:pt idx="22" formatCode="0.0">
                  <c:v>11.341000000000001</c:v>
                </c:pt>
                <c:pt idx="23" formatCode="0.0">
                  <c:v>9.479000000000001</c:v>
                </c:pt>
                <c:pt idx="24" formatCode="0.0">
                  <c:v>8.141</c:v>
                </c:pt>
                <c:pt idx="25" formatCode="0.0">
                  <c:v>4.4729999999999999</c:v>
                </c:pt>
                <c:pt idx="26" formatCode="0.0">
                  <c:v>6.0540000000000003</c:v>
                </c:pt>
                <c:pt idx="27" formatCode="0.0">
                  <c:v>8.5350000000000001</c:v>
                </c:pt>
                <c:pt idx="28" formatCode="0.0">
                  <c:v>2.2000000000000002</c:v>
                </c:pt>
              </c:numCache>
            </c:numRef>
          </c:val>
          <c:extLst>
            <c:ext xmlns:c16="http://schemas.microsoft.com/office/drawing/2014/chart" uri="{C3380CC4-5D6E-409C-BE32-E72D297353CC}">
              <c16:uniqueId val="{00000000-B62B-43CC-BAD1-AD27DFAC5538}"/>
            </c:ext>
          </c:extLst>
        </c:ser>
        <c:ser>
          <c:idx val="7"/>
          <c:order val="1"/>
          <c:tx>
            <c:strRef>
              <c:f>Data!$A$284</c:f>
              <c:strCache>
                <c:ptCount val="1"/>
                <c:pt idx="0">
                  <c:v>Buyout - Fonder *</c:v>
                </c:pt>
              </c:strCache>
            </c:strRef>
          </c:tx>
          <c:spPr>
            <a:solidFill>
              <a:sysClr val="windowText" lastClr="000000">
                <a:lumMod val="50000"/>
                <a:lumOff val="50000"/>
              </a:sysClr>
            </a:solid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Data!$B$284:$AD$284</c:f>
              <c:numCache>
                <c:formatCode>General</c:formatCode>
                <c:ptCount val="29"/>
                <c:pt idx="27" formatCode="0.0">
                  <c:v>25.27</c:v>
                </c:pt>
                <c:pt idx="28">
                  <c:v>29.5</c:v>
                </c:pt>
              </c:numCache>
            </c:numRef>
          </c:val>
          <c:extLst>
            <c:ext xmlns:c16="http://schemas.microsoft.com/office/drawing/2014/chart" uri="{C3380CC4-5D6E-409C-BE32-E72D297353CC}">
              <c16:uniqueId val="{00000001-B62B-43CC-BAD1-AD27DFAC5538}"/>
            </c:ext>
          </c:extLst>
        </c:ser>
        <c:ser>
          <c:idx val="6"/>
          <c:order val="2"/>
          <c:tx>
            <c:strRef>
              <c:f>Data!$A$283</c:f>
              <c:strCache>
                <c:ptCount val="1"/>
                <c:pt idx="0">
                  <c:v>Buyout - Co-invest*</c:v>
                </c:pt>
              </c:strCache>
            </c:strRef>
          </c:tx>
          <c:spPr>
            <a:pattFill prst="wdUpDiag">
              <a:fgClr>
                <a:sysClr val="window" lastClr="FFFFFF">
                  <a:lumMod val="65000"/>
                </a:sysClr>
              </a:fgClr>
              <a:bgClr>
                <a:sysClr val="window" lastClr="FFFFFF"/>
              </a:bgClr>
            </a:patt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Data!$B$283:$AD$283</c:f>
              <c:numCache>
                <c:formatCode>General</c:formatCode>
                <c:ptCount val="29"/>
                <c:pt idx="27" formatCode="0.0">
                  <c:v>22.844000000000001</c:v>
                </c:pt>
                <c:pt idx="28">
                  <c:v>24.4</c:v>
                </c:pt>
              </c:numCache>
            </c:numRef>
          </c:val>
          <c:extLst>
            <c:ext xmlns:c16="http://schemas.microsoft.com/office/drawing/2014/chart" uri="{C3380CC4-5D6E-409C-BE32-E72D297353CC}">
              <c16:uniqueId val="{00000002-B62B-43CC-BAD1-AD27DFAC5538}"/>
            </c:ext>
          </c:extLst>
        </c:ser>
        <c:ser>
          <c:idx val="4"/>
          <c:order val="3"/>
          <c:tx>
            <c:strRef>
              <c:f>Data!$A$281</c:f>
              <c:strCache>
                <c:ptCount val="1"/>
                <c:pt idx="0">
                  <c:v>Secondary*</c:v>
                </c:pt>
              </c:strCache>
            </c:strRef>
          </c:tx>
          <c:spPr>
            <a:pattFill prst="wdDnDiag">
              <a:fgClr>
                <a:sysClr val="windowText" lastClr="000000">
                  <a:lumMod val="75000"/>
                  <a:lumOff val="25000"/>
                </a:sysClr>
              </a:fgClr>
              <a:bgClr>
                <a:sysClr val="window" lastClr="FFFFFF"/>
              </a:bgClr>
            </a:patt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Data!$B$281:$AD$281</c:f>
              <c:numCache>
                <c:formatCode>General</c:formatCode>
                <c:ptCount val="29"/>
                <c:pt idx="27" formatCode="0.0">
                  <c:v>2.2970000000000002</c:v>
                </c:pt>
                <c:pt idx="28">
                  <c:v>2.7</c:v>
                </c:pt>
              </c:numCache>
            </c:numRef>
          </c:val>
          <c:extLst>
            <c:ext xmlns:c16="http://schemas.microsoft.com/office/drawing/2014/chart" uri="{C3380CC4-5D6E-409C-BE32-E72D297353CC}">
              <c16:uniqueId val="{00000003-B62B-43CC-BAD1-AD27DFAC5538}"/>
            </c:ext>
          </c:extLst>
        </c:ser>
        <c:ser>
          <c:idx val="5"/>
          <c:order val="4"/>
          <c:tx>
            <c:strRef>
              <c:f>Data!$A$282</c:f>
              <c:strCache>
                <c:ptCount val="1"/>
                <c:pt idx="0">
                  <c:v>Venture/Growth*</c:v>
                </c:pt>
              </c:strCache>
            </c:strRef>
          </c:tx>
          <c:invertIfNegative val="0"/>
          <c:dPt>
            <c:idx val="27"/>
            <c:invertIfNegative val="0"/>
            <c:bubble3D val="0"/>
            <c:spPr>
              <a:solidFill>
                <a:srgbClr val="E7E6E6"/>
              </a:solidFill>
            </c:spPr>
            <c:extLst>
              <c:ext xmlns:c16="http://schemas.microsoft.com/office/drawing/2014/chart" uri="{C3380CC4-5D6E-409C-BE32-E72D297353CC}">
                <c16:uniqueId val="{00000005-B62B-43CC-BAD1-AD27DFAC5538}"/>
              </c:ext>
            </c:extLst>
          </c:dPt>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Data!$B$282:$AD$282</c:f>
              <c:numCache>
                <c:formatCode>General</c:formatCode>
                <c:ptCount val="29"/>
                <c:pt idx="27" formatCode="0.0">
                  <c:v>8.3859999999999992</c:v>
                </c:pt>
                <c:pt idx="28">
                  <c:v>9.9</c:v>
                </c:pt>
              </c:numCache>
            </c:numRef>
          </c:val>
          <c:extLst>
            <c:ext xmlns:c16="http://schemas.microsoft.com/office/drawing/2014/chart" uri="{C3380CC4-5D6E-409C-BE32-E72D297353CC}">
              <c16:uniqueId val="{00000006-B62B-43CC-BAD1-AD27DFAC5538}"/>
            </c:ext>
          </c:extLst>
        </c:ser>
        <c:ser>
          <c:idx val="2"/>
          <c:order val="5"/>
          <c:tx>
            <c:strRef>
              <c:f>Data!$A$279</c:f>
              <c:strCache>
                <c:ptCount val="1"/>
                <c:pt idx="0">
                  <c:v>Co-investeringar*</c:v>
                </c:pt>
              </c:strCache>
            </c:strRef>
          </c:tx>
          <c:spPr>
            <a:pattFill prst="pct75">
              <a:fgClr>
                <a:sysClr val="windowText" lastClr="000000"/>
              </a:fgClr>
              <a:bgClr>
                <a:sysClr val="window" lastClr="FFFFFF"/>
              </a:bgClr>
            </a:patt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Data!$B$279:$AD$279</c:f>
              <c:numCache>
                <c:formatCode>General</c:formatCode>
                <c:ptCount val="29"/>
                <c:pt idx="18" formatCode="0.0">
                  <c:v>7.9802761111899994</c:v>
                </c:pt>
                <c:pt idx="19" formatCode="0.0">
                  <c:v>9.0357956282399989</c:v>
                </c:pt>
                <c:pt idx="20" formatCode="0.0">
                  <c:v>10.81</c:v>
                </c:pt>
                <c:pt idx="21" formatCode="0.0">
                  <c:v>12.38</c:v>
                </c:pt>
                <c:pt idx="22" formatCode="0.0">
                  <c:v>7.9359999999999999</c:v>
                </c:pt>
                <c:pt idx="23" formatCode="0.0">
                  <c:v>11.471</c:v>
                </c:pt>
                <c:pt idx="24" formatCode="0.0">
                  <c:v>13.457000000000001</c:v>
                </c:pt>
                <c:pt idx="25" formatCode="0.0">
                  <c:v>15.77</c:v>
                </c:pt>
                <c:pt idx="26" formatCode="0.0">
                  <c:v>16.736000000000001</c:v>
                </c:pt>
              </c:numCache>
            </c:numRef>
          </c:val>
          <c:extLst>
            <c:ext xmlns:c16="http://schemas.microsoft.com/office/drawing/2014/chart" uri="{C3380CC4-5D6E-409C-BE32-E72D297353CC}">
              <c16:uniqueId val="{00000007-B62B-43CC-BAD1-AD27DFAC5538}"/>
            </c:ext>
          </c:extLst>
        </c:ser>
        <c:ser>
          <c:idx val="3"/>
          <c:order val="6"/>
          <c:tx>
            <c:strRef>
              <c:f>Data!$A$280</c:f>
              <c:strCache>
                <c:ptCount val="1"/>
                <c:pt idx="0">
                  <c:v>Fondinvesteringar*</c:v>
                </c:pt>
              </c:strCache>
            </c:strRef>
          </c:tx>
          <c:spPr>
            <a:pattFill prst="dkUpDiag">
              <a:fgClr>
                <a:sysClr val="windowText" lastClr="000000"/>
              </a:fgClr>
              <a:bgClr>
                <a:sysClr val="window" lastClr="FFFFFF"/>
              </a:bgClr>
            </a:patt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Data!$B$280:$AD$280</c:f>
              <c:numCache>
                <c:formatCode>General</c:formatCode>
                <c:ptCount val="29"/>
                <c:pt idx="18" formatCode="0.0">
                  <c:v>5.740431902910001</c:v>
                </c:pt>
                <c:pt idx="19" formatCode="0.0">
                  <c:v>5.8841811287999999</c:v>
                </c:pt>
                <c:pt idx="20" formatCode="0.0">
                  <c:v>6.2839999999999998</c:v>
                </c:pt>
                <c:pt idx="21" formatCode="0.0">
                  <c:v>6.9640000000000004</c:v>
                </c:pt>
                <c:pt idx="22" formatCode="0.0">
                  <c:v>8.8610000000000007</c:v>
                </c:pt>
                <c:pt idx="23" formatCode="0.0">
                  <c:v>10.657999999999999</c:v>
                </c:pt>
                <c:pt idx="24" formatCode="0.0">
                  <c:v>13.039</c:v>
                </c:pt>
                <c:pt idx="25" formatCode="0.0">
                  <c:v>17.265000000000001</c:v>
                </c:pt>
                <c:pt idx="26" formatCode="0.0">
                  <c:v>22.363</c:v>
                </c:pt>
              </c:numCache>
            </c:numRef>
          </c:val>
          <c:extLst>
            <c:ext xmlns:c16="http://schemas.microsoft.com/office/drawing/2014/chart" uri="{C3380CC4-5D6E-409C-BE32-E72D297353CC}">
              <c16:uniqueId val="{00000008-B62B-43CC-BAD1-AD27DFAC5538}"/>
            </c:ext>
          </c:extLst>
        </c:ser>
        <c:ser>
          <c:idx val="10"/>
          <c:order val="7"/>
          <c:tx>
            <c:strRef>
              <c:f>Data!$A$275</c:f>
              <c:strCache>
                <c:ptCount val="1"/>
                <c:pt idx="0">
                  <c:v>Likviditetsförvaltning</c:v>
                </c:pt>
              </c:strCache>
            </c:strRef>
          </c:tx>
          <c:spPr>
            <a:solidFill>
              <a:sysClr val="windowText" lastClr="000000"/>
            </a:solid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Data!$B$275:$AD$275</c:f>
              <c:numCache>
                <c:formatCode>General</c:formatCode>
                <c:ptCount val="29"/>
                <c:pt idx="0">
                  <c:v>10.413432999999999</c:v>
                </c:pt>
                <c:pt idx="1">
                  <c:v>10.932</c:v>
                </c:pt>
                <c:pt idx="2">
                  <c:v>11.249559993</c:v>
                </c:pt>
                <c:pt idx="3">
                  <c:v>16.290686831999999</c:v>
                </c:pt>
                <c:pt idx="4">
                  <c:v>14.689240324</c:v>
                </c:pt>
                <c:pt idx="5">
                  <c:v>10.756403242999999</c:v>
                </c:pt>
                <c:pt idx="6">
                  <c:v>5.9988433639999998</c:v>
                </c:pt>
                <c:pt idx="7">
                  <c:v>5.5233952430000004</c:v>
                </c:pt>
                <c:pt idx="8">
                  <c:v>5.4730780220000002</c:v>
                </c:pt>
                <c:pt idx="9">
                  <c:v>2.2982551409999998</c:v>
                </c:pt>
                <c:pt idx="10">
                  <c:v>2.1455833709999999</c:v>
                </c:pt>
                <c:pt idx="11">
                  <c:v>2.550785877</c:v>
                </c:pt>
                <c:pt idx="12">
                  <c:v>0.47599999999999998</c:v>
                </c:pt>
                <c:pt idx="13">
                  <c:v>0.4</c:v>
                </c:pt>
                <c:pt idx="14">
                  <c:v>8.4818099999999993E-3</c:v>
                </c:pt>
                <c:pt idx="15">
                  <c:v>1.2203545644099998</c:v>
                </c:pt>
                <c:pt idx="16">
                  <c:v>4.8722002079999998</c:v>
                </c:pt>
              </c:numCache>
            </c:numRef>
          </c:val>
          <c:extLst>
            <c:ext xmlns:c16="http://schemas.microsoft.com/office/drawing/2014/chart" uri="{C3380CC4-5D6E-409C-BE32-E72D297353CC}">
              <c16:uniqueId val="{00000009-B62B-43CC-BAD1-AD27DFAC5538}"/>
            </c:ext>
          </c:extLst>
        </c:ser>
        <c:ser>
          <c:idx val="1"/>
          <c:order val="8"/>
          <c:tx>
            <c:strRef>
              <c:f>Data!$A$276</c:f>
              <c:strCache>
                <c:ptCount val="1"/>
                <c:pt idx="0">
                  <c:v>Investeringsverksamheten</c:v>
                </c:pt>
              </c:strCache>
            </c:strRef>
          </c:tx>
          <c:spPr>
            <a:solidFill>
              <a:sysClr val="window" lastClr="FFFFFF">
                <a:lumMod val="75000"/>
              </a:sysClr>
            </a:solidFill>
          </c:spPr>
          <c:invertIfNegative val="0"/>
          <c:cat>
            <c:numRef>
              <c:f>Data!$B$274:$AD$274</c:f>
              <c:numCache>
                <c:formatCode>General</c:formatCode>
                <c:ptCount val="29"/>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numCache>
            </c:numRef>
          </c:cat>
          <c:val>
            <c:numRef>
              <c:f>Data!$B$276:$AD$276</c:f>
              <c:numCache>
                <c:formatCode>General</c:formatCode>
                <c:ptCount val="29"/>
                <c:pt idx="0">
                  <c:v>0</c:v>
                </c:pt>
                <c:pt idx="1">
                  <c:v>0.41976206199999999</c:v>
                </c:pt>
                <c:pt idx="2">
                  <c:v>1.0679544249999999</c:v>
                </c:pt>
                <c:pt idx="3">
                  <c:v>2.6717344189999999</c:v>
                </c:pt>
                <c:pt idx="4">
                  <c:v>3.9034162050000001</c:v>
                </c:pt>
                <c:pt idx="5">
                  <c:v>6.0684157040000004</c:v>
                </c:pt>
                <c:pt idx="6">
                  <c:v>5.6188776840000001</c:v>
                </c:pt>
                <c:pt idx="7">
                  <c:v>7.1856195190000003</c:v>
                </c:pt>
                <c:pt idx="8">
                  <c:v>8.4138505450000007</c:v>
                </c:pt>
                <c:pt idx="9">
                  <c:v>12.817925197999999</c:v>
                </c:pt>
                <c:pt idx="10">
                  <c:v>15.058380523</c:v>
                </c:pt>
                <c:pt idx="11">
                  <c:v>17.056509901999998</c:v>
                </c:pt>
                <c:pt idx="12">
                  <c:v>15.901999999999999</c:v>
                </c:pt>
                <c:pt idx="13">
                  <c:v>17.789887531000002</c:v>
                </c:pt>
                <c:pt idx="14">
                  <c:v>19.911036380000002</c:v>
                </c:pt>
                <c:pt idx="15">
                  <c:v>17.327741834000001</c:v>
                </c:pt>
                <c:pt idx="16">
                  <c:v>15.377507806100001</c:v>
                </c:pt>
              </c:numCache>
            </c:numRef>
          </c:val>
          <c:extLst>
            <c:ext xmlns:c16="http://schemas.microsoft.com/office/drawing/2014/chart" uri="{C3380CC4-5D6E-409C-BE32-E72D297353CC}">
              <c16:uniqueId val="{0000000A-B62B-43CC-BAD1-AD27DFAC5538}"/>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r"/>
      <c:layout>
        <c:manualLayout>
          <c:xMode val="edge"/>
          <c:yMode val="edge"/>
          <c:x val="9.208581349206349E-2"/>
          <c:y val="6.2132774758454107E-2"/>
          <c:w val="0.25275545634920638"/>
          <c:h val="0.57855751811594203"/>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808506944444442"/>
          <c:y val="4.0608771135265703E-2"/>
          <c:w val="0.86267530832342287"/>
          <c:h val="0.58070765398550717"/>
        </c:manualLayout>
      </c:layout>
      <c:barChart>
        <c:barDir val="col"/>
        <c:grouping val="clustered"/>
        <c:varyColors val="0"/>
        <c:ser>
          <c:idx val="0"/>
          <c:order val="0"/>
          <c:tx>
            <c:strRef>
              <c:f>Data!$B$315</c:f>
              <c:strCache>
                <c:ptCount val="1"/>
                <c:pt idx="0">
                  <c:v>2022</c:v>
                </c:pt>
              </c:strCache>
            </c:strRef>
          </c:tx>
          <c:spPr>
            <a:pattFill prst="dkDnDiag">
              <a:fgClr>
                <a:sysClr val="windowText" lastClr="000000"/>
              </a:fgClr>
              <a:bgClr>
                <a:sysClr val="window" lastClr="FFFFFF"/>
              </a:bgClr>
            </a:pattFill>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Data!$A$316:$A$322</c:f>
              <c:strCache>
                <c:ptCount val="7"/>
                <c:pt idx="0">
                  <c:v>Buyout: Co-investeringar</c:v>
                </c:pt>
                <c:pt idx="1">
                  <c:v>Buyout: Fondinvesteringar</c:v>
                </c:pt>
                <c:pt idx="2">
                  <c:v>Buyout: Total fond- och co-investeringar</c:v>
                </c:pt>
                <c:pt idx="3">
                  <c:v>Venture/Growth</c:v>
                </c:pt>
                <c:pt idx="4">
                  <c:v>Secondary</c:v>
                </c:pt>
                <c:pt idx="5">
                  <c:v>Total investeringsverksamhet</c:v>
                </c:pt>
                <c:pt idx="6">
                  <c:v>Avkastningsmål</c:v>
                </c:pt>
              </c:strCache>
            </c:strRef>
          </c:cat>
          <c:val>
            <c:numRef>
              <c:f>Data!$B$316:$B$322</c:f>
              <c:numCache>
                <c:formatCode>0.0%</c:formatCode>
                <c:ptCount val="7"/>
                <c:pt idx="0">
                  <c:v>0.126</c:v>
                </c:pt>
                <c:pt idx="1">
                  <c:v>0.19700000000000001</c:v>
                </c:pt>
                <c:pt idx="2">
                  <c:v>0.16300000000000001</c:v>
                </c:pt>
                <c:pt idx="3">
                  <c:v>5.1999999999999998E-2</c:v>
                </c:pt>
                <c:pt idx="4">
                  <c:v>0.25900000000000001</c:v>
                </c:pt>
                <c:pt idx="5">
                  <c:v>0.15</c:v>
                </c:pt>
                <c:pt idx="6">
                  <c:v>0.20899999999999999</c:v>
                </c:pt>
              </c:numCache>
            </c:numRef>
          </c:val>
          <c:extLst>
            <c:ext xmlns:c16="http://schemas.microsoft.com/office/drawing/2014/chart" uri="{C3380CC4-5D6E-409C-BE32-E72D297353CC}">
              <c16:uniqueId val="{00000000-6988-47D5-A202-FA1DE2B1EEF1}"/>
            </c:ext>
          </c:extLst>
        </c:ser>
        <c:ser>
          <c:idx val="1"/>
          <c:order val="1"/>
          <c:tx>
            <c:strRef>
              <c:f>Data!$C$315</c:f>
              <c:strCache>
                <c:ptCount val="1"/>
                <c:pt idx="0">
                  <c:v>2018-2022</c:v>
                </c:pt>
              </c:strCache>
            </c:strRef>
          </c:tx>
          <c:spPr>
            <a:ln>
              <a:solidFill>
                <a:sysClr val="windowText" lastClr="000000"/>
              </a:solidFill>
            </a:ln>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Data!$A$316:$A$322</c:f>
              <c:strCache>
                <c:ptCount val="7"/>
                <c:pt idx="0">
                  <c:v>Buyout: Co-investeringar</c:v>
                </c:pt>
                <c:pt idx="1">
                  <c:v>Buyout: Fondinvesteringar</c:v>
                </c:pt>
                <c:pt idx="2">
                  <c:v>Buyout: Total fond- och co-investeringar</c:v>
                </c:pt>
                <c:pt idx="3">
                  <c:v>Venture/Growth</c:v>
                </c:pt>
                <c:pt idx="4">
                  <c:v>Secondary</c:v>
                </c:pt>
                <c:pt idx="5">
                  <c:v>Total investeringsverksamhet</c:v>
                </c:pt>
                <c:pt idx="6">
                  <c:v>Avkastningsmål</c:v>
                </c:pt>
              </c:strCache>
            </c:strRef>
          </c:cat>
          <c:val>
            <c:numRef>
              <c:f>Data!$C$316:$C$322</c:f>
              <c:numCache>
                <c:formatCode>0.0%</c:formatCode>
                <c:ptCount val="7"/>
                <c:pt idx="0">
                  <c:v>0.221</c:v>
                </c:pt>
                <c:pt idx="1">
                  <c:v>0.22900000000000001</c:v>
                </c:pt>
                <c:pt idx="2">
                  <c:v>0.22500000000000001</c:v>
                </c:pt>
                <c:pt idx="3">
                  <c:v>0.40100000000000002</c:v>
                </c:pt>
                <c:pt idx="4">
                  <c:v>0.193</c:v>
                </c:pt>
                <c:pt idx="5">
                  <c:v>0.24099999999999999</c:v>
                </c:pt>
                <c:pt idx="6">
                  <c:v>0.159</c:v>
                </c:pt>
              </c:numCache>
            </c:numRef>
          </c:val>
          <c:extLst>
            <c:ext xmlns:c16="http://schemas.microsoft.com/office/drawing/2014/chart" uri="{C3380CC4-5D6E-409C-BE32-E72D297353CC}">
              <c16:uniqueId val="{00000001-6988-47D5-A202-FA1DE2B1EEF1}"/>
            </c:ext>
          </c:extLst>
        </c:ser>
        <c:ser>
          <c:idx val="2"/>
          <c:order val="2"/>
          <c:tx>
            <c:strRef>
              <c:f>Data!$D$315</c:f>
              <c:strCache>
                <c:ptCount val="1"/>
                <c:pt idx="0">
                  <c:v>2013-2022</c:v>
                </c:pt>
              </c:strCache>
            </c:strRef>
          </c:tx>
          <c:spPr>
            <a:solidFill>
              <a:sysClr val="window" lastClr="FFFFFF"/>
            </a:solidFill>
            <a:ln>
              <a:solidFill>
                <a:sysClr val="windowText" lastClr="000000"/>
              </a:solidFill>
            </a:ln>
          </c:spPr>
          <c:invertIfNegative val="0"/>
          <c:dLbls>
            <c:dLbl>
              <c:idx val="2"/>
              <c:layout>
                <c:manualLayout>
                  <c:x val="0"/>
                  <c:y val="4.7931763285024151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988-47D5-A202-FA1DE2B1EEF1}"/>
                </c:ext>
              </c:extLst>
            </c:dLbl>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Data!$D$316:$D$322</c:f>
              <c:numCache>
                <c:formatCode>0.0%</c:formatCode>
                <c:ptCount val="7"/>
                <c:pt idx="0">
                  <c:v>0.159</c:v>
                </c:pt>
                <c:pt idx="1">
                  <c:v>0.193</c:v>
                </c:pt>
                <c:pt idx="2">
                  <c:v>0.17199999999999999</c:v>
                </c:pt>
                <c:pt idx="3">
                  <c:v>0.21</c:v>
                </c:pt>
                <c:pt idx="4">
                  <c:v>0.18099999999999999</c:v>
                </c:pt>
                <c:pt idx="5">
                  <c:v>0.17799999999999999</c:v>
                </c:pt>
                <c:pt idx="6">
                  <c:v>0.16200000000000001</c:v>
                </c:pt>
              </c:numCache>
            </c:numRef>
          </c:val>
          <c:extLst>
            <c:ext xmlns:c16="http://schemas.microsoft.com/office/drawing/2014/chart" uri="{C3380CC4-5D6E-409C-BE32-E72D297353CC}">
              <c16:uniqueId val="{00000003-6988-47D5-A202-FA1DE2B1EEF1}"/>
            </c:ext>
          </c:extLst>
        </c:ser>
        <c:ser>
          <c:idx val="3"/>
          <c:order val="3"/>
          <c:tx>
            <c:strRef>
              <c:f>Data!$E$315</c:f>
              <c:strCache>
                <c:ptCount val="1"/>
                <c:pt idx="0">
                  <c:v>1997-2022</c:v>
                </c:pt>
              </c:strCache>
            </c:strRef>
          </c:tx>
          <c:spPr>
            <a:solidFill>
              <a:sysClr val="windowText" lastClr="000000"/>
            </a:solidFill>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Data!$E$316:$E$322</c:f>
              <c:numCache>
                <c:formatCode>0.0%</c:formatCode>
                <c:ptCount val="7"/>
                <c:pt idx="0">
                  <c:v>0.16600000000000001</c:v>
                </c:pt>
                <c:pt idx="1">
                  <c:v>0.161</c:v>
                </c:pt>
                <c:pt idx="2">
                  <c:v>0.16400000000000001</c:v>
                </c:pt>
                <c:pt idx="3">
                  <c:v>2.4E-2</c:v>
                </c:pt>
                <c:pt idx="5">
                  <c:v>0.109</c:v>
                </c:pt>
              </c:numCache>
            </c:numRef>
          </c:val>
          <c:extLst>
            <c:ext xmlns:c16="http://schemas.microsoft.com/office/drawing/2014/chart" uri="{C3380CC4-5D6E-409C-BE32-E72D297353CC}">
              <c16:uniqueId val="{00000004-6988-47D5-A202-FA1DE2B1EEF1}"/>
            </c:ext>
          </c:extLst>
        </c:ser>
        <c:dLbls>
          <c:dLblPos val="outEnd"/>
          <c:showLegendKey val="0"/>
          <c:showVal val="1"/>
          <c:showCatName val="0"/>
          <c:showSerName val="0"/>
          <c:showPercent val="0"/>
          <c:showBubbleSize val="0"/>
        </c:dLbls>
        <c:gapWidth val="50"/>
        <c:axId val="81486208"/>
        <c:axId val="81488128"/>
      </c:bar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1920000" vert="horz" anchor="ctr" anchorCtr="0"/>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0.5"/>
          <c:min val="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spPr>
        <a:noFill/>
        <a:ln w="3175">
          <a:solidFill>
            <a:srgbClr val="000000"/>
          </a:solidFill>
          <a:prstDash val="solid"/>
        </a:ln>
      </c:spPr>
    </c:plotArea>
    <c:legend>
      <c:legendPos val="b"/>
      <c:layout>
        <c:manualLayout>
          <c:xMode val="edge"/>
          <c:yMode val="edge"/>
          <c:x val="0.28577875793725471"/>
          <c:y val="0.87892700785024169"/>
          <c:w val="0.45623160584267308"/>
          <c:h val="6.7479619565217391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0.06358</cdr:x>
      <cdr:y>0.26397</cdr:y>
    </cdr:from>
    <cdr:to>
      <cdr:x>0.95217</cdr:x>
      <cdr:y>0.26539</cdr:y>
    </cdr:to>
    <cdr:cxnSp macro="">
      <cdr:nvCxnSpPr>
        <cdr:cNvPr id="3" name="Rak koppling 2">
          <a:extLst xmlns:a="http://schemas.openxmlformats.org/drawingml/2006/main">
            <a:ext uri="{FF2B5EF4-FFF2-40B4-BE49-F238E27FC236}">
              <a16:creationId xmlns:a16="http://schemas.microsoft.com/office/drawing/2014/main" id="{C85C48F7-BAF9-4D38-8BF6-7FE35AC8525B}"/>
            </a:ext>
          </a:extLst>
        </cdr:cNvPr>
        <cdr:cNvCxnSpPr/>
      </cdr:nvCxnSpPr>
      <cdr:spPr>
        <a:xfrm xmlns:a="http://schemas.openxmlformats.org/drawingml/2006/main" flipH="1">
          <a:off x="238070" y="649528"/>
          <a:ext cx="3327409" cy="3494"/>
        </a:xfrm>
        <a:prstGeom xmlns:a="http://schemas.openxmlformats.org/drawingml/2006/main" prst="line">
          <a:avLst/>
        </a:prstGeom>
        <a:ln xmlns:a="http://schemas.openxmlformats.org/drawingml/2006/main" w="6350">
          <a:solidFill>
            <a:schemeClr val="tx1">
              <a:lumMod val="75000"/>
              <a:lumOff val="2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xml><?xml version="1.0" encoding="utf-8"?>
<c:userShapes xmlns:c="http://schemas.openxmlformats.org/drawingml/2006/chart">
  <cdr:relSizeAnchor xmlns:cdr="http://schemas.openxmlformats.org/drawingml/2006/chartDrawing">
    <cdr:from>
      <cdr:x>0.8029</cdr:x>
      <cdr:y>0.03567</cdr:y>
    </cdr:from>
    <cdr:to>
      <cdr:x>0.80486</cdr:x>
      <cdr:y>0.74917</cdr:y>
    </cdr:to>
    <cdr:cxnSp macro="">
      <cdr:nvCxnSpPr>
        <cdr:cNvPr id="5" name="Rak koppling 4"/>
        <cdr:cNvCxnSpPr/>
      </cdr:nvCxnSpPr>
      <cdr:spPr>
        <a:xfrm xmlns:a="http://schemas.openxmlformats.org/drawingml/2006/main">
          <a:off x="3006547" y="87782"/>
          <a:ext cx="7315" cy="1755648"/>
        </a:xfrm>
        <a:prstGeom xmlns:a="http://schemas.openxmlformats.org/drawingml/2006/main" prst="line">
          <a:avLst/>
        </a:prstGeom>
        <a:ln xmlns:a="http://schemas.openxmlformats.org/drawingml/2006/main">
          <a:solidFill>
            <a:schemeClr val="tx1"/>
          </a:solidFill>
          <a:prstDash val="sys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6VV7YVCVAJZ7-373442560-11422</_dlc_DocId>
    <_dlc_DocIdUrl xmlns="4f5ca95d-8798-43a8-9b50-3b2f8b9416bf">
      <Url>https://dhs.sp.regeringskansliet.se/yta/sb-gransk/_layouts/15/DocIdRedir.aspx?ID=6VV7YVCVAJZ7-373442560-11422</Url>
      <Description>6VV7YVCVAJZ7-373442560-11422</Description>
    </_dlc_DocIdUrl>
  </documentManagement>
</p:properti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Strömmer, Roswall, Forssmed, Tenje, Slottner, M Persson, Wykman, Malmer Stenergard, Kullgren, Liljestrand, Brandberg,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Skr.">2022/23:130</dokumentnummer>
  <titel>Redovisning av AP-fondernas verksamhet t.o.m. 2022</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EED0319-CAFA-4BA1-B33D-B01BCEDD00AE}">
  <ds:schemaRefs>
    <ds:schemaRef ds:uri="http://schemas.microsoft.com/office/2006/metadata/properties"/>
    <ds:schemaRef ds:uri="cc625d36-bb37-4650-91b9-0c96159295ba"/>
    <ds:schemaRef ds:uri="http://purl.org/dc/terms/"/>
    <ds:schemaRef ds:uri="http://schemas.openxmlformats.org/package/2006/metadata/core-properties"/>
    <ds:schemaRef ds:uri="http://schemas.microsoft.com/office/2006/documentManagement/types"/>
    <ds:schemaRef ds:uri="398b51e1-350b-47c9-b561-4c6b34d05dd3"/>
    <ds:schemaRef ds:uri="http://schemas.microsoft.com/office/infopath/2007/PartnerControls"/>
    <ds:schemaRef ds:uri="18f3d968-6251-40b0-9f11-012b293496c2"/>
    <ds:schemaRef ds:uri="http://purl.org/dc/elements/1.1/"/>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CC420A65-6909-475F-9554-7E444F7B9D9A}">
  <ds:schemaRefs>
    <ds:schemaRef ds:uri="http://schemas.microsoft.com/office/2006/metadata/customXsn"/>
  </ds:schemaRefs>
</ds:datastoreItem>
</file>

<file path=customXml/itemProps3.xml><?xml version="1.0" encoding="utf-8"?>
<ds:datastoreItem xmlns:ds="http://schemas.openxmlformats.org/officeDocument/2006/customXml" ds:itemID="{6F6A1212-8D41-4BF2-9703-0F74CFA1A628}">
  <ds:schemaRefs>
    <ds:schemaRef ds:uri="http://schemas.microsoft.com/sharepoint/v3/contenttype/forms"/>
  </ds:schemaRefs>
</ds:datastoreItem>
</file>

<file path=customXml/itemProps4.xml><?xml version="1.0" encoding="utf-8"?>
<ds:datastoreItem xmlns:ds="http://schemas.openxmlformats.org/officeDocument/2006/customXml" ds:itemID="{8DF0DC77-BB76-45AF-A65C-5D8F32FE115E}"/>
</file>

<file path=customXml/itemProps5.xml><?xml version="1.0" encoding="utf-8"?>
<ds:datastoreItem xmlns:ds="http://schemas.openxmlformats.org/officeDocument/2006/customXml" ds:itemID="{868DE7B6-8C48-498A-97AF-C345432BD093}"/>
</file>

<file path=customXml/itemProps6.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7.xml><?xml version="1.0" encoding="utf-8"?>
<ds:datastoreItem xmlns:ds="http://schemas.openxmlformats.org/officeDocument/2006/customXml" ds:itemID="{F0B0E62C-4FBB-46A5-9871-65FC84E0F09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288</Pages>
  <Words>36277</Words>
  <Characters>192272</Characters>
  <Application>Microsoft Office Word</Application>
  <DocSecurity>0</DocSecurity>
  <Lines>1602</Lines>
  <Paragraphs>456</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228093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AP-fondernas verksamhet t.o.m. 2022</dc:title>
  <dc:subject>Regeringens skrivelse</dc:subject>
  <dc:creator>Nina Gomez Rico</dc:creator>
  <dc:description/>
  <cp:lastModifiedBy>Nina Rico</cp:lastModifiedBy>
  <cp:revision>2</cp:revision>
  <dcterms:created xsi:type="dcterms:W3CDTF">2023-05-25T10:31:00Z</dcterms:created>
  <dcterms:modified xsi:type="dcterms:W3CDTF">2023-05-25T10:31:00Z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5170b193-4713-4afe-9c8e-fdb08b697eb0</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