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BB8D8BF" w14:textId="77777777" w:rsidR="00F700D7" w:rsidRDefault="00F77B48" w:rsidP="00BE766A">
      <w:pPr>
        <w:pStyle w:val="Prophuvudrubrik"/>
      </w:pPr>
      <w:sdt>
        <w:sdtPr>
          <w:alias w:val="Publikation"/>
          <w:tag w:val="Publikation"/>
          <w:id w:val="577641782"/>
          <w:lock w:val="contentLocked"/>
          <w:text/>
        </w:sdtPr>
        <w:sdtEndPr/>
        <w:sdtContent>
          <w:r w:rsidR="00F700D7">
            <w:t>Regeringens skrivelse</w:t>
          </w:r>
        </w:sdtContent>
      </w:sdt>
      <w:r w:rsidR="00F700D7">
        <w:rPr>
          <w:noProof/>
          <w:lang w:eastAsia="sv-SE"/>
        </w:rPr>
        <mc:AlternateContent>
          <mc:Choice Requires="wps">
            <w:drawing>
              <wp:anchor distT="0" distB="0" distL="114300" distR="114300" simplePos="0" relativeHeight="251659264" behindDoc="1" locked="0" layoutInCell="1" allowOverlap="1" wp14:anchorId="60391E67" wp14:editId="0A5048D0">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E9207D2" w14:textId="77777777" w:rsidR="00BE766A" w:rsidRPr="00811BB8" w:rsidRDefault="00BE766A" w:rsidP="00BE766A">
                                <w:pPr>
                                  <w:pStyle w:val="Brdtext"/>
                                </w:pPr>
                                <w:r>
                                  <w:rPr>
                                    <w:noProof/>
                                    <w:lang w:eastAsia="sv-SE"/>
                                  </w:rPr>
                                  <w:drawing>
                                    <wp:inline distT="0" distB="0" distL="0" distR="0" wp14:anchorId="344FED83" wp14:editId="7957788E">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0391E67"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E9207D2" w14:textId="77777777" w:rsidR="00BE766A" w:rsidRPr="00811BB8" w:rsidRDefault="00BE766A" w:rsidP="00BE766A">
                          <w:pPr>
                            <w:pStyle w:val="Brdtext"/>
                          </w:pPr>
                          <w:r>
                            <w:rPr>
                              <w:noProof/>
                              <w:lang w:eastAsia="sv-SE"/>
                            </w:rPr>
                            <w:drawing>
                              <wp:inline distT="0" distB="0" distL="0" distR="0" wp14:anchorId="344FED83" wp14:editId="7957788E">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6D5FE649" w14:textId="4A454B32" w:rsidR="00F700D7" w:rsidRDefault="00A62E4D" w:rsidP="00BE766A">
          <w:pPr>
            <w:pStyle w:val="Prophuvudrubrik"/>
          </w:pPr>
          <w:r>
            <w:t>2020/21:117</w:t>
          </w:r>
        </w:p>
      </w:sdtContent>
    </w:sdt>
    <w:p w14:paraId="131262A0" w14:textId="77777777" w:rsidR="00F700D7" w:rsidRPr="00D01F17" w:rsidRDefault="00F700D7" w:rsidP="00BE766A">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F700D7" w14:paraId="796EB75B" w14:textId="77777777" w:rsidTr="00BE766A">
        <w:tc>
          <w:tcPr>
            <w:tcW w:w="5834" w:type="dxa"/>
            <w:tcMar>
              <w:left w:w="0" w:type="dxa"/>
            </w:tcMar>
          </w:tcPr>
          <w:p w14:paraId="435E6160" w14:textId="5B03D981" w:rsidR="00F700D7" w:rsidRDefault="00F700D7" w:rsidP="00BE766A">
            <w:pPr>
              <w:pStyle w:val="Proprubrik"/>
              <w:spacing w:after="20"/>
            </w:pPr>
            <w:r>
              <w:t xml:space="preserve">Riksrevisionens </w:t>
            </w:r>
            <w:r w:rsidR="001F716E">
              <w:t xml:space="preserve">rapport om </w:t>
            </w:r>
            <w:r>
              <w:t>Sidas garantiverksamhet</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16CA8422" w14:textId="0C789638" w:rsidR="00F700D7" w:rsidRDefault="00A62E4D" w:rsidP="00BE766A">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723BC12C" w14:textId="66AA130F" w:rsidR="00F700D7" w:rsidRPr="00141F91" w:rsidRDefault="00A62E4D" w:rsidP="00BE766A">
                <w:pPr>
                  <w:pStyle w:val="Proprubrik"/>
                  <w:rPr>
                    <w:szCs w:val="26"/>
                  </w:rPr>
                </w:pPr>
                <w:r>
                  <w:rPr>
                    <w:szCs w:val="26"/>
                  </w:rPr>
                  <w:t>2020/21:117</w:t>
                </w:r>
              </w:p>
            </w:sdtContent>
          </w:sdt>
        </w:tc>
      </w:tr>
    </w:tbl>
    <w:p w14:paraId="277D205C" w14:textId="77777777" w:rsidR="00F700D7" w:rsidRDefault="00F700D7" w:rsidP="00BE766A">
      <w:pPr>
        <w:pStyle w:val="Brdtext"/>
        <w:spacing w:before="60"/>
      </w:pPr>
    </w:p>
    <w:p w14:paraId="064F3E78" w14:textId="77777777" w:rsidR="00F700D7" w:rsidRDefault="00F700D7" w:rsidP="00BE766A">
      <w:pPr>
        <w:pStyle w:val="Brdtext"/>
      </w:pPr>
      <w:r>
        <w:t>Regeringen överlämnar denna skrivelse till riksdagen.</w:t>
      </w:r>
    </w:p>
    <w:p w14:paraId="291C3B4A" w14:textId="77777777" w:rsidR="00F700D7" w:rsidRDefault="00F700D7" w:rsidP="00BE766A">
      <w:pPr>
        <w:pStyle w:val="Brdtext"/>
      </w:pPr>
    </w:p>
    <w:p w14:paraId="3B1B5A7A" w14:textId="0D19B5BD" w:rsidR="00F700D7" w:rsidRDefault="00F700D7" w:rsidP="00BE766A">
      <w:pPr>
        <w:pStyle w:val="Brdtext"/>
      </w:pPr>
      <w:r>
        <w:t xml:space="preserve">Stockholm </w:t>
      </w:r>
      <w:sdt>
        <w:sdtPr>
          <w:alias w:val="Datum"/>
          <w:tag w:val="Datum"/>
          <w:id w:val="750776800"/>
          <w:date w:fullDate="2021-03-11T00:00:00Z">
            <w:dateFormat w:val="'den' d MMMM yyyy"/>
            <w:lid w:val="sv-SE"/>
            <w:storeMappedDataAs w:val="dateTime"/>
            <w:calendar w:val="gregorian"/>
          </w:date>
        </w:sdtPr>
        <w:sdtEndPr/>
        <w:sdtContent>
          <w:r w:rsidR="007325EB">
            <w:t>den 11 mars 2021</w:t>
          </w:r>
        </w:sdtContent>
      </w:sdt>
    </w:p>
    <w:p w14:paraId="236AD6EF" w14:textId="77777777" w:rsidR="00F700D7" w:rsidRDefault="00F700D7" w:rsidP="00BE766A">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54C455C8" w14:textId="6DC3FD71" w:rsidR="00F700D7" w:rsidRDefault="00A62E4D" w:rsidP="00BE766A">
          <w:pPr>
            <w:pStyle w:val="Propnamnunderskrift1"/>
          </w:pPr>
          <w:r>
            <w:t>Stefan Löfven</w:t>
          </w:r>
        </w:p>
      </w:sdtContent>
    </w:sdt>
    <w:p w14:paraId="0B1BB406" w14:textId="6F028C2A" w:rsidR="00F700D7" w:rsidRDefault="00F700D7" w:rsidP="00BE766A">
      <w:pPr>
        <w:pStyle w:val="Propnamnunderskrift2"/>
        <w:tabs>
          <w:tab w:val="clear" w:pos="2693"/>
          <w:tab w:val="clear" w:pos="7474"/>
          <w:tab w:val="left" w:pos="2126"/>
        </w:tabs>
      </w:pPr>
      <w:r>
        <w:tab/>
      </w:r>
      <w:sdt>
        <w:sdtPr>
          <w:alias w:val="Namnunderskrift2"/>
          <w:tag w:val="Namnunderskrift2"/>
          <w:id w:val="-873931827"/>
          <w:text/>
        </w:sdtPr>
        <w:sdtEndPr/>
        <w:sdtContent>
          <w:r w:rsidR="00052C33">
            <w:t>Per Olsson Fridh</w:t>
          </w:r>
        </w:sdtContent>
      </w:sdt>
    </w:p>
    <w:p w14:paraId="40D5FFE7" w14:textId="3CC991E7" w:rsidR="00F700D7" w:rsidRPr="008624B2" w:rsidRDefault="00F700D7" w:rsidP="00BE766A">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contentLocked"/>
          <w:dataBinding w:prefixMappings="xmlns:ns0='http://rkdhs/mallar/lagstiftning/Skr/Skr.xsd'" w:xpath="/ns0:dokumentvärden[1]/ns0:departementsnamn[1]" w:storeItemID="{068625C3-B546-44A5-B525-B7CC092E5AD6}"/>
          <w:text/>
        </w:sdtPr>
        <w:sdtEndPr/>
        <w:sdtContent>
          <w:r w:rsidR="00A62E4D">
            <w:rPr>
              <w:i w:val="0"/>
            </w:rPr>
            <w:t>Utrikesdepartementet</w:t>
          </w:r>
        </w:sdtContent>
      </w:sdt>
      <w:r w:rsidRPr="008624B2">
        <w:rPr>
          <w:i w:val="0"/>
        </w:rPr>
        <w:t>)</w:t>
      </w:r>
    </w:p>
    <w:p w14:paraId="6CC723D2" w14:textId="77777777" w:rsidR="00F700D7" w:rsidRDefault="00F700D7" w:rsidP="00BE766A">
      <w:pPr>
        <w:pStyle w:val="Brdtextmedindrag"/>
      </w:pPr>
    </w:p>
    <w:p w14:paraId="2EB62680" w14:textId="77777777" w:rsidR="00F700D7" w:rsidRDefault="00F700D7" w:rsidP="00BE766A">
      <w:pPr>
        <w:pStyle w:val="Brdtextmedindrag"/>
      </w:pPr>
    </w:p>
    <w:p w14:paraId="1CEFD60B" w14:textId="77777777" w:rsidR="00F700D7" w:rsidRDefault="00F700D7" w:rsidP="00BE766A">
      <w:pPr>
        <w:pStyle w:val="Brdtextmedindrag"/>
      </w:pPr>
    </w:p>
    <w:p w14:paraId="37F319CC" w14:textId="77777777" w:rsidR="00F700D7" w:rsidRDefault="00F700D7" w:rsidP="00BE766A">
      <w:pPr>
        <w:pStyle w:val="Proprubrik"/>
        <w:spacing w:before="80" w:after="400"/>
      </w:pPr>
      <w:r>
        <w:t>Skrivelsens huvudsakliga innehåll</w:t>
      </w:r>
    </w:p>
    <w:p w14:paraId="5F0C6498" w14:textId="56FBB4DD" w:rsidR="00EC04F9" w:rsidRDefault="00EC04F9" w:rsidP="00EC04F9">
      <w:pPr>
        <w:pStyle w:val="Brdtext"/>
      </w:pPr>
      <w:r>
        <w:t xml:space="preserve">I skrivelsen redovisar regeringen sin bedömning av de iakttagelser och rekommendationer som Riksrevisionen </w:t>
      </w:r>
      <w:r w:rsidR="00851EA2">
        <w:t xml:space="preserve">har </w:t>
      </w:r>
      <w:r>
        <w:t xml:space="preserve">gjort i rapporten Sidas garantiverksamhet – statens arbete med garantier inom svenskt bistånd (RiR 2020:21). </w:t>
      </w:r>
    </w:p>
    <w:p w14:paraId="12AD5EA9" w14:textId="21DFAD55" w:rsidR="006F6875" w:rsidRDefault="00EC04F9" w:rsidP="00FF265D">
      <w:pPr>
        <w:pStyle w:val="Brdtextmedindrag"/>
      </w:pPr>
      <w:r>
        <w:t xml:space="preserve">Riksrevisionens övergripande slutsats är att regeringen, </w:t>
      </w:r>
      <w:r w:rsidR="006F6875">
        <w:t>Styrelsen för internationellt utvecklingssamarbete (</w:t>
      </w:r>
      <w:r>
        <w:t>Sida</w:t>
      </w:r>
      <w:r w:rsidR="006F6875">
        <w:t>)</w:t>
      </w:r>
      <w:r>
        <w:t xml:space="preserve"> och Riksgäld</w:t>
      </w:r>
      <w:r w:rsidR="006F6875">
        <w:t>skontoret</w:t>
      </w:r>
      <w:r>
        <w:t xml:space="preserve"> i huvudsak har säkerställt att garantiverksamheten bedrivs på ett effektivt sätt. Riksrevisionen bedömer att regeringens styrning </w:t>
      </w:r>
      <w:r w:rsidR="00421DB3">
        <w:t>har varit</w:t>
      </w:r>
      <w:r>
        <w:t xml:space="preserve"> tydlig</w:t>
      </w:r>
      <w:r w:rsidR="005A3B9E">
        <w:t xml:space="preserve"> och lämnar därför inga rekommendationer till regeringen</w:t>
      </w:r>
      <w:r>
        <w:t xml:space="preserve">. Riksrevisionen </w:t>
      </w:r>
      <w:r w:rsidR="0010724E">
        <w:t>bedömer</w:t>
      </w:r>
      <w:r>
        <w:t xml:space="preserve"> att Sida och Riksgäld</w:t>
      </w:r>
      <w:r w:rsidR="00104812">
        <w:t xml:space="preserve">skontoret </w:t>
      </w:r>
      <w:r>
        <w:t>i huvudsak har arbetat ändamålsenligt</w:t>
      </w:r>
      <w:r w:rsidR="00C26EAE">
        <w:t xml:space="preserve"> med garantier</w:t>
      </w:r>
      <w:r>
        <w:t xml:space="preserve">. </w:t>
      </w:r>
      <w:r w:rsidR="004C3681">
        <w:t xml:space="preserve">Sida </w:t>
      </w:r>
      <w:r w:rsidR="007E7F53">
        <w:t>bör dock</w:t>
      </w:r>
      <w:r w:rsidR="004C3681">
        <w:t xml:space="preserve"> säkerställa att det går att följa </w:t>
      </w:r>
      <w:r w:rsidR="00851EA2">
        <w:t>alla</w:t>
      </w:r>
      <w:r w:rsidR="004C3681">
        <w:t xml:space="preserve"> överväganden som legat till grund för garantiernas utformning</w:t>
      </w:r>
      <w:r w:rsidR="00AD6EE9">
        <w:t xml:space="preserve"> och planera uppföljningen av garantier så att </w:t>
      </w:r>
      <w:r w:rsidR="00352CAE">
        <w:t xml:space="preserve">samtliga garantiers resultat </w:t>
      </w:r>
      <w:r w:rsidR="00104812">
        <w:t>kan</w:t>
      </w:r>
      <w:r w:rsidR="00AD6EE9">
        <w:t xml:space="preserve"> följas upp</w:t>
      </w:r>
      <w:r w:rsidR="00104812">
        <w:t xml:space="preserve">. </w:t>
      </w:r>
      <w:r w:rsidR="0053059C">
        <w:t xml:space="preserve">Sida och Riksgäldskontoret bör också säkerställa att beräkningar av statens förväntade förlust är väl motiverade och </w:t>
      </w:r>
      <w:r w:rsidR="00BF2C76">
        <w:t xml:space="preserve">att det går att följa de överväganden som </w:t>
      </w:r>
      <w:r w:rsidR="00340999">
        <w:t xml:space="preserve">har </w:t>
      </w:r>
      <w:r w:rsidR="00BF2C76">
        <w:t xml:space="preserve">gjorts. </w:t>
      </w:r>
    </w:p>
    <w:p w14:paraId="7862C81D" w14:textId="3F04880E" w:rsidR="00851EA2" w:rsidRDefault="00851EA2" w:rsidP="00FF265D">
      <w:pPr>
        <w:pStyle w:val="Brdtextmedindrag"/>
      </w:pPr>
      <w:r>
        <w:t xml:space="preserve">Regeringen </w:t>
      </w:r>
      <w:r w:rsidR="00581910">
        <w:t xml:space="preserve">delar Riksrevisionens </w:t>
      </w:r>
      <w:r w:rsidR="00917D2A">
        <w:t>bedömning</w:t>
      </w:r>
      <w:r w:rsidR="00581910">
        <w:t xml:space="preserve"> att garantiverksamheten i huvudsak bedrivs på ett effektivt sätt och att Sida och Riksgäld</w:t>
      </w:r>
      <w:r w:rsidR="00BF2C76">
        <w:t xml:space="preserve">skontoret </w:t>
      </w:r>
      <w:r w:rsidR="00581910">
        <w:t xml:space="preserve">i huvudsak har arbetat ändamålsenligt med garantier. </w:t>
      </w:r>
      <w:r w:rsidR="008F5436">
        <w:t xml:space="preserve">Regeringen instämmer vidare i vikten av att överväganden och beräkningar är väl motiverade och att </w:t>
      </w:r>
      <w:r w:rsidR="00BF2C76">
        <w:t>garantiernas</w:t>
      </w:r>
      <w:r w:rsidR="008F5436">
        <w:t xml:space="preserve"> utvecklingseffekter</w:t>
      </w:r>
      <w:r w:rsidR="00BF2C76">
        <w:t xml:space="preserve"> </w:t>
      </w:r>
      <w:r w:rsidR="00713C2D">
        <w:t xml:space="preserve">kan </w:t>
      </w:r>
      <w:r w:rsidR="00BF2C76">
        <w:t>följ</w:t>
      </w:r>
      <w:r w:rsidR="00713C2D">
        <w:t>a</w:t>
      </w:r>
      <w:r w:rsidR="00BF2C76">
        <w:t>s upp</w:t>
      </w:r>
      <w:r w:rsidR="008F5436">
        <w:t>.</w:t>
      </w:r>
      <w:r>
        <w:t xml:space="preserve"> </w:t>
      </w:r>
      <w:r w:rsidR="00E92AA2">
        <w:t xml:space="preserve">Regeringen avser fortsätta att följa Sidas arbete med att utveckla garantiverksamheten. </w:t>
      </w:r>
    </w:p>
    <w:p w14:paraId="5E529732" w14:textId="25D7AEE3" w:rsidR="00DA429A" w:rsidRDefault="00581910" w:rsidP="005B221B">
      <w:pPr>
        <w:pStyle w:val="Brdtextmedindrag"/>
      </w:pPr>
      <w:r>
        <w:t>I och med denna skrivelse anser regeringen att Riksrevisionens rapport är slutbehandlad.</w:t>
      </w:r>
      <w:r w:rsidR="008F5436">
        <w:t xml:space="preserve"> </w:t>
      </w: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76D4227C" w14:textId="77777777" w:rsidR="00F700D7" w:rsidRPr="00773619" w:rsidRDefault="00F700D7" w:rsidP="00BE766A">
          <w:pPr>
            <w:pStyle w:val="Innehllsfrteckning"/>
            <w:pageBreakBefore/>
            <w:rPr>
              <w:sz w:val="30"/>
              <w:szCs w:val="30"/>
            </w:rPr>
          </w:pPr>
          <w:r w:rsidRPr="00773619">
            <w:rPr>
              <w:rFonts w:eastAsiaTheme="minorHAnsi"/>
              <w:noProof/>
              <w:sz w:val="30"/>
              <w:szCs w:val="30"/>
            </w:rPr>
            <w:t>Innehållsförteckning</w:t>
          </w:r>
        </w:p>
        <w:p w14:paraId="1655CEF7" w14:textId="026462B0" w:rsidR="00A62E4D" w:rsidRDefault="00F700D7">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5678644" w:history="1">
            <w:r w:rsidR="00A62E4D" w:rsidRPr="002713F0">
              <w:rPr>
                <w:rStyle w:val="Hyperlnk"/>
              </w:rPr>
              <w:t>1</w:t>
            </w:r>
            <w:r w:rsidR="00A62E4D">
              <w:rPr>
                <w:rFonts w:asciiTheme="minorHAnsi" w:eastAsiaTheme="minorEastAsia" w:hAnsiTheme="minorHAnsi"/>
                <w:sz w:val="22"/>
                <w:lang w:eastAsia="sv-SE"/>
              </w:rPr>
              <w:tab/>
            </w:r>
            <w:r w:rsidR="00A62E4D" w:rsidRPr="002713F0">
              <w:rPr>
                <w:rStyle w:val="Hyperlnk"/>
              </w:rPr>
              <w:t>Ärendet och dess beredning</w:t>
            </w:r>
            <w:r w:rsidR="00A62E4D">
              <w:rPr>
                <w:webHidden/>
              </w:rPr>
              <w:tab/>
            </w:r>
            <w:r w:rsidR="00A62E4D">
              <w:rPr>
                <w:webHidden/>
              </w:rPr>
              <w:fldChar w:fldCharType="begin"/>
            </w:r>
            <w:r w:rsidR="00A62E4D">
              <w:rPr>
                <w:webHidden/>
              </w:rPr>
              <w:instrText xml:space="preserve"> PAGEREF _Toc65678644 \h </w:instrText>
            </w:r>
            <w:r w:rsidR="00A62E4D">
              <w:rPr>
                <w:webHidden/>
              </w:rPr>
            </w:r>
            <w:r w:rsidR="00A62E4D">
              <w:rPr>
                <w:webHidden/>
              </w:rPr>
              <w:fldChar w:fldCharType="separate"/>
            </w:r>
            <w:r w:rsidR="002E0B93">
              <w:rPr>
                <w:webHidden/>
              </w:rPr>
              <w:t>3</w:t>
            </w:r>
            <w:r w:rsidR="00A62E4D">
              <w:rPr>
                <w:webHidden/>
              </w:rPr>
              <w:fldChar w:fldCharType="end"/>
            </w:r>
          </w:hyperlink>
        </w:p>
        <w:p w14:paraId="74F1AA5A" w14:textId="031E09FF" w:rsidR="00A62E4D" w:rsidRDefault="00F77B48">
          <w:pPr>
            <w:pStyle w:val="Innehll1"/>
            <w:rPr>
              <w:rFonts w:asciiTheme="minorHAnsi" w:eastAsiaTheme="minorEastAsia" w:hAnsiTheme="minorHAnsi"/>
              <w:sz w:val="22"/>
              <w:lang w:eastAsia="sv-SE"/>
            </w:rPr>
          </w:pPr>
          <w:hyperlink w:anchor="_Toc65678645" w:history="1">
            <w:r w:rsidR="00A62E4D" w:rsidRPr="002713F0">
              <w:rPr>
                <w:rStyle w:val="Hyperlnk"/>
              </w:rPr>
              <w:t>2</w:t>
            </w:r>
            <w:r w:rsidR="00A62E4D">
              <w:rPr>
                <w:rFonts w:asciiTheme="minorHAnsi" w:eastAsiaTheme="minorEastAsia" w:hAnsiTheme="minorHAnsi"/>
                <w:sz w:val="22"/>
                <w:lang w:eastAsia="sv-SE"/>
              </w:rPr>
              <w:tab/>
            </w:r>
            <w:r w:rsidR="00A62E4D" w:rsidRPr="002713F0">
              <w:rPr>
                <w:rStyle w:val="Hyperlnk"/>
              </w:rPr>
              <w:t>Riksrevisionens iakttagelser och rekommendationer</w:t>
            </w:r>
            <w:r w:rsidR="00A62E4D">
              <w:rPr>
                <w:webHidden/>
              </w:rPr>
              <w:tab/>
            </w:r>
            <w:r w:rsidR="00A62E4D">
              <w:rPr>
                <w:webHidden/>
              </w:rPr>
              <w:fldChar w:fldCharType="begin"/>
            </w:r>
            <w:r w:rsidR="00A62E4D">
              <w:rPr>
                <w:webHidden/>
              </w:rPr>
              <w:instrText xml:space="preserve"> PAGEREF _Toc65678645 \h </w:instrText>
            </w:r>
            <w:r w:rsidR="00A62E4D">
              <w:rPr>
                <w:webHidden/>
              </w:rPr>
            </w:r>
            <w:r w:rsidR="00A62E4D">
              <w:rPr>
                <w:webHidden/>
              </w:rPr>
              <w:fldChar w:fldCharType="separate"/>
            </w:r>
            <w:r w:rsidR="002E0B93">
              <w:rPr>
                <w:webHidden/>
              </w:rPr>
              <w:t>3</w:t>
            </w:r>
            <w:r w:rsidR="00A62E4D">
              <w:rPr>
                <w:webHidden/>
              </w:rPr>
              <w:fldChar w:fldCharType="end"/>
            </w:r>
          </w:hyperlink>
        </w:p>
        <w:p w14:paraId="7621299D" w14:textId="6119021F" w:rsidR="00A62E4D" w:rsidRDefault="00F77B48">
          <w:pPr>
            <w:pStyle w:val="Innehll2"/>
            <w:rPr>
              <w:rFonts w:asciiTheme="minorHAnsi" w:eastAsiaTheme="minorEastAsia" w:hAnsiTheme="minorHAnsi" w:cstheme="minorBidi"/>
              <w:sz w:val="22"/>
              <w:szCs w:val="22"/>
              <w:lang w:eastAsia="sv-SE"/>
            </w:rPr>
          </w:pPr>
          <w:hyperlink w:anchor="_Toc65678646" w:history="1">
            <w:r w:rsidR="00A62E4D" w:rsidRPr="002713F0">
              <w:rPr>
                <w:rStyle w:val="Hyperlnk"/>
                <w:rFonts w:eastAsiaTheme="majorEastAsia"/>
              </w:rPr>
              <w:t>2.1</w:t>
            </w:r>
            <w:r w:rsidR="00A62E4D">
              <w:rPr>
                <w:rFonts w:asciiTheme="minorHAnsi" w:eastAsiaTheme="minorEastAsia" w:hAnsiTheme="minorHAnsi" w:cstheme="minorBidi"/>
                <w:sz w:val="22"/>
                <w:szCs w:val="22"/>
                <w:lang w:eastAsia="sv-SE"/>
              </w:rPr>
              <w:tab/>
            </w:r>
            <w:r w:rsidR="00A62E4D" w:rsidRPr="002713F0">
              <w:rPr>
                <w:rStyle w:val="Hyperlnk"/>
                <w:rFonts w:eastAsiaTheme="majorEastAsia"/>
              </w:rPr>
              <w:t>Regeringens styrning har varit tydlig</w:t>
            </w:r>
            <w:r w:rsidR="00A62E4D">
              <w:rPr>
                <w:webHidden/>
              </w:rPr>
              <w:tab/>
            </w:r>
            <w:r w:rsidR="00A62E4D">
              <w:rPr>
                <w:webHidden/>
              </w:rPr>
              <w:fldChar w:fldCharType="begin"/>
            </w:r>
            <w:r w:rsidR="00A62E4D">
              <w:rPr>
                <w:webHidden/>
              </w:rPr>
              <w:instrText xml:space="preserve"> PAGEREF _Toc65678646 \h </w:instrText>
            </w:r>
            <w:r w:rsidR="00A62E4D">
              <w:rPr>
                <w:webHidden/>
              </w:rPr>
            </w:r>
            <w:r w:rsidR="00A62E4D">
              <w:rPr>
                <w:webHidden/>
              </w:rPr>
              <w:fldChar w:fldCharType="separate"/>
            </w:r>
            <w:r w:rsidR="002E0B93">
              <w:rPr>
                <w:webHidden/>
              </w:rPr>
              <w:t>3</w:t>
            </w:r>
            <w:r w:rsidR="00A62E4D">
              <w:rPr>
                <w:webHidden/>
              </w:rPr>
              <w:fldChar w:fldCharType="end"/>
            </w:r>
          </w:hyperlink>
        </w:p>
        <w:p w14:paraId="71467407" w14:textId="3E3C5FC2" w:rsidR="00A62E4D" w:rsidRDefault="00F77B48">
          <w:pPr>
            <w:pStyle w:val="Innehll2"/>
            <w:rPr>
              <w:rFonts w:asciiTheme="minorHAnsi" w:eastAsiaTheme="minorEastAsia" w:hAnsiTheme="minorHAnsi" w:cstheme="minorBidi"/>
              <w:sz w:val="22"/>
              <w:szCs w:val="22"/>
              <w:lang w:eastAsia="sv-SE"/>
            </w:rPr>
          </w:pPr>
          <w:hyperlink w:anchor="_Toc65678647" w:history="1">
            <w:r w:rsidR="00A62E4D" w:rsidRPr="002713F0">
              <w:rPr>
                <w:rStyle w:val="Hyperlnk"/>
                <w:rFonts w:eastAsiaTheme="majorEastAsia"/>
              </w:rPr>
              <w:t>2.2</w:t>
            </w:r>
            <w:r w:rsidR="00A62E4D">
              <w:rPr>
                <w:rFonts w:asciiTheme="minorHAnsi" w:eastAsiaTheme="minorEastAsia" w:hAnsiTheme="minorHAnsi" w:cstheme="minorBidi"/>
                <w:sz w:val="22"/>
                <w:szCs w:val="22"/>
                <w:lang w:eastAsia="sv-SE"/>
              </w:rPr>
              <w:tab/>
            </w:r>
            <w:r w:rsidR="00A62E4D" w:rsidRPr="002713F0">
              <w:rPr>
                <w:rStyle w:val="Hyperlnk"/>
                <w:rFonts w:eastAsiaTheme="majorEastAsia"/>
              </w:rPr>
              <w:t>Sida har i huvudsak arbetat ändamålsenligt med garantier, men internt stöd och dokumentation bör stärkas</w:t>
            </w:r>
            <w:r w:rsidR="00A62E4D">
              <w:rPr>
                <w:webHidden/>
              </w:rPr>
              <w:tab/>
            </w:r>
            <w:r w:rsidR="00A62E4D">
              <w:rPr>
                <w:webHidden/>
              </w:rPr>
              <w:fldChar w:fldCharType="begin"/>
            </w:r>
            <w:r w:rsidR="00A62E4D">
              <w:rPr>
                <w:webHidden/>
              </w:rPr>
              <w:instrText xml:space="preserve"> PAGEREF _Toc65678647 \h </w:instrText>
            </w:r>
            <w:r w:rsidR="00A62E4D">
              <w:rPr>
                <w:webHidden/>
              </w:rPr>
            </w:r>
            <w:r w:rsidR="00A62E4D">
              <w:rPr>
                <w:webHidden/>
              </w:rPr>
              <w:fldChar w:fldCharType="separate"/>
            </w:r>
            <w:r w:rsidR="002E0B93">
              <w:rPr>
                <w:webHidden/>
              </w:rPr>
              <w:t>4</w:t>
            </w:r>
            <w:r w:rsidR="00A62E4D">
              <w:rPr>
                <w:webHidden/>
              </w:rPr>
              <w:fldChar w:fldCharType="end"/>
            </w:r>
          </w:hyperlink>
        </w:p>
        <w:p w14:paraId="36DE2475" w14:textId="03B71EA9" w:rsidR="00A62E4D" w:rsidRDefault="00F77B48">
          <w:pPr>
            <w:pStyle w:val="Innehll2"/>
            <w:rPr>
              <w:rFonts w:asciiTheme="minorHAnsi" w:eastAsiaTheme="minorEastAsia" w:hAnsiTheme="minorHAnsi" w:cstheme="minorBidi"/>
              <w:sz w:val="22"/>
              <w:szCs w:val="22"/>
              <w:lang w:eastAsia="sv-SE"/>
            </w:rPr>
          </w:pPr>
          <w:hyperlink w:anchor="_Toc65678648" w:history="1">
            <w:r w:rsidR="00A62E4D" w:rsidRPr="002713F0">
              <w:rPr>
                <w:rStyle w:val="Hyperlnk"/>
                <w:rFonts w:eastAsiaTheme="majorEastAsia"/>
              </w:rPr>
              <w:t>2.3</w:t>
            </w:r>
            <w:r w:rsidR="00A62E4D">
              <w:rPr>
                <w:rFonts w:asciiTheme="minorHAnsi" w:eastAsiaTheme="minorEastAsia" w:hAnsiTheme="minorHAnsi" w:cstheme="minorBidi"/>
                <w:sz w:val="22"/>
                <w:szCs w:val="22"/>
                <w:lang w:eastAsia="sv-SE"/>
              </w:rPr>
              <w:tab/>
            </w:r>
            <w:r w:rsidR="00A62E4D" w:rsidRPr="002713F0">
              <w:rPr>
                <w:rStyle w:val="Hyperlnk"/>
                <w:rFonts w:eastAsiaTheme="majorEastAsia"/>
              </w:rPr>
              <w:t>Sida bör planera uppföljningen av garantiers resultat på ett mer systematiskt sätt</w:t>
            </w:r>
            <w:r w:rsidR="00A62E4D">
              <w:rPr>
                <w:webHidden/>
              </w:rPr>
              <w:tab/>
            </w:r>
            <w:r w:rsidR="00A62E4D">
              <w:rPr>
                <w:webHidden/>
              </w:rPr>
              <w:fldChar w:fldCharType="begin"/>
            </w:r>
            <w:r w:rsidR="00A62E4D">
              <w:rPr>
                <w:webHidden/>
              </w:rPr>
              <w:instrText xml:space="preserve"> PAGEREF _Toc65678648 \h </w:instrText>
            </w:r>
            <w:r w:rsidR="00A62E4D">
              <w:rPr>
                <w:webHidden/>
              </w:rPr>
            </w:r>
            <w:r w:rsidR="00A62E4D">
              <w:rPr>
                <w:webHidden/>
              </w:rPr>
              <w:fldChar w:fldCharType="separate"/>
            </w:r>
            <w:r w:rsidR="002E0B93">
              <w:rPr>
                <w:webHidden/>
              </w:rPr>
              <w:t>5</w:t>
            </w:r>
            <w:r w:rsidR="00A62E4D">
              <w:rPr>
                <w:webHidden/>
              </w:rPr>
              <w:fldChar w:fldCharType="end"/>
            </w:r>
          </w:hyperlink>
        </w:p>
        <w:p w14:paraId="03297659" w14:textId="1BA68EFD" w:rsidR="00A62E4D" w:rsidRDefault="00F77B48">
          <w:pPr>
            <w:pStyle w:val="Innehll2"/>
            <w:rPr>
              <w:rFonts w:asciiTheme="minorHAnsi" w:eastAsiaTheme="minorEastAsia" w:hAnsiTheme="minorHAnsi" w:cstheme="minorBidi"/>
              <w:sz w:val="22"/>
              <w:szCs w:val="22"/>
              <w:lang w:eastAsia="sv-SE"/>
            </w:rPr>
          </w:pPr>
          <w:hyperlink w:anchor="_Toc65678649" w:history="1">
            <w:r w:rsidR="00A62E4D" w:rsidRPr="002713F0">
              <w:rPr>
                <w:rStyle w:val="Hyperlnk"/>
                <w:rFonts w:eastAsiaTheme="majorEastAsia"/>
              </w:rPr>
              <w:t>2.4</w:t>
            </w:r>
            <w:r w:rsidR="00A62E4D">
              <w:rPr>
                <w:rFonts w:asciiTheme="minorHAnsi" w:eastAsiaTheme="minorEastAsia" w:hAnsiTheme="minorHAnsi" w:cstheme="minorBidi"/>
                <w:sz w:val="22"/>
                <w:szCs w:val="22"/>
                <w:lang w:eastAsia="sv-SE"/>
              </w:rPr>
              <w:tab/>
            </w:r>
            <w:r w:rsidR="00A62E4D" w:rsidRPr="002713F0">
              <w:rPr>
                <w:rStyle w:val="Hyperlnk"/>
                <w:rFonts w:eastAsiaTheme="majorEastAsia"/>
              </w:rPr>
              <w:t>Sida och Riksgäldskontoret har i huvudsak arbetat ändamålsenligt med att beräkna förväntade förluster, men internt stöd och dokumentation bör stärkas</w:t>
            </w:r>
            <w:r w:rsidR="00A62E4D">
              <w:rPr>
                <w:webHidden/>
              </w:rPr>
              <w:tab/>
            </w:r>
            <w:r w:rsidR="00A62E4D">
              <w:rPr>
                <w:webHidden/>
              </w:rPr>
              <w:fldChar w:fldCharType="begin"/>
            </w:r>
            <w:r w:rsidR="00A62E4D">
              <w:rPr>
                <w:webHidden/>
              </w:rPr>
              <w:instrText xml:space="preserve"> PAGEREF _Toc65678649 \h </w:instrText>
            </w:r>
            <w:r w:rsidR="00A62E4D">
              <w:rPr>
                <w:webHidden/>
              </w:rPr>
            </w:r>
            <w:r w:rsidR="00A62E4D">
              <w:rPr>
                <w:webHidden/>
              </w:rPr>
              <w:fldChar w:fldCharType="separate"/>
            </w:r>
            <w:r w:rsidR="002E0B93">
              <w:rPr>
                <w:webHidden/>
              </w:rPr>
              <w:t>5</w:t>
            </w:r>
            <w:r w:rsidR="00A62E4D">
              <w:rPr>
                <w:webHidden/>
              </w:rPr>
              <w:fldChar w:fldCharType="end"/>
            </w:r>
          </w:hyperlink>
        </w:p>
        <w:p w14:paraId="68ADDFA3" w14:textId="1E03932A" w:rsidR="00A62E4D" w:rsidRDefault="00F77B48">
          <w:pPr>
            <w:pStyle w:val="Innehll2"/>
            <w:rPr>
              <w:rFonts w:asciiTheme="minorHAnsi" w:eastAsiaTheme="minorEastAsia" w:hAnsiTheme="minorHAnsi" w:cstheme="minorBidi"/>
              <w:sz w:val="22"/>
              <w:szCs w:val="22"/>
              <w:lang w:eastAsia="sv-SE"/>
            </w:rPr>
          </w:pPr>
          <w:hyperlink w:anchor="_Toc65678650" w:history="1">
            <w:r w:rsidR="00A62E4D" w:rsidRPr="002713F0">
              <w:rPr>
                <w:rStyle w:val="Hyperlnk"/>
                <w:rFonts w:eastAsiaTheme="majorEastAsia"/>
              </w:rPr>
              <w:t>2.5</w:t>
            </w:r>
            <w:r w:rsidR="00A62E4D">
              <w:rPr>
                <w:rFonts w:asciiTheme="minorHAnsi" w:eastAsiaTheme="minorEastAsia" w:hAnsiTheme="minorHAnsi" w:cstheme="minorBidi"/>
                <w:sz w:val="22"/>
                <w:szCs w:val="22"/>
                <w:lang w:eastAsia="sv-SE"/>
              </w:rPr>
              <w:tab/>
            </w:r>
            <w:r w:rsidR="00A62E4D" w:rsidRPr="002713F0">
              <w:rPr>
                <w:rStyle w:val="Hyperlnk"/>
                <w:rFonts w:eastAsiaTheme="majorEastAsia"/>
              </w:rPr>
              <w:t>Riksrevisionens rekommendationer</w:t>
            </w:r>
            <w:r w:rsidR="00A62E4D">
              <w:rPr>
                <w:webHidden/>
              </w:rPr>
              <w:tab/>
            </w:r>
            <w:r w:rsidR="00A62E4D">
              <w:rPr>
                <w:webHidden/>
              </w:rPr>
              <w:fldChar w:fldCharType="begin"/>
            </w:r>
            <w:r w:rsidR="00A62E4D">
              <w:rPr>
                <w:webHidden/>
              </w:rPr>
              <w:instrText xml:space="preserve"> PAGEREF _Toc65678650 \h </w:instrText>
            </w:r>
            <w:r w:rsidR="00A62E4D">
              <w:rPr>
                <w:webHidden/>
              </w:rPr>
            </w:r>
            <w:r w:rsidR="00A62E4D">
              <w:rPr>
                <w:webHidden/>
              </w:rPr>
              <w:fldChar w:fldCharType="separate"/>
            </w:r>
            <w:r w:rsidR="002E0B93">
              <w:rPr>
                <w:webHidden/>
              </w:rPr>
              <w:t>6</w:t>
            </w:r>
            <w:r w:rsidR="00A62E4D">
              <w:rPr>
                <w:webHidden/>
              </w:rPr>
              <w:fldChar w:fldCharType="end"/>
            </w:r>
          </w:hyperlink>
        </w:p>
        <w:p w14:paraId="71696FF8" w14:textId="28659D70" w:rsidR="00A62E4D" w:rsidRDefault="00F77B48">
          <w:pPr>
            <w:pStyle w:val="Innehll1"/>
            <w:rPr>
              <w:rFonts w:asciiTheme="minorHAnsi" w:eastAsiaTheme="minorEastAsia" w:hAnsiTheme="minorHAnsi"/>
              <w:sz w:val="22"/>
              <w:lang w:eastAsia="sv-SE"/>
            </w:rPr>
          </w:pPr>
          <w:hyperlink w:anchor="_Toc65678651" w:history="1">
            <w:r w:rsidR="00A62E4D" w:rsidRPr="002713F0">
              <w:rPr>
                <w:rStyle w:val="Hyperlnk"/>
              </w:rPr>
              <w:t>3</w:t>
            </w:r>
            <w:r w:rsidR="00A62E4D">
              <w:rPr>
                <w:rFonts w:asciiTheme="minorHAnsi" w:eastAsiaTheme="minorEastAsia" w:hAnsiTheme="minorHAnsi"/>
                <w:sz w:val="22"/>
                <w:lang w:eastAsia="sv-SE"/>
              </w:rPr>
              <w:tab/>
            </w:r>
            <w:r w:rsidR="00A62E4D" w:rsidRPr="002713F0">
              <w:rPr>
                <w:rStyle w:val="Hyperlnk"/>
              </w:rPr>
              <w:t>Regeringens bedömning av Riksrevisionens iakttagelser och rekommendationer</w:t>
            </w:r>
            <w:r w:rsidR="00A62E4D">
              <w:rPr>
                <w:webHidden/>
              </w:rPr>
              <w:tab/>
            </w:r>
            <w:r w:rsidR="00A62E4D">
              <w:rPr>
                <w:webHidden/>
              </w:rPr>
              <w:fldChar w:fldCharType="begin"/>
            </w:r>
            <w:r w:rsidR="00A62E4D">
              <w:rPr>
                <w:webHidden/>
              </w:rPr>
              <w:instrText xml:space="preserve"> PAGEREF _Toc65678651 \h </w:instrText>
            </w:r>
            <w:r w:rsidR="00A62E4D">
              <w:rPr>
                <w:webHidden/>
              </w:rPr>
            </w:r>
            <w:r w:rsidR="00A62E4D">
              <w:rPr>
                <w:webHidden/>
              </w:rPr>
              <w:fldChar w:fldCharType="separate"/>
            </w:r>
            <w:r w:rsidR="002E0B93">
              <w:rPr>
                <w:webHidden/>
              </w:rPr>
              <w:t>7</w:t>
            </w:r>
            <w:r w:rsidR="00A62E4D">
              <w:rPr>
                <w:webHidden/>
              </w:rPr>
              <w:fldChar w:fldCharType="end"/>
            </w:r>
          </w:hyperlink>
        </w:p>
        <w:p w14:paraId="74F96252" w14:textId="39BF15EF" w:rsidR="00A62E4D" w:rsidRDefault="00F77B48">
          <w:pPr>
            <w:pStyle w:val="Innehll1"/>
            <w:rPr>
              <w:rFonts w:asciiTheme="minorHAnsi" w:eastAsiaTheme="minorEastAsia" w:hAnsiTheme="minorHAnsi"/>
              <w:sz w:val="22"/>
              <w:lang w:eastAsia="sv-SE"/>
            </w:rPr>
          </w:pPr>
          <w:hyperlink w:anchor="_Toc65678652" w:history="1">
            <w:r w:rsidR="00A62E4D" w:rsidRPr="002713F0">
              <w:rPr>
                <w:rStyle w:val="Hyperlnk"/>
              </w:rPr>
              <w:t>4</w:t>
            </w:r>
            <w:r w:rsidR="00A62E4D">
              <w:rPr>
                <w:rFonts w:asciiTheme="minorHAnsi" w:eastAsiaTheme="minorEastAsia" w:hAnsiTheme="minorHAnsi"/>
                <w:sz w:val="22"/>
                <w:lang w:eastAsia="sv-SE"/>
              </w:rPr>
              <w:tab/>
            </w:r>
            <w:r w:rsidR="00A62E4D" w:rsidRPr="002713F0">
              <w:rPr>
                <w:rStyle w:val="Hyperlnk"/>
              </w:rPr>
              <w:t>Regeringens åtgärder med anledning av Riksrevisionens iakttagelser och rekommendationer</w:t>
            </w:r>
            <w:r w:rsidR="00A62E4D">
              <w:rPr>
                <w:webHidden/>
              </w:rPr>
              <w:tab/>
            </w:r>
            <w:r w:rsidR="00A62E4D">
              <w:rPr>
                <w:webHidden/>
              </w:rPr>
              <w:fldChar w:fldCharType="begin"/>
            </w:r>
            <w:r w:rsidR="00A62E4D">
              <w:rPr>
                <w:webHidden/>
              </w:rPr>
              <w:instrText xml:space="preserve"> PAGEREF _Toc65678652 \h </w:instrText>
            </w:r>
            <w:r w:rsidR="00A62E4D">
              <w:rPr>
                <w:webHidden/>
              </w:rPr>
            </w:r>
            <w:r w:rsidR="00A62E4D">
              <w:rPr>
                <w:webHidden/>
              </w:rPr>
              <w:fldChar w:fldCharType="separate"/>
            </w:r>
            <w:r w:rsidR="002E0B93">
              <w:rPr>
                <w:webHidden/>
              </w:rPr>
              <w:t>8</w:t>
            </w:r>
            <w:r w:rsidR="00A62E4D">
              <w:rPr>
                <w:webHidden/>
              </w:rPr>
              <w:fldChar w:fldCharType="end"/>
            </w:r>
          </w:hyperlink>
        </w:p>
        <w:p w14:paraId="1E3DCCEA" w14:textId="46934D38" w:rsidR="00A62E4D" w:rsidRDefault="00F77B48">
          <w:pPr>
            <w:pStyle w:val="Innehll4"/>
            <w:rPr>
              <w:rFonts w:asciiTheme="minorHAnsi" w:eastAsiaTheme="minorEastAsia" w:hAnsiTheme="minorHAnsi"/>
              <w:noProof/>
              <w:sz w:val="22"/>
              <w:lang w:eastAsia="sv-SE"/>
            </w:rPr>
          </w:pPr>
          <w:hyperlink w:anchor="_Toc65678653" w:history="1">
            <w:r w:rsidR="00A62E4D" w:rsidRPr="002713F0">
              <w:rPr>
                <w:rStyle w:val="Hyperlnk"/>
                <w:noProof/>
              </w:rPr>
              <w:t>Riksrevisionens rapport om Sidas garantiverksamhet – statens arbete med garantier inom svenskt bistånd</w:t>
            </w:r>
            <w:r w:rsidR="00A62E4D">
              <w:rPr>
                <w:noProof/>
                <w:webHidden/>
              </w:rPr>
              <w:tab/>
            </w:r>
            <w:r w:rsidR="00A62E4D">
              <w:rPr>
                <w:noProof/>
                <w:webHidden/>
              </w:rPr>
              <w:fldChar w:fldCharType="begin"/>
            </w:r>
            <w:r w:rsidR="00A62E4D">
              <w:rPr>
                <w:noProof/>
                <w:webHidden/>
              </w:rPr>
              <w:instrText xml:space="preserve"> PAGEREF _Toc65678653 \h </w:instrText>
            </w:r>
            <w:r w:rsidR="00A62E4D">
              <w:rPr>
                <w:noProof/>
                <w:webHidden/>
              </w:rPr>
            </w:r>
            <w:r w:rsidR="00A62E4D">
              <w:rPr>
                <w:noProof/>
                <w:webHidden/>
              </w:rPr>
              <w:fldChar w:fldCharType="separate"/>
            </w:r>
            <w:r w:rsidR="002E0B93">
              <w:rPr>
                <w:noProof/>
                <w:webHidden/>
              </w:rPr>
              <w:t>10</w:t>
            </w:r>
            <w:r w:rsidR="00A62E4D">
              <w:rPr>
                <w:noProof/>
                <w:webHidden/>
              </w:rPr>
              <w:fldChar w:fldCharType="end"/>
            </w:r>
          </w:hyperlink>
        </w:p>
        <w:p w14:paraId="43EB00DA" w14:textId="775B73B2" w:rsidR="00A62E4D" w:rsidRDefault="00F77B48">
          <w:pPr>
            <w:pStyle w:val="Innehll5"/>
            <w:rPr>
              <w:rFonts w:asciiTheme="minorHAnsi" w:eastAsiaTheme="minorEastAsia" w:hAnsiTheme="minorHAnsi"/>
              <w:noProof/>
              <w:sz w:val="22"/>
              <w:lang w:eastAsia="sv-SE"/>
            </w:rPr>
          </w:pPr>
          <w:hyperlink w:anchor="_Toc65678654" w:history="1">
            <w:r w:rsidR="00A62E4D" w:rsidRPr="002713F0">
              <w:rPr>
                <w:rStyle w:val="Hyperlnk"/>
                <w:noProof/>
              </w:rPr>
              <w:t>Utdrag ur protokoll vid regeringssammanträde den 11 mars 2021</w:t>
            </w:r>
            <w:r w:rsidR="00A62E4D">
              <w:rPr>
                <w:noProof/>
                <w:webHidden/>
              </w:rPr>
              <w:tab/>
            </w:r>
            <w:r w:rsidR="00AD18E8">
              <w:rPr>
                <w:noProof/>
                <w:webHidden/>
              </w:rPr>
              <w:t>90</w:t>
            </w:r>
          </w:hyperlink>
        </w:p>
        <w:p w14:paraId="6D563BFF" w14:textId="298C8EDA" w:rsidR="00F700D7" w:rsidRPr="009A4FDE" w:rsidRDefault="00F700D7" w:rsidP="00BE766A">
          <w:pPr>
            <w:pStyle w:val="Innehll1"/>
            <w:spacing w:after="280"/>
            <w:rPr>
              <w:sz w:val="27"/>
              <w:szCs w:val="27"/>
            </w:rPr>
          </w:pPr>
          <w:r>
            <w:rPr>
              <w:b/>
              <w:sz w:val="25"/>
              <w:szCs w:val="25"/>
            </w:rPr>
            <w:fldChar w:fldCharType="end"/>
          </w:r>
        </w:p>
      </w:sdtContent>
    </w:sdt>
    <w:p w14:paraId="2CD771E5" w14:textId="6C0939D8" w:rsidR="00F700D7" w:rsidRPr="00F700D7" w:rsidRDefault="00F700D7" w:rsidP="00F700D7">
      <w:pPr>
        <w:pStyle w:val="Rubrik1"/>
        <w:numPr>
          <w:ilvl w:val="0"/>
          <w:numId w:val="0"/>
        </w:numPr>
        <w:ind w:left="907"/>
      </w:pPr>
      <w:r>
        <w:br w:type="page"/>
      </w:r>
      <w:bookmarkStart w:id="0" w:name="_Toc337537303"/>
      <w:bookmarkEnd w:id="0"/>
    </w:p>
    <w:p w14:paraId="77BC1176" w14:textId="03EFB941" w:rsidR="00920097" w:rsidRDefault="00BB5B49" w:rsidP="00BB5B49">
      <w:pPr>
        <w:pStyle w:val="Rubrik1"/>
      </w:pPr>
      <w:bookmarkStart w:id="1" w:name="_Toc65678644"/>
      <w:r>
        <w:lastRenderedPageBreak/>
        <w:t>Ärendet och dess beredning</w:t>
      </w:r>
      <w:bookmarkEnd w:id="1"/>
    </w:p>
    <w:p w14:paraId="1EA2B3C4" w14:textId="7F9EC916" w:rsidR="00BB5B49" w:rsidRDefault="00BB5B49" w:rsidP="00BB5B49">
      <w:pPr>
        <w:pStyle w:val="Brdtext"/>
      </w:pPr>
      <w:r>
        <w:t xml:space="preserve">Riksrevisionen har </w:t>
      </w:r>
      <w:r w:rsidR="00435F59">
        <w:t xml:space="preserve">granskat om statens arbete med garantier inom svenskt utvecklingssamarbete bedrivs på ett effektivt sätt. Resultatet av granskningen har redovisats i rapporten </w:t>
      </w:r>
      <w:r w:rsidRPr="00435F59">
        <w:t>Sidas garantiverksamhet – statens arbete med garantier inom svenskt bistånd</w:t>
      </w:r>
      <w:r>
        <w:t xml:space="preserve"> (RiR 2020:21)</w:t>
      </w:r>
      <w:r w:rsidR="00435F59">
        <w:t xml:space="preserve">, </w:t>
      </w:r>
      <w:r w:rsidR="00435F59" w:rsidRPr="00643DE9">
        <w:t>se bilaga</w:t>
      </w:r>
      <w:r w:rsidR="000A601E" w:rsidRPr="00643DE9">
        <w:t>n</w:t>
      </w:r>
      <w:r w:rsidR="00435F59">
        <w:t xml:space="preserve">. </w:t>
      </w:r>
      <w:r>
        <w:t xml:space="preserve">Riksdagen överlämnade </w:t>
      </w:r>
      <w:r w:rsidR="00D753F6">
        <w:t>Riksrevisionens</w:t>
      </w:r>
      <w:r>
        <w:t xml:space="preserve"> granskningsrapport till regeringen den 17 november 2020. </w:t>
      </w:r>
      <w:r w:rsidR="000352B2">
        <w:t>I denna skrivelse behandlar regeringen de iakttagelser och rekommendationer som Riksrevisionen har redovisat i sin rapport.</w:t>
      </w:r>
    </w:p>
    <w:p w14:paraId="15102A5C" w14:textId="59228818" w:rsidR="00BB5B49" w:rsidRPr="00BB5B49" w:rsidRDefault="00435F59" w:rsidP="00BB5B49">
      <w:pPr>
        <w:pStyle w:val="Brdtextmedindrag"/>
        <w:sectPr w:rsidR="00BB5B49" w:rsidRPr="00BB5B4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r>
        <w:t xml:space="preserve">Riksrevisionens granskning omfattar regeringens styrning och Sidas respektive </w:t>
      </w:r>
      <w:r w:rsidR="00DC5582">
        <w:t>Riksgäldskontoret</w:t>
      </w:r>
      <w:r>
        <w:t>s arbete med garantiverksamheten.</w:t>
      </w:r>
      <w:r w:rsidR="00B31BE4">
        <w:t xml:space="preserve"> </w:t>
      </w:r>
      <w:r w:rsidR="003324AE">
        <w:t>Styrelsen för internationellt utvecklingssamarbete (</w:t>
      </w:r>
      <w:r>
        <w:t>Sida</w:t>
      </w:r>
      <w:r w:rsidR="003324AE">
        <w:t>)</w:t>
      </w:r>
      <w:r>
        <w:t xml:space="preserve"> och </w:t>
      </w:r>
      <w:r w:rsidR="00DC5582">
        <w:t>Riksgäldskontoret</w:t>
      </w:r>
      <w:r>
        <w:t xml:space="preserve"> har </w:t>
      </w:r>
      <w:r w:rsidR="004148C4">
        <w:t>getts</w:t>
      </w:r>
      <w:r>
        <w:t xml:space="preserve"> tillfälle </w:t>
      </w:r>
      <w:r w:rsidR="000352B2">
        <w:t xml:space="preserve">att lämna synpunkter på Riksrevisionens </w:t>
      </w:r>
      <w:r w:rsidR="004148C4">
        <w:t>iakttagelser</w:t>
      </w:r>
      <w:r w:rsidR="000352B2">
        <w:t xml:space="preserve"> och rekommendationer.</w:t>
      </w:r>
      <w:r w:rsidR="00643DE9">
        <w:t xml:space="preserve"> </w:t>
      </w:r>
      <w:r w:rsidR="009907E7">
        <w:t>M</w:t>
      </w:r>
      <w:r w:rsidR="00D753F6">
        <w:t>yndighet</w:t>
      </w:r>
      <w:r w:rsidR="009907E7">
        <w:t>erna</w:t>
      </w:r>
      <w:r w:rsidR="00D753F6">
        <w:t xml:space="preserve">s </w:t>
      </w:r>
      <w:r w:rsidR="009907E7">
        <w:t xml:space="preserve">respektive </w:t>
      </w:r>
      <w:r w:rsidR="00D753F6">
        <w:t>synpunkter</w:t>
      </w:r>
      <w:r w:rsidR="000352B2">
        <w:t xml:space="preserve"> finns tillgängliga i Utrikesdepartementet (UD</w:t>
      </w:r>
      <w:r w:rsidR="002B7762">
        <w:t>2019/13807)</w:t>
      </w:r>
      <w:r w:rsidR="000352B2">
        <w:t xml:space="preserve">. </w:t>
      </w:r>
    </w:p>
    <w:p w14:paraId="72548D7C" w14:textId="77777777" w:rsidR="00920097" w:rsidRDefault="00A62E4D" w:rsidP="00F85AEC">
      <w:pPr>
        <w:pStyle w:val="Rubrik1"/>
      </w:pPr>
      <w:bookmarkStart w:id="2" w:name="_Toc65678645"/>
      <w:r>
        <w:t>Riksrevisionens iakttagelser och rekommendationer</w:t>
      </w:r>
      <w:bookmarkEnd w:id="2"/>
    </w:p>
    <w:p w14:paraId="02544613" w14:textId="0BE290FA" w:rsidR="00295AB4" w:rsidRDefault="00A62E4D" w:rsidP="009465B6">
      <w:pPr>
        <w:pStyle w:val="Brdtext"/>
      </w:pPr>
      <w:r w:rsidRPr="00D67400">
        <w:t>Riksrevisionen har granskat om regeringen och berörda myndigheter har säkerställt att Sidas garantiverksamhet bedrivs på ett effektivt sätt.</w:t>
      </w:r>
      <w:r>
        <w:t xml:space="preserve"> </w:t>
      </w:r>
    </w:p>
    <w:p w14:paraId="6549A2B8" w14:textId="0DE08384" w:rsidR="00D67400" w:rsidRPr="00D67400" w:rsidRDefault="00A62E4D" w:rsidP="00B22892">
      <w:pPr>
        <w:pStyle w:val="Brdtextmedindrag"/>
      </w:pPr>
      <w:r>
        <w:t xml:space="preserve">Motivet för Riksrevisionens granskning är att garantier har fått en ökad betydelse inom svenskt utvecklingssamarbete. Garantiramen har successivt höjts och uppgår för 2021 till 17 miljarder kronor. Riksrevisionen noterar vidare att garantier inom biståndet är ett relativt nytt instrument och kunskapen om garantiernas långsiktiga effekter ännu är begränsad. </w:t>
      </w:r>
    </w:p>
    <w:p w14:paraId="3A3A9F24" w14:textId="636B7269" w:rsidR="00863731" w:rsidRDefault="00A62E4D" w:rsidP="00863731">
      <w:pPr>
        <w:pStyle w:val="Rubrik2"/>
      </w:pPr>
      <w:bookmarkStart w:id="3" w:name="_Toc65678646"/>
      <w:r>
        <w:t>Regeringens styrning har varit tydlig</w:t>
      </w:r>
      <w:bookmarkEnd w:id="3"/>
    </w:p>
    <w:p w14:paraId="73C99C8E" w14:textId="2BE78F19" w:rsidR="00AE39A8" w:rsidRDefault="00A62E4D" w:rsidP="00990ABC">
      <w:pPr>
        <w:pStyle w:val="Brdtext"/>
      </w:pPr>
      <w:r>
        <w:t xml:space="preserve">Riksrevisionens bedömning är </w:t>
      </w:r>
      <w:r w:rsidRPr="00E33D87">
        <w:t>att regeringen</w:t>
      </w:r>
      <w:r>
        <w:t>s styrning</w:t>
      </w:r>
      <w:r w:rsidRPr="00E33D87">
        <w:t xml:space="preserve"> av garanti</w:t>
      </w:r>
      <w:r>
        <w:t>-verksamheten</w:t>
      </w:r>
      <w:r w:rsidRPr="00E33D87">
        <w:t xml:space="preserve"> har varit tydlig</w:t>
      </w:r>
      <w:r>
        <w:t xml:space="preserve">. </w:t>
      </w:r>
      <w:r w:rsidRPr="00AE39A8">
        <w:t>Sidas instruktion</w:t>
      </w:r>
      <w:r>
        <w:t xml:space="preserve"> (förordningen [2010:1080] med instruktion för Styrelsen för internationellt utvecklings-samarbete [Sida]) anger att </w:t>
      </w:r>
      <w:r w:rsidRPr="004D54B6">
        <w:t>Sida ska komplettera och underlätta för andra finansiella resurser som bidrar till fattigdomsbekämpning och en långsiktig utveckling som är socialt, ekonomiskt och miljömässigt hållbar.</w:t>
      </w:r>
      <w:r>
        <w:t xml:space="preserve"> Garantier inom utvecklingssamarbetet syftar till att mobilisera andra finansiella resurser, framför allt från privata aktörer, för att uppnå det biståndspolitiska målet som regeringen anger i den årliga budgetpropositionen för utgiftsområde 7 Internationellt bistånd. </w:t>
      </w:r>
    </w:p>
    <w:p w14:paraId="2EB52B57" w14:textId="63B3D6DF" w:rsidR="00AE39A8" w:rsidRDefault="00A62E4D" w:rsidP="00AE39A8">
      <w:pPr>
        <w:pStyle w:val="Brdtextmedindrag"/>
      </w:pPr>
      <w:r>
        <w:t>Riksrevisionen bedömer att regeringen har gett Sida ett tydligt ansvar och tydliga regler för garantigivningen genom beslut om den nya förordningen om garantier för utvecklingssamarbete (f</w:t>
      </w:r>
      <w:r w:rsidRPr="00AE39A8">
        <w:t xml:space="preserve">örordningen </w:t>
      </w:r>
      <w:r w:rsidRPr="00FB4BFC">
        <w:t>[2018</w:t>
      </w:r>
      <w:r w:rsidRPr="000D3559">
        <w:t>:2098</w:t>
      </w:r>
      <w:r>
        <w:t>]</w:t>
      </w:r>
      <w:r w:rsidRPr="00AE39A8">
        <w:t xml:space="preserve"> om garantier för utvecklingssamarbete</w:t>
      </w:r>
      <w:r>
        <w:t>). Denna förordning</w:t>
      </w:r>
      <w:r w:rsidRPr="00AE39A8">
        <w:t xml:space="preserve"> anger under vilka förutsättningar </w:t>
      </w:r>
      <w:r>
        <w:t xml:space="preserve">som </w:t>
      </w:r>
      <w:r w:rsidRPr="00AE39A8">
        <w:t xml:space="preserve">Sida får utfärda garantier. Sidas </w:t>
      </w:r>
      <w:r w:rsidRPr="00AE39A8">
        <w:lastRenderedPageBreak/>
        <w:t xml:space="preserve">garantier är också en del av den statliga lån- och garantimodellen och omfattas därför av den generella förordningen för utlåning och garantier i staten </w:t>
      </w:r>
      <w:r>
        <w:t>(förordningen [2011:211] om utlåning och garantier). Riksrevisionen anser att det</w:t>
      </w:r>
      <w:r w:rsidRPr="00AE39A8">
        <w:t xml:space="preserve"> </w:t>
      </w:r>
      <w:r>
        <w:t xml:space="preserve">finns </w:t>
      </w:r>
      <w:r w:rsidRPr="00AE39A8">
        <w:t>en</w:t>
      </w:r>
      <w:r>
        <w:t xml:space="preserve"> tydlig</w:t>
      </w:r>
      <w:r w:rsidRPr="00AE39A8">
        <w:t xml:space="preserve"> koppling mellan garanti</w:t>
      </w:r>
      <w:r>
        <w:t>verksamheten</w:t>
      </w:r>
      <w:r w:rsidRPr="00AE39A8">
        <w:t xml:space="preserve"> och Sidas instruktionsenliga uppgift att underlätta för andra finansiella resurser i biståndet. </w:t>
      </w:r>
      <w:r>
        <w:t>Enligt Riksrevisionen är reglerna utformade så att Sida har möjlighet att arbeta med garantier på ett ändamålsenligt sätt.</w:t>
      </w:r>
    </w:p>
    <w:p w14:paraId="560D90CC" w14:textId="6BEE07F8" w:rsidR="003F77E5" w:rsidRDefault="00A62E4D" w:rsidP="00AE39A8">
      <w:pPr>
        <w:pStyle w:val="Brdtextmedindrag"/>
      </w:pPr>
      <w:r>
        <w:t xml:space="preserve">Riksrevisionen noterar att regeringen också har ökat Sidas förvaltningsanslag, bland annat med motiveringen att Sidas möjligheter att vidareutveckla innovativa instrument såsom garantier ska förbättras. Riksrevisionen bedömer att detta har förbättrat förutsättningarna att genomföra garantiverksamheten. </w:t>
      </w:r>
    </w:p>
    <w:p w14:paraId="69ED6CDE" w14:textId="0FC1A8E0" w:rsidR="004E32E0" w:rsidRPr="00990ABC" w:rsidRDefault="00A62E4D" w:rsidP="00AE39A8">
      <w:pPr>
        <w:pStyle w:val="Brdtextmedindrag"/>
      </w:pPr>
      <w:r>
        <w:t xml:space="preserve">Riksrevisionen noterar dock att det är otydligt för Sida hur EU:s statsstödsregler ska tolkas och att detta har varit en utmaning i beredningen av garantier.  </w:t>
      </w:r>
    </w:p>
    <w:p w14:paraId="72C0BF51" w14:textId="449A88CA" w:rsidR="00852F31" w:rsidRDefault="00A62E4D" w:rsidP="00863731">
      <w:pPr>
        <w:pStyle w:val="Rubrik2"/>
      </w:pPr>
      <w:bookmarkStart w:id="4" w:name="_Toc65678647"/>
      <w:r>
        <w:t>Sida har i huvudsak arbetat ändamålsenligt med garantier, men internt stöd och dokumentation bör stärkas</w:t>
      </w:r>
      <w:bookmarkEnd w:id="4"/>
    </w:p>
    <w:p w14:paraId="3C4E3B52" w14:textId="4CA3410B" w:rsidR="00FC5CF7" w:rsidRDefault="00A62E4D" w:rsidP="00FB4BFC">
      <w:pPr>
        <w:pStyle w:val="Brdtext"/>
      </w:pPr>
      <w:r>
        <w:t>Genom att utfärda garantier delar Sida risk med en bank eller annan investerare, som ersätts för del av sin förlust om låntagare inte betalar tillbaka sina lån. Garantiverksamheten är en integrerad del av utvecklingssamarbetet genom Sida och bidrar till att nå målen i de bilaterala, regionala och tematiska strategier som utgör en central del av regeringens styrning av utvecklingssamarbetet. Riksrevisionen noterar att garantier övervägs och beslutas inom allt fler strategier.</w:t>
      </w:r>
    </w:p>
    <w:p w14:paraId="0B48E08A" w14:textId="6B6AB3B0" w:rsidR="008F34CF" w:rsidRDefault="00A62E4D" w:rsidP="009465B6">
      <w:pPr>
        <w:pStyle w:val="Brdtextmedindrag"/>
      </w:pPr>
      <w:r>
        <w:t xml:space="preserve">Riksrevisionens övergripande bedömning är att Sida i huvudsak har arbetat ändamålsenligt och skapat goda förutsättningar för att använda garantier som ett instrument i utvecklingssamarbetet. Riksrevisionen bedömer att Sidas interna styrning och organisation har varit tydlig och ökat medarbetarnas förmåga att bedöma garantiers relevans i genomförandet av utvecklingssamarbetet. </w:t>
      </w:r>
    </w:p>
    <w:p w14:paraId="053F2205" w14:textId="47FF3A1D" w:rsidR="004D0485" w:rsidRPr="004D0485" w:rsidRDefault="00A62E4D" w:rsidP="00D9742F">
      <w:pPr>
        <w:pStyle w:val="Brdtextmedindrag"/>
      </w:pPr>
      <w:r>
        <w:t xml:space="preserve">Samtidigt har volymen på garantiverksamheten inte ökat i den takt som Sida har planerat och garantiernas värde uppgår i dag till ungefär hälften av garantiramen. Riksrevisionen identifierar flera faktorer som försvårar för Sida att använda garantiinstrumentet i beredningen av insatser. Garantier är ofta mer resurskrävande att bereda och kräver särskild kompetens. Riksrevisionen har också noterat en spänning mellan att betala ut biståndsmedel och arbeta med garantier, eftersom garantier inte, eller endast i begränsad utsträckning, innebär utbetalning av biståndsmedel. Garantier belastar bara biståndsanslaget om Sida subventionerar den garantiavgift som motparten ska betala. Riksrevisionen understryker vikten av att användningen av garantier styrs av instrumentets relevans och inte av andra interna faktorer.  </w:t>
      </w:r>
    </w:p>
    <w:p w14:paraId="62CCCB8D" w14:textId="07AD59FD" w:rsidR="009276CB" w:rsidRDefault="00A62E4D" w:rsidP="00256828">
      <w:pPr>
        <w:pStyle w:val="Brdtextmedindrag"/>
      </w:pPr>
      <w:r w:rsidRPr="00AD09C5">
        <w:t>Riksrevisionen</w:t>
      </w:r>
      <w:r>
        <w:t xml:space="preserve"> bedömer att </w:t>
      </w:r>
      <w:r w:rsidRPr="005F30AE">
        <w:t xml:space="preserve">Sida i huvudsak har utformat garantierna baserat på väl motiverade bedömningar. Det är dock otydligt vilka överväganden som </w:t>
      </w:r>
      <w:r>
        <w:t>ligger</w:t>
      </w:r>
      <w:r w:rsidRPr="005F30AE">
        <w:t xml:space="preserve"> till grund för Sidas nivå på riskdelning </w:t>
      </w:r>
      <w:r>
        <w:t xml:space="preserve">med </w:t>
      </w:r>
      <w:r>
        <w:lastRenderedPageBreak/>
        <w:t xml:space="preserve">garantitagaren och </w:t>
      </w:r>
      <w:r w:rsidRPr="005F30AE">
        <w:t>eventuell subvention</w:t>
      </w:r>
      <w:r>
        <w:t xml:space="preserve"> av garantiavgiften. Det är till viss del också otydligt </w:t>
      </w:r>
      <w:r w:rsidRPr="005F30AE">
        <w:t>hur Sida bedömer riske</w:t>
      </w:r>
      <w:r>
        <w:t>n</w:t>
      </w:r>
      <w:r w:rsidRPr="005F30AE">
        <w:t xml:space="preserve"> för </w:t>
      </w:r>
      <w:r>
        <w:t>att garantier bidrar till att snedvrida konkurrensen mellan långivare eller mellan låntagare.</w:t>
      </w:r>
      <w:r w:rsidRPr="005F30AE">
        <w:t xml:space="preserve"> </w:t>
      </w:r>
      <w:r>
        <w:t xml:space="preserve">Sida bedömer ofta att risken för att en garanti bidrar till negativa marknadsstörningar är liten och att garantin snarare kommer att ha en positiv marknadspåverkan, eftersom det saknas aktörer som lånar ut till de aktuella målgrupperna. Enligt Riksrevisionen ger inte </w:t>
      </w:r>
      <w:r w:rsidRPr="005F30AE">
        <w:t xml:space="preserve">Sidas interna </w:t>
      </w:r>
      <w:r>
        <w:t>vägledningar</w:t>
      </w:r>
      <w:r w:rsidRPr="005F30AE">
        <w:t xml:space="preserve"> handläggare ett tillräckligt stöd för att göra dessa överväganden och bedömningar</w:t>
      </w:r>
      <w:r>
        <w:t>. Riksrevisionen</w:t>
      </w:r>
      <w:r w:rsidRPr="00A2470D">
        <w:t xml:space="preserve"> framhåller att det är viktigt att Sida säkerställer att bedömningar är väl motiverade och att det finns adekvat stöd.</w:t>
      </w:r>
      <w:r>
        <w:t xml:space="preserve">  </w:t>
      </w:r>
    </w:p>
    <w:p w14:paraId="1EB570D8" w14:textId="0BB287CC" w:rsidR="00180DA4" w:rsidRDefault="00A62E4D" w:rsidP="00180DA4">
      <w:pPr>
        <w:pStyle w:val="Rubrik2"/>
      </w:pPr>
      <w:bookmarkStart w:id="5" w:name="_Toc65678648"/>
      <w:r>
        <w:t>Sida bör planera uppföljningen av garantiers resultat på ett mer systematiskt sätt</w:t>
      </w:r>
      <w:bookmarkEnd w:id="5"/>
    </w:p>
    <w:p w14:paraId="199989D3" w14:textId="77777777" w:rsidR="004053FD" w:rsidRDefault="00A62E4D" w:rsidP="00EA1DC9">
      <w:pPr>
        <w:pStyle w:val="Brdtext"/>
      </w:pPr>
      <w:r>
        <w:t xml:space="preserve">Riksrevisionen anser att Sida till viss del skapat goda förutsättningar för att följa upp garantiernas resultat. </w:t>
      </w:r>
      <w:r w:rsidRPr="004841BD">
        <w:t xml:space="preserve">Sida beskriver </w:t>
      </w:r>
      <w:r>
        <w:t xml:space="preserve">vilka </w:t>
      </w:r>
      <w:r w:rsidRPr="004841BD">
        <w:t xml:space="preserve">resultat på övergripande nivå </w:t>
      </w:r>
      <w:r>
        <w:t>som</w:t>
      </w:r>
      <w:r w:rsidRPr="004841BD">
        <w:t xml:space="preserve"> garantierna förväntas </w:t>
      </w:r>
      <w:r>
        <w:t>leda till</w:t>
      </w:r>
      <w:r w:rsidRPr="004841BD">
        <w:t xml:space="preserve"> och begär in relevanta uppgifter </w:t>
      </w:r>
      <w:r>
        <w:t xml:space="preserve">från garantitagaren </w:t>
      </w:r>
      <w:r w:rsidRPr="004841BD">
        <w:t xml:space="preserve">för att följa upp </w:t>
      </w:r>
      <w:r>
        <w:t xml:space="preserve">resultat i form av </w:t>
      </w:r>
      <w:r w:rsidRPr="004841BD">
        <w:t>prestationer</w:t>
      </w:r>
      <w:r>
        <w:t>, såsom antalet utställda lån eller antalet nya låntagare</w:t>
      </w:r>
      <w:r w:rsidRPr="004841BD">
        <w:t>.</w:t>
      </w:r>
      <w:r>
        <w:t xml:space="preserve"> Enligt Riksrevisionen begär Sida därmed in relevant information om hur garantin används. </w:t>
      </w:r>
    </w:p>
    <w:p w14:paraId="0FEC6D61" w14:textId="16F23839" w:rsidR="00CC2DA9" w:rsidRDefault="00A62E4D" w:rsidP="00CC2DA9">
      <w:pPr>
        <w:pStyle w:val="Brdtextmedindrag"/>
      </w:pPr>
      <w:r>
        <w:t xml:space="preserve">Riksrevisionen anser dock att </w:t>
      </w:r>
      <w:r w:rsidRPr="004841BD">
        <w:t xml:space="preserve">Sida inte planerar systematiskt för hur garantiernas </w:t>
      </w:r>
      <w:r>
        <w:t xml:space="preserve">effekter på kort och medellång sikt, såsom finansiella effekter och utvecklingseffekter, </w:t>
      </w:r>
      <w:r w:rsidRPr="004841BD">
        <w:t>ska följas upp. Enligt Riksrevisionen försvårar det uppföljningen</w:t>
      </w:r>
      <w:r>
        <w:t xml:space="preserve"> av huruvida garantier bidrar till att nå uppsatta mål</w:t>
      </w:r>
      <w:r w:rsidRPr="004841BD">
        <w:t>.</w:t>
      </w:r>
      <w:r>
        <w:t xml:space="preserve"> Riksrevisionen konstaterar att Sida, i det granskade urvalet av garantier, endast i vissa fall har avtalat om rapportering av effekter på kort och medellång sikt. Enligt Riksrevisionen bör Sida efterfråga relevant rapportering för samtliga garantier. Om det inte är möjligt att avtala med garantitagaren om all relevant rapportering bör Sida planera för kompletterande uppföljningsåtgärder. </w:t>
      </w:r>
    </w:p>
    <w:p w14:paraId="70AC217B" w14:textId="27CA8436" w:rsidR="000D217E" w:rsidRDefault="00A62E4D" w:rsidP="00180DA4">
      <w:pPr>
        <w:pStyle w:val="Rubrik2"/>
      </w:pPr>
      <w:bookmarkStart w:id="6" w:name="_Toc65678649"/>
      <w:r>
        <w:t>Sida och Riksgäldskontoret har i huvudsak arbetat ändamålsenligt med att beräkna förväntade förluster, men internt stöd och dokumentation bör stärkas</w:t>
      </w:r>
      <w:bookmarkEnd w:id="6"/>
    </w:p>
    <w:p w14:paraId="57F11BD2" w14:textId="58DDB5F2" w:rsidR="004A4C1F" w:rsidRDefault="00A62E4D" w:rsidP="00ED4F74">
      <w:pPr>
        <w:pStyle w:val="Brdtext"/>
      </w:pPr>
      <w:r>
        <w:t>När Sida ställer ut en garanti</w:t>
      </w:r>
      <w:r w:rsidRPr="00523402">
        <w:t xml:space="preserve"> betalar motparten en riskavspeglande garantiavgift och en avgift för Sidas administration. Vid behov kan Sida subventionera garantiavgiften </w:t>
      </w:r>
      <w:r w:rsidR="004F4C39">
        <w:t>med biståndsmedel</w:t>
      </w:r>
      <w:r w:rsidRPr="00523402">
        <w:t>. Garantiavgift och, i förekommande fall</w:t>
      </w:r>
      <w:r w:rsidR="001E5179">
        <w:t>,</w:t>
      </w:r>
      <w:r w:rsidRPr="00523402">
        <w:t xml:space="preserve"> subvention förs till en garantireserv i Riksgälds</w:t>
      </w:r>
      <w:r w:rsidR="004F4C39">
        <w:t>-</w:t>
      </w:r>
      <w:r w:rsidRPr="00523402">
        <w:t>kontoret från vilken utbetalning sker om skadefall uppstår.</w:t>
      </w:r>
    </w:p>
    <w:p w14:paraId="66CB290A" w14:textId="2639C4EF" w:rsidR="00124015" w:rsidRDefault="00A62E4D" w:rsidP="00997308">
      <w:pPr>
        <w:pStyle w:val="Brdtextmedindrag"/>
      </w:pPr>
      <w:r>
        <w:t>Sida samarbetar med Riksgäldskontoret för att bedöma den risk som den svenska staten tar när en garanti utfärdas. Riksrevisionen bedömer att Sida och Riksgäldskontoret i huvudsak har arbetat ändamålsenligt med att beräkna statens förväntade förluster,</w:t>
      </w:r>
      <w:r w:rsidRPr="009F615E">
        <w:t xml:space="preserve"> </w:t>
      </w:r>
      <w:r>
        <w:t xml:space="preserve">vilka ligger till grund för beräkning </w:t>
      </w:r>
      <w:r>
        <w:lastRenderedPageBreak/>
        <w:t xml:space="preserve">av storleken på garantiavgifter. Samarbetet mellan myndigheterna fungerar bra och det finns etablerade rutiner. Beräkningarna sker på ett systematiskt sätt och är i huvudsak väl dokumenterade. </w:t>
      </w:r>
    </w:p>
    <w:p w14:paraId="4ABD9182" w14:textId="5C9F3010" w:rsidR="0031205B" w:rsidRDefault="00A62E4D">
      <w:pPr>
        <w:pStyle w:val="Brdtextmedindrag"/>
      </w:pPr>
      <w:r>
        <w:t>Riksgäldskontorets beräkningar av förväntad förlust baseras på uppgifter som myndigheten själv tar fram och på uppgifter från Sida. Beräkningen av förväntad förlust baseras på flera parametrar:  sannolikheten för fallissemang, dvs sannolikheten för att låntagar</w:t>
      </w:r>
      <w:r w:rsidR="00F31C46">
        <w:t>na</w:t>
      </w:r>
      <w:r>
        <w:t xml:space="preserve"> inte fullgör sina åtaganden, förväntad förlust vid fallissemang, dvs. </w:t>
      </w:r>
      <w:r w:rsidR="00BA71FB">
        <w:t xml:space="preserve">förlustens storlek </w:t>
      </w:r>
      <w:r w:rsidR="007021C1">
        <w:t xml:space="preserve">givet fallissemang </w:t>
      </w:r>
      <w:r w:rsidR="00D039DE">
        <w:t xml:space="preserve">och </w:t>
      </w:r>
      <w:r w:rsidR="00C97720">
        <w:t>beaktat</w:t>
      </w:r>
      <w:r w:rsidR="006700CB">
        <w:t xml:space="preserve"> </w:t>
      </w:r>
      <w:r>
        <w:t xml:space="preserve">möjlighet till återvinning, samt förväntad exponering, dvs. den förväntade utlåningen under garantin. Riksrevisionen bedömer att det inte tydligt går att följa vilka överväganden som Sida har gjort vid skattning av förväntad exponering och vilka överväganden som Riksgäldskontoret har gjort vid skattning av förväntad förlust vid fallissemang. Ett tydligt handläggarstöd för att skatta dessa parametrar saknas också. Detta kan medföra att den förväntade förlusten skattas med sämre precision, vilket påverkar storleken på garantiavgifter och eventuella subventioner. </w:t>
      </w:r>
    </w:p>
    <w:p w14:paraId="36793EB3" w14:textId="7D194D71" w:rsidR="007F4AE0" w:rsidRDefault="00A62E4D" w:rsidP="00896DDD">
      <w:pPr>
        <w:pStyle w:val="Brdtextmedindrag"/>
      </w:pPr>
      <w:r>
        <w:t xml:space="preserve">Enligt Riksrevisionen är det viktigt att förlusterna skattas så korrekt som möjligt samt att beräkningarna är väl motiverade. </w:t>
      </w:r>
      <w:r w:rsidRPr="00DB485B">
        <w:t>Riksrevisionen bedömer att Sida och Riksgäld</w:t>
      </w:r>
      <w:r>
        <w:t>skontoret</w:t>
      </w:r>
      <w:r w:rsidRPr="00DB485B">
        <w:t xml:space="preserve"> bör stärka sina handläggarstöd för att skatta parametrarna och </w:t>
      </w:r>
      <w:r>
        <w:t xml:space="preserve">tydligare </w:t>
      </w:r>
      <w:r w:rsidRPr="00DB485B">
        <w:t>dokumentera de överväganden som görs.</w:t>
      </w:r>
    </w:p>
    <w:p w14:paraId="21C5F8D3" w14:textId="2BDFB369" w:rsidR="008E1140" w:rsidRPr="008E1140" w:rsidRDefault="00A62E4D" w:rsidP="008E1140">
      <w:pPr>
        <w:pStyle w:val="Rubrik2"/>
      </w:pPr>
      <w:bookmarkStart w:id="7" w:name="_Toc65678650"/>
      <w:r>
        <w:t>Riksrevisionens rekommendationer</w:t>
      </w:r>
      <w:bookmarkEnd w:id="7"/>
    </w:p>
    <w:p w14:paraId="029BC4D2" w14:textId="0B884866" w:rsidR="00385526" w:rsidRDefault="00A62E4D" w:rsidP="00256828">
      <w:pPr>
        <w:pStyle w:val="Brdtext"/>
      </w:pPr>
      <w:r w:rsidRPr="00385526">
        <w:t xml:space="preserve">Riksrevisionens övergripande slutsats är att regeringen, Sida och </w:t>
      </w:r>
      <w:r>
        <w:t>Riksgäldskontoret</w:t>
      </w:r>
      <w:r w:rsidRPr="00385526">
        <w:t xml:space="preserve"> i huvudsak har säkerställt att garantiverksamheten bedrivs på ett effektivt sätt. </w:t>
      </w:r>
      <w:r>
        <w:t>Riksrevisionen bedömer att regeringens styrning har varit tydlig och därför lämnas inga rekommendationer till regeringen.</w:t>
      </w:r>
    </w:p>
    <w:p w14:paraId="2DDFAD08" w14:textId="758683CE" w:rsidR="00EB0996" w:rsidRDefault="00A62E4D">
      <w:pPr>
        <w:pStyle w:val="Brdtextmedindrag"/>
      </w:pPr>
      <w:r>
        <w:t>Riksrevisionen lämnar följande rekommendationer till Sida:</w:t>
      </w:r>
    </w:p>
    <w:p w14:paraId="34ED6910" w14:textId="5B78DE66" w:rsidR="00EB0996" w:rsidRDefault="00A62E4D" w:rsidP="00896DDD">
      <w:pPr>
        <w:pStyle w:val="Punktlista"/>
      </w:pPr>
      <w:r>
        <w:t>Stärk det interna stödet för att utforma garantier och dokumentera gjorda överväganden. Det är viktigt att de bedömningar som görs är väl motiverade för att säkerställa garantiernas ändamålsenlighet. Det interna stödet bör stärkas när det gäller:</w:t>
      </w:r>
    </w:p>
    <w:p w14:paraId="1A66B66F" w14:textId="7B7EBDB5" w:rsidR="00EB0996" w:rsidRDefault="00A62E4D" w:rsidP="00896DDD">
      <w:pPr>
        <w:pStyle w:val="Strecklistaipunktlista"/>
      </w:pPr>
      <w:r w:rsidRPr="00EB0996">
        <w:t>bedömningar</w:t>
      </w:r>
      <w:r>
        <w:t xml:space="preserve"> av nivån på riskdelning och på eventuella subventioner</w:t>
      </w:r>
    </w:p>
    <w:p w14:paraId="5399C29D" w14:textId="40340517" w:rsidR="00EB0996" w:rsidRDefault="00A62E4D" w:rsidP="00896DDD">
      <w:pPr>
        <w:pStyle w:val="Strecklistaipunktlista"/>
      </w:pPr>
      <w:r>
        <w:t>bedömningar av risken för negativ marknadsstörning</w:t>
      </w:r>
    </w:p>
    <w:p w14:paraId="7C8945B5" w14:textId="6237281E" w:rsidR="00F733C4" w:rsidRDefault="00A62E4D" w:rsidP="00896DDD">
      <w:pPr>
        <w:pStyle w:val="Strecklistaipunktlista"/>
      </w:pPr>
      <w:r>
        <w:t>skattningar av parametern förväntad exponering i arbetet med att beräkna förväntade förluster.</w:t>
      </w:r>
    </w:p>
    <w:p w14:paraId="27528A4A" w14:textId="4E538A4F" w:rsidR="00236E28" w:rsidRDefault="00A62E4D" w:rsidP="00E64340">
      <w:pPr>
        <w:pStyle w:val="Punktlista"/>
      </w:pPr>
      <w:r w:rsidRPr="00E64340">
        <w:t>Planera</w:t>
      </w:r>
      <w:r>
        <w:t xml:space="preserve"> uppföljningen av garantier så att samtliga garantiers prestationer och effekter kan följas upp. Det är viktigt för att kunna förbättra garantierna efterhand och få ökad kunskap om garantiernas långsiktiga effekter.</w:t>
      </w:r>
    </w:p>
    <w:p w14:paraId="7E62694E" w14:textId="75EDE03F" w:rsidR="00F733C4" w:rsidRDefault="00A62E4D" w:rsidP="00343FFD">
      <w:pPr>
        <w:pStyle w:val="Brdtextefterpunktlista"/>
      </w:pPr>
      <w:r w:rsidRPr="00236E28">
        <w:t>Riksrevisionen</w:t>
      </w:r>
      <w:r>
        <w:t xml:space="preserve"> lämnar följande rekommendationer till Riksgäldskontoret:</w:t>
      </w:r>
    </w:p>
    <w:p w14:paraId="1CCB3E86" w14:textId="1D4A6F4B" w:rsidR="00385526" w:rsidRPr="00385526" w:rsidRDefault="00A62E4D" w:rsidP="00385526">
      <w:pPr>
        <w:pStyle w:val="Punktlista"/>
        <w:sectPr w:rsidR="00385526" w:rsidRPr="00385526"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r>
        <w:t>Stärk det interna stödet för att skatta parametern förväntad förlust givet fallissemang och dokumentera gjorda överväganden. Det är viktigt för att säkerställa att beräkningar av statens förväntade förlust är rimliga.</w:t>
      </w:r>
    </w:p>
    <w:p w14:paraId="79158876" w14:textId="77777777" w:rsidR="00FB1B15" w:rsidRDefault="00A62E4D" w:rsidP="00FB1B15">
      <w:pPr>
        <w:pStyle w:val="Rubrik1"/>
      </w:pPr>
      <w:bookmarkStart w:id="8" w:name="_Toc65678651"/>
      <w:r>
        <w:lastRenderedPageBreak/>
        <w:t>Regeringens bedömning av Riksrevisionens iakttagelser och rekommendationer</w:t>
      </w:r>
      <w:bookmarkEnd w:id="8"/>
    </w:p>
    <w:p w14:paraId="064CB997" w14:textId="77777777" w:rsidR="00FC437C" w:rsidRDefault="00A62E4D" w:rsidP="00FB1B15">
      <w:pPr>
        <w:pStyle w:val="Brdtext"/>
      </w:pPr>
      <w:r>
        <w:t xml:space="preserve">Regeringen har med intresse tagit del av Riksrevisionens granskning av Sidas garantiverksamhet. </w:t>
      </w:r>
    </w:p>
    <w:p w14:paraId="7E876F76" w14:textId="012FBF7E" w:rsidR="006F33C2" w:rsidRDefault="00A62E4D" w:rsidP="00FC437C">
      <w:pPr>
        <w:pStyle w:val="Brdtextmedindrag"/>
        <w:rPr>
          <w:color w:val="000000"/>
          <w:shd w:val="clear" w:color="auto" w:fill="FFFFFF"/>
        </w:rPr>
      </w:pPr>
      <w:r>
        <w:t xml:space="preserve">Det finns ett stort behov av att öka resurser för hållbar utveckling i låg- och medelinkomstländer. Sida har i uppdrag att </w:t>
      </w:r>
      <w:r w:rsidRPr="00FC437C">
        <w:rPr>
          <w:color w:val="000000"/>
          <w:shd w:val="clear" w:color="auto" w:fill="FFFFFF"/>
        </w:rPr>
        <w:t>komplettera och underlätta för andra finansiella resurser som bidrar till fattigdomsbekämpning och en långsiktig utveckling som är socialt, ekonomiskt och miljömässigt hållbar</w:t>
      </w:r>
      <w:r>
        <w:rPr>
          <w:color w:val="000000"/>
          <w:shd w:val="clear" w:color="auto" w:fill="FFFFFF"/>
        </w:rPr>
        <w:t xml:space="preserve"> enligt f</w:t>
      </w:r>
      <w:r w:rsidRPr="00B7147D">
        <w:rPr>
          <w:color w:val="000000"/>
          <w:shd w:val="clear" w:color="auto" w:fill="FFFFFF"/>
        </w:rPr>
        <w:t>örordning</w:t>
      </w:r>
      <w:r>
        <w:rPr>
          <w:color w:val="000000"/>
          <w:shd w:val="clear" w:color="auto" w:fill="FFFFFF"/>
        </w:rPr>
        <w:t>en</w:t>
      </w:r>
      <w:r w:rsidRPr="00B7147D">
        <w:rPr>
          <w:color w:val="000000"/>
          <w:shd w:val="clear" w:color="auto" w:fill="FFFFFF"/>
        </w:rPr>
        <w:t xml:space="preserve"> med instruktion för Sida.</w:t>
      </w:r>
      <w:r>
        <w:rPr>
          <w:color w:val="000000"/>
          <w:shd w:val="clear" w:color="auto" w:fill="FFFFFF"/>
        </w:rPr>
        <w:t xml:space="preserve"> </w:t>
      </w:r>
    </w:p>
    <w:p w14:paraId="4A2102D7" w14:textId="7B759314" w:rsidR="00FB1B15" w:rsidRPr="00FC437C" w:rsidRDefault="00A62E4D" w:rsidP="00FC437C">
      <w:pPr>
        <w:pStyle w:val="Brdtextmedindrag"/>
        <w:rPr>
          <w:color w:val="000000"/>
          <w:shd w:val="clear" w:color="auto" w:fill="FFFFFF"/>
        </w:rPr>
      </w:pPr>
      <w:r>
        <w:t>Regeringen bedömer att garantiinstrumentet inom utvecklings-samarbetet på ett kostnadseffektivt och innovativt sätt bidrar till att nå det biståndspolitiska målet. Garantier utgör ett viktigt komplement till övrigt utvecklingssamarbete och genererar resurser framför allt från den privata sektorn</w:t>
      </w:r>
      <w:r w:rsidRPr="006F33C2">
        <w:t xml:space="preserve"> </w:t>
      </w:r>
      <w:r>
        <w:t xml:space="preserve">genom att dela risker med andra finansiärer. Garantier har också potential att mildra de ekonomiska effekterna av covid-19 och främja en hållbar återhämtning. Mot denna bakgrund har regeringen i flera av de senaste årens budgetpropositioner föreslagit en ökad garantiram, vilket riksdagen har bifallit. För 2021 har riksdagen bemyndigat regeringen att ställa ut statliga garantier för biståndsverksamhet, som inklusive tidigare utfärdade garantier, uppgår till högst 17 miljarder kronor. </w:t>
      </w:r>
    </w:p>
    <w:p w14:paraId="3A1219D6" w14:textId="5AE60C9E" w:rsidR="00966753" w:rsidRDefault="00A62E4D" w:rsidP="00FB1B15">
      <w:pPr>
        <w:pStyle w:val="Brdtextmedindrag"/>
      </w:pPr>
      <w:r>
        <w:t xml:space="preserve">Regeringen beslutade i december 2018 om en ny förordning för garantier i utvecklingssamarbetet (förordningen </w:t>
      </w:r>
      <w:r w:rsidRPr="00FB4BFC">
        <w:t>[2018</w:t>
      </w:r>
      <w:r w:rsidRPr="000D3559">
        <w:t>:2098</w:t>
      </w:r>
      <w:r>
        <w:t xml:space="preserve">] om garantier för utvecklingssamarbete). Förordningen kompletterar förordningen om utlåning och garantier och tydliggör specifika villkor och förutsättningar för garantiverksamheten inom utvecklingssamarbetet. </w:t>
      </w:r>
    </w:p>
    <w:p w14:paraId="5EA99BF1" w14:textId="1559236E" w:rsidR="00DC3D46" w:rsidRDefault="00A62E4D" w:rsidP="00FB1B15">
      <w:pPr>
        <w:pStyle w:val="Brdtextmedindrag"/>
      </w:pPr>
      <w:r>
        <w:t xml:space="preserve">Regeringen instämmer i Riksrevisionens slutsats att det i huvudsak har säkerställts att garantiverksamheten bedrivs på ett effektivt sätt och delar Riksrevisionens bedömning att Sida och Riksgäldskontoret i huvudsak har arbetat ändamålsenligt med garantier. Regeringen bedömer vidare att de rekommendationer som Riksrevisionen riktar till berörda myndigheter är relevanta. Det är angeläget att Sidas och Riksgäldskontorets överväganden är väldokumenterade och att det finns adekvat internt stöd. </w:t>
      </w:r>
    </w:p>
    <w:p w14:paraId="1C22FA87" w14:textId="61CA42B9" w:rsidR="004C72A1" w:rsidRDefault="00A62E4D" w:rsidP="00FB1B15">
      <w:pPr>
        <w:pStyle w:val="Brdtextmedindrag"/>
      </w:pPr>
      <w:r>
        <w:t xml:space="preserve">Sida har, redan innan Riksrevisionen genomförde sin granskning, inlett ett arbete med verksamhetsutveckling för att åtgärda bland annat de utmaningar och brister som Riksrevisionen har iakttagit. Sida genomför kontinuerlig metodutveckling och ser löpande över kapaciteten hos expertfunktioner för att kunna ge stöd i beredningen av garantier. Sida avser att ytterligare förtydliga interna anvisningar för hur bedömningar ska göras och dokumenteras inom de områden som lyfts i Riksrevisionens rekommendationer.  </w:t>
      </w:r>
    </w:p>
    <w:p w14:paraId="72F8CDC2" w14:textId="2C21A807" w:rsidR="00F17A40" w:rsidRDefault="00A62E4D" w:rsidP="003C5350">
      <w:pPr>
        <w:pStyle w:val="Brdtextmedindrag"/>
      </w:pPr>
      <w:r>
        <w:t xml:space="preserve">Vad gäller uppföljning av effekter, instämmer regeringen i vikten av att planera uppföljningen av garantier, så att resultat i form av såväl prestationer som effekter på kort och medellång sikt kan följas upp. Uppföljning av utvecklingseffekter är angeläget också för lärande och </w:t>
      </w:r>
      <w:r>
        <w:lastRenderedPageBreak/>
        <w:t xml:space="preserve">utveckling av framtida garantier. Sida noterar att det finns, särskilt i flera av de tidigare garantiinsatserna, vissa svagheter i ramverk och rutiner för uppföljning av resultat. Sida har inlett ett arbete för att förbättra uppföljningen av prestationer och effekter och kommer under 2021 att ytterligare förtydliga att principer och rutiner för resultatuppföljning ska tillämpas på ett så likartat sätt som möjligt, oavsett vilken stödform som används. Sida kommer också utveckla internt stöd och erfarenhetsutbyte. </w:t>
      </w:r>
    </w:p>
    <w:p w14:paraId="451102AD" w14:textId="737F3A9F" w:rsidR="00DC3D46" w:rsidRDefault="00A62E4D" w:rsidP="003C5350">
      <w:pPr>
        <w:pStyle w:val="Brdtextmedindrag"/>
      </w:pPr>
      <w:r>
        <w:t xml:space="preserve">Regeringen instämmer vidare i Riksrevisionens bedömning att Sida bör planera för kompletterande uppföljningsåtgärder om det inte är möjligt att avtala med garantitagaren om uppföljning av effekter på kort och medellång sikt. </w:t>
      </w:r>
    </w:p>
    <w:p w14:paraId="358DB959" w14:textId="77777777" w:rsidR="009C5732" w:rsidRDefault="00A62E4D" w:rsidP="00521E7F">
      <w:pPr>
        <w:pStyle w:val="Brdtextmedindrag"/>
      </w:pPr>
      <w:r>
        <w:t xml:space="preserve">Regeringen delar Riksrevisionens bedömning att Sida och Riksgäldskontoret i huvudsak har arbetat ändamålsenligt för att beräkna statens förväntade förlust för garantierna. Regeringen instämmer i Riksrevisionens bedömning att det är viktigt att myndigheterna säkerställer att beräkningarna är väl motiverade. Det bör dokumenteras vilka överväganden som har gjorts, även i de fall det råder brist på tillförlitliga data. </w:t>
      </w:r>
    </w:p>
    <w:p w14:paraId="55AF8C3C" w14:textId="4EC34DD5" w:rsidR="00811623" w:rsidRDefault="00A62E4D" w:rsidP="00521E7F">
      <w:pPr>
        <w:pStyle w:val="Brdtextmedindrag"/>
      </w:pPr>
      <w:r>
        <w:t xml:space="preserve">Riksgäldskontoret skattar parametern förväntad förlust vid fallissemang genom att väga samman uppgifter från olika källor, inklusive från garantitagaren, och dokumentera överväganden om de källor som använts. Att skatta parametern förväntad förlust vid fallissemang är särskilt svårt i de länder som Sida verkar i, då det statistiska underlaget ofta är bristfälligt. Riksgäldskontoret noterar att det finns skäl att i många fall inte använda sig av data från motparten, då dessa data inte alltid är tillräckligt omfattande eller tillförlitliga. Riksgäldskontoret utför löpande metodutveckling i syfte att bland annat skatta förväntad förlust vid fallissemang. </w:t>
      </w:r>
    </w:p>
    <w:p w14:paraId="43F0393D" w14:textId="3A4B781C" w:rsidR="001A1B26" w:rsidRDefault="00A62E4D" w:rsidP="00FB1B15">
      <w:pPr>
        <w:pStyle w:val="Brdtextmedindrag"/>
        <w:sectPr w:rsidR="001A1B26" w:rsidSect="00155500">
          <w:headerReference w:type="even" r:id="rId27"/>
          <w:headerReference w:type="default" r:id="rId28"/>
          <w:footerReference w:type="even" r:id="rId29"/>
          <w:footerReference w:type="default" r:id="rId30"/>
          <w:headerReference w:type="first" r:id="rId31"/>
          <w:footerReference w:type="first" r:id="rId32"/>
          <w:type w:val="continuous"/>
          <w:pgSz w:w="9356" w:h="13721" w:code="9"/>
          <w:pgMar w:top="794" w:right="2438" w:bottom="1191" w:left="1021" w:header="0" w:footer="709" w:gutter="0"/>
          <w:cols w:space="708"/>
          <w:docGrid w:linePitch="360"/>
        </w:sectPr>
      </w:pPr>
      <w:r w:rsidRPr="00521E7F">
        <w:t>Regeringen</w:t>
      </w:r>
      <w:r>
        <w:t xml:space="preserve"> instämmer vidare i Riksrevisionens bedömning om att samarbetet mellan Riksgäldskontoret och Sida fungerar väl och det finns en tydlig ansvarsfördelning mellan de två myndigheterna. </w:t>
      </w:r>
    </w:p>
    <w:p w14:paraId="120E4536" w14:textId="2B931509" w:rsidR="00394702" w:rsidRDefault="00A62E4D" w:rsidP="00394702">
      <w:pPr>
        <w:pStyle w:val="Rubrik1"/>
      </w:pPr>
      <w:bookmarkStart w:id="9" w:name="_Toc65678652"/>
      <w:r>
        <w:t>Regeringens åtgärder med anledning av Riksrevisionens iakttagelser och rekommendationer</w:t>
      </w:r>
      <w:bookmarkEnd w:id="9"/>
    </w:p>
    <w:p w14:paraId="592B3224" w14:textId="11CBD196" w:rsidR="00A424A3" w:rsidRDefault="00A62E4D" w:rsidP="00394702">
      <w:pPr>
        <w:pStyle w:val="Brdtext"/>
      </w:pPr>
      <w:r>
        <w:t xml:space="preserve">Riksrevisionen har inte lämnat några rekommendationer till regeringen. Som framgår av regeringens bedömning är det väsentligt att Sida och Riksgäldskontoret säkerställer en väl fungerande garantiverksamhet. Regeringen delar Riksrevisionens bedömning att Sida och Riksgäldskontoret i huvudsak har arbetat ändamålsenligt med garantiverksamheten, men att myndigheternas dokumentation av överväganden och interna stöd bör stärkas. </w:t>
      </w:r>
    </w:p>
    <w:p w14:paraId="191A53A7" w14:textId="4F848E18" w:rsidR="006D4985" w:rsidRDefault="00A62E4D" w:rsidP="006D4985">
      <w:pPr>
        <w:pStyle w:val="Brdtextmedindrag"/>
        <w:rPr>
          <w:rFonts w:ascii="Verdana" w:hAnsi="Verdana"/>
          <w:color w:val="000000"/>
          <w:shd w:val="clear" w:color="auto" w:fill="FFFFFF"/>
        </w:rPr>
      </w:pPr>
      <w:r>
        <w:t xml:space="preserve">Regeringen välkomnar därför att Sida avser förtydliga anvisningar och internt stöd bland annat vad gäller de aspekter som Riksrevisionen behandlat i sin granskning. Regeringen kommer att fortsätta följa Sidas arbete med att utveckla garantiverksamheten. I regleringsbrevet till Sida </w:t>
      </w:r>
      <w:r>
        <w:lastRenderedPageBreak/>
        <w:t xml:space="preserve">för 2021 har regeringen gett myndigheten i uppdrag att redovisa </w:t>
      </w:r>
      <w:r w:rsidRPr="008114CC">
        <w:t>vi</w:t>
      </w:r>
      <w:r w:rsidRPr="008114CC">
        <w:rPr>
          <w:color w:val="000000"/>
          <w:shd w:val="clear" w:color="auto" w:fill="FFFFFF"/>
        </w:rPr>
        <w:t>lka åtgärder som myndigheten har vidtagit för att stärka garantiverksamheten, bl</w:t>
      </w:r>
      <w:r>
        <w:rPr>
          <w:color w:val="000000"/>
          <w:shd w:val="clear" w:color="auto" w:fill="FFFFFF"/>
        </w:rPr>
        <w:t>and annat</w:t>
      </w:r>
      <w:r w:rsidRPr="008114CC">
        <w:rPr>
          <w:color w:val="000000"/>
          <w:shd w:val="clear" w:color="auto" w:fill="FFFFFF"/>
        </w:rPr>
        <w:t xml:space="preserve"> mot bakgrund av rekommendationerna i Riksrevisionens rapport.</w:t>
      </w:r>
      <w:r>
        <w:rPr>
          <w:rFonts w:ascii="Verdana" w:hAnsi="Verdana"/>
          <w:color w:val="000000"/>
          <w:shd w:val="clear" w:color="auto" w:fill="FFFFFF"/>
        </w:rPr>
        <w:t xml:space="preserve">  </w:t>
      </w:r>
    </w:p>
    <w:p w14:paraId="599795E8" w14:textId="44ACACFE" w:rsidR="006D4985" w:rsidRDefault="00A62E4D" w:rsidP="006D4985">
      <w:pPr>
        <w:pStyle w:val="Brdtextmedindrag"/>
      </w:pPr>
      <w:bookmarkStart w:id="10" w:name="_Hlk62484880"/>
      <w:r>
        <w:t>Regeringen anser att det är viktigt att beräkningar av statens förväntade förlust är rättvisande och väl motiverade.</w:t>
      </w:r>
      <w:bookmarkEnd w:id="10"/>
      <w:r>
        <w:t xml:space="preserve"> </w:t>
      </w:r>
      <w:bookmarkStart w:id="11" w:name="_Hlk63089530"/>
      <w:r>
        <w:t xml:space="preserve">Regeringen välkomnar därför att Sida och Riksgäldskontoret avser vidta åtgärder som svarar mot Riksrevisionens rekommendationer. </w:t>
      </w:r>
      <w:bookmarkEnd w:id="11"/>
    </w:p>
    <w:p w14:paraId="057B5C2A" w14:textId="7FE07C8F" w:rsidR="00A54F7F" w:rsidRPr="00D57339" w:rsidRDefault="00A62E4D">
      <w:pPr>
        <w:pStyle w:val="Brdtextmedindrag"/>
        <w:sectPr w:rsidR="00A54F7F" w:rsidRPr="00D57339" w:rsidSect="0015550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r>
        <w:t xml:space="preserve">I och med denna skrivelse anser regeringen att Riksrevisionens rapport är slutbehandlad. </w:t>
      </w:r>
    </w:p>
    <w:p w14:paraId="50CD4324" w14:textId="6866F125" w:rsidR="00920097" w:rsidRPr="00B937F4" w:rsidRDefault="00A62E4D" w:rsidP="00F04F0F">
      <w:pPr>
        <w:pStyle w:val="Bilagarubrik"/>
        <w:sectPr w:rsidR="00920097" w:rsidRPr="00B937F4" w:rsidSect="00155500">
          <w:headerReference w:type="even" r:id="rId39"/>
          <w:headerReference w:type="default" r:id="rId40"/>
          <w:footerReference w:type="even" r:id="rId41"/>
          <w:footerReference w:type="default" r:id="rId42"/>
          <w:headerReference w:type="first" r:id="rId43"/>
          <w:footerReference w:type="first" r:id="rId44"/>
          <w:pgSz w:w="9356" w:h="13721" w:code="9"/>
          <w:pgMar w:top="794" w:right="2438" w:bottom="1191" w:left="1021" w:header="0" w:footer="709" w:gutter="0"/>
          <w:cols w:space="708"/>
          <w:docGrid w:linePitch="360"/>
        </w:sectPr>
      </w:pPr>
      <w:bookmarkStart w:id="12" w:name="_Toc65678653"/>
      <w:r>
        <w:lastRenderedPageBreak/>
        <w:t>Riksrevisionens rapport om Sidas garantiverksamhet – statens arbete med garantier inom svenskt bistånd</w:t>
      </w:r>
      <w:bookmarkEnd w:id="12"/>
    </w:p>
    <w:p w14:paraId="240D85DE" w14:textId="32D34C8D" w:rsidR="00F30385" w:rsidRDefault="00F77B48" w:rsidP="00601D40">
      <w:pPr>
        <w:pStyle w:val="Proprubrik"/>
        <w:spacing w:before="720" w:after="190"/>
      </w:pPr>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r w:rsidR="00A62E4D">
            <w:t>Utrikesdepartementet</w:t>
          </w:r>
        </w:sdtContent>
      </w:sdt>
    </w:p>
    <w:p w14:paraId="35D553EA" w14:textId="7C7EAF78" w:rsidR="00F30385" w:rsidRDefault="00A62E4D" w:rsidP="000641A6">
      <w:pPr>
        <w:pStyle w:val="Proputdrag"/>
      </w:pPr>
      <w:bookmarkStart w:id="13" w:name="_Toc65678654"/>
      <w:r>
        <w:t xml:space="preserve">Utdrag ur protokoll vid regeringssammanträde </w:t>
      </w:r>
      <w:sdt>
        <w:sdtPr>
          <w:alias w:val="Datum"/>
          <w:tag w:val="Datum"/>
          <w:id w:val="1508867760"/>
          <w:date w:fullDate="2021-03-11T00:00:00Z">
            <w:dateFormat w:val="'den' d MMMM yyyy"/>
            <w:lid w:val="sv-SE"/>
            <w:storeMappedDataAs w:val="dateTime"/>
            <w:calendar w:val="gregorian"/>
          </w:date>
        </w:sdtPr>
        <w:sdtEndPr/>
        <w:sdtContent>
          <w:r>
            <w:t>den 11 mars 2021</w:t>
          </w:r>
        </w:sdtContent>
      </w:sdt>
      <w:bookmarkEnd w:id="13"/>
    </w:p>
    <w:p w14:paraId="54010FAC" w14:textId="77777777" w:rsidR="00F30385" w:rsidRDefault="00F77B48" w:rsidP="000641A6">
      <w:pPr>
        <w:pStyle w:val="Brdtext"/>
        <w:jc w:val="left"/>
      </w:pPr>
    </w:p>
    <w:p w14:paraId="47C32741" w14:textId="1D389160" w:rsidR="00F30385" w:rsidRDefault="00A62E4D"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statsminister Löfven, ordförande, och statsråden Bolund, Baylan, Hultqvist, Damberg, Shekarabi, Ygeman, Linde, Ekström, Eneroth, Dahlgren, Nilsson, Ernkrans, Lindhagen, Lind, Hallberg, Nordmark, Micko, Olsson Fridh</w:t>
          </w:r>
        </w:sdtContent>
      </w:sdt>
    </w:p>
    <w:p w14:paraId="24C5C66D" w14:textId="77777777" w:rsidR="00F30385" w:rsidRDefault="00F77B48" w:rsidP="000641A6">
      <w:pPr>
        <w:pStyle w:val="Brdtext"/>
        <w:jc w:val="left"/>
      </w:pPr>
    </w:p>
    <w:p w14:paraId="525A06F5" w14:textId="74323443" w:rsidR="00F30385" w:rsidRDefault="00A62E4D" w:rsidP="000641A6">
      <w:pPr>
        <w:pStyle w:val="Brdtext"/>
        <w:jc w:val="left"/>
      </w:pPr>
      <w:r>
        <w:t xml:space="preserve">Föredragande: statsrådet för internationellt utvecklingssamarbete </w:t>
      </w:r>
      <w:sdt>
        <w:sdtPr>
          <w:alias w:val="Foredragande"/>
          <w:tag w:val="Foredragande"/>
          <w:id w:val="-1423715855"/>
          <w:text w:multiLine="1"/>
        </w:sdtPr>
        <w:sdtEndPr/>
        <w:sdtContent>
          <w:r>
            <w:t>Per Olsson Fridh</w:t>
          </w:r>
        </w:sdtContent>
      </w:sdt>
    </w:p>
    <w:p w14:paraId="62C9CA28" w14:textId="77777777" w:rsidR="00F30385" w:rsidRPr="00827386" w:rsidRDefault="00F77B48" w:rsidP="000641A6">
      <w:pPr>
        <w:pStyle w:val="Brdtext"/>
        <w:jc w:val="left"/>
        <w:rPr>
          <w:szCs w:val="21"/>
        </w:rPr>
      </w:pPr>
    </w:p>
    <w:p w14:paraId="725D429C" w14:textId="77777777" w:rsidR="00F30385" w:rsidRPr="008B7E85" w:rsidRDefault="00A62E4D" w:rsidP="0044419F">
      <w:pPr>
        <w:pStyle w:val="Slutstreck"/>
      </w:pPr>
      <w:r w:rsidRPr="008B7E85">
        <w:t>                    </w:t>
      </w:r>
    </w:p>
    <w:p w14:paraId="7ED151F4" w14:textId="77777777" w:rsidR="00F30385" w:rsidRPr="006E102E" w:rsidRDefault="00F77B48" w:rsidP="000641A6">
      <w:pPr>
        <w:pStyle w:val="Brdtext"/>
        <w:jc w:val="left"/>
        <w:rPr>
          <w:sz w:val="18"/>
          <w:szCs w:val="18"/>
        </w:rPr>
      </w:pPr>
    </w:p>
    <w:p w14:paraId="3F420470" w14:textId="77777777" w:rsidR="00F30385" w:rsidRDefault="00F77B48" w:rsidP="000641A6">
      <w:pPr>
        <w:pStyle w:val="Brdtext"/>
        <w:jc w:val="left"/>
      </w:pPr>
    </w:p>
    <w:p w14:paraId="62B10DD5" w14:textId="04AD0029" w:rsidR="00F30385" w:rsidRDefault="00A62E4D"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Riksrevisionens rapport om Sidas garantiverksamhet</w:t>
          </w:r>
        </w:sdtContent>
      </w:sdt>
      <w:r>
        <w:t>.</w:t>
      </w:r>
    </w:p>
    <w:p w14:paraId="3D6C99B8" w14:textId="77777777" w:rsidR="00F30385" w:rsidRDefault="00F77B48" w:rsidP="000641A6">
      <w:pPr>
        <w:pStyle w:val="Brdtext"/>
      </w:pPr>
    </w:p>
    <w:p w14:paraId="7F3FF368" w14:textId="77777777" w:rsidR="00920097" w:rsidRPr="00B937F4" w:rsidRDefault="00920097" w:rsidP="003D6631">
      <w:pPr>
        <w:pStyle w:val="Brdtextmedindrag"/>
      </w:pPr>
    </w:p>
    <w:sectPr w:rsidR="00920097" w:rsidRPr="00B937F4" w:rsidSect="00155500">
      <w:headerReference w:type="even" r:id="rId45"/>
      <w:headerReference w:type="default" r:id="rId46"/>
      <w:footerReference w:type="even" r:id="rId47"/>
      <w:footerReference w:type="default" r:id="rId48"/>
      <w:headerReference w:type="first" r:id="rId49"/>
      <w:footerReference w:type="first" r:id="rId50"/>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A42E908" w14:textId="77777777" w:rsidR="00BE766A" w:rsidRDefault="00BE766A" w:rsidP="00F8009C">
      <w:r>
        <w:separator/>
      </w:r>
    </w:p>
  </w:endnote>
  <w:endnote w:type="continuationSeparator" w:id="0">
    <w:p w14:paraId="5EB9B3A8" w14:textId="77777777" w:rsidR="00BE766A" w:rsidRDefault="00BE766A"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54CEE3" w14:textId="77777777" w:rsidR="00244011" w:rsidRDefault="00244011" w:rsidP="009C2B67">
    <w:pPr>
      <w:pStyle w:val="Brdtext"/>
    </w:pPr>
    <w:r>
      <w:rPr>
        <w:noProof/>
        <w:lang w:eastAsia="sv-SE"/>
      </w:rPr>
      <mc:AlternateContent>
        <mc:Choice Requires="wps">
          <w:drawing>
            <wp:anchor distT="0" distB="0" distL="0" distR="0" simplePos="0" relativeHeight="251667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FBB08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MkD8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4o0azGGz2KNrg1CphEehrrp0AtLHCh/WJaQIdzj8NYdStdHf+oh8AOorc7chGMcByenObHE1g4&#10;TPk4Px8n8rO9s3U+fBWmJnFRUIe3S5Syza0PuAigAyTm8kZV5U2lVNpEvYgr5ciG4aVVSFeExx8o&#10;pUlT0NPjk1EKrE107yIrHcOIpJg+XSy8KzCtwlaJiFH6u5BgLNX5Rm7GudC7/AkdURKp3uPY4/e3&#10;eo9zVwc8Umajw865rrRxqfrUYnvKyp8DZbLDg/CDuuMytMs2SWU8vP/SlFvIwpmur7zlNxUe75b5&#10;8MAcGgnvjeEQ7vGRyoB8068oWRn3+63ziIe+YaWkQWMW1P9aMycoUd80lH+eT6KMQtpMTs6gI+IO&#10;LctDi17XVwaKyDGGLE/LiA9qWEpn6ifMkHnMChPTHLkLGoblVejGBWYQF/N5AqF3LQu3emF5DB1Z&#10;jtJ8bJ+Ys71+A4R/Z4YWZtNXMu6w0dPb+TpAiknjkeeO1Z5/9H2Sfj+j4mA53CfUfpLOXg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7TJA/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4FBB08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762AAA" w14:textId="77777777" w:rsidR="00244011" w:rsidRDefault="00244011"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54693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buJ1jgIAAJE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rR&#10;O3RKsxo9ehJtcBsUkEd6GuunQC0scKH9bFpAh3OPw1h1K10d/6iHwA6id3tyEYxwHJ6d55NTWDhM&#10;+Ti/GCfys4OzdT58EaYmcVFQh94lStn2zgdcBNABEnN5o6rytlIqbaJexLVyZMvQaRXSFeHxB0pp&#10;0hT0fHI2SoG1ie5dZKVjGJEU06eLhXcFplXYKRExSn8TEoylOl/JzTgXep8/oSNKItVbHHv84VZv&#10;ce7qgEfKbHTYO9eVNi5Vn57YgbLyx0CZ7PAg/KjuuAztsk1SmQz9X5pyB1k4070rb/lthebdMR8e&#10;mcNDQr8xHMIDPlIZkG/6FSVr4369dh7x0DeslDR4mAX1PzfMCUrUVw3lX+SnUUYhbU7PPkJHxB1b&#10;lscWvamvDRSRYwxZnpYRH9SwlM7Uz5gh85gVJqY5chc0DMvr0I0LzCAu5vMEwtu1LNzpheUxdGQ5&#10;SvOpfWbO9voNEP69GZ4wm76QcYeNnt7ONwFSTBqPPHes9vzj3Sfp9zMqDpbjfUIdJuns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cbuJ1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554693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9A4409" w14:textId="77777777" w:rsidR="00244011" w:rsidRDefault="00244011"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7142C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0A7MjgIAAJE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0p0azGGz2KNrgNCsgjPY31M6CWFrjQfjYtoMO5x2GsupWujn/UQ2AH0bs9uQhGOA7PpvnpBBYO&#10;Uz7Oz8eJ/OzgbJ0PX4SpSVwU1OHtEqVse+sDLgLoAIm5vFFVeVMplTZRL+JKObJleGkV0hXh8QdK&#10;adIUdHp6NkqBtYnuXWSlYxiRFNOni4V3BaZV2CkRMUp/ExKMpTpfyc04F3qfP6EjSiLVWxx7/OFW&#10;b3Hu6oBHymx02DvXlTYuVZ9a7EBZ+WOgTHZ4EH5Ud1yGdtUmqUyG91+ZcgdZONP1lbf8psLj3TIf&#10;HphDI+G9MRzCPT5SGZBv+hUla+N+vXYe8dA3rJQ0aMyC+p8b5gQl6quG8s/zSZRRSJvJ2UfoiLhj&#10;y+rYojf1lYEicowhy9My4oMaltKZ+gkzZBGzwsQ0R+6ChmF5FbpxgRnExWKRQOhdy8KtXloeQ0eW&#10;ozQf2yfmbK/fAOHfmaGF2ey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l0A7M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07142C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A4E734" w14:textId="77777777" w:rsidR="00244011" w:rsidRDefault="00244011" w:rsidP="009C2B67">
    <w:pPr>
      <w:pStyle w:val="Brdtext"/>
    </w:pPr>
    <w:r>
      <w:rPr>
        <w:noProof/>
        <w:lang w:eastAsia="sv-SE"/>
      </w:rPr>
      <mc:AlternateContent>
        <mc:Choice Requires="wps">
          <w:drawing>
            <wp:anchor distT="0" distB="0" distL="0" distR="0" simplePos="0" relativeHeight="2516684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0E2DD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yjm8jQIAAJEFAAAOAAAAZHJzL2Uyb0RvYy54bWysVMFu2zAMvQ/YPwi6r47TtF2DOkXWosOA&#10;oi2WDj0rstQYk0VNYmJnX19KtpOs66XDLjYlPpIi+ciLy7Y2bKN8qMAWPD8acaashLKyzwX/8Xjz&#10;6TNnAYUthQGrCr5VgV/OPn64aNxUjWEFplSekRMbpo0r+ArRTbMsyJWqRTgCpywpNfhaIB39c1Z6&#10;0ZD32mTj0eg0a8CXzoNUIdDtdafks+RfayXxXuugkJmC09swfX36LuM3m12I6bMXblXJ/hniH15R&#10;i8pS0J2ra4GCrX31l6u6kh4CaDySUGegdSVVyoGyyUevslmshFMpFypOcLsyhf/nVt5tHjyryoKP&#10;qTxW1NSjR9WiX1MCk1iexoUpoRaOcNh+gZbaPNwHuoxZt9rX8U/5MNKTp+2uuOSMSbo8Oc2PJ6SR&#10;pMrH+TnFI+/Z3tj5gF8V1CwKBffUu1RSsbkN2EEHSIwVwFTlTWVMOkS+qCvj2UZQpw2mJ5LzP1DG&#10;sqbgp8cno+TYQjTvPBsb3ajEmD5cTLxLMEm4NSpijP2uNFUs5flGbCGlsrv4CR1RmkK9x7DH71/1&#10;HuMuD7JIkcHizriuLPiUfRqxfcnKn0PJdIen3hzkHUVsl22iytnQ/yWUW6KFh26ugpM3FTXvVgR8&#10;EJ4GifpNywHv6aMNUPGhlzhbgf/91n3EE79Jy1lDg1nw8GstvOLMfLPE/PN8EmmE6TA5OYu89Yea&#10;5aHGrusrIEbktIacTGLEoxlE7aF+oh0yj1FJJayk2AXHQbzCbl3QDpJqPk8gml0n8NYunIyuY5Uj&#10;NR/bJ+Fdz18k4t/BMMJi+orGHTZaBjdfI1ExcTzWuatqX3+a+zQl/Y6Ki+XwnFD7TTp7AQ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DWyjm8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7F0E2DD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FB8B1E" w14:textId="77777777" w:rsidR="00244011" w:rsidRDefault="00244011"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648D1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FvBFjQIAAJEFAAAOAAAAZHJzL2Uyb0RvYy54bWysVF1P2zAUfZ+0/2D5faQphUFFiroipkkI&#10;0GDi2XVsGs2xPdtt0v16jp2k7RgvTHtJbN9zv8499sVlWyuyEc5XRhc0PxpRIjQ3ZaWfC/rj8frT&#10;GSU+MF0yZbQo6FZ4ejn7+OGisVMxNiujSuEIgmg/bWxBVyHYaZZ5vhI180fGCg2jNK5mAVv3nJWO&#10;NYheq2w8Gp1mjXGldYYL73F61RnpLMWXUvBwJ6UXgaiCoraQvi59l/GbzS7Y9Nkxu6p4Xwb7hypq&#10;Vmkk3YW6YoGRtav+ClVX3BlvZDjips6MlBUXqQd0k49edfOwYlakXkCOtzua/P8Ly283945UZUHH&#10;OSWa1ZjRo2iDW6OBPNLTWD8F6sECF9ovpsWYh3OPw9h1K10d/+iHwA6itztyEYxwHJ6c5scTWDhM&#10;+Tg/Hyfys72zdT58FaYmcVFQh9klStnmxgcUAugAibm8UVV5XSmVNlEvYqEc2TBMWoVUIjz+QClN&#10;moKeHp+MUmBtonsXWekYRiTF9Oli412DaRW2SkSM0t+FBGOpzzdyM86F3uVP6IiSSPUexx6/r+o9&#10;zl0f8EiZjQ4757rSxqXu0xXbU1b+HCiTHR6EH/Qdl6FdtkkqZ8P8l6bcQhbOdPfKW35dYXg3zId7&#10;5nCRMG88DuEOH6kMyDf9ipKVcb/fOo946BtWShpczIL6X2vmBCXqm4byz/NJlFFIm8nJZ+iIuEPL&#10;8tCi1/XCQBEQN6pLy4gPalhKZ+onvCHzmBUmpjlyFzQMy0Xongu8QVzM5wmEu2tZuNEPlsfQkeUo&#10;zcf2iTnb6zdA+LdmuMJs+krGHTZ6ejtfB0gxaTzy3LHa8497n6Tfv1HxYTncJ9T+JZ29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wW8EW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00648D1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22B26A"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E27E7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8xmijgIAAJE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hNKNKvxRk+iDW6DAvJIT2P9FKhHC1xoP5sW0OHc4zBW3UpXxz/qIbCD6N2eXAQjHIfnF/npGSwc&#10;pnycT8aJ/OzgbJ0PX4SpSVwU1OHtEqVse+sDLgLoAIm5vFFVeVMplTZRL+JKObJleGkV0hXh8QdK&#10;adIU9OL0fJQCaxPdu8hKxzAiKaZPFwvvCkyrsFMiYpT+JiQYS3W+kptxLvQ+f0JHlESqtzj2+MOt&#10;3uLc1QGPlNnosHeuK21cqj612IGy8sdAmezwIPyo7rgM7bJNUpkM77805Q6ycKbrK2/5TYXHu2U+&#10;PDCHRsJ7YziEe3ykMiDf9CtK1sb9eu084qFvWClp0JgF9T83zAlK1FcN5U/ysyijkDZn5x+hI+KO&#10;Lctji97UVwaKyDGGLE/LiA9qWEpn6mfMkEXMChPTHLkLGoblVejGBWYQF4tFAqF3LQu3+tHyGDqy&#10;HKX51D4zZ3v9Bgj/zgwtzKYvZNxho6e3i02AFJPGI88dqz3/6Psk/X5GxcFyvE+owyS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l8xm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7E27E7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1247CC" w14:textId="77777777" w:rsidR="00244011" w:rsidRDefault="00244011" w:rsidP="009C2B67">
    <w:pPr>
      <w:pStyle w:val="Brdtext"/>
    </w:pPr>
    <w:r>
      <w:rPr>
        <w:noProof/>
        <w:lang w:eastAsia="sv-SE"/>
      </w:rPr>
      <mc:AlternateContent>
        <mc:Choice Requires="wps">
          <w:drawing>
            <wp:anchor distT="0" distB="0" distL="0" distR="0" simplePos="0" relativeHeight="2516695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455FA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NPc1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8&#10;ypkVNb3Rk2rRb6iASaSncWFKqEdHOGw/Q0vPPJwHOoxVt9rX8U/1MLIT0bs9uRSMSTo8O89PJ2SR&#10;ZMrH+cU4kZ8dnJ0P+EVBzeKi4J7eLlEqtrcB6SIEHSAxVwBTlTeVMWkT9aKujGdbQS9tMF2RPP5A&#10;Gcuagp+fno1SYAvRvYtsbAyjkmL6dLHwrsC0wp1REWPsN6WJsVTnK7mFlMru8yd0RGlK9RbHHn+4&#10;1VucuzrII2UGi3vnurLgU/WpxQ6UlT8GynSHJ8KP6o5LbJdtkko+HgSwhHJHuvDQNVZw8qai17sV&#10;AR+Ep06iB6fpgPf00QaIfehXnK3B/3rtPOJJ4GTlrKHOLHj4uRFecWa+WpL+RT6JOsK0mZx9JCEx&#10;f2xZHlvspr4CkkROc8jJtIx4NMNSe6ifaYgsYlYyCSspd8FxWF5hNy9oCEm1WCQQNa8TeGsfnYyh&#10;I81Rm0/ts/CuFzCS8u9g6GExfa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RNPc1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1455FA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7E5DC3" w14:textId="77777777" w:rsidR="00244011" w:rsidRDefault="00244011"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29980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eYR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WbpJKfDg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w15h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C29980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E6F298"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E9B51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d9F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5syKmt7oSbXoN1RAHulpXJgS6tERDtvP0NIzD+eBDmPVrfZ1/FM9jOxE9G5PLgVjkg7PzvPTCVkk&#10;mfJxfjFO5GcHZ+cDflFQs7gouKe3S5SK7W1AughBB0jMFcBU5U1lTNpEvagr49lW0EsbTFckjz9Q&#10;xrKm4OenZ6MU2EJ07yIbG8OopJg+XSy8KzCtcGdUxBj7TWliLNX5Sm4hpbL7/AkdUZpSvcWxxx9u&#10;9Rbnrg7ySJnB4t65riz4VH1qsQNl5Y+BMt3hifCjuuMS22WbpJJPBgEsodyRLjx0jRWcvKno9W5F&#10;wAfhqZPowWk64D19tAFiH/oVZ2vwv147j3gSOFk5a6gzCx5+boRXnJmvlqR/kU+ijjBtJmcfSUjM&#10;H1uWxxa7qa+AJJHTHHIyLSMezbDUHupnGiKLmJVMwkrKXXAcllfYzQsaQlItFglEzesE3tpHJ2Po&#10;SHPU5lP7LLzrBYyk/DsYelhMX+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GV30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BE9B51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4D3BF2" w14:textId="77777777" w:rsidR="00244011" w:rsidRDefault="00244011" w:rsidP="009C2B67">
    <w:pPr>
      <w:pStyle w:val="Brdtext"/>
    </w:pPr>
    <w:r>
      <w:rPr>
        <w:noProof/>
        <w:lang w:eastAsia="sv-SE"/>
      </w:rPr>
      <mc:AlternateContent>
        <mc:Choice Requires="wps">
          <w:drawing>
            <wp:anchor distT="0" distB="0" distL="0" distR="0" simplePos="0" relativeHeight="2516705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F847B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zr0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KWdW1PRGj6pFv6YCJpGexoUZoR4c4bD9Ai0983Ae6DBW3Wpfxz/Vw8hORG935FIwJunwZJofT8gi&#10;yZSP87NxIj/bOzsf8KuCmsVFwT29XaJUbG4C0kUIOkBirgCmKq8rY9Im6kVdGs82gl7aYLoiefyB&#10;MpY1BZ8en4xSYAvRvYtsbAyjkmL6dLHwrsC0wq1REWPsd6WJsVTnG7mFlMru8id0RGlK9R7HHr+/&#10;1XucuzrII2UGizvnurLgU/WpxfaUlT8HynSHJ8IP6o5LbJdtkkp+OghgCeWWdOGha6zg5HVFr3cj&#10;At4LT51ED07TAe/oow0Q+9CvOFuB//3WecSTwMnKWUOdWfDway284sx8syT9s3wSdYRpMzk5JS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6Lzr0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AF847B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0EF4D9" w14:textId="77777777" w:rsidR="00244011" w:rsidRDefault="00244011"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7E311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sJVN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Pj7n&#10;zIqa3uhZtejXVEAe6WlcmBDqyREO28/Q0jMP54EOY9Wt9nX8Uz2M7ET0dkcuBWOSDk/P8uMTskgy&#10;5eP8cpzIz/bOzgf8oqBmcVFwT2+XKBWbu4B0EYIOkJgrgKnK28qYtIl6UdfGs42glzaYrkgef6CM&#10;ZU3Bz45PRymwhejeRTY2hlFJMX26WHhXYFrh1qiIMfab0sRYqvON3EJKZXf5EzqiNKV6j2OP39/q&#10;Pc5dHeSRMoPFnXNdWfCp+tRie8rKHwNlusMT4Qd1xyW2izZJJb8YBLCAcku68NA1VnDytqLXuxMB&#10;H4WnTqIHp+mAD/TRBoh96FecrcD/eus84kngZOWsoc4sePi5Fl5xZr5akv5lfhJ1hGlzcnpOQmL+&#10;0LI4tNh1fQ0kiZzmkJNpGfFohqX2UL/QEJnHrGQSVlLuguOwvMZuXtAQkmo+TyBqXifwzj45GUNH&#10;mqM2n9sX4V0vYCTl38PQw2LySscdNnoGN18jaTGJPBLdsdo/ADV+0n4/pOJkOdwn1H6Uz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LCVT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97E311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0F0EC3"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5082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bMkg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hDMranqjpWrRb6iAPNLTuDAl1KMjHLafoaVnHs4DHcaqW+3r+Kd6GNmJ6N2eXArGJB1OzvPTM7JI&#10;MuXj/GKcyM8Ozs4H/KKgZnFRcE9vlygV29uAdBGCDpCYK4CpypvKmLSJelFXxrOtoJc2mK5IHn+g&#10;jGVNwc9PJ6MU2EJ07yIbG8OopJg+XSy8KzCtcGdUxBj7TWliLNX5Sm4hpbL7/AkdUZpSvcWxxx9u&#10;9Rbnrg7ySJnB4t65riz4VH1qsQNl5Y+BMt3hifCjuuMS21WbpJJfDAJYQbkjXXjoGis4eVPR692K&#10;gA/CUyfRg9N0wHv6aAPEPvQrztbgf712HvEkcLJy1lBnFjz83AivODNfLUn/Ij+LOsK0OZt8JCEx&#10;f2xZHVvspr4CkkROc8jJtIx4NMNSe6ifaIgsYlYyCSspd8FxWF5hNy9oCEm1WCQQNa8TeGsfnYyh&#10;I81Rm8v2S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lsyS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5082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BC3111" w14:textId="77777777" w:rsidR="00244011" w:rsidRDefault="00244011" w:rsidP="009C2B67">
    <w:pPr>
      <w:pStyle w:val="Brdtext"/>
    </w:pPr>
    <w:r>
      <w:rPr>
        <w:noProof/>
        <w:lang w:eastAsia="sv-SE"/>
      </w:rPr>
      <mc:AlternateContent>
        <mc:Choice Requires="wps">
          <w:drawing>
            <wp:anchor distT="0" distB="0" distL="0" distR="0" simplePos="0" relativeHeight="2516715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F81163" w14:textId="77777777" w:rsidR="00244011" w:rsidRPr="00756E21" w:rsidRDefault="00244011" w:rsidP="009C2B67">
                          <w:pPr>
                            <w:pStyle w:val="Brdtext"/>
                            <w:jc w:val="right"/>
                          </w:pPr>
                          <w:r>
                            <w:fldChar w:fldCharType="begin"/>
                          </w:r>
                          <w:r>
                            <w:instrText xml:space="preserve"> PAGE   \* MERGEFORMAT </w:instrText>
                          </w:r>
                          <w:r>
                            <w:fldChar w:fldCharType="separate"/>
                          </w:r>
                          <w:r w:rsidR="00A62E4D">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iPqbjw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BWdW1PRGS9Wi31ABk0hP48KUUI+OcNh+hpaeeTgPdBirbrWv45/qYWQnond7cikYk3R4dp6fTsgi&#10;yZSP84txIj87ODsf8IuCmsVFwT29XaJUbG8D0kUIOkBirgCmKm8qY9Im6kVdGc+2gl7aYLoiefyB&#10;MpY1BT8/PRulwBaiexfZ2BhGJcX06WLhXYFphTujIsbYb0oTY6nOV3ILKZXd50/oiNKU6i2OPf5w&#10;q7c4d3WQR8oMFvfOdWXBp+pTix0oK38MlOkOT4Qf1R2X2K7aTirjQQArKHekCw9dYwUnbyp6vVsR&#10;8EF46iR6cJoOeE8fbYDYh37F2Rr8r9fOI54ETlbOGurMgoefG+EVZ+arJelf5JOoI0ybydlHEhLz&#10;x5bVscVu6isgSeQ0h5xMy4hHMyy1h/qJhsgiZiWTsJJyFxyH5RV284KGkFSLRQJR8zqBt/bRyRg6&#10;0hy1uWyfhHe9gJGUfwdDD4vpCx132OgZ3GKDpMUk8kh0x2r/ANT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SI+p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0F81163" w14:textId="77777777" w:rsidR="00244011" w:rsidRPr="00756E21" w:rsidRDefault="00244011" w:rsidP="009C2B67">
                    <w:pPr>
                      <w:pStyle w:val="Brdtext"/>
                      <w:jc w:val="right"/>
                    </w:pPr>
                    <w:r>
                      <w:fldChar w:fldCharType="begin"/>
                    </w:r>
                    <w:r>
                      <w:instrText xml:space="preserve"> PAGE   \* MERGEFORMAT </w:instrText>
                    </w:r>
                    <w:r>
                      <w:fldChar w:fldCharType="separate"/>
                    </w:r>
                    <w:r w:rsidR="00A62E4D">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1A3AF9" w14:textId="77777777" w:rsidR="00244011" w:rsidRDefault="00244011"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181DA7" w14:textId="77777777" w:rsidR="00244011" w:rsidRPr="00756E21" w:rsidRDefault="00244011" w:rsidP="00A118D8">
                          <w:pPr>
                            <w:pStyle w:val="Brdtext"/>
                            <w:jc w:val="right"/>
                          </w:pPr>
                          <w:r>
                            <w:fldChar w:fldCharType="begin"/>
                          </w:r>
                          <w:r>
                            <w:instrText xml:space="preserve"> PAGE   \* MERGEFORMAT </w:instrText>
                          </w:r>
                          <w:r>
                            <w:fldChar w:fldCharType="separate"/>
                          </w:r>
                          <w:r w:rsidR="00A62E4D">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YEzvjwIAAJI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TkCPZjXe6Em0wW1QQB7paayfAvVogQvtZ9PimYdzj8NYdStdHf+oh8COSLs9uQhGOA7PzvPJKSwc&#10;pnycX4wT+dnB2TofvghTk7goqMPbJUrZ9tYHXATQARJzeaOq8qZSKm2iXsSVcmTL8NIqpCvC4w+U&#10;0qQp6PnkbJQCaxPdu8hKxzAiKaZPFwvvCkyrsFMiYpT+JiQYS3W+kptxLvQ+f0JHlESqtzj2+MOt&#10;3uLc1QGPlNnosHeuK21cqj612IGy8sdAmezwIPyo7rgM7bJNUhlPBgEsTbmDLpzpGstbflPh9W6Z&#10;Dw/MoZPw4JgO4R4fqQzYN/2KkrVxv147j3gIHFZKGnRmQf3PDXOCEvVVQ/oX+WnUUUib0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WBM7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5181DA7" w14:textId="77777777" w:rsidR="00244011" w:rsidRPr="00756E21" w:rsidRDefault="00244011" w:rsidP="00A118D8">
                    <w:pPr>
                      <w:pStyle w:val="Brdtext"/>
                      <w:jc w:val="right"/>
                    </w:pPr>
                    <w:r>
                      <w:fldChar w:fldCharType="begin"/>
                    </w:r>
                    <w:r>
                      <w:instrText xml:space="preserve"> PAGE   \* MERGEFORMAT </w:instrText>
                    </w:r>
                    <w:r>
                      <w:fldChar w:fldCharType="separate"/>
                    </w:r>
                    <w:r w:rsidR="00A62E4D">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6CCB59" w14:textId="77777777" w:rsidR="00244011" w:rsidRDefault="00244011"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C59828" w14:textId="77777777" w:rsidR="00244011" w:rsidRPr="00756E21" w:rsidRDefault="00244011" w:rsidP="00A118D8">
                          <w:pPr>
                            <w:pStyle w:val="Brdtext"/>
                            <w:jc w:val="right"/>
                          </w:pPr>
                          <w:r>
                            <w:fldChar w:fldCharType="begin"/>
                          </w:r>
                          <w:r>
                            <w:instrText xml:space="preserve"> PAGE   \* MERGEFORMAT </w:instrText>
                          </w:r>
                          <w:r>
                            <w:fldChar w:fldCharType="separate"/>
                          </w:r>
                          <w:r w:rsidR="00A62E4D">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KdLr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tEpzWr06Em0wW1QQB7paayfAvVogQvtZ9OizcO5x2GsupWujn/UQ2AH0bs9uQhGOA7PzvPTCSwc&#10;pnycX4wT+dnB2TofvghTk7goqEPvEqVse+sDLgLoAIm5vFFVeVMplTZRL+JKObJl6LQK6Yrw+AOl&#10;NGkKen56NkqBtYnuXWSlYxiRFNOni4V3BaZV2CkRMUp/ExKMpTpfyc04F3qfP6EjSiLVWxx7/OFW&#10;b3Hu6oBHymx02DvXlTYuVZ+e2IGy8sdAmezwIPyo7rgM7bLtpDIZBLA05Q66cKZ7WN7ymwrdu2U+&#10;PDCHl4SGYzqEe3ykMmDf9CtK1sb9eu084iFwWClp8DIL6n9umBOUqK8a0r/IJ1FHIW0mZx8hJOKO&#10;Lctji97UVwaSyDGHLE/LiA9qWEpn6mcMkUXMChPTHLkLGoblVejmBYYQF4tFAuHxWhZu9aPlMXSk&#10;OWrzqX1mzvYCDlD+nRneMJu+0HGHjZ7eLjYBWkwij0R3rPYNwMN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CnS6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FC59828" w14:textId="77777777" w:rsidR="00244011" w:rsidRPr="00756E21" w:rsidRDefault="00244011" w:rsidP="00A118D8">
                    <w:pPr>
                      <w:pStyle w:val="Brdtext"/>
                      <w:jc w:val="right"/>
                    </w:pPr>
                    <w:r>
                      <w:fldChar w:fldCharType="begin"/>
                    </w:r>
                    <w:r>
                      <w:instrText xml:space="preserve"> PAGE   \* MERGEFORMAT </w:instrText>
                    </w:r>
                    <w:r>
                      <w:fldChar w:fldCharType="separate"/>
                    </w:r>
                    <w:r w:rsidR="00A62E4D">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1EB51A" w14:textId="77777777" w:rsidR="00244011" w:rsidRDefault="00244011" w:rsidP="009C2B67">
    <w:pPr>
      <w:pStyle w:val="Brdtext"/>
    </w:pPr>
    <w:r>
      <w:rPr>
        <w:noProof/>
        <w:lang w:eastAsia="sv-SE"/>
      </w:rPr>
      <mc:AlternateContent>
        <mc:Choice Requires="wps">
          <w:drawing>
            <wp:anchor distT="0" distB="0" distL="0" distR="0" simplePos="0" relativeHeight="2516725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7EDD3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epAK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Y86sqOmNHlWLfk0FTCI9jQtTQi0c4bD9Ai0983Ae6DBW3Wpfxz/Vw8hORG935FIwJunw5DQ/npBF&#10;kikf5+fjRH62d3Y+4FcFNYuLgnt6u0Sp2NwGpIsQdIDEXAFMVd5UxqRN1Iu6Mp5tBL20wXRF8vgD&#10;ZSxrCn56fDJKgS1E9y6ysTGMSorp08XCuwLTCrdGRYyx35UmxlKdb+QWUiq7y5/QEaUp1Xsce/z+&#10;Vu9x7uogj5QZLO6c68qCT9WnFttTVv4cKNMdngg/qDsusV22SSrj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vepA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17EDD3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B148B7" w14:textId="77777777" w:rsidR="00244011" w:rsidRDefault="00244011"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E78C70" w14:textId="2355985F" w:rsidR="00244011" w:rsidRPr="00756E21" w:rsidRDefault="006A782A" w:rsidP="00A118D8">
                          <w:pPr>
                            <w:pStyle w:val="Brdtext"/>
                            <w:jc w:val="right"/>
                          </w:pPr>
                          <w:r>
                            <w:t>90</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5T+zkAIAAJI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2enOaTY7JI&#10;MuXj/HycyM/2zs4H/KqgZnFRcE9vlygVm9uAdBGCDpCYK4CpypvKmLSJelFXxrONoJc2mK5IHn+g&#10;jGVNwU8nJ6MU2EJ07yIbG8OopJg+XSy8KzCtcGtUxBj7XWliLNX5Rm4hpbK7/AkdUZpSvcexx+9v&#10;9R7nrg7ySJnB4s65riz4VH1qsT1l5c+BMt3hifCDuuMS22WbpDI+GwSwhHJLuvDQNVZw8qai17sV&#10;AR+Ep06iB6fpgPf00QaIfehXnK3A/37rPOJJ4GTlrKHOLHj4tRZecWa+WZL+eX4cdYRpc3z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3lP7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E78C70" w14:textId="2355985F" w:rsidR="00244011" w:rsidRPr="00756E21" w:rsidRDefault="006A782A" w:rsidP="00A118D8">
                    <w:pPr>
                      <w:pStyle w:val="Brdtext"/>
                      <w:jc w:val="right"/>
                    </w:pPr>
                    <w:r>
                      <w:t>90</w:t>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CF16A2"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E9AFE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OWPejg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0&#10;p0SzGjN6Em1wGzSQR3oa66dAPVrgQvvZtBjzcO5xGLtupavjH/0Q2EH0bk8ughGOw/OL/PQMFg5T&#10;Ps4n40R+dnC2zocvwtQkLgrqMLtEKdve+oBCAB0gMZc3qipvKqXSJupFXClHtgyTViGVCI8/UEqT&#10;pqAXp+ejFFib6N5FVjqGEUkxfbrYeNdgWoWdEhGj9DchwVjq85XcjHOh9/kTOqIkUr3FsccfqnqL&#10;c9cHPFJmo8Peua60can7dMUOlJU/BspkhwfhR33HZWiXbZLKeDIIYGnKHXThTHexvOU3FaZ3y3x4&#10;YA43CQPH6xDu8ZHKgH3TryhZG/frtfOIh8BhpaTBzSyo/7lhTlCivmpIf5KfRR2FtDk7/wghEXds&#10;WR5b9Ka+MpAE1I3q0jLigxqW0pn6GY/IImaFiWmO3AUNw/IqdO8FHiEuFosEwuW1LNzqR8tj6Ehz&#10;1OZT+8yc7QUcoPw7M9xhNn2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sOWPe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4E9AFE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A7A11EA" w14:textId="77777777" w:rsidR="00BE766A" w:rsidRDefault="00BE766A" w:rsidP="006923D1">
      <w:pPr>
        <w:pStyle w:val="Sidfot"/>
      </w:pPr>
    </w:p>
  </w:footnote>
  <w:footnote w:type="continuationSeparator" w:id="0">
    <w:p w14:paraId="1A888D20" w14:textId="77777777" w:rsidR="00BE766A" w:rsidRPr="006923D1" w:rsidRDefault="00BE766A" w:rsidP="006923D1">
      <w:pPr>
        <w:pStyle w:val="Sidfot"/>
      </w:pPr>
    </w:p>
  </w:footnote>
  <w:footnote w:type="continuationNotice" w:id="1">
    <w:p w14:paraId="6483CD5C" w14:textId="77777777" w:rsidR="00BE766A" w:rsidRDefault="00BE766A"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37D6B8" w14:textId="77777777" w:rsidR="00244011" w:rsidRDefault="00244011"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F20CBC" w14:textId="64047A57" w:rsidR="00244011" w:rsidRPr="00756E21" w:rsidRDefault="00F77B48"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FF20CBC" w14:textId="64047A57" w:rsidR="00244011" w:rsidRPr="00756E21" w:rsidRDefault="00F77B48"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A450AD" w14:textId="77777777" w:rsidR="00244011" w:rsidRDefault="00244011" w:rsidP="00EE1584">
    <w:pPr>
      <w:pStyle w:val="Brdtext"/>
    </w:pPr>
    <w:r>
      <w:rPr>
        <w:noProof/>
        <w:lang w:eastAsia="sv-SE"/>
      </w:rPr>
      <mc:AlternateContent>
        <mc:Choice Requires="wps">
          <w:drawing>
            <wp:anchor distT="0" distB="0" distL="0" distR="0" simplePos="0" relativeHeight="251661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47BBB7" w14:textId="5EBF09F1" w:rsidR="00244011" w:rsidRPr="00756E21" w:rsidRDefault="00F77B48"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447BBB7" w14:textId="5EBF09F1" w:rsidR="00244011" w:rsidRPr="00756E21" w:rsidRDefault="00F77B48"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A17DE7"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F5AB51"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EC484E" w14:textId="3045534E" w:rsidR="00244011" w:rsidRPr="00756E21" w:rsidRDefault="00F77B48" w:rsidP="00664D04">
                          <w:pPr>
                            <w:pStyle w:val="Brdtext"/>
                            <w:jc w:val="left"/>
                          </w:pPr>
                          <w:sdt>
                            <w:sdtPr>
                              <w:alias w:val="NummerEtikett"/>
                              <w:tag w:val="NummerEtikett"/>
                              <w:id w:val="-2059616619"/>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903211263"/>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BEC484E" w14:textId="3045534E" w:rsidR="00244011" w:rsidRPr="00756E21" w:rsidRDefault="00F77B48" w:rsidP="00664D04">
                    <w:pPr>
                      <w:pStyle w:val="Brdtext"/>
                      <w:jc w:val="left"/>
                    </w:pPr>
                    <w:sdt>
                      <w:sdtPr>
                        <w:alias w:val="NummerEtikett"/>
                        <w:tag w:val="NummerEtikett"/>
                        <w:id w:val="-2059616619"/>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903211263"/>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B66FC2" w14:textId="77777777" w:rsidR="00244011" w:rsidRDefault="00244011" w:rsidP="00EE1584">
    <w:pPr>
      <w:pStyle w:val="Brdtext"/>
    </w:pPr>
    <w:r>
      <w:rPr>
        <w:noProof/>
        <w:lang w:eastAsia="sv-SE"/>
      </w:rPr>
      <mc:AlternateContent>
        <mc:Choice Requires="wps">
          <w:drawing>
            <wp:anchor distT="0" distB="0" distL="0" distR="0" simplePos="0" relativeHeight="251662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888AD4" w14:textId="0AD2A6B8" w:rsidR="00244011" w:rsidRPr="00756E21" w:rsidRDefault="00F77B48" w:rsidP="00A118D8">
                          <w:pPr>
                            <w:pStyle w:val="Brdtext"/>
                            <w:jc w:val="left"/>
                          </w:pPr>
                          <w:sdt>
                            <w:sdtPr>
                              <w:alias w:val="NummerEtikett"/>
                              <w:tag w:val="NummerEtikett"/>
                              <w:id w:val="-731158811"/>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897597430"/>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7888AD4" w14:textId="0AD2A6B8" w:rsidR="00244011" w:rsidRPr="00756E21" w:rsidRDefault="00F77B48" w:rsidP="00A118D8">
                    <w:pPr>
                      <w:pStyle w:val="Brdtext"/>
                      <w:jc w:val="left"/>
                    </w:pPr>
                    <w:sdt>
                      <w:sdtPr>
                        <w:alias w:val="NummerEtikett"/>
                        <w:tag w:val="NummerEtikett"/>
                        <w:id w:val="-731158811"/>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897597430"/>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01DFCC"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91B1D7"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599DA3" w14:textId="1E531401" w:rsidR="00244011" w:rsidRPr="00756E21" w:rsidRDefault="00F77B48" w:rsidP="00664D04">
                          <w:pPr>
                            <w:pStyle w:val="Brdtext"/>
                            <w:jc w:val="left"/>
                          </w:pPr>
                          <w:sdt>
                            <w:sdtPr>
                              <w:alias w:val="NummerEtikett"/>
                              <w:tag w:val="NummerEtikett"/>
                              <w:id w:val="1778455355"/>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02034947"/>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C599DA3" w14:textId="1E531401" w:rsidR="00244011" w:rsidRPr="00756E21" w:rsidRDefault="00F77B48" w:rsidP="00664D04">
                    <w:pPr>
                      <w:pStyle w:val="Brdtext"/>
                      <w:jc w:val="left"/>
                    </w:pPr>
                    <w:sdt>
                      <w:sdtPr>
                        <w:alias w:val="NummerEtikett"/>
                        <w:tag w:val="NummerEtikett"/>
                        <w:id w:val="1778455355"/>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02034947"/>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BFCF44" w14:textId="77777777" w:rsidR="00244011" w:rsidRDefault="00244011"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D135EA" w14:textId="54B02105" w:rsidR="00244011" w:rsidRPr="00756E21" w:rsidRDefault="00F77B48" w:rsidP="00A118D8">
                          <w:pPr>
                            <w:pStyle w:val="Brdtext"/>
                            <w:jc w:val="left"/>
                          </w:pPr>
                          <w:sdt>
                            <w:sdtPr>
                              <w:alias w:val="NummerEtikett"/>
                              <w:tag w:val="NummerEtikett"/>
                              <w:id w:val="-400838402"/>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379973491"/>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0BD135EA" w14:textId="54B02105" w:rsidR="00244011" w:rsidRPr="00756E21" w:rsidRDefault="00F77B48" w:rsidP="00A118D8">
                    <w:pPr>
                      <w:pStyle w:val="Brdtext"/>
                      <w:jc w:val="left"/>
                    </w:pPr>
                    <w:sdt>
                      <w:sdtPr>
                        <w:alias w:val="NummerEtikett"/>
                        <w:tag w:val="NummerEtikett"/>
                        <w:id w:val="-400838402"/>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379973491"/>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52A0CA"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A22A52"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81206D" w14:textId="70F6D8B2" w:rsidR="00244011" w:rsidRPr="00756E21" w:rsidRDefault="00F77B48" w:rsidP="00664D04">
                          <w:pPr>
                            <w:pStyle w:val="Brdtext"/>
                            <w:jc w:val="left"/>
                          </w:pPr>
                          <w:sdt>
                            <w:sdtPr>
                              <w:alias w:val="NummerEtikett"/>
                              <w:tag w:val="NummerEtikett"/>
                              <w:id w:val="-1718896201"/>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95241413"/>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881206D" w14:textId="70F6D8B2" w:rsidR="00244011" w:rsidRPr="00756E21" w:rsidRDefault="00F77B48" w:rsidP="00664D04">
                    <w:pPr>
                      <w:pStyle w:val="Brdtext"/>
                      <w:jc w:val="left"/>
                    </w:pPr>
                    <w:sdt>
                      <w:sdtPr>
                        <w:alias w:val="NummerEtikett"/>
                        <w:tag w:val="NummerEtikett"/>
                        <w:id w:val="-1718896201"/>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95241413"/>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454134" w14:textId="77777777" w:rsidR="00244011" w:rsidRDefault="00244011" w:rsidP="00EE1584">
    <w:pPr>
      <w:pStyle w:val="Brdtext"/>
    </w:pPr>
    <w:r>
      <w:rPr>
        <w:noProof/>
        <w:lang w:eastAsia="sv-SE"/>
      </w:rPr>
      <mc:AlternateContent>
        <mc:Choice Requires="wps">
          <w:drawing>
            <wp:anchor distT="0" distB="0" distL="0" distR="0" simplePos="0" relativeHeight="251664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81FC79" w14:textId="33B2796F" w:rsidR="00244011" w:rsidRPr="00756E21" w:rsidRDefault="00F77B48" w:rsidP="00A118D8">
                          <w:pPr>
                            <w:pStyle w:val="Brdtext"/>
                            <w:jc w:val="left"/>
                          </w:pPr>
                          <w:sdt>
                            <w:sdtPr>
                              <w:alias w:val="NummerEtikett"/>
                              <w:tag w:val="NummerEtikett"/>
                              <w:id w:val="830412499"/>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470056978"/>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F81FC79" w14:textId="33B2796F" w:rsidR="00244011" w:rsidRPr="00756E21" w:rsidRDefault="00F77B48" w:rsidP="00A118D8">
                    <w:pPr>
                      <w:pStyle w:val="Brdtext"/>
                      <w:jc w:val="left"/>
                    </w:pPr>
                    <w:sdt>
                      <w:sdtPr>
                        <w:alias w:val="NummerEtikett"/>
                        <w:tag w:val="NummerEtikett"/>
                        <w:id w:val="830412499"/>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470056978"/>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1B0B00"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70C902"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9D0213" w14:textId="176D3547" w:rsidR="00244011" w:rsidRDefault="00F77B48" w:rsidP="00664D04">
                          <w:pPr>
                            <w:pStyle w:val="Brdtext"/>
                            <w:jc w:val="left"/>
                          </w:pPr>
                          <w:sdt>
                            <w:sdtPr>
                              <w:alias w:val="NummerEtikett"/>
                              <w:tag w:val="NummerEtikett"/>
                              <w:id w:val="-1765140881"/>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236716841"/>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p w14:paraId="11DA3E31" w14:textId="16351F46" w:rsidR="000B6D9A" w:rsidRPr="000B6D9A" w:rsidRDefault="00F77B48"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A62E4D">
                                <w:t>Bilaga</w:t>
                              </w:r>
                            </w:sdtContent>
                          </w:sdt>
                          <w:r w:rsidR="00A62E4D">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A62E4D"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UC6s6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3D9D0213" w14:textId="176D3547" w:rsidR="00244011" w:rsidRDefault="00F77B48" w:rsidP="00664D04">
                    <w:pPr>
                      <w:pStyle w:val="Brdtext"/>
                      <w:jc w:val="left"/>
                    </w:pPr>
                    <w:sdt>
                      <w:sdtPr>
                        <w:alias w:val="NummerEtikett"/>
                        <w:tag w:val="NummerEtikett"/>
                        <w:id w:val="-1765140881"/>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236716841"/>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p w14:paraId="11DA3E31" w14:textId="16351F46" w:rsidR="000B6D9A" w:rsidRPr="000B6D9A" w:rsidRDefault="00F77B48"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A62E4D">
                          <w:t>Bilaga</w:t>
                        </w:r>
                      </w:sdtContent>
                    </w:sdt>
                    <w:r w:rsidR="00A62E4D">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A62E4D"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83C902" w14:textId="77777777" w:rsidR="00244011" w:rsidRDefault="00244011" w:rsidP="00EE1584">
    <w:pPr>
      <w:pStyle w:val="Brdtext"/>
    </w:pPr>
    <w:r>
      <w:rPr>
        <w:noProof/>
        <w:lang w:eastAsia="sv-SE"/>
      </w:rPr>
      <mc:AlternateContent>
        <mc:Choice Requires="wps">
          <w:drawing>
            <wp:anchor distT="0" distB="0" distL="0" distR="0" simplePos="0" relativeHeight="2516654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A0D942" w14:textId="382C4164" w:rsidR="00244011" w:rsidRDefault="00F77B48" w:rsidP="00A118D8">
                          <w:pPr>
                            <w:pStyle w:val="Brdtext"/>
                            <w:jc w:val="left"/>
                          </w:pPr>
                          <w:sdt>
                            <w:sdtPr>
                              <w:alias w:val="NummerEtikett"/>
                              <w:tag w:val="NummerEtikett"/>
                              <w:id w:val="-311022675"/>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861210892"/>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p w14:paraId="36760627" w14:textId="5293FBDE" w:rsidR="000B6D9A" w:rsidRPr="000B6D9A" w:rsidRDefault="00F77B48"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A62E4D">
                                <w:t>Bilaga</w:t>
                              </w:r>
                            </w:sdtContent>
                          </w:sdt>
                          <w:r w:rsidR="00A62E4D">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A62E4D">
                                <w:rPr>
                                  <w:rStyle w:val="Platshllartext"/>
                                  <w:rFonts w:eastAsiaTheme="minorHAnsi"/>
                                </w:rPr>
                                <w:t xml:space="preserve"> </w:t>
                              </w:r>
                              <w:r w:rsidR="00A62E4D"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u/X7y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5A0D942" w14:textId="382C4164" w:rsidR="00244011" w:rsidRDefault="00F77B48" w:rsidP="00A118D8">
                    <w:pPr>
                      <w:pStyle w:val="Brdtext"/>
                      <w:jc w:val="left"/>
                    </w:pPr>
                    <w:sdt>
                      <w:sdtPr>
                        <w:alias w:val="NummerEtikett"/>
                        <w:tag w:val="NummerEtikett"/>
                        <w:id w:val="-311022675"/>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861210892"/>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p w14:paraId="36760627" w14:textId="5293FBDE" w:rsidR="000B6D9A" w:rsidRPr="000B6D9A" w:rsidRDefault="00F77B48"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A62E4D">
                          <w:t>Bilaga</w:t>
                        </w:r>
                      </w:sdtContent>
                    </w:sdt>
                    <w:r w:rsidR="00A62E4D">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A62E4D">
                          <w:rPr>
                            <w:rStyle w:val="Platshllartext"/>
                            <w:rFonts w:eastAsiaTheme="minorHAnsi"/>
                          </w:rPr>
                          <w:t xml:space="preserve"> </w:t>
                        </w:r>
                        <w:r w:rsidR="00A62E4D"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39216E"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02678E"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67DEAF" w14:textId="5AE9B337" w:rsidR="00244011" w:rsidRPr="00756E21" w:rsidRDefault="00F77B48" w:rsidP="00664D04">
                          <w:pPr>
                            <w:pStyle w:val="Brdtext"/>
                            <w:jc w:val="left"/>
                          </w:pPr>
                          <w:sdt>
                            <w:sdtPr>
                              <w:alias w:val="NummerEtikett"/>
                              <w:tag w:val="NummerEtikett"/>
                              <w:id w:val="128825864"/>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593365312"/>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867DEAF" w14:textId="5AE9B337" w:rsidR="00244011" w:rsidRPr="00756E21" w:rsidRDefault="00F77B48" w:rsidP="00664D04">
                    <w:pPr>
                      <w:pStyle w:val="Brdtext"/>
                      <w:jc w:val="left"/>
                    </w:pPr>
                    <w:sdt>
                      <w:sdtPr>
                        <w:alias w:val="NummerEtikett"/>
                        <w:tag w:val="NummerEtikett"/>
                        <w:id w:val="128825864"/>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593365312"/>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D66DC2" w14:textId="77777777" w:rsidR="00244011" w:rsidRDefault="00244011"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8EABA4" w14:textId="0D317574" w:rsidR="00244011" w:rsidRPr="00756E21" w:rsidRDefault="00F77B48" w:rsidP="00A118D8">
                          <w:pPr>
                            <w:pStyle w:val="Brdtext"/>
                            <w:jc w:val="left"/>
                          </w:pPr>
                          <w:sdt>
                            <w:sdtPr>
                              <w:alias w:val="NummerEtikett"/>
                              <w:tag w:val="NummerEtikett"/>
                              <w:id w:val="-558479875"/>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440109620"/>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F8EABA4" w14:textId="0D317574" w:rsidR="00244011" w:rsidRPr="00756E21" w:rsidRDefault="00F77B48" w:rsidP="00A118D8">
                    <w:pPr>
                      <w:pStyle w:val="Brdtext"/>
                      <w:jc w:val="left"/>
                    </w:pPr>
                    <w:sdt>
                      <w:sdtPr>
                        <w:alias w:val="NummerEtikett"/>
                        <w:tag w:val="NummerEtikett"/>
                        <w:id w:val="-558479875"/>
                        <w:lock w:val="sdtContentLocked"/>
                        <w:dataBinding w:prefixMappings="xmlns:ns0='http://rkdhs/mallar/lagstiftning/Skr/Skr.xsd'" w:xpath="/ns0:dokumentvärden[1]/ns0:dokumentnummer[1]/@etikett" w:storeItemID="{068625C3-B546-44A5-B525-B7CC092E5AD6}"/>
                        <w:text/>
                      </w:sdtPr>
                      <w:sdtEndPr/>
                      <w:sdtContent>
                        <w:r w:rsidR="00A62E4D">
                          <w:t>Skr.</w:t>
                        </w:r>
                      </w:sdtContent>
                    </w:sdt>
                    <w:r w:rsidR="00244011">
                      <w:t xml:space="preserve"> </w:t>
                    </w:r>
                    <w:sdt>
                      <w:sdtPr>
                        <w:alias w:val="Nummer"/>
                        <w:tag w:val="Nummer"/>
                        <w:id w:val="1440109620"/>
                        <w:lock w:val="sdtContentLocked"/>
                        <w:dataBinding w:prefixMappings="xmlns:ns0='http://rkdhs/mallar/lagstiftning/Skr/Skr.xsd'" w:xpath="/ns0:dokumentvärden[1]/ns0:dokumentnummer[1]" w:storeItemID="{068625C3-B546-44A5-B525-B7CC092E5AD6}"/>
                        <w:text/>
                      </w:sdtPr>
                      <w:sdtEndPr/>
                      <w:sdtContent>
                        <w:r w:rsidR="00A62E4D">
                          <w:t>2020/21:117</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47DD79"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hideSpellingErrors/>
  <w:hideGrammaticalErrors/>
  <w:attachedTemplate r:id="rId1"/>
  <w:defaultTabStop w:val="1304"/>
  <w:hyphenationZone w:val="425"/>
  <w:evenAndOddHeaders/>
  <w:characterSpacingControl w:val="doNotCompress"/>
  <w:hdrShapeDefaults>
    <o:shapedefaults v:ext="edit" spidmax="65537"/>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97C97"/>
    <w:rsid w:val="000023F8"/>
    <w:rsid w:val="000070E2"/>
    <w:rsid w:val="0000783D"/>
    <w:rsid w:val="000106C3"/>
    <w:rsid w:val="000127FF"/>
    <w:rsid w:val="000140A3"/>
    <w:rsid w:val="000163C7"/>
    <w:rsid w:val="000211BF"/>
    <w:rsid w:val="00025171"/>
    <w:rsid w:val="000276E3"/>
    <w:rsid w:val="0003217B"/>
    <w:rsid w:val="00032E6D"/>
    <w:rsid w:val="000352B2"/>
    <w:rsid w:val="00040A0F"/>
    <w:rsid w:val="00043AB1"/>
    <w:rsid w:val="00046417"/>
    <w:rsid w:val="00047664"/>
    <w:rsid w:val="00052C33"/>
    <w:rsid w:val="00055486"/>
    <w:rsid w:val="00061989"/>
    <w:rsid w:val="000631A9"/>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01E"/>
    <w:rsid w:val="000A6489"/>
    <w:rsid w:val="000A66BE"/>
    <w:rsid w:val="000A6F2D"/>
    <w:rsid w:val="000B3DDA"/>
    <w:rsid w:val="000B7DEE"/>
    <w:rsid w:val="000C0142"/>
    <w:rsid w:val="000C0772"/>
    <w:rsid w:val="000C436A"/>
    <w:rsid w:val="000C5CDD"/>
    <w:rsid w:val="000C7233"/>
    <w:rsid w:val="000E67B7"/>
    <w:rsid w:val="000E6A30"/>
    <w:rsid w:val="000E7DA9"/>
    <w:rsid w:val="000F4DD6"/>
    <w:rsid w:val="000F73EB"/>
    <w:rsid w:val="001028C5"/>
    <w:rsid w:val="00104812"/>
    <w:rsid w:val="00107129"/>
    <w:rsid w:val="0010724E"/>
    <w:rsid w:val="00110C85"/>
    <w:rsid w:val="00113CC6"/>
    <w:rsid w:val="00115516"/>
    <w:rsid w:val="00116299"/>
    <w:rsid w:val="0012094D"/>
    <w:rsid w:val="00122565"/>
    <w:rsid w:val="0012360F"/>
    <w:rsid w:val="00125F18"/>
    <w:rsid w:val="00131972"/>
    <w:rsid w:val="0013464D"/>
    <w:rsid w:val="00135343"/>
    <w:rsid w:val="00144361"/>
    <w:rsid w:val="001456A0"/>
    <w:rsid w:val="001531B4"/>
    <w:rsid w:val="00155500"/>
    <w:rsid w:val="00157EF7"/>
    <w:rsid w:val="00162BB7"/>
    <w:rsid w:val="00166139"/>
    <w:rsid w:val="00174E46"/>
    <w:rsid w:val="00175A45"/>
    <w:rsid w:val="00176E54"/>
    <w:rsid w:val="00181DAB"/>
    <w:rsid w:val="00184974"/>
    <w:rsid w:val="00185AD6"/>
    <w:rsid w:val="0019074D"/>
    <w:rsid w:val="00195571"/>
    <w:rsid w:val="001A0FB9"/>
    <w:rsid w:val="001A465E"/>
    <w:rsid w:val="001A4767"/>
    <w:rsid w:val="001A5048"/>
    <w:rsid w:val="001A6FAB"/>
    <w:rsid w:val="001B5423"/>
    <w:rsid w:val="001B7CDA"/>
    <w:rsid w:val="001C0D83"/>
    <w:rsid w:val="001C4647"/>
    <w:rsid w:val="001D0157"/>
    <w:rsid w:val="001D0638"/>
    <w:rsid w:val="001D1007"/>
    <w:rsid w:val="001D3465"/>
    <w:rsid w:val="001D4287"/>
    <w:rsid w:val="001D7D3E"/>
    <w:rsid w:val="001E5179"/>
    <w:rsid w:val="001F5CE5"/>
    <w:rsid w:val="001F716E"/>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75C4"/>
    <w:rsid w:val="002818CA"/>
    <w:rsid w:val="002859A1"/>
    <w:rsid w:val="00285A6F"/>
    <w:rsid w:val="00287045"/>
    <w:rsid w:val="0029293D"/>
    <w:rsid w:val="00292E0F"/>
    <w:rsid w:val="00293EA9"/>
    <w:rsid w:val="00294B19"/>
    <w:rsid w:val="00295225"/>
    <w:rsid w:val="00295C59"/>
    <w:rsid w:val="00297A80"/>
    <w:rsid w:val="00297C97"/>
    <w:rsid w:val="002A1E80"/>
    <w:rsid w:val="002B01BF"/>
    <w:rsid w:val="002B12FD"/>
    <w:rsid w:val="002B7762"/>
    <w:rsid w:val="002B7EB5"/>
    <w:rsid w:val="002C14EF"/>
    <w:rsid w:val="002C1EBF"/>
    <w:rsid w:val="002C49A5"/>
    <w:rsid w:val="002D09C9"/>
    <w:rsid w:val="002D2ED8"/>
    <w:rsid w:val="002D6A16"/>
    <w:rsid w:val="002E0B93"/>
    <w:rsid w:val="002E219E"/>
    <w:rsid w:val="002E57AD"/>
    <w:rsid w:val="002E5F6A"/>
    <w:rsid w:val="002E60D4"/>
    <w:rsid w:val="002F073E"/>
    <w:rsid w:val="002F434A"/>
    <w:rsid w:val="002F4A14"/>
    <w:rsid w:val="002F4DD9"/>
    <w:rsid w:val="0031012B"/>
    <w:rsid w:val="0031205B"/>
    <w:rsid w:val="00312E5A"/>
    <w:rsid w:val="00317CC4"/>
    <w:rsid w:val="00320896"/>
    <w:rsid w:val="00327E6C"/>
    <w:rsid w:val="00332455"/>
    <w:rsid w:val="003324AE"/>
    <w:rsid w:val="00332DE2"/>
    <w:rsid w:val="00340999"/>
    <w:rsid w:val="00342D4D"/>
    <w:rsid w:val="00344E28"/>
    <w:rsid w:val="0034791C"/>
    <w:rsid w:val="00351E66"/>
    <w:rsid w:val="00352CAE"/>
    <w:rsid w:val="0035347F"/>
    <w:rsid w:val="0035356C"/>
    <w:rsid w:val="00355582"/>
    <w:rsid w:val="003605D4"/>
    <w:rsid w:val="00360677"/>
    <w:rsid w:val="003612EA"/>
    <w:rsid w:val="00361ABA"/>
    <w:rsid w:val="00362B62"/>
    <w:rsid w:val="00370069"/>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49EC"/>
    <w:rsid w:val="003D565A"/>
    <w:rsid w:val="003D6631"/>
    <w:rsid w:val="003E1270"/>
    <w:rsid w:val="003E2E9A"/>
    <w:rsid w:val="003E3D11"/>
    <w:rsid w:val="003E4276"/>
    <w:rsid w:val="003F2744"/>
    <w:rsid w:val="003F3D8A"/>
    <w:rsid w:val="003F4295"/>
    <w:rsid w:val="003F6CBA"/>
    <w:rsid w:val="00410833"/>
    <w:rsid w:val="004148C4"/>
    <w:rsid w:val="00414A77"/>
    <w:rsid w:val="004158C3"/>
    <w:rsid w:val="00421DB3"/>
    <w:rsid w:val="0042549F"/>
    <w:rsid w:val="0042561B"/>
    <w:rsid w:val="0042584F"/>
    <w:rsid w:val="00432371"/>
    <w:rsid w:val="00435F59"/>
    <w:rsid w:val="004457A0"/>
    <w:rsid w:val="00445801"/>
    <w:rsid w:val="00446747"/>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681"/>
    <w:rsid w:val="004C3AEF"/>
    <w:rsid w:val="004C6EBB"/>
    <w:rsid w:val="004C70F2"/>
    <w:rsid w:val="004D6D83"/>
    <w:rsid w:val="004D7475"/>
    <w:rsid w:val="004D7A3D"/>
    <w:rsid w:val="004E0277"/>
    <w:rsid w:val="004E4C85"/>
    <w:rsid w:val="004E62A0"/>
    <w:rsid w:val="004F013F"/>
    <w:rsid w:val="004F29B2"/>
    <w:rsid w:val="004F4804"/>
    <w:rsid w:val="004F4C39"/>
    <w:rsid w:val="00500B7A"/>
    <w:rsid w:val="0050181A"/>
    <w:rsid w:val="00504ADE"/>
    <w:rsid w:val="00506A6B"/>
    <w:rsid w:val="0050742E"/>
    <w:rsid w:val="0051351F"/>
    <w:rsid w:val="00513F14"/>
    <w:rsid w:val="00515EC7"/>
    <w:rsid w:val="0053059C"/>
    <w:rsid w:val="005311C5"/>
    <w:rsid w:val="00533460"/>
    <w:rsid w:val="0053355B"/>
    <w:rsid w:val="00535212"/>
    <w:rsid w:val="005358B1"/>
    <w:rsid w:val="00536700"/>
    <w:rsid w:val="00537022"/>
    <w:rsid w:val="00537049"/>
    <w:rsid w:val="00540DF7"/>
    <w:rsid w:val="0054196B"/>
    <w:rsid w:val="005429E7"/>
    <w:rsid w:val="00544938"/>
    <w:rsid w:val="00552E8C"/>
    <w:rsid w:val="00556424"/>
    <w:rsid w:val="00561D74"/>
    <w:rsid w:val="00562BCF"/>
    <w:rsid w:val="0056410E"/>
    <w:rsid w:val="00564D4D"/>
    <w:rsid w:val="005652A9"/>
    <w:rsid w:val="005722ED"/>
    <w:rsid w:val="00574282"/>
    <w:rsid w:val="00574F50"/>
    <w:rsid w:val="00581910"/>
    <w:rsid w:val="00584FCD"/>
    <w:rsid w:val="005870F4"/>
    <w:rsid w:val="005926A7"/>
    <w:rsid w:val="005A0098"/>
    <w:rsid w:val="005A2C12"/>
    <w:rsid w:val="005A3B52"/>
    <w:rsid w:val="005A3B8A"/>
    <w:rsid w:val="005A3B9E"/>
    <w:rsid w:val="005A72C8"/>
    <w:rsid w:val="005A7EB1"/>
    <w:rsid w:val="005B221B"/>
    <w:rsid w:val="005B49A2"/>
    <w:rsid w:val="005C11AF"/>
    <w:rsid w:val="005C2E5B"/>
    <w:rsid w:val="005C5DD2"/>
    <w:rsid w:val="005D31A4"/>
    <w:rsid w:val="005D3B15"/>
    <w:rsid w:val="005E1131"/>
    <w:rsid w:val="005E3665"/>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7215"/>
    <w:rsid w:val="00617D56"/>
    <w:rsid w:val="00626B7E"/>
    <w:rsid w:val="00634C6C"/>
    <w:rsid w:val="00640C08"/>
    <w:rsid w:val="0064389E"/>
    <w:rsid w:val="00643DE9"/>
    <w:rsid w:val="0064723F"/>
    <w:rsid w:val="00650A95"/>
    <w:rsid w:val="0065293C"/>
    <w:rsid w:val="00652B2E"/>
    <w:rsid w:val="00664D04"/>
    <w:rsid w:val="0066533B"/>
    <w:rsid w:val="00667FC2"/>
    <w:rsid w:val="006700CB"/>
    <w:rsid w:val="00670FDB"/>
    <w:rsid w:val="006737AA"/>
    <w:rsid w:val="00674574"/>
    <w:rsid w:val="00676699"/>
    <w:rsid w:val="00676752"/>
    <w:rsid w:val="00684F41"/>
    <w:rsid w:val="0068579B"/>
    <w:rsid w:val="006923D1"/>
    <w:rsid w:val="006949B8"/>
    <w:rsid w:val="006A1DAF"/>
    <w:rsid w:val="006A2EEC"/>
    <w:rsid w:val="006A6FF1"/>
    <w:rsid w:val="006A782A"/>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6F6875"/>
    <w:rsid w:val="007020D6"/>
    <w:rsid w:val="007021C1"/>
    <w:rsid w:val="007030C4"/>
    <w:rsid w:val="007064DA"/>
    <w:rsid w:val="00712EDD"/>
    <w:rsid w:val="00713C2D"/>
    <w:rsid w:val="007159FE"/>
    <w:rsid w:val="007325EB"/>
    <w:rsid w:val="00735F7E"/>
    <w:rsid w:val="00750853"/>
    <w:rsid w:val="00751306"/>
    <w:rsid w:val="007524F1"/>
    <w:rsid w:val="00753EFC"/>
    <w:rsid w:val="00756E53"/>
    <w:rsid w:val="00756EAD"/>
    <w:rsid w:val="00762CDA"/>
    <w:rsid w:val="00763A3D"/>
    <w:rsid w:val="00764279"/>
    <w:rsid w:val="007648F2"/>
    <w:rsid w:val="007705A3"/>
    <w:rsid w:val="00772B12"/>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E7F53"/>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1EA2"/>
    <w:rsid w:val="008524DA"/>
    <w:rsid w:val="00853C1F"/>
    <w:rsid w:val="008568B8"/>
    <w:rsid w:val="00856DF0"/>
    <w:rsid w:val="0085711F"/>
    <w:rsid w:val="00862380"/>
    <w:rsid w:val="00863AA1"/>
    <w:rsid w:val="00863C1F"/>
    <w:rsid w:val="00863FAF"/>
    <w:rsid w:val="0087615E"/>
    <w:rsid w:val="00876795"/>
    <w:rsid w:val="0088278E"/>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5436"/>
    <w:rsid w:val="008F61C6"/>
    <w:rsid w:val="008F7951"/>
    <w:rsid w:val="00900A87"/>
    <w:rsid w:val="009026BB"/>
    <w:rsid w:val="00906FC8"/>
    <w:rsid w:val="00906FDE"/>
    <w:rsid w:val="00914A74"/>
    <w:rsid w:val="00915BF3"/>
    <w:rsid w:val="009161B5"/>
    <w:rsid w:val="00917D2A"/>
    <w:rsid w:val="00920097"/>
    <w:rsid w:val="009205B3"/>
    <w:rsid w:val="00922E83"/>
    <w:rsid w:val="0093096C"/>
    <w:rsid w:val="00932F55"/>
    <w:rsid w:val="00936B1B"/>
    <w:rsid w:val="009415C3"/>
    <w:rsid w:val="0094324D"/>
    <w:rsid w:val="00947731"/>
    <w:rsid w:val="00951955"/>
    <w:rsid w:val="00952E1E"/>
    <w:rsid w:val="00953D04"/>
    <w:rsid w:val="00955249"/>
    <w:rsid w:val="009566A5"/>
    <w:rsid w:val="00960FDF"/>
    <w:rsid w:val="00975EA3"/>
    <w:rsid w:val="00980016"/>
    <w:rsid w:val="00981CF6"/>
    <w:rsid w:val="009831A0"/>
    <w:rsid w:val="00985FDE"/>
    <w:rsid w:val="00987008"/>
    <w:rsid w:val="009907E7"/>
    <w:rsid w:val="009A4473"/>
    <w:rsid w:val="009A46D7"/>
    <w:rsid w:val="009A4FDE"/>
    <w:rsid w:val="009A51D0"/>
    <w:rsid w:val="009A7B86"/>
    <w:rsid w:val="009C0F31"/>
    <w:rsid w:val="009C2B67"/>
    <w:rsid w:val="009C38E8"/>
    <w:rsid w:val="009C5051"/>
    <w:rsid w:val="009C52B1"/>
    <w:rsid w:val="009C5732"/>
    <w:rsid w:val="009C61A6"/>
    <w:rsid w:val="009C6229"/>
    <w:rsid w:val="009D1AD6"/>
    <w:rsid w:val="009D6A5E"/>
    <w:rsid w:val="009D7B25"/>
    <w:rsid w:val="009D7EF0"/>
    <w:rsid w:val="009F2AC6"/>
    <w:rsid w:val="009F38FB"/>
    <w:rsid w:val="00A109DF"/>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2E4D"/>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50D5"/>
    <w:rsid w:val="00AA1AF4"/>
    <w:rsid w:val="00AA2A75"/>
    <w:rsid w:val="00AA5DA5"/>
    <w:rsid w:val="00AB35DF"/>
    <w:rsid w:val="00AB67EF"/>
    <w:rsid w:val="00AC0393"/>
    <w:rsid w:val="00AC259F"/>
    <w:rsid w:val="00AC3E3B"/>
    <w:rsid w:val="00AC484C"/>
    <w:rsid w:val="00AC64FC"/>
    <w:rsid w:val="00AC74B6"/>
    <w:rsid w:val="00AD18E8"/>
    <w:rsid w:val="00AD3847"/>
    <w:rsid w:val="00AD6662"/>
    <w:rsid w:val="00AD6EE9"/>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24061"/>
    <w:rsid w:val="00B31BE4"/>
    <w:rsid w:val="00B32167"/>
    <w:rsid w:val="00B336E2"/>
    <w:rsid w:val="00B36F45"/>
    <w:rsid w:val="00B40CA5"/>
    <w:rsid w:val="00B425C2"/>
    <w:rsid w:val="00B42712"/>
    <w:rsid w:val="00B439B9"/>
    <w:rsid w:val="00B43E6A"/>
    <w:rsid w:val="00B444D4"/>
    <w:rsid w:val="00B50A9C"/>
    <w:rsid w:val="00B50C12"/>
    <w:rsid w:val="00B50DBD"/>
    <w:rsid w:val="00B540D1"/>
    <w:rsid w:val="00B61F4F"/>
    <w:rsid w:val="00B6470E"/>
    <w:rsid w:val="00B66357"/>
    <w:rsid w:val="00B669F3"/>
    <w:rsid w:val="00B711B7"/>
    <w:rsid w:val="00B72B1A"/>
    <w:rsid w:val="00B76245"/>
    <w:rsid w:val="00B7625D"/>
    <w:rsid w:val="00B82B71"/>
    <w:rsid w:val="00B86A03"/>
    <w:rsid w:val="00B87498"/>
    <w:rsid w:val="00B92D32"/>
    <w:rsid w:val="00B937F4"/>
    <w:rsid w:val="00B9461D"/>
    <w:rsid w:val="00BA6701"/>
    <w:rsid w:val="00BA6DA2"/>
    <w:rsid w:val="00BA71FB"/>
    <w:rsid w:val="00BA760C"/>
    <w:rsid w:val="00BA79AD"/>
    <w:rsid w:val="00BB3F51"/>
    <w:rsid w:val="00BB4010"/>
    <w:rsid w:val="00BB5B49"/>
    <w:rsid w:val="00BC0372"/>
    <w:rsid w:val="00BC06AC"/>
    <w:rsid w:val="00BC2840"/>
    <w:rsid w:val="00BC4B2B"/>
    <w:rsid w:val="00BC4EBF"/>
    <w:rsid w:val="00BD0368"/>
    <w:rsid w:val="00BD1624"/>
    <w:rsid w:val="00BD3326"/>
    <w:rsid w:val="00BD6947"/>
    <w:rsid w:val="00BD794E"/>
    <w:rsid w:val="00BE673F"/>
    <w:rsid w:val="00BE67A7"/>
    <w:rsid w:val="00BE766A"/>
    <w:rsid w:val="00BF2C76"/>
    <w:rsid w:val="00BF449B"/>
    <w:rsid w:val="00BF5F66"/>
    <w:rsid w:val="00C015F7"/>
    <w:rsid w:val="00C026B4"/>
    <w:rsid w:val="00C0514A"/>
    <w:rsid w:val="00C05B93"/>
    <w:rsid w:val="00C06FD5"/>
    <w:rsid w:val="00C07A9D"/>
    <w:rsid w:val="00C12772"/>
    <w:rsid w:val="00C13B63"/>
    <w:rsid w:val="00C17119"/>
    <w:rsid w:val="00C22958"/>
    <w:rsid w:val="00C24C3D"/>
    <w:rsid w:val="00C250F3"/>
    <w:rsid w:val="00C26EAE"/>
    <w:rsid w:val="00C3241F"/>
    <w:rsid w:val="00C3691B"/>
    <w:rsid w:val="00C47A8A"/>
    <w:rsid w:val="00C511B9"/>
    <w:rsid w:val="00C544DB"/>
    <w:rsid w:val="00C54F93"/>
    <w:rsid w:val="00C55641"/>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720"/>
    <w:rsid w:val="00C97F02"/>
    <w:rsid w:val="00CA161B"/>
    <w:rsid w:val="00CA1B36"/>
    <w:rsid w:val="00CA644F"/>
    <w:rsid w:val="00CB67B4"/>
    <w:rsid w:val="00CC3895"/>
    <w:rsid w:val="00CC7E2B"/>
    <w:rsid w:val="00CD3194"/>
    <w:rsid w:val="00CD41FA"/>
    <w:rsid w:val="00CE0113"/>
    <w:rsid w:val="00CE501F"/>
    <w:rsid w:val="00CE5186"/>
    <w:rsid w:val="00CE5F1A"/>
    <w:rsid w:val="00CF0598"/>
    <w:rsid w:val="00CF1CB5"/>
    <w:rsid w:val="00CF2B9C"/>
    <w:rsid w:val="00CF3744"/>
    <w:rsid w:val="00D039DE"/>
    <w:rsid w:val="00D04A06"/>
    <w:rsid w:val="00D04A47"/>
    <w:rsid w:val="00D04EC3"/>
    <w:rsid w:val="00D143D5"/>
    <w:rsid w:val="00D332B5"/>
    <w:rsid w:val="00D42F0C"/>
    <w:rsid w:val="00D45DEE"/>
    <w:rsid w:val="00D465BF"/>
    <w:rsid w:val="00D477A5"/>
    <w:rsid w:val="00D47DC2"/>
    <w:rsid w:val="00D50784"/>
    <w:rsid w:val="00D51C77"/>
    <w:rsid w:val="00D51E13"/>
    <w:rsid w:val="00D53197"/>
    <w:rsid w:val="00D753F6"/>
    <w:rsid w:val="00D75981"/>
    <w:rsid w:val="00D76584"/>
    <w:rsid w:val="00D90BDB"/>
    <w:rsid w:val="00D9256D"/>
    <w:rsid w:val="00D92C98"/>
    <w:rsid w:val="00D9410D"/>
    <w:rsid w:val="00D947BA"/>
    <w:rsid w:val="00DA429A"/>
    <w:rsid w:val="00DA524D"/>
    <w:rsid w:val="00DA612D"/>
    <w:rsid w:val="00DB3C2B"/>
    <w:rsid w:val="00DB5937"/>
    <w:rsid w:val="00DC1AB0"/>
    <w:rsid w:val="00DC5582"/>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2AA2"/>
    <w:rsid w:val="00E93706"/>
    <w:rsid w:val="00E93BFC"/>
    <w:rsid w:val="00EA1F6C"/>
    <w:rsid w:val="00EA4366"/>
    <w:rsid w:val="00EA7762"/>
    <w:rsid w:val="00EB2528"/>
    <w:rsid w:val="00EC04F9"/>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1C46"/>
    <w:rsid w:val="00F323C1"/>
    <w:rsid w:val="00F44DC6"/>
    <w:rsid w:val="00F50DDC"/>
    <w:rsid w:val="00F615FB"/>
    <w:rsid w:val="00F65D5F"/>
    <w:rsid w:val="00F66903"/>
    <w:rsid w:val="00F67AA9"/>
    <w:rsid w:val="00F700D7"/>
    <w:rsid w:val="00F7122E"/>
    <w:rsid w:val="00F7204B"/>
    <w:rsid w:val="00F72DEB"/>
    <w:rsid w:val="00F77B48"/>
    <w:rsid w:val="00F8009C"/>
    <w:rsid w:val="00F8033E"/>
    <w:rsid w:val="00F83776"/>
    <w:rsid w:val="00F85211"/>
    <w:rsid w:val="00F862EE"/>
    <w:rsid w:val="00F874C2"/>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E681D"/>
    <w:rsid w:val="00FF265D"/>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65537"/>
    <o:shapelayout v:ext="edit">
      <o:idmap v:ext="edit" data="1"/>
    </o:shapelayout>
  </w:shapeDefaults>
  <w:decimalSymbol w:val=","/>
  <w:listSeparator w:val=";"/>
  <w14:docId w14:val="45796701"/>
  <w15:docId w15:val="{1969B245-9362-4A2A-8525-17A6611AE40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header" Target="header13.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header" Target="header11.xml"/><Relationship Id="rId42" Type="http://schemas.openxmlformats.org/officeDocument/2006/relationships/footer" Target="footer14.xml"/><Relationship Id="rId47" Type="http://schemas.openxmlformats.org/officeDocument/2006/relationships/footer" Target="footer16.xml"/><Relationship Id="rId50" Type="http://schemas.openxmlformats.org/officeDocument/2006/relationships/footer" Target="footer18.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oter" Target="footer12.xml"/><Relationship Id="rId46" Type="http://schemas.openxmlformats.org/officeDocument/2006/relationships/header" Target="header17.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41" Type="http://schemas.openxmlformats.org/officeDocument/2006/relationships/footer" Target="footer1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header" Target="header12.xml"/><Relationship Id="rId40" Type="http://schemas.openxmlformats.org/officeDocument/2006/relationships/header" Target="header14.xml"/><Relationship Id="rId45" Type="http://schemas.openxmlformats.org/officeDocument/2006/relationships/header" Target="header16.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49" Type="http://schemas.openxmlformats.org/officeDocument/2006/relationships/header" Target="header18.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4" Type="http://schemas.openxmlformats.org/officeDocument/2006/relationships/footer" Target="footer15.xml"/><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header" Target="header15.xml"/><Relationship Id="rId48" Type="http://schemas.openxmlformats.org/officeDocument/2006/relationships/footer" Target="footer17.xml"/><Relationship Id="rId8" Type="http://schemas.openxmlformats.org/officeDocument/2006/relationships/numbering" Target="numbering.xml"/><Relationship Id="rId51"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ud-iu/riksrevisionens-granskning-garantiverksamhet/Skrivelse%20Sidas%20garantiverksamhet/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Skr/Skr.xsd">
  <departementsnamn>Utrikesdepartementet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Baylan, Hultqvist, Damberg, Shekarabi, Ygeman, Linde, Ekström, Eneroth, Dahlgren, Nilsson, Ernkrans, Lindhagen, Lind, Hallberg, Nordmark, Micko, Olsson Fridh</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Utrikesdepartementet"/>
  <dokumentnummer etikett="Skr.">2020/21:117</dokumentnummer>
  <titel>Riksrevisionens rapport om Sidas garantiverksamhet</titel>
  <template id="16"/>
  <kapitel/>
  <avsnitt/>
  <fastaavsnitt/>
  <bilagor>
    <bilaga bilagenummer="" bilageetikett="Bilaga"/>
  </bilagor>
</dokumentvärden>
</file>

<file path=customXml/item2.xml><?xml version="1.0" encoding="utf-8"?>
<?mso-contentType ?>
<customXsn xmlns="http://schemas.microsoft.com/office/2006/metadata/customXsn">
  <xsnLocation/>
  <cached>True</cached>
  <openByDefault>False</openByDefault>
  <xsnScope>/yta/sb-gransk/Propositionspublicering</xsnScope>
</customXs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Utrikesdepartementet</TermName>
          <TermId xmlns="http://schemas.microsoft.com/office/infopath/2007/PartnerControls">9d481ed4-129e-47ac-a716-cf44fa41cd0b</TermId>
        </TermInfo>
      </Terms>
    </k46d94c0acf84ab9a79866a9d8b1905f>
    <TaxCatchAll xmlns="cc625d36-bb37-4650-91b9-0c96159295ba">
      <Value>28</Value>
    </TaxCatchAll>
    <DirtyMigration xmlns="4e9c2f0c-7bf8-49af-8356-cbf363fc78a7">false</DirtyMigration>
    <RKNyckelord xmlns="18f3d968-6251-40b0-9f11-012b293496c2" xsi:nil="true"/>
    <_dlc_DocId xmlns="4f5ca95d-8798-43a8-9b50-3b2f8b9416bf">6VV7YVCVAJZ7-373442560-9605</_dlc_DocId>
    <_dlc_DocIdUrl xmlns="4f5ca95d-8798-43a8-9b50-3b2f8b9416bf">
      <Url>https://dhs.sp.regeringskansliet.se/yta/sb-gransk/_layouts/15/DocIdRedir.aspx?ID=6VV7YVCVAJZ7-373442560-9605</Url>
      <Description>6VV7YVCVAJZ7-373442560-9605</Description>
    </_dlc_DocIdUrl>
  </documentManagement>
</p:properties>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2.xml><?xml version="1.0" encoding="utf-8"?>
<ds:datastoreItem xmlns:ds="http://schemas.openxmlformats.org/officeDocument/2006/customXml" ds:itemID="{FD5D53FE-0592-45B4-9AF2-21DF770C7119}"/>
</file>

<file path=customXml/itemProps3.xml><?xml version="1.0" encoding="utf-8"?>
<ds:datastoreItem xmlns:ds="http://schemas.openxmlformats.org/officeDocument/2006/customXml" ds:itemID="{CECDACC5-E8A7-4D2F-8C45-ABFBF45791CC}">
  <ds:schemaRefs>
    <ds:schemaRef ds:uri="http://schemas.microsoft.com/sharepoint/v3/contenttype/forms"/>
  </ds:schemaRefs>
</ds:datastoreItem>
</file>

<file path=customXml/itemProps4.xml><?xml version="1.0" encoding="utf-8"?>
<ds:datastoreItem xmlns:ds="http://schemas.openxmlformats.org/officeDocument/2006/customXml" ds:itemID="{C58FE38A-326F-40A2-B373-710DEB8AA02E}">
  <ds:schemaRefs>
    <ds:schemaRef ds:uri="f6f2cc40-5ff3-4b57-9fd3-bae2d6877512"/>
    <ds:schemaRef ds:uri="http://purl.org/dc/elements/1.1/"/>
    <ds:schemaRef ds:uri="http://schemas.microsoft.com/office/2006/metadata/properties"/>
    <ds:schemaRef ds:uri="cc625d36-bb37-4650-91b9-0c96159295ba"/>
    <ds:schemaRef ds:uri="http://purl.org/dc/terms/"/>
    <ds:schemaRef ds:uri="http://schemas.openxmlformats.org/package/2006/metadata/core-properties"/>
    <ds:schemaRef ds:uri="http://schemas.microsoft.com/office/infopath/2007/PartnerControls"/>
    <ds:schemaRef ds:uri="http://schemas.microsoft.com/office/2006/documentManagement/types"/>
    <ds:schemaRef ds:uri="18f3d968-6251-40b0-9f11-012b293496c2"/>
    <ds:schemaRef ds:uri="4e9c2f0c-7bf8-49af-8356-cbf363fc78a7"/>
    <ds:schemaRef ds:uri="2c6bbf12-4281-4005-9cac-bcb273f3716d"/>
    <ds:schemaRef ds:uri="http://www.w3.org/XML/1998/namespace"/>
    <ds:schemaRef ds:uri="http://purl.org/dc/dcmitype/"/>
  </ds:schemaRefs>
</ds:datastoreItem>
</file>

<file path=customXml/itemProps5.xml><?xml version="1.0" encoding="utf-8"?>
<ds:datastoreItem xmlns:ds="http://schemas.openxmlformats.org/officeDocument/2006/customXml" ds:itemID="{F89C4EA5-CC34-4A4D-9530-7770A046DF03}">
  <ds:schemaRefs>
    <ds:schemaRef ds:uri="Microsoft.SharePoint.Taxonomy.ContentTypeSync"/>
  </ds:schemaRefs>
</ds:datastoreItem>
</file>

<file path=customXml/itemProps6.xml><?xml version="1.0" encoding="utf-8"?>
<ds:datastoreItem xmlns:ds="http://schemas.openxmlformats.org/officeDocument/2006/customXml" ds:itemID="{3879E823-B1BB-4331-88A6-17552F014068}">
  <ds:schemaRefs>
    <ds:schemaRef ds:uri="http://schemas.microsoft.com/sharepoint/events"/>
  </ds:schemaRefs>
</ds:datastoreItem>
</file>

<file path=customXml/itemProps7.xml><?xml version="1.0" encoding="utf-8"?>
<ds:datastoreItem xmlns:ds="http://schemas.openxmlformats.org/officeDocument/2006/customXml" ds:itemID="{6A3C4394-65C6-4D3E-8D1A-DA78EF264E9C}"/>
</file>

<file path=docProps/app.xml><?xml version="1.0" encoding="utf-8"?>
<Properties xmlns="http://schemas.openxmlformats.org/officeDocument/2006/extended-properties" xmlns:vt="http://schemas.openxmlformats.org/officeDocument/2006/docPropsVTypes">
  <Template>Skr-samling</Template>
  <TotalTime>0</TotalTime>
  <Pages>11</Pages>
  <Words>2806</Words>
  <Characters>18611</Characters>
  <Application>Microsoft Office Word</Application>
  <DocSecurity>0</DocSecurity>
  <Lines>387</Lines>
  <Paragraphs>100</Paragraphs>
  <ScaleCrop>false</ScaleCrop>
  <HeadingPairs>
    <vt:vector size="2" baseType="variant">
      <vt:variant>
        <vt:lpstr>Rubrik</vt:lpstr>
      </vt:variant>
      <vt:variant>
        <vt:i4>1</vt:i4>
      </vt:variant>
    </vt:vector>
  </HeadingPairs>
  <TitlesOfParts>
    <vt:vector size="1" baseType="lpstr">
      <vt:lpstr>Riksrevisionens rapport om Sidas garantiverksamhet</vt:lpstr>
    </vt:vector>
  </TitlesOfParts>
  <Company>Regeringskansliet</Company>
  <LinksUpToDate>false</LinksUpToDate>
  <CharactersWithSpaces>21317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Sidas garantiverksamhet</dc:title>
  <dc:creator>Sara Wiik</dc:creator>
  <dc:description/>
  <cp:lastModifiedBy>Sara Wiik</cp:lastModifiedBy>
  <cp:revision>2</cp:revision>
  <cp:lastPrinted>2021-03-11T13:04:00Z</cp:lastPrinted>
  <dcterms:created xsi:type="dcterms:W3CDTF">2021-03-11T13:14:00Z</dcterms:created>
  <dcterms:modified xsi:type="dcterms:W3CDTF">2021-03-11T13:14:00Z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9a3d3c1f-dd97-4825-b14b-420dc9e287fb</vt:lpwstr>
  </property>
  <property fmtid="{D5CDD505-2E9C-101B-9397-08002B2CF9AE}" pid="4" name="Organisation">
    <vt:lpwstr>28;#Utrikesdepartementet|9d481ed4-129e-47ac-a716-cf44fa41cd0b</vt:lpwstr>
  </property>
  <property fmtid="{D5CDD505-2E9C-101B-9397-08002B2CF9AE}" pid="5" name="ActivityCategory">
    <vt:lpwstr/>
  </property>
</Properties>
</file>