
<file path=[Content_Types].xml><?xml version="1.0" encoding="utf-8"?>
<Types xmlns="http://schemas.openxmlformats.org/package/2006/content-types">
  <Default Extension="wmf" ContentType="image/x-wmf"/>
  <Default Extension="rels" ContentType="application/vnd.openxmlformats-package.relationships+xml"/>
  <Default Extension="xml" ContentType="application/xml"/>
  <Override PartName="/word/document.xml" ContentType="application/vnd.openxmlformats-officedocument.wordprocessingml.document.main+xml"/>
  <Override PartName="/word/header23.xml" ContentType="application/vnd.openxmlformats-officedocument.wordprocessingml.header+xml"/>
  <Override PartName="/word/header11.xml" ContentType="application/vnd.openxmlformats-officedocument.wordprocessingml.header+xml"/>
  <Override PartName="/word/header10.xml" ContentType="application/vnd.openxmlformats-officedocument.wordprocessingml.header+xml"/>
  <Override PartName="/word/header9.xml" ContentType="application/vnd.openxmlformats-officedocument.wordprocessingml.header+xml"/>
  <Override PartName="/word/header8.xml" ContentType="application/vnd.openxmlformats-officedocument.wordprocessingml.header+xml"/>
  <Override PartName="/word/header7.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8.xml" ContentType="application/vnd.openxmlformats-officedocument.wordprocessingml.header+xml"/>
  <Override PartName="/word/header17.xml" ContentType="application/vnd.openxmlformats-officedocument.wordprocessingml.header+xml"/>
  <Override PartName="/word/header16.xml" ContentType="application/vnd.openxmlformats-officedocument.wordprocessingml.header+xml"/>
  <Override PartName="/word/header15.xml" ContentType="application/vnd.openxmlformats-officedocument.wordprocessingml.header+xml"/>
  <Override PartName="/word/header6.xml" ContentType="application/vnd.openxmlformats-officedocument.wordprocessingml.header+xml"/>
  <Override PartName="/word/header5.xml" ContentType="application/vnd.openxmlformats-officedocument.wordprocessingml.header+xml"/>
  <Override PartName="/word/header4.xml" ContentType="application/vnd.openxmlformats-officedocument.wordprocessingml.header+xml"/>
  <Override PartName="/word/endnotes.xml" ContentType="application/vnd.openxmlformats-officedocument.wordprocessingml.endnotes+xml"/>
  <Override PartName="/word/footnotes.xml" ContentType="application/vnd.openxmlformats-officedocument.wordprocessingml.footnotes+xml"/>
  <Override PartName="/word/header21.xml" ContentType="application/vnd.openxmlformats-officedocument.wordprocessingml.header+xml"/>
  <Override PartName="/word/header22.xml" ContentType="application/vnd.openxmlformats-officedocument.wordprocessingml.header+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3.xml" ContentType="application/vnd.openxmlformats-officedocument.wordprocessingml.footer+xml"/>
  <Override PartName="/word/header20.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header19.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customXml/itemProps1.xml" ContentType="application/vnd.openxmlformats-officedocument.customXmlProperties+xml"/>
  <Override PartName="/word/numbering.xml" ContentType="application/vnd.openxmlformats-officedocument.wordprocessingml.numbering+xml"/>
  <Override PartName="/docProps/app.xml" ContentType="application/vnd.openxmlformats-officedocument.extended-properties+xml"/>
  <Override PartName="/word/stylesWithEffects.xml" ContentType="application/vnd.ms-word.stylesWithEffect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custom.xml" ContentType="application/vnd.openxmlformats-officedocument.custom-properties+xml"/>
  <Override PartName="/customXml/itemProps6.xml" ContentType="application/vnd.openxmlformats-officedocument.customXmlProperties+xml"/>
  <Override PartName="/customXml/itemProps5.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7.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rsidR="002F5464" w:rsidRDefault="008E08B5" w:rsidP="00B80C1A">
      <w:pPr>
        <w:pStyle w:val="Prophuvudrubrik"/>
      </w:pPr>
      <w:bookmarkStart w:id="0" w:name="_GoBack"/>
      <w:bookmarkEnd w:id="0"/>
      <w:r>
        <w:t>Regeringens proposition</w:t>
      </w:r>
    </w:p>
    <w:p w:rsidR="002F5464" w:rsidRDefault="008E08B5" w:rsidP="002F5464">
      <w:pPr>
        <w:pStyle w:val="Prophuvudrubrik"/>
      </w:pPr>
      <w:r>
        <w:t>2013/14:15</w:t>
      </w:r>
    </w:p>
    <w:p w:rsidR="002F5464" w:rsidRDefault="002F5464" w:rsidP="00A01ED3">
      <w:pPr>
        <w:spacing w:after="40"/>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43"/>
        <w:gridCol w:w="1570"/>
      </w:tblGrid>
      <w:tr w:rsidR="002F5464">
        <w:tc>
          <w:tcPr>
            <w:tcW w:w="5965" w:type="dxa"/>
          </w:tcPr>
          <w:p w:rsidR="002F5464" w:rsidRDefault="008E08B5" w:rsidP="000A13AE">
            <w:pPr>
              <w:pStyle w:val="Proprubrik"/>
            </w:pPr>
            <w:r>
              <w:t>Gemensamt konsumentskydd i EU</w:t>
            </w:r>
          </w:p>
        </w:tc>
        <w:tc>
          <w:tcPr>
            <w:tcW w:w="1571" w:type="dxa"/>
          </w:tcPr>
          <w:p w:rsidR="002F5464" w:rsidRDefault="008E08B5" w:rsidP="002F5464">
            <w:pPr>
              <w:pStyle w:val="Proprubrik"/>
            </w:pPr>
            <w:r>
              <w:t>Prop.</w:t>
            </w:r>
          </w:p>
          <w:p w:rsidR="002F5464" w:rsidRPr="00141F91" w:rsidRDefault="008E08B5" w:rsidP="00141F91">
            <w:pPr>
              <w:pStyle w:val="Proprubrik"/>
              <w:rPr>
                <w:szCs w:val="26"/>
              </w:rPr>
            </w:pPr>
            <w:r>
              <w:rPr>
                <w:szCs w:val="26"/>
              </w:rPr>
              <w:t>2013/14:15</w:t>
            </w:r>
          </w:p>
        </w:tc>
      </w:tr>
    </w:tbl>
    <w:p w:rsidR="002F5464" w:rsidRDefault="002F5464" w:rsidP="006E5DCA">
      <w:pPr>
        <w:pStyle w:val="Brdtext"/>
        <w:spacing w:before="80"/>
      </w:pPr>
    </w:p>
    <w:p w:rsidR="002F5464" w:rsidRDefault="008E08B5" w:rsidP="006E5DCA">
      <w:pPr>
        <w:pStyle w:val="Brdtext"/>
      </w:pPr>
      <w:r>
        <w:t>Regeringen överlämnar denna proposition till riksdagen.</w:t>
      </w:r>
    </w:p>
    <w:p w:rsidR="002F5464" w:rsidRDefault="002F5464" w:rsidP="006E5DCA">
      <w:pPr>
        <w:pStyle w:val="Brdtext"/>
      </w:pPr>
    </w:p>
    <w:p w:rsidR="002F5464" w:rsidRDefault="002F5464" w:rsidP="006E5DCA">
      <w:pPr>
        <w:pStyle w:val="Brdtext"/>
      </w:pPr>
      <w:r>
        <w:t xml:space="preserve">Stockholm den </w:t>
      </w:r>
      <w:r w:rsidR="008E08B5">
        <w:t>3 oktober 2013</w:t>
      </w:r>
    </w:p>
    <w:p w:rsidR="002F5464" w:rsidRDefault="002F5464" w:rsidP="006E5DCA">
      <w:pPr>
        <w:pStyle w:val="Brdtextmedindrag"/>
      </w:pPr>
    </w:p>
    <w:p w:rsidR="002F5464" w:rsidRDefault="008E08B5" w:rsidP="00BE2545">
      <w:pPr>
        <w:pStyle w:val="Propnamnunderskrift1"/>
      </w:pPr>
      <w:r>
        <w:t>Fredrik Reinfeldt</w:t>
      </w:r>
    </w:p>
    <w:p w:rsidR="002F5464" w:rsidRDefault="002F5464" w:rsidP="0002470B">
      <w:pPr>
        <w:pStyle w:val="Propnamnunderskrift2"/>
        <w:tabs>
          <w:tab w:val="clear" w:pos="2693"/>
          <w:tab w:val="clear" w:pos="7474"/>
          <w:tab w:val="left" w:pos="2126"/>
        </w:tabs>
      </w:pPr>
      <w:r>
        <w:tab/>
      </w:r>
      <w:r w:rsidR="008E08B5">
        <w:t>Beatrice Ask</w:t>
      </w:r>
    </w:p>
    <w:p w:rsidR="002F5464" w:rsidRPr="008624B2" w:rsidRDefault="002F5464" w:rsidP="008624B2">
      <w:pPr>
        <w:pStyle w:val="Propnamnunderskrift2"/>
        <w:tabs>
          <w:tab w:val="clear" w:pos="2693"/>
          <w:tab w:val="clear" w:pos="7474"/>
          <w:tab w:val="left" w:pos="2126"/>
        </w:tabs>
        <w:rPr>
          <w:i w:val="0"/>
        </w:rPr>
      </w:pPr>
      <w:r>
        <w:tab/>
      </w:r>
      <w:r w:rsidRPr="008624B2">
        <w:rPr>
          <w:i w:val="0"/>
        </w:rPr>
        <w:t>(</w:t>
      </w:r>
      <w:r w:rsidR="008E08B5">
        <w:rPr>
          <w:i w:val="0"/>
        </w:rPr>
        <w:t>Justitiedepartementet</w:t>
      </w:r>
      <w:r w:rsidRPr="008624B2">
        <w:rPr>
          <w:i w:val="0"/>
        </w:rPr>
        <w:t>)</w:t>
      </w:r>
    </w:p>
    <w:p w:rsidR="002F5464" w:rsidRDefault="002F5464" w:rsidP="006E5DCA">
      <w:pPr>
        <w:pStyle w:val="Brdtextmedindrag"/>
      </w:pPr>
    </w:p>
    <w:p w:rsidR="002F5464" w:rsidRDefault="002F5464" w:rsidP="006E5DCA">
      <w:pPr>
        <w:pStyle w:val="Brdtextmedindrag"/>
      </w:pPr>
    </w:p>
    <w:p w:rsidR="002F5464" w:rsidRDefault="002F5464" w:rsidP="006E5DCA">
      <w:pPr>
        <w:pStyle w:val="Brdtextmedindrag"/>
      </w:pPr>
    </w:p>
    <w:p w:rsidR="002F5464" w:rsidRDefault="008E08B5" w:rsidP="00F94C00">
      <w:pPr>
        <w:pStyle w:val="Proprubrik"/>
        <w:spacing w:before="80" w:after="400"/>
      </w:pPr>
      <w:r>
        <w:t>Propositionens huvudsakliga innehåll</w:t>
      </w:r>
    </w:p>
    <w:p w:rsidR="008E08B5" w:rsidRDefault="008E08B5" w:rsidP="008E08B5">
      <w:pPr>
        <w:pStyle w:val="Brdtext"/>
      </w:pPr>
      <w:r>
        <w:t>I propositionen föreslår regeringen nya åtgärder för att stärka konsu</w:t>
      </w:r>
      <w:r>
        <w:softHyphen/>
        <w:t xml:space="preserve">mentskyddet vid avtal som ingås på distans och utanför affärslokaler. Förslagen innebär bl.a. att ångerrätt införs för konsumenter som ingår avtal på offentliga platser som </w:t>
      </w:r>
      <w:r w:rsidR="00D54C3A">
        <w:t xml:space="preserve">gator, köpcenter och badstränder. </w:t>
      </w:r>
      <w:r>
        <w:t>Tydliga regler föreslås också om vilken infor</w:t>
      </w:r>
      <w:r>
        <w:softHyphen/>
        <w:t>mations</w:t>
      </w:r>
      <w:r>
        <w:softHyphen/>
        <w:t>skyldighet näringsidkaren har vid ingående av avtal på distans och utanför affärs</w:t>
      </w:r>
      <w:r w:rsidR="00096245">
        <w:softHyphen/>
      </w:r>
      <w:r>
        <w:t>lokaler. Vid distansavtal som ingås på en näringsidkares webbplats före</w:t>
      </w:r>
      <w:r w:rsidR="00096245">
        <w:softHyphen/>
      </w:r>
      <w:r>
        <w:t>slås även att konsumenten endast ska vara bunden om han eller hon uttryckligen har gått med på att betala för varan eller tjänsten.</w:t>
      </w:r>
    </w:p>
    <w:p w:rsidR="008E08B5" w:rsidRDefault="008E08B5" w:rsidP="008E08B5">
      <w:pPr>
        <w:pStyle w:val="Brdtextmedindrag"/>
      </w:pPr>
      <w:r>
        <w:t xml:space="preserve">Bakgrunden till förslagen är att allt fler människor handlar varor och tjänster på distans, framför allt via internet, och inte sällan från utlandet. Samma regler kommer med förslagen att gälla i alla EU-länder, vilket gör det enklare för både konsumenter och näringsidkare att veta vad som gäller vid köp av varor och tjänster både i Sverige och i andra länder inom unionen. </w:t>
      </w:r>
    </w:p>
    <w:p w:rsidR="008E08B5" w:rsidRDefault="008E08B5" w:rsidP="008E08B5">
      <w:pPr>
        <w:pStyle w:val="Brdtextmedindrag"/>
      </w:pPr>
      <w:r>
        <w:t>I propositionen föreslås vidare att konsumentskyddet i vissa av</w:t>
      </w:r>
      <w:r>
        <w:softHyphen/>
        <w:t>seenden ska stärkas för alla konsumentavtal, dvs. även avtal som ingås i butik. Ett avtalsvillkor som innebär att konsumenten är hänvisad till ett betal</w:t>
      </w:r>
      <w:r w:rsidR="00096245">
        <w:softHyphen/>
      </w:r>
      <w:r>
        <w:t xml:space="preserve">nummer för telefonkontakter med näringsidkaren efter det att ett avtal ingåtts ska anses oskäligt. </w:t>
      </w:r>
    </w:p>
    <w:p w:rsidR="008E08B5" w:rsidRDefault="008E08B5" w:rsidP="008E08B5">
      <w:pPr>
        <w:pStyle w:val="Brdtextmedindrag"/>
      </w:pPr>
      <w:r>
        <w:t>Förslagen bygger på ett direktiv om konsumenträttigheter som antagits inom EU.</w:t>
      </w:r>
    </w:p>
    <w:p w:rsidR="002F5464" w:rsidRDefault="008E08B5" w:rsidP="008E08B5">
      <w:pPr>
        <w:pStyle w:val="Brdtextmedindrag"/>
      </w:pPr>
      <w:r>
        <w:t>Lagändringarna föreslås träda i kraft den 13 juni 2014.</w:t>
      </w:r>
    </w:p>
    <w:p w:rsidR="00714DFD" w:rsidRPr="00714DFD" w:rsidRDefault="00714DFD" w:rsidP="00714DFD">
      <w:pPr>
        <w:pStyle w:val="Brdtext"/>
      </w:pPr>
    </w:p>
    <w:p w:rsidR="00714DFD" w:rsidRDefault="00714DFD" w:rsidP="006E5DCA">
      <w:pPr>
        <w:pStyle w:val="Brdtext"/>
        <w:sectPr w:rsidR="00714DFD" w:rsidSect="008E08B5">
          <w:headerReference w:type="even" r:id="rId9"/>
          <w:headerReference w:type="default" r:id="rId10"/>
          <w:footerReference w:type="even" r:id="rId11"/>
          <w:footerReference w:type="default" r:id="rId12"/>
          <w:headerReference w:type="first" r:id="rId13"/>
          <w:footerReference w:type="first" r:id="rId14"/>
          <w:type w:val="continuous"/>
          <w:pgSz w:w="9356" w:h="13721" w:code="9"/>
          <w:pgMar w:top="794" w:right="2438" w:bottom="1191" w:left="1020" w:header="0" w:footer="709" w:gutter="0"/>
          <w:cols w:space="720"/>
          <w:titlePg/>
          <w:docGrid w:linePitch="245"/>
        </w:sectPr>
      </w:pPr>
    </w:p>
    <w:p w:rsidR="002F5464" w:rsidRDefault="002F5464" w:rsidP="006E5DCA">
      <w:pPr>
        <w:pStyle w:val="Brdtext"/>
        <w:rPr>
          <w:sz w:val="2"/>
        </w:rPr>
      </w:pPr>
      <w:r>
        <w:lastRenderedPageBreak/>
        <w:br w:type="page"/>
      </w:r>
    </w:p>
    <w:p w:rsidR="002F5464" w:rsidRPr="00242B3E" w:rsidRDefault="002F5464" w:rsidP="002F5464">
      <w:pPr>
        <w:pStyle w:val="Innehllsfrteckning"/>
        <w:rPr>
          <w:sz w:val="30"/>
          <w:szCs w:val="30"/>
        </w:rPr>
      </w:pPr>
      <w:bookmarkStart w:id="4" w:name="innfört"/>
      <w:bookmarkEnd w:id="4"/>
      <w:r w:rsidRPr="00242B3E">
        <w:rPr>
          <w:sz w:val="30"/>
          <w:szCs w:val="30"/>
        </w:rPr>
        <w:lastRenderedPageBreak/>
        <w:t>Innehållsförteckning</w:t>
      </w:r>
    </w:p>
    <w:p w:rsidR="00B229D9" w:rsidRDefault="00B229D9" w:rsidP="00B229D9">
      <w:pPr>
        <w:pStyle w:val="Innehll1"/>
        <w:ind w:right="510"/>
        <w:rPr>
          <w:rFonts w:asciiTheme="minorHAnsi" w:eastAsiaTheme="minorEastAsia" w:hAnsiTheme="minorHAnsi" w:cstheme="minorBidi"/>
          <w:sz w:val="22"/>
          <w:szCs w:val="22"/>
          <w:lang w:eastAsia="sv-SE"/>
        </w:rPr>
      </w:pPr>
      <w:r>
        <w:rPr>
          <w:sz w:val="25"/>
        </w:rPr>
        <w:fldChar w:fldCharType="begin"/>
      </w:r>
      <w:r>
        <w:rPr>
          <w:sz w:val="25"/>
        </w:rPr>
        <w:instrText xml:space="preserve"> TOC \o "1-3" \z \t "Prop. bilaga;4;Prop. rdatablad;6;Prop. utdrag;5" </w:instrText>
      </w:r>
      <w:r>
        <w:rPr>
          <w:sz w:val="25"/>
        </w:rPr>
        <w:fldChar w:fldCharType="separate"/>
      </w:r>
      <w:r>
        <w:t>1</w:t>
      </w:r>
      <w:r>
        <w:rPr>
          <w:rFonts w:asciiTheme="minorHAnsi" w:eastAsiaTheme="minorEastAsia" w:hAnsiTheme="minorHAnsi" w:cstheme="minorBidi"/>
          <w:sz w:val="22"/>
          <w:szCs w:val="22"/>
          <w:lang w:eastAsia="sv-SE"/>
        </w:rPr>
        <w:tab/>
      </w:r>
      <w:r>
        <w:t>Förslag till riksdagsbeslut</w:t>
      </w:r>
      <w:r>
        <w:rPr>
          <w:webHidden/>
        </w:rPr>
        <w:tab/>
      </w:r>
      <w:r>
        <w:rPr>
          <w:webHidden/>
        </w:rPr>
        <w:fldChar w:fldCharType="begin"/>
      </w:r>
      <w:r>
        <w:rPr>
          <w:webHidden/>
        </w:rPr>
        <w:instrText xml:space="preserve"> PAGEREF _Toc368554663 \h </w:instrText>
      </w:r>
      <w:r>
        <w:rPr>
          <w:webHidden/>
        </w:rPr>
      </w:r>
      <w:r>
        <w:rPr>
          <w:webHidden/>
        </w:rPr>
        <w:fldChar w:fldCharType="separate"/>
      </w:r>
      <w:r>
        <w:rPr>
          <w:webHidden/>
        </w:rPr>
        <w:t>4</w:t>
      </w:r>
      <w:r>
        <w:rPr>
          <w:webHidden/>
        </w:rPr>
        <w:fldChar w:fldCharType="end"/>
      </w:r>
    </w:p>
    <w:p w:rsidR="00B229D9" w:rsidRDefault="00B229D9" w:rsidP="00B229D9">
      <w:pPr>
        <w:pStyle w:val="Innehll1"/>
        <w:ind w:right="510"/>
        <w:rPr>
          <w:rFonts w:asciiTheme="minorHAnsi" w:eastAsiaTheme="minorEastAsia" w:hAnsiTheme="minorHAnsi" w:cstheme="minorBidi"/>
          <w:sz w:val="22"/>
          <w:szCs w:val="22"/>
          <w:lang w:eastAsia="sv-SE"/>
        </w:rPr>
      </w:pPr>
      <w:r>
        <w:t>2</w:t>
      </w:r>
      <w:r>
        <w:rPr>
          <w:rFonts w:asciiTheme="minorHAnsi" w:eastAsiaTheme="minorEastAsia" w:hAnsiTheme="minorHAnsi" w:cstheme="minorBidi"/>
          <w:sz w:val="22"/>
          <w:szCs w:val="22"/>
          <w:lang w:eastAsia="sv-SE"/>
        </w:rPr>
        <w:tab/>
      </w:r>
      <w:r>
        <w:t>Lagtext</w:t>
      </w:r>
      <w:r>
        <w:rPr>
          <w:webHidden/>
        </w:rPr>
        <w:tab/>
      </w:r>
      <w:r>
        <w:rPr>
          <w:webHidden/>
        </w:rPr>
        <w:fldChar w:fldCharType="begin"/>
      </w:r>
      <w:r>
        <w:rPr>
          <w:webHidden/>
        </w:rPr>
        <w:instrText xml:space="preserve"> PAGEREF _Toc368554664 \h </w:instrText>
      </w:r>
      <w:r>
        <w:rPr>
          <w:webHidden/>
        </w:rPr>
      </w:r>
      <w:r>
        <w:rPr>
          <w:webHidden/>
        </w:rPr>
        <w:fldChar w:fldCharType="separate"/>
      </w:r>
      <w:r>
        <w:rPr>
          <w:webHidden/>
        </w:rPr>
        <w:t>5</w:t>
      </w:r>
      <w:r>
        <w:rPr>
          <w:webHidden/>
        </w:rPr>
        <w:fldChar w:fldCharType="end"/>
      </w:r>
    </w:p>
    <w:p w:rsidR="00B229D9" w:rsidRDefault="00B229D9" w:rsidP="00B229D9">
      <w:pPr>
        <w:pStyle w:val="Innehll2"/>
        <w:tabs>
          <w:tab w:val="left" w:pos="510"/>
        </w:tabs>
        <w:ind w:right="510"/>
        <w:rPr>
          <w:rFonts w:asciiTheme="minorHAnsi" w:eastAsiaTheme="minorEastAsia" w:hAnsiTheme="minorHAnsi" w:cstheme="minorBidi"/>
          <w:sz w:val="22"/>
          <w:szCs w:val="22"/>
          <w:lang w:eastAsia="sv-SE"/>
        </w:rPr>
      </w:pPr>
      <w:r>
        <w:t>2.1</w:t>
      </w:r>
      <w:r>
        <w:rPr>
          <w:rFonts w:asciiTheme="minorHAnsi" w:eastAsiaTheme="minorEastAsia" w:hAnsiTheme="minorHAnsi" w:cstheme="minorBidi"/>
          <w:sz w:val="22"/>
          <w:szCs w:val="22"/>
          <w:lang w:eastAsia="sv-SE"/>
        </w:rPr>
        <w:tab/>
      </w:r>
      <w:r>
        <w:t>Förslag till lag om ändring i konsumentköplagen (1990:932)</w:t>
      </w:r>
      <w:r>
        <w:rPr>
          <w:webHidden/>
        </w:rPr>
        <w:tab/>
      </w:r>
      <w:r>
        <w:rPr>
          <w:webHidden/>
        </w:rPr>
        <w:fldChar w:fldCharType="begin"/>
      </w:r>
      <w:r>
        <w:rPr>
          <w:webHidden/>
        </w:rPr>
        <w:instrText xml:space="preserve"> PAGEREF _Toc368554665 \h </w:instrText>
      </w:r>
      <w:r>
        <w:rPr>
          <w:webHidden/>
        </w:rPr>
      </w:r>
      <w:r>
        <w:rPr>
          <w:webHidden/>
        </w:rPr>
        <w:fldChar w:fldCharType="separate"/>
      </w:r>
      <w:r>
        <w:rPr>
          <w:webHidden/>
        </w:rPr>
        <w:t>5</w:t>
      </w:r>
      <w:r>
        <w:rPr>
          <w:webHidden/>
        </w:rPr>
        <w:fldChar w:fldCharType="end"/>
      </w:r>
    </w:p>
    <w:p w:rsidR="00B229D9" w:rsidRDefault="00B229D9" w:rsidP="00B229D9">
      <w:pPr>
        <w:pStyle w:val="Innehll2"/>
        <w:tabs>
          <w:tab w:val="left" w:pos="510"/>
        </w:tabs>
        <w:ind w:right="510"/>
        <w:rPr>
          <w:rFonts w:asciiTheme="minorHAnsi" w:eastAsiaTheme="minorEastAsia" w:hAnsiTheme="minorHAnsi" w:cstheme="minorBidi"/>
          <w:sz w:val="22"/>
          <w:szCs w:val="22"/>
          <w:lang w:eastAsia="sv-SE"/>
        </w:rPr>
      </w:pPr>
      <w:r>
        <w:t>2.2</w:t>
      </w:r>
      <w:r>
        <w:rPr>
          <w:rFonts w:asciiTheme="minorHAnsi" w:eastAsiaTheme="minorEastAsia" w:hAnsiTheme="minorHAnsi" w:cstheme="minorBidi"/>
          <w:sz w:val="22"/>
          <w:szCs w:val="22"/>
          <w:lang w:eastAsia="sv-SE"/>
        </w:rPr>
        <w:tab/>
      </w:r>
      <w:r>
        <w:t>Förslag till lag om ändring i lagen (1991:351) om handelsagentur</w:t>
      </w:r>
      <w:r>
        <w:rPr>
          <w:webHidden/>
        </w:rPr>
        <w:tab/>
      </w:r>
      <w:r>
        <w:rPr>
          <w:webHidden/>
        </w:rPr>
        <w:fldChar w:fldCharType="begin"/>
      </w:r>
      <w:r>
        <w:rPr>
          <w:webHidden/>
        </w:rPr>
        <w:instrText xml:space="preserve"> PAGEREF _Toc368554666 \h </w:instrText>
      </w:r>
      <w:r>
        <w:rPr>
          <w:webHidden/>
        </w:rPr>
      </w:r>
      <w:r>
        <w:rPr>
          <w:webHidden/>
        </w:rPr>
        <w:fldChar w:fldCharType="separate"/>
      </w:r>
      <w:r>
        <w:rPr>
          <w:webHidden/>
        </w:rPr>
        <w:t>7</w:t>
      </w:r>
      <w:r>
        <w:rPr>
          <w:webHidden/>
        </w:rPr>
        <w:fldChar w:fldCharType="end"/>
      </w:r>
    </w:p>
    <w:p w:rsidR="00B229D9" w:rsidRDefault="00B229D9" w:rsidP="00B229D9">
      <w:pPr>
        <w:pStyle w:val="Innehll2"/>
        <w:tabs>
          <w:tab w:val="left" w:pos="510"/>
        </w:tabs>
        <w:ind w:right="510"/>
        <w:rPr>
          <w:rFonts w:asciiTheme="minorHAnsi" w:eastAsiaTheme="minorEastAsia" w:hAnsiTheme="minorHAnsi" w:cstheme="minorBidi"/>
          <w:sz w:val="22"/>
          <w:szCs w:val="22"/>
          <w:lang w:eastAsia="sv-SE"/>
        </w:rPr>
      </w:pPr>
      <w:r>
        <w:t>2.3</w:t>
      </w:r>
      <w:r>
        <w:rPr>
          <w:rFonts w:asciiTheme="minorHAnsi" w:eastAsiaTheme="minorEastAsia" w:hAnsiTheme="minorHAnsi" w:cstheme="minorBidi"/>
          <w:sz w:val="22"/>
          <w:szCs w:val="22"/>
          <w:lang w:eastAsia="sv-SE"/>
        </w:rPr>
        <w:tab/>
      </w:r>
      <w:r>
        <w:t>Förslag till lag om ändring i lagen (1994:1512) om avtalsvillkor i konsumentförhållanden</w:t>
      </w:r>
      <w:r>
        <w:rPr>
          <w:webHidden/>
        </w:rPr>
        <w:tab/>
      </w:r>
      <w:r>
        <w:rPr>
          <w:webHidden/>
        </w:rPr>
        <w:fldChar w:fldCharType="begin"/>
      </w:r>
      <w:r>
        <w:rPr>
          <w:webHidden/>
        </w:rPr>
        <w:instrText xml:space="preserve"> PAGEREF _Toc368554667 \h </w:instrText>
      </w:r>
      <w:r>
        <w:rPr>
          <w:webHidden/>
        </w:rPr>
      </w:r>
      <w:r>
        <w:rPr>
          <w:webHidden/>
        </w:rPr>
        <w:fldChar w:fldCharType="separate"/>
      </w:r>
      <w:r>
        <w:rPr>
          <w:webHidden/>
        </w:rPr>
        <w:t>8</w:t>
      </w:r>
      <w:r>
        <w:rPr>
          <w:webHidden/>
        </w:rPr>
        <w:fldChar w:fldCharType="end"/>
      </w:r>
    </w:p>
    <w:p w:rsidR="00B229D9" w:rsidRDefault="00B229D9" w:rsidP="00B229D9">
      <w:pPr>
        <w:pStyle w:val="Innehll2"/>
        <w:tabs>
          <w:tab w:val="left" w:pos="510"/>
        </w:tabs>
        <w:ind w:right="510"/>
        <w:rPr>
          <w:rFonts w:asciiTheme="minorHAnsi" w:eastAsiaTheme="minorEastAsia" w:hAnsiTheme="minorHAnsi" w:cstheme="minorBidi"/>
          <w:sz w:val="22"/>
          <w:szCs w:val="22"/>
          <w:lang w:eastAsia="sv-SE"/>
        </w:rPr>
      </w:pPr>
      <w:r>
        <w:t>2.4</w:t>
      </w:r>
      <w:r>
        <w:rPr>
          <w:rFonts w:asciiTheme="minorHAnsi" w:eastAsiaTheme="minorEastAsia" w:hAnsiTheme="minorHAnsi" w:cstheme="minorBidi"/>
          <w:sz w:val="22"/>
          <w:szCs w:val="22"/>
          <w:lang w:eastAsia="sv-SE"/>
        </w:rPr>
        <w:tab/>
      </w:r>
      <w:r>
        <w:t>Förslag till lag om ändring i distans- och hemförsäljningslagen (2005:59)</w:t>
      </w:r>
      <w:r>
        <w:rPr>
          <w:webHidden/>
        </w:rPr>
        <w:tab/>
      </w:r>
      <w:r>
        <w:rPr>
          <w:webHidden/>
        </w:rPr>
        <w:fldChar w:fldCharType="begin"/>
      </w:r>
      <w:r>
        <w:rPr>
          <w:webHidden/>
        </w:rPr>
        <w:instrText xml:space="preserve"> PAGEREF _Toc368554668 \h </w:instrText>
      </w:r>
      <w:r>
        <w:rPr>
          <w:webHidden/>
        </w:rPr>
      </w:r>
      <w:r>
        <w:rPr>
          <w:webHidden/>
        </w:rPr>
        <w:fldChar w:fldCharType="separate"/>
      </w:r>
      <w:r>
        <w:rPr>
          <w:webHidden/>
        </w:rPr>
        <w:t>9</w:t>
      </w:r>
      <w:r>
        <w:rPr>
          <w:webHidden/>
        </w:rPr>
        <w:fldChar w:fldCharType="end"/>
      </w:r>
    </w:p>
    <w:p w:rsidR="00B229D9" w:rsidRDefault="00B229D9" w:rsidP="00B229D9">
      <w:pPr>
        <w:pStyle w:val="Innehll2"/>
        <w:tabs>
          <w:tab w:val="left" w:pos="510"/>
        </w:tabs>
        <w:ind w:right="510"/>
        <w:rPr>
          <w:rFonts w:asciiTheme="minorHAnsi" w:eastAsiaTheme="minorEastAsia" w:hAnsiTheme="minorHAnsi" w:cstheme="minorBidi"/>
          <w:sz w:val="22"/>
          <w:szCs w:val="22"/>
          <w:lang w:eastAsia="sv-SE"/>
        </w:rPr>
      </w:pPr>
      <w:r>
        <w:t>2.5</w:t>
      </w:r>
      <w:r>
        <w:rPr>
          <w:rFonts w:asciiTheme="minorHAnsi" w:eastAsiaTheme="minorEastAsia" w:hAnsiTheme="minorHAnsi" w:cstheme="minorBidi"/>
          <w:sz w:val="22"/>
          <w:szCs w:val="22"/>
          <w:lang w:eastAsia="sv-SE"/>
        </w:rPr>
        <w:tab/>
      </w:r>
      <w:r>
        <w:t>Förslag till lag om ändring i lagen (2007:528) om värdepappersmarknaden</w:t>
      </w:r>
      <w:r>
        <w:rPr>
          <w:webHidden/>
        </w:rPr>
        <w:tab/>
      </w:r>
      <w:r>
        <w:rPr>
          <w:webHidden/>
        </w:rPr>
        <w:fldChar w:fldCharType="begin"/>
      </w:r>
      <w:r>
        <w:rPr>
          <w:webHidden/>
        </w:rPr>
        <w:instrText xml:space="preserve"> PAGEREF _Toc368554669 \h </w:instrText>
      </w:r>
      <w:r>
        <w:rPr>
          <w:webHidden/>
        </w:rPr>
      </w:r>
      <w:r>
        <w:rPr>
          <w:webHidden/>
        </w:rPr>
        <w:fldChar w:fldCharType="separate"/>
      </w:r>
      <w:r>
        <w:rPr>
          <w:webHidden/>
        </w:rPr>
        <w:t>21</w:t>
      </w:r>
      <w:r>
        <w:rPr>
          <w:webHidden/>
        </w:rPr>
        <w:fldChar w:fldCharType="end"/>
      </w:r>
    </w:p>
    <w:p w:rsidR="00B229D9" w:rsidRDefault="00B229D9" w:rsidP="00B229D9">
      <w:pPr>
        <w:pStyle w:val="Innehll2"/>
        <w:tabs>
          <w:tab w:val="left" w:pos="510"/>
        </w:tabs>
        <w:ind w:right="510"/>
        <w:rPr>
          <w:rFonts w:asciiTheme="minorHAnsi" w:eastAsiaTheme="minorEastAsia" w:hAnsiTheme="minorHAnsi" w:cstheme="minorBidi"/>
          <w:sz w:val="22"/>
          <w:szCs w:val="22"/>
          <w:lang w:eastAsia="sv-SE"/>
        </w:rPr>
      </w:pPr>
      <w:r>
        <w:t>2.6</w:t>
      </w:r>
      <w:r>
        <w:rPr>
          <w:rFonts w:asciiTheme="minorHAnsi" w:eastAsiaTheme="minorEastAsia" w:hAnsiTheme="minorHAnsi" w:cstheme="minorBidi"/>
          <w:sz w:val="22"/>
          <w:szCs w:val="22"/>
          <w:lang w:eastAsia="sv-SE"/>
        </w:rPr>
        <w:tab/>
      </w:r>
      <w:r>
        <w:t>Förslag till lag om ändring i marknadsföringslagen (2008:486)</w:t>
      </w:r>
      <w:r>
        <w:rPr>
          <w:webHidden/>
        </w:rPr>
        <w:tab/>
      </w:r>
      <w:r>
        <w:rPr>
          <w:webHidden/>
        </w:rPr>
        <w:fldChar w:fldCharType="begin"/>
      </w:r>
      <w:r>
        <w:rPr>
          <w:webHidden/>
        </w:rPr>
        <w:instrText xml:space="preserve"> PAGEREF _Toc368554670 \h </w:instrText>
      </w:r>
      <w:r>
        <w:rPr>
          <w:webHidden/>
        </w:rPr>
      </w:r>
      <w:r>
        <w:rPr>
          <w:webHidden/>
        </w:rPr>
        <w:fldChar w:fldCharType="separate"/>
      </w:r>
      <w:r>
        <w:rPr>
          <w:webHidden/>
        </w:rPr>
        <w:t>22</w:t>
      </w:r>
      <w:r>
        <w:rPr>
          <w:webHidden/>
        </w:rPr>
        <w:fldChar w:fldCharType="end"/>
      </w:r>
    </w:p>
    <w:p w:rsidR="00B229D9" w:rsidRDefault="00B229D9" w:rsidP="00B229D9">
      <w:pPr>
        <w:pStyle w:val="Innehll2"/>
        <w:tabs>
          <w:tab w:val="left" w:pos="510"/>
        </w:tabs>
        <w:ind w:right="510"/>
        <w:rPr>
          <w:rFonts w:asciiTheme="minorHAnsi" w:eastAsiaTheme="minorEastAsia" w:hAnsiTheme="minorHAnsi" w:cstheme="minorBidi"/>
          <w:sz w:val="22"/>
          <w:szCs w:val="22"/>
          <w:lang w:eastAsia="sv-SE"/>
        </w:rPr>
      </w:pPr>
      <w:r>
        <w:t>2.7</w:t>
      </w:r>
      <w:r>
        <w:rPr>
          <w:rFonts w:asciiTheme="minorHAnsi" w:eastAsiaTheme="minorEastAsia" w:hAnsiTheme="minorHAnsi" w:cstheme="minorBidi"/>
          <w:sz w:val="22"/>
          <w:szCs w:val="22"/>
          <w:lang w:eastAsia="sv-SE"/>
        </w:rPr>
        <w:tab/>
      </w:r>
      <w:r>
        <w:t>Förslag till lag om ändring i konsumentkreditlagen (2010:1846)</w:t>
      </w:r>
      <w:r>
        <w:rPr>
          <w:webHidden/>
        </w:rPr>
        <w:tab/>
      </w:r>
      <w:r>
        <w:rPr>
          <w:webHidden/>
        </w:rPr>
        <w:fldChar w:fldCharType="begin"/>
      </w:r>
      <w:r>
        <w:rPr>
          <w:webHidden/>
        </w:rPr>
        <w:instrText xml:space="preserve"> PAGEREF _Toc368554671 \h </w:instrText>
      </w:r>
      <w:r>
        <w:rPr>
          <w:webHidden/>
        </w:rPr>
      </w:r>
      <w:r>
        <w:rPr>
          <w:webHidden/>
        </w:rPr>
        <w:fldChar w:fldCharType="separate"/>
      </w:r>
      <w:r>
        <w:rPr>
          <w:webHidden/>
        </w:rPr>
        <w:t>25</w:t>
      </w:r>
      <w:r>
        <w:rPr>
          <w:webHidden/>
        </w:rPr>
        <w:fldChar w:fldCharType="end"/>
      </w:r>
    </w:p>
    <w:p w:rsidR="00B229D9" w:rsidRDefault="00B229D9" w:rsidP="00B229D9">
      <w:pPr>
        <w:pStyle w:val="Innehll2"/>
        <w:tabs>
          <w:tab w:val="left" w:pos="510"/>
        </w:tabs>
        <w:ind w:right="510"/>
        <w:rPr>
          <w:rFonts w:asciiTheme="minorHAnsi" w:eastAsiaTheme="minorEastAsia" w:hAnsiTheme="minorHAnsi" w:cstheme="minorBidi"/>
          <w:sz w:val="22"/>
          <w:szCs w:val="22"/>
          <w:lang w:eastAsia="sv-SE"/>
        </w:rPr>
      </w:pPr>
      <w:r>
        <w:t>2.8</w:t>
      </w:r>
      <w:r>
        <w:rPr>
          <w:rFonts w:asciiTheme="minorHAnsi" w:eastAsiaTheme="minorEastAsia" w:hAnsiTheme="minorHAnsi" w:cstheme="minorBidi"/>
          <w:sz w:val="22"/>
          <w:szCs w:val="22"/>
          <w:lang w:eastAsia="sv-SE"/>
        </w:rPr>
        <w:tab/>
      </w:r>
      <w:r>
        <w:t>Förslag till lag om ändring i skatteförfarandelagen (2011:1244)</w:t>
      </w:r>
      <w:r>
        <w:rPr>
          <w:webHidden/>
        </w:rPr>
        <w:tab/>
      </w:r>
      <w:r>
        <w:rPr>
          <w:webHidden/>
        </w:rPr>
        <w:fldChar w:fldCharType="begin"/>
      </w:r>
      <w:r>
        <w:rPr>
          <w:webHidden/>
        </w:rPr>
        <w:instrText xml:space="preserve"> PAGEREF _Toc368554672 \h </w:instrText>
      </w:r>
      <w:r>
        <w:rPr>
          <w:webHidden/>
        </w:rPr>
      </w:r>
      <w:r>
        <w:rPr>
          <w:webHidden/>
        </w:rPr>
        <w:fldChar w:fldCharType="separate"/>
      </w:r>
      <w:r>
        <w:rPr>
          <w:webHidden/>
        </w:rPr>
        <w:t>26</w:t>
      </w:r>
      <w:r>
        <w:rPr>
          <w:webHidden/>
        </w:rPr>
        <w:fldChar w:fldCharType="end"/>
      </w:r>
    </w:p>
    <w:p w:rsidR="00B229D9" w:rsidRDefault="00B229D9" w:rsidP="00B229D9">
      <w:pPr>
        <w:pStyle w:val="Innehll1"/>
        <w:ind w:right="510"/>
        <w:rPr>
          <w:rFonts w:asciiTheme="minorHAnsi" w:eastAsiaTheme="minorEastAsia" w:hAnsiTheme="minorHAnsi" w:cstheme="minorBidi"/>
          <w:sz w:val="22"/>
          <w:szCs w:val="22"/>
          <w:lang w:eastAsia="sv-SE"/>
        </w:rPr>
      </w:pPr>
      <w:r>
        <w:t>3</w:t>
      </w:r>
      <w:r>
        <w:rPr>
          <w:rFonts w:asciiTheme="minorHAnsi" w:eastAsiaTheme="minorEastAsia" w:hAnsiTheme="minorHAnsi" w:cstheme="minorBidi"/>
          <w:sz w:val="22"/>
          <w:szCs w:val="22"/>
          <w:lang w:eastAsia="sv-SE"/>
        </w:rPr>
        <w:tab/>
      </w:r>
      <w:r>
        <w:t>Ärendet och dess beredning</w:t>
      </w:r>
      <w:r>
        <w:rPr>
          <w:webHidden/>
        </w:rPr>
        <w:tab/>
      </w:r>
      <w:r>
        <w:rPr>
          <w:webHidden/>
        </w:rPr>
        <w:fldChar w:fldCharType="begin"/>
      </w:r>
      <w:r>
        <w:rPr>
          <w:webHidden/>
        </w:rPr>
        <w:instrText xml:space="preserve"> PAGEREF _Toc368554673 \h </w:instrText>
      </w:r>
      <w:r>
        <w:rPr>
          <w:webHidden/>
        </w:rPr>
      </w:r>
      <w:r>
        <w:rPr>
          <w:webHidden/>
        </w:rPr>
        <w:fldChar w:fldCharType="separate"/>
      </w:r>
      <w:r>
        <w:rPr>
          <w:webHidden/>
        </w:rPr>
        <w:t>28</w:t>
      </w:r>
      <w:r>
        <w:rPr>
          <w:webHidden/>
        </w:rPr>
        <w:fldChar w:fldCharType="end"/>
      </w:r>
    </w:p>
    <w:p w:rsidR="00B229D9" w:rsidRDefault="00B229D9" w:rsidP="00B229D9">
      <w:pPr>
        <w:pStyle w:val="Innehll1"/>
        <w:ind w:right="510"/>
        <w:rPr>
          <w:rFonts w:asciiTheme="minorHAnsi" w:eastAsiaTheme="minorEastAsia" w:hAnsiTheme="minorHAnsi" w:cstheme="minorBidi"/>
          <w:sz w:val="22"/>
          <w:szCs w:val="22"/>
          <w:lang w:eastAsia="sv-SE"/>
        </w:rPr>
      </w:pPr>
      <w:r>
        <w:t>4</w:t>
      </w:r>
      <w:r>
        <w:rPr>
          <w:rFonts w:asciiTheme="minorHAnsi" w:eastAsiaTheme="minorEastAsia" w:hAnsiTheme="minorHAnsi" w:cstheme="minorBidi"/>
          <w:sz w:val="22"/>
          <w:szCs w:val="22"/>
          <w:lang w:eastAsia="sv-SE"/>
        </w:rPr>
        <w:tab/>
      </w:r>
      <w:r>
        <w:t>Direktivet och dess genomförande</w:t>
      </w:r>
      <w:r>
        <w:rPr>
          <w:webHidden/>
        </w:rPr>
        <w:tab/>
      </w:r>
      <w:r>
        <w:rPr>
          <w:webHidden/>
        </w:rPr>
        <w:fldChar w:fldCharType="begin"/>
      </w:r>
      <w:r>
        <w:rPr>
          <w:webHidden/>
        </w:rPr>
        <w:instrText xml:space="preserve"> PAGEREF _Toc368554674 \h </w:instrText>
      </w:r>
      <w:r>
        <w:rPr>
          <w:webHidden/>
        </w:rPr>
      </w:r>
      <w:r>
        <w:rPr>
          <w:webHidden/>
        </w:rPr>
        <w:fldChar w:fldCharType="separate"/>
      </w:r>
      <w:r>
        <w:rPr>
          <w:webHidden/>
        </w:rPr>
        <w:t>28</w:t>
      </w:r>
      <w:r>
        <w:rPr>
          <w:webHidden/>
        </w:rPr>
        <w:fldChar w:fldCharType="end"/>
      </w:r>
    </w:p>
    <w:p w:rsidR="00B229D9" w:rsidRDefault="00B229D9" w:rsidP="00B229D9">
      <w:pPr>
        <w:pStyle w:val="Innehll1"/>
        <w:ind w:right="510"/>
        <w:rPr>
          <w:rFonts w:asciiTheme="minorHAnsi" w:eastAsiaTheme="minorEastAsia" w:hAnsiTheme="minorHAnsi" w:cstheme="minorBidi"/>
          <w:sz w:val="22"/>
          <w:szCs w:val="22"/>
          <w:lang w:eastAsia="sv-SE"/>
        </w:rPr>
      </w:pPr>
      <w:r>
        <w:t>5</w:t>
      </w:r>
      <w:r>
        <w:rPr>
          <w:rFonts w:asciiTheme="minorHAnsi" w:eastAsiaTheme="minorEastAsia" w:hAnsiTheme="minorHAnsi" w:cstheme="minorBidi"/>
          <w:sz w:val="22"/>
          <w:szCs w:val="22"/>
          <w:lang w:eastAsia="sv-SE"/>
        </w:rPr>
        <w:tab/>
      </w:r>
      <w:r>
        <w:t>Nya regler om distansavtal och avtal utanför affärslokaler</w:t>
      </w:r>
      <w:r>
        <w:rPr>
          <w:webHidden/>
        </w:rPr>
        <w:tab/>
      </w:r>
      <w:r>
        <w:rPr>
          <w:webHidden/>
        </w:rPr>
        <w:fldChar w:fldCharType="begin"/>
      </w:r>
      <w:r>
        <w:rPr>
          <w:webHidden/>
        </w:rPr>
        <w:instrText xml:space="preserve"> PAGEREF _Toc368554675 \h </w:instrText>
      </w:r>
      <w:r>
        <w:rPr>
          <w:webHidden/>
        </w:rPr>
      </w:r>
      <w:r>
        <w:rPr>
          <w:webHidden/>
        </w:rPr>
        <w:fldChar w:fldCharType="separate"/>
      </w:r>
      <w:r>
        <w:rPr>
          <w:webHidden/>
        </w:rPr>
        <w:t>33</w:t>
      </w:r>
      <w:r>
        <w:rPr>
          <w:webHidden/>
        </w:rPr>
        <w:fldChar w:fldCharType="end"/>
      </w:r>
    </w:p>
    <w:p w:rsidR="00B229D9" w:rsidRDefault="00B229D9" w:rsidP="00B229D9">
      <w:pPr>
        <w:pStyle w:val="Innehll2"/>
        <w:tabs>
          <w:tab w:val="left" w:pos="510"/>
        </w:tabs>
        <w:ind w:right="510"/>
        <w:rPr>
          <w:rFonts w:asciiTheme="minorHAnsi" w:eastAsiaTheme="minorEastAsia" w:hAnsiTheme="minorHAnsi" w:cstheme="minorBidi"/>
          <w:sz w:val="22"/>
          <w:szCs w:val="22"/>
          <w:lang w:eastAsia="sv-SE"/>
        </w:rPr>
      </w:pPr>
      <w:r>
        <w:t>5.1</w:t>
      </w:r>
      <w:r>
        <w:rPr>
          <w:rFonts w:asciiTheme="minorHAnsi" w:eastAsiaTheme="minorEastAsia" w:hAnsiTheme="minorHAnsi" w:cstheme="minorBidi"/>
          <w:sz w:val="22"/>
          <w:szCs w:val="22"/>
          <w:lang w:eastAsia="sv-SE"/>
        </w:rPr>
        <w:tab/>
      </w:r>
      <w:r>
        <w:t>Tillämpningsområde</w:t>
      </w:r>
      <w:r>
        <w:rPr>
          <w:webHidden/>
        </w:rPr>
        <w:tab/>
      </w:r>
      <w:r>
        <w:rPr>
          <w:webHidden/>
        </w:rPr>
        <w:fldChar w:fldCharType="begin"/>
      </w:r>
      <w:r>
        <w:rPr>
          <w:webHidden/>
        </w:rPr>
        <w:instrText xml:space="preserve"> PAGEREF _Toc368554676 \h </w:instrText>
      </w:r>
      <w:r>
        <w:rPr>
          <w:webHidden/>
        </w:rPr>
      </w:r>
      <w:r>
        <w:rPr>
          <w:webHidden/>
        </w:rPr>
        <w:fldChar w:fldCharType="separate"/>
      </w:r>
      <w:r>
        <w:rPr>
          <w:webHidden/>
        </w:rPr>
        <w:t>33</w:t>
      </w:r>
      <w:r>
        <w:rPr>
          <w:webHidden/>
        </w:rPr>
        <w:fldChar w:fldCharType="end"/>
      </w:r>
    </w:p>
    <w:p w:rsidR="00B229D9" w:rsidRDefault="00B229D9" w:rsidP="00B229D9">
      <w:pPr>
        <w:pStyle w:val="Innehll2"/>
        <w:tabs>
          <w:tab w:val="left" w:pos="510"/>
        </w:tabs>
        <w:ind w:right="510"/>
        <w:rPr>
          <w:rFonts w:asciiTheme="minorHAnsi" w:eastAsiaTheme="minorEastAsia" w:hAnsiTheme="minorHAnsi" w:cstheme="minorBidi"/>
          <w:sz w:val="22"/>
          <w:szCs w:val="22"/>
          <w:lang w:eastAsia="sv-SE"/>
        </w:rPr>
      </w:pPr>
      <w:r>
        <w:t>5.2</w:t>
      </w:r>
      <w:r>
        <w:rPr>
          <w:rFonts w:asciiTheme="minorHAnsi" w:eastAsiaTheme="minorEastAsia" w:hAnsiTheme="minorHAnsi" w:cstheme="minorBidi"/>
          <w:sz w:val="22"/>
          <w:szCs w:val="22"/>
          <w:lang w:eastAsia="sv-SE"/>
        </w:rPr>
        <w:tab/>
      </w:r>
      <w:r>
        <w:t>Finansiella tjänster</w:t>
      </w:r>
      <w:r>
        <w:rPr>
          <w:webHidden/>
        </w:rPr>
        <w:tab/>
      </w:r>
      <w:r>
        <w:rPr>
          <w:webHidden/>
        </w:rPr>
        <w:fldChar w:fldCharType="begin"/>
      </w:r>
      <w:r>
        <w:rPr>
          <w:webHidden/>
        </w:rPr>
        <w:instrText xml:space="preserve"> PAGEREF _Toc368554677 \h </w:instrText>
      </w:r>
      <w:r>
        <w:rPr>
          <w:webHidden/>
        </w:rPr>
      </w:r>
      <w:r>
        <w:rPr>
          <w:webHidden/>
        </w:rPr>
        <w:fldChar w:fldCharType="separate"/>
      </w:r>
      <w:r>
        <w:rPr>
          <w:webHidden/>
        </w:rPr>
        <w:t>39</w:t>
      </w:r>
      <w:r>
        <w:rPr>
          <w:webHidden/>
        </w:rPr>
        <w:fldChar w:fldCharType="end"/>
      </w:r>
    </w:p>
    <w:p w:rsidR="00B229D9" w:rsidRDefault="00B229D9" w:rsidP="00B229D9">
      <w:pPr>
        <w:pStyle w:val="Innehll2"/>
        <w:tabs>
          <w:tab w:val="left" w:pos="510"/>
        </w:tabs>
        <w:ind w:right="510"/>
        <w:rPr>
          <w:rFonts w:asciiTheme="minorHAnsi" w:eastAsiaTheme="minorEastAsia" w:hAnsiTheme="minorHAnsi" w:cstheme="minorBidi"/>
          <w:sz w:val="22"/>
          <w:szCs w:val="22"/>
          <w:lang w:eastAsia="sv-SE"/>
        </w:rPr>
      </w:pPr>
      <w:r>
        <w:t>5.3</w:t>
      </w:r>
      <w:r>
        <w:rPr>
          <w:rFonts w:asciiTheme="minorHAnsi" w:eastAsiaTheme="minorEastAsia" w:hAnsiTheme="minorHAnsi" w:cstheme="minorBidi"/>
          <w:sz w:val="22"/>
          <w:szCs w:val="22"/>
          <w:lang w:eastAsia="sv-SE"/>
        </w:rPr>
        <w:tab/>
      </w:r>
      <w:r>
        <w:t>Informationsbestämmelser</w:t>
      </w:r>
      <w:r>
        <w:rPr>
          <w:webHidden/>
        </w:rPr>
        <w:tab/>
      </w:r>
      <w:r>
        <w:rPr>
          <w:webHidden/>
        </w:rPr>
        <w:fldChar w:fldCharType="begin"/>
      </w:r>
      <w:r>
        <w:rPr>
          <w:webHidden/>
        </w:rPr>
        <w:instrText xml:space="preserve"> PAGEREF _Toc368554678 \h </w:instrText>
      </w:r>
      <w:r>
        <w:rPr>
          <w:webHidden/>
        </w:rPr>
      </w:r>
      <w:r>
        <w:rPr>
          <w:webHidden/>
        </w:rPr>
        <w:fldChar w:fldCharType="separate"/>
      </w:r>
      <w:r>
        <w:rPr>
          <w:webHidden/>
        </w:rPr>
        <w:t>41</w:t>
      </w:r>
      <w:r>
        <w:rPr>
          <w:webHidden/>
        </w:rPr>
        <w:fldChar w:fldCharType="end"/>
      </w:r>
    </w:p>
    <w:p w:rsidR="00B229D9" w:rsidRDefault="00B229D9" w:rsidP="00B229D9">
      <w:pPr>
        <w:pStyle w:val="Innehll2"/>
        <w:tabs>
          <w:tab w:val="left" w:pos="510"/>
        </w:tabs>
        <w:ind w:right="510"/>
        <w:rPr>
          <w:rFonts w:asciiTheme="minorHAnsi" w:eastAsiaTheme="minorEastAsia" w:hAnsiTheme="minorHAnsi" w:cstheme="minorBidi"/>
          <w:sz w:val="22"/>
          <w:szCs w:val="22"/>
          <w:lang w:eastAsia="sv-SE"/>
        </w:rPr>
      </w:pPr>
      <w:r>
        <w:t>5.4</w:t>
      </w:r>
      <w:r>
        <w:rPr>
          <w:rFonts w:asciiTheme="minorHAnsi" w:eastAsiaTheme="minorEastAsia" w:hAnsiTheme="minorHAnsi" w:cstheme="minorBidi"/>
          <w:sz w:val="22"/>
          <w:szCs w:val="22"/>
          <w:lang w:eastAsia="sv-SE"/>
        </w:rPr>
        <w:tab/>
      </w:r>
      <w:r>
        <w:t>Konsumentens ångerrätt</w:t>
      </w:r>
      <w:r>
        <w:rPr>
          <w:webHidden/>
        </w:rPr>
        <w:tab/>
      </w:r>
      <w:r>
        <w:rPr>
          <w:webHidden/>
        </w:rPr>
        <w:fldChar w:fldCharType="begin"/>
      </w:r>
      <w:r>
        <w:rPr>
          <w:webHidden/>
        </w:rPr>
        <w:instrText xml:space="preserve"> PAGEREF _Toc368554679 \h </w:instrText>
      </w:r>
      <w:r>
        <w:rPr>
          <w:webHidden/>
        </w:rPr>
      </w:r>
      <w:r>
        <w:rPr>
          <w:webHidden/>
        </w:rPr>
        <w:fldChar w:fldCharType="separate"/>
      </w:r>
      <w:r>
        <w:rPr>
          <w:webHidden/>
        </w:rPr>
        <w:t>47</w:t>
      </w:r>
      <w:r>
        <w:rPr>
          <w:webHidden/>
        </w:rPr>
        <w:fldChar w:fldCharType="end"/>
      </w:r>
    </w:p>
    <w:p w:rsidR="00B229D9" w:rsidRDefault="00B229D9" w:rsidP="00B229D9">
      <w:pPr>
        <w:pStyle w:val="Innehll2"/>
        <w:tabs>
          <w:tab w:val="left" w:pos="510"/>
        </w:tabs>
        <w:ind w:right="510"/>
        <w:rPr>
          <w:rFonts w:asciiTheme="minorHAnsi" w:eastAsiaTheme="minorEastAsia" w:hAnsiTheme="minorHAnsi" w:cstheme="minorBidi"/>
          <w:sz w:val="22"/>
          <w:szCs w:val="22"/>
          <w:lang w:eastAsia="sv-SE"/>
        </w:rPr>
      </w:pPr>
      <w:r>
        <w:t>5.5</w:t>
      </w:r>
      <w:r>
        <w:rPr>
          <w:rFonts w:asciiTheme="minorHAnsi" w:eastAsiaTheme="minorEastAsia" w:hAnsiTheme="minorHAnsi" w:cstheme="minorBidi"/>
          <w:sz w:val="22"/>
          <w:szCs w:val="22"/>
          <w:lang w:eastAsia="sv-SE"/>
        </w:rPr>
        <w:tab/>
      </w:r>
      <w:r>
        <w:t>Näringsidkarens dröjsmål</w:t>
      </w:r>
      <w:r>
        <w:rPr>
          <w:webHidden/>
        </w:rPr>
        <w:tab/>
      </w:r>
      <w:r>
        <w:rPr>
          <w:webHidden/>
        </w:rPr>
        <w:fldChar w:fldCharType="begin"/>
      </w:r>
      <w:r>
        <w:rPr>
          <w:webHidden/>
        </w:rPr>
        <w:instrText xml:space="preserve"> PAGEREF _Toc368554680 \h </w:instrText>
      </w:r>
      <w:r>
        <w:rPr>
          <w:webHidden/>
        </w:rPr>
      </w:r>
      <w:r>
        <w:rPr>
          <w:webHidden/>
        </w:rPr>
        <w:fldChar w:fldCharType="separate"/>
      </w:r>
      <w:r>
        <w:rPr>
          <w:webHidden/>
        </w:rPr>
        <w:t>52</w:t>
      </w:r>
      <w:r>
        <w:rPr>
          <w:webHidden/>
        </w:rPr>
        <w:fldChar w:fldCharType="end"/>
      </w:r>
    </w:p>
    <w:p w:rsidR="00B229D9" w:rsidRDefault="00B229D9" w:rsidP="00B229D9">
      <w:pPr>
        <w:pStyle w:val="Innehll2"/>
        <w:tabs>
          <w:tab w:val="left" w:pos="510"/>
        </w:tabs>
        <w:ind w:right="510"/>
        <w:rPr>
          <w:rFonts w:asciiTheme="minorHAnsi" w:eastAsiaTheme="minorEastAsia" w:hAnsiTheme="minorHAnsi" w:cstheme="minorBidi"/>
          <w:sz w:val="22"/>
          <w:szCs w:val="22"/>
          <w:lang w:eastAsia="sv-SE"/>
        </w:rPr>
      </w:pPr>
      <w:r>
        <w:t>5.6</w:t>
      </w:r>
      <w:r>
        <w:rPr>
          <w:rFonts w:asciiTheme="minorHAnsi" w:eastAsiaTheme="minorEastAsia" w:hAnsiTheme="minorHAnsi" w:cstheme="minorBidi"/>
          <w:sz w:val="22"/>
          <w:szCs w:val="22"/>
          <w:lang w:eastAsia="sv-SE"/>
        </w:rPr>
        <w:tab/>
      </w:r>
      <w:r>
        <w:t>Lagval</w:t>
      </w:r>
      <w:r>
        <w:rPr>
          <w:webHidden/>
        </w:rPr>
        <w:tab/>
      </w:r>
      <w:r>
        <w:rPr>
          <w:webHidden/>
        </w:rPr>
        <w:fldChar w:fldCharType="begin"/>
      </w:r>
      <w:r>
        <w:rPr>
          <w:webHidden/>
        </w:rPr>
        <w:instrText xml:space="preserve"> PAGEREF _Toc368554681 \h </w:instrText>
      </w:r>
      <w:r>
        <w:rPr>
          <w:webHidden/>
        </w:rPr>
      </w:r>
      <w:r>
        <w:rPr>
          <w:webHidden/>
        </w:rPr>
        <w:fldChar w:fldCharType="separate"/>
      </w:r>
      <w:r>
        <w:rPr>
          <w:webHidden/>
        </w:rPr>
        <w:t>53</w:t>
      </w:r>
      <w:r>
        <w:rPr>
          <w:webHidden/>
        </w:rPr>
        <w:fldChar w:fldCharType="end"/>
      </w:r>
    </w:p>
    <w:p w:rsidR="00B229D9" w:rsidRDefault="00B229D9" w:rsidP="00B229D9">
      <w:pPr>
        <w:pStyle w:val="Innehll1"/>
        <w:ind w:right="510"/>
        <w:rPr>
          <w:rFonts w:asciiTheme="minorHAnsi" w:eastAsiaTheme="minorEastAsia" w:hAnsiTheme="minorHAnsi" w:cstheme="minorBidi"/>
          <w:sz w:val="22"/>
          <w:szCs w:val="22"/>
          <w:lang w:eastAsia="sv-SE"/>
        </w:rPr>
      </w:pPr>
      <w:r>
        <w:t>6</w:t>
      </w:r>
      <w:r>
        <w:rPr>
          <w:rFonts w:asciiTheme="minorHAnsi" w:eastAsiaTheme="minorEastAsia" w:hAnsiTheme="minorHAnsi" w:cstheme="minorBidi"/>
          <w:sz w:val="22"/>
          <w:szCs w:val="22"/>
          <w:lang w:eastAsia="sv-SE"/>
        </w:rPr>
        <w:tab/>
      </w:r>
      <w:r>
        <w:t>Information vid konsumentavtal som ingås i näringsidkarens affärslokal</w:t>
      </w:r>
      <w:r>
        <w:rPr>
          <w:webHidden/>
        </w:rPr>
        <w:tab/>
      </w:r>
      <w:r>
        <w:rPr>
          <w:webHidden/>
        </w:rPr>
        <w:fldChar w:fldCharType="begin"/>
      </w:r>
      <w:r>
        <w:rPr>
          <w:webHidden/>
        </w:rPr>
        <w:instrText xml:space="preserve"> PAGEREF _Toc368554682 \h </w:instrText>
      </w:r>
      <w:r>
        <w:rPr>
          <w:webHidden/>
        </w:rPr>
      </w:r>
      <w:r>
        <w:rPr>
          <w:webHidden/>
        </w:rPr>
        <w:fldChar w:fldCharType="separate"/>
      </w:r>
      <w:r>
        <w:rPr>
          <w:webHidden/>
        </w:rPr>
        <w:t>54</w:t>
      </w:r>
      <w:r>
        <w:rPr>
          <w:webHidden/>
        </w:rPr>
        <w:fldChar w:fldCharType="end"/>
      </w:r>
    </w:p>
    <w:p w:rsidR="00B229D9" w:rsidRDefault="00B229D9" w:rsidP="00B229D9">
      <w:pPr>
        <w:pStyle w:val="Innehll1"/>
        <w:ind w:right="510"/>
        <w:rPr>
          <w:rFonts w:asciiTheme="minorHAnsi" w:eastAsiaTheme="minorEastAsia" w:hAnsiTheme="minorHAnsi" w:cstheme="minorBidi"/>
          <w:sz w:val="22"/>
          <w:szCs w:val="22"/>
          <w:lang w:eastAsia="sv-SE"/>
        </w:rPr>
      </w:pPr>
      <w:r>
        <w:t>7</w:t>
      </w:r>
      <w:r>
        <w:rPr>
          <w:rFonts w:asciiTheme="minorHAnsi" w:eastAsiaTheme="minorEastAsia" w:hAnsiTheme="minorHAnsi" w:cstheme="minorBidi"/>
          <w:sz w:val="22"/>
          <w:szCs w:val="22"/>
          <w:lang w:eastAsia="sv-SE"/>
        </w:rPr>
        <w:tab/>
      </w:r>
      <w:r>
        <w:t>Rätten att häva ett köp</w:t>
      </w:r>
      <w:r>
        <w:rPr>
          <w:webHidden/>
        </w:rPr>
        <w:tab/>
      </w:r>
      <w:r>
        <w:rPr>
          <w:webHidden/>
        </w:rPr>
        <w:fldChar w:fldCharType="begin"/>
      </w:r>
      <w:r>
        <w:rPr>
          <w:webHidden/>
        </w:rPr>
        <w:instrText xml:space="preserve"> PAGEREF _Toc368554683 \h </w:instrText>
      </w:r>
      <w:r>
        <w:rPr>
          <w:webHidden/>
        </w:rPr>
      </w:r>
      <w:r>
        <w:rPr>
          <w:webHidden/>
        </w:rPr>
        <w:fldChar w:fldCharType="separate"/>
      </w:r>
      <w:r>
        <w:rPr>
          <w:webHidden/>
        </w:rPr>
        <w:t>56</w:t>
      </w:r>
      <w:r>
        <w:rPr>
          <w:webHidden/>
        </w:rPr>
        <w:fldChar w:fldCharType="end"/>
      </w:r>
    </w:p>
    <w:p w:rsidR="00B229D9" w:rsidRDefault="00B229D9" w:rsidP="00B229D9">
      <w:pPr>
        <w:pStyle w:val="Innehll1"/>
        <w:ind w:right="510"/>
        <w:rPr>
          <w:rFonts w:asciiTheme="minorHAnsi" w:eastAsiaTheme="minorEastAsia" w:hAnsiTheme="minorHAnsi" w:cstheme="minorBidi"/>
          <w:sz w:val="22"/>
          <w:szCs w:val="22"/>
          <w:lang w:eastAsia="sv-SE"/>
        </w:rPr>
      </w:pPr>
      <w:r>
        <w:t>8</w:t>
      </w:r>
      <w:r>
        <w:rPr>
          <w:rFonts w:asciiTheme="minorHAnsi" w:eastAsiaTheme="minorEastAsia" w:hAnsiTheme="minorHAnsi" w:cstheme="minorBidi"/>
          <w:sz w:val="22"/>
          <w:szCs w:val="22"/>
          <w:lang w:eastAsia="sv-SE"/>
        </w:rPr>
        <w:tab/>
      </w:r>
      <w:r>
        <w:t>Vissa oskäliga avtalsvillkor i konsumentförhållanden</w:t>
      </w:r>
      <w:r>
        <w:rPr>
          <w:webHidden/>
        </w:rPr>
        <w:tab/>
      </w:r>
      <w:r>
        <w:rPr>
          <w:webHidden/>
        </w:rPr>
        <w:fldChar w:fldCharType="begin"/>
      </w:r>
      <w:r>
        <w:rPr>
          <w:webHidden/>
        </w:rPr>
        <w:instrText xml:space="preserve"> PAGEREF _Toc368554684 \h </w:instrText>
      </w:r>
      <w:r>
        <w:rPr>
          <w:webHidden/>
        </w:rPr>
      </w:r>
      <w:r>
        <w:rPr>
          <w:webHidden/>
        </w:rPr>
        <w:fldChar w:fldCharType="separate"/>
      </w:r>
      <w:r>
        <w:rPr>
          <w:webHidden/>
        </w:rPr>
        <w:t>60</w:t>
      </w:r>
      <w:r>
        <w:rPr>
          <w:webHidden/>
        </w:rPr>
        <w:fldChar w:fldCharType="end"/>
      </w:r>
    </w:p>
    <w:p w:rsidR="00B229D9" w:rsidRDefault="00B229D9" w:rsidP="00B229D9">
      <w:pPr>
        <w:pStyle w:val="Innehll1"/>
        <w:ind w:right="510"/>
        <w:rPr>
          <w:rFonts w:asciiTheme="minorHAnsi" w:eastAsiaTheme="minorEastAsia" w:hAnsiTheme="minorHAnsi" w:cstheme="minorBidi"/>
          <w:sz w:val="22"/>
          <w:szCs w:val="22"/>
          <w:lang w:eastAsia="sv-SE"/>
        </w:rPr>
      </w:pPr>
      <w:r>
        <w:t>9</w:t>
      </w:r>
      <w:r>
        <w:rPr>
          <w:rFonts w:asciiTheme="minorHAnsi" w:eastAsiaTheme="minorEastAsia" w:hAnsiTheme="minorHAnsi" w:cstheme="minorBidi"/>
          <w:sz w:val="22"/>
          <w:szCs w:val="22"/>
          <w:lang w:eastAsia="sv-SE"/>
        </w:rPr>
        <w:tab/>
      </w:r>
      <w:r>
        <w:t>Rättsmedel och påföljder för att säkra efterlevnaden</w:t>
      </w:r>
      <w:r>
        <w:rPr>
          <w:webHidden/>
        </w:rPr>
        <w:tab/>
      </w:r>
      <w:r>
        <w:rPr>
          <w:webHidden/>
        </w:rPr>
        <w:fldChar w:fldCharType="begin"/>
      </w:r>
      <w:r>
        <w:rPr>
          <w:webHidden/>
        </w:rPr>
        <w:instrText xml:space="preserve"> PAGEREF _Toc368554685 \h </w:instrText>
      </w:r>
      <w:r>
        <w:rPr>
          <w:webHidden/>
        </w:rPr>
      </w:r>
      <w:r>
        <w:rPr>
          <w:webHidden/>
        </w:rPr>
        <w:fldChar w:fldCharType="separate"/>
      </w:r>
      <w:r>
        <w:rPr>
          <w:webHidden/>
        </w:rPr>
        <w:t>64</w:t>
      </w:r>
      <w:r>
        <w:rPr>
          <w:webHidden/>
        </w:rPr>
        <w:fldChar w:fldCharType="end"/>
      </w:r>
    </w:p>
    <w:p w:rsidR="00B229D9" w:rsidRDefault="00B229D9" w:rsidP="00B229D9">
      <w:pPr>
        <w:pStyle w:val="Innehll1"/>
        <w:ind w:right="510"/>
        <w:rPr>
          <w:rFonts w:asciiTheme="minorHAnsi" w:eastAsiaTheme="minorEastAsia" w:hAnsiTheme="minorHAnsi" w:cstheme="minorBidi"/>
          <w:sz w:val="22"/>
          <w:szCs w:val="22"/>
          <w:lang w:eastAsia="sv-SE"/>
        </w:rPr>
      </w:pPr>
      <w:r>
        <w:t>10</w:t>
      </w:r>
      <w:r>
        <w:rPr>
          <w:rFonts w:asciiTheme="minorHAnsi" w:eastAsiaTheme="minorEastAsia" w:hAnsiTheme="minorHAnsi" w:cstheme="minorBidi"/>
          <w:sz w:val="22"/>
          <w:szCs w:val="22"/>
          <w:lang w:eastAsia="sv-SE"/>
        </w:rPr>
        <w:tab/>
      </w:r>
      <w:r>
        <w:t>Ikraftträdande- och övergångsbestämmelser</w:t>
      </w:r>
      <w:r>
        <w:rPr>
          <w:webHidden/>
        </w:rPr>
        <w:tab/>
      </w:r>
      <w:r>
        <w:rPr>
          <w:webHidden/>
        </w:rPr>
        <w:fldChar w:fldCharType="begin"/>
      </w:r>
      <w:r>
        <w:rPr>
          <w:webHidden/>
        </w:rPr>
        <w:instrText xml:space="preserve"> PAGEREF _Toc368554686 \h </w:instrText>
      </w:r>
      <w:r>
        <w:rPr>
          <w:webHidden/>
        </w:rPr>
      </w:r>
      <w:r>
        <w:rPr>
          <w:webHidden/>
        </w:rPr>
        <w:fldChar w:fldCharType="separate"/>
      </w:r>
      <w:r>
        <w:rPr>
          <w:webHidden/>
        </w:rPr>
        <w:t>65</w:t>
      </w:r>
      <w:r>
        <w:rPr>
          <w:webHidden/>
        </w:rPr>
        <w:fldChar w:fldCharType="end"/>
      </w:r>
    </w:p>
    <w:p w:rsidR="00B229D9" w:rsidRDefault="00B229D9" w:rsidP="00B229D9">
      <w:pPr>
        <w:pStyle w:val="Innehll1"/>
        <w:ind w:right="510"/>
        <w:rPr>
          <w:rFonts w:asciiTheme="minorHAnsi" w:eastAsiaTheme="minorEastAsia" w:hAnsiTheme="minorHAnsi" w:cstheme="minorBidi"/>
          <w:sz w:val="22"/>
          <w:szCs w:val="22"/>
          <w:lang w:eastAsia="sv-SE"/>
        </w:rPr>
      </w:pPr>
      <w:r>
        <w:t>11</w:t>
      </w:r>
      <w:r>
        <w:rPr>
          <w:rFonts w:asciiTheme="minorHAnsi" w:eastAsiaTheme="minorEastAsia" w:hAnsiTheme="minorHAnsi" w:cstheme="minorBidi"/>
          <w:sz w:val="22"/>
          <w:szCs w:val="22"/>
          <w:lang w:eastAsia="sv-SE"/>
        </w:rPr>
        <w:tab/>
      </w:r>
      <w:r>
        <w:t>Ekonomiska och andra konsekvenser</w:t>
      </w:r>
      <w:r>
        <w:rPr>
          <w:webHidden/>
        </w:rPr>
        <w:tab/>
      </w:r>
      <w:r>
        <w:rPr>
          <w:webHidden/>
        </w:rPr>
        <w:fldChar w:fldCharType="begin"/>
      </w:r>
      <w:r>
        <w:rPr>
          <w:webHidden/>
        </w:rPr>
        <w:instrText xml:space="preserve"> PAGEREF _Toc368554687 \h </w:instrText>
      </w:r>
      <w:r>
        <w:rPr>
          <w:webHidden/>
        </w:rPr>
      </w:r>
      <w:r>
        <w:rPr>
          <w:webHidden/>
        </w:rPr>
        <w:fldChar w:fldCharType="separate"/>
      </w:r>
      <w:r>
        <w:rPr>
          <w:webHidden/>
        </w:rPr>
        <w:t>66</w:t>
      </w:r>
      <w:r>
        <w:rPr>
          <w:webHidden/>
        </w:rPr>
        <w:fldChar w:fldCharType="end"/>
      </w:r>
    </w:p>
    <w:p w:rsidR="00B229D9" w:rsidRDefault="00B229D9" w:rsidP="00B229D9">
      <w:pPr>
        <w:pStyle w:val="Innehll1"/>
        <w:ind w:right="510"/>
        <w:rPr>
          <w:rFonts w:asciiTheme="minorHAnsi" w:eastAsiaTheme="minorEastAsia" w:hAnsiTheme="minorHAnsi" w:cstheme="minorBidi"/>
          <w:sz w:val="22"/>
          <w:szCs w:val="22"/>
          <w:lang w:eastAsia="sv-SE"/>
        </w:rPr>
      </w:pPr>
      <w:r>
        <w:t>12</w:t>
      </w:r>
      <w:r>
        <w:rPr>
          <w:rFonts w:asciiTheme="minorHAnsi" w:eastAsiaTheme="minorEastAsia" w:hAnsiTheme="minorHAnsi" w:cstheme="minorBidi"/>
          <w:sz w:val="22"/>
          <w:szCs w:val="22"/>
          <w:lang w:eastAsia="sv-SE"/>
        </w:rPr>
        <w:tab/>
      </w:r>
      <w:r>
        <w:t>Författningskommentar</w:t>
      </w:r>
      <w:r>
        <w:rPr>
          <w:webHidden/>
        </w:rPr>
        <w:tab/>
      </w:r>
      <w:r>
        <w:rPr>
          <w:webHidden/>
        </w:rPr>
        <w:fldChar w:fldCharType="begin"/>
      </w:r>
      <w:r>
        <w:rPr>
          <w:webHidden/>
        </w:rPr>
        <w:instrText xml:space="preserve"> PAGEREF _Toc368554688 \h </w:instrText>
      </w:r>
      <w:r>
        <w:rPr>
          <w:webHidden/>
        </w:rPr>
      </w:r>
      <w:r>
        <w:rPr>
          <w:webHidden/>
        </w:rPr>
        <w:fldChar w:fldCharType="separate"/>
      </w:r>
      <w:r>
        <w:rPr>
          <w:webHidden/>
        </w:rPr>
        <w:t>68</w:t>
      </w:r>
      <w:r>
        <w:rPr>
          <w:webHidden/>
        </w:rPr>
        <w:fldChar w:fldCharType="end"/>
      </w:r>
    </w:p>
    <w:p w:rsidR="00B229D9" w:rsidRDefault="00B229D9" w:rsidP="00B229D9">
      <w:pPr>
        <w:pStyle w:val="Innehll2"/>
        <w:tabs>
          <w:tab w:val="left" w:pos="510"/>
        </w:tabs>
        <w:ind w:right="510"/>
        <w:rPr>
          <w:rFonts w:asciiTheme="minorHAnsi" w:eastAsiaTheme="minorEastAsia" w:hAnsiTheme="minorHAnsi" w:cstheme="minorBidi"/>
          <w:sz w:val="22"/>
          <w:szCs w:val="22"/>
          <w:lang w:eastAsia="sv-SE"/>
        </w:rPr>
      </w:pPr>
      <w:r>
        <w:t>12.1</w:t>
      </w:r>
      <w:r>
        <w:rPr>
          <w:rFonts w:asciiTheme="minorHAnsi" w:eastAsiaTheme="minorEastAsia" w:hAnsiTheme="minorHAnsi" w:cstheme="minorBidi"/>
          <w:sz w:val="22"/>
          <w:szCs w:val="22"/>
          <w:lang w:eastAsia="sv-SE"/>
        </w:rPr>
        <w:tab/>
      </w:r>
      <w:r>
        <w:t>Förslaget till lag om ändring i konsumentköplagen (1990:932)</w:t>
      </w:r>
      <w:r>
        <w:rPr>
          <w:webHidden/>
        </w:rPr>
        <w:tab/>
      </w:r>
      <w:r>
        <w:rPr>
          <w:webHidden/>
        </w:rPr>
        <w:fldChar w:fldCharType="begin"/>
      </w:r>
      <w:r>
        <w:rPr>
          <w:webHidden/>
        </w:rPr>
        <w:instrText xml:space="preserve"> PAGEREF _Toc368554689 \h </w:instrText>
      </w:r>
      <w:r>
        <w:rPr>
          <w:webHidden/>
        </w:rPr>
      </w:r>
      <w:r>
        <w:rPr>
          <w:webHidden/>
        </w:rPr>
        <w:fldChar w:fldCharType="separate"/>
      </w:r>
      <w:r>
        <w:rPr>
          <w:webHidden/>
        </w:rPr>
        <w:t>68</w:t>
      </w:r>
      <w:r>
        <w:rPr>
          <w:webHidden/>
        </w:rPr>
        <w:fldChar w:fldCharType="end"/>
      </w:r>
    </w:p>
    <w:p w:rsidR="00B229D9" w:rsidRDefault="00B229D9" w:rsidP="00B229D9">
      <w:pPr>
        <w:pStyle w:val="Innehll2"/>
        <w:tabs>
          <w:tab w:val="left" w:pos="510"/>
        </w:tabs>
        <w:ind w:right="510"/>
        <w:rPr>
          <w:rFonts w:asciiTheme="minorHAnsi" w:eastAsiaTheme="minorEastAsia" w:hAnsiTheme="minorHAnsi" w:cstheme="minorBidi"/>
          <w:sz w:val="22"/>
          <w:szCs w:val="22"/>
          <w:lang w:eastAsia="sv-SE"/>
        </w:rPr>
      </w:pPr>
      <w:r>
        <w:t>12.2</w:t>
      </w:r>
      <w:r>
        <w:rPr>
          <w:rFonts w:asciiTheme="minorHAnsi" w:eastAsiaTheme="minorEastAsia" w:hAnsiTheme="minorHAnsi" w:cstheme="minorBidi"/>
          <w:sz w:val="22"/>
          <w:szCs w:val="22"/>
          <w:lang w:eastAsia="sv-SE"/>
        </w:rPr>
        <w:tab/>
      </w:r>
      <w:r>
        <w:t>Förslaget till lag om ändring i lagen (1991:351) om handelsagentur</w:t>
      </w:r>
      <w:r>
        <w:rPr>
          <w:webHidden/>
        </w:rPr>
        <w:tab/>
      </w:r>
      <w:r>
        <w:rPr>
          <w:webHidden/>
        </w:rPr>
        <w:fldChar w:fldCharType="begin"/>
      </w:r>
      <w:r>
        <w:rPr>
          <w:webHidden/>
        </w:rPr>
        <w:instrText xml:space="preserve"> PAGEREF _Toc368554690 \h </w:instrText>
      </w:r>
      <w:r>
        <w:rPr>
          <w:webHidden/>
        </w:rPr>
      </w:r>
      <w:r>
        <w:rPr>
          <w:webHidden/>
        </w:rPr>
        <w:fldChar w:fldCharType="separate"/>
      </w:r>
      <w:r>
        <w:rPr>
          <w:webHidden/>
        </w:rPr>
        <w:t>70</w:t>
      </w:r>
      <w:r>
        <w:rPr>
          <w:webHidden/>
        </w:rPr>
        <w:fldChar w:fldCharType="end"/>
      </w:r>
    </w:p>
    <w:p w:rsidR="00B229D9" w:rsidRDefault="00B229D9" w:rsidP="00B229D9">
      <w:pPr>
        <w:pStyle w:val="Innehll2"/>
        <w:tabs>
          <w:tab w:val="left" w:pos="510"/>
        </w:tabs>
        <w:ind w:right="510"/>
        <w:rPr>
          <w:rFonts w:asciiTheme="minorHAnsi" w:eastAsiaTheme="minorEastAsia" w:hAnsiTheme="minorHAnsi" w:cstheme="minorBidi"/>
          <w:sz w:val="22"/>
          <w:szCs w:val="22"/>
          <w:lang w:eastAsia="sv-SE"/>
        </w:rPr>
      </w:pPr>
      <w:r>
        <w:t>12.3</w:t>
      </w:r>
      <w:r>
        <w:rPr>
          <w:rFonts w:asciiTheme="minorHAnsi" w:eastAsiaTheme="minorEastAsia" w:hAnsiTheme="minorHAnsi" w:cstheme="minorBidi"/>
          <w:sz w:val="22"/>
          <w:szCs w:val="22"/>
          <w:lang w:eastAsia="sv-SE"/>
        </w:rPr>
        <w:tab/>
      </w:r>
      <w:r>
        <w:t>Förslaget till lag om ändring i lagen (1994:1512) om avtalsvillkor i konsumentförhållanden</w:t>
      </w:r>
      <w:r>
        <w:rPr>
          <w:webHidden/>
        </w:rPr>
        <w:tab/>
      </w:r>
      <w:r>
        <w:rPr>
          <w:webHidden/>
        </w:rPr>
        <w:fldChar w:fldCharType="begin"/>
      </w:r>
      <w:r>
        <w:rPr>
          <w:webHidden/>
        </w:rPr>
        <w:instrText xml:space="preserve"> PAGEREF _Toc368554691 \h </w:instrText>
      </w:r>
      <w:r>
        <w:rPr>
          <w:webHidden/>
        </w:rPr>
      </w:r>
      <w:r>
        <w:rPr>
          <w:webHidden/>
        </w:rPr>
        <w:fldChar w:fldCharType="separate"/>
      </w:r>
      <w:r>
        <w:rPr>
          <w:webHidden/>
        </w:rPr>
        <w:t>70</w:t>
      </w:r>
      <w:r>
        <w:rPr>
          <w:webHidden/>
        </w:rPr>
        <w:fldChar w:fldCharType="end"/>
      </w:r>
    </w:p>
    <w:p w:rsidR="00B229D9" w:rsidRDefault="00B229D9" w:rsidP="00B229D9">
      <w:pPr>
        <w:pStyle w:val="Innehll2"/>
        <w:tabs>
          <w:tab w:val="left" w:pos="510"/>
        </w:tabs>
        <w:ind w:right="510"/>
        <w:rPr>
          <w:rFonts w:asciiTheme="minorHAnsi" w:eastAsiaTheme="minorEastAsia" w:hAnsiTheme="minorHAnsi" w:cstheme="minorBidi"/>
          <w:sz w:val="22"/>
          <w:szCs w:val="22"/>
          <w:lang w:eastAsia="sv-SE"/>
        </w:rPr>
      </w:pPr>
      <w:r>
        <w:t>12.4</w:t>
      </w:r>
      <w:r>
        <w:rPr>
          <w:rFonts w:asciiTheme="minorHAnsi" w:eastAsiaTheme="minorEastAsia" w:hAnsiTheme="minorHAnsi" w:cstheme="minorBidi"/>
          <w:sz w:val="22"/>
          <w:szCs w:val="22"/>
          <w:lang w:eastAsia="sv-SE"/>
        </w:rPr>
        <w:tab/>
      </w:r>
      <w:r>
        <w:t>Förslaget till lag om ändring i distans- och hemförsäljningslagen (2005:59)</w:t>
      </w:r>
      <w:r>
        <w:rPr>
          <w:webHidden/>
        </w:rPr>
        <w:tab/>
      </w:r>
      <w:r>
        <w:rPr>
          <w:webHidden/>
        </w:rPr>
        <w:fldChar w:fldCharType="begin"/>
      </w:r>
      <w:r>
        <w:rPr>
          <w:webHidden/>
        </w:rPr>
        <w:instrText xml:space="preserve"> PAGEREF _Toc368554692 \h </w:instrText>
      </w:r>
      <w:r>
        <w:rPr>
          <w:webHidden/>
        </w:rPr>
      </w:r>
      <w:r>
        <w:rPr>
          <w:webHidden/>
        </w:rPr>
        <w:fldChar w:fldCharType="separate"/>
      </w:r>
      <w:r>
        <w:rPr>
          <w:webHidden/>
        </w:rPr>
        <w:t>72</w:t>
      </w:r>
      <w:r>
        <w:rPr>
          <w:webHidden/>
        </w:rPr>
        <w:fldChar w:fldCharType="end"/>
      </w:r>
    </w:p>
    <w:p w:rsidR="00B229D9" w:rsidRDefault="00B229D9" w:rsidP="00B229D9">
      <w:pPr>
        <w:pStyle w:val="Innehll2"/>
        <w:tabs>
          <w:tab w:val="left" w:pos="510"/>
        </w:tabs>
        <w:ind w:right="510"/>
        <w:rPr>
          <w:rFonts w:asciiTheme="minorHAnsi" w:eastAsiaTheme="minorEastAsia" w:hAnsiTheme="minorHAnsi" w:cstheme="minorBidi"/>
          <w:sz w:val="22"/>
          <w:szCs w:val="22"/>
          <w:lang w:eastAsia="sv-SE"/>
        </w:rPr>
      </w:pPr>
      <w:r>
        <w:lastRenderedPageBreak/>
        <w:t>12.5</w:t>
      </w:r>
      <w:r>
        <w:rPr>
          <w:rFonts w:asciiTheme="minorHAnsi" w:eastAsiaTheme="minorEastAsia" w:hAnsiTheme="minorHAnsi" w:cstheme="minorBidi"/>
          <w:sz w:val="22"/>
          <w:szCs w:val="22"/>
          <w:lang w:eastAsia="sv-SE"/>
        </w:rPr>
        <w:tab/>
      </w:r>
      <w:r>
        <w:t>Förslaget till lag om ändring i lagen (2007:528) om värdepappersmarknaden</w:t>
      </w:r>
      <w:r>
        <w:rPr>
          <w:webHidden/>
        </w:rPr>
        <w:tab/>
      </w:r>
      <w:r>
        <w:rPr>
          <w:webHidden/>
        </w:rPr>
        <w:fldChar w:fldCharType="begin"/>
      </w:r>
      <w:r>
        <w:rPr>
          <w:webHidden/>
        </w:rPr>
        <w:instrText xml:space="preserve"> PAGEREF _Toc368554693 \h </w:instrText>
      </w:r>
      <w:r>
        <w:rPr>
          <w:webHidden/>
        </w:rPr>
      </w:r>
      <w:r>
        <w:rPr>
          <w:webHidden/>
        </w:rPr>
        <w:fldChar w:fldCharType="separate"/>
      </w:r>
      <w:r>
        <w:rPr>
          <w:webHidden/>
        </w:rPr>
        <w:t>99</w:t>
      </w:r>
      <w:r>
        <w:rPr>
          <w:webHidden/>
        </w:rPr>
        <w:fldChar w:fldCharType="end"/>
      </w:r>
    </w:p>
    <w:p w:rsidR="00B229D9" w:rsidRDefault="00B229D9" w:rsidP="00B229D9">
      <w:pPr>
        <w:pStyle w:val="Innehll2"/>
        <w:tabs>
          <w:tab w:val="left" w:pos="510"/>
        </w:tabs>
        <w:ind w:right="510"/>
        <w:rPr>
          <w:rFonts w:asciiTheme="minorHAnsi" w:eastAsiaTheme="minorEastAsia" w:hAnsiTheme="minorHAnsi" w:cstheme="minorBidi"/>
          <w:sz w:val="22"/>
          <w:szCs w:val="22"/>
          <w:lang w:eastAsia="sv-SE"/>
        </w:rPr>
      </w:pPr>
      <w:r>
        <w:t>12.6</w:t>
      </w:r>
      <w:r>
        <w:rPr>
          <w:rFonts w:asciiTheme="minorHAnsi" w:eastAsiaTheme="minorEastAsia" w:hAnsiTheme="minorHAnsi" w:cstheme="minorBidi"/>
          <w:sz w:val="22"/>
          <w:szCs w:val="22"/>
          <w:lang w:eastAsia="sv-SE"/>
        </w:rPr>
        <w:tab/>
      </w:r>
      <w:r>
        <w:t>Förslaget till lag om ändring i marknadsföringslagen (2008:486)</w:t>
      </w:r>
      <w:r>
        <w:rPr>
          <w:webHidden/>
        </w:rPr>
        <w:tab/>
      </w:r>
      <w:r>
        <w:rPr>
          <w:webHidden/>
        </w:rPr>
        <w:fldChar w:fldCharType="begin"/>
      </w:r>
      <w:r>
        <w:rPr>
          <w:webHidden/>
        </w:rPr>
        <w:instrText xml:space="preserve"> PAGEREF _Toc368554694 \h </w:instrText>
      </w:r>
      <w:r>
        <w:rPr>
          <w:webHidden/>
        </w:rPr>
      </w:r>
      <w:r>
        <w:rPr>
          <w:webHidden/>
        </w:rPr>
        <w:fldChar w:fldCharType="separate"/>
      </w:r>
      <w:r>
        <w:rPr>
          <w:webHidden/>
        </w:rPr>
        <w:t>100</w:t>
      </w:r>
      <w:r>
        <w:rPr>
          <w:webHidden/>
        </w:rPr>
        <w:fldChar w:fldCharType="end"/>
      </w:r>
    </w:p>
    <w:p w:rsidR="00B229D9" w:rsidRDefault="00B229D9" w:rsidP="00B229D9">
      <w:pPr>
        <w:pStyle w:val="Innehll2"/>
        <w:tabs>
          <w:tab w:val="left" w:pos="510"/>
        </w:tabs>
        <w:ind w:right="510"/>
        <w:rPr>
          <w:rFonts w:asciiTheme="minorHAnsi" w:eastAsiaTheme="minorEastAsia" w:hAnsiTheme="minorHAnsi" w:cstheme="minorBidi"/>
          <w:sz w:val="22"/>
          <w:szCs w:val="22"/>
          <w:lang w:eastAsia="sv-SE"/>
        </w:rPr>
      </w:pPr>
      <w:r>
        <w:t>12.7</w:t>
      </w:r>
      <w:r>
        <w:rPr>
          <w:rFonts w:asciiTheme="minorHAnsi" w:eastAsiaTheme="minorEastAsia" w:hAnsiTheme="minorHAnsi" w:cstheme="minorBidi"/>
          <w:sz w:val="22"/>
          <w:szCs w:val="22"/>
          <w:lang w:eastAsia="sv-SE"/>
        </w:rPr>
        <w:tab/>
      </w:r>
      <w:r>
        <w:t>Förslaget till lag om ändring i konsumentkreditlagen (2010:1846)</w:t>
      </w:r>
      <w:r>
        <w:rPr>
          <w:webHidden/>
        </w:rPr>
        <w:tab/>
      </w:r>
      <w:r>
        <w:rPr>
          <w:webHidden/>
        </w:rPr>
        <w:fldChar w:fldCharType="begin"/>
      </w:r>
      <w:r>
        <w:rPr>
          <w:webHidden/>
        </w:rPr>
        <w:instrText xml:space="preserve"> PAGEREF _Toc368554695 \h </w:instrText>
      </w:r>
      <w:r>
        <w:rPr>
          <w:webHidden/>
        </w:rPr>
      </w:r>
      <w:r>
        <w:rPr>
          <w:webHidden/>
        </w:rPr>
        <w:fldChar w:fldCharType="separate"/>
      </w:r>
      <w:r>
        <w:rPr>
          <w:webHidden/>
        </w:rPr>
        <w:t>104</w:t>
      </w:r>
      <w:r>
        <w:rPr>
          <w:webHidden/>
        </w:rPr>
        <w:fldChar w:fldCharType="end"/>
      </w:r>
    </w:p>
    <w:p w:rsidR="00B229D9" w:rsidRDefault="00B229D9" w:rsidP="00B229D9">
      <w:pPr>
        <w:pStyle w:val="Innehll2"/>
        <w:tabs>
          <w:tab w:val="left" w:pos="510"/>
        </w:tabs>
        <w:ind w:right="510"/>
        <w:rPr>
          <w:rFonts w:asciiTheme="minorHAnsi" w:eastAsiaTheme="minorEastAsia" w:hAnsiTheme="minorHAnsi" w:cstheme="minorBidi"/>
          <w:sz w:val="22"/>
          <w:szCs w:val="22"/>
          <w:lang w:eastAsia="sv-SE"/>
        </w:rPr>
      </w:pPr>
      <w:r>
        <w:t>12.8</w:t>
      </w:r>
      <w:r>
        <w:rPr>
          <w:rFonts w:asciiTheme="minorHAnsi" w:eastAsiaTheme="minorEastAsia" w:hAnsiTheme="minorHAnsi" w:cstheme="minorBidi"/>
          <w:sz w:val="22"/>
          <w:szCs w:val="22"/>
          <w:lang w:eastAsia="sv-SE"/>
        </w:rPr>
        <w:tab/>
      </w:r>
      <w:r>
        <w:t>Förslaget till lag om ändring i skatteförfarandelagen (2011:1244)</w:t>
      </w:r>
      <w:r>
        <w:rPr>
          <w:webHidden/>
        </w:rPr>
        <w:tab/>
      </w:r>
      <w:r>
        <w:rPr>
          <w:webHidden/>
        </w:rPr>
        <w:fldChar w:fldCharType="begin"/>
      </w:r>
      <w:r>
        <w:rPr>
          <w:webHidden/>
        </w:rPr>
        <w:instrText xml:space="preserve"> PAGEREF _Toc368554696 \h </w:instrText>
      </w:r>
      <w:r>
        <w:rPr>
          <w:webHidden/>
        </w:rPr>
      </w:r>
      <w:r>
        <w:rPr>
          <w:webHidden/>
        </w:rPr>
        <w:fldChar w:fldCharType="separate"/>
      </w:r>
      <w:r>
        <w:rPr>
          <w:webHidden/>
        </w:rPr>
        <w:t>105</w:t>
      </w:r>
      <w:r>
        <w:rPr>
          <w:webHidden/>
        </w:rPr>
        <w:fldChar w:fldCharType="end"/>
      </w:r>
    </w:p>
    <w:p w:rsidR="00B229D9" w:rsidRDefault="00B229D9" w:rsidP="00B229D9">
      <w:pPr>
        <w:pStyle w:val="Innehll4"/>
        <w:ind w:right="510"/>
        <w:rPr>
          <w:rFonts w:asciiTheme="minorHAnsi" w:eastAsiaTheme="minorEastAsia" w:hAnsiTheme="minorHAnsi" w:cstheme="minorBidi"/>
          <w:noProof/>
          <w:sz w:val="22"/>
          <w:szCs w:val="22"/>
          <w:lang w:eastAsia="sv-SE"/>
        </w:rPr>
      </w:pPr>
      <w:r>
        <w:rPr>
          <w:noProof/>
        </w:rPr>
        <w:t>Bilaga 1</w:t>
      </w:r>
      <w:r>
        <w:rPr>
          <w:noProof/>
        </w:rPr>
        <w:tab/>
        <w:t>Direktivet om konsumenträttigheter</w:t>
      </w:r>
      <w:r>
        <w:rPr>
          <w:noProof/>
          <w:webHidden/>
        </w:rPr>
        <w:tab/>
      </w:r>
      <w:r>
        <w:rPr>
          <w:noProof/>
          <w:webHidden/>
        </w:rPr>
        <w:fldChar w:fldCharType="begin"/>
      </w:r>
      <w:r>
        <w:rPr>
          <w:noProof/>
          <w:webHidden/>
        </w:rPr>
        <w:instrText xml:space="preserve"> PAGEREF _Toc368554697 \h </w:instrText>
      </w:r>
      <w:r>
        <w:rPr>
          <w:noProof/>
          <w:webHidden/>
        </w:rPr>
      </w:r>
      <w:r>
        <w:rPr>
          <w:noProof/>
          <w:webHidden/>
        </w:rPr>
        <w:fldChar w:fldCharType="separate"/>
      </w:r>
      <w:r>
        <w:rPr>
          <w:noProof/>
          <w:webHidden/>
        </w:rPr>
        <w:t>107</w:t>
      </w:r>
      <w:r>
        <w:rPr>
          <w:noProof/>
          <w:webHidden/>
        </w:rPr>
        <w:fldChar w:fldCharType="end"/>
      </w:r>
    </w:p>
    <w:p w:rsidR="00B229D9" w:rsidRDefault="00B229D9" w:rsidP="00B229D9">
      <w:pPr>
        <w:pStyle w:val="Innehll4"/>
        <w:ind w:right="510"/>
        <w:rPr>
          <w:rFonts w:asciiTheme="minorHAnsi" w:eastAsiaTheme="minorEastAsia" w:hAnsiTheme="minorHAnsi" w:cstheme="minorBidi"/>
          <w:noProof/>
          <w:sz w:val="22"/>
          <w:szCs w:val="22"/>
          <w:lang w:eastAsia="sv-SE"/>
        </w:rPr>
      </w:pPr>
      <w:r>
        <w:rPr>
          <w:noProof/>
        </w:rPr>
        <w:t>Bilaga 2</w:t>
      </w:r>
      <w:r>
        <w:rPr>
          <w:noProof/>
        </w:rPr>
        <w:tab/>
        <w:t>Sammanfattning av departementspromemorian Gemensamt konsumentskydd i EU (Ds 2013:15)</w:t>
      </w:r>
      <w:r>
        <w:rPr>
          <w:noProof/>
          <w:webHidden/>
        </w:rPr>
        <w:tab/>
      </w:r>
      <w:r>
        <w:rPr>
          <w:noProof/>
          <w:webHidden/>
        </w:rPr>
        <w:fldChar w:fldCharType="begin"/>
      </w:r>
      <w:r>
        <w:rPr>
          <w:noProof/>
          <w:webHidden/>
        </w:rPr>
        <w:instrText xml:space="preserve"> PAGEREF _Toc368554698 \h </w:instrText>
      </w:r>
      <w:r>
        <w:rPr>
          <w:noProof/>
          <w:webHidden/>
        </w:rPr>
      </w:r>
      <w:r>
        <w:rPr>
          <w:noProof/>
          <w:webHidden/>
        </w:rPr>
        <w:fldChar w:fldCharType="separate"/>
      </w:r>
      <w:r>
        <w:rPr>
          <w:noProof/>
          <w:webHidden/>
        </w:rPr>
        <w:t>132</w:t>
      </w:r>
      <w:r>
        <w:rPr>
          <w:noProof/>
          <w:webHidden/>
        </w:rPr>
        <w:fldChar w:fldCharType="end"/>
      </w:r>
    </w:p>
    <w:p w:rsidR="00B229D9" w:rsidRDefault="00B229D9" w:rsidP="00B229D9">
      <w:pPr>
        <w:pStyle w:val="Innehll4"/>
        <w:ind w:right="510"/>
        <w:rPr>
          <w:rFonts w:asciiTheme="minorHAnsi" w:eastAsiaTheme="minorEastAsia" w:hAnsiTheme="minorHAnsi" w:cstheme="minorBidi"/>
          <w:noProof/>
          <w:sz w:val="22"/>
          <w:szCs w:val="22"/>
          <w:lang w:eastAsia="sv-SE"/>
        </w:rPr>
      </w:pPr>
      <w:r>
        <w:rPr>
          <w:noProof/>
        </w:rPr>
        <w:t>Bilaga 3</w:t>
      </w:r>
      <w:r>
        <w:rPr>
          <w:noProof/>
        </w:rPr>
        <w:tab/>
        <w:t>Promemorians författningsförslag</w:t>
      </w:r>
      <w:r>
        <w:rPr>
          <w:noProof/>
          <w:webHidden/>
        </w:rPr>
        <w:tab/>
      </w:r>
      <w:r>
        <w:rPr>
          <w:noProof/>
          <w:webHidden/>
        </w:rPr>
        <w:fldChar w:fldCharType="begin"/>
      </w:r>
      <w:r>
        <w:rPr>
          <w:noProof/>
          <w:webHidden/>
        </w:rPr>
        <w:instrText xml:space="preserve"> PAGEREF _Toc368554699 \h </w:instrText>
      </w:r>
      <w:r>
        <w:rPr>
          <w:noProof/>
          <w:webHidden/>
        </w:rPr>
      </w:r>
      <w:r>
        <w:rPr>
          <w:noProof/>
          <w:webHidden/>
        </w:rPr>
        <w:fldChar w:fldCharType="separate"/>
      </w:r>
      <w:r>
        <w:rPr>
          <w:noProof/>
          <w:webHidden/>
        </w:rPr>
        <w:t>133</w:t>
      </w:r>
      <w:r>
        <w:rPr>
          <w:noProof/>
          <w:webHidden/>
        </w:rPr>
        <w:fldChar w:fldCharType="end"/>
      </w:r>
    </w:p>
    <w:p w:rsidR="00B229D9" w:rsidRDefault="00B229D9" w:rsidP="00B229D9">
      <w:pPr>
        <w:pStyle w:val="Innehll4"/>
        <w:ind w:right="510"/>
        <w:rPr>
          <w:rFonts w:asciiTheme="minorHAnsi" w:eastAsiaTheme="minorEastAsia" w:hAnsiTheme="minorHAnsi" w:cstheme="minorBidi"/>
          <w:noProof/>
          <w:sz w:val="22"/>
          <w:szCs w:val="22"/>
          <w:lang w:eastAsia="sv-SE"/>
        </w:rPr>
      </w:pPr>
      <w:r>
        <w:rPr>
          <w:noProof/>
        </w:rPr>
        <w:t>Bilaga 4</w:t>
      </w:r>
      <w:r>
        <w:rPr>
          <w:noProof/>
        </w:rPr>
        <w:tab/>
        <w:t>Förteckning över remissinstanserna</w:t>
      </w:r>
      <w:r>
        <w:rPr>
          <w:noProof/>
          <w:webHidden/>
        </w:rPr>
        <w:tab/>
      </w:r>
      <w:r>
        <w:rPr>
          <w:noProof/>
          <w:webHidden/>
        </w:rPr>
        <w:fldChar w:fldCharType="begin"/>
      </w:r>
      <w:r>
        <w:rPr>
          <w:noProof/>
          <w:webHidden/>
        </w:rPr>
        <w:instrText xml:space="preserve"> PAGEREF _Toc368554700 \h </w:instrText>
      </w:r>
      <w:r>
        <w:rPr>
          <w:noProof/>
          <w:webHidden/>
        </w:rPr>
      </w:r>
      <w:r>
        <w:rPr>
          <w:noProof/>
          <w:webHidden/>
        </w:rPr>
        <w:fldChar w:fldCharType="separate"/>
      </w:r>
      <w:r>
        <w:rPr>
          <w:noProof/>
          <w:webHidden/>
        </w:rPr>
        <w:t>156</w:t>
      </w:r>
      <w:r>
        <w:rPr>
          <w:noProof/>
          <w:webHidden/>
        </w:rPr>
        <w:fldChar w:fldCharType="end"/>
      </w:r>
    </w:p>
    <w:p w:rsidR="00B229D9" w:rsidRDefault="00B229D9" w:rsidP="00B229D9">
      <w:pPr>
        <w:pStyle w:val="Innehll4"/>
        <w:ind w:right="510"/>
        <w:rPr>
          <w:rFonts w:asciiTheme="minorHAnsi" w:eastAsiaTheme="minorEastAsia" w:hAnsiTheme="minorHAnsi" w:cstheme="minorBidi"/>
          <w:noProof/>
          <w:sz w:val="22"/>
          <w:szCs w:val="22"/>
          <w:lang w:eastAsia="sv-SE"/>
        </w:rPr>
      </w:pPr>
      <w:r>
        <w:rPr>
          <w:noProof/>
        </w:rPr>
        <w:t>Bilaga 5</w:t>
      </w:r>
      <w:r>
        <w:rPr>
          <w:noProof/>
        </w:rPr>
        <w:tab/>
        <w:t>Jämförelsetabell</w:t>
      </w:r>
      <w:r>
        <w:rPr>
          <w:noProof/>
          <w:webHidden/>
        </w:rPr>
        <w:tab/>
      </w:r>
      <w:r>
        <w:rPr>
          <w:noProof/>
          <w:webHidden/>
        </w:rPr>
        <w:fldChar w:fldCharType="begin"/>
      </w:r>
      <w:r>
        <w:rPr>
          <w:noProof/>
          <w:webHidden/>
        </w:rPr>
        <w:instrText xml:space="preserve"> PAGEREF _Toc368554701 \h </w:instrText>
      </w:r>
      <w:r>
        <w:rPr>
          <w:noProof/>
          <w:webHidden/>
        </w:rPr>
      </w:r>
      <w:r>
        <w:rPr>
          <w:noProof/>
          <w:webHidden/>
        </w:rPr>
        <w:fldChar w:fldCharType="separate"/>
      </w:r>
      <w:r>
        <w:rPr>
          <w:noProof/>
          <w:webHidden/>
        </w:rPr>
        <w:t>157</w:t>
      </w:r>
      <w:r>
        <w:rPr>
          <w:noProof/>
          <w:webHidden/>
        </w:rPr>
        <w:fldChar w:fldCharType="end"/>
      </w:r>
    </w:p>
    <w:p w:rsidR="00B229D9" w:rsidRDefault="00B229D9" w:rsidP="00B229D9">
      <w:pPr>
        <w:pStyle w:val="Innehll4"/>
        <w:ind w:right="510"/>
        <w:rPr>
          <w:rFonts w:asciiTheme="minorHAnsi" w:eastAsiaTheme="minorEastAsia" w:hAnsiTheme="minorHAnsi" w:cstheme="minorBidi"/>
          <w:noProof/>
          <w:sz w:val="22"/>
          <w:szCs w:val="22"/>
          <w:lang w:eastAsia="sv-SE"/>
        </w:rPr>
      </w:pPr>
      <w:r>
        <w:rPr>
          <w:noProof/>
        </w:rPr>
        <w:t>Bilaga 6</w:t>
      </w:r>
      <w:r>
        <w:rPr>
          <w:noProof/>
        </w:rPr>
        <w:tab/>
        <w:t>Lagrådsremissens lagförslag</w:t>
      </w:r>
      <w:r>
        <w:rPr>
          <w:noProof/>
          <w:webHidden/>
        </w:rPr>
        <w:tab/>
      </w:r>
      <w:r>
        <w:rPr>
          <w:noProof/>
          <w:webHidden/>
        </w:rPr>
        <w:fldChar w:fldCharType="begin"/>
      </w:r>
      <w:r>
        <w:rPr>
          <w:noProof/>
          <w:webHidden/>
        </w:rPr>
        <w:instrText xml:space="preserve"> PAGEREF _Toc368554702 \h </w:instrText>
      </w:r>
      <w:r>
        <w:rPr>
          <w:noProof/>
          <w:webHidden/>
        </w:rPr>
      </w:r>
      <w:r>
        <w:rPr>
          <w:noProof/>
          <w:webHidden/>
        </w:rPr>
        <w:fldChar w:fldCharType="separate"/>
      </w:r>
      <w:r>
        <w:rPr>
          <w:noProof/>
          <w:webHidden/>
        </w:rPr>
        <w:t>159</w:t>
      </w:r>
      <w:r>
        <w:rPr>
          <w:noProof/>
          <w:webHidden/>
        </w:rPr>
        <w:fldChar w:fldCharType="end"/>
      </w:r>
    </w:p>
    <w:p w:rsidR="00B229D9" w:rsidRDefault="00B229D9" w:rsidP="00B229D9">
      <w:pPr>
        <w:pStyle w:val="Innehll4"/>
        <w:ind w:right="510"/>
        <w:rPr>
          <w:rFonts w:asciiTheme="minorHAnsi" w:eastAsiaTheme="minorEastAsia" w:hAnsiTheme="minorHAnsi" w:cstheme="minorBidi"/>
          <w:noProof/>
          <w:sz w:val="22"/>
          <w:szCs w:val="22"/>
          <w:lang w:eastAsia="sv-SE"/>
        </w:rPr>
      </w:pPr>
      <w:r>
        <w:rPr>
          <w:noProof/>
        </w:rPr>
        <w:t>Bilaga 7</w:t>
      </w:r>
      <w:r>
        <w:rPr>
          <w:noProof/>
        </w:rPr>
        <w:tab/>
        <w:t>Lagrådets yttrande</w:t>
      </w:r>
      <w:r>
        <w:rPr>
          <w:noProof/>
          <w:webHidden/>
        </w:rPr>
        <w:tab/>
      </w:r>
      <w:r>
        <w:rPr>
          <w:noProof/>
          <w:webHidden/>
        </w:rPr>
        <w:fldChar w:fldCharType="begin"/>
      </w:r>
      <w:r>
        <w:rPr>
          <w:noProof/>
          <w:webHidden/>
        </w:rPr>
        <w:instrText xml:space="preserve"> PAGEREF _Toc368554703 \h </w:instrText>
      </w:r>
      <w:r>
        <w:rPr>
          <w:noProof/>
          <w:webHidden/>
        </w:rPr>
      </w:r>
      <w:r>
        <w:rPr>
          <w:noProof/>
          <w:webHidden/>
        </w:rPr>
        <w:fldChar w:fldCharType="separate"/>
      </w:r>
      <w:r>
        <w:rPr>
          <w:noProof/>
          <w:webHidden/>
        </w:rPr>
        <w:t>182</w:t>
      </w:r>
      <w:r>
        <w:rPr>
          <w:noProof/>
          <w:webHidden/>
        </w:rPr>
        <w:fldChar w:fldCharType="end"/>
      </w:r>
    </w:p>
    <w:p w:rsidR="00B229D9" w:rsidRDefault="00B229D9" w:rsidP="00B229D9">
      <w:pPr>
        <w:pStyle w:val="Innehll5"/>
        <w:ind w:right="510"/>
        <w:rPr>
          <w:rFonts w:asciiTheme="minorHAnsi" w:eastAsiaTheme="minorEastAsia" w:hAnsiTheme="minorHAnsi" w:cstheme="minorBidi"/>
          <w:noProof/>
          <w:sz w:val="22"/>
          <w:szCs w:val="22"/>
          <w:lang w:eastAsia="sv-SE"/>
        </w:rPr>
      </w:pPr>
      <w:r>
        <w:rPr>
          <w:noProof/>
        </w:rPr>
        <w:t>Utdrag ur protokoll vid regeringssammanträde den 3 oktober 2013</w:t>
      </w:r>
      <w:r>
        <w:rPr>
          <w:noProof/>
          <w:webHidden/>
        </w:rPr>
        <w:tab/>
      </w:r>
      <w:r>
        <w:rPr>
          <w:noProof/>
          <w:webHidden/>
        </w:rPr>
        <w:fldChar w:fldCharType="begin"/>
      </w:r>
      <w:r>
        <w:rPr>
          <w:noProof/>
          <w:webHidden/>
        </w:rPr>
        <w:instrText xml:space="preserve"> PAGEREF _Toc368554704 \h </w:instrText>
      </w:r>
      <w:r>
        <w:rPr>
          <w:noProof/>
          <w:webHidden/>
        </w:rPr>
      </w:r>
      <w:r>
        <w:rPr>
          <w:noProof/>
          <w:webHidden/>
        </w:rPr>
        <w:fldChar w:fldCharType="separate"/>
      </w:r>
      <w:r>
        <w:rPr>
          <w:noProof/>
          <w:webHidden/>
        </w:rPr>
        <w:t>186</w:t>
      </w:r>
      <w:r>
        <w:rPr>
          <w:noProof/>
          <w:webHidden/>
        </w:rPr>
        <w:fldChar w:fldCharType="end"/>
      </w:r>
    </w:p>
    <w:p w:rsidR="00B229D9" w:rsidRDefault="00B229D9" w:rsidP="00B229D9">
      <w:pPr>
        <w:pStyle w:val="Innehll6"/>
        <w:ind w:right="510"/>
        <w:rPr>
          <w:rFonts w:asciiTheme="minorHAnsi" w:eastAsiaTheme="minorEastAsia" w:hAnsiTheme="minorHAnsi" w:cstheme="minorBidi"/>
          <w:noProof/>
          <w:sz w:val="22"/>
          <w:szCs w:val="22"/>
          <w:lang w:eastAsia="sv-SE"/>
        </w:rPr>
      </w:pPr>
      <w:r>
        <w:rPr>
          <w:noProof/>
        </w:rPr>
        <w:t>Rättsdatablad</w:t>
      </w:r>
      <w:r>
        <w:rPr>
          <w:noProof/>
          <w:webHidden/>
        </w:rPr>
        <w:tab/>
      </w:r>
      <w:r>
        <w:rPr>
          <w:noProof/>
          <w:webHidden/>
        </w:rPr>
        <w:fldChar w:fldCharType="begin"/>
      </w:r>
      <w:r>
        <w:rPr>
          <w:noProof/>
          <w:webHidden/>
        </w:rPr>
        <w:instrText xml:space="preserve"> PAGEREF _Toc368554705 \h </w:instrText>
      </w:r>
      <w:r>
        <w:rPr>
          <w:noProof/>
          <w:webHidden/>
        </w:rPr>
      </w:r>
      <w:r>
        <w:rPr>
          <w:noProof/>
          <w:webHidden/>
        </w:rPr>
        <w:fldChar w:fldCharType="separate"/>
      </w:r>
      <w:r>
        <w:rPr>
          <w:noProof/>
          <w:webHidden/>
        </w:rPr>
        <w:t>187</w:t>
      </w:r>
      <w:r>
        <w:rPr>
          <w:noProof/>
          <w:webHidden/>
        </w:rPr>
        <w:fldChar w:fldCharType="end"/>
      </w:r>
    </w:p>
    <w:p w:rsidR="002F5464" w:rsidRDefault="00B229D9" w:rsidP="00B229D9">
      <w:pPr>
        <w:pStyle w:val="Innehllsfrteckning"/>
        <w:ind w:right="510"/>
      </w:pPr>
      <w:r>
        <w:rPr>
          <w:noProof/>
          <w:sz w:val="25"/>
        </w:rPr>
        <w:fldChar w:fldCharType="end"/>
      </w:r>
    </w:p>
    <w:p w:rsidR="002F5464" w:rsidRDefault="002F5464" w:rsidP="008335FB">
      <w:pPr>
        <w:pStyle w:val="Rubrik1"/>
        <w:spacing w:before="0"/>
      </w:pPr>
      <w:r>
        <w:br w:type="page"/>
      </w:r>
      <w:bookmarkStart w:id="5" w:name="_Toc366488662"/>
      <w:bookmarkStart w:id="6" w:name="_Toc366501603"/>
      <w:bookmarkStart w:id="7" w:name="_Toc366503066"/>
      <w:bookmarkStart w:id="8" w:name="_Toc366505395"/>
      <w:bookmarkStart w:id="9" w:name="_Toc367127377"/>
      <w:bookmarkStart w:id="10" w:name="_Toc367263327"/>
      <w:bookmarkStart w:id="11" w:name="_Toc367263772"/>
      <w:bookmarkStart w:id="12" w:name="_Toc367265210"/>
      <w:bookmarkStart w:id="13" w:name="_Toc367362244"/>
      <w:bookmarkStart w:id="14" w:name="_Toc367450703"/>
      <w:bookmarkStart w:id="15" w:name="_Toc367698828"/>
      <w:bookmarkStart w:id="16" w:name="_Toc367699772"/>
      <w:bookmarkStart w:id="17" w:name="_Toc367710397"/>
      <w:bookmarkStart w:id="18" w:name="_Toc367714147"/>
      <w:bookmarkStart w:id="19" w:name="_Toc367716367"/>
      <w:bookmarkStart w:id="20" w:name="_Toc368387715"/>
      <w:bookmarkStart w:id="21" w:name="_Toc368394274"/>
      <w:bookmarkStart w:id="22" w:name="_Toc368395646"/>
      <w:bookmarkStart w:id="23" w:name="_Toc368483507"/>
      <w:bookmarkStart w:id="24" w:name="_Toc368491155"/>
      <w:bookmarkStart w:id="25" w:name="_Toc368492956"/>
      <w:bookmarkStart w:id="26" w:name="_Toc368494524"/>
      <w:bookmarkStart w:id="27" w:name="_Toc368554663"/>
      <w:r w:rsidR="008E08B5">
        <w:lastRenderedPageBreak/>
        <w:t>Förslag till riksdagsbeslut</w:t>
      </w:r>
      <w:bookmarkEnd w:id="5"/>
      <w:bookmarkEnd w:id="6"/>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p>
    <w:p w:rsidR="008E08B5" w:rsidRDefault="008E08B5" w:rsidP="008E08B5">
      <w:pPr>
        <w:pStyle w:val="Brdtext"/>
      </w:pPr>
      <w:r>
        <w:t>Regeringen föreslår att riksdagen antar regeringens förslag till</w:t>
      </w:r>
    </w:p>
    <w:p w:rsidR="008E08B5" w:rsidRDefault="008E08B5" w:rsidP="008E08B5">
      <w:pPr>
        <w:pStyle w:val="Brdtextmedindrag"/>
      </w:pPr>
      <w:r>
        <w:t>1. lag om ändring i konsumentköplagen (1990:932),</w:t>
      </w:r>
    </w:p>
    <w:p w:rsidR="008E08B5" w:rsidRDefault="008E08B5" w:rsidP="008E08B5">
      <w:pPr>
        <w:pStyle w:val="Brdtextmedindrag"/>
      </w:pPr>
      <w:r>
        <w:t>2. lag om ändring i lagen (1991:351) om handelsagentur,</w:t>
      </w:r>
    </w:p>
    <w:p w:rsidR="008E08B5" w:rsidRDefault="008E08B5" w:rsidP="008E08B5">
      <w:pPr>
        <w:pStyle w:val="Brdtextmedindrag"/>
      </w:pPr>
      <w:r>
        <w:t>3. lag om ändring i lagen (1994:1512) om avtalsvillkor i konsument</w:t>
      </w:r>
      <w:r>
        <w:softHyphen/>
        <w:t>förhållanden,</w:t>
      </w:r>
    </w:p>
    <w:p w:rsidR="008E08B5" w:rsidRDefault="008E08B5" w:rsidP="008E08B5">
      <w:pPr>
        <w:pStyle w:val="Brdtextmedindrag"/>
      </w:pPr>
      <w:r>
        <w:t>4. lag om ändring i distans- och hemförsäljningslagen (2005:59),</w:t>
      </w:r>
    </w:p>
    <w:p w:rsidR="008E08B5" w:rsidRDefault="008E08B5" w:rsidP="008E08B5">
      <w:pPr>
        <w:pStyle w:val="Brdtextmedindrag"/>
      </w:pPr>
      <w:r>
        <w:t>5. lag om ändring i lagen (2007:528) om värdepappersmarknaden,</w:t>
      </w:r>
    </w:p>
    <w:p w:rsidR="008E08B5" w:rsidRDefault="008E08B5" w:rsidP="008E08B5">
      <w:pPr>
        <w:pStyle w:val="Brdtextmedindrag"/>
      </w:pPr>
      <w:r>
        <w:t>6. lag om ändring i marknadsföringslagen (2008:486),</w:t>
      </w:r>
    </w:p>
    <w:p w:rsidR="008E08B5" w:rsidRDefault="008E08B5" w:rsidP="008E08B5">
      <w:pPr>
        <w:pStyle w:val="Brdtextmedindrag"/>
      </w:pPr>
      <w:r>
        <w:t>7. lag om ändring i konsumentkreditlagen (2010:1846),</w:t>
      </w:r>
    </w:p>
    <w:p w:rsidR="008E08B5" w:rsidRDefault="008E08B5" w:rsidP="008E08B5">
      <w:pPr>
        <w:pStyle w:val="Brdtextmedindrag"/>
      </w:pPr>
      <w:r>
        <w:t>8. lag om ändring i skatteförfarandelagen (2011:1244).</w:t>
      </w:r>
    </w:p>
    <w:p w:rsidR="008E08B5" w:rsidRDefault="008E08B5" w:rsidP="008E08B5">
      <w:pPr>
        <w:pStyle w:val="Brdtextmedindrag"/>
      </w:pPr>
    </w:p>
    <w:p w:rsidR="00655D68" w:rsidRDefault="008E08B5" w:rsidP="00655D68">
      <w:pPr>
        <w:pStyle w:val="Rubrik1"/>
        <w:spacing w:before="0"/>
      </w:pPr>
      <w:r>
        <w:br w:type="page"/>
      </w:r>
      <w:bookmarkStart w:id="28" w:name="_Toc351644875"/>
      <w:bookmarkStart w:id="29" w:name="_Toc351713566"/>
      <w:bookmarkStart w:id="30" w:name="_Toc351714653"/>
      <w:bookmarkStart w:id="31" w:name="_Toc351724117"/>
      <w:bookmarkStart w:id="32" w:name="_Toc351724574"/>
      <w:bookmarkStart w:id="33" w:name="_Toc351963526"/>
      <w:bookmarkStart w:id="34" w:name="_Toc351982085"/>
      <w:bookmarkStart w:id="35" w:name="_Toc351995773"/>
      <w:bookmarkStart w:id="36" w:name="_Toc352057134"/>
      <w:bookmarkStart w:id="37" w:name="_Toc352058773"/>
      <w:bookmarkStart w:id="38" w:name="_Toc354038556"/>
      <w:bookmarkStart w:id="39" w:name="_Toc354384635"/>
      <w:bookmarkStart w:id="40" w:name="_Toc354515360"/>
      <w:bookmarkStart w:id="41" w:name="_Toc355341508"/>
      <w:bookmarkStart w:id="42" w:name="_Toc357503360"/>
      <w:bookmarkStart w:id="43" w:name="_Toc357597437"/>
      <w:bookmarkStart w:id="44" w:name="_Toc357605870"/>
      <w:bookmarkStart w:id="45" w:name="_Toc357676800"/>
      <w:bookmarkStart w:id="46" w:name="_Toc358036787"/>
      <w:bookmarkStart w:id="47" w:name="_Toc358212557"/>
      <w:bookmarkStart w:id="48" w:name="_Toc358212729"/>
      <w:bookmarkStart w:id="49" w:name="_Toc358890546"/>
      <w:bookmarkStart w:id="50" w:name="_Toc358891071"/>
      <w:bookmarkStart w:id="51" w:name="_Toc359918097"/>
      <w:bookmarkStart w:id="52" w:name="_Toc360001044"/>
      <w:bookmarkStart w:id="53" w:name="_Toc360182229"/>
      <w:bookmarkStart w:id="54" w:name="_Toc364257031"/>
      <w:bookmarkStart w:id="55" w:name="_Toc364324285"/>
      <w:bookmarkStart w:id="56" w:name="_Toc364407354"/>
      <w:bookmarkStart w:id="57" w:name="_Toc364768476"/>
      <w:bookmarkStart w:id="58" w:name="_Toc364768707"/>
      <w:bookmarkStart w:id="59" w:name="_Toc364768774"/>
      <w:bookmarkStart w:id="60" w:name="_Toc365547117"/>
      <w:bookmarkStart w:id="61" w:name="_Toc365558684"/>
      <w:bookmarkStart w:id="62" w:name="_Toc365617020"/>
      <w:bookmarkStart w:id="63" w:name="_Toc365617086"/>
      <w:bookmarkStart w:id="64" w:name="_Toc365649723"/>
      <w:bookmarkStart w:id="65" w:name="_Toc365651325"/>
      <w:bookmarkStart w:id="66" w:name="_Toc365652495"/>
      <w:bookmarkStart w:id="67" w:name="_Toc365654343"/>
      <w:bookmarkStart w:id="68" w:name="_Toc365885490"/>
      <w:bookmarkStart w:id="69" w:name="_Toc365889017"/>
      <w:bookmarkStart w:id="70" w:name="_Toc365900296"/>
      <w:bookmarkStart w:id="71" w:name="_Toc365905894"/>
      <w:bookmarkStart w:id="72" w:name="_Toc365968577"/>
      <w:bookmarkStart w:id="73" w:name="_Toc366488663"/>
      <w:bookmarkStart w:id="74" w:name="_Toc366501604"/>
      <w:bookmarkStart w:id="75" w:name="_Toc366503067"/>
      <w:bookmarkStart w:id="76" w:name="_Toc366505396"/>
      <w:bookmarkStart w:id="77" w:name="_Toc367127378"/>
      <w:bookmarkStart w:id="78" w:name="_Toc367263328"/>
      <w:bookmarkStart w:id="79" w:name="_Toc367263773"/>
      <w:bookmarkStart w:id="80" w:name="_Toc367265211"/>
      <w:bookmarkStart w:id="81" w:name="_Toc367362245"/>
      <w:bookmarkStart w:id="82" w:name="_Toc367450704"/>
      <w:bookmarkStart w:id="83" w:name="_Toc367698829"/>
      <w:bookmarkStart w:id="84" w:name="_Toc367699773"/>
      <w:bookmarkStart w:id="85" w:name="_Toc367710398"/>
      <w:bookmarkStart w:id="86" w:name="_Toc367714148"/>
      <w:bookmarkStart w:id="87" w:name="_Toc367716368"/>
      <w:bookmarkStart w:id="88" w:name="_Toc368387716"/>
      <w:bookmarkStart w:id="89" w:name="_Toc368394275"/>
      <w:bookmarkStart w:id="90" w:name="_Toc368395647"/>
      <w:bookmarkStart w:id="91" w:name="_Toc368483508"/>
      <w:bookmarkStart w:id="92" w:name="_Toc368491156"/>
      <w:bookmarkStart w:id="93" w:name="_Toc368492957"/>
      <w:bookmarkStart w:id="94" w:name="_Toc368494525"/>
      <w:bookmarkStart w:id="95" w:name="_Toc368554664"/>
      <w:r w:rsidR="00655D68">
        <w:lastRenderedPageBreak/>
        <w:t>Lagtext</w:t>
      </w:r>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p>
    <w:p w:rsidR="00655D68" w:rsidRDefault="00655D68" w:rsidP="00655D68">
      <w:pPr>
        <w:pStyle w:val="Brdtext"/>
      </w:pPr>
      <w:r>
        <w:t>Regeringen har följande förslag till lagtext.</w:t>
      </w:r>
    </w:p>
    <w:p w:rsidR="00655D68" w:rsidRDefault="00655D68" w:rsidP="00655D68">
      <w:pPr>
        <w:pStyle w:val="Rubrik2"/>
      </w:pPr>
      <w:bookmarkStart w:id="96" w:name="_Toc351644876"/>
      <w:bookmarkStart w:id="97" w:name="_Toc351713567"/>
      <w:bookmarkStart w:id="98" w:name="_Toc351714654"/>
      <w:bookmarkStart w:id="99" w:name="_Toc351724118"/>
      <w:bookmarkStart w:id="100" w:name="_Toc351724575"/>
      <w:bookmarkStart w:id="101" w:name="_Toc351963527"/>
      <w:bookmarkStart w:id="102" w:name="_Toc351982086"/>
      <w:bookmarkStart w:id="103" w:name="_Toc351995774"/>
      <w:bookmarkStart w:id="104" w:name="_Toc352057135"/>
      <w:bookmarkStart w:id="105" w:name="_Toc352058774"/>
      <w:bookmarkStart w:id="106" w:name="_Toc354038557"/>
      <w:bookmarkStart w:id="107" w:name="_Toc354384636"/>
      <w:bookmarkStart w:id="108" w:name="_Toc354515361"/>
      <w:bookmarkStart w:id="109" w:name="_Toc355341509"/>
      <w:bookmarkStart w:id="110" w:name="_Toc357503361"/>
      <w:bookmarkStart w:id="111" w:name="_Toc357597438"/>
      <w:bookmarkStart w:id="112" w:name="_Toc357605871"/>
      <w:bookmarkStart w:id="113" w:name="_Toc357676801"/>
      <w:bookmarkStart w:id="114" w:name="_Toc358036788"/>
      <w:bookmarkStart w:id="115" w:name="_Toc358212558"/>
      <w:bookmarkStart w:id="116" w:name="_Toc358212730"/>
      <w:bookmarkStart w:id="117" w:name="_Toc358890547"/>
      <w:bookmarkStart w:id="118" w:name="_Toc358891072"/>
      <w:bookmarkStart w:id="119" w:name="_Toc359918098"/>
      <w:bookmarkStart w:id="120" w:name="_Toc360001045"/>
      <w:bookmarkStart w:id="121" w:name="_Toc360182230"/>
      <w:bookmarkStart w:id="122" w:name="_Toc364257032"/>
      <w:bookmarkStart w:id="123" w:name="_Toc364324286"/>
      <w:bookmarkStart w:id="124" w:name="_Toc364407355"/>
      <w:bookmarkStart w:id="125" w:name="_Toc364768477"/>
      <w:bookmarkStart w:id="126" w:name="_Toc364768708"/>
      <w:bookmarkStart w:id="127" w:name="_Toc364768775"/>
      <w:bookmarkStart w:id="128" w:name="_Toc365547118"/>
      <w:bookmarkStart w:id="129" w:name="_Toc365558685"/>
      <w:bookmarkStart w:id="130" w:name="_Toc365617021"/>
      <w:bookmarkStart w:id="131" w:name="_Toc365617087"/>
      <w:bookmarkStart w:id="132" w:name="_Toc365649724"/>
      <w:bookmarkStart w:id="133" w:name="_Toc365651326"/>
      <w:bookmarkStart w:id="134" w:name="_Toc365652496"/>
      <w:bookmarkStart w:id="135" w:name="_Toc365654344"/>
      <w:bookmarkStart w:id="136" w:name="_Toc365885491"/>
      <w:bookmarkStart w:id="137" w:name="_Toc365889018"/>
      <w:bookmarkStart w:id="138" w:name="_Toc365900297"/>
      <w:bookmarkStart w:id="139" w:name="_Toc365905895"/>
      <w:bookmarkStart w:id="140" w:name="_Toc365968578"/>
      <w:bookmarkStart w:id="141" w:name="_Toc366488664"/>
      <w:bookmarkStart w:id="142" w:name="_Toc366501605"/>
      <w:bookmarkStart w:id="143" w:name="_Toc366503068"/>
      <w:bookmarkStart w:id="144" w:name="_Toc366505397"/>
      <w:bookmarkStart w:id="145" w:name="_Toc367127379"/>
      <w:bookmarkStart w:id="146" w:name="_Toc367263329"/>
      <w:bookmarkStart w:id="147" w:name="_Toc367263774"/>
      <w:bookmarkStart w:id="148" w:name="_Toc367265212"/>
      <w:bookmarkStart w:id="149" w:name="_Toc367362246"/>
      <w:bookmarkStart w:id="150" w:name="_Toc367450705"/>
      <w:bookmarkStart w:id="151" w:name="_Toc367698830"/>
      <w:bookmarkStart w:id="152" w:name="_Toc367699774"/>
      <w:bookmarkStart w:id="153" w:name="_Toc367710399"/>
      <w:bookmarkStart w:id="154" w:name="_Toc367714149"/>
      <w:bookmarkStart w:id="155" w:name="_Toc367716369"/>
      <w:bookmarkStart w:id="156" w:name="_Toc368387717"/>
      <w:bookmarkStart w:id="157" w:name="_Toc368394276"/>
      <w:bookmarkStart w:id="158" w:name="_Toc368395648"/>
      <w:bookmarkStart w:id="159" w:name="_Toc368483509"/>
      <w:bookmarkStart w:id="160" w:name="_Toc368491157"/>
      <w:bookmarkStart w:id="161" w:name="_Toc368492958"/>
      <w:bookmarkStart w:id="162" w:name="_Toc368494526"/>
      <w:bookmarkStart w:id="163" w:name="_Toc368554665"/>
      <w:r>
        <w:t>Förslag till lag om ändring i konsumentköplagen (1990:932)</w:t>
      </w:r>
      <w:bookmarkEnd w:id="96"/>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bookmarkEnd w:id="115"/>
      <w:bookmarkEnd w:id="116"/>
      <w:bookmarkEnd w:id="117"/>
      <w:bookmarkEnd w:id="118"/>
      <w:bookmarkEnd w:id="119"/>
      <w:bookmarkEnd w:id="120"/>
      <w:bookmarkEnd w:id="121"/>
      <w:bookmarkEnd w:id="122"/>
      <w:bookmarkEnd w:id="123"/>
      <w:bookmarkEnd w:id="124"/>
      <w:bookmarkEnd w:id="125"/>
      <w:bookmarkEnd w:id="126"/>
      <w:bookmarkEnd w:id="127"/>
      <w:bookmarkEnd w:id="128"/>
      <w:bookmarkEnd w:id="129"/>
      <w:bookmarkEnd w:id="130"/>
      <w:bookmarkEnd w:id="131"/>
      <w:bookmarkEnd w:id="132"/>
      <w:bookmarkEnd w:id="133"/>
      <w:bookmarkEnd w:id="134"/>
      <w:bookmarkEnd w:id="135"/>
      <w:bookmarkEnd w:id="136"/>
      <w:bookmarkEnd w:id="137"/>
      <w:bookmarkEnd w:id="138"/>
      <w:bookmarkEnd w:id="139"/>
      <w:bookmarkEnd w:id="140"/>
      <w:bookmarkEnd w:id="141"/>
      <w:bookmarkEnd w:id="142"/>
      <w:bookmarkEnd w:id="143"/>
      <w:bookmarkEnd w:id="144"/>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p>
    <w:p w:rsidR="00655D68" w:rsidRDefault="00655D68" w:rsidP="00655D68">
      <w:pPr>
        <w:pStyle w:val="Brdtextmedindrag"/>
      </w:pPr>
      <w:r w:rsidRPr="00AA7A9F">
        <w:t>Härigenom föreskrivs</w:t>
      </w:r>
      <w:r>
        <w:rPr>
          <w:rStyle w:val="Fotnotsreferens"/>
        </w:rPr>
        <w:footnoteReference w:id="2"/>
      </w:r>
      <w:r>
        <w:t xml:space="preserve"> att 5, 13 och 43</w:t>
      </w:r>
      <w:r w:rsidRPr="00AA7A9F">
        <w:t xml:space="preserve"> §§ konsumentköplagen (1990:932) ska ha följande lydelse.</w:t>
      </w:r>
    </w:p>
    <w:p w:rsidR="00655D68" w:rsidRDefault="00655D68" w:rsidP="00655D68">
      <w:pPr>
        <w:pStyle w:val="Brdtextmedindrag"/>
      </w:pPr>
    </w:p>
    <w:p w:rsidR="00655D68" w:rsidRDefault="00655D68" w:rsidP="00655D68">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RPr="00AA7A9F" w:rsidTr="00A64F4A">
        <w:tc>
          <w:tcPr>
            <w:tcW w:w="3061" w:type="dxa"/>
            <w:shd w:val="clear" w:color="auto" w:fill="auto"/>
          </w:tcPr>
          <w:p w:rsidR="00655D68" w:rsidRPr="00AA7A9F" w:rsidRDefault="00655D68" w:rsidP="00A64F4A">
            <w:pPr>
              <w:pStyle w:val="Brdtext"/>
              <w:rPr>
                <w:i/>
              </w:rPr>
            </w:pPr>
            <w:r w:rsidRPr="00AA7A9F">
              <w:rPr>
                <w:i/>
              </w:rPr>
              <w:t>Nuvarande lydelse</w:t>
            </w:r>
          </w:p>
        </w:tc>
        <w:tc>
          <w:tcPr>
            <w:tcW w:w="3061" w:type="dxa"/>
            <w:shd w:val="clear" w:color="auto" w:fill="auto"/>
          </w:tcPr>
          <w:p w:rsidR="00655D68" w:rsidRPr="00AA7A9F" w:rsidRDefault="00655D68" w:rsidP="00A64F4A">
            <w:pPr>
              <w:pStyle w:val="Brdtext"/>
              <w:rPr>
                <w:i/>
              </w:rPr>
            </w:pPr>
            <w:r w:rsidRPr="00AA7A9F">
              <w:rPr>
                <w:i/>
              </w:rPr>
              <w:t>Föreslagen lydelse</w:t>
            </w:r>
          </w:p>
        </w:tc>
      </w:tr>
    </w:tbl>
    <w:p w:rsidR="00655D68" w:rsidRDefault="00655D68" w:rsidP="00655D68">
      <w:pPr>
        <w:pStyle w:val="Brdtextmedindrag"/>
      </w:pPr>
    </w:p>
    <w:p w:rsidR="00655D68" w:rsidRDefault="00655D68" w:rsidP="00655D68">
      <w:pPr>
        <w:pStyle w:val="Brdtextmedindrag"/>
        <w:jc w:val="center"/>
      </w:pPr>
      <w:r>
        <w:t>5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A64F4A">
        <w:tc>
          <w:tcPr>
            <w:tcW w:w="3061" w:type="dxa"/>
            <w:shd w:val="clear" w:color="auto" w:fill="auto"/>
          </w:tcPr>
          <w:p w:rsidR="00655D68" w:rsidRDefault="00655D68" w:rsidP="00A64F4A">
            <w:pPr>
              <w:pStyle w:val="Brdtextmedindrag"/>
            </w:pPr>
            <w:r w:rsidRPr="00AA7A9F">
              <w:t xml:space="preserve">Om det inte följer av avtalet </w:t>
            </w:r>
            <w:r w:rsidRPr="00AB7853">
              <w:rPr>
                <w:i/>
              </w:rPr>
              <w:t>att</w:t>
            </w:r>
            <w:r w:rsidRPr="00AA7A9F">
              <w:t xml:space="preserve"> varan </w:t>
            </w:r>
            <w:r w:rsidRPr="00AA7A9F">
              <w:rPr>
                <w:i/>
              </w:rPr>
              <w:t>skall</w:t>
            </w:r>
            <w:r w:rsidRPr="00AA7A9F">
              <w:t xml:space="preserve"> avlämnas </w:t>
            </w:r>
            <w:r w:rsidRPr="00AB7853">
              <w:rPr>
                <w:i/>
              </w:rPr>
              <w:t>vid en bestämd tidpunkt, efter anfordran</w:t>
            </w:r>
            <w:r w:rsidRPr="00AA7A9F">
              <w:t xml:space="preserve"> </w:t>
            </w:r>
            <w:r w:rsidRPr="00AA7A9F">
              <w:rPr>
                <w:i/>
              </w:rPr>
              <w:t>eller utan uppskov, skall</w:t>
            </w:r>
            <w:r w:rsidRPr="00AA7A9F">
              <w:t xml:space="preserve"> den av</w:t>
            </w:r>
            <w:r>
              <w:softHyphen/>
            </w:r>
            <w:r w:rsidRPr="00AA7A9F">
              <w:t xml:space="preserve">lämnas </w:t>
            </w:r>
            <w:r w:rsidRPr="00E14B46">
              <w:rPr>
                <w:i/>
              </w:rPr>
              <w:t>inom skälig tid från köpet</w:t>
            </w:r>
            <w:r w:rsidRPr="00AA7A9F">
              <w:t>.</w:t>
            </w:r>
          </w:p>
        </w:tc>
        <w:tc>
          <w:tcPr>
            <w:tcW w:w="3061" w:type="dxa"/>
            <w:shd w:val="clear" w:color="auto" w:fill="auto"/>
          </w:tcPr>
          <w:p w:rsidR="00655D68" w:rsidRDefault="00655D68" w:rsidP="00A64F4A">
            <w:pPr>
              <w:pStyle w:val="Brdtextmedindrag"/>
            </w:pPr>
            <w:r>
              <w:t xml:space="preserve">Om </w:t>
            </w:r>
            <w:r w:rsidRPr="00AB76E1">
              <w:t>det inte följer av avtalet</w:t>
            </w:r>
            <w:r>
              <w:rPr>
                <w:i/>
              </w:rPr>
              <w:t xml:space="preserve"> när </w:t>
            </w:r>
            <w:r w:rsidRPr="00A53636">
              <w:t>varan</w:t>
            </w:r>
            <w:r>
              <w:rPr>
                <w:i/>
              </w:rPr>
              <w:t xml:space="preserve"> ska </w:t>
            </w:r>
            <w:r w:rsidRPr="00A53636">
              <w:t>avlämnas</w:t>
            </w:r>
            <w:r w:rsidRPr="00E14B46">
              <w:t xml:space="preserve">, </w:t>
            </w:r>
            <w:r w:rsidRPr="0037695E">
              <w:rPr>
                <w:i/>
              </w:rPr>
              <w:t xml:space="preserve">ska </w:t>
            </w:r>
            <w:r w:rsidRPr="00AB7853">
              <w:t>den av</w:t>
            </w:r>
            <w:r>
              <w:softHyphen/>
            </w:r>
            <w:r w:rsidRPr="00AB7853">
              <w:t xml:space="preserve">lämnas </w:t>
            </w:r>
            <w:r w:rsidRPr="00E14B46">
              <w:rPr>
                <w:i/>
              </w:rPr>
              <w:t>utan onödigt dröjsmål och senast 30 dagar efter det att avtalet ingicks</w:t>
            </w:r>
            <w:r w:rsidRPr="00E14B46">
              <w:t>.</w:t>
            </w:r>
          </w:p>
        </w:tc>
      </w:tr>
      <w:tr w:rsidR="00655D68" w:rsidTr="00A64F4A">
        <w:tc>
          <w:tcPr>
            <w:tcW w:w="3061" w:type="dxa"/>
            <w:shd w:val="clear" w:color="auto" w:fill="auto"/>
          </w:tcPr>
          <w:p w:rsidR="00655D68" w:rsidRPr="00AA7A9F" w:rsidRDefault="00655D68" w:rsidP="00A64F4A">
            <w:pPr>
              <w:pStyle w:val="Brdtextmedindrag"/>
            </w:pPr>
            <w:r w:rsidRPr="00C85C34">
              <w:rPr>
                <w:i/>
              </w:rPr>
              <w:t>Har</w:t>
            </w:r>
            <w:r w:rsidRPr="00A53636">
              <w:t xml:space="preserve"> köparen inte</w:t>
            </w:r>
            <w:r w:rsidRPr="00AB7853">
              <w:t xml:space="preserve"> fått kredit, är säljaren inte skyldig att lämna ut varan förrän den betalas.</w:t>
            </w:r>
          </w:p>
        </w:tc>
        <w:tc>
          <w:tcPr>
            <w:tcW w:w="3061" w:type="dxa"/>
            <w:shd w:val="clear" w:color="auto" w:fill="auto"/>
          </w:tcPr>
          <w:p w:rsidR="00655D68" w:rsidRDefault="00655D68" w:rsidP="00A64F4A">
            <w:pPr>
              <w:pStyle w:val="Brdtextmedindrag"/>
            </w:pPr>
            <w:r w:rsidRPr="00AB7853">
              <w:rPr>
                <w:i/>
              </w:rPr>
              <w:t>Om</w:t>
            </w:r>
            <w:r w:rsidRPr="00AB7853">
              <w:t xml:space="preserve"> köparen </w:t>
            </w:r>
            <w:r w:rsidRPr="00A53636">
              <w:t xml:space="preserve">inte </w:t>
            </w:r>
            <w:r w:rsidRPr="00C85C34">
              <w:rPr>
                <w:i/>
              </w:rPr>
              <w:t>har</w:t>
            </w:r>
            <w:r>
              <w:t xml:space="preserve"> </w:t>
            </w:r>
            <w:r w:rsidRPr="00AB7853">
              <w:t>fått kredit, är säljaren inte skyldig att lämna ut varan förrän den betalas.</w:t>
            </w:r>
          </w:p>
        </w:tc>
      </w:tr>
    </w:tbl>
    <w:p w:rsidR="00655D68" w:rsidRDefault="00655D68" w:rsidP="00655D68">
      <w:pPr>
        <w:pStyle w:val="Brdtextmedindrag"/>
        <w:jc w:val="center"/>
      </w:pPr>
    </w:p>
    <w:p w:rsidR="00655D68" w:rsidRDefault="00655D68" w:rsidP="00655D68">
      <w:pPr>
        <w:pStyle w:val="Brdtextmedindrag"/>
        <w:jc w:val="center"/>
      </w:pPr>
      <w:r>
        <w:t>13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A64F4A">
        <w:tc>
          <w:tcPr>
            <w:tcW w:w="3061" w:type="dxa"/>
            <w:shd w:val="clear" w:color="auto" w:fill="auto"/>
          </w:tcPr>
          <w:p w:rsidR="00655D68" w:rsidRDefault="00655D68" w:rsidP="00A64F4A">
            <w:pPr>
              <w:pStyle w:val="Brdtextmedindrag"/>
            </w:pPr>
            <w:r w:rsidRPr="00FB1AD1">
              <w:t xml:space="preserve">Köparen får häva köpet, om säljarens dröjsmål är av väsentlig betydelse för </w:t>
            </w:r>
            <w:r w:rsidRPr="00C23A27">
              <w:t>honom.</w:t>
            </w:r>
          </w:p>
        </w:tc>
        <w:tc>
          <w:tcPr>
            <w:tcW w:w="3061" w:type="dxa"/>
            <w:shd w:val="clear" w:color="auto" w:fill="auto"/>
          </w:tcPr>
          <w:p w:rsidR="00655D68" w:rsidRDefault="00655D68" w:rsidP="00A64F4A">
            <w:pPr>
              <w:pStyle w:val="Brdtextmedindrag"/>
            </w:pPr>
            <w:r w:rsidRPr="00FB1AD1">
              <w:t xml:space="preserve">Köparen får häva köpet, om säljarens dröjsmål är </w:t>
            </w:r>
            <w:r>
              <w:t xml:space="preserve">av väsentlig betydelse för </w:t>
            </w:r>
            <w:r w:rsidRPr="00C23A27">
              <w:t>honom</w:t>
            </w:r>
            <w:r w:rsidRPr="00DD0CC3">
              <w:rPr>
                <w:i/>
              </w:rPr>
              <w:t xml:space="preserve"> </w:t>
            </w:r>
            <w:r w:rsidRPr="00FB1AD1">
              <w:rPr>
                <w:i/>
              </w:rPr>
              <w:t>eller o</w:t>
            </w:r>
            <w:r>
              <w:rPr>
                <w:i/>
              </w:rPr>
              <w:t>m han före avtalets ingående har med</w:t>
            </w:r>
            <w:r>
              <w:rPr>
                <w:i/>
              </w:rPr>
              <w:softHyphen/>
              <w:t>delat</w:t>
            </w:r>
            <w:r w:rsidRPr="00FB1AD1">
              <w:rPr>
                <w:i/>
              </w:rPr>
              <w:t xml:space="preserve"> sälj</w:t>
            </w:r>
            <w:r>
              <w:rPr>
                <w:i/>
              </w:rPr>
              <w:t>aren</w:t>
            </w:r>
            <w:r w:rsidRPr="00FB1AD1">
              <w:rPr>
                <w:i/>
              </w:rPr>
              <w:t xml:space="preserve"> att avlämnande</w:t>
            </w:r>
            <w:r>
              <w:rPr>
                <w:i/>
              </w:rPr>
              <w:t xml:space="preserve"> av varan senast en viss dag är av</w:t>
            </w:r>
            <w:r>
              <w:rPr>
                <w:i/>
              </w:rPr>
              <w:softHyphen/>
              <w:t>görande för att han ska ingå av</w:t>
            </w:r>
            <w:r>
              <w:rPr>
                <w:i/>
              </w:rPr>
              <w:softHyphen/>
              <w:t>talet. Köparen får också häva köpet, om säljaren meddelar att han inte kommer</w:t>
            </w:r>
            <w:r w:rsidRPr="00FB1AD1">
              <w:rPr>
                <w:i/>
              </w:rPr>
              <w:t xml:space="preserve"> att avlämna varan.</w:t>
            </w:r>
          </w:p>
        </w:tc>
      </w:tr>
      <w:tr w:rsidR="00655D68" w:rsidTr="00A64F4A">
        <w:tc>
          <w:tcPr>
            <w:tcW w:w="3061" w:type="dxa"/>
            <w:shd w:val="clear" w:color="auto" w:fill="auto"/>
          </w:tcPr>
          <w:p w:rsidR="00655D68" w:rsidRPr="00FB1AD1" w:rsidRDefault="00655D68" w:rsidP="00A64F4A">
            <w:pPr>
              <w:pStyle w:val="Brdtextmedindrag"/>
            </w:pPr>
            <w:r w:rsidRPr="00C85C34">
              <w:rPr>
                <w:i/>
              </w:rPr>
              <w:t>Har</w:t>
            </w:r>
            <w:r w:rsidRPr="00FB1AD1">
              <w:t xml:space="preserve"> köparen </w:t>
            </w:r>
            <w:r w:rsidRPr="001F3DF4">
              <w:rPr>
                <w:i/>
              </w:rPr>
              <w:t>förelagt</w:t>
            </w:r>
            <w:r w:rsidRPr="00FB1AD1">
              <w:t xml:space="preserve"> säljaren en bestämd tilläggstid </w:t>
            </w:r>
            <w:r w:rsidRPr="00D52D31">
              <w:rPr>
                <w:i/>
              </w:rPr>
              <w:t>för varans av</w:t>
            </w:r>
            <w:r w:rsidRPr="00D52D31">
              <w:rPr>
                <w:i/>
              </w:rPr>
              <w:softHyphen/>
              <w:t xml:space="preserve">lämnande </w:t>
            </w:r>
            <w:r w:rsidRPr="00D52D31">
              <w:t>och</w:t>
            </w:r>
            <w:r w:rsidRPr="007F328A">
              <w:rPr>
                <w:i/>
              </w:rPr>
              <w:t xml:space="preserve"> </w:t>
            </w:r>
            <w:r w:rsidRPr="007F328A">
              <w:t>är</w:t>
            </w:r>
            <w:r w:rsidRPr="007F328A">
              <w:rPr>
                <w:i/>
              </w:rPr>
              <w:t xml:space="preserve"> den </w:t>
            </w:r>
            <w:r w:rsidRPr="007F328A">
              <w:t>inte</w:t>
            </w:r>
            <w:r w:rsidRPr="00FB1AD1">
              <w:rPr>
                <w:i/>
              </w:rPr>
              <w:t xml:space="preserve"> </w:t>
            </w:r>
            <w:r w:rsidRPr="007F328A">
              <w:t xml:space="preserve">oskäligt kort, </w:t>
            </w:r>
            <w:r w:rsidRPr="00FB1AD1">
              <w:t xml:space="preserve">får köparen </w:t>
            </w:r>
            <w:r w:rsidRPr="006040A0">
              <w:t>även</w:t>
            </w:r>
            <w:r w:rsidRPr="00FB1AD1">
              <w:t xml:space="preserve"> häva köpet om varan inte avlämnas inom tilläggstiden. Medan tilläggstiden löper får köparen häva köpet endast om säljaren meddelar att </w:t>
            </w:r>
            <w:r w:rsidRPr="00FB1AD1">
              <w:lastRenderedPageBreak/>
              <w:t>han inte kommer att fullgöra köpet inom denna tid.</w:t>
            </w:r>
          </w:p>
        </w:tc>
        <w:tc>
          <w:tcPr>
            <w:tcW w:w="3061" w:type="dxa"/>
            <w:shd w:val="clear" w:color="auto" w:fill="auto"/>
          </w:tcPr>
          <w:p w:rsidR="00655D68" w:rsidRPr="00FB1AD1" w:rsidRDefault="00655D68" w:rsidP="00A64F4A">
            <w:pPr>
              <w:pStyle w:val="Brdtextmedindrag"/>
            </w:pPr>
            <w:r w:rsidRPr="007F328A">
              <w:rPr>
                <w:i/>
              </w:rPr>
              <w:lastRenderedPageBreak/>
              <w:t>Om</w:t>
            </w:r>
            <w:r w:rsidRPr="00FB1AD1">
              <w:t xml:space="preserve"> köparen</w:t>
            </w:r>
            <w:r>
              <w:t xml:space="preserve"> </w:t>
            </w:r>
            <w:r w:rsidRPr="00C85C34">
              <w:rPr>
                <w:i/>
              </w:rPr>
              <w:t>har</w:t>
            </w:r>
            <w:r w:rsidRPr="00FB1AD1">
              <w:t xml:space="preserve"> </w:t>
            </w:r>
            <w:r w:rsidRPr="00334130">
              <w:rPr>
                <w:i/>
              </w:rPr>
              <w:t xml:space="preserve">krävt att </w:t>
            </w:r>
            <w:r w:rsidRPr="001F3DF4">
              <w:t>sälja</w:t>
            </w:r>
            <w:r>
              <w:softHyphen/>
            </w:r>
            <w:r w:rsidRPr="001F3DF4">
              <w:t>ren</w:t>
            </w:r>
            <w:r w:rsidRPr="00334130">
              <w:rPr>
                <w:i/>
              </w:rPr>
              <w:t xml:space="preserve"> avlämnar varan inom</w:t>
            </w:r>
            <w:r>
              <w:t xml:space="preserve"> en be</w:t>
            </w:r>
            <w:r>
              <w:softHyphen/>
              <w:t xml:space="preserve">stämd tilläggstid </w:t>
            </w:r>
            <w:r w:rsidRPr="000321B9">
              <w:t xml:space="preserve">och </w:t>
            </w:r>
            <w:r w:rsidRPr="001949B4">
              <w:rPr>
                <w:i/>
              </w:rPr>
              <w:t>om</w:t>
            </w:r>
            <w:r>
              <w:rPr>
                <w:i/>
              </w:rPr>
              <w:t xml:space="preserve"> tilläggs</w:t>
            </w:r>
            <w:r>
              <w:rPr>
                <w:i/>
              </w:rPr>
              <w:softHyphen/>
              <w:t xml:space="preserve">tiden </w:t>
            </w:r>
            <w:r w:rsidRPr="000321B9">
              <w:t xml:space="preserve">inte </w:t>
            </w:r>
            <w:r>
              <w:t>är oskäligt kort, får köparen</w:t>
            </w:r>
            <w:r w:rsidRPr="00FB1AD1">
              <w:t xml:space="preserve"> </w:t>
            </w:r>
            <w:r>
              <w:t xml:space="preserve">även </w:t>
            </w:r>
            <w:r w:rsidRPr="00FB1AD1">
              <w:t xml:space="preserve">häva köpet om varan inte avlämnas inom tilläggstiden. Medan tilläggstiden löper får köparen häva köpet endast om </w:t>
            </w:r>
            <w:r w:rsidRPr="00FB1AD1">
              <w:lastRenderedPageBreak/>
              <w:t>säljaren meddelar att han inte kommer att fullgöra köpet inom denna tid.</w:t>
            </w:r>
          </w:p>
        </w:tc>
      </w:tr>
      <w:tr w:rsidR="00655D68" w:rsidTr="00A64F4A">
        <w:tc>
          <w:tcPr>
            <w:tcW w:w="3061" w:type="dxa"/>
            <w:shd w:val="clear" w:color="auto" w:fill="auto"/>
          </w:tcPr>
          <w:p w:rsidR="00655D68" w:rsidRPr="00FB1AD1" w:rsidRDefault="00655D68" w:rsidP="00A64F4A">
            <w:pPr>
              <w:pStyle w:val="Brdtextmedindrag"/>
            </w:pPr>
            <w:r w:rsidRPr="00BE68EA">
              <w:rPr>
                <w:i/>
              </w:rPr>
              <w:lastRenderedPageBreak/>
              <w:t xml:space="preserve">Har </w:t>
            </w:r>
            <w:r w:rsidRPr="003C34C2">
              <w:t xml:space="preserve">köparen </w:t>
            </w:r>
            <w:r w:rsidRPr="00A81339">
              <w:t>utan att</w:t>
            </w:r>
            <w:r w:rsidRPr="003C34C2">
              <w:t xml:space="preserve"> </w:t>
            </w:r>
            <w:r w:rsidRPr="007F328A">
              <w:rPr>
                <w:i/>
              </w:rPr>
              <w:t xml:space="preserve">förelägga säljaren </w:t>
            </w:r>
            <w:r w:rsidRPr="00C23A27">
              <w:t>någon tilläggstid krävt</w:t>
            </w:r>
            <w:r w:rsidRPr="003C34C2">
              <w:t xml:space="preserve"> fullgörelse av köpet, får köpa</w:t>
            </w:r>
            <w:r>
              <w:t>ren häva köpet om varan inte av</w:t>
            </w:r>
            <w:r w:rsidRPr="003C34C2">
              <w:t>läm</w:t>
            </w:r>
            <w:r>
              <w:softHyphen/>
            </w:r>
            <w:r w:rsidRPr="003C34C2">
              <w:t>nas inom en skälig tid efter det att kravet framställdes.</w:t>
            </w:r>
          </w:p>
        </w:tc>
        <w:tc>
          <w:tcPr>
            <w:tcW w:w="3061" w:type="dxa"/>
            <w:shd w:val="clear" w:color="auto" w:fill="auto"/>
          </w:tcPr>
          <w:p w:rsidR="00655D68" w:rsidRPr="007F328A" w:rsidRDefault="00655D68" w:rsidP="00A64F4A">
            <w:pPr>
              <w:pStyle w:val="Brdtextmedindrag"/>
              <w:rPr>
                <w:i/>
              </w:rPr>
            </w:pPr>
            <w:r w:rsidRPr="007F328A">
              <w:rPr>
                <w:i/>
              </w:rPr>
              <w:t>Om</w:t>
            </w:r>
            <w:r w:rsidRPr="003C34C2">
              <w:t xml:space="preserve"> köparen </w:t>
            </w:r>
            <w:r w:rsidRPr="00BE68EA">
              <w:rPr>
                <w:i/>
              </w:rPr>
              <w:t>har</w:t>
            </w:r>
            <w:r>
              <w:t xml:space="preserve"> </w:t>
            </w:r>
            <w:r w:rsidRPr="003C34C2">
              <w:t>krävt fullgörel</w:t>
            </w:r>
            <w:r>
              <w:softHyphen/>
            </w:r>
            <w:r w:rsidRPr="003C34C2">
              <w:t>se av köpet</w:t>
            </w:r>
            <w:r>
              <w:t xml:space="preserve"> </w:t>
            </w:r>
            <w:r w:rsidRPr="00A81339">
              <w:t>utan att</w:t>
            </w:r>
            <w:r w:rsidRPr="00D52D31">
              <w:rPr>
                <w:i/>
              </w:rPr>
              <w:t xml:space="preserve"> ange </w:t>
            </w:r>
            <w:r w:rsidRPr="00C23A27">
              <w:t xml:space="preserve">någon tilläggstid, </w:t>
            </w:r>
            <w:r w:rsidRPr="003C34C2">
              <w:t>får köpa</w:t>
            </w:r>
            <w:r>
              <w:t>ren häva köpet om varan inte av</w:t>
            </w:r>
            <w:r w:rsidRPr="003C34C2">
              <w:t>lämnas inom en skälig tid efter det att kravet framställdes.</w:t>
            </w:r>
          </w:p>
        </w:tc>
      </w:tr>
      <w:tr w:rsidR="00655D68" w:rsidTr="00A64F4A">
        <w:tc>
          <w:tcPr>
            <w:tcW w:w="3061" w:type="dxa"/>
            <w:shd w:val="clear" w:color="auto" w:fill="auto"/>
          </w:tcPr>
          <w:p w:rsidR="00655D68" w:rsidRPr="00FB1AD1" w:rsidRDefault="00655D68" w:rsidP="00A64F4A">
            <w:pPr>
              <w:pStyle w:val="Brdtextmedindrag"/>
              <w:rPr>
                <w:i/>
              </w:rPr>
            </w:pPr>
            <w:r w:rsidRPr="00FB1AD1">
              <w:rPr>
                <w:i/>
              </w:rPr>
              <w:t>Avser köpet en vara som skall tillverkas eller skaffas särskilt för köparen efter dennes anvisningar eller önskemål och kan säljaren inte utan väsentlig förlust tillgodo</w:t>
            </w:r>
            <w:r>
              <w:rPr>
                <w:i/>
              </w:rPr>
              <w:softHyphen/>
            </w:r>
            <w:r w:rsidRPr="00FB1AD1">
              <w:rPr>
                <w:i/>
              </w:rPr>
              <w:t>göra sig varan på annat sätt, får köparen häva köpet endast om syf</w:t>
            </w:r>
            <w:r>
              <w:rPr>
                <w:i/>
              </w:rPr>
              <w:softHyphen/>
            </w:r>
            <w:r w:rsidRPr="00FB1AD1">
              <w:rPr>
                <w:i/>
              </w:rPr>
              <w:t>tet med köpet är väsentligen för</w:t>
            </w:r>
            <w:r>
              <w:rPr>
                <w:i/>
              </w:rPr>
              <w:softHyphen/>
            </w:r>
            <w:r w:rsidRPr="00FB1AD1">
              <w:rPr>
                <w:i/>
              </w:rPr>
              <w:t>felat genom dröjsmålet och sälja</w:t>
            </w:r>
            <w:r>
              <w:rPr>
                <w:i/>
              </w:rPr>
              <w:softHyphen/>
            </w:r>
            <w:r w:rsidRPr="00E43E7D">
              <w:rPr>
                <w:i/>
                <w:spacing w:val="-4"/>
                <w:kern w:val="20"/>
              </w:rPr>
              <w:t>ren insåg eller borde ha insett detta.</w:t>
            </w:r>
          </w:p>
        </w:tc>
        <w:tc>
          <w:tcPr>
            <w:tcW w:w="3061" w:type="dxa"/>
            <w:shd w:val="clear" w:color="auto" w:fill="auto"/>
          </w:tcPr>
          <w:p w:rsidR="00655D68" w:rsidRPr="00FB1AD1" w:rsidRDefault="00655D68" w:rsidP="00A64F4A">
            <w:pPr>
              <w:pStyle w:val="Brdtextmedindrag"/>
            </w:pPr>
          </w:p>
        </w:tc>
      </w:tr>
    </w:tbl>
    <w:p w:rsidR="00655D68" w:rsidRDefault="00655D68" w:rsidP="00655D68">
      <w:pPr>
        <w:pStyle w:val="Brdtext"/>
        <w:spacing w:after="10"/>
        <w:rPr>
          <w:u w:val="single"/>
        </w:rPr>
      </w:pPr>
    </w:p>
    <w:p w:rsidR="00655D68" w:rsidRDefault="00655D68" w:rsidP="00655D68">
      <w:pPr>
        <w:pStyle w:val="Brdtextmedindrag"/>
        <w:jc w:val="center"/>
      </w:pPr>
      <w:r>
        <w:t>43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A64F4A">
        <w:tc>
          <w:tcPr>
            <w:tcW w:w="3061" w:type="dxa"/>
            <w:shd w:val="clear" w:color="auto" w:fill="auto"/>
          </w:tcPr>
          <w:p w:rsidR="00655D68" w:rsidRDefault="00655D68" w:rsidP="00501A8B">
            <w:pPr>
              <w:pStyle w:val="Brdtextmedindrag"/>
            </w:pPr>
            <w:r w:rsidRPr="00D52D31">
              <w:rPr>
                <w:i/>
              </w:rPr>
              <w:t>Hävs</w:t>
            </w:r>
            <w:r w:rsidRPr="006305E2">
              <w:t xml:space="preserve"> köpet, bortfaller säljarens skyldighet att överlämna varan och köparens skyldighet att betala köpesumman.</w:t>
            </w:r>
          </w:p>
        </w:tc>
        <w:tc>
          <w:tcPr>
            <w:tcW w:w="3061" w:type="dxa"/>
            <w:shd w:val="clear" w:color="auto" w:fill="auto"/>
          </w:tcPr>
          <w:p w:rsidR="00655D68" w:rsidRDefault="00655D68" w:rsidP="00A64F4A">
            <w:pPr>
              <w:pStyle w:val="Brdtextmedindrag"/>
            </w:pPr>
            <w:r w:rsidRPr="007F328A">
              <w:rPr>
                <w:i/>
              </w:rPr>
              <w:t>Om</w:t>
            </w:r>
            <w:r>
              <w:t xml:space="preserve"> </w:t>
            </w:r>
            <w:r w:rsidRPr="006305E2">
              <w:t>köpet</w:t>
            </w:r>
            <w:r>
              <w:t xml:space="preserve"> </w:t>
            </w:r>
            <w:r w:rsidRPr="00D52D31">
              <w:rPr>
                <w:i/>
              </w:rPr>
              <w:t>hävs</w:t>
            </w:r>
            <w:r w:rsidRPr="007F328A">
              <w:t>,</w:t>
            </w:r>
            <w:r w:rsidRPr="006305E2">
              <w:t xml:space="preserve"> bortfaller sälja</w:t>
            </w:r>
            <w:r>
              <w:softHyphen/>
            </w:r>
            <w:r w:rsidRPr="00CB7BFF">
              <w:rPr>
                <w:spacing w:val="-2"/>
              </w:rPr>
              <w:t>rens skyldighet att överlämna varan</w:t>
            </w:r>
            <w:r w:rsidRPr="006305E2">
              <w:t xml:space="preserve"> och köparens skyldighet att betala köpesumman.</w:t>
            </w:r>
          </w:p>
        </w:tc>
      </w:tr>
      <w:tr w:rsidR="00655D68" w:rsidTr="00A64F4A">
        <w:tc>
          <w:tcPr>
            <w:tcW w:w="3061" w:type="dxa"/>
            <w:shd w:val="clear" w:color="auto" w:fill="auto"/>
          </w:tcPr>
          <w:p w:rsidR="00655D68" w:rsidRDefault="00655D68" w:rsidP="00A64F4A">
            <w:pPr>
              <w:pStyle w:val="Brdtextmedindrag"/>
            </w:pPr>
            <w:r>
              <w:t>I den mån köpet har fullgjorts får vardera parten kräva att mot</w:t>
            </w:r>
            <w:r>
              <w:softHyphen/>
              <w:t xml:space="preserve">parten lämnar tillbaka vad han har tagit emot. Var och en får </w:t>
            </w:r>
            <w:r w:rsidRPr="002B77E6">
              <w:rPr>
                <w:i/>
              </w:rPr>
              <w:t>därvid</w:t>
            </w:r>
            <w:r>
              <w:t xml:space="preserve"> hålla inne vad han har tagit emot till dess att den andre ger ut vad han </w:t>
            </w:r>
            <w:r w:rsidRPr="006305E2">
              <w:rPr>
                <w:i/>
              </w:rPr>
              <w:t xml:space="preserve">skall </w:t>
            </w:r>
            <w:r>
              <w:t>lämna tillbaka samt betalar eller ställer godtagbar säker</w:t>
            </w:r>
            <w:r>
              <w:softHyphen/>
              <w:t xml:space="preserve">het för skadestånd och ränta som han kan vara skyldig att </w:t>
            </w:r>
            <w:r w:rsidRPr="00852FE1">
              <w:rPr>
                <w:i/>
              </w:rPr>
              <w:t>erlägga</w:t>
            </w:r>
            <w:r>
              <w:t xml:space="preserve">. </w:t>
            </w:r>
          </w:p>
        </w:tc>
        <w:tc>
          <w:tcPr>
            <w:tcW w:w="3061" w:type="dxa"/>
            <w:shd w:val="clear" w:color="auto" w:fill="auto"/>
          </w:tcPr>
          <w:p w:rsidR="00655D68" w:rsidRDefault="00655D68" w:rsidP="00A64F4A">
            <w:pPr>
              <w:pStyle w:val="Brdtextmedindrag"/>
            </w:pPr>
            <w:r>
              <w:t>I den mån köpet har fullgjorts får vardera parten kräva att mot</w:t>
            </w:r>
            <w:r>
              <w:softHyphen/>
              <w:t xml:space="preserve">parten </w:t>
            </w:r>
            <w:r w:rsidRPr="006305E2">
              <w:rPr>
                <w:i/>
              </w:rPr>
              <w:t xml:space="preserve">utan </w:t>
            </w:r>
            <w:r>
              <w:rPr>
                <w:i/>
              </w:rPr>
              <w:t xml:space="preserve">onödigt </w:t>
            </w:r>
            <w:r w:rsidRPr="006305E2">
              <w:rPr>
                <w:i/>
              </w:rPr>
              <w:t>dröjsmål</w:t>
            </w:r>
            <w:r>
              <w:t xml:space="preserve"> läm</w:t>
            </w:r>
            <w:r>
              <w:softHyphen/>
              <w:t xml:space="preserve">nar tillbaka vad han har tagit emot. Var och en får </w:t>
            </w:r>
            <w:r w:rsidRPr="002B77E6">
              <w:rPr>
                <w:i/>
              </w:rPr>
              <w:t>då</w:t>
            </w:r>
            <w:r>
              <w:t xml:space="preserve"> hålla inne vad han har tagit emot till dess att den andre ger ut vad han </w:t>
            </w:r>
            <w:r w:rsidRPr="006305E2">
              <w:rPr>
                <w:i/>
              </w:rPr>
              <w:t>ska</w:t>
            </w:r>
            <w:r>
              <w:t xml:space="preserve"> lämna tillbaka samt betalar eller ställer godtagbar säkerhet för skade</w:t>
            </w:r>
            <w:r>
              <w:softHyphen/>
              <w:t>stånd och ränta som han kan vara skyl</w:t>
            </w:r>
            <w:r>
              <w:softHyphen/>
              <w:t xml:space="preserve">dig att </w:t>
            </w:r>
            <w:r w:rsidRPr="00852FE1">
              <w:rPr>
                <w:i/>
              </w:rPr>
              <w:t>betala</w:t>
            </w:r>
            <w:r>
              <w:t>.</w:t>
            </w:r>
          </w:p>
        </w:tc>
      </w:tr>
      <w:tr w:rsidR="00655D68" w:rsidTr="00A64F4A">
        <w:tc>
          <w:tcPr>
            <w:tcW w:w="3061" w:type="dxa"/>
            <w:shd w:val="clear" w:color="auto" w:fill="auto"/>
          </w:tcPr>
          <w:p w:rsidR="00655D68" w:rsidRDefault="00655D68" w:rsidP="00A64F4A">
            <w:pPr>
              <w:pStyle w:val="Brdtextmedindrag"/>
            </w:pPr>
            <w:r w:rsidRPr="006305E2">
              <w:t xml:space="preserve">Om säljaren </w:t>
            </w:r>
            <w:r w:rsidRPr="006305E2">
              <w:rPr>
                <w:i/>
              </w:rPr>
              <w:t>skall</w:t>
            </w:r>
            <w:r w:rsidRPr="006305E2">
              <w:t xml:space="preserve"> företa omleve</w:t>
            </w:r>
            <w:r>
              <w:softHyphen/>
            </w:r>
            <w:r w:rsidRPr="006305E2">
              <w:t>rans, får köparen hålla inne vad han har tagi</w:t>
            </w:r>
            <w:r>
              <w:t>t emot till dess att omleverans sker.</w:t>
            </w:r>
          </w:p>
        </w:tc>
        <w:tc>
          <w:tcPr>
            <w:tcW w:w="3061" w:type="dxa"/>
            <w:shd w:val="clear" w:color="auto" w:fill="auto"/>
          </w:tcPr>
          <w:p w:rsidR="00655D68" w:rsidRDefault="00655D68" w:rsidP="00A64F4A">
            <w:pPr>
              <w:pStyle w:val="Brdtextmedindrag"/>
            </w:pPr>
            <w:r>
              <w:t xml:space="preserve">Om säljaren </w:t>
            </w:r>
            <w:r w:rsidRPr="006305E2">
              <w:rPr>
                <w:i/>
              </w:rPr>
              <w:t>ska</w:t>
            </w:r>
            <w:r w:rsidRPr="006305E2">
              <w:t xml:space="preserve"> företa omleve</w:t>
            </w:r>
            <w:r>
              <w:softHyphen/>
            </w:r>
            <w:r w:rsidRPr="006305E2">
              <w:t>rans, får köparen hålla inne vad han har tagi</w:t>
            </w:r>
            <w:r>
              <w:t>t emot till dess att omleverans sker.</w:t>
            </w:r>
          </w:p>
        </w:tc>
      </w:tr>
    </w:tbl>
    <w:p w:rsidR="00655D68" w:rsidRDefault="00655D68" w:rsidP="00655D68">
      <w:pPr>
        <w:pStyle w:val="Brdtext"/>
        <w:spacing w:after="10"/>
        <w:rPr>
          <w:u w:val="single"/>
        </w:rPr>
      </w:pPr>
      <w:r w:rsidRPr="00EB3ED3">
        <w:rPr>
          <w:u w:val="single"/>
        </w:rPr>
        <w:t>                                     </w:t>
      </w:r>
    </w:p>
    <w:p w:rsidR="00655D68" w:rsidRPr="00EB3ED3" w:rsidRDefault="00655D68" w:rsidP="00655D68">
      <w:pPr>
        <w:pStyle w:val="Brdtextmedindrag"/>
      </w:pPr>
    </w:p>
    <w:p w:rsidR="00655D68" w:rsidRDefault="00655D68" w:rsidP="00655D68">
      <w:pPr>
        <w:pStyle w:val="Brdtextmedindrag"/>
      </w:pPr>
      <w:r>
        <w:t>1. Denna lag träder i kraft den 13 juni 2014.</w:t>
      </w:r>
    </w:p>
    <w:p w:rsidR="00655D68" w:rsidRDefault="00655D68" w:rsidP="00655D68">
      <w:pPr>
        <w:pStyle w:val="Brdtextmedindrag"/>
      </w:pPr>
      <w:r>
        <w:t>2. Äldre föreskrifter gäller för avtal som har ingåtts före ikraft</w:t>
      </w:r>
      <w:r>
        <w:softHyphen/>
        <w:t>trädandet.</w:t>
      </w:r>
    </w:p>
    <w:p w:rsidR="00655D68" w:rsidRDefault="00655D68" w:rsidP="00655D68">
      <w:pPr>
        <w:pStyle w:val="Brdtextmedindrag"/>
      </w:pPr>
    </w:p>
    <w:p w:rsidR="00655D68" w:rsidRDefault="00655D68" w:rsidP="00655D68">
      <w:pPr>
        <w:pStyle w:val="Brdtextmedindrag"/>
        <w:sectPr w:rsidR="00655D68" w:rsidSect="00655D68">
          <w:footnotePr>
            <w:numRestart w:val="eachSect"/>
          </w:footnotePr>
          <w:type w:val="continuous"/>
          <w:pgSz w:w="9356" w:h="13721" w:code="9"/>
          <w:pgMar w:top="794" w:right="2438" w:bottom="1191" w:left="1020" w:header="0" w:footer="709" w:gutter="0"/>
          <w:cols w:space="720"/>
          <w:docGrid w:linePitch="245"/>
        </w:sectPr>
      </w:pPr>
    </w:p>
    <w:p w:rsidR="00655D68" w:rsidRDefault="00655D68" w:rsidP="00655D68">
      <w:pPr>
        <w:pStyle w:val="Rubrik2"/>
        <w:spacing w:before="0"/>
      </w:pPr>
      <w:bookmarkStart w:id="164" w:name="_Toc351644877"/>
      <w:bookmarkStart w:id="165" w:name="_Toc351713568"/>
      <w:bookmarkStart w:id="166" w:name="_Toc351714655"/>
      <w:bookmarkStart w:id="167" w:name="_Toc351724119"/>
      <w:bookmarkStart w:id="168" w:name="_Toc351724576"/>
      <w:bookmarkStart w:id="169" w:name="_Toc351963528"/>
      <w:bookmarkStart w:id="170" w:name="_Toc351982087"/>
      <w:bookmarkStart w:id="171" w:name="_Toc351995775"/>
      <w:bookmarkStart w:id="172" w:name="_Toc352057136"/>
      <w:bookmarkStart w:id="173" w:name="_Toc352058775"/>
      <w:bookmarkStart w:id="174" w:name="_Toc354038558"/>
      <w:bookmarkStart w:id="175" w:name="_Toc354384637"/>
      <w:bookmarkStart w:id="176" w:name="_Toc354515362"/>
      <w:bookmarkStart w:id="177" w:name="_Toc355341510"/>
      <w:bookmarkStart w:id="178" w:name="_Toc357503362"/>
      <w:bookmarkStart w:id="179" w:name="_Toc357597439"/>
      <w:bookmarkStart w:id="180" w:name="_Toc357605872"/>
      <w:bookmarkStart w:id="181" w:name="_Toc357676802"/>
      <w:bookmarkStart w:id="182" w:name="_Toc358036789"/>
      <w:bookmarkStart w:id="183" w:name="_Toc358212559"/>
      <w:bookmarkStart w:id="184" w:name="_Toc358212731"/>
      <w:bookmarkStart w:id="185" w:name="_Toc358890548"/>
      <w:bookmarkStart w:id="186" w:name="_Toc358891073"/>
      <w:bookmarkStart w:id="187" w:name="_Toc359918099"/>
      <w:bookmarkStart w:id="188" w:name="_Toc360001046"/>
      <w:bookmarkStart w:id="189" w:name="_Toc360182231"/>
      <w:bookmarkStart w:id="190" w:name="_Toc364257033"/>
      <w:bookmarkStart w:id="191" w:name="_Toc364324287"/>
      <w:bookmarkStart w:id="192" w:name="_Toc364407356"/>
      <w:bookmarkStart w:id="193" w:name="_Toc364768478"/>
      <w:bookmarkStart w:id="194" w:name="_Toc364768709"/>
      <w:bookmarkStart w:id="195" w:name="_Toc364768776"/>
      <w:bookmarkStart w:id="196" w:name="_Toc365547119"/>
      <w:bookmarkStart w:id="197" w:name="_Toc365558686"/>
      <w:bookmarkStart w:id="198" w:name="_Toc365617022"/>
      <w:bookmarkStart w:id="199" w:name="_Toc365617088"/>
      <w:bookmarkStart w:id="200" w:name="_Toc365649725"/>
      <w:bookmarkStart w:id="201" w:name="_Toc365651327"/>
      <w:bookmarkStart w:id="202" w:name="_Toc365652497"/>
      <w:bookmarkStart w:id="203" w:name="_Toc365654345"/>
      <w:bookmarkStart w:id="204" w:name="_Toc365885492"/>
      <w:bookmarkStart w:id="205" w:name="_Toc365889019"/>
      <w:bookmarkStart w:id="206" w:name="_Toc365900298"/>
      <w:bookmarkStart w:id="207" w:name="_Toc365905896"/>
      <w:bookmarkStart w:id="208" w:name="_Toc365968579"/>
      <w:bookmarkStart w:id="209" w:name="_Toc366488665"/>
      <w:bookmarkStart w:id="210" w:name="_Toc366501606"/>
      <w:bookmarkStart w:id="211" w:name="_Toc366503069"/>
      <w:bookmarkStart w:id="212" w:name="_Toc366505398"/>
      <w:bookmarkStart w:id="213" w:name="_Toc367127380"/>
      <w:bookmarkStart w:id="214" w:name="_Toc367263330"/>
      <w:bookmarkStart w:id="215" w:name="_Toc367263775"/>
      <w:bookmarkStart w:id="216" w:name="_Toc367265213"/>
      <w:bookmarkStart w:id="217" w:name="_Toc367362247"/>
      <w:bookmarkStart w:id="218" w:name="_Toc367450706"/>
      <w:bookmarkStart w:id="219" w:name="_Toc367698831"/>
      <w:bookmarkStart w:id="220" w:name="_Toc367699775"/>
      <w:bookmarkStart w:id="221" w:name="_Toc367710400"/>
      <w:bookmarkStart w:id="222" w:name="_Toc367714150"/>
      <w:bookmarkStart w:id="223" w:name="_Toc367716370"/>
      <w:bookmarkStart w:id="224" w:name="_Toc368387718"/>
      <w:bookmarkStart w:id="225" w:name="_Toc368394277"/>
      <w:bookmarkStart w:id="226" w:name="_Toc368395649"/>
      <w:bookmarkStart w:id="227" w:name="_Toc368483510"/>
      <w:bookmarkStart w:id="228" w:name="_Toc368491158"/>
      <w:bookmarkStart w:id="229" w:name="_Toc368492959"/>
      <w:bookmarkStart w:id="230" w:name="_Toc368494527"/>
      <w:bookmarkStart w:id="231" w:name="_Toc368554666"/>
      <w:r>
        <w:lastRenderedPageBreak/>
        <w:t>Förslag till lag om ändring i lagen (1991:351) om handelsagentur</w:t>
      </w:r>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p>
    <w:p w:rsidR="00655D68" w:rsidRDefault="00655D68" w:rsidP="00655D68">
      <w:pPr>
        <w:pStyle w:val="Brdtextmedindrag"/>
      </w:pPr>
      <w:r>
        <w:t>Härigenom föreskrivs att 17 och 22 §§ lagen (1991:351) om handels</w:t>
      </w:r>
      <w:r>
        <w:softHyphen/>
        <w:t>agentur ska ha följande lydelse.</w:t>
      </w:r>
    </w:p>
    <w:p w:rsidR="00655D68" w:rsidRDefault="00655D68" w:rsidP="00655D68">
      <w:pPr>
        <w:pStyle w:val="Brdtextmedindrag"/>
      </w:pPr>
    </w:p>
    <w:p w:rsidR="00655D68" w:rsidRDefault="00655D68" w:rsidP="00655D68">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RPr="00FB1AD1" w:rsidTr="00A64F4A">
        <w:tc>
          <w:tcPr>
            <w:tcW w:w="3061" w:type="dxa"/>
            <w:shd w:val="clear" w:color="auto" w:fill="auto"/>
          </w:tcPr>
          <w:p w:rsidR="00655D68" w:rsidRPr="00FB1AD1" w:rsidRDefault="00655D68" w:rsidP="00A64F4A">
            <w:pPr>
              <w:pStyle w:val="Brdtext"/>
              <w:rPr>
                <w:i/>
              </w:rPr>
            </w:pPr>
            <w:r w:rsidRPr="00FB1AD1">
              <w:rPr>
                <w:i/>
              </w:rPr>
              <w:t>Nuvarande lydelse</w:t>
            </w:r>
          </w:p>
        </w:tc>
        <w:tc>
          <w:tcPr>
            <w:tcW w:w="3061" w:type="dxa"/>
            <w:shd w:val="clear" w:color="auto" w:fill="auto"/>
          </w:tcPr>
          <w:p w:rsidR="00655D68" w:rsidRPr="00FB1AD1" w:rsidRDefault="00655D68" w:rsidP="00A64F4A">
            <w:pPr>
              <w:pStyle w:val="Brdtext"/>
              <w:rPr>
                <w:i/>
              </w:rPr>
            </w:pPr>
            <w:r w:rsidRPr="00FB1AD1">
              <w:rPr>
                <w:i/>
              </w:rPr>
              <w:t>Föreslagen lydelse</w:t>
            </w:r>
          </w:p>
        </w:tc>
      </w:tr>
    </w:tbl>
    <w:p w:rsidR="00655D68" w:rsidRDefault="00655D68" w:rsidP="00655D68">
      <w:pPr>
        <w:pStyle w:val="Brdtextmedindrag"/>
      </w:pPr>
    </w:p>
    <w:p w:rsidR="00655D68" w:rsidRDefault="00655D68" w:rsidP="00655D68">
      <w:pPr>
        <w:pStyle w:val="Brdtextmedindrag"/>
        <w:jc w:val="center"/>
      </w:pPr>
      <w:r>
        <w:t>17 §</w:t>
      </w:r>
      <w:r>
        <w:rPr>
          <w:rStyle w:val="Fotnotsreferens"/>
        </w:rPr>
        <w:footnoteReference w:id="3"/>
      </w:r>
    </w:p>
    <w:p w:rsidR="00655D68" w:rsidRDefault="00655D68" w:rsidP="00655D68">
      <w:pPr>
        <w:pStyle w:val="Brdtextmedindrag"/>
      </w:pPr>
      <w:r w:rsidRPr="00BE0E9A">
        <w:t>Agenten får inte utan särskilt bemyndigande sluta avtal om försäljning eller köp på huvudmannens vägnar.</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A64F4A">
        <w:tc>
          <w:tcPr>
            <w:tcW w:w="3061" w:type="dxa"/>
            <w:shd w:val="clear" w:color="auto" w:fill="auto"/>
          </w:tcPr>
          <w:p w:rsidR="00655D68" w:rsidRDefault="00655D68" w:rsidP="00A64F4A">
            <w:pPr>
              <w:pStyle w:val="Brdtextmedindrag"/>
            </w:pPr>
            <w:r w:rsidRPr="00BE0E9A">
              <w:t xml:space="preserve">I fråga om distansavtal och </w:t>
            </w:r>
            <w:r w:rsidRPr="00BE0E9A">
              <w:rPr>
                <w:i/>
              </w:rPr>
              <w:t>hem</w:t>
            </w:r>
            <w:r>
              <w:rPr>
                <w:i/>
              </w:rPr>
              <w:softHyphen/>
            </w:r>
            <w:r w:rsidRPr="00BE0E9A">
              <w:rPr>
                <w:i/>
              </w:rPr>
              <w:t>försäljningsavtal</w:t>
            </w:r>
            <w:r w:rsidRPr="00BE0E9A">
              <w:t xml:space="preserve"> finns särskilda bestämmelser i </w:t>
            </w:r>
            <w:r w:rsidRPr="00BE0E9A">
              <w:rPr>
                <w:i/>
              </w:rPr>
              <w:t>distans- och hem</w:t>
            </w:r>
            <w:r>
              <w:rPr>
                <w:i/>
              </w:rPr>
              <w:softHyphen/>
            </w:r>
            <w:r w:rsidRPr="00BE0E9A">
              <w:rPr>
                <w:i/>
              </w:rPr>
              <w:t>försäljningslagen (2005:59)</w:t>
            </w:r>
            <w:r w:rsidRPr="00BE0E9A">
              <w:t>.</w:t>
            </w:r>
          </w:p>
        </w:tc>
        <w:tc>
          <w:tcPr>
            <w:tcW w:w="3061" w:type="dxa"/>
            <w:shd w:val="clear" w:color="auto" w:fill="auto"/>
          </w:tcPr>
          <w:p w:rsidR="00655D68" w:rsidRDefault="00655D68" w:rsidP="00A64F4A">
            <w:pPr>
              <w:pStyle w:val="Brdtextmedindrag"/>
            </w:pPr>
            <w:r w:rsidRPr="00BE0E9A">
              <w:t xml:space="preserve">I fråga om distansavtal och </w:t>
            </w:r>
            <w:r w:rsidRPr="00BE0E9A">
              <w:rPr>
                <w:i/>
              </w:rPr>
              <w:t>avta</w:t>
            </w:r>
            <w:r>
              <w:rPr>
                <w:i/>
              </w:rPr>
              <w:t xml:space="preserve">l </w:t>
            </w:r>
            <w:r w:rsidRPr="006F0ABC">
              <w:rPr>
                <w:i/>
                <w:spacing w:val="-2"/>
              </w:rPr>
              <w:t>utanför affärslokaler</w:t>
            </w:r>
            <w:r w:rsidRPr="006F0ABC">
              <w:rPr>
                <w:spacing w:val="-2"/>
              </w:rPr>
              <w:t xml:space="preserve"> finns särskilda</w:t>
            </w:r>
            <w:r w:rsidRPr="00BE0E9A">
              <w:t xml:space="preserve"> bestämmelser i </w:t>
            </w:r>
            <w:r w:rsidRPr="00BE0E9A">
              <w:rPr>
                <w:i/>
              </w:rPr>
              <w:t>lagen (2005:59) om dist</w:t>
            </w:r>
            <w:r>
              <w:rPr>
                <w:i/>
              </w:rPr>
              <w:t>ansavtal och avtal utanför</w:t>
            </w:r>
            <w:r w:rsidRPr="00BE0E9A">
              <w:rPr>
                <w:i/>
              </w:rPr>
              <w:t xml:space="preserve"> affärslokaler.</w:t>
            </w:r>
          </w:p>
        </w:tc>
      </w:tr>
    </w:tbl>
    <w:p w:rsidR="00655D68" w:rsidRDefault="00655D68" w:rsidP="00655D68">
      <w:pPr>
        <w:pStyle w:val="Brdtextmedindrag"/>
      </w:pPr>
    </w:p>
    <w:p w:rsidR="00655D68" w:rsidRDefault="00655D68" w:rsidP="00655D68">
      <w:pPr>
        <w:pStyle w:val="Brdtextmedindrag"/>
        <w:jc w:val="center"/>
      </w:pPr>
      <w:r>
        <w:t>22 §</w:t>
      </w:r>
      <w:r>
        <w:rPr>
          <w:rStyle w:val="Fotnotsreferens"/>
        </w:rPr>
        <w:footnoteReference w:id="4"/>
      </w:r>
    </w:p>
    <w:p w:rsidR="00655D68" w:rsidRDefault="00655D68" w:rsidP="00655D68">
      <w:pPr>
        <w:pStyle w:val="Brdtextmedindrag"/>
      </w:pPr>
      <w:r w:rsidRPr="00BE0E9A">
        <w:t>Agenten får inte utan särskilt bemyndigande ta emot betalning för sålda varor eller efter det att ett avtal har ingåtts medge anstånd med betalningen eller nedsättning i priset eller annan ändring i avtalet.</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A64F4A">
        <w:tc>
          <w:tcPr>
            <w:tcW w:w="3061" w:type="dxa"/>
            <w:shd w:val="clear" w:color="auto" w:fill="auto"/>
          </w:tcPr>
          <w:p w:rsidR="00655D68" w:rsidRDefault="00655D68" w:rsidP="00A64F4A">
            <w:pPr>
              <w:pStyle w:val="Brdtextmedindrag"/>
            </w:pPr>
            <w:r w:rsidRPr="00D52D31">
              <w:rPr>
                <w:i/>
              </w:rPr>
              <w:t>Får</w:t>
            </w:r>
            <w:r w:rsidRPr="00BE0E9A">
              <w:t xml:space="preserve"> huvudmannen kännedom om att agenten utan bemyndigande har vidtagit en åtgärd som avses i första stycket beträffande ett avtal som kan anses ha kommit till stånd genom agentens medverkan eller som har ingåtts med en tredje man som hör till ett område eller en kundkrets som har tilldelats agent</w:t>
            </w:r>
            <w:r>
              <w:softHyphen/>
            </w:r>
            <w:r w:rsidRPr="00BE0E9A">
              <w:t xml:space="preserve">en, </w:t>
            </w:r>
            <w:r w:rsidRPr="00BE0E9A">
              <w:rPr>
                <w:i/>
              </w:rPr>
              <w:t>skall</w:t>
            </w:r>
            <w:r>
              <w:t xml:space="preserve"> </w:t>
            </w:r>
            <w:r w:rsidRPr="003512F8">
              <w:t>huvudmannen, om han inte vill godkänna åtgärden, med</w:t>
            </w:r>
            <w:r>
              <w:softHyphen/>
            </w:r>
            <w:r w:rsidRPr="003512F8">
              <w:t xml:space="preserve">dela tredje man detta utan oskäligt uppehåll. </w:t>
            </w:r>
            <w:r w:rsidRPr="00D52D31">
              <w:rPr>
                <w:i/>
              </w:rPr>
              <w:t xml:space="preserve">Gör </w:t>
            </w:r>
            <w:r w:rsidRPr="003512F8">
              <w:t>han inte det, anses han ha godkänt åtgärden.</w:t>
            </w:r>
          </w:p>
        </w:tc>
        <w:tc>
          <w:tcPr>
            <w:tcW w:w="3061" w:type="dxa"/>
            <w:shd w:val="clear" w:color="auto" w:fill="auto"/>
          </w:tcPr>
          <w:p w:rsidR="00655D68" w:rsidRDefault="00655D68" w:rsidP="00A64F4A">
            <w:pPr>
              <w:pStyle w:val="Brdtextmedindrag"/>
            </w:pPr>
            <w:r w:rsidRPr="00D52D31">
              <w:rPr>
                <w:i/>
              </w:rPr>
              <w:t>Om</w:t>
            </w:r>
            <w:r w:rsidRPr="003512F8">
              <w:t xml:space="preserve"> huvudmannen</w:t>
            </w:r>
            <w:r>
              <w:t xml:space="preserve"> </w:t>
            </w:r>
            <w:r w:rsidRPr="00D52D31">
              <w:rPr>
                <w:i/>
              </w:rPr>
              <w:t>får</w:t>
            </w:r>
            <w:r w:rsidRPr="003512F8">
              <w:t xml:space="preserve"> kännedom om att agenten utan bemyndigande har vidtagit en åtgärd som avses i första stycket beträffande ett avtal som kan anses ha kommit till stånd genom agentens medverkan eller som har ingåtts med en tredje man som hör till ett område eller en kundkrets som har tilldelats agent</w:t>
            </w:r>
            <w:r>
              <w:softHyphen/>
            </w:r>
            <w:r w:rsidRPr="003512F8">
              <w:t xml:space="preserve">en, </w:t>
            </w:r>
            <w:r w:rsidRPr="003512F8">
              <w:rPr>
                <w:i/>
              </w:rPr>
              <w:t>ska</w:t>
            </w:r>
            <w:r>
              <w:rPr>
                <w:i/>
              </w:rPr>
              <w:t xml:space="preserve"> </w:t>
            </w:r>
            <w:r w:rsidRPr="003512F8">
              <w:t>huvudmannen, om han inte vill godkänna åtgärden, meddela tredje man d</w:t>
            </w:r>
            <w:r>
              <w:t xml:space="preserve">etta utan oskäligt uppehåll. </w:t>
            </w:r>
            <w:r w:rsidRPr="008E596A">
              <w:rPr>
                <w:i/>
              </w:rPr>
              <w:t>Om</w:t>
            </w:r>
            <w:r w:rsidRPr="003512F8">
              <w:t xml:space="preserve"> han inte</w:t>
            </w:r>
            <w:r>
              <w:t xml:space="preserve"> </w:t>
            </w:r>
            <w:r w:rsidRPr="008E596A">
              <w:rPr>
                <w:i/>
              </w:rPr>
              <w:t>gör</w:t>
            </w:r>
            <w:r w:rsidRPr="003512F8">
              <w:t xml:space="preserve"> det, anses han ha godkänt åtgärden.</w:t>
            </w:r>
          </w:p>
        </w:tc>
      </w:tr>
      <w:tr w:rsidR="00655D68" w:rsidTr="00A64F4A">
        <w:tc>
          <w:tcPr>
            <w:tcW w:w="3061" w:type="dxa"/>
            <w:shd w:val="clear" w:color="auto" w:fill="auto"/>
          </w:tcPr>
          <w:p w:rsidR="00655D68" w:rsidRPr="00BE0E9A" w:rsidRDefault="00655D68" w:rsidP="00A64F4A">
            <w:pPr>
              <w:pStyle w:val="Brdtextmedindrag"/>
            </w:pPr>
            <w:r w:rsidRPr="003512F8">
              <w:t xml:space="preserve">I fråga om distansavtal och </w:t>
            </w:r>
            <w:r w:rsidRPr="003512F8">
              <w:rPr>
                <w:i/>
              </w:rPr>
              <w:t>hem</w:t>
            </w:r>
            <w:r>
              <w:rPr>
                <w:i/>
              </w:rPr>
              <w:softHyphen/>
            </w:r>
            <w:r w:rsidRPr="003512F8">
              <w:rPr>
                <w:i/>
              </w:rPr>
              <w:t>försäljningsavtal</w:t>
            </w:r>
            <w:r w:rsidRPr="003512F8">
              <w:t xml:space="preserve"> finns särskilda bestämmelser i </w:t>
            </w:r>
            <w:r w:rsidRPr="003512F8">
              <w:rPr>
                <w:i/>
              </w:rPr>
              <w:t>distans- och hem</w:t>
            </w:r>
            <w:r>
              <w:rPr>
                <w:i/>
              </w:rPr>
              <w:softHyphen/>
            </w:r>
            <w:r w:rsidRPr="003512F8">
              <w:rPr>
                <w:i/>
              </w:rPr>
              <w:t>försäljningslagen (2005:59)</w:t>
            </w:r>
            <w:r w:rsidRPr="00C1091A">
              <w:t>.</w:t>
            </w:r>
          </w:p>
        </w:tc>
        <w:tc>
          <w:tcPr>
            <w:tcW w:w="3061" w:type="dxa"/>
            <w:shd w:val="clear" w:color="auto" w:fill="auto"/>
          </w:tcPr>
          <w:p w:rsidR="00655D68" w:rsidRPr="003512F8" w:rsidRDefault="00655D68" w:rsidP="00A64F4A">
            <w:pPr>
              <w:pStyle w:val="Brdtextmedindrag"/>
            </w:pPr>
            <w:r w:rsidRPr="003512F8">
              <w:t xml:space="preserve">I fråga om distansavtal och </w:t>
            </w:r>
            <w:r>
              <w:rPr>
                <w:i/>
              </w:rPr>
              <w:t xml:space="preserve">avtal </w:t>
            </w:r>
            <w:r w:rsidRPr="006F0ABC">
              <w:rPr>
                <w:i/>
                <w:spacing w:val="-2"/>
              </w:rPr>
              <w:t>utanför affärslokaler</w:t>
            </w:r>
            <w:r w:rsidRPr="006F0ABC">
              <w:rPr>
                <w:spacing w:val="-2"/>
              </w:rPr>
              <w:t xml:space="preserve"> finns särskilda</w:t>
            </w:r>
            <w:r w:rsidRPr="003512F8">
              <w:t xml:space="preserve"> bestämmelser i </w:t>
            </w:r>
            <w:r w:rsidRPr="003512F8">
              <w:rPr>
                <w:i/>
              </w:rPr>
              <w:t>lagen (2005:59) om dist</w:t>
            </w:r>
            <w:r>
              <w:rPr>
                <w:i/>
              </w:rPr>
              <w:t>ansavtal och avtal utanför</w:t>
            </w:r>
            <w:r w:rsidRPr="003512F8">
              <w:rPr>
                <w:i/>
              </w:rPr>
              <w:t xml:space="preserve"> affärslokaler</w:t>
            </w:r>
            <w:r w:rsidRPr="00C1091A">
              <w:t>.</w:t>
            </w:r>
          </w:p>
        </w:tc>
      </w:tr>
    </w:tbl>
    <w:p w:rsidR="00655D68" w:rsidRDefault="00655D68" w:rsidP="00655D68">
      <w:pPr>
        <w:pStyle w:val="Brdtext"/>
        <w:spacing w:after="10"/>
        <w:rPr>
          <w:u w:val="single"/>
        </w:rPr>
      </w:pPr>
      <w:r w:rsidRPr="003512F8">
        <w:rPr>
          <w:u w:val="single"/>
        </w:rPr>
        <w:t>                                     </w:t>
      </w:r>
    </w:p>
    <w:p w:rsidR="00655D68" w:rsidRDefault="00655D68" w:rsidP="00655D68">
      <w:pPr>
        <w:pStyle w:val="Brdtextmedindrag"/>
      </w:pPr>
    </w:p>
    <w:p w:rsidR="00655D68" w:rsidRDefault="00655D68" w:rsidP="00655D68">
      <w:pPr>
        <w:pStyle w:val="Brdtextmedindrag"/>
      </w:pPr>
      <w:r w:rsidRPr="003512F8">
        <w:t>Denna lag träder i kraft den 13 juni 2014.</w:t>
      </w:r>
    </w:p>
    <w:p w:rsidR="00655D68" w:rsidRDefault="00655D68" w:rsidP="00655D68">
      <w:pPr>
        <w:pStyle w:val="Brdtextmedindrag"/>
        <w:sectPr w:rsidR="00655D68" w:rsidSect="00A64F4A">
          <w:footnotePr>
            <w:numRestart w:val="eachSect"/>
          </w:footnotePr>
          <w:pgSz w:w="9356" w:h="13721" w:code="9"/>
          <w:pgMar w:top="794" w:right="2438" w:bottom="1191" w:left="1020" w:header="0" w:footer="709" w:gutter="0"/>
          <w:cols w:space="720"/>
          <w:docGrid w:linePitch="245"/>
        </w:sectPr>
      </w:pPr>
    </w:p>
    <w:p w:rsidR="00655D68" w:rsidRDefault="00655D68" w:rsidP="00C61130">
      <w:pPr>
        <w:pStyle w:val="Rubrik2"/>
        <w:spacing w:before="0"/>
      </w:pPr>
      <w:bookmarkStart w:id="232" w:name="_Toc351644878"/>
      <w:bookmarkStart w:id="233" w:name="_Toc351713569"/>
      <w:bookmarkStart w:id="234" w:name="_Toc351714656"/>
      <w:bookmarkStart w:id="235" w:name="_Toc351724120"/>
      <w:bookmarkStart w:id="236" w:name="_Toc351724577"/>
      <w:bookmarkStart w:id="237" w:name="_Toc351963529"/>
      <w:bookmarkStart w:id="238" w:name="_Toc351982088"/>
      <w:bookmarkStart w:id="239" w:name="_Toc351995776"/>
      <w:bookmarkStart w:id="240" w:name="_Toc352057137"/>
      <w:bookmarkStart w:id="241" w:name="_Toc352058776"/>
      <w:bookmarkStart w:id="242" w:name="_Toc354038559"/>
      <w:bookmarkStart w:id="243" w:name="_Toc354384638"/>
      <w:bookmarkStart w:id="244" w:name="_Toc354515363"/>
      <w:bookmarkStart w:id="245" w:name="_Toc355341511"/>
      <w:bookmarkStart w:id="246" w:name="_Toc357503363"/>
      <w:bookmarkStart w:id="247" w:name="_Toc357597440"/>
      <w:bookmarkStart w:id="248" w:name="_Toc357605873"/>
      <w:bookmarkStart w:id="249" w:name="_Toc357676803"/>
      <w:bookmarkStart w:id="250" w:name="_Toc358036790"/>
      <w:bookmarkStart w:id="251" w:name="_Toc358212560"/>
      <w:bookmarkStart w:id="252" w:name="_Toc358212732"/>
      <w:bookmarkStart w:id="253" w:name="_Toc358890549"/>
      <w:bookmarkStart w:id="254" w:name="_Toc358891074"/>
      <w:bookmarkStart w:id="255" w:name="_Toc359918100"/>
      <w:bookmarkStart w:id="256" w:name="_Toc360001047"/>
      <w:bookmarkStart w:id="257" w:name="_Toc360182232"/>
      <w:bookmarkStart w:id="258" w:name="_Toc364257034"/>
      <w:bookmarkStart w:id="259" w:name="_Toc364324288"/>
      <w:bookmarkStart w:id="260" w:name="_Toc364407357"/>
      <w:bookmarkStart w:id="261" w:name="_Toc364768479"/>
      <w:bookmarkStart w:id="262" w:name="_Toc364768710"/>
      <w:bookmarkStart w:id="263" w:name="_Toc364768777"/>
      <w:bookmarkStart w:id="264" w:name="_Toc365547120"/>
      <w:bookmarkStart w:id="265" w:name="_Toc365558687"/>
      <w:bookmarkStart w:id="266" w:name="_Toc365617023"/>
      <w:bookmarkStart w:id="267" w:name="_Toc365617089"/>
      <w:bookmarkStart w:id="268" w:name="_Toc365649726"/>
      <w:bookmarkStart w:id="269" w:name="_Toc365651328"/>
      <w:bookmarkStart w:id="270" w:name="_Toc365652498"/>
      <w:bookmarkStart w:id="271" w:name="_Toc365654346"/>
      <w:bookmarkStart w:id="272" w:name="_Toc365885493"/>
      <w:bookmarkStart w:id="273" w:name="_Toc365889020"/>
      <w:bookmarkStart w:id="274" w:name="_Toc365900299"/>
      <w:bookmarkStart w:id="275" w:name="_Toc365905897"/>
      <w:bookmarkStart w:id="276" w:name="_Toc365968580"/>
      <w:bookmarkStart w:id="277" w:name="_Toc366488666"/>
      <w:bookmarkStart w:id="278" w:name="_Toc366501607"/>
      <w:bookmarkStart w:id="279" w:name="_Toc366503070"/>
      <w:bookmarkStart w:id="280" w:name="_Toc366505399"/>
      <w:bookmarkStart w:id="281" w:name="_Toc367127381"/>
      <w:bookmarkStart w:id="282" w:name="_Toc367263331"/>
      <w:bookmarkStart w:id="283" w:name="_Toc367263776"/>
      <w:bookmarkStart w:id="284" w:name="_Toc367265214"/>
      <w:bookmarkStart w:id="285" w:name="_Toc367362248"/>
      <w:bookmarkStart w:id="286" w:name="_Toc367450707"/>
      <w:bookmarkStart w:id="287" w:name="_Toc367698832"/>
      <w:bookmarkStart w:id="288" w:name="_Toc367699776"/>
      <w:bookmarkStart w:id="289" w:name="_Toc367710401"/>
      <w:bookmarkStart w:id="290" w:name="_Toc367714151"/>
      <w:bookmarkStart w:id="291" w:name="_Toc367716371"/>
      <w:bookmarkStart w:id="292" w:name="_Toc368387719"/>
      <w:bookmarkStart w:id="293" w:name="_Toc368394278"/>
      <w:bookmarkStart w:id="294" w:name="_Toc368395650"/>
      <w:bookmarkStart w:id="295" w:name="_Toc368483511"/>
      <w:bookmarkStart w:id="296" w:name="_Toc368491159"/>
      <w:bookmarkStart w:id="297" w:name="_Toc368492960"/>
      <w:bookmarkStart w:id="298" w:name="_Toc368494528"/>
      <w:bookmarkStart w:id="299" w:name="_Toc368554667"/>
      <w:r>
        <w:lastRenderedPageBreak/>
        <w:t>Förslag till lag om ändring i lagen (1994:1512) om avtalsvillkor i konsumentförhållanden</w:t>
      </w:r>
      <w:bookmarkEnd w:id="232"/>
      <w:bookmarkEnd w:id="233"/>
      <w:bookmarkEnd w:id="234"/>
      <w:bookmarkEnd w:id="235"/>
      <w:bookmarkEnd w:id="236"/>
      <w:bookmarkEnd w:id="237"/>
      <w:bookmarkEnd w:id="238"/>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bookmarkEnd w:id="253"/>
      <w:bookmarkEnd w:id="254"/>
      <w:bookmarkEnd w:id="255"/>
      <w:bookmarkEnd w:id="256"/>
      <w:bookmarkEnd w:id="257"/>
      <w:bookmarkEnd w:id="258"/>
      <w:bookmarkEnd w:id="259"/>
      <w:bookmarkEnd w:id="260"/>
      <w:bookmarkEnd w:id="261"/>
      <w:bookmarkEnd w:id="262"/>
      <w:bookmarkEnd w:id="263"/>
      <w:bookmarkEnd w:id="264"/>
      <w:bookmarkEnd w:id="265"/>
      <w:bookmarkEnd w:id="266"/>
      <w:bookmarkEnd w:id="267"/>
      <w:bookmarkEnd w:id="268"/>
      <w:bookmarkEnd w:id="269"/>
      <w:bookmarkEnd w:id="270"/>
      <w:bookmarkEnd w:id="271"/>
      <w:bookmarkEnd w:id="272"/>
      <w:bookmarkEnd w:id="273"/>
      <w:bookmarkEnd w:id="274"/>
      <w:bookmarkEnd w:id="275"/>
      <w:bookmarkEnd w:id="276"/>
      <w:bookmarkEnd w:id="277"/>
      <w:bookmarkEnd w:id="278"/>
      <w:bookmarkEnd w:id="279"/>
      <w:bookmarkEnd w:id="280"/>
      <w:bookmarkEnd w:id="281"/>
      <w:bookmarkEnd w:id="282"/>
      <w:bookmarkEnd w:id="283"/>
      <w:bookmarkEnd w:id="284"/>
      <w:bookmarkEnd w:id="285"/>
      <w:bookmarkEnd w:id="286"/>
      <w:bookmarkEnd w:id="287"/>
      <w:bookmarkEnd w:id="288"/>
      <w:bookmarkEnd w:id="289"/>
      <w:bookmarkEnd w:id="290"/>
      <w:bookmarkEnd w:id="291"/>
      <w:bookmarkEnd w:id="292"/>
      <w:bookmarkEnd w:id="293"/>
      <w:bookmarkEnd w:id="294"/>
      <w:bookmarkEnd w:id="295"/>
      <w:bookmarkEnd w:id="296"/>
      <w:bookmarkEnd w:id="297"/>
      <w:bookmarkEnd w:id="298"/>
      <w:bookmarkEnd w:id="299"/>
    </w:p>
    <w:p w:rsidR="00655D68" w:rsidRDefault="00655D68" w:rsidP="00655D68">
      <w:pPr>
        <w:pStyle w:val="Brdtextmedindrag"/>
      </w:pPr>
      <w:r>
        <w:t>Härigenom föreskrivs</w:t>
      </w:r>
      <w:r>
        <w:rPr>
          <w:rStyle w:val="Fotnotsreferens"/>
        </w:rPr>
        <w:footnoteReference w:id="5"/>
      </w:r>
      <w:r>
        <w:t xml:space="preserve"> i fråga om lagen (1994:1512) om avtalsvillkor i konsumentförhållanden </w:t>
      </w:r>
    </w:p>
    <w:p w:rsidR="00655D68" w:rsidRDefault="00655D68" w:rsidP="00655D68">
      <w:pPr>
        <w:pStyle w:val="Brdtextmedindrag"/>
      </w:pPr>
      <w:r w:rsidRPr="00730438">
        <w:rPr>
          <w:i/>
        </w:rPr>
        <w:t>dels</w:t>
      </w:r>
      <w:r>
        <w:t xml:space="preserve"> att nuvarande 13 § ska betecknas 14 §,</w:t>
      </w:r>
    </w:p>
    <w:p w:rsidR="00655D68" w:rsidRDefault="00655D68" w:rsidP="00655D68">
      <w:pPr>
        <w:pStyle w:val="Brdtextmedindrag"/>
      </w:pPr>
      <w:r w:rsidRPr="00730438">
        <w:rPr>
          <w:i/>
        </w:rPr>
        <w:t>dels</w:t>
      </w:r>
      <w:r>
        <w:t xml:space="preserve"> att det i lagen ska införas två nya paragrafer, 3 a och 13 §§, av följande lydelse.</w:t>
      </w:r>
    </w:p>
    <w:p w:rsidR="00655D68" w:rsidRDefault="00655D68" w:rsidP="00655D68">
      <w:pPr>
        <w:pStyle w:val="Brdtextmedindrag"/>
      </w:pPr>
    </w:p>
    <w:p w:rsidR="00655D68" w:rsidRDefault="00655D68" w:rsidP="00655D68">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RPr="00730438" w:rsidTr="00A64F4A">
        <w:tc>
          <w:tcPr>
            <w:tcW w:w="3061" w:type="dxa"/>
            <w:shd w:val="clear" w:color="auto" w:fill="auto"/>
          </w:tcPr>
          <w:p w:rsidR="00655D68" w:rsidRPr="00730438" w:rsidRDefault="00655D68" w:rsidP="00A64F4A">
            <w:pPr>
              <w:pStyle w:val="Brdtext"/>
              <w:rPr>
                <w:i/>
              </w:rPr>
            </w:pPr>
            <w:r w:rsidRPr="00730438">
              <w:rPr>
                <w:i/>
              </w:rPr>
              <w:t>Nuvarande lydelse</w:t>
            </w:r>
          </w:p>
        </w:tc>
        <w:tc>
          <w:tcPr>
            <w:tcW w:w="3061" w:type="dxa"/>
            <w:shd w:val="clear" w:color="auto" w:fill="auto"/>
          </w:tcPr>
          <w:p w:rsidR="00655D68" w:rsidRPr="00730438" w:rsidRDefault="00655D68" w:rsidP="00A64F4A">
            <w:pPr>
              <w:pStyle w:val="Brdtext"/>
              <w:rPr>
                <w:i/>
              </w:rPr>
            </w:pPr>
            <w:r w:rsidRPr="00730438">
              <w:rPr>
                <w:i/>
              </w:rPr>
              <w:t>Föreslagen lydelse</w:t>
            </w:r>
          </w:p>
        </w:tc>
      </w:tr>
    </w:tbl>
    <w:p w:rsidR="00655D68" w:rsidRDefault="00655D68" w:rsidP="00655D68">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A64F4A">
        <w:tc>
          <w:tcPr>
            <w:tcW w:w="3061" w:type="dxa"/>
            <w:shd w:val="clear" w:color="auto" w:fill="auto"/>
          </w:tcPr>
          <w:p w:rsidR="00655D68" w:rsidRDefault="00655D68" w:rsidP="00A64F4A">
            <w:pPr>
              <w:pStyle w:val="Brdtextmedindrag"/>
            </w:pPr>
          </w:p>
        </w:tc>
        <w:tc>
          <w:tcPr>
            <w:tcW w:w="3061" w:type="dxa"/>
            <w:shd w:val="clear" w:color="auto" w:fill="auto"/>
          </w:tcPr>
          <w:p w:rsidR="00655D68" w:rsidRPr="00730438" w:rsidRDefault="00655D68" w:rsidP="00A64F4A">
            <w:pPr>
              <w:pStyle w:val="Brdtext"/>
              <w:rPr>
                <w:i/>
              </w:rPr>
            </w:pPr>
            <w:r w:rsidRPr="00730438">
              <w:rPr>
                <w:i/>
              </w:rPr>
              <w:t>3 a §</w:t>
            </w:r>
          </w:p>
        </w:tc>
      </w:tr>
      <w:tr w:rsidR="00655D68" w:rsidTr="00A64F4A">
        <w:tc>
          <w:tcPr>
            <w:tcW w:w="3061" w:type="dxa"/>
            <w:shd w:val="clear" w:color="auto" w:fill="auto"/>
          </w:tcPr>
          <w:p w:rsidR="00655D68" w:rsidRDefault="00655D68" w:rsidP="00A64F4A">
            <w:pPr>
              <w:pStyle w:val="Brdtextmedindrag"/>
            </w:pPr>
          </w:p>
        </w:tc>
        <w:tc>
          <w:tcPr>
            <w:tcW w:w="3061" w:type="dxa"/>
            <w:shd w:val="clear" w:color="auto" w:fill="auto"/>
          </w:tcPr>
          <w:p w:rsidR="00655D68" w:rsidRPr="00730438" w:rsidRDefault="00655D68" w:rsidP="00A64F4A">
            <w:pPr>
              <w:pStyle w:val="Brdtextmedindrag"/>
              <w:rPr>
                <w:i/>
              </w:rPr>
            </w:pPr>
            <w:r w:rsidRPr="00730438">
              <w:rPr>
                <w:i/>
              </w:rPr>
              <w:t>Vid tillämpning av 3 § ska ett avtalsvillkor anses oskäligt om de</w:t>
            </w:r>
            <w:r>
              <w:rPr>
                <w:i/>
              </w:rPr>
              <w:t xml:space="preserve">t innebär att </w:t>
            </w:r>
            <w:r w:rsidRPr="00730438">
              <w:rPr>
                <w:i/>
              </w:rPr>
              <w:t>konsument</w:t>
            </w:r>
            <w:r>
              <w:rPr>
                <w:i/>
              </w:rPr>
              <w:t>en</w:t>
            </w:r>
            <w:r w:rsidRPr="00730438">
              <w:rPr>
                <w:i/>
              </w:rPr>
              <w:t xml:space="preserve"> är hän</w:t>
            </w:r>
            <w:r>
              <w:rPr>
                <w:i/>
              </w:rPr>
              <w:softHyphen/>
            </w:r>
            <w:r w:rsidRPr="00730438">
              <w:rPr>
                <w:i/>
              </w:rPr>
              <w:t xml:space="preserve">visad till att använda </w:t>
            </w:r>
            <w:r>
              <w:rPr>
                <w:i/>
              </w:rPr>
              <w:t>ett telefon</w:t>
            </w:r>
            <w:r>
              <w:rPr>
                <w:i/>
              </w:rPr>
              <w:softHyphen/>
              <w:t>nummer med förhöjd taxa för att</w:t>
            </w:r>
            <w:r w:rsidRPr="00730438">
              <w:rPr>
                <w:i/>
              </w:rPr>
              <w:t xml:space="preserve"> ta kontakt med näringsidkaren </w:t>
            </w:r>
            <w:r>
              <w:rPr>
                <w:i/>
              </w:rPr>
              <w:t xml:space="preserve">per telefon </w:t>
            </w:r>
            <w:r w:rsidRPr="00730438">
              <w:rPr>
                <w:i/>
              </w:rPr>
              <w:t xml:space="preserve">med anledning av ett </w:t>
            </w:r>
            <w:r>
              <w:rPr>
                <w:i/>
              </w:rPr>
              <w:t xml:space="preserve">mellan dem </w:t>
            </w:r>
            <w:r w:rsidRPr="00730438">
              <w:rPr>
                <w:i/>
              </w:rPr>
              <w:t>ingånget avtal.</w:t>
            </w:r>
          </w:p>
        </w:tc>
      </w:tr>
    </w:tbl>
    <w:p w:rsidR="00655D68" w:rsidRDefault="00655D68" w:rsidP="00655D68">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C25F8C">
        <w:tc>
          <w:tcPr>
            <w:tcW w:w="3061" w:type="dxa"/>
            <w:shd w:val="clear" w:color="auto" w:fill="auto"/>
          </w:tcPr>
          <w:p w:rsidR="00655D68" w:rsidRDefault="00655D68" w:rsidP="00A64F4A">
            <w:pPr>
              <w:pStyle w:val="Brdtextmedindrag"/>
            </w:pPr>
          </w:p>
        </w:tc>
        <w:tc>
          <w:tcPr>
            <w:tcW w:w="3061" w:type="dxa"/>
            <w:shd w:val="clear" w:color="auto" w:fill="auto"/>
          </w:tcPr>
          <w:p w:rsidR="00655D68" w:rsidRPr="00730438" w:rsidRDefault="00655D68" w:rsidP="00A64F4A">
            <w:pPr>
              <w:pStyle w:val="Brdtext"/>
              <w:rPr>
                <w:i/>
              </w:rPr>
            </w:pPr>
            <w:r w:rsidRPr="00730438">
              <w:rPr>
                <w:i/>
              </w:rPr>
              <w:t>13 §</w:t>
            </w:r>
          </w:p>
        </w:tc>
      </w:tr>
      <w:tr w:rsidR="00655D68" w:rsidTr="00C25F8C">
        <w:tc>
          <w:tcPr>
            <w:tcW w:w="3061" w:type="dxa"/>
            <w:shd w:val="clear" w:color="auto" w:fill="auto"/>
          </w:tcPr>
          <w:p w:rsidR="00655D68" w:rsidRDefault="00655D68" w:rsidP="00A64F4A">
            <w:pPr>
              <w:pStyle w:val="Brdtextmedindrag"/>
            </w:pPr>
          </w:p>
        </w:tc>
        <w:tc>
          <w:tcPr>
            <w:tcW w:w="3061" w:type="dxa"/>
            <w:shd w:val="clear" w:color="auto" w:fill="auto"/>
          </w:tcPr>
          <w:p w:rsidR="00655D68" w:rsidRPr="00730438" w:rsidRDefault="00655D68" w:rsidP="00A64F4A">
            <w:pPr>
              <w:pStyle w:val="Brdtextmedindrag"/>
              <w:rPr>
                <w:i/>
              </w:rPr>
            </w:pPr>
            <w:r w:rsidRPr="00730438">
              <w:rPr>
                <w:i/>
              </w:rPr>
              <w:t xml:space="preserve">Ett avtalsvillkor som innebär att konsumenten ska betala mer </w:t>
            </w:r>
            <w:r>
              <w:rPr>
                <w:i/>
              </w:rPr>
              <w:t xml:space="preserve">för en vara, tjänst eller annan nyttighet </w:t>
            </w:r>
            <w:r w:rsidRPr="00730438">
              <w:rPr>
                <w:i/>
              </w:rPr>
              <w:t>än</w:t>
            </w:r>
            <w:r w:rsidR="001E51BC">
              <w:rPr>
                <w:i/>
              </w:rPr>
              <w:t xml:space="preserve"> det som i avtalet an</w:t>
            </w:r>
            <w:r>
              <w:rPr>
                <w:i/>
              </w:rPr>
              <w:t>ges vara priset för nyttigheten är utan ver</w:t>
            </w:r>
            <w:r>
              <w:rPr>
                <w:i/>
              </w:rPr>
              <w:softHyphen/>
              <w:t>kan mot konsumenten, om denne inte uttryckligen har godkänt</w:t>
            </w:r>
            <w:r w:rsidRPr="00730438">
              <w:rPr>
                <w:i/>
              </w:rPr>
              <w:t xml:space="preserve"> villkoret.</w:t>
            </w:r>
          </w:p>
        </w:tc>
      </w:tr>
    </w:tbl>
    <w:p w:rsidR="00655D68" w:rsidRDefault="00655D68" w:rsidP="00655D68">
      <w:pPr>
        <w:pStyle w:val="Brdtext"/>
        <w:spacing w:after="10"/>
        <w:rPr>
          <w:u w:val="single"/>
        </w:rPr>
      </w:pPr>
      <w:r w:rsidRPr="00730438">
        <w:rPr>
          <w:u w:val="single"/>
        </w:rPr>
        <w:t>                                     </w:t>
      </w:r>
    </w:p>
    <w:p w:rsidR="00655D68" w:rsidRDefault="00655D68" w:rsidP="00655D68">
      <w:pPr>
        <w:pStyle w:val="Brdtextmedindrag"/>
      </w:pPr>
    </w:p>
    <w:p w:rsidR="00655D68" w:rsidRDefault="00655D68" w:rsidP="00655D68">
      <w:pPr>
        <w:pStyle w:val="Brdtextmedindrag"/>
      </w:pPr>
      <w:r>
        <w:t>1. Denna lag träder i kraft den 13 juni 2014.</w:t>
      </w:r>
    </w:p>
    <w:p w:rsidR="00655D68" w:rsidRDefault="00655D68" w:rsidP="00655D68">
      <w:pPr>
        <w:pStyle w:val="Brdtextmedindrag"/>
      </w:pPr>
      <w:r>
        <w:t>2. Bestämmelsen i 13 § gäller endast för avtal som har ingåtts efter ikraftträdandet.</w:t>
      </w:r>
    </w:p>
    <w:p w:rsidR="00655D68" w:rsidRDefault="00655D68" w:rsidP="00655D68">
      <w:pPr>
        <w:pStyle w:val="Brdtextmedindrag"/>
        <w:sectPr w:rsidR="00655D68" w:rsidSect="00A64F4A">
          <w:footnotePr>
            <w:numRestart w:val="eachSect"/>
          </w:footnotePr>
          <w:pgSz w:w="9356" w:h="13721" w:code="9"/>
          <w:pgMar w:top="794" w:right="2438" w:bottom="1191" w:left="1020" w:header="0" w:footer="709" w:gutter="0"/>
          <w:cols w:space="720"/>
          <w:docGrid w:linePitch="245"/>
        </w:sectPr>
      </w:pPr>
    </w:p>
    <w:p w:rsidR="00655D68" w:rsidRDefault="00655D68" w:rsidP="00C61130">
      <w:pPr>
        <w:pStyle w:val="Rubrik2"/>
        <w:spacing w:before="0"/>
      </w:pPr>
      <w:bookmarkStart w:id="300" w:name="_Toc351644879"/>
      <w:bookmarkStart w:id="301" w:name="_Toc351713570"/>
      <w:bookmarkStart w:id="302" w:name="_Toc351714657"/>
      <w:bookmarkStart w:id="303" w:name="_Toc351724121"/>
      <w:bookmarkStart w:id="304" w:name="_Toc351724578"/>
      <w:bookmarkStart w:id="305" w:name="_Toc351963530"/>
      <w:bookmarkStart w:id="306" w:name="_Toc351982089"/>
      <w:bookmarkStart w:id="307" w:name="_Toc351995777"/>
      <w:bookmarkStart w:id="308" w:name="_Toc352057138"/>
      <w:bookmarkStart w:id="309" w:name="_Toc352058777"/>
      <w:bookmarkStart w:id="310" w:name="_Toc354038560"/>
      <w:bookmarkStart w:id="311" w:name="_Toc354384639"/>
      <w:bookmarkStart w:id="312" w:name="_Toc354515364"/>
      <w:bookmarkStart w:id="313" w:name="_Toc355341512"/>
      <w:bookmarkStart w:id="314" w:name="_Toc357503364"/>
      <w:bookmarkStart w:id="315" w:name="_Toc357597441"/>
      <w:bookmarkStart w:id="316" w:name="_Toc357605874"/>
      <w:bookmarkStart w:id="317" w:name="_Toc357676804"/>
      <w:bookmarkStart w:id="318" w:name="_Toc358036791"/>
      <w:bookmarkStart w:id="319" w:name="_Toc358212561"/>
      <w:bookmarkStart w:id="320" w:name="_Toc358212733"/>
      <w:bookmarkStart w:id="321" w:name="_Toc358890550"/>
      <w:bookmarkStart w:id="322" w:name="_Toc358891075"/>
      <w:bookmarkStart w:id="323" w:name="_Toc359918101"/>
      <w:bookmarkStart w:id="324" w:name="_Toc360001048"/>
      <w:bookmarkStart w:id="325" w:name="_Toc360182233"/>
      <w:bookmarkStart w:id="326" w:name="_Toc364257035"/>
      <w:bookmarkStart w:id="327" w:name="_Toc364324289"/>
      <w:bookmarkStart w:id="328" w:name="_Toc364407358"/>
      <w:bookmarkStart w:id="329" w:name="_Toc364768480"/>
      <w:bookmarkStart w:id="330" w:name="_Toc364768711"/>
      <w:bookmarkStart w:id="331" w:name="_Toc364768778"/>
      <w:bookmarkStart w:id="332" w:name="_Toc365547121"/>
      <w:bookmarkStart w:id="333" w:name="_Toc365558688"/>
      <w:bookmarkStart w:id="334" w:name="_Toc365617024"/>
      <w:bookmarkStart w:id="335" w:name="_Toc365617090"/>
      <w:bookmarkStart w:id="336" w:name="_Toc365649727"/>
      <w:bookmarkStart w:id="337" w:name="_Toc365651329"/>
      <w:bookmarkStart w:id="338" w:name="_Toc365652499"/>
      <w:bookmarkStart w:id="339" w:name="_Toc365654347"/>
      <w:bookmarkStart w:id="340" w:name="_Toc365885494"/>
      <w:bookmarkStart w:id="341" w:name="_Toc365889021"/>
      <w:bookmarkStart w:id="342" w:name="_Toc365900300"/>
      <w:bookmarkStart w:id="343" w:name="_Toc365905898"/>
      <w:bookmarkStart w:id="344" w:name="_Toc365968581"/>
      <w:bookmarkStart w:id="345" w:name="_Toc366488667"/>
      <w:bookmarkStart w:id="346" w:name="_Toc366501608"/>
      <w:bookmarkStart w:id="347" w:name="_Toc366503071"/>
      <w:bookmarkStart w:id="348" w:name="_Toc366505400"/>
      <w:bookmarkStart w:id="349" w:name="_Toc367127382"/>
      <w:bookmarkStart w:id="350" w:name="_Toc367263332"/>
      <w:bookmarkStart w:id="351" w:name="_Toc367263777"/>
      <w:bookmarkStart w:id="352" w:name="_Toc367265215"/>
      <w:bookmarkStart w:id="353" w:name="_Toc367362249"/>
      <w:bookmarkStart w:id="354" w:name="_Toc367450708"/>
      <w:bookmarkStart w:id="355" w:name="_Toc367698833"/>
      <w:bookmarkStart w:id="356" w:name="_Toc367699777"/>
      <w:bookmarkStart w:id="357" w:name="_Toc367710402"/>
      <w:bookmarkStart w:id="358" w:name="_Toc367714152"/>
      <w:bookmarkStart w:id="359" w:name="_Toc367716372"/>
      <w:bookmarkStart w:id="360" w:name="_Toc368387720"/>
      <w:bookmarkStart w:id="361" w:name="_Toc368394279"/>
      <w:bookmarkStart w:id="362" w:name="_Toc368395651"/>
      <w:bookmarkStart w:id="363" w:name="_Toc368483512"/>
      <w:bookmarkStart w:id="364" w:name="_Toc368491160"/>
      <w:bookmarkStart w:id="365" w:name="_Toc368492961"/>
      <w:bookmarkStart w:id="366" w:name="_Toc368494529"/>
      <w:bookmarkStart w:id="367" w:name="_Toc368554668"/>
      <w:r>
        <w:lastRenderedPageBreak/>
        <w:t>Förslag till lag om ändring i distans- och hemförsäljningslagen (2005:59)</w:t>
      </w:r>
      <w:bookmarkEnd w:id="300"/>
      <w:bookmarkEnd w:id="301"/>
      <w:bookmarkEnd w:id="302"/>
      <w:bookmarkEnd w:id="303"/>
      <w:bookmarkEnd w:id="304"/>
      <w:bookmarkEnd w:id="305"/>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bookmarkEnd w:id="321"/>
      <w:bookmarkEnd w:id="322"/>
      <w:bookmarkEnd w:id="323"/>
      <w:bookmarkEnd w:id="324"/>
      <w:bookmarkEnd w:id="325"/>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bookmarkEnd w:id="340"/>
      <w:bookmarkEnd w:id="341"/>
      <w:bookmarkEnd w:id="342"/>
      <w:bookmarkEnd w:id="343"/>
      <w:bookmarkEnd w:id="344"/>
      <w:bookmarkEnd w:id="345"/>
      <w:bookmarkEnd w:id="346"/>
      <w:bookmarkEnd w:id="347"/>
      <w:bookmarkEnd w:id="348"/>
      <w:bookmarkEnd w:id="349"/>
      <w:bookmarkEnd w:id="350"/>
      <w:bookmarkEnd w:id="351"/>
      <w:bookmarkEnd w:id="352"/>
      <w:bookmarkEnd w:id="353"/>
      <w:bookmarkEnd w:id="354"/>
      <w:bookmarkEnd w:id="355"/>
      <w:bookmarkEnd w:id="356"/>
      <w:bookmarkEnd w:id="357"/>
      <w:bookmarkEnd w:id="358"/>
      <w:bookmarkEnd w:id="359"/>
      <w:bookmarkEnd w:id="360"/>
      <w:bookmarkEnd w:id="361"/>
      <w:bookmarkEnd w:id="362"/>
      <w:bookmarkEnd w:id="363"/>
      <w:bookmarkEnd w:id="364"/>
      <w:bookmarkEnd w:id="365"/>
      <w:bookmarkEnd w:id="366"/>
      <w:bookmarkEnd w:id="367"/>
    </w:p>
    <w:p w:rsidR="00655D68" w:rsidRDefault="00655D68" w:rsidP="00655D68">
      <w:pPr>
        <w:pStyle w:val="Brdtextmedindrag"/>
      </w:pPr>
      <w:r>
        <w:t>Härigenom föreskrivs</w:t>
      </w:r>
      <w:r>
        <w:rPr>
          <w:rStyle w:val="Fotnotsreferens"/>
        </w:rPr>
        <w:footnoteReference w:id="6"/>
      </w:r>
      <w:r>
        <w:t xml:space="preserve"> i fråga om distans- och hemförsäljningslagen (2005:59)</w:t>
      </w:r>
    </w:p>
    <w:p w:rsidR="00655D68" w:rsidRDefault="00655D68" w:rsidP="00655D68">
      <w:pPr>
        <w:pStyle w:val="Brdtextmedindrag"/>
      </w:pPr>
      <w:r w:rsidRPr="00724E52">
        <w:rPr>
          <w:i/>
        </w:rPr>
        <w:t>dels</w:t>
      </w:r>
      <w:r>
        <w:t xml:space="preserve"> att 2 kap., 4 kap. och 5 kap. ska upphöra att gälla,</w:t>
      </w:r>
    </w:p>
    <w:p w:rsidR="00655D68" w:rsidRDefault="00655D68" w:rsidP="00655D68">
      <w:pPr>
        <w:pStyle w:val="Brdtextmedindrag"/>
      </w:pPr>
      <w:r w:rsidRPr="00724E52">
        <w:rPr>
          <w:i/>
        </w:rPr>
        <w:t>dels</w:t>
      </w:r>
      <w:r>
        <w:t xml:space="preserve"> att nuvarande 1 kap. 3 § ska betecknas 1 kap. 4 §,</w:t>
      </w:r>
    </w:p>
    <w:p w:rsidR="00655D68" w:rsidRDefault="00655D68" w:rsidP="00655D68">
      <w:pPr>
        <w:pStyle w:val="Brdtextmedindrag"/>
      </w:pPr>
      <w:r w:rsidRPr="005D3D09">
        <w:rPr>
          <w:i/>
        </w:rPr>
        <w:t>dels</w:t>
      </w:r>
      <w:r>
        <w:t xml:space="preserve"> att 1 kap. 1 och 2 §§, 3 kap. 1–3, 7, 8, 11 och 12 §§ samt rubriker</w:t>
      </w:r>
      <w:r w:rsidR="00096245">
        <w:softHyphen/>
      </w:r>
      <w:r>
        <w:t>na till lagen och till 3 kap. ska ha följande lydelse,</w:t>
      </w:r>
    </w:p>
    <w:p w:rsidR="00655D68" w:rsidRDefault="00655D68" w:rsidP="00655D68">
      <w:pPr>
        <w:pStyle w:val="Brdtextmedindrag"/>
      </w:pPr>
      <w:r w:rsidRPr="00724E52">
        <w:rPr>
          <w:i/>
        </w:rPr>
        <w:t>dels</w:t>
      </w:r>
      <w:r>
        <w:t xml:space="preserve"> att rubriken närmast före nuvarande 1 kap. 3 § ska sättas närmast före 1 kap. 4 §,</w:t>
      </w:r>
    </w:p>
    <w:p w:rsidR="00655D68" w:rsidRDefault="00655D68" w:rsidP="00655D68">
      <w:pPr>
        <w:pStyle w:val="Brdtextmedindrag"/>
      </w:pPr>
      <w:r w:rsidRPr="00724E52">
        <w:rPr>
          <w:i/>
        </w:rPr>
        <w:t>dels</w:t>
      </w:r>
      <w:r>
        <w:t xml:space="preserve"> att det i lagen ska införas ett nytt kapitel, 2 kap., två nya para</w:t>
      </w:r>
      <w:r>
        <w:softHyphen/>
        <w:t>grafer, 1 kap. 3 § och 3 kap. 14 §, samt närmast före 1 kap. 3 § och 3 kap. 14 § nya rubriker av följande lydelse.</w:t>
      </w:r>
    </w:p>
    <w:p w:rsidR="00655D68" w:rsidRDefault="00655D68" w:rsidP="00655D68">
      <w:pPr>
        <w:pStyle w:val="Brdtextmedindrag"/>
      </w:pPr>
    </w:p>
    <w:p w:rsidR="00655D68" w:rsidRDefault="00655D68" w:rsidP="00655D68">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RPr="00724E52" w:rsidTr="00A64F4A">
        <w:tc>
          <w:tcPr>
            <w:tcW w:w="3061" w:type="dxa"/>
            <w:shd w:val="clear" w:color="auto" w:fill="auto"/>
          </w:tcPr>
          <w:p w:rsidR="00655D68" w:rsidRPr="00724E52" w:rsidRDefault="00655D68" w:rsidP="00A64F4A">
            <w:pPr>
              <w:pStyle w:val="Brdtext"/>
              <w:rPr>
                <w:i/>
              </w:rPr>
            </w:pPr>
            <w:r w:rsidRPr="00724E52">
              <w:rPr>
                <w:i/>
              </w:rPr>
              <w:t>Nuvarande lydelse</w:t>
            </w:r>
          </w:p>
        </w:tc>
        <w:tc>
          <w:tcPr>
            <w:tcW w:w="3061" w:type="dxa"/>
            <w:shd w:val="clear" w:color="auto" w:fill="auto"/>
          </w:tcPr>
          <w:p w:rsidR="00655D68" w:rsidRPr="00724E52" w:rsidRDefault="00655D68" w:rsidP="00A64F4A">
            <w:pPr>
              <w:pStyle w:val="Brdtext"/>
              <w:rPr>
                <w:i/>
              </w:rPr>
            </w:pPr>
            <w:r w:rsidRPr="00724E52">
              <w:rPr>
                <w:i/>
              </w:rPr>
              <w:t>Föreslagen lydelse</w:t>
            </w:r>
          </w:p>
        </w:tc>
      </w:tr>
      <w:tr w:rsidR="00655D68" w:rsidTr="00A64F4A">
        <w:tc>
          <w:tcPr>
            <w:tcW w:w="3061" w:type="dxa"/>
            <w:shd w:val="clear" w:color="auto" w:fill="auto"/>
          </w:tcPr>
          <w:p w:rsidR="00655D68" w:rsidRPr="000D6719" w:rsidRDefault="00655D68" w:rsidP="00A64F4A">
            <w:pPr>
              <w:pStyle w:val="Rubrik4utannumrering"/>
              <w:rPr>
                <w:i/>
              </w:rPr>
            </w:pPr>
            <w:r w:rsidRPr="000D6719">
              <w:rPr>
                <w:i/>
              </w:rPr>
              <w:t>Distans- och hemförsäljningslag</w:t>
            </w:r>
          </w:p>
        </w:tc>
        <w:tc>
          <w:tcPr>
            <w:tcW w:w="3061" w:type="dxa"/>
            <w:shd w:val="clear" w:color="auto" w:fill="auto"/>
          </w:tcPr>
          <w:p w:rsidR="00655D68" w:rsidRPr="000D6719" w:rsidRDefault="00655D68" w:rsidP="00A64F4A">
            <w:pPr>
              <w:pStyle w:val="Rubrik4utannumrering"/>
              <w:rPr>
                <w:i/>
              </w:rPr>
            </w:pPr>
            <w:r w:rsidRPr="000D6719">
              <w:rPr>
                <w:i/>
              </w:rPr>
              <w:t>Lag om dist</w:t>
            </w:r>
            <w:r>
              <w:rPr>
                <w:i/>
              </w:rPr>
              <w:t>ansavtal och avtal utanför</w:t>
            </w:r>
            <w:r w:rsidRPr="000D6719">
              <w:rPr>
                <w:i/>
              </w:rPr>
              <w:t xml:space="preserve"> affärslokaler</w:t>
            </w:r>
          </w:p>
        </w:tc>
      </w:tr>
    </w:tbl>
    <w:p w:rsidR="00655D68" w:rsidRDefault="00655D68" w:rsidP="00655D68">
      <w:pPr>
        <w:pStyle w:val="Brdtextmedindrag"/>
      </w:pPr>
    </w:p>
    <w:p w:rsidR="00655D68" w:rsidRDefault="00655D68" w:rsidP="00655D68">
      <w:pPr>
        <w:pStyle w:val="Brdtextmedindrag"/>
        <w:jc w:val="center"/>
        <w:rPr>
          <w:b/>
        </w:rPr>
      </w:pPr>
      <w:r>
        <w:rPr>
          <w:b/>
        </w:rPr>
        <w:t>1 kap.</w:t>
      </w:r>
    </w:p>
    <w:p w:rsidR="00655D68" w:rsidRDefault="00655D68" w:rsidP="00655D68">
      <w:pPr>
        <w:pStyle w:val="Brdtextmedindrag"/>
        <w:jc w:val="center"/>
      </w:pPr>
      <w:r>
        <w:t>1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A64F4A">
        <w:tc>
          <w:tcPr>
            <w:tcW w:w="3061" w:type="dxa"/>
            <w:shd w:val="clear" w:color="auto" w:fill="auto"/>
          </w:tcPr>
          <w:p w:rsidR="00655D68" w:rsidRDefault="00655D68" w:rsidP="00501A8B">
            <w:pPr>
              <w:pStyle w:val="Brdtextmedindrag"/>
            </w:pPr>
            <w:r w:rsidRPr="00724E52">
              <w:t>Denna lag innehåller bestäm</w:t>
            </w:r>
            <w:r>
              <w:softHyphen/>
            </w:r>
            <w:r w:rsidRPr="00724E52">
              <w:t xml:space="preserve">melser om konsumentskydd vid distansavtal </w:t>
            </w:r>
            <w:r w:rsidRPr="00724E52">
              <w:rPr>
                <w:i/>
              </w:rPr>
              <w:t>om varor och icke fi</w:t>
            </w:r>
            <w:r>
              <w:rPr>
                <w:i/>
              </w:rPr>
              <w:softHyphen/>
            </w:r>
            <w:r w:rsidRPr="00724E52">
              <w:rPr>
                <w:i/>
              </w:rPr>
              <w:t>nansiella tjänster (2</w:t>
            </w:r>
            <w:r>
              <w:rPr>
                <w:i/>
              </w:rPr>
              <w:t> </w:t>
            </w:r>
            <w:r w:rsidRPr="00724E52">
              <w:rPr>
                <w:i/>
              </w:rPr>
              <w:t>kap.), distans</w:t>
            </w:r>
            <w:r>
              <w:rPr>
                <w:i/>
              </w:rPr>
              <w:softHyphen/>
            </w:r>
            <w:r w:rsidRPr="00724E52">
              <w:rPr>
                <w:i/>
              </w:rPr>
              <w:t>avtal om finansiella tjänster och finansiella instrument (3</w:t>
            </w:r>
            <w:r>
              <w:rPr>
                <w:i/>
              </w:rPr>
              <w:t> </w:t>
            </w:r>
            <w:r w:rsidRPr="00724E52">
              <w:rPr>
                <w:i/>
              </w:rPr>
              <w:t xml:space="preserve">kap.) och </w:t>
            </w:r>
            <w:r w:rsidRPr="00501A8B">
              <w:rPr>
                <w:i/>
                <w:spacing w:val="-6"/>
              </w:rPr>
              <w:t>hemförsäljningsavtal (4 kap.). Lagen</w:t>
            </w:r>
            <w:r w:rsidRPr="00724E52">
              <w:rPr>
                <w:i/>
              </w:rPr>
              <w:t xml:space="preserve"> innehåller också gemensamma bestämmelser för distansavtal och </w:t>
            </w:r>
            <w:r w:rsidRPr="00501A8B">
              <w:rPr>
                <w:i/>
                <w:spacing w:val="-4"/>
              </w:rPr>
              <w:t>hemförsäljningsavtal (1 och 5 kap.).</w:t>
            </w:r>
            <w:r w:rsidRPr="00724E52">
              <w:rPr>
                <w:i/>
              </w:rPr>
              <w:t xml:space="preserve"> Dessa gemensamma bestämmelser gäller för alla distansavtal och hemförsäljningsavtal som omfattas av lagen, om inte annat anges i lagen.</w:t>
            </w:r>
          </w:p>
        </w:tc>
        <w:tc>
          <w:tcPr>
            <w:tcW w:w="3061" w:type="dxa"/>
            <w:shd w:val="clear" w:color="auto" w:fill="auto"/>
          </w:tcPr>
          <w:p w:rsidR="00655D68" w:rsidRDefault="00655D68" w:rsidP="00501A8B">
            <w:pPr>
              <w:pStyle w:val="Brdtextmedindrag"/>
            </w:pPr>
            <w:r w:rsidRPr="002246A2">
              <w:t>Denna lag innehåller bestäm</w:t>
            </w:r>
            <w:r>
              <w:softHyphen/>
            </w:r>
            <w:r w:rsidRPr="002246A2">
              <w:t xml:space="preserve">melser om konsumentskydd vid distansavtal </w:t>
            </w:r>
            <w:r>
              <w:rPr>
                <w:i/>
              </w:rPr>
              <w:t>och avtal utanför affärslokaler.</w:t>
            </w:r>
          </w:p>
        </w:tc>
      </w:tr>
    </w:tbl>
    <w:p w:rsidR="00655D68" w:rsidRDefault="00655D68" w:rsidP="00655D68">
      <w:pPr>
        <w:pStyle w:val="Brdtextmedindrag"/>
      </w:pPr>
    </w:p>
    <w:p w:rsidR="00655D68" w:rsidRDefault="00655D68" w:rsidP="00655D68">
      <w:pPr>
        <w:pStyle w:val="Brdtextmedindrag"/>
        <w:jc w:val="center"/>
      </w:pPr>
      <w:r>
        <w:t>2 §</w:t>
      </w:r>
    </w:p>
    <w:p w:rsidR="00655D68" w:rsidRDefault="00655D68" w:rsidP="00655D68">
      <w:pPr>
        <w:pStyle w:val="Brdtextmedindrag"/>
      </w:pPr>
      <w:r>
        <w:t>I lagen avses med</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12210" w:rsidTr="00C25F8C">
        <w:tc>
          <w:tcPr>
            <w:tcW w:w="3061" w:type="dxa"/>
            <w:shd w:val="clear" w:color="auto" w:fill="auto"/>
          </w:tcPr>
          <w:p w:rsidR="00612210" w:rsidRDefault="00612210" w:rsidP="00612210">
            <w:pPr>
              <w:pStyle w:val="Brdtextmedindrag"/>
            </w:pPr>
            <w:r w:rsidRPr="003751AC">
              <w:rPr>
                <w:i/>
              </w:rPr>
              <w:t>distansavtal</w:t>
            </w:r>
            <w:r w:rsidRPr="003751AC">
              <w:t>:</w:t>
            </w:r>
            <w:r>
              <w:t xml:space="preserve"> avtal som ingås inom ramen för ett av närings</w:t>
            </w:r>
            <w:r w:rsidR="00096245">
              <w:softHyphen/>
            </w:r>
            <w:r>
              <w:t xml:space="preserve">idkaren organiserat system för att </w:t>
            </w:r>
            <w:r>
              <w:lastRenderedPageBreak/>
              <w:t xml:space="preserve">träffa avtal på distans </w:t>
            </w:r>
            <w:r w:rsidRPr="00612210">
              <w:rPr>
                <w:i/>
              </w:rPr>
              <w:t>och</w:t>
            </w:r>
            <w:r>
              <w:t xml:space="preserve"> kommu</w:t>
            </w:r>
            <w:r w:rsidR="00096245">
              <w:softHyphen/>
            </w:r>
            <w:r>
              <w:t>nikationen uteslutande sker på distans,</w:t>
            </w:r>
          </w:p>
        </w:tc>
        <w:tc>
          <w:tcPr>
            <w:tcW w:w="3061" w:type="dxa"/>
            <w:shd w:val="clear" w:color="auto" w:fill="auto"/>
          </w:tcPr>
          <w:p w:rsidR="00612210" w:rsidRDefault="00612210" w:rsidP="00612210">
            <w:pPr>
              <w:pStyle w:val="Brdtextmedindrag"/>
            </w:pPr>
            <w:r w:rsidRPr="00DB5AA4">
              <w:rPr>
                <w:i/>
                <w:u w:val="single"/>
              </w:rPr>
              <w:lastRenderedPageBreak/>
              <w:t>distansavtal</w:t>
            </w:r>
            <w:r w:rsidRPr="00DB5AA4">
              <w:t>:</w:t>
            </w:r>
            <w:r>
              <w:t xml:space="preserve"> avtal som ingås inom ramen för ett av närings</w:t>
            </w:r>
            <w:r w:rsidR="00096245">
              <w:softHyphen/>
            </w:r>
            <w:r>
              <w:t xml:space="preserve">idkaren organiserat system för att </w:t>
            </w:r>
            <w:r>
              <w:lastRenderedPageBreak/>
              <w:t>träffa avtal på distans</w:t>
            </w:r>
            <w:r w:rsidRPr="00612210">
              <w:rPr>
                <w:i/>
              </w:rPr>
              <w:t>,</w:t>
            </w:r>
            <w:r>
              <w:t xml:space="preserve"> </w:t>
            </w:r>
            <w:r>
              <w:rPr>
                <w:i/>
              </w:rPr>
              <w:t>om</w:t>
            </w:r>
            <w:r>
              <w:t xml:space="preserve"> kommu</w:t>
            </w:r>
            <w:r w:rsidR="00096245">
              <w:softHyphen/>
            </w:r>
            <w:r>
              <w:t>nikationen uteslutande sker på distans,</w:t>
            </w:r>
          </w:p>
        </w:tc>
      </w:tr>
      <w:tr w:rsidR="00655D68" w:rsidTr="00A64F4A">
        <w:tc>
          <w:tcPr>
            <w:tcW w:w="3061" w:type="dxa"/>
            <w:shd w:val="clear" w:color="auto" w:fill="auto"/>
          </w:tcPr>
          <w:p w:rsidR="00655D68" w:rsidRPr="008209DE" w:rsidRDefault="00655D68" w:rsidP="00A64F4A">
            <w:pPr>
              <w:pStyle w:val="Brdtextmedindrag"/>
              <w:rPr>
                <w:i/>
              </w:rPr>
            </w:pPr>
            <w:r w:rsidRPr="003C63C7">
              <w:rPr>
                <w:i/>
              </w:rPr>
              <w:lastRenderedPageBreak/>
              <w:t>hemförsäljningsavtal:</w:t>
            </w:r>
            <w:r w:rsidRPr="008209DE">
              <w:rPr>
                <w:i/>
              </w:rPr>
              <w:t xml:space="preserve"> avtal som ingås vid ett hembesök eller under en av näringsidkaren organiserad utflykt till en plats utanför dennes fasta försäljningsställe,</w:t>
            </w:r>
          </w:p>
        </w:tc>
        <w:tc>
          <w:tcPr>
            <w:tcW w:w="3061" w:type="dxa"/>
            <w:shd w:val="clear" w:color="auto" w:fill="auto"/>
          </w:tcPr>
          <w:p w:rsidR="00655D68" w:rsidRPr="008209DE" w:rsidRDefault="00655D68" w:rsidP="00A64F4A">
            <w:pPr>
              <w:pStyle w:val="Brdtextmedindrag"/>
              <w:rPr>
                <w:i/>
              </w:rPr>
            </w:pPr>
            <w:r>
              <w:rPr>
                <w:i/>
                <w:u w:val="single"/>
              </w:rPr>
              <w:t xml:space="preserve">avtal utanför </w:t>
            </w:r>
            <w:r w:rsidRPr="008209DE">
              <w:rPr>
                <w:i/>
                <w:u w:val="single"/>
              </w:rPr>
              <w:t>affärslokaler</w:t>
            </w:r>
            <w:r w:rsidRPr="001C2935">
              <w:rPr>
                <w:i/>
              </w:rPr>
              <w:t>:</w:t>
            </w:r>
            <w:r w:rsidRPr="008209DE">
              <w:rPr>
                <w:i/>
              </w:rPr>
              <w:t xml:space="preserve"> avtal som ingås</w:t>
            </w:r>
          </w:p>
          <w:p w:rsidR="00655D68" w:rsidRDefault="00655D68" w:rsidP="00A64F4A">
            <w:pPr>
              <w:pStyle w:val="Brdtextmedindrag"/>
            </w:pPr>
            <w:r w:rsidRPr="008209DE">
              <w:rPr>
                <w:i/>
              </w:rPr>
              <w:t>– då näringsidkaren och ko</w:t>
            </w:r>
            <w:r>
              <w:rPr>
                <w:i/>
              </w:rPr>
              <w:t>n</w:t>
            </w:r>
            <w:r>
              <w:rPr>
                <w:i/>
              </w:rPr>
              <w:softHyphen/>
              <w:t xml:space="preserve">sumenten samtidigt är </w:t>
            </w:r>
            <w:r w:rsidRPr="008209DE">
              <w:rPr>
                <w:i/>
              </w:rPr>
              <w:t>när</w:t>
            </w:r>
            <w:r>
              <w:rPr>
                <w:i/>
              </w:rPr>
              <w:t>varande på någon annan plats än i nä</w:t>
            </w:r>
            <w:r>
              <w:rPr>
                <w:i/>
              </w:rPr>
              <w:softHyphen/>
              <w:t>ringsidkarens fasta eller rörliga affärslokal eller</w:t>
            </w:r>
            <w:r w:rsidRPr="008209DE">
              <w:rPr>
                <w:i/>
              </w:rPr>
              <w:t xml:space="preserve"> efter det att kon</w:t>
            </w:r>
            <w:r>
              <w:rPr>
                <w:i/>
              </w:rPr>
              <w:softHyphen/>
            </w:r>
            <w:r w:rsidRPr="008209DE">
              <w:rPr>
                <w:i/>
              </w:rPr>
              <w:t xml:space="preserve">sumenten </w:t>
            </w:r>
            <w:r>
              <w:rPr>
                <w:i/>
              </w:rPr>
              <w:t xml:space="preserve">lämnat ett anbud på en sådan plats, </w:t>
            </w:r>
          </w:p>
        </w:tc>
      </w:tr>
      <w:tr w:rsidR="00655D68" w:rsidTr="00A64F4A">
        <w:tc>
          <w:tcPr>
            <w:tcW w:w="3061" w:type="dxa"/>
            <w:shd w:val="clear" w:color="auto" w:fill="auto"/>
          </w:tcPr>
          <w:p w:rsidR="00655D68" w:rsidRPr="008209DE" w:rsidRDefault="00655D68" w:rsidP="00A64F4A">
            <w:pPr>
              <w:pStyle w:val="Brdtextmedindrag"/>
              <w:rPr>
                <w:i/>
                <w:u w:val="single"/>
              </w:rPr>
            </w:pPr>
          </w:p>
        </w:tc>
        <w:tc>
          <w:tcPr>
            <w:tcW w:w="3061" w:type="dxa"/>
            <w:shd w:val="clear" w:color="auto" w:fill="auto"/>
          </w:tcPr>
          <w:p w:rsidR="00655D68" w:rsidRPr="008209DE" w:rsidRDefault="00655D68" w:rsidP="00501A8B">
            <w:pPr>
              <w:pStyle w:val="Brdtextmedindrag"/>
              <w:rPr>
                <w:i/>
              </w:rPr>
            </w:pPr>
            <w:r>
              <w:rPr>
                <w:i/>
              </w:rPr>
              <w:t>– i näringsidkarens affärs</w:t>
            </w:r>
            <w:r>
              <w:rPr>
                <w:i/>
              </w:rPr>
              <w:softHyphen/>
              <w:t>lokal eller med hjälp av ett</w:t>
            </w:r>
            <w:r w:rsidRPr="008209DE">
              <w:rPr>
                <w:i/>
              </w:rPr>
              <w:t xml:space="preserve"> mede</w:t>
            </w:r>
            <w:r>
              <w:rPr>
                <w:i/>
              </w:rPr>
              <w:t>l för distanskommunikation i omedelbar anslutning till att</w:t>
            </w:r>
            <w:r w:rsidRPr="008209DE">
              <w:rPr>
                <w:i/>
              </w:rPr>
              <w:t xml:space="preserve"> konsumenten kontaktats </w:t>
            </w:r>
            <w:r>
              <w:rPr>
                <w:i/>
              </w:rPr>
              <w:t>av näringsidkaren på någon annan plats där de sam</w:t>
            </w:r>
            <w:r>
              <w:rPr>
                <w:i/>
              </w:rPr>
              <w:softHyphen/>
              <w:t>tidigt varit</w:t>
            </w:r>
            <w:r w:rsidRPr="008209DE">
              <w:rPr>
                <w:i/>
              </w:rPr>
              <w:t xml:space="preserve"> närvarande, eller</w:t>
            </w:r>
          </w:p>
        </w:tc>
      </w:tr>
      <w:tr w:rsidR="00655D68" w:rsidTr="00A64F4A">
        <w:tc>
          <w:tcPr>
            <w:tcW w:w="3061" w:type="dxa"/>
            <w:shd w:val="clear" w:color="auto" w:fill="auto"/>
          </w:tcPr>
          <w:p w:rsidR="00655D68" w:rsidRPr="008209DE" w:rsidRDefault="00655D68" w:rsidP="00A64F4A">
            <w:pPr>
              <w:pStyle w:val="Brdtextmedindrag"/>
              <w:rPr>
                <w:i/>
                <w:u w:val="single"/>
              </w:rPr>
            </w:pPr>
          </w:p>
        </w:tc>
        <w:tc>
          <w:tcPr>
            <w:tcW w:w="3061" w:type="dxa"/>
            <w:shd w:val="clear" w:color="auto" w:fill="auto"/>
          </w:tcPr>
          <w:p w:rsidR="00655D68" w:rsidRPr="008209DE" w:rsidRDefault="00655D68" w:rsidP="00501A8B">
            <w:pPr>
              <w:pStyle w:val="Brdtextmedindrag"/>
              <w:rPr>
                <w:i/>
              </w:rPr>
            </w:pPr>
            <w:r w:rsidRPr="008209DE">
              <w:rPr>
                <w:i/>
              </w:rPr>
              <w:t>–</w:t>
            </w:r>
            <w:r>
              <w:rPr>
                <w:i/>
              </w:rPr>
              <w:t> </w:t>
            </w:r>
            <w:r w:rsidRPr="008209DE">
              <w:rPr>
                <w:i/>
              </w:rPr>
              <w:t xml:space="preserve">under en </w:t>
            </w:r>
            <w:r>
              <w:rPr>
                <w:i/>
              </w:rPr>
              <w:t>utflykt som har organiserats</w:t>
            </w:r>
            <w:r w:rsidRPr="008209DE">
              <w:rPr>
                <w:i/>
              </w:rPr>
              <w:t xml:space="preserve"> av näringsidkaren i </w:t>
            </w:r>
            <w:r>
              <w:rPr>
                <w:i/>
              </w:rPr>
              <w:t>marknadsförings- eller försälj</w:t>
            </w:r>
            <w:r>
              <w:rPr>
                <w:i/>
              </w:rPr>
              <w:softHyphen/>
              <w:t>ningssyfte</w:t>
            </w:r>
            <w:r w:rsidRPr="008209DE">
              <w:rPr>
                <w:i/>
              </w:rPr>
              <w:t>,</w:t>
            </w:r>
          </w:p>
        </w:tc>
      </w:tr>
      <w:tr w:rsidR="00655D68" w:rsidTr="00A64F4A">
        <w:tc>
          <w:tcPr>
            <w:tcW w:w="3061" w:type="dxa"/>
            <w:shd w:val="clear" w:color="auto" w:fill="auto"/>
          </w:tcPr>
          <w:p w:rsidR="00655D68" w:rsidRPr="008209DE" w:rsidRDefault="00655D68" w:rsidP="00A64F4A">
            <w:pPr>
              <w:pStyle w:val="Brdtextmedindrag"/>
              <w:rPr>
                <w:i/>
              </w:rPr>
            </w:pPr>
            <w:r w:rsidRPr="003C63C7">
              <w:rPr>
                <w:i/>
              </w:rPr>
              <w:t>hembesök:</w:t>
            </w:r>
            <w:r w:rsidRPr="008209DE">
              <w:rPr>
                <w:i/>
              </w:rPr>
              <w:t xml:space="preserve"> ett besök i konsu</w:t>
            </w:r>
            <w:r>
              <w:rPr>
                <w:i/>
              </w:rPr>
              <w:softHyphen/>
            </w:r>
            <w:r w:rsidRPr="008209DE">
              <w:rPr>
                <w:i/>
              </w:rPr>
              <w:t>mentens eller någon annan konsu</w:t>
            </w:r>
            <w:r>
              <w:rPr>
                <w:i/>
              </w:rPr>
              <w:softHyphen/>
            </w:r>
            <w:r w:rsidRPr="008209DE">
              <w:rPr>
                <w:i/>
              </w:rPr>
              <w:t>ments bostad eller på någon annan plats där konsumenten inte endast för stunden befinner sig,</w:t>
            </w:r>
          </w:p>
        </w:tc>
        <w:tc>
          <w:tcPr>
            <w:tcW w:w="3061" w:type="dxa"/>
            <w:shd w:val="clear" w:color="auto" w:fill="auto"/>
          </w:tcPr>
          <w:p w:rsidR="00655D68" w:rsidRPr="008209DE" w:rsidRDefault="00655D68" w:rsidP="00A64F4A">
            <w:pPr>
              <w:pStyle w:val="Brdtextmedindrag"/>
              <w:rPr>
                <w:i/>
              </w:rPr>
            </w:pPr>
          </w:p>
        </w:tc>
      </w:tr>
    </w:tbl>
    <w:p w:rsidR="00655D68" w:rsidRPr="00F30E2E" w:rsidRDefault="00655D68" w:rsidP="00655D68">
      <w:pPr>
        <w:pStyle w:val="Brdtextmedindrag"/>
        <w:rPr>
          <w:i/>
        </w:rPr>
      </w:pPr>
      <w:r w:rsidRPr="003751AC">
        <w:rPr>
          <w:i/>
        </w:rPr>
        <w:t>konsument</w:t>
      </w:r>
      <w:r w:rsidRPr="003751AC">
        <w:t>:</w:t>
      </w:r>
      <w:r w:rsidRPr="00F30E2E">
        <w:rPr>
          <w:i/>
        </w:rPr>
        <w:t xml:space="preserve"> </w:t>
      </w:r>
      <w:r w:rsidRPr="00E22C24">
        <w:t>en fysisk person som handlar huvudsak</w:t>
      </w:r>
      <w:r w:rsidRPr="00E22C24">
        <w:softHyphen/>
        <w:t>ligen för ändamål som faller utanför näringsverksamhet,</w:t>
      </w:r>
    </w:p>
    <w:p w:rsidR="00655D68" w:rsidRPr="00E22C24" w:rsidRDefault="00655D68" w:rsidP="00655D68">
      <w:pPr>
        <w:pStyle w:val="Brdtextmedindrag"/>
      </w:pPr>
      <w:r w:rsidRPr="003751AC">
        <w:rPr>
          <w:i/>
        </w:rPr>
        <w:t>näringsidkare</w:t>
      </w:r>
      <w:r w:rsidRPr="003751AC">
        <w:t>:</w:t>
      </w:r>
      <w:r w:rsidRPr="00F30E2E">
        <w:rPr>
          <w:i/>
        </w:rPr>
        <w:t xml:space="preserve"> </w:t>
      </w:r>
      <w:r w:rsidRPr="00E22C24">
        <w:t>en fysisk eller juridisk person som hand</w:t>
      </w:r>
      <w:r w:rsidRPr="00E22C24">
        <w:softHyphen/>
        <w:t>lar för ändamål som har samband med den egna näringsverksamheten.</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A64F4A">
        <w:tc>
          <w:tcPr>
            <w:tcW w:w="3061" w:type="dxa"/>
            <w:shd w:val="clear" w:color="auto" w:fill="auto"/>
          </w:tcPr>
          <w:p w:rsidR="00655D68" w:rsidRDefault="00655D68" w:rsidP="00A64F4A">
            <w:pPr>
              <w:pStyle w:val="Brdtextmedindrag"/>
            </w:pPr>
          </w:p>
        </w:tc>
        <w:tc>
          <w:tcPr>
            <w:tcW w:w="3061" w:type="dxa"/>
            <w:shd w:val="clear" w:color="auto" w:fill="auto"/>
          </w:tcPr>
          <w:p w:rsidR="00655D68" w:rsidRDefault="00655D68" w:rsidP="00A64F4A">
            <w:pPr>
              <w:pStyle w:val="Rubrik5utannumrering"/>
            </w:pPr>
            <w:r w:rsidRPr="00F30E2E">
              <w:t>Behörighet för näringsidkarens ombud</w:t>
            </w:r>
          </w:p>
        </w:tc>
      </w:tr>
      <w:tr w:rsidR="00655D68" w:rsidTr="00A64F4A">
        <w:tc>
          <w:tcPr>
            <w:tcW w:w="3061" w:type="dxa"/>
            <w:shd w:val="clear" w:color="auto" w:fill="auto"/>
          </w:tcPr>
          <w:p w:rsidR="00655D68" w:rsidRDefault="00655D68" w:rsidP="00A64F4A">
            <w:pPr>
              <w:pStyle w:val="Brdtextmedindrag"/>
            </w:pPr>
          </w:p>
        </w:tc>
        <w:tc>
          <w:tcPr>
            <w:tcW w:w="3061" w:type="dxa"/>
            <w:shd w:val="clear" w:color="auto" w:fill="auto"/>
          </w:tcPr>
          <w:p w:rsidR="00655D68" w:rsidRPr="00F30E2E" w:rsidRDefault="00655D68" w:rsidP="00A64F4A">
            <w:pPr>
              <w:pStyle w:val="Brdtext"/>
              <w:rPr>
                <w:i/>
              </w:rPr>
            </w:pPr>
            <w:r w:rsidRPr="00F30E2E">
              <w:rPr>
                <w:i/>
              </w:rPr>
              <w:t>3 §</w:t>
            </w:r>
          </w:p>
        </w:tc>
      </w:tr>
      <w:tr w:rsidR="00655D68" w:rsidTr="00A64F4A">
        <w:tc>
          <w:tcPr>
            <w:tcW w:w="3061" w:type="dxa"/>
            <w:shd w:val="clear" w:color="auto" w:fill="auto"/>
          </w:tcPr>
          <w:p w:rsidR="00655D68" w:rsidRPr="003039D6" w:rsidRDefault="00655D68" w:rsidP="00A64F4A">
            <w:pPr>
              <w:pStyle w:val="Brdtextmedindrag"/>
              <w:rPr>
                <w:i/>
              </w:rPr>
            </w:pPr>
          </w:p>
        </w:tc>
        <w:tc>
          <w:tcPr>
            <w:tcW w:w="3061" w:type="dxa"/>
            <w:shd w:val="clear" w:color="auto" w:fill="auto"/>
          </w:tcPr>
          <w:p w:rsidR="00655D68" w:rsidRDefault="00655D68" w:rsidP="00A64F4A">
            <w:pPr>
              <w:pStyle w:val="Brdtextmedindrag"/>
              <w:rPr>
                <w:i/>
              </w:rPr>
            </w:pPr>
            <w:r>
              <w:rPr>
                <w:i/>
              </w:rPr>
              <w:t xml:space="preserve">Om </w:t>
            </w:r>
            <w:r w:rsidRPr="00F30E2E">
              <w:rPr>
                <w:i/>
              </w:rPr>
              <w:t>näringsidkaren</w:t>
            </w:r>
            <w:r>
              <w:rPr>
                <w:i/>
              </w:rPr>
              <w:t xml:space="preserve"> anlitar</w:t>
            </w:r>
            <w:r w:rsidRPr="00F30E2E">
              <w:rPr>
                <w:i/>
              </w:rPr>
              <w:t xml:space="preserve"> ett om</w:t>
            </w:r>
            <w:r>
              <w:rPr>
                <w:i/>
              </w:rPr>
              <w:softHyphen/>
            </w:r>
            <w:r w:rsidRPr="00F30E2E">
              <w:rPr>
                <w:i/>
              </w:rPr>
              <w:t>bud, ska denne alltid anses be</w:t>
            </w:r>
            <w:r>
              <w:rPr>
                <w:i/>
              </w:rPr>
              <w:softHyphen/>
            </w:r>
            <w:r w:rsidRPr="00F30E2E">
              <w:rPr>
                <w:i/>
              </w:rPr>
              <w:t>hörig att handla på näringsidk</w:t>
            </w:r>
            <w:r>
              <w:rPr>
                <w:i/>
              </w:rPr>
              <w:t>a</w:t>
            </w:r>
            <w:r>
              <w:rPr>
                <w:i/>
              </w:rPr>
              <w:softHyphen/>
              <w:t>rens vägnar när det gäller att</w:t>
            </w:r>
          </w:p>
          <w:p w:rsidR="00655D68" w:rsidRDefault="00655D68" w:rsidP="00A64F4A">
            <w:pPr>
              <w:pStyle w:val="Brdtextmedindrag"/>
              <w:rPr>
                <w:i/>
              </w:rPr>
            </w:pPr>
            <w:r>
              <w:rPr>
                <w:i/>
              </w:rPr>
              <w:t>– </w:t>
            </w:r>
            <w:r w:rsidRPr="00F30E2E">
              <w:rPr>
                <w:i/>
              </w:rPr>
              <w:t>ingå distansavtal eller avtal utan</w:t>
            </w:r>
            <w:r>
              <w:rPr>
                <w:i/>
              </w:rPr>
              <w:t xml:space="preserve">för affärslokaler, </w:t>
            </w:r>
          </w:p>
          <w:p w:rsidR="00655D68" w:rsidRDefault="00655D68" w:rsidP="00A64F4A">
            <w:pPr>
              <w:pStyle w:val="Brdtextmedindrag"/>
              <w:rPr>
                <w:i/>
              </w:rPr>
            </w:pPr>
            <w:r>
              <w:rPr>
                <w:i/>
              </w:rPr>
              <w:t>– </w:t>
            </w:r>
            <w:r w:rsidRPr="00F30E2E">
              <w:rPr>
                <w:i/>
              </w:rPr>
              <w:t>utfästa förmåner som är av</w:t>
            </w:r>
            <w:r>
              <w:rPr>
                <w:i/>
              </w:rPr>
              <w:softHyphen/>
            </w:r>
            <w:r w:rsidRPr="00F30E2E">
              <w:rPr>
                <w:i/>
              </w:rPr>
              <w:t>sedda att ingå i ett sådant avtal</w:t>
            </w:r>
            <w:r>
              <w:rPr>
                <w:i/>
              </w:rPr>
              <w:t>, och</w:t>
            </w:r>
            <w:r w:rsidRPr="00F30E2E">
              <w:rPr>
                <w:i/>
              </w:rPr>
              <w:t xml:space="preserve"> </w:t>
            </w:r>
          </w:p>
          <w:p w:rsidR="00655D68" w:rsidRDefault="00655D68" w:rsidP="00A64F4A">
            <w:pPr>
              <w:pStyle w:val="Brdtextmedindrag"/>
              <w:rPr>
                <w:i/>
              </w:rPr>
            </w:pPr>
            <w:r>
              <w:rPr>
                <w:i/>
              </w:rPr>
              <w:t>– </w:t>
            </w:r>
            <w:r w:rsidRPr="00F30E2E">
              <w:rPr>
                <w:i/>
              </w:rPr>
              <w:t>ta emot betalning för närings</w:t>
            </w:r>
            <w:r>
              <w:rPr>
                <w:i/>
              </w:rPr>
              <w:softHyphen/>
            </w:r>
            <w:r w:rsidRPr="00F30E2E">
              <w:rPr>
                <w:i/>
              </w:rPr>
              <w:t>idkarens räk</w:t>
            </w:r>
            <w:r>
              <w:rPr>
                <w:i/>
              </w:rPr>
              <w:t>ning.</w:t>
            </w:r>
          </w:p>
          <w:p w:rsidR="00655D68" w:rsidRPr="00F30E2E" w:rsidRDefault="00655D68" w:rsidP="00A64F4A">
            <w:pPr>
              <w:pStyle w:val="Brdtextmedindrag"/>
              <w:rPr>
                <w:i/>
              </w:rPr>
            </w:pPr>
            <w:r w:rsidRPr="006F0ABC">
              <w:rPr>
                <w:i/>
                <w:spacing w:val="-2"/>
              </w:rPr>
              <w:t>Näringsidkaren får inte till nack</w:t>
            </w:r>
            <w:r>
              <w:rPr>
                <w:i/>
                <w:spacing w:val="-2"/>
              </w:rPr>
              <w:softHyphen/>
            </w:r>
            <w:r w:rsidRPr="006F0ABC">
              <w:rPr>
                <w:i/>
                <w:spacing w:val="-2"/>
              </w:rPr>
              <w:t>del</w:t>
            </w:r>
            <w:r w:rsidRPr="00F30E2E">
              <w:rPr>
                <w:i/>
              </w:rPr>
              <w:t xml:space="preserve"> för konsumenten in</w:t>
            </w:r>
            <w:r>
              <w:rPr>
                <w:i/>
              </w:rPr>
              <w:softHyphen/>
            </w:r>
            <w:r w:rsidRPr="00F30E2E">
              <w:rPr>
                <w:i/>
              </w:rPr>
              <w:t>skränka denna behörighet.</w:t>
            </w:r>
          </w:p>
        </w:tc>
      </w:tr>
    </w:tbl>
    <w:p w:rsidR="00655D68" w:rsidRDefault="00655D68" w:rsidP="00655D68">
      <w:pPr>
        <w:pStyle w:val="Rubrik4utannumrering"/>
      </w:pPr>
      <w:r>
        <w:lastRenderedPageBreak/>
        <w:t>2 </w:t>
      </w:r>
      <w:r w:rsidRPr="00EC68EF">
        <w:t>kap. Avtal om varor o</w:t>
      </w:r>
      <w:r>
        <w:t>ch icke finansiella tjänster</w:t>
      </w:r>
      <w:r w:rsidRPr="0032321A">
        <w:t xml:space="preserve"> </w:t>
      </w:r>
    </w:p>
    <w:p w:rsidR="00655D68" w:rsidRPr="00EC68EF" w:rsidRDefault="00655D68" w:rsidP="00655D68">
      <w:pPr>
        <w:pStyle w:val="Rubrik4utannumrering"/>
        <w:spacing w:before="0"/>
      </w:pPr>
      <w:r w:rsidRPr="00EC68EF">
        <w:t>Tillämpningsområde</w:t>
      </w:r>
    </w:p>
    <w:p w:rsidR="001E51BC" w:rsidRPr="00EC68EF" w:rsidRDefault="00655D68" w:rsidP="00C25F8C">
      <w:pPr>
        <w:pStyle w:val="Brdtext"/>
      </w:pPr>
      <w:r w:rsidRPr="00EC68EF">
        <w:rPr>
          <w:b/>
        </w:rPr>
        <w:t>1 §</w:t>
      </w:r>
      <w:r>
        <w:t>  </w:t>
      </w:r>
      <w:r w:rsidRPr="00EC68EF">
        <w:t>Detta kapitel gäller för avtal varigenom en näringsidkare överlåter eller upplåter lös e</w:t>
      </w:r>
      <w:r>
        <w:t>gendom till eller utför en tjänst</w:t>
      </w:r>
      <w:r w:rsidRPr="00EC68EF">
        <w:t xml:space="preserve"> åt en konsument. </w:t>
      </w:r>
      <w:r>
        <w:t>Med tjänst avses i detta kapitel också uthyrning av fast egendom.</w:t>
      </w:r>
      <w:r w:rsidR="001E51BC">
        <w:t xml:space="preserve"> För avtal om finansiella tjänster eller om överlåtelse eller emission av finansiella instrument gäller i stället 3 kap.</w:t>
      </w:r>
    </w:p>
    <w:p w:rsidR="00655D68" w:rsidRDefault="001E51BC" w:rsidP="00C25F8C">
      <w:pPr>
        <w:pStyle w:val="Brdtextmedindrag"/>
      </w:pPr>
      <w:r>
        <w:t>Detta kapitel</w:t>
      </w:r>
      <w:r w:rsidR="00655D68" w:rsidRPr="00EC68EF">
        <w:t xml:space="preserve"> gäller inte </w:t>
      </w:r>
      <w:r>
        <w:t xml:space="preserve">för </w:t>
      </w:r>
      <w:r w:rsidR="00655D68" w:rsidRPr="00EC68EF">
        <w:t>avtal som</w:t>
      </w:r>
    </w:p>
    <w:p w:rsidR="00655D68" w:rsidRPr="00EC68EF" w:rsidRDefault="00655D68" w:rsidP="00655D68">
      <w:pPr>
        <w:pStyle w:val="Brdtextmedindrag"/>
      </w:pPr>
      <w:r>
        <w:t>1. avser uthyrning för varaktigt boende,</w:t>
      </w:r>
    </w:p>
    <w:p w:rsidR="00655D68" w:rsidRPr="00EC68EF" w:rsidRDefault="00655D68" w:rsidP="00655D68">
      <w:pPr>
        <w:pStyle w:val="Brdtextmedindrag"/>
      </w:pPr>
      <w:r>
        <w:t>2</w:t>
      </w:r>
      <w:r w:rsidRPr="00EC68EF">
        <w:t>.</w:t>
      </w:r>
      <w:r>
        <w:t> </w:t>
      </w:r>
      <w:r w:rsidRPr="00EC68EF">
        <w:t>avser uppförande av byggnad eller annan fast anläggning på mark eller i vatten,</w:t>
      </w:r>
    </w:p>
    <w:p w:rsidR="00655D68" w:rsidRPr="00EC68EF" w:rsidRDefault="00655D68" w:rsidP="00655D68">
      <w:pPr>
        <w:pStyle w:val="Brdtextmedindrag"/>
      </w:pPr>
      <w:r>
        <w:t>3</w:t>
      </w:r>
      <w:r w:rsidRPr="00EC68EF">
        <w:t>.</w:t>
      </w:r>
      <w:r>
        <w:t> </w:t>
      </w:r>
      <w:r w:rsidRPr="00EC68EF">
        <w:t xml:space="preserve">ingås med hjälp av en varuautomat </w:t>
      </w:r>
      <w:r>
        <w:t xml:space="preserve">eller annan liknande automat </w:t>
      </w:r>
      <w:r w:rsidRPr="00EC68EF">
        <w:t>eller i en automatiserad affärslokal,</w:t>
      </w:r>
    </w:p>
    <w:p w:rsidR="00655D68" w:rsidRDefault="00655D68" w:rsidP="00655D68">
      <w:pPr>
        <w:pStyle w:val="Brdtextmedindrag"/>
      </w:pPr>
      <w:r>
        <w:t>4</w:t>
      </w:r>
      <w:r w:rsidRPr="00EC68EF">
        <w:t>.</w:t>
      </w:r>
      <w:r>
        <w:t> </w:t>
      </w:r>
      <w:r w:rsidRPr="00EC68EF">
        <w:t>ingås med en operatör genom användning av en offentlig telefon</w:t>
      </w:r>
      <w:r>
        <w:softHyphen/>
      </w:r>
      <w:r w:rsidRPr="00EC68EF">
        <w:t>automat</w:t>
      </w:r>
      <w:r>
        <w:t>,</w:t>
      </w:r>
    </w:p>
    <w:p w:rsidR="00655D68" w:rsidRPr="00EC68EF" w:rsidRDefault="00655D68" w:rsidP="00655D68">
      <w:pPr>
        <w:pStyle w:val="Brdtextmedindrag"/>
      </w:pPr>
      <w:r>
        <w:t xml:space="preserve">5. avser en tjänst som fullgörs genom användning av en </w:t>
      </w:r>
      <w:r w:rsidRPr="00EC68EF">
        <w:t>telefon-, internet- eller faxuppkoppling,</w:t>
      </w:r>
      <w:r>
        <w:t xml:space="preserve"> om tjänsten utförs vid ett enda tillfälle,</w:t>
      </w:r>
    </w:p>
    <w:p w:rsidR="00655D68" w:rsidRPr="00EC68EF" w:rsidRDefault="00655D68" w:rsidP="00655D68">
      <w:pPr>
        <w:pStyle w:val="Brdtextmedindrag"/>
      </w:pPr>
      <w:r>
        <w:t>6</w:t>
      </w:r>
      <w:r w:rsidRPr="00EC68EF">
        <w:t>.</w:t>
      </w:r>
      <w:r>
        <w:t xml:space="preserve"> avser vadhållning, kasinospel eller andra lotteritjänster, </w:t>
      </w:r>
    </w:p>
    <w:p w:rsidR="00655D68" w:rsidRPr="00EC68EF" w:rsidRDefault="00655D68" w:rsidP="00655D68">
      <w:pPr>
        <w:pStyle w:val="Brdtextmedindrag"/>
      </w:pPr>
      <w:r>
        <w:t>7</w:t>
      </w:r>
      <w:r w:rsidRPr="00EC68EF">
        <w:t>.</w:t>
      </w:r>
      <w:r>
        <w:t> </w:t>
      </w:r>
      <w:r w:rsidRPr="00EC68EF">
        <w:t xml:space="preserve">avser försäljning av </w:t>
      </w:r>
      <w:r>
        <w:t xml:space="preserve">livsmedel eller andra </w:t>
      </w:r>
      <w:r w:rsidRPr="00EC68EF">
        <w:t xml:space="preserve">dagligvaror </w:t>
      </w:r>
      <w:r>
        <w:t xml:space="preserve">för hushållet </w:t>
      </w:r>
      <w:r w:rsidRPr="00EC68EF">
        <w:t>som levereras till en konsuments bostad eller arbetsplats i ett distribu</w:t>
      </w:r>
      <w:r>
        <w:softHyphen/>
      </w:r>
      <w:r w:rsidRPr="00EC68EF">
        <w:t xml:space="preserve">tionssystem med regelbunden utkörning, </w:t>
      </w:r>
      <w:r>
        <w:t>eller</w:t>
      </w:r>
    </w:p>
    <w:p w:rsidR="00655D68" w:rsidRPr="00EC68EF" w:rsidRDefault="00655D68" w:rsidP="00655D68">
      <w:pPr>
        <w:pStyle w:val="Brdtextmedindrag"/>
      </w:pPr>
      <w:r>
        <w:t>8</w:t>
      </w:r>
      <w:r w:rsidRPr="00EC68EF">
        <w:t>.</w:t>
      </w:r>
      <w:r>
        <w:t> </w:t>
      </w:r>
      <w:r w:rsidRPr="00EC68EF">
        <w:t>omfattas av lagen (1992:1672) om paketresor eller lagen (2011:914) om konsumentskydd vid avtal om tidsdelat boende eller lå</w:t>
      </w:r>
      <w:r>
        <w:t>ngfristig semesterprodukt.</w:t>
      </w:r>
    </w:p>
    <w:p w:rsidR="00655D68" w:rsidRPr="00EC68EF" w:rsidRDefault="00655D68" w:rsidP="00655D68">
      <w:pPr>
        <w:pStyle w:val="Brdtextmedindrag"/>
      </w:pPr>
      <w:r w:rsidRPr="00EC68EF">
        <w:t>Kapitlet gäl</w:t>
      </w:r>
      <w:r>
        <w:t xml:space="preserve">ler inte för avtal utanför </w:t>
      </w:r>
      <w:r w:rsidRPr="00EC68EF">
        <w:t>affärslokaler, om det pris som konsumenten sammanlagt ska betala understiger 400 kronor.</w:t>
      </w:r>
    </w:p>
    <w:p w:rsidR="00655D68" w:rsidRDefault="00655D68" w:rsidP="00655D68">
      <w:pPr>
        <w:pStyle w:val="Brdtextmedindrag"/>
      </w:pPr>
      <w:r w:rsidRPr="00EC68EF">
        <w:t>I fråga om avtal om transp</w:t>
      </w:r>
      <w:r>
        <w:t>ort av personer gäller endast 3 § tredje stycket och 9 </w:t>
      </w:r>
      <w:r w:rsidRPr="00EC68EF">
        <w:t>§.</w:t>
      </w:r>
    </w:p>
    <w:p w:rsidR="00655D68" w:rsidRPr="00EC68EF" w:rsidRDefault="00655D68" w:rsidP="00655D68">
      <w:pPr>
        <w:pStyle w:val="Rubrik4utannumrering"/>
      </w:pPr>
      <w:r w:rsidRPr="00EC68EF">
        <w:t>Information innan ett avtal ingås</w:t>
      </w:r>
    </w:p>
    <w:p w:rsidR="00655D68" w:rsidRPr="00EC68EF" w:rsidRDefault="00655D68" w:rsidP="00655D68">
      <w:pPr>
        <w:pStyle w:val="Brdtext"/>
      </w:pPr>
      <w:r w:rsidRPr="00A875CF">
        <w:rPr>
          <w:b/>
        </w:rPr>
        <w:t>2 §</w:t>
      </w:r>
      <w:r>
        <w:t>  I</w:t>
      </w:r>
      <w:r w:rsidRPr="00EC68EF">
        <w:t>nnan ett avtal ingås ska närings</w:t>
      </w:r>
      <w:r w:rsidRPr="00EC68EF">
        <w:softHyphen/>
        <w:t xml:space="preserve">idkaren ge konsumenten information om </w:t>
      </w:r>
    </w:p>
    <w:p w:rsidR="00655D68" w:rsidRPr="00EC68EF" w:rsidRDefault="00655D68" w:rsidP="00655D68">
      <w:pPr>
        <w:pStyle w:val="Brdtextmedindrag"/>
      </w:pPr>
      <w:r w:rsidRPr="00EC68EF">
        <w:t>1.</w:t>
      </w:r>
      <w:r>
        <w:t> </w:t>
      </w:r>
      <w:r w:rsidRPr="00EC68EF">
        <w:t xml:space="preserve">sitt namn, </w:t>
      </w:r>
      <w:r>
        <w:t xml:space="preserve">organisationsnummer, </w:t>
      </w:r>
      <w:r w:rsidRPr="00EC68EF">
        <w:t>telefonnummer</w:t>
      </w:r>
      <w:r>
        <w:t xml:space="preserve"> och telefaxnummer samt sin </w:t>
      </w:r>
      <w:r w:rsidRPr="00EC68EF">
        <w:t xml:space="preserve">adress och e-postadress, och, om näringsidkaren agerar för </w:t>
      </w:r>
      <w:r>
        <w:t xml:space="preserve">någon </w:t>
      </w:r>
      <w:r w:rsidRPr="00EC68EF">
        <w:t>annans räkning, dennes motsvarande uppgifter,</w:t>
      </w:r>
    </w:p>
    <w:p w:rsidR="00655D68" w:rsidRPr="00EC68EF" w:rsidRDefault="00655D68" w:rsidP="00655D68">
      <w:pPr>
        <w:pStyle w:val="Brdtextmedindrag"/>
      </w:pPr>
      <w:r w:rsidRPr="00EC68EF">
        <w:t>2.</w:t>
      </w:r>
      <w:r>
        <w:t> </w:t>
      </w:r>
      <w:r w:rsidRPr="00EC68EF">
        <w:t>varans eller tjänstens huvudsakliga egenskaper i den om</w:t>
      </w:r>
      <w:r>
        <w:t>fatt</w:t>
      </w:r>
      <w:r>
        <w:softHyphen/>
        <w:t>ning som är lämplig med hänsyn till varan eller tjänsten och till hur informationen ges</w:t>
      </w:r>
      <w:r w:rsidRPr="00EC68EF">
        <w:t>,</w:t>
      </w:r>
    </w:p>
    <w:p w:rsidR="00655D68" w:rsidRDefault="00655D68" w:rsidP="00655D68">
      <w:pPr>
        <w:pStyle w:val="Brdtextmedindrag"/>
      </w:pPr>
      <w:r w:rsidRPr="00EC68EF">
        <w:t>3.</w:t>
      </w:r>
      <w:r>
        <w:t xml:space="preserve"> varans eller tjänstens pris, </w:t>
      </w:r>
      <w:r w:rsidRPr="00EC68EF">
        <w:t>inbegripet skatter och avgifter, eller, om priset inte kan ange</w:t>
      </w:r>
      <w:r>
        <w:t xml:space="preserve">s i förväg, hur priset beräknas; om avtalet löper på obegränsad tid eller avser en prenumeration, ska även kostnaderna per faktureringsperiod och per månad anges, </w:t>
      </w:r>
    </w:p>
    <w:p w:rsidR="00655D68" w:rsidRPr="00EC68EF" w:rsidRDefault="00655D68" w:rsidP="00655D68">
      <w:pPr>
        <w:pStyle w:val="Brdtextmedindrag"/>
      </w:pPr>
      <w:r w:rsidRPr="00EC68EF">
        <w:t>4.</w:t>
      </w:r>
      <w:r>
        <w:t> </w:t>
      </w:r>
      <w:r w:rsidRPr="00EC68EF">
        <w:t>kostnader för leverans eller porto och andra till</w:t>
      </w:r>
      <w:r w:rsidRPr="00EC68EF">
        <w:softHyphen/>
        <w:t>kommande kostnader,</w:t>
      </w:r>
    </w:p>
    <w:p w:rsidR="00655D68" w:rsidRPr="00EC68EF" w:rsidRDefault="00655D68" w:rsidP="00655D68">
      <w:pPr>
        <w:pStyle w:val="Brdtextmedindrag"/>
      </w:pPr>
      <w:r w:rsidRPr="00EC68EF">
        <w:t>5.</w:t>
      </w:r>
      <w:r>
        <w:t> </w:t>
      </w:r>
      <w:r w:rsidRPr="00EC68EF">
        <w:t>kostnaden för att ett medel för distanskommunikation används, om inte kostnaden är beräknad efter normaltaxa,</w:t>
      </w:r>
    </w:p>
    <w:p w:rsidR="00655D68" w:rsidRPr="00EC68EF" w:rsidRDefault="00655D68" w:rsidP="00655D68">
      <w:pPr>
        <w:pStyle w:val="Brdtextmedindrag"/>
      </w:pPr>
      <w:r w:rsidRPr="00EC68EF">
        <w:t>6.</w:t>
      </w:r>
      <w:r>
        <w:t> villkoren för betalning samt för</w:t>
      </w:r>
      <w:r w:rsidRPr="00EC68EF">
        <w:t xml:space="preserve"> leverans eller </w:t>
      </w:r>
      <w:r>
        <w:t>fullgörande på något annat sätt och tidpunkt för leverans eller fullgörande; om avtalet ska ingås på näringsidkarens webbplats, ska det i början av beställnings</w:t>
      </w:r>
      <w:r>
        <w:softHyphen/>
      </w:r>
      <w:r>
        <w:lastRenderedPageBreak/>
        <w:t>processen anges vilka betalningssätt som godtas och om det finns några begränsningar för leveransen,</w:t>
      </w:r>
    </w:p>
    <w:p w:rsidR="00655D68" w:rsidRDefault="00655D68" w:rsidP="00655D68">
      <w:pPr>
        <w:pStyle w:val="Brdtextmedindrag"/>
      </w:pPr>
      <w:r w:rsidRPr="00EC68EF">
        <w:t>7.</w:t>
      </w:r>
      <w:r>
        <w:t xml:space="preserve"> handpenning eller andra ekonomiska garantier som konsumenten ska lämna och de villkor som gäller för detta, </w:t>
      </w:r>
    </w:p>
    <w:p w:rsidR="00655D68" w:rsidRDefault="00655D68" w:rsidP="00C25F8C">
      <w:pPr>
        <w:pStyle w:val="Brdtextmedindrag"/>
      </w:pPr>
      <w:r>
        <w:t>8. den rätt som konsumenten har att reklamera</w:t>
      </w:r>
      <w:r w:rsidR="001E51BC">
        <w:t xml:space="preserve"> enligt lag, hur rekla</w:t>
      </w:r>
      <w:r w:rsidR="001E51BC">
        <w:softHyphen/>
        <w:t>ma</w:t>
      </w:r>
      <w:r w:rsidR="001E51BC">
        <w:softHyphen/>
        <w:t>tion kan göras</w:t>
      </w:r>
      <w:r>
        <w:t xml:space="preserve"> och gatuadressen till det verksamhetsställe dit konsumen</w:t>
      </w:r>
      <w:r w:rsidR="004F72CA">
        <w:softHyphen/>
      </w:r>
      <w:r>
        <w:t>ten kan vända sig för att framställa klagomål,</w:t>
      </w:r>
    </w:p>
    <w:p w:rsidR="00655D68" w:rsidRPr="00EC68EF" w:rsidRDefault="00655D68" w:rsidP="00C25F8C">
      <w:pPr>
        <w:pStyle w:val="Brdtextmedindrag"/>
      </w:pPr>
      <w:r>
        <w:t>9. huruvida och under vilka förutsättningar det finns en ångerrätt,</w:t>
      </w:r>
      <w:r w:rsidRPr="00EC68EF">
        <w:t xml:space="preserve"> tids</w:t>
      </w:r>
      <w:r w:rsidR="004F72CA">
        <w:softHyphen/>
      </w:r>
      <w:r w:rsidRPr="00EC68EF">
        <w:t xml:space="preserve">fristen </w:t>
      </w:r>
      <w:r>
        <w:t>och övriga villkor för ånge</w:t>
      </w:r>
      <w:r w:rsidR="00D54C3A">
        <w:t>rrätten, hur ångerrätten utövas samt</w:t>
      </w:r>
      <w:r>
        <w:t xml:space="preserve"> att det finns ett standardformulär för utövande av ångerrätten och hur konsu</w:t>
      </w:r>
      <w:r w:rsidR="004F72CA">
        <w:softHyphen/>
      </w:r>
      <w:r>
        <w:t xml:space="preserve">menten kan ta del av det, </w:t>
      </w:r>
    </w:p>
    <w:p w:rsidR="00655D68" w:rsidRDefault="00655D68" w:rsidP="00655D68">
      <w:pPr>
        <w:pStyle w:val="Brdtextmedindrag"/>
      </w:pPr>
      <w:r>
        <w:t>10</w:t>
      </w:r>
      <w:r w:rsidRPr="00EC68EF">
        <w:t>.</w:t>
      </w:r>
      <w:r>
        <w:t xml:space="preserve"> den </w:t>
      </w:r>
      <w:r w:rsidRPr="00EC68EF">
        <w:t xml:space="preserve">skyldighet </w:t>
      </w:r>
      <w:r>
        <w:t>konsumenten vid utövande av ångerrätten</w:t>
      </w:r>
      <w:r w:rsidRPr="00EC68EF">
        <w:t xml:space="preserve"> </w:t>
      </w:r>
      <w:r>
        <w:t xml:space="preserve">kan ha </w:t>
      </w:r>
      <w:r w:rsidRPr="00EC68EF">
        <w:t>att</w:t>
      </w:r>
      <w:r>
        <w:t xml:space="preserve"> på egen bekostnad återsända varan samt</w:t>
      </w:r>
      <w:r w:rsidRPr="00EC68EF">
        <w:t>,</w:t>
      </w:r>
      <w:r>
        <w:t xml:space="preserve"> vid distansavtal, kostnaden för att återsända varan om den </w:t>
      </w:r>
      <w:r w:rsidRPr="00EC68EF">
        <w:t>är sådan</w:t>
      </w:r>
      <w:r>
        <w:t xml:space="preserve"> att den inte kan återsändas med</w:t>
      </w:r>
      <w:r w:rsidRPr="00EC68EF">
        <w:t xml:space="preserve"> po</w:t>
      </w:r>
      <w:r>
        <w:t>st,</w:t>
      </w:r>
    </w:p>
    <w:p w:rsidR="00655D68" w:rsidRPr="00EC68EF" w:rsidRDefault="00655D68" w:rsidP="00655D68">
      <w:pPr>
        <w:pStyle w:val="Brdtextmedindrag"/>
      </w:pPr>
      <w:r>
        <w:t xml:space="preserve">11. huruvida konsumenten </w:t>
      </w:r>
      <w:r w:rsidRPr="00EC68EF">
        <w:t>är skyldig att ersätta närings</w:t>
      </w:r>
      <w:r w:rsidRPr="00EC68EF">
        <w:softHyphen/>
        <w:t>idkaren</w:t>
      </w:r>
      <w:r>
        <w:t xml:space="preserve"> enligt 15 § 3 eller 4</w:t>
      </w:r>
      <w:r w:rsidRPr="00EC68EF">
        <w:t>,</w:t>
      </w:r>
    </w:p>
    <w:p w:rsidR="00655D68" w:rsidRPr="00EC68EF" w:rsidRDefault="00655D68" w:rsidP="00655D68">
      <w:pPr>
        <w:pStyle w:val="Brdtextmedindrag"/>
      </w:pPr>
      <w:r>
        <w:t>12</w:t>
      </w:r>
      <w:r w:rsidRPr="00EC68EF">
        <w:t>.</w:t>
      </w:r>
      <w:r>
        <w:t> </w:t>
      </w:r>
      <w:r w:rsidRPr="00EC68EF">
        <w:t>garantier eller liknande utf</w:t>
      </w:r>
      <w:r>
        <w:t xml:space="preserve">ästelser samt den </w:t>
      </w:r>
      <w:r w:rsidRPr="00EC68EF">
        <w:t>assistans och service som gäller efter försäljningen,</w:t>
      </w:r>
    </w:p>
    <w:p w:rsidR="00655D68" w:rsidRPr="00EC68EF" w:rsidRDefault="00655D68" w:rsidP="00655D68">
      <w:pPr>
        <w:pStyle w:val="Brdtextmedindrag"/>
      </w:pPr>
      <w:r>
        <w:t>13</w:t>
      </w:r>
      <w:r w:rsidRPr="00EC68EF">
        <w:t>.</w:t>
      </w:r>
      <w:r>
        <w:t> </w:t>
      </w:r>
      <w:r w:rsidRPr="00EC68EF">
        <w:t xml:space="preserve">uppförandekoder </w:t>
      </w:r>
      <w:r>
        <w:t xml:space="preserve">som gäller för näringsidkaren och </w:t>
      </w:r>
      <w:r w:rsidRPr="00EC68EF">
        <w:t>hur konsu</w:t>
      </w:r>
      <w:r>
        <w:softHyphen/>
      </w:r>
      <w:r w:rsidRPr="00EC68EF">
        <w:t>menten kan ta del av dem,</w:t>
      </w:r>
    </w:p>
    <w:p w:rsidR="00655D68" w:rsidRDefault="00655D68" w:rsidP="00655D68">
      <w:pPr>
        <w:pStyle w:val="Brdtextmedindrag"/>
      </w:pPr>
      <w:r>
        <w:t>14</w:t>
      </w:r>
      <w:r w:rsidRPr="00EC68EF">
        <w:t>.</w:t>
      </w:r>
      <w:r>
        <w:t> avtalets löptid,</w:t>
      </w:r>
    </w:p>
    <w:p w:rsidR="00655D68" w:rsidRPr="00EC68EF" w:rsidRDefault="00655D68" w:rsidP="00C25F8C">
      <w:pPr>
        <w:pStyle w:val="Brdtextmedindrag"/>
      </w:pPr>
      <w:r>
        <w:t>15. </w:t>
      </w:r>
      <w:r w:rsidR="00E8140A">
        <w:t>kortaste giltighetstid för konsumentens skyldigheter enligt avtalet,</w:t>
      </w:r>
    </w:p>
    <w:p w:rsidR="00655D68" w:rsidRPr="00EC68EF" w:rsidRDefault="00655D68" w:rsidP="00C25F8C">
      <w:pPr>
        <w:pStyle w:val="Brdtextmedindrag"/>
      </w:pPr>
      <w:r>
        <w:t>16</w:t>
      </w:r>
      <w:r w:rsidRPr="00EC68EF">
        <w:t>.</w:t>
      </w:r>
      <w:r>
        <w:t> </w:t>
      </w:r>
      <w:r w:rsidR="00E8140A" w:rsidRPr="00EC68EF">
        <w:t>villkor</w:t>
      </w:r>
      <w:r w:rsidR="00E8140A">
        <w:t>en för att säga upp avtalet</w:t>
      </w:r>
      <w:r w:rsidR="00E8140A" w:rsidRPr="00EC68EF">
        <w:t>,</w:t>
      </w:r>
      <w:r w:rsidR="00E8140A">
        <w:t xml:space="preserve"> om det gäller tills vidare eller förnyas automatiskt,</w:t>
      </w:r>
    </w:p>
    <w:p w:rsidR="00655D68" w:rsidRPr="00EC68EF" w:rsidRDefault="00655D68" w:rsidP="00655D68">
      <w:pPr>
        <w:pStyle w:val="Brdtextmedindrag"/>
      </w:pPr>
      <w:r>
        <w:t>17</w:t>
      </w:r>
      <w:r w:rsidRPr="00EC68EF">
        <w:t>.</w:t>
      </w:r>
      <w:r>
        <w:t xml:space="preserve"> funktionen hos digitalt innehåll, inbegripet </w:t>
      </w:r>
      <w:r w:rsidRPr="00EC68EF">
        <w:t>teknisk</w:t>
      </w:r>
      <w:r>
        <w:t>a skydds</w:t>
      </w:r>
      <w:r>
        <w:softHyphen/>
        <w:t>åt</w:t>
      </w:r>
      <w:r w:rsidR="004F72CA">
        <w:softHyphen/>
      </w:r>
      <w:r>
        <w:t xml:space="preserve">gärder, och </w:t>
      </w:r>
      <w:r w:rsidRPr="00EC68EF">
        <w:t xml:space="preserve">vilken maskin- och programvara som krävs för att använda </w:t>
      </w:r>
      <w:r>
        <w:t>det digitala</w:t>
      </w:r>
      <w:r w:rsidRPr="00EC68EF">
        <w:t xml:space="preserve"> innehåll</w:t>
      </w:r>
      <w:r>
        <w:t>et</w:t>
      </w:r>
      <w:r w:rsidRPr="00EC68EF">
        <w:t>, och</w:t>
      </w:r>
    </w:p>
    <w:p w:rsidR="00655D68" w:rsidRPr="00EC68EF" w:rsidRDefault="00655D68" w:rsidP="00655D68">
      <w:pPr>
        <w:pStyle w:val="Brdtextmedindrag"/>
      </w:pPr>
      <w:r>
        <w:t>18</w:t>
      </w:r>
      <w:r w:rsidRPr="00EC68EF">
        <w:t>.</w:t>
      </w:r>
      <w:r>
        <w:t> </w:t>
      </w:r>
      <w:r w:rsidRPr="00EC68EF">
        <w:t>vilka möjligheter som finns att få en tvist med näringsidkaren prövad utanför domstol.</w:t>
      </w:r>
    </w:p>
    <w:p w:rsidR="00655D68" w:rsidRPr="00EC68EF" w:rsidRDefault="00655D68" w:rsidP="00655D68">
      <w:pPr>
        <w:pStyle w:val="Brdtextmedindrag"/>
      </w:pPr>
      <w:r>
        <w:t xml:space="preserve">Vid en auktion </w:t>
      </w:r>
      <w:r w:rsidRPr="00EC68EF">
        <w:t>får informationen enligt första stycket 1 ersättas med motsvarande up</w:t>
      </w:r>
      <w:r>
        <w:t>pgifter om auktions</w:t>
      </w:r>
      <w:r>
        <w:softHyphen/>
        <w:t>förrättaren, om det är möjligt att delta i auktionen även på ett annat sätt än genom att använda ett medel för distanskommunikation. Under samma förutsättning får information enligt första stycket 8 om gatuadressen till det verksamhetsställe dit konsu</w:t>
      </w:r>
      <w:r>
        <w:softHyphen/>
        <w:t>menten kan framställa klagomål avse auktionsförrättarens verksamhets</w:t>
      </w:r>
      <w:r>
        <w:softHyphen/>
        <w:t>ställe.</w:t>
      </w:r>
    </w:p>
    <w:p w:rsidR="00655D68" w:rsidRPr="00AF7B88" w:rsidRDefault="00655D68" w:rsidP="00655D68">
      <w:pPr>
        <w:pStyle w:val="Brdtextmedindrag"/>
      </w:pPr>
      <w:r w:rsidRPr="00AF7B88">
        <w:t>Vid telefonförsäljning ska försäljaren i början av samtalet informera konsumenten om sitt namn, samtalets syfte, n</w:t>
      </w:r>
      <w:r>
        <w:t>äringsidkarens identitet och försäljarens</w:t>
      </w:r>
      <w:r w:rsidRPr="00AF7B88">
        <w:t xml:space="preserve"> relation till näringsidkaren. </w:t>
      </w:r>
    </w:p>
    <w:p w:rsidR="00655D68" w:rsidRPr="00EC68EF" w:rsidRDefault="00655D68" w:rsidP="00655D68">
      <w:pPr>
        <w:pStyle w:val="Rubrik4utannumrering"/>
      </w:pPr>
      <w:r>
        <w:t>Hur information ska ges</w:t>
      </w:r>
      <w:r w:rsidRPr="00EC68EF">
        <w:t xml:space="preserve"> vid distansavtal</w:t>
      </w:r>
    </w:p>
    <w:p w:rsidR="00655D68" w:rsidRPr="00EC68EF" w:rsidRDefault="00655D68" w:rsidP="00655D68">
      <w:pPr>
        <w:pStyle w:val="Brdtext"/>
      </w:pPr>
      <w:r>
        <w:rPr>
          <w:b/>
        </w:rPr>
        <w:t>3</w:t>
      </w:r>
      <w:r w:rsidRPr="00704854">
        <w:rPr>
          <w:b/>
        </w:rPr>
        <w:t> §</w:t>
      </w:r>
      <w:r>
        <w:t>  </w:t>
      </w:r>
      <w:r w:rsidRPr="00EC68EF">
        <w:t>I fråga om distansavtal ska informationen enligt 2 §</w:t>
      </w:r>
      <w:r>
        <w:t xml:space="preserve"> första och andra styckena</w:t>
      </w:r>
      <w:r w:rsidRPr="00EC68EF">
        <w:t xml:space="preserve"> ges klart och begripligt </w:t>
      </w:r>
      <w:r>
        <w:t xml:space="preserve">och </w:t>
      </w:r>
      <w:r w:rsidRPr="00EC68EF">
        <w:t>på ett sätt som är anpassat till det medel för distanskom</w:t>
      </w:r>
      <w:r w:rsidRPr="00EC68EF">
        <w:softHyphen/>
        <w:t>mu</w:t>
      </w:r>
      <w:r>
        <w:softHyphen/>
      </w:r>
      <w:r w:rsidRPr="00EC68EF">
        <w:t>nikation som används.</w:t>
      </w:r>
      <w:r>
        <w:t xml:space="preserve"> Särskild hänsyn ska tas till behoven hos under</w:t>
      </w:r>
      <w:r>
        <w:softHyphen/>
        <w:t xml:space="preserve">åriga och andra särskilt utsatta personer. </w:t>
      </w:r>
    </w:p>
    <w:p w:rsidR="00655D68" w:rsidRPr="00EC68EF" w:rsidRDefault="00655D68" w:rsidP="00C25F8C">
      <w:pPr>
        <w:pStyle w:val="Brdtextmedindrag"/>
      </w:pPr>
      <w:r w:rsidRPr="00EC68EF">
        <w:t xml:space="preserve">Om avtalet ska ingås med hjälp av ett </w:t>
      </w:r>
      <w:r>
        <w:t xml:space="preserve">sådant </w:t>
      </w:r>
      <w:r w:rsidRPr="00EC68EF">
        <w:t>medel för distanskommu</w:t>
      </w:r>
      <w:r w:rsidRPr="00EC68EF">
        <w:softHyphen/>
        <w:t xml:space="preserve">nikation som gör att information endast kan ges i begränsad omfattning eller under begränsad tid, ska åtminstone information </w:t>
      </w:r>
      <w:r>
        <w:t>enligt 2 § första stycket 1, i fråga om näringsidkarens namn och orga</w:t>
      </w:r>
      <w:r w:rsidR="00C864EF">
        <w:t xml:space="preserve">nisationsnummer, </w:t>
      </w:r>
      <w:r w:rsidR="00BD45FA">
        <w:t>2–4, 14 och 16</w:t>
      </w:r>
      <w:r w:rsidRPr="00EC68EF">
        <w:t xml:space="preserve"> </w:t>
      </w:r>
      <w:r>
        <w:t>ges</w:t>
      </w:r>
      <w:r w:rsidRPr="00EC68EF">
        <w:t xml:space="preserve"> med hjälp av det kommu</w:t>
      </w:r>
      <w:r>
        <w:softHyphen/>
      </w:r>
      <w:r w:rsidRPr="00EC68EF">
        <w:t xml:space="preserve">nikationsmedlet. </w:t>
      </w:r>
      <w:r>
        <w:t xml:space="preserve">Om det finns </w:t>
      </w:r>
      <w:r>
        <w:lastRenderedPageBreak/>
        <w:t xml:space="preserve">en ångerrätt, ska information enligt 2 § första stycket 9 också ges med hjälp av kommunikationsmedlet. </w:t>
      </w:r>
      <w:r w:rsidRPr="00EC68EF">
        <w:t>Övrig information enligt 2</w:t>
      </w:r>
      <w:r>
        <w:t> § första stycket ska ges på något annat lämpligt sätt i enlighet med kraven i första stycket i denna paragraf</w:t>
      </w:r>
      <w:r w:rsidRPr="00EC68EF">
        <w:t>.</w:t>
      </w:r>
    </w:p>
    <w:p w:rsidR="00655D68" w:rsidRPr="00EC68EF" w:rsidRDefault="00655D68" w:rsidP="00655D68">
      <w:pPr>
        <w:pStyle w:val="Brdtextmedindrag"/>
      </w:pPr>
      <w:r>
        <w:t xml:space="preserve">Om avtalet ska ingås på näringsidkarens webbplats, ska konsumenten särskilt uppmärksammas </w:t>
      </w:r>
      <w:r w:rsidRPr="00EC68EF">
        <w:t>på innehållet i den information som ges e</w:t>
      </w:r>
      <w:r>
        <w:t>nligt 2 § första stycket 2–4 och 14–16</w:t>
      </w:r>
      <w:r w:rsidRPr="00EC68EF">
        <w:t>.</w:t>
      </w:r>
      <w:r>
        <w:t xml:space="preserve"> </w:t>
      </w:r>
    </w:p>
    <w:p w:rsidR="00655D68" w:rsidRPr="00EC68EF" w:rsidRDefault="00655D68" w:rsidP="00655D68">
      <w:pPr>
        <w:pStyle w:val="Brdtextmedindrag"/>
      </w:pPr>
    </w:p>
    <w:p w:rsidR="00655D68" w:rsidRPr="00EC68EF" w:rsidRDefault="00655D68" w:rsidP="00655D68">
      <w:pPr>
        <w:pStyle w:val="Brdtext"/>
      </w:pPr>
      <w:r>
        <w:rPr>
          <w:b/>
        </w:rPr>
        <w:t>4</w:t>
      </w:r>
      <w:r w:rsidRPr="00704854">
        <w:rPr>
          <w:b/>
        </w:rPr>
        <w:t> §</w:t>
      </w:r>
      <w:r>
        <w:t>  </w:t>
      </w:r>
      <w:r w:rsidRPr="00EC68EF">
        <w:t>När ett distansavtal har ingåtts ska näri</w:t>
      </w:r>
      <w:r>
        <w:t>ngsidkaren inom rimlig tid ge</w:t>
      </w:r>
      <w:r w:rsidRPr="00EC68EF">
        <w:t xml:space="preserve"> konsumenten en bekräftelse på </w:t>
      </w:r>
      <w:r>
        <w:t>avtalet. Bekräftelsen ska ges</w:t>
      </w:r>
      <w:r w:rsidRPr="00EC68EF">
        <w:t xml:space="preserve"> senast när varan leverera</w:t>
      </w:r>
      <w:r>
        <w:t>s eller tjänsten börjar utföras</w:t>
      </w:r>
      <w:r w:rsidRPr="00EC68EF">
        <w:t xml:space="preserve">. </w:t>
      </w:r>
    </w:p>
    <w:p w:rsidR="00655D68" w:rsidRPr="00EC68EF" w:rsidRDefault="00655D68" w:rsidP="00655D68">
      <w:pPr>
        <w:pStyle w:val="Brdtextmedindrag"/>
      </w:pPr>
      <w:r>
        <w:t>Bekräftelsen ska ges</w:t>
      </w:r>
      <w:r w:rsidRPr="00EC68EF">
        <w:t xml:space="preserve"> i en läsbar och varaktig form som är tillgänglig fö</w:t>
      </w:r>
      <w:r>
        <w:t xml:space="preserve">r konsumenten och innehålla den </w:t>
      </w:r>
      <w:r w:rsidRPr="00EC68EF">
        <w:t>information enligt 2 §</w:t>
      </w:r>
      <w:r>
        <w:t xml:space="preserve"> första och andra styckena</w:t>
      </w:r>
      <w:r w:rsidRPr="00EC68EF">
        <w:t xml:space="preserve"> som inte </w:t>
      </w:r>
      <w:r>
        <w:t>redan getts</w:t>
      </w:r>
      <w:r w:rsidRPr="00EC68EF">
        <w:t xml:space="preserve"> i sådan form. </w:t>
      </w:r>
      <w:r>
        <w:t>Om konsumenten i enlighet med 11 § </w:t>
      </w:r>
      <w:r w:rsidRPr="00EC68EF">
        <w:t xml:space="preserve">11 </w:t>
      </w:r>
      <w:r>
        <w:t>har gått med på att det inte finns någon</w:t>
      </w:r>
      <w:r w:rsidRPr="00EC68EF">
        <w:t xml:space="preserve"> ångerrätt</w:t>
      </w:r>
      <w:r>
        <w:t xml:space="preserve"> vid köp av digitalt innehåll, ska det framgå av bekräftelsen</w:t>
      </w:r>
      <w:r w:rsidRPr="00EC68EF">
        <w:t xml:space="preserve">. </w:t>
      </w:r>
    </w:p>
    <w:p w:rsidR="00655D68" w:rsidRPr="00EC68EF" w:rsidRDefault="00655D68" w:rsidP="00655D68">
      <w:pPr>
        <w:pStyle w:val="Rubrik4utannumrering"/>
      </w:pPr>
      <w:r w:rsidRPr="00EC68EF">
        <w:t>Hur information sk</w:t>
      </w:r>
      <w:r>
        <w:t>a ges vid avtal utanför</w:t>
      </w:r>
      <w:r w:rsidRPr="00EC68EF">
        <w:t xml:space="preserve"> affärslokaler</w:t>
      </w:r>
    </w:p>
    <w:p w:rsidR="00655D68" w:rsidRPr="00EC68EF" w:rsidRDefault="00655D68" w:rsidP="00655D68">
      <w:pPr>
        <w:pStyle w:val="Brdtext"/>
      </w:pPr>
      <w:r>
        <w:rPr>
          <w:b/>
        </w:rPr>
        <w:t>5</w:t>
      </w:r>
      <w:r w:rsidRPr="00704854">
        <w:rPr>
          <w:b/>
        </w:rPr>
        <w:t> §</w:t>
      </w:r>
      <w:r>
        <w:t>  </w:t>
      </w:r>
      <w:r w:rsidRPr="00EC68EF">
        <w:t>I fråga om avtal utanför affärslokaler ska informationen enligt 2</w:t>
      </w:r>
      <w:r>
        <w:t> </w:t>
      </w:r>
      <w:r w:rsidRPr="00EC68EF">
        <w:t>§</w:t>
      </w:r>
      <w:r>
        <w:t xml:space="preserve"> första och andra styckena</w:t>
      </w:r>
      <w:r w:rsidRPr="00EC68EF">
        <w:t xml:space="preserve"> ges klart och begripligt i en handling</w:t>
      </w:r>
      <w:r>
        <w:t xml:space="preserve"> eller, o</w:t>
      </w:r>
      <w:r w:rsidRPr="00EC68EF">
        <w:t>m konsu</w:t>
      </w:r>
      <w:r>
        <w:softHyphen/>
      </w:r>
      <w:r w:rsidRPr="00EC68EF">
        <w:t>men</w:t>
      </w:r>
      <w:r>
        <w:t xml:space="preserve">ten samtycker till det, </w:t>
      </w:r>
      <w:r w:rsidRPr="00EC68EF">
        <w:t xml:space="preserve">i </w:t>
      </w:r>
      <w:r>
        <w:t xml:space="preserve">en </w:t>
      </w:r>
      <w:r w:rsidRPr="00EC68EF">
        <w:t>annan läsbar och varaktig form som är tillgänglig för konsumenten</w:t>
      </w:r>
      <w:r>
        <w:t>. Särskild hänsyn ska tas till behoven hos underåriga och andra särskilt utsatta personer.</w:t>
      </w:r>
    </w:p>
    <w:p w:rsidR="00655D68" w:rsidRPr="00EC68EF" w:rsidRDefault="00655D68" w:rsidP="00655D68">
      <w:pPr>
        <w:pStyle w:val="Brdtextmedindrag"/>
      </w:pPr>
      <w:r w:rsidRPr="00EC68EF">
        <w:t xml:space="preserve">När ett avtal </w:t>
      </w:r>
      <w:r>
        <w:t>har ingåtts ska näringsidkaren ge konsumenten en kopia av det undertecknade</w:t>
      </w:r>
      <w:r w:rsidRPr="00EC68EF">
        <w:t xml:space="preserve"> avtal</w:t>
      </w:r>
      <w:r>
        <w:t>et eller en bekräftelse på avtalet. Kopian eller bekräftelsen ska ges</w:t>
      </w:r>
      <w:r w:rsidRPr="00EC68EF">
        <w:t xml:space="preserve"> i en handling eller, om konsu</w:t>
      </w:r>
      <w:r w:rsidRPr="00EC68EF">
        <w:softHyphen/>
        <w:t>menten samtycker till det, i en annan läsbar och varaktig form som är tillgänglig för konsumen</w:t>
      </w:r>
      <w:r>
        <w:softHyphen/>
      </w:r>
      <w:r w:rsidRPr="00EC68EF">
        <w:t xml:space="preserve">ten. </w:t>
      </w:r>
      <w:r>
        <w:t>Om konsumenten i enlighet med 11 § </w:t>
      </w:r>
      <w:r w:rsidRPr="00EC68EF">
        <w:t xml:space="preserve">11 </w:t>
      </w:r>
      <w:r>
        <w:t>har gått med på att det inte finns någon</w:t>
      </w:r>
      <w:r w:rsidRPr="00EC68EF">
        <w:t xml:space="preserve"> ångerrätt</w:t>
      </w:r>
      <w:r>
        <w:t xml:space="preserve"> vid köp av digitalt innehåll, ska det framgå av kopian eller bekräftelsen</w:t>
      </w:r>
      <w:r w:rsidRPr="00EC68EF">
        <w:t>.</w:t>
      </w:r>
    </w:p>
    <w:p w:rsidR="00655D68" w:rsidRPr="00EC68EF" w:rsidRDefault="00655D68" w:rsidP="00655D68">
      <w:pPr>
        <w:pStyle w:val="Rubrik4utannumrering"/>
      </w:pPr>
      <w:r w:rsidRPr="00EC68EF">
        <w:t>Påföljd</w:t>
      </w:r>
      <w:r>
        <w:t>er</w:t>
      </w:r>
      <w:r w:rsidRPr="00EC68EF">
        <w:t xml:space="preserve"> vid utebliven information</w:t>
      </w:r>
    </w:p>
    <w:p w:rsidR="00655D68" w:rsidRPr="00EC68EF" w:rsidRDefault="00655D68" w:rsidP="00C25F8C">
      <w:pPr>
        <w:pStyle w:val="Brdtext"/>
      </w:pPr>
      <w:r>
        <w:rPr>
          <w:b/>
        </w:rPr>
        <w:t>6</w:t>
      </w:r>
      <w:r w:rsidRPr="00704854">
        <w:rPr>
          <w:b/>
        </w:rPr>
        <w:t> §</w:t>
      </w:r>
      <w:r>
        <w:t>  </w:t>
      </w:r>
      <w:r w:rsidRPr="00EC68EF">
        <w:t>Om näringsidkaren inte ger information i enlig</w:t>
      </w:r>
      <w:r>
        <w:t>het med 2–5</w:t>
      </w:r>
      <w:r w:rsidRPr="00EC68EF">
        <w:t xml:space="preserve"> §§</w:t>
      </w:r>
      <w:r w:rsidR="001E51BC">
        <w:t>,</w:t>
      </w:r>
      <w:r w:rsidRPr="00EC68EF">
        <w:t xml:space="preserve"> ska marknadsföringslagen (2008:486) tillämpas, med undantag av bestäm</w:t>
      </w:r>
      <w:r>
        <w:softHyphen/>
      </w:r>
      <w:r w:rsidRPr="00EC68EF">
        <w:t>melserna i 29–36 §§ om marknadsstörningsavgift. Sådan information ska anses vara väsentlig enligt 10 § tredje stycket marknadsföringslagen.</w:t>
      </w:r>
    </w:p>
    <w:p w:rsidR="00655D68" w:rsidRPr="00EC68EF" w:rsidRDefault="00655D68" w:rsidP="00655D68">
      <w:pPr>
        <w:pStyle w:val="Brdtextmedindrag"/>
      </w:pPr>
    </w:p>
    <w:p w:rsidR="00655D68" w:rsidRPr="00EC68EF" w:rsidRDefault="00655D68" w:rsidP="00655D68">
      <w:pPr>
        <w:pStyle w:val="Brdtext"/>
      </w:pPr>
      <w:r>
        <w:rPr>
          <w:b/>
        </w:rPr>
        <w:t>7</w:t>
      </w:r>
      <w:r w:rsidRPr="00D21E3C">
        <w:rPr>
          <w:b/>
        </w:rPr>
        <w:t> §</w:t>
      </w:r>
      <w:r>
        <w:t>  </w:t>
      </w:r>
      <w:r w:rsidRPr="00EC68EF">
        <w:t xml:space="preserve">Om näringsidkaren inte </w:t>
      </w:r>
      <w:r>
        <w:t xml:space="preserve">före avtalets ingående och på det sätt som anges i 3 § eller 5 § första stycket har gett sådan </w:t>
      </w:r>
      <w:r w:rsidRPr="00EC68EF">
        <w:t>information om till</w:t>
      </w:r>
      <w:r>
        <w:softHyphen/>
      </w:r>
      <w:r w:rsidRPr="00EC68EF">
        <w:t>kommande kostnader som anges i 2 § första stycket 4, är konsumente</w:t>
      </w:r>
      <w:r>
        <w:t>n inte skyldig att betala dessa</w:t>
      </w:r>
      <w:r w:rsidRPr="00EC68EF">
        <w:t xml:space="preserve"> kostnader. </w:t>
      </w:r>
    </w:p>
    <w:p w:rsidR="00655D68" w:rsidRPr="00EC68EF" w:rsidRDefault="00655D68" w:rsidP="00655D68">
      <w:pPr>
        <w:pStyle w:val="Rubrik4utannumrering"/>
      </w:pPr>
      <w:r w:rsidRPr="00EC68EF">
        <w:t>Informationen som avtalsinnehåll</w:t>
      </w:r>
    </w:p>
    <w:p w:rsidR="00655D68" w:rsidRPr="00EC68EF" w:rsidRDefault="00655D68" w:rsidP="00655D68">
      <w:pPr>
        <w:pStyle w:val="Brdtext"/>
      </w:pPr>
      <w:r>
        <w:rPr>
          <w:b/>
        </w:rPr>
        <w:t>8</w:t>
      </w:r>
      <w:r w:rsidRPr="00D21E3C">
        <w:rPr>
          <w:b/>
        </w:rPr>
        <w:t> §</w:t>
      </w:r>
      <w:r>
        <w:t xml:space="preserve">  Informationen enligt 2 § första och andra styckena är </w:t>
      </w:r>
      <w:r w:rsidRPr="00EC68EF">
        <w:t>en del av avtalet, såvida p</w:t>
      </w:r>
      <w:r>
        <w:t>arterna inte uttryckligen har kommit</w:t>
      </w:r>
      <w:r w:rsidRPr="00EC68EF">
        <w:t xml:space="preserve"> överens om </w:t>
      </w:r>
      <w:r>
        <w:t xml:space="preserve">något </w:t>
      </w:r>
      <w:r w:rsidRPr="00EC68EF">
        <w:t>annat.</w:t>
      </w:r>
    </w:p>
    <w:p w:rsidR="00655D68" w:rsidRPr="00EC68EF" w:rsidRDefault="00655D68" w:rsidP="00655D68">
      <w:pPr>
        <w:pStyle w:val="Rubrik4utannumrering"/>
      </w:pPr>
      <w:r>
        <w:lastRenderedPageBreak/>
        <w:t>Beställning som görs på en webbplats</w:t>
      </w:r>
    </w:p>
    <w:p w:rsidR="00655D68" w:rsidRPr="00EC68EF" w:rsidRDefault="00655D68" w:rsidP="00655D68">
      <w:pPr>
        <w:pStyle w:val="Brdtext"/>
      </w:pPr>
      <w:r>
        <w:rPr>
          <w:b/>
        </w:rPr>
        <w:t>9 </w:t>
      </w:r>
      <w:r w:rsidRPr="00D21E3C">
        <w:rPr>
          <w:b/>
        </w:rPr>
        <w:t>§</w:t>
      </w:r>
      <w:r>
        <w:rPr>
          <w:b/>
        </w:rPr>
        <w:t>  </w:t>
      </w:r>
      <w:r>
        <w:t>Vid distansavtal som ingås på en webbplats är konsumenten</w:t>
      </w:r>
      <w:r w:rsidRPr="00EC68EF">
        <w:t xml:space="preserve"> bunden av en </w:t>
      </w:r>
      <w:r>
        <w:t xml:space="preserve">beställning som medför en </w:t>
      </w:r>
      <w:r w:rsidRPr="00EC68EF">
        <w:t xml:space="preserve">betalningsförpliktelse </w:t>
      </w:r>
      <w:r>
        <w:t>endast om för</w:t>
      </w:r>
      <w:r>
        <w:softHyphen/>
        <w:t xml:space="preserve">pliktelsen har tydliggjorts före beställningen och konsumenten </w:t>
      </w:r>
      <w:r w:rsidRPr="00EC68EF">
        <w:t>uttryck</w:t>
      </w:r>
      <w:r>
        <w:softHyphen/>
      </w:r>
      <w:r w:rsidRPr="00EC68EF">
        <w:t xml:space="preserve">ligen </w:t>
      </w:r>
      <w:r>
        <w:t xml:space="preserve">har </w:t>
      </w:r>
      <w:r w:rsidRPr="00EC68EF">
        <w:t>påtagit sig förpliktelsen.</w:t>
      </w:r>
    </w:p>
    <w:p w:rsidR="00655D68" w:rsidRPr="00EC68EF" w:rsidRDefault="00655D68" w:rsidP="00655D68">
      <w:pPr>
        <w:pStyle w:val="Rubrik4utannumrering"/>
      </w:pPr>
      <w:r w:rsidRPr="00EC68EF">
        <w:t>Konsumentens ångerrätt</w:t>
      </w:r>
    </w:p>
    <w:p w:rsidR="00655D68" w:rsidRPr="00EC68EF" w:rsidRDefault="00655D68" w:rsidP="00655D68">
      <w:pPr>
        <w:pStyle w:val="Brdtext"/>
      </w:pPr>
      <w:r>
        <w:rPr>
          <w:b/>
        </w:rPr>
        <w:t>10</w:t>
      </w:r>
      <w:r w:rsidRPr="00D21E3C">
        <w:rPr>
          <w:b/>
        </w:rPr>
        <w:t> §</w:t>
      </w:r>
      <w:r>
        <w:t>  </w:t>
      </w:r>
      <w:r w:rsidRPr="00EC68EF">
        <w:t>Konsumenten har rätt att frånträda avtalet (ångerrätt) genom att till näringsidkaren lämna eller sända ett meddelande om detta inom 14 d</w:t>
      </w:r>
      <w:r>
        <w:t>agar från den dag som anges i 12</w:t>
      </w:r>
      <w:r w:rsidRPr="00EC68EF">
        <w:t xml:space="preserve"> § (ångerfrist). Om </w:t>
      </w:r>
      <w:r>
        <w:t>konsumenten lämnar</w:t>
      </w:r>
      <w:r w:rsidRPr="00EC68EF">
        <w:t xml:space="preserve"> meddelande</w:t>
      </w:r>
      <w:r>
        <w:t>t på näringsidkarens webbplats, ska näringsidkaren utan dröjsmål bekräfta mottagandet av meddelandet i en läsbar och varaktig form som är tillgänglig för konsumenten.</w:t>
      </w:r>
      <w:r w:rsidRPr="00EC68EF">
        <w:t xml:space="preserve"> </w:t>
      </w:r>
    </w:p>
    <w:p w:rsidR="00655D68" w:rsidRPr="00EC68EF" w:rsidRDefault="00655D68" w:rsidP="00655D68">
      <w:pPr>
        <w:pStyle w:val="Brdtextmedindrag"/>
      </w:pPr>
      <w:r>
        <w:t xml:space="preserve">Om </w:t>
      </w:r>
      <w:r w:rsidRPr="00EC68EF">
        <w:t xml:space="preserve">konsumenten i rätt tid och på ett ändamålsenligt sätt </w:t>
      </w:r>
      <w:r>
        <w:t xml:space="preserve">har </w:t>
      </w:r>
      <w:r w:rsidRPr="00EC68EF">
        <w:t>lämnat eller sänt ett meddelande enligt första stycket, får meddelandet åberopas även om det försenas, för</w:t>
      </w:r>
      <w:r w:rsidRPr="00EC68EF">
        <w:softHyphen/>
        <w:t>vanskas eller inte kommer fram.</w:t>
      </w:r>
    </w:p>
    <w:p w:rsidR="00655D68" w:rsidRPr="00EC68EF" w:rsidRDefault="00655D68" w:rsidP="00655D68">
      <w:pPr>
        <w:pStyle w:val="Rubrik4utannumrering"/>
      </w:pPr>
      <w:r w:rsidRPr="00EC68EF">
        <w:t>Undantag från ångerrätten</w:t>
      </w:r>
    </w:p>
    <w:p w:rsidR="00655D68" w:rsidRPr="00EC68EF" w:rsidRDefault="00655D68" w:rsidP="00655D68">
      <w:pPr>
        <w:pStyle w:val="Brdtext"/>
      </w:pPr>
      <w:r>
        <w:rPr>
          <w:b/>
        </w:rPr>
        <w:t>11</w:t>
      </w:r>
      <w:r w:rsidRPr="00D21E3C">
        <w:rPr>
          <w:b/>
        </w:rPr>
        <w:t> §</w:t>
      </w:r>
      <w:r>
        <w:t>  </w:t>
      </w:r>
      <w:r w:rsidRPr="00EC68EF">
        <w:t>Ångerrätt gäller inte för avtal som</w:t>
      </w:r>
    </w:p>
    <w:p w:rsidR="00655D68" w:rsidRPr="00C22826" w:rsidRDefault="00655D68" w:rsidP="00655D68">
      <w:pPr>
        <w:pStyle w:val="Brdtextmedindrag"/>
        <w:rPr>
          <w:sz w:val="18"/>
          <w:szCs w:val="18"/>
        </w:rPr>
      </w:pPr>
      <w:r w:rsidRPr="00EC68EF">
        <w:t>1</w:t>
      </w:r>
      <w:r w:rsidRPr="00BC45B4">
        <w:t>. avser en tjänst som har fullgjorts, om konsumenten uttryckligen har sam</w:t>
      </w:r>
      <w:r>
        <w:t xml:space="preserve">tyckt till att tjänsten börjar utföras och </w:t>
      </w:r>
      <w:r w:rsidRPr="00BC45B4">
        <w:t>gått med på att det inte finns någon ångerrätt</w:t>
      </w:r>
      <w:r>
        <w:t xml:space="preserve"> när tjänsten har fullgjorts</w:t>
      </w:r>
      <w:r w:rsidRPr="00BC45B4">
        <w:t>,</w:t>
      </w:r>
      <w:r w:rsidRPr="00C22826">
        <w:rPr>
          <w:sz w:val="18"/>
          <w:szCs w:val="18"/>
        </w:rPr>
        <w:t xml:space="preserve"> </w:t>
      </w:r>
    </w:p>
    <w:p w:rsidR="00655D68" w:rsidRPr="00EC68EF" w:rsidRDefault="00655D68" w:rsidP="00655D68">
      <w:pPr>
        <w:pStyle w:val="Brdtextmedindrag"/>
      </w:pPr>
      <w:r w:rsidRPr="00EC68EF">
        <w:t>2.</w:t>
      </w:r>
      <w:r>
        <w:t> </w:t>
      </w:r>
      <w:r w:rsidRPr="00EC68EF">
        <w:t>avser en vara eller tjänst vars pris beror på sådana svängningar på marknaden som näringsidkaren int</w:t>
      </w:r>
      <w:r>
        <w:t>e kan påverka och som kan inträffa</w:t>
      </w:r>
      <w:r w:rsidRPr="00EC68EF">
        <w:t xml:space="preserve"> under ångerfristen,</w:t>
      </w:r>
    </w:p>
    <w:p w:rsidR="00655D68" w:rsidRPr="00EC68EF" w:rsidRDefault="00655D68" w:rsidP="00655D68">
      <w:pPr>
        <w:pStyle w:val="Brdtextmedindrag"/>
      </w:pPr>
      <w:r w:rsidRPr="00EC68EF">
        <w:t>3.</w:t>
      </w:r>
      <w:r>
        <w:t> </w:t>
      </w:r>
      <w:r w:rsidRPr="00EC68EF">
        <w:t xml:space="preserve">avser en vara som har tillverkats enligt konsumentens anvisningar eller som </w:t>
      </w:r>
      <w:r>
        <w:t>annars har fått</w:t>
      </w:r>
      <w:r w:rsidRPr="00EC68EF">
        <w:t xml:space="preserve"> en tydlig personlig prägel,</w:t>
      </w:r>
    </w:p>
    <w:p w:rsidR="00655D68" w:rsidRPr="00EC68EF" w:rsidRDefault="00655D68" w:rsidP="00655D68">
      <w:pPr>
        <w:pStyle w:val="Brdtextmedindrag"/>
      </w:pPr>
      <w:r w:rsidRPr="00EC68EF">
        <w:t>4.</w:t>
      </w:r>
      <w:r>
        <w:t> </w:t>
      </w:r>
      <w:r w:rsidRPr="00EC68EF">
        <w:t>avser en vara som snabbt kan försämras eller bli för gammal,</w:t>
      </w:r>
    </w:p>
    <w:p w:rsidR="00655D68" w:rsidRPr="00EC68EF" w:rsidRDefault="00655D68" w:rsidP="00655D68">
      <w:pPr>
        <w:pStyle w:val="Brdtextmedindrag"/>
      </w:pPr>
      <w:r w:rsidRPr="00EC68EF">
        <w:t>5.</w:t>
      </w:r>
      <w:r>
        <w:t xml:space="preserve"> avser en </w:t>
      </w:r>
      <w:r w:rsidRPr="00EC68EF">
        <w:t>vara</w:t>
      </w:r>
      <w:r>
        <w:t xml:space="preserve"> som med bruten försegling inte lämpligen kan åter</w:t>
      </w:r>
      <w:r>
        <w:softHyphen/>
        <w:t>lämnas på grund av hälso</w:t>
      </w:r>
      <w:r w:rsidRPr="00EC68EF">
        <w:t>- eller hygienskäl</w:t>
      </w:r>
      <w:r>
        <w:t xml:space="preserve"> och förseg</w:t>
      </w:r>
      <w:r>
        <w:softHyphen/>
        <w:t>lingen har brutits av konsumenten</w:t>
      </w:r>
      <w:r w:rsidRPr="00EC68EF">
        <w:t>,</w:t>
      </w:r>
    </w:p>
    <w:p w:rsidR="00655D68" w:rsidRPr="00EC68EF" w:rsidRDefault="00655D68" w:rsidP="00655D68">
      <w:pPr>
        <w:pStyle w:val="Brdtextmedindrag"/>
      </w:pPr>
      <w:r w:rsidRPr="00EC68EF">
        <w:t>6.</w:t>
      </w:r>
      <w:r>
        <w:t> </w:t>
      </w:r>
      <w:r w:rsidRPr="00EC68EF">
        <w:t xml:space="preserve">avser en vara som till sin natur är sådan att den efter leverans </w:t>
      </w:r>
      <w:r>
        <w:t>samman</w:t>
      </w:r>
      <w:r w:rsidRPr="00EC68EF">
        <w:t xml:space="preserve">blandas med </w:t>
      </w:r>
      <w:r>
        <w:t>en annan vara på så sätt att varorna inte kan skiljas från varandra</w:t>
      </w:r>
      <w:r w:rsidRPr="00EC68EF">
        <w:t>,</w:t>
      </w:r>
    </w:p>
    <w:p w:rsidR="00655D68" w:rsidRPr="00EC68EF" w:rsidRDefault="00655D68" w:rsidP="00655D68">
      <w:pPr>
        <w:pStyle w:val="Brdtextmedindrag"/>
      </w:pPr>
      <w:r w:rsidRPr="00EC68EF">
        <w:t>7.</w:t>
      </w:r>
      <w:r>
        <w:t> avser alkoholhaltig dryck</w:t>
      </w:r>
      <w:r w:rsidRPr="00EC68EF">
        <w:t xml:space="preserve"> till ett bestämt pris, när leverans inte kan ske inom 30 dagar och </w:t>
      </w:r>
      <w:r>
        <w:t>värdet på drycken vid leveransen</w:t>
      </w:r>
      <w:r w:rsidRPr="00EC68EF">
        <w:t xml:space="preserve"> beror på sådana svängningar på marknaden som näringsidkaren inte kan påverka,</w:t>
      </w:r>
    </w:p>
    <w:p w:rsidR="00655D68" w:rsidRPr="00EC68EF" w:rsidRDefault="00655D68" w:rsidP="00655D68">
      <w:pPr>
        <w:pStyle w:val="Brdtextmedindrag"/>
      </w:pPr>
      <w:r w:rsidRPr="00EC68EF">
        <w:t>8.</w:t>
      </w:r>
      <w:r>
        <w:t> </w:t>
      </w:r>
      <w:r w:rsidRPr="00EC68EF">
        <w:t>avser en förseglad ljud- eller bildupptagning eller ett förseglat dator</w:t>
      </w:r>
      <w:r>
        <w:softHyphen/>
      </w:r>
      <w:r w:rsidRPr="00EC68EF">
        <w:t>program och förseglingen har brutits</w:t>
      </w:r>
      <w:r>
        <w:t xml:space="preserve"> av konsumenten</w:t>
      </w:r>
      <w:r w:rsidRPr="00EC68EF">
        <w:t>,</w:t>
      </w:r>
    </w:p>
    <w:p w:rsidR="00655D68" w:rsidRPr="00EC68EF" w:rsidRDefault="00655D68" w:rsidP="00655D68">
      <w:pPr>
        <w:pStyle w:val="Brdtextmedindrag"/>
      </w:pPr>
      <w:r w:rsidRPr="00EC68EF">
        <w:t>9.</w:t>
      </w:r>
      <w:r>
        <w:t> </w:t>
      </w:r>
      <w:r w:rsidRPr="00EC68EF">
        <w:t xml:space="preserve">avser </w:t>
      </w:r>
      <w:r>
        <w:t xml:space="preserve">lösnummer av </w:t>
      </w:r>
      <w:r w:rsidRPr="00EC68EF">
        <w:t xml:space="preserve">en tidning eller en tidskrift, </w:t>
      </w:r>
    </w:p>
    <w:p w:rsidR="00655D68" w:rsidRPr="00EC68EF" w:rsidRDefault="00655D68" w:rsidP="00655D68">
      <w:pPr>
        <w:pStyle w:val="Brdtextmedindrag"/>
      </w:pPr>
      <w:r w:rsidRPr="00EC68EF">
        <w:t>10.</w:t>
      </w:r>
      <w:r>
        <w:t> </w:t>
      </w:r>
      <w:r w:rsidRPr="00EC68EF">
        <w:t xml:space="preserve">ingås vid en auktion, om det är möjligt att delta i auktionen även på ett annat sätt än genom att använda ett medel för distanskommunikation, </w:t>
      </w:r>
    </w:p>
    <w:p w:rsidR="00655D68" w:rsidRPr="00EC68EF" w:rsidRDefault="00655D68" w:rsidP="00655D68">
      <w:pPr>
        <w:pStyle w:val="Brdtextmedindrag"/>
      </w:pPr>
      <w:r w:rsidRPr="00EC68EF">
        <w:t>11.</w:t>
      </w:r>
      <w:r>
        <w:t> </w:t>
      </w:r>
      <w:r w:rsidRPr="00043E92">
        <w:t xml:space="preserve">avser digitalt innehåll som levereras på </w:t>
      </w:r>
      <w:r>
        <w:t xml:space="preserve">något </w:t>
      </w:r>
      <w:r w:rsidRPr="00043E92">
        <w:t xml:space="preserve">annat sätt än på ett fysiskt medium, om konsumenten </w:t>
      </w:r>
      <w:r>
        <w:t>uttryckligen har samtyckt till leverans på detta sätt</w:t>
      </w:r>
      <w:r w:rsidRPr="00043E92">
        <w:t xml:space="preserve"> </w:t>
      </w:r>
      <w:r>
        <w:t>och gått</w:t>
      </w:r>
      <w:r w:rsidRPr="00043E92">
        <w:t xml:space="preserve"> med på att de</w:t>
      </w:r>
      <w:r>
        <w:t>t inte finns någon ångerrätt</w:t>
      </w:r>
      <w:r w:rsidRPr="00043E92">
        <w:t>,</w:t>
      </w:r>
      <w:r w:rsidRPr="00EC68EF">
        <w:t xml:space="preserve"> </w:t>
      </w:r>
    </w:p>
    <w:p w:rsidR="00655D68" w:rsidRPr="00EC68EF" w:rsidRDefault="00655D68" w:rsidP="00655D68">
      <w:pPr>
        <w:pStyle w:val="Brdtextmedindrag"/>
      </w:pPr>
      <w:r w:rsidRPr="00EC68EF">
        <w:t>12.</w:t>
      </w:r>
      <w:r>
        <w:t> </w:t>
      </w:r>
      <w:r w:rsidRPr="00EC68EF">
        <w:t xml:space="preserve">avser </w:t>
      </w:r>
      <w:r>
        <w:t xml:space="preserve">kulturevenemang, idrottsevenemang eller någon annan liknande fritidsaktivitet, servering, catering eller någon annan liknande tjänst, inkvartering, varutransport eller biluthyrning, </w:t>
      </w:r>
      <w:r w:rsidRPr="00EC68EF">
        <w:t xml:space="preserve">om näringsidkaren </w:t>
      </w:r>
      <w:r>
        <w:lastRenderedPageBreak/>
        <w:t xml:space="preserve">ska tillhandahålla tjänsten </w:t>
      </w:r>
      <w:r w:rsidRPr="00EC68EF">
        <w:t>på en bestämd dag eller under en bestämd tidspe</w:t>
      </w:r>
      <w:r>
        <w:t>riod</w:t>
      </w:r>
      <w:r w:rsidRPr="00EC68EF">
        <w:t>, eller</w:t>
      </w:r>
    </w:p>
    <w:p w:rsidR="00655D68" w:rsidRPr="00EC68EF" w:rsidRDefault="00655D68" w:rsidP="00655D68">
      <w:pPr>
        <w:pStyle w:val="Brdtextmedindrag"/>
      </w:pPr>
      <w:r w:rsidRPr="00EC68EF">
        <w:t>13.</w:t>
      </w:r>
      <w:r>
        <w:t> </w:t>
      </w:r>
      <w:r w:rsidRPr="00EC68EF">
        <w:t xml:space="preserve">avser </w:t>
      </w:r>
      <w:r>
        <w:t xml:space="preserve">en </w:t>
      </w:r>
      <w:r w:rsidRPr="00EC68EF">
        <w:t>brådskande repar</w:t>
      </w:r>
      <w:r>
        <w:t>ations- eller underhållsåtgärd vid ett besök i konsumentens bostad, om besöket äger rum på konsumentens initiativ och uttryckliga begäran och reparations- eller underhållsåtgärden omfattas av konsumentens begäran eller har ett direkt samband med denna.</w:t>
      </w:r>
      <w:r w:rsidRPr="00EC68EF">
        <w:t xml:space="preserve"> </w:t>
      </w:r>
    </w:p>
    <w:p w:rsidR="00655D68" w:rsidRPr="00EC68EF" w:rsidRDefault="00655D68" w:rsidP="00655D68">
      <w:pPr>
        <w:pStyle w:val="Rubrik4utannumrering"/>
      </w:pPr>
      <w:r>
        <w:t>Ångerfristen</w:t>
      </w:r>
    </w:p>
    <w:p w:rsidR="00655D68" w:rsidRDefault="00655D68" w:rsidP="00655D68">
      <w:pPr>
        <w:pStyle w:val="Brdtext"/>
      </w:pPr>
      <w:r>
        <w:rPr>
          <w:b/>
        </w:rPr>
        <w:t>12</w:t>
      </w:r>
      <w:r w:rsidRPr="00D21E3C">
        <w:rPr>
          <w:b/>
        </w:rPr>
        <w:t> §</w:t>
      </w:r>
      <w:r>
        <w:t>  </w:t>
      </w:r>
      <w:r w:rsidRPr="00EC68EF">
        <w:t>Vid avtal om överlåtelse eller uppl</w:t>
      </w:r>
      <w:r>
        <w:t>åtelse av en vara</w:t>
      </w:r>
      <w:r w:rsidRPr="00EC68EF">
        <w:t xml:space="preserve"> börjar ånger</w:t>
      </w:r>
      <w:r>
        <w:softHyphen/>
      </w:r>
      <w:r w:rsidRPr="00EC68EF">
        <w:t>fristen löpa den d</w:t>
      </w:r>
      <w:r>
        <w:t>ag då konsumenten får varan i sin besittning</w:t>
      </w:r>
      <w:r w:rsidRPr="00EC68EF">
        <w:t xml:space="preserve">. Vid avtal om en tjänst börjar ångerfristen löpa den dag då avtalet ingås. </w:t>
      </w:r>
    </w:p>
    <w:p w:rsidR="00655D68" w:rsidRPr="00EC68EF" w:rsidRDefault="00655D68" w:rsidP="00655D68">
      <w:pPr>
        <w:pStyle w:val="Brdtextmedindrag"/>
      </w:pPr>
      <w:r w:rsidRPr="00EC68EF">
        <w:t xml:space="preserve">Om avtalet avser flera varor eller en vara som består av flera delar, börjar ångerfristen löpa den dag då konsumenten </w:t>
      </w:r>
      <w:r>
        <w:t xml:space="preserve">får den sista varan respektive </w:t>
      </w:r>
      <w:r w:rsidRPr="00EC68EF">
        <w:t>den sista delen av varan</w:t>
      </w:r>
      <w:r>
        <w:t xml:space="preserve"> i sin besittning</w:t>
      </w:r>
      <w:r w:rsidRPr="00EC68EF">
        <w:t xml:space="preserve">. </w:t>
      </w:r>
      <w:r>
        <w:t xml:space="preserve">I fråga om </w:t>
      </w:r>
      <w:r w:rsidRPr="00EC68EF">
        <w:t>regel</w:t>
      </w:r>
      <w:r>
        <w:softHyphen/>
      </w:r>
      <w:r w:rsidRPr="00EC68EF">
        <w:t>bunden leve</w:t>
      </w:r>
      <w:r>
        <w:t>rans av varor under en viss tid</w:t>
      </w:r>
      <w:r w:rsidRPr="00EC68EF">
        <w:t xml:space="preserve"> börjar ångerfristen </w:t>
      </w:r>
      <w:r>
        <w:t xml:space="preserve">dock </w:t>
      </w:r>
      <w:r w:rsidRPr="00EC68EF">
        <w:t>löpa när konsu</w:t>
      </w:r>
      <w:r>
        <w:t>menten får varorna från den första leveransen i sin besittning</w:t>
      </w:r>
      <w:r w:rsidRPr="00EC68EF">
        <w:t>.</w:t>
      </w:r>
    </w:p>
    <w:p w:rsidR="00655D68" w:rsidRDefault="00655D68" w:rsidP="00655D68">
      <w:pPr>
        <w:pStyle w:val="Brdtextmedindrag"/>
      </w:pPr>
      <w:r>
        <w:t>I fråga om</w:t>
      </w:r>
      <w:r w:rsidRPr="00EC68EF">
        <w:t xml:space="preserve"> avtal om leverans av vatten, gas eller el, när försäljningen inte sker i en begränsad volym eller </w:t>
      </w:r>
      <w:r>
        <w:t>en fastställd kvantitet, och i fråga om</w:t>
      </w:r>
      <w:r w:rsidRPr="00EC68EF">
        <w:t xml:space="preserve"> avtal om leverans av fjärrvärme</w:t>
      </w:r>
      <w:r>
        <w:t xml:space="preserve">, börjar ångerfristen löpa den dag då avtalet ingås. Detsamma gäller i fråga om </w:t>
      </w:r>
      <w:r w:rsidRPr="00EC68EF">
        <w:t xml:space="preserve">avtal </w:t>
      </w:r>
      <w:r>
        <w:t>om</w:t>
      </w:r>
      <w:r w:rsidRPr="00EC68EF">
        <w:t xml:space="preserve"> digitalt innehåll som levereras på </w:t>
      </w:r>
      <w:r>
        <w:t xml:space="preserve">något annat sätt än på </w:t>
      </w:r>
      <w:r w:rsidRPr="00EC68EF">
        <w:t>ett fysiskt medi</w:t>
      </w:r>
      <w:r>
        <w:t>um.</w:t>
      </w:r>
    </w:p>
    <w:p w:rsidR="00655D68" w:rsidRPr="00EC68EF" w:rsidRDefault="00655D68" w:rsidP="00655D68">
      <w:pPr>
        <w:pStyle w:val="Brdtextmedindrag"/>
      </w:pPr>
      <w:r>
        <w:t>Ångerfristen enligt första</w:t>
      </w:r>
      <w:r>
        <w:softHyphen/>
        <w:t>–tredje styckena börjar aldrig löpa förrän konsumenten har fått information om ångerrätten enligt 2 § första stycket 9 på det sätt som anges i 3 § eller 5 § första stycket. Rätten att ångra sig upphör dock senast ett år efter det att ånger</w:t>
      </w:r>
      <w:r>
        <w:softHyphen/>
        <w:t>fristen skulle ha löpt ut om information hade getts på föreskrivet sätt.</w:t>
      </w:r>
    </w:p>
    <w:p w:rsidR="00655D68" w:rsidRPr="00EC68EF" w:rsidRDefault="00655D68" w:rsidP="00655D68">
      <w:pPr>
        <w:pStyle w:val="Rubrik4utannumrering"/>
      </w:pPr>
      <w:r w:rsidRPr="00EC68EF">
        <w:t>Verkan av att konsumenten utövar sin ångerrätt</w:t>
      </w:r>
    </w:p>
    <w:p w:rsidR="00655D68" w:rsidRDefault="00655D68" w:rsidP="00655D68">
      <w:pPr>
        <w:pStyle w:val="Brdtext"/>
      </w:pPr>
      <w:r>
        <w:rPr>
          <w:b/>
        </w:rPr>
        <w:t>13</w:t>
      </w:r>
      <w:r w:rsidRPr="006440D9">
        <w:rPr>
          <w:b/>
        </w:rPr>
        <w:t> §</w:t>
      </w:r>
      <w:r>
        <w:t xml:space="preserve">  Om konsumenten utövar sin ångerrätt, ska konsumenten utan onödigt dröjsmål och senast </w:t>
      </w:r>
      <w:r w:rsidRPr="00EC68EF">
        <w:t xml:space="preserve">inom 14 dagar </w:t>
      </w:r>
      <w:r>
        <w:t>på egen bekostnad</w:t>
      </w:r>
      <w:r w:rsidRPr="00EC68EF">
        <w:t xml:space="preserve"> lämna eller sända tillbaka varan till näringsidkaren. Om näringsidkaren har gått med på att stå för kostnaden för återsändande av varan eller </w:t>
      </w:r>
      <w:r>
        <w:t>inte har gett konsumenten information enligt 2 § första stycket 10 på det sätt som an</w:t>
      </w:r>
      <w:r w:rsidR="00147A25">
        <w:softHyphen/>
      </w:r>
      <w:r>
        <w:t>ges i 3 § eller 5 § första stycket</w:t>
      </w:r>
      <w:r w:rsidRPr="00EC68EF">
        <w:t>, ska kos</w:t>
      </w:r>
      <w:r>
        <w:t>tnaden bäras av närings</w:t>
      </w:r>
      <w:r>
        <w:softHyphen/>
        <w:t>idkaren.</w:t>
      </w:r>
    </w:p>
    <w:p w:rsidR="00655D68" w:rsidRPr="00EC68EF" w:rsidRDefault="00655D68" w:rsidP="00C25F8C">
      <w:pPr>
        <w:pStyle w:val="Brdtextmedindrag"/>
      </w:pPr>
      <w:r>
        <w:t>Första stycket</w:t>
      </w:r>
      <w:r w:rsidRPr="00EC68EF">
        <w:t xml:space="preserve"> gäller inte</w:t>
      </w:r>
      <w:r>
        <w:t>,</w:t>
      </w:r>
      <w:r w:rsidRPr="00EC68EF">
        <w:t xml:space="preserve"> om närin</w:t>
      </w:r>
      <w:r>
        <w:t xml:space="preserve">gsidkaren har erbjudit sig att hämta varan eller, vid avtal utanför affärslokaler, </w:t>
      </w:r>
      <w:r w:rsidRPr="00EC68EF">
        <w:t>varan levererats till konsu</w:t>
      </w:r>
      <w:r>
        <w:softHyphen/>
      </w:r>
      <w:r w:rsidRPr="00EC68EF">
        <w:t>me</w:t>
      </w:r>
      <w:r>
        <w:t xml:space="preserve">ntens bostad </w:t>
      </w:r>
      <w:r w:rsidR="001E51BC">
        <w:t xml:space="preserve">när avtalet ingicks </w:t>
      </w:r>
      <w:r w:rsidRPr="00EC68EF">
        <w:t xml:space="preserve">och </w:t>
      </w:r>
      <w:r>
        <w:t>inte lämpligen kan återsändas</w:t>
      </w:r>
      <w:r w:rsidRPr="00EC68EF">
        <w:t xml:space="preserve"> med post.</w:t>
      </w:r>
      <w:r>
        <w:t xml:space="preserve"> I sådana fall ska näringsidkaren på egen bekostnad hämta varan.</w:t>
      </w:r>
    </w:p>
    <w:p w:rsidR="00655D68" w:rsidRPr="00EC68EF" w:rsidRDefault="00655D68" w:rsidP="00655D68">
      <w:pPr>
        <w:pStyle w:val="Brdtextmedindrag"/>
      </w:pPr>
    </w:p>
    <w:p w:rsidR="00655D68" w:rsidRDefault="00655D68" w:rsidP="00655D68">
      <w:pPr>
        <w:pStyle w:val="Brdtext"/>
      </w:pPr>
      <w:r>
        <w:rPr>
          <w:b/>
        </w:rPr>
        <w:t>14</w:t>
      </w:r>
      <w:r w:rsidRPr="006440D9">
        <w:rPr>
          <w:b/>
        </w:rPr>
        <w:t> §</w:t>
      </w:r>
      <w:r>
        <w:t>  </w:t>
      </w:r>
      <w:r w:rsidRPr="00EC68EF">
        <w:t xml:space="preserve">Om konsumenten utövar sin ångerrätt, ska näringsidkaren </w:t>
      </w:r>
      <w:r>
        <w:t>betala till</w:t>
      </w:r>
      <w:r w:rsidR="00147A25">
        <w:softHyphen/>
      </w:r>
      <w:r>
        <w:t xml:space="preserve">baka vad konsumenten har betalat till näringsidkaren. Återbetalning </w:t>
      </w:r>
      <w:r w:rsidRPr="00147A25">
        <w:rPr>
          <w:spacing w:val="-4"/>
        </w:rPr>
        <w:t>ska göras utan onödigt dröjsmål och senast inom 14 dagar från den dag då</w:t>
      </w:r>
      <w:r w:rsidRPr="00EC68EF">
        <w:t xml:space="preserve"> näringsidkaren tog emot konsumentens meddelande om att avtalet från</w:t>
      </w:r>
      <w:r w:rsidR="00147A25">
        <w:softHyphen/>
      </w:r>
      <w:r>
        <w:t>trätt</w:t>
      </w:r>
      <w:r w:rsidRPr="00EC68EF">
        <w:t xml:space="preserve">s. </w:t>
      </w:r>
    </w:p>
    <w:p w:rsidR="00655D68" w:rsidRPr="00EC68EF" w:rsidRDefault="00655D68" w:rsidP="00C25F8C">
      <w:pPr>
        <w:pStyle w:val="Brdtextmedindrag"/>
      </w:pPr>
      <w:r w:rsidRPr="00EC68EF">
        <w:t xml:space="preserve">Vid avtal om överlåtelse eller upplåtelse av en vara </w:t>
      </w:r>
      <w:r>
        <w:t>behöver åter</w:t>
      </w:r>
      <w:r>
        <w:softHyphen/>
        <w:t>betalning dock inte göras förrän näringsidkaren tagit emot varan</w:t>
      </w:r>
      <w:r w:rsidR="00BD45FA">
        <w:t xml:space="preserve"> från konsumenten</w:t>
      </w:r>
      <w:r w:rsidRPr="00EC68EF">
        <w:t xml:space="preserve"> eller </w:t>
      </w:r>
      <w:r>
        <w:t xml:space="preserve">konsumenten visat att varan sänts tillbaka. </w:t>
      </w:r>
      <w:r w:rsidR="00DB5AA4">
        <w:t xml:space="preserve">Detta </w:t>
      </w:r>
      <w:r w:rsidR="00DB5AA4">
        <w:lastRenderedPageBreak/>
        <w:t xml:space="preserve">gäller inte om näringsidkaren </w:t>
      </w:r>
      <w:r w:rsidR="00D54C3A">
        <w:t>enligt 13 § andra stycket på egen bekostnad</w:t>
      </w:r>
      <w:r w:rsidR="004A6186">
        <w:t xml:space="preserve"> ska</w:t>
      </w:r>
      <w:r w:rsidR="00DB5AA4">
        <w:t xml:space="preserve"> hämta varan.</w:t>
      </w:r>
    </w:p>
    <w:p w:rsidR="00655D68" w:rsidRPr="00EC68EF" w:rsidRDefault="00655D68" w:rsidP="00655D68">
      <w:pPr>
        <w:pStyle w:val="Brdtextmedindrag"/>
      </w:pPr>
      <w:r>
        <w:t xml:space="preserve">Näringsidkaren ska använda </w:t>
      </w:r>
      <w:r w:rsidRPr="00EC68EF">
        <w:t>samma betaln</w:t>
      </w:r>
      <w:r>
        <w:t>ingssätt som konsumenten, om inte konsumenten uttryckligen går med på något annat.</w:t>
      </w:r>
      <w:r w:rsidRPr="00EC68EF">
        <w:t xml:space="preserve"> Konsumenten får </w:t>
      </w:r>
      <w:r>
        <w:t>inte drabbas av</w:t>
      </w:r>
      <w:r w:rsidRPr="00EC68EF">
        <w:t xml:space="preserve"> några kos</w:t>
      </w:r>
      <w:r>
        <w:t>tnader på grund av att ett annat</w:t>
      </w:r>
      <w:r w:rsidRPr="00EC68EF">
        <w:t xml:space="preserve"> betal</w:t>
      </w:r>
      <w:r>
        <w:softHyphen/>
      </w:r>
      <w:r w:rsidRPr="00EC68EF">
        <w:t>nings</w:t>
      </w:r>
      <w:r>
        <w:softHyphen/>
      </w:r>
      <w:r w:rsidRPr="00EC68EF">
        <w:t>sätt används.</w:t>
      </w:r>
    </w:p>
    <w:p w:rsidR="00655D68" w:rsidRPr="00EC68EF" w:rsidRDefault="00655D68" w:rsidP="00655D68">
      <w:pPr>
        <w:pStyle w:val="Brdtextmedindrag"/>
      </w:pPr>
    </w:p>
    <w:p w:rsidR="00655D68" w:rsidRPr="00EC68EF" w:rsidRDefault="00655D68" w:rsidP="00655D68">
      <w:pPr>
        <w:pStyle w:val="Brdtext"/>
      </w:pPr>
      <w:r>
        <w:rPr>
          <w:b/>
        </w:rPr>
        <w:t>15</w:t>
      </w:r>
      <w:r w:rsidRPr="006440D9">
        <w:rPr>
          <w:b/>
        </w:rPr>
        <w:t> §</w:t>
      </w:r>
      <w:r>
        <w:t>  Om konsumenten utövar sin ångerrätt, ska konsumenten ersätta näringsidkaren</w:t>
      </w:r>
      <w:r w:rsidRPr="00EC68EF">
        <w:t xml:space="preserve"> för</w:t>
      </w:r>
    </w:p>
    <w:p w:rsidR="00655D68" w:rsidRPr="00EC68EF" w:rsidRDefault="00655D68" w:rsidP="00655D68">
      <w:pPr>
        <w:pStyle w:val="Brdtextmedindrag"/>
      </w:pPr>
      <w:r w:rsidRPr="00EC68EF">
        <w:t>1.</w:t>
      </w:r>
      <w:r>
        <w:t xml:space="preserve"> förhöjda leveranskostnader på grund av konsumentens val av leveransmetod, </w:t>
      </w:r>
    </w:p>
    <w:p w:rsidR="00655D68" w:rsidRDefault="00655D68" w:rsidP="00655D68">
      <w:pPr>
        <w:pStyle w:val="Brdtextmedindrag"/>
      </w:pPr>
      <w:r w:rsidRPr="00EC68EF">
        <w:t>2.</w:t>
      </w:r>
      <w:r>
        <w:t> en varas värdeminskning i den mån den beror på att konsu</w:t>
      </w:r>
      <w:r>
        <w:softHyphen/>
        <w:t>menten hanterat</w:t>
      </w:r>
      <w:r w:rsidRPr="00EC68EF">
        <w:t xml:space="preserve"> varan i större omfattning än som varit nödvändigt för att fast</w:t>
      </w:r>
      <w:r>
        <w:softHyphen/>
      </w:r>
      <w:r w:rsidRPr="00EC68EF">
        <w:t>ställ</w:t>
      </w:r>
      <w:r>
        <w:t>a dess egenskaper eller funk</w:t>
      </w:r>
      <w:r>
        <w:softHyphen/>
        <w:t>tion, under förutsättning att närings</w:t>
      </w:r>
      <w:r>
        <w:softHyphen/>
        <w:t xml:space="preserve">idkaren har gett konsumenten </w:t>
      </w:r>
      <w:r w:rsidRPr="00EC68EF">
        <w:t>informat</w:t>
      </w:r>
      <w:r>
        <w:t>ion enligt 2 § första stycket 9 på det sätt som anges i 3 § eller 5 § första stycket,</w:t>
      </w:r>
    </w:p>
    <w:p w:rsidR="00655D68" w:rsidRPr="00EC68EF" w:rsidRDefault="001E51BC" w:rsidP="00C25F8C">
      <w:pPr>
        <w:pStyle w:val="Brdtextmedindrag"/>
      </w:pPr>
      <w:r>
        <w:t xml:space="preserve">3. en proportionell andel av </w:t>
      </w:r>
      <w:r w:rsidR="00DB5AA4">
        <w:t xml:space="preserve">det avtalade </w:t>
      </w:r>
      <w:r>
        <w:t>priset</w:t>
      </w:r>
      <w:r w:rsidR="00DB5AA4">
        <w:t>, i den mån priset</w:t>
      </w:r>
      <w:r>
        <w:t xml:space="preserve"> är skäligt</w:t>
      </w:r>
      <w:r w:rsidR="004A6186">
        <w:t xml:space="preserve">, för </w:t>
      </w:r>
      <w:r w:rsidR="00E03F28">
        <w:t xml:space="preserve">en </w:t>
      </w:r>
      <w:r w:rsidR="00D54C3A">
        <w:t>tjänst som delvis utförts innan konsumenten utövade ångerrätten,</w:t>
      </w:r>
      <w:r w:rsidR="004A6186">
        <w:t xml:space="preserve"> </w:t>
      </w:r>
      <w:r w:rsidR="00655D68" w:rsidRPr="00EC68EF">
        <w:t>under förut</w:t>
      </w:r>
      <w:r w:rsidR="00655D68">
        <w:softHyphen/>
      </w:r>
      <w:r w:rsidR="00655D68" w:rsidRPr="00EC68EF">
        <w:t>sättning att kons</w:t>
      </w:r>
      <w:r w:rsidR="00655D68">
        <w:t>umen</w:t>
      </w:r>
      <w:r w:rsidR="00655D68">
        <w:softHyphen/>
        <w:t xml:space="preserve">ten </w:t>
      </w:r>
      <w:r w:rsidR="00144DEC">
        <w:t xml:space="preserve">uttryckligen har </w:t>
      </w:r>
      <w:r w:rsidR="00655D68">
        <w:t>begärt att tjänsten skulle börja utföras under ångerfristen och</w:t>
      </w:r>
      <w:r w:rsidR="00655D68" w:rsidRPr="00EC68EF">
        <w:t xml:space="preserve"> näringsidkaren </w:t>
      </w:r>
      <w:r w:rsidR="00655D68">
        <w:t xml:space="preserve">har gett konsumenten information enligt 2 § första stycket 9 och 11 på det sätt som anges i 3 § eller 5 § första stycket, </w:t>
      </w:r>
      <w:r w:rsidR="00655D68" w:rsidRPr="00EC68EF">
        <w:t>och</w:t>
      </w:r>
    </w:p>
    <w:p w:rsidR="00655D68" w:rsidRPr="00EC68EF" w:rsidRDefault="00144DEC" w:rsidP="00C25F8C">
      <w:pPr>
        <w:pStyle w:val="Brdtextmedindrag"/>
      </w:pPr>
      <w:r>
        <w:t xml:space="preserve">4. en proportionell andel av </w:t>
      </w:r>
      <w:r w:rsidR="00DB5AA4">
        <w:t xml:space="preserve">det avtalade </w:t>
      </w:r>
      <w:r>
        <w:t>priset</w:t>
      </w:r>
      <w:r w:rsidR="00DB5AA4">
        <w:t>, i den mån priset</w:t>
      </w:r>
      <w:r>
        <w:t xml:space="preserve"> är skäligt</w:t>
      </w:r>
      <w:r w:rsidR="00655D68">
        <w:t xml:space="preserve">, för </w:t>
      </w:r>
      <w:r w:rsidR="00655D68" w:rsidRPr="00EC68EF">
        <w:t>vatten, gas eller el, när försäljningen inte skett i en begränsad volym eller en fast</w:t>
      </w:r>
      <w:r w:rsidR="00655D68">
        <w:softHyphen/>
      </w:r>
      <w:r w:rsidR="00655D68" w:rsidRPr="00EC68EF">
        <w:t xml:space="preserve">ställd kvantitet, eller fjärrvärme, </w:t>
      </w:r>
      <w:r w:rsidR="00D54C3A">
        <w:t>där leveransen på</w:t>
      </w:r>
      <w:r w:rsidR="00501A8B">
        <w:softHyphen/>
      </w:r>
      <w:r w:rsidR="00D54C3A">
        <w:t>börjats</w:t>
      </w:r>
      <w:r w:rsidR="00655D68" w:rsidRPr="00EC68EF">
        <w:t xml:space="preserve"> innan konsumenten utövade ångerrätten, allt under förutsätt</w:t>
      </w:r>
      <w:r w:rsidR="00147A25">
        <w:softHyphen/>
      </w:r>
      <w:r w:rsidR="00655D68" w:rsidRPr="00EC68EF">
        <w:t>ning att konsu</w:t>
      </w:r>
      <w:r w:rsidR="00655D68">
        <w:t>men</w:t>
      </w:r>
      <w:r w:rsidR="004F72CA">
        <w:softHyphen/>
      </w:r>
      <w:r w:rsidR="00655D68">
        <w:t xml:space="preserve">ten </w:t>
      </w:r>
      <w:r>
        <w:t xml:space="preserve">uttryckligen har </w:t>
      </w:r>
      <w:r w:rsidR="00655D68">
        <w:t>begärt att leverans skulle påbörjas under ånger</w:t>
      </w:r>
      <w:r w:rsidR="00655D68">
        <w:softHyphen/>
        <w:t>fristen och näringsidkaren har gett</w:t>
      </w:r>
      <w:r w:rsidR="00655D68" w:rsidRPr="00EC68EF">
        <w:t xml:space="preserve"> </w:t>
      </w:r>
      <w:r w:rsidR="00655D68">
        <w:t xml:space="preserve">konsumenten </w:t>
      </w:r>
      <w:r w:rsidR="00655D68" w:rsidRPr="00EC68EF">
        <w:t>information en</w:t>
      </w:r>
      <w:r w:rsidR="00655D68">
        <w:t>ligt 2 § första stycket 9 och 11 på det sätt som anges i 3 § eller 5 § första stycket.</w:t>
      </w:r>
    </w:p>
    <w:p w:rsidR="00655D68" w:rsidRPr="00EC68EF" w:rsidRDefault="00655D68" w:rsidP="00655D68">
      <w:pPr>
        <w:pStyle w:val="Rubrik4utannumrering"/>
      </w:pPr>
      <w:r w:rsidRPr="00EC68EF">
        <w:t>Anknytande avtal</w:t>
      </w:r>
    </w:p>
    <w:p w:rsidR="00655D68" w:rsidRDefault="00655D68" w:rsidP="00655D68">
      <w:pPr>
        <w:pStyle w:val="Brdtext"/>
      </w:pPr>
      <w:r>
        <w:rPr>
          <w:b/>
        </w:rPr>
        <w:t>16</w:t>
      </w:r>
      <w:r w:rsidRPr="006440D9">
        <w:rPr>
          <w:b/>
        </w:rPr>
        <w:t> §</w:t>
      </w:r>
      <w:r>
        <w:t>  </w:t>
      </w:r>
      <w:r w:rsidRPr="00EC68EF">
        <w:t>Om konsumenten utövar sin ångerrätt och med anledning av avtalet har ingått ett anknytande avtal med näringsidkaren eller med någon annan på grund av en överenskommelse mellan denne och närings</w:t>
      </w:r>
      <w:r>
        <w:softHyphen/>
      </w:r>
      <w:r w:rsidRPr="00EC68EF">
        <w:t>idkaren, ska det anknytande avtalet upphöra att gälla utan att konsu</w:t>
      </w:r>
      <w:r>
        <w:softHyphen/>
      </w:r>
      <w:r w:rsidRPr="00EC68EF">
        <w:t>men</w:t>
      </w:r>
      <w:r w:rsidR="00501A8B">
        <w:softHyphen/>
      </w:r>
      <w:r w:rsidRPr="00EC68EF">
        <w:t xml:space="preserve">ten får åläggas någon påföljd för detta. </w:t>
      </w:r>
      <w:r>
        <w:t>Detsamma ska gälla om konsu</w:t>
      </w:r>
      <w:r w:rsidR="00501A8B">
        <w:softHyphen/>
      </w:r>
      <w:r>
        <w:t xml:space="preserve">menten utövar ångerrätten och det är fråga om ett sådant kreditköp som avses i konsumentkreditlagen (2010:1846). </w:t>
      </w:r>
    </w:p>
    <w:p w:rsidR="00655D68" w:rsidRDefault="00655D68" w:rsidP="00655D68">
      <w:pPr>
        <w:pStyle w:val="Brdtextmedindrag"/>
      </w:pPr>
    </w:p>
    <w:p w:rsidR="00147A25" w:rsidRDefault="00147A25" w:rsidP="00655D68">
      <w:pPr>
        <w:pStyle w:val="Brdtextmedindrag"/>
      </w:pPr>
    </w:p>
    <w:p w:rsidR="00655D68" w:rsidRDefault="00655D68" w:rsidP="00655D68">
      <w:pPr>
        <w:pStyle w:val="Brdtextmedindrag"/>
        <w:jc w:val="center"/>
        <w:rPr>
          <w:b/>
        </w:rPr>
      </w:pPr>
      <w:r w:rsidRPr="00E769F3">
        <w:rPr>
          <w:b/>
        </w:rPr>
        <w:t>3 kap</w:t>
      </w:r>
      <w:r>
        <w:rPr>
          <w:b/>
        </w:rPr>
        <w:t>.</w:t>
      </w:r>
    </w:p>
    <w:p w:rsidR="00655D68" w:rsidRPr="00E769F3" w:rsidRDefault="00655D68" w:rsidP="00655D68">
      <w:pPr>
        <w:pStyle w:val="Brdtextmedindrag"/>
        <w:jc w:val="center"/>
        <w:rPr>
          <w:b/>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RPr="005614A9" w:rsidTr="00A64F4A">
        <w:tc>
          <w:tcPr>
            <w:tcW w:w="3061" w:type="dxa"/>
            <w:shd w:val="clear" w:color="auto" w:fill="auto"/>
          </w:tcPr>
          <w:p w:rsidR="00655D68" w:rsidRPr="00E769F3" w:rsidRDefault="00655D68" w:rsidP="00A64F4A">
            <w:pPr>
              <w:pStyle w:val="Rubrik5utannumrering"/>
              <w:spacing w:before="0"/>
              <w:rPr>
                <w:b/>
              </w:rPr>
            </w:pPr>
            <w:r w:rsidRPr="00E769F3">
              <w:rPr>
                <w:b/>
              </w:rPr>
              <w:t xml:space="preserve">Distansavtal </w:t>
            </w:r>
            <w:r w:rsidRPr="00E769F3">
              <w:rPr>
                <w:b/>
                <w:i w:val="0"/>
              </w:rPr>
              <w:t>om finansiella tjänster och finansiella instrument</w:t>
            </w:r>
          </w:p>
        </w:tc>
        <w:tc>
          <w:tcPr>
            <w:tcW w:w="3061" w:type="dxa"/>
            <w:shd w:val="clear" w:color="auto" w:fill="auto"/>
          </w:tcPr>
          <w:p w:rsidR="00655D68" w:rsidRPr="00E769F3" w:rsidRDefault="00655D68" w:rsidP="00A64F4A">
            <w:pPr>
              <w:pStyle w:val="Rubrik5utannumrering"/>
              <w:spacing w:before="0"/>
              <w:rPr>
                <w:b/>
              </w:rPr>
            </w:pPr>
            <w:r w:rsidRPr="00E769F3">
              <w:rPr>
                <w:b/>
              </w:rPr>
              <w:t xml:space="preserve">Avtal </w:t>
            </w:r>
            <w:r w:rsidRPr="00E769F3">
              <w:rPr>
                <w:b/>
                <w:i w:val="0"/>
              </w:rPr>
              <w:t>om finansiella tjänster och finansiella instrument</w:t>
            </w:r>
          </w:p>
        </w:tc>
      </w:tr>
    </w:tbl>
    <w:p w:rsidR="00655D68" w:rsidRDefault="00655D68" w:rsidP="00655D68">
      <w:pPr>
        <w:pStyle w:val="Brdtextmedindrag"/>
        <w:jc w:val="center"/>
      </w:pPr>
      <w:r>
        <w:t>1 §</w:t>
      </w:r>
    </w:p>
    <w:p w:rsidR="00655D68" w:rsidRDefault="00655D68" w:rsidP="00655D68">
      <w:pPr>
        <w:pStyle w:val="Brdtextmedindrag"/>
      </w:pPr>
      <w:r w:rsidRPr="0090774E">
        <w:t>Detta kapitel gäller för distansavtal mellan en näringsidkare och en konsument om kredit, försäkring, betalning eller andra finansiella tjänster eller om överlåtelse eller emission av finansiella instrument.</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A64F4A">
        <w:tc>
          <w:tcPr>
            <w:tcW w:w="3061" w:type="dxa"/>
            <w:shd w:val="clear" w:color="auto" w:fill="auto"/>
          </w:tcPr>
          <w:p w:rsidR="00655D68" w:rsidRDefault="00655D68" w:rsidP="00A64F4A">
            <w:pPr>
              <w:pStyle w:val="Brdtextmedindrag"/>
            </w:pPr>
          </w:p>
        </w:tc>
        <w:tc>
          <w:tcPr>
            <w:tcW w:w="3061" w:type="dxa"/>
            <w:shd w:val="clear" w:color="auto" w:fill="auto"/>
          </w:tcPr>
          <w:p w:rsidR="00655D68" w:rsidRPr="0090774E" w:rsidRDefault="00655D68" w:rsidP="00501A8B">
            <w:pPr>
              <w:pStyle w:val="Brdtextmedindrag"/>
              <w:rPr>
                <w:i/>
              </w:rPr>
            </w:pPr>
            <w:r w:rsidRPr="0090774E">
              <w:rPr>
                <w:i/>
              </w:rPr>
              <w:t>Kapitlet gäll</w:t>
            </w:r>
            <w:r>
              <w:rPr>
                <w:i/>
              </w:rPr>
              <w:t xml:space="preserve">er även för avtal utanför </w:t>
            </w:r>
            <w:r w:rsidRPr="0090774E">
              <w:rPr>
                <w:i/>
              </w:rPr>
              <w:t>affärslokaler mellan en näringsidkare och en konsument om finansiella tjänster</w:t>
            </w:r>
            <w:r>
              <w:rPr>
                <w:i/>
              </w:rPr>
              <w:t>. Kapitlet gäller dock inte för ett sådant av</w:t>
            </w:r>
            <w:r w:rsidR="00501A8B">
              <w:rPr>
                <w:i/>
              </w:rPr>
              <w:softHyphen/>
            </w:r>
            <w:r>
              <w:rPr>
                <w:i/>
              </w:rPr>
              <w:t>tal, om det pris som konsumen</w:t>
            </w:r>
            <w:r>
              <w:rPr>
                <w:i/>
              </w:rPr>
              <w:softHyphen/>
              <w:t xml:space="preserve">ten sammanlagt ska </w:t>
            </w:r>
            <w:r>
              <w:rPr>
                <w:i/>
                <w:spacing w:val="-2"/>
                <w:kern w:val="20"/>
              </w:rPr>
              <w:t xml:space="preserve">betala </w:t>
            </w:r>
            <w:r w:rsidRPr="00E43E7D">
              <w:rPr>
                <w:i/>
                <w:spacing w:val="-2"/>
                <w:kern w:val="20"/>
              </w:rPr>
              <w:t>under</w:t>
            </w:r>
            <w:r>
              <w:rPr>
                <w:i/>
                <w:spacing w:val="-2"/>
                <w:kern w:val="20"/>
              </w:rPr>
              <w:softHyphen/>
            </w:r>
            <w:r w:rsidRPr="00E43E7D">
              <w:rPr>
                <w:i/>
                <w:spacing w:val="-2"/>
                <w:kern w:val="20"/>
              </w:rPr>
              <w:t>stiger 400 kronor</w:t>
            </w:r>
            <w:r>
              <w:rPr>
                <w:i/>
                <w:spacing w:val="-2"/>
                <w:kern w:val="20"/>
              </w:rPr>
              <w:t xml:space="preserve"> eller om avtalet </w:t>
            </w:r>
            <w:r w:rsidRPr="0090774E">
              <w:rPr>
                <w:i/>
              </w:rPr>
              <w:t>o</w:t>
            </w:r>
            <w:r>
              <w:rPr>
                <w:i/>
              </w:rPr>
              <w:t>m</w:t>
            </w:r>
            <w:r w:rsidR="00501A8B">
              <w:rPr>
                <w:i/>
              </w:rPr>
              <w:softHyphen/>
            </w:r>
            <w:r>
              <w:rPr>
                <w:i/>
              </w:rPr>
              <w:t xml:space="preserve">fattas av konsumentkreditlagen </w:t>
            </w:r>
            <w:r w:rsidRPr="0090774E">
              <w:rPr>
                <w:i/>
              </w:rPr>
              <w:t>(2010:1846).</w:t>
            </w:r>
          </w:p>
        </w:tc>
      </w:tr>
    </w:tbl>
    <w:p w:rsidR="00655D68" w:rsidRDefault="00655D68" w:rsidP="00655D68">
      <w:pPr>
        <w:pStyle w:val="Brdtextmedindrag"/>
      </w:pPr>
      <w:r w:rsidRPr="00975D8B">
        <w:t>Bestämmelserna gäller inte för de enskilda tjänster eller överlåtelser som utförs inom ramen för ett avtal om fortlöpande tjänster eller åter</w:t>
      </w:r>
      <w:r>
        <w:softHyphen/>
      </w:r>
      <w:r w:rsidRPr="00975D8B">
        <w:t>kommande överlåtelser.</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A64F4A">
        <w:tc>
          <w:tcPr>
            <w:tcW w:w="3061" w:type="dxa"/>
            <w:shd w:val="clear" w:color="auto" w:fill="auto"/>
          </w:tcPr>
          <w:p w:rsidR="00655D68" w:rsidRDefault="00655D68" w:rsidP="00A64F4A">
            <w:pPr>
              <w:pStyle w:val="Brdtextmedindrag"/>
            </w:pPr>
            <w:r w:rsidRPr="00975D8B">
              <w:t xml:space="preserve">Om parterna inom ett år ingår ett nytt </w:t>
            </w:r>
            <w:r w:rsidRPr="00975D8B">
              <w:rPr>
                <w:i/>
              </w:rPr>
              <w:t>distansavtal</w:t>
            </w:r>
            <w:r w:rsidRPr="00975D8B">
              <w:t xml:space="preserve"> om samma slag av finansiella tjänster eller finan</w:t>
            </w:r>
            <w:r>
              <w:softHyphen/>
            </w:r>
            <w:r w:rsidRPr="00975D8B">
              <w:t>siella instrument, behöver närings</w:t>
            </w:r>
            <w:r>
              <w:softHyphen/>
            </w:r>
            <w:r w:rsidRPr="00975D8B">
              <w:t>idkaren inte på nytt lämna infor</w:t>
            </w:r>
            <w:r>
              <w:softHyphen/>
            </w:r>
            <w:r w:rsidRPr="00975D8B">
              <w:t>ma</w:t>
            </w:r>
            <w:r>
              <w:softHyphen/>
            </w:r>
            <w:r w:rsidRPr="00975D8B">
              <w:t>tion enligt 3 och 4 §§.</w:t>
            </w:r>
          </w:p>
        </w:tc>
        <w:tc>
          <w:tcPr>
            <w:tcW w:w="3061" w:type="dxa"/>
            <w:shd w:val="clear" w:color="auto" w:fill="auto"/>
          </w:tcPr>
          <w:p w:rsidR="00655D68" w:rsidRDefault="00655D68" w:rsidP="00A64F4A">
            <w:pPr>
              <w:pStyle w:val="Brdtextmedindrag"/>
            </w:pPr>
            <w:r w:rsidRPr="00975D8B">
              <w:t xml:space="preserve">Om parterna inom ett år ingår ett nytt </w:t>
            </w:r>
            <w:r w:rsidRPr="00975D8B">
              <w:rPr>
                <w:i/>
              </w:rPr>
              <w:t>avtal</w:t>
            </w:r>
            <w:r w:rsidRPr="00975D8B">
              <w:t xml:space="preserve"> om samma slag av finansiella tjänster eller finansiella instrument, behöver närings</w:t>
            </w:r>
            <w:r>
              <w:softHyphen/>
            </w:r>
            <w:r w:rsidRPr="00975D8B">
              <w:t>idka</w:t>
            </w:r>
            <w:r>
              <w:softHyphen/>
            </w:r>
            <w:r w:rsidRPr="00975D8B">
              <w:t>ren inte på nytt lämna information enligt 3 och 4 §§.</w:t>
            </w:r>
          </w:p>
        </w:tc>
      </w:tr>
    </w:tbl>
    <w:p w:rsidR="00655D68" w:rsidRDefault="00655D68" w:rsidP="00655D68">
      <w:pPr>
        <w:pStyle w:val="Brdtextmedindrag"/>
      </w:pPr>
      <w:r w:rsidRPr="00975D8B">
        <w:t>Med finansiella instrument avses detsamma som i lagen (1991:980) om handel med finansiella instrument. Det som sägs i detta kapitel om finansiella instrument gäller också andra finansiella produkter.</w:t>
      </w:r>
    </w:p>
    <w:p w:rsidR="00655D68" w:rsidRDefault="00655D68" w:rsidP="00655D68">
      <w:pPr>
        <w:pStyle w:val="Brdtextmedindrag"/>
      </w:pPr>
    </w:p>
    <w:p w:rsidR="00655D68" w:rsidRDefault="00655D68" w:rsidP="00655D68">
      <w:pPr>
        <w:pStyle w:val="Brdtextmedindrag"/>
        <w:jc w:val="center"/>
      </w:pPr>
      <w:r>
        <w:t>2 §</w:t>
      </w:r>
      <w:r>
        <w:rPr>
          <w:rStyle w:val="Fotnotsreferens"/>
        </w:rPr>
        <w:footnoteReference w:id="7"/>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A64F4A">
        <w:tc>
          <w:tcPr>
            <w:tcW w:w="3061" w:type="dxa"/>
            <w:shd w:val="clear" w:color="auto" w:fill="auto"/>
          </w:tcPr>
          <w:p w:rsidR="00655D68" w:rsidRDefault="00655D68" w:rsidP="00A64F4A">
            <w:pPr>
              <w:pStyle w:val="Brdtextmedindrag"/>
            </w:pPr>
            <w:r w:rsidRPr="00975D8B">
              <w:t xml:space="preserve">Bestämmelserna om ångerrätt i </w:t>
            </w:r>
            <w:r w:rsidRPr="001F0F8C">
              <w:rPr>
                <w:spacing w:val="-2"/>
              </w:rPr>
              <w:t xml:space="preserve">7–12 §§ gäller inte </w:t>
            </w:r>
            <w:r w:rsidRPr="001F0F8C">
              <w:rPr>
                <w:i/>
                <w:spacing w:val="-2"/>
              </w:rPr>
              <w:t>distansavtal</w:t>
            </w:r>
            <w:r w:rsidRPr="001F0F8C">
              <w:rPr>
                <w:spacing w:val="-2"/>
              </w:rPr>
              <w:t xml:space="preserve"> om</w:t>
            </w:r>
          </w:p>
        </w:tc>
        <w:tc>
          <w:tcPr>
            <w:tcW w:w="3061" w:type="dxa"/>
            <w:shd w:val="clear" w:color="auto" w:fill="auto"/>
          </w:tcPr>
          <w:p w:rsidR="00655D68" w:rsidRDefault="00655D68" w:rsidP="00A64F4A">
            <w:pPr>
              <w:pStyle w:val="Brdtextmedindrag"/>
            </w:pPr>
            <w:r w:rsidRPr="00975D8B">
              <w:t xml:space="preserve">Bestämmelserna om ångerrätt i 7–12 §§ gäller inte </w:t>
            </w:r>
            <w:r w:rsidRPr="00975D8B">
              <w:rPr>
                <w:i/>
              </w:rPr>
              <w:t>avtal</w:t>
            </w:r>
            <w:r w:rsidRPr="00975D8B">
              <w:t xml:space="preserve"> om</w:t>
            </w:r>
          </w:p>
        </w:tc>
      </w:tr>
      <w:tr w:rsidR="00655D68" w:rsidTr="00A64F4A">
        <w:tc>
          <w:tcPr>
            <w:tcW w:w="3061" w:type="dxa"/>
            <w:shd w:val="clear" w:color="auto" w:fill="auto"/>
          </w:tcPr>
          <w:p w:rsidR="00655D68" w:rsidRPr="00975D8B" w:rsidRDefault="00655D68" w:rsidP="00A64F4A">
            <w:pPr>
              <w:pStyle w:val="Brdtextmedindrag"/>
            </w:pPr>
            <w:r>
              <w:t>1. finansiell tjänst eller över</w:t>
            </w:r>
            <w:r>
              <w:softHyphen/>
              <w:t>lå</w:t>
            </w:r>
            <w:r>
              <w:softHyphen/>
              <w:t xml:space="preserve">telse av finansiellt instrument </w:t>
            </w:r>
            <w:r w:rsidRPr="00745107">
              <w:rPr>
                <w:i/>
              </w:rPr>
              <w:t>och</w:t>
            </w:r>
            <w:r>
              <w:t xml:space="preserve"> priset beror på sådana sväng</w:t>
            </w:r>
            <w:r>
              <w:softHyphen/>
              <w:t>ningar på finansmarknaden som närings</w:t>
            </w:r>
            <w:r>
              <w:softHyphen/>
              <w:t>idkaren inte kan påverka och som kan inträffa under ånger</w:t>
            </w:r>
            <w:r>
              <w:softHyphen/>
              <w:t>fristen,</w:t>
            </w:r>
          </w:p>
        </w:tc>
        <w:tc>
          <w:tcPr>
            <w:tcW w:w="3061" w:type="dxa"/>
            <w:shd w:val="clear" w:color="auto" w:fill="auto"/>
          </w:tcPr>
          <w:p w:rsidR="00655D68" w:rsidRPr="00975D8B" w:rsidRDefault="00655D68" w:rsidP="00A64F4A">
            <w:pPr>
              <w:pStyle w:val="Brdtextmedindrag"/>
            </w:pPr>
            <w:r>
              <w:t>1. finansiell tjänst eller över</w:t>
            </w:r>
            <w:r>
              <w:softHyphen/>
              <w:t>låtelse av finansiellt instrument</w:t>
            </w:r>
            <w:r w:rsidRPr="004F4107">
              <w:rPr>
                <w:i/>
              </w:rPr>
              <w:t>,</w:t>
            </w:r>
            <w:r>
              <w:t xml:space="preserve"> </w:t>
            </w:r>
            <w:r>
              <w:rPr>
                <w:i/>
              </w:rPr>
              <w:t>om</w:t>
            </w:r>
            <w:r>
              <w:t xml:space="preserve"> priset beror på sådana sväng</w:t>
            </w:r>
            <w:r w:rsidR="004F72CA">
              <w:softHyphen/>
            </w:r>
            <w:r>
              <w:t>ningar på finansmarknaden som närings</w:t>
            </w:r>
            <w:r>
              <w:softHyphen/>
              <w:t>idkaren inte kan påverka och som kan inträffa under ånger</w:t>
            </w:r>
            <w:r w:rsidR="004F72CA">
              <w:softHyphen/>
            </w:r>
            <w:r>
              <w:t>fristen,</w:t>
            </w:r>
          </w:p>
        </w:tc>
      </w:tr>
      <w:tr w:rsidR="00655D68" w:rsidTr="00A64F4A">
        <w:tc>
          <w:tcPr>
            <w:tcW w:w="3061" w:type="dxa"/>
            <w:shd w:val="clear" w:color="auto" w:fill="auto"/>
          </w:tcPr>
          <w:p w:rsidR="00655D68" w:rsidRPr="00975D8B" w:rsidRDefault="00655D68" w:rsidP="00A64F4A">
            <w:pPr>
              <w:pStyle w:val="Brdtextmedindrag"/>
            </w:pPr>
            <w:r>
              <w:t xml:space="preserve">2. deltagande i emission eller annan likartad aktivitet </w:t>
            </w:r>
            <w:r w:rsidRPr="00745107">
              <w:rPr>
                <w:i/>
              </w:rPr>
              <w:t>och</w:t>
            </w:r>
            <w:r>
              <w:t xml:space="preserve"> priset för den rättighet som aktiviteten avser efter teckningstidens utgång kommer att bero på sådana sväng</w:t>
            </w:r>
            <w:r>
              <w:softHyphen/>
              <w:t>ningar på finansmarknaden som sägs i 1,</w:t>
            </w:r>
          </w:p>
        </w:tc>
        <w:tc>
          <w:tcPr>
            <w:tcW w:w="3061" w:type="dxa"/>
            <w:shd w:val="clear" w:color="auto" w:fill="auto"/>
          </w:tcPr>
          <w:p w:rsidR="00655D68" w:rsidRPr="00975D8B" w:rsidRDefault="00655D68" w:rsidP="00A64F4A">
            <w:pPr>
              <w:pStyle w:val="Brdtextmedindrag"/>
            </w:pPr>
            <w:r>
              <w:t>2. deltagande i emission eller annan likartad aktivitet</w:t>
            </w:r>
            <w:r w:rsidRPr="004F4107">
              <w:rPr>
                <w:i/>
              </w:rPr>
              <w:t>,</w:t>
            </w:r>
            <w:r>
              <w:t xml:space="preserve"> </w:t>
            </w:r>
            <w:r>
              <w:rPr>
                <w:i/>
              </w:rPr>
              <w:t>om</w:t>
            </w:r>
            <w:r>
              <w:t xml:space="preserve"> priset för den rättighet som aktiviteten avser efter teckningstidens utgång kommer att bero på sådana sväng</w:t>
            </w:r>
            <w:r>
              <w:softHyphen/>
              <w:t>ningar på finansmarknaden som sägs i 1,</w:t>
            </w:r>
          </w:p>
        </w:tc>
      </w:tr>
    </w:tbl>
    <w:p w:rsidR="00655D68" w:rsidRDefault="00655D68" w:rsidP="00655D68">
      <w:pPr>
        <w:pStyle w:val="Brdtextmedindrag"/>
      </w:pPr>
      <w:r>
        <w:t>3. kredit som är förenad med panträtt i fast egendom, tomträtt eller bostadsrätt eller liknande rätt eller som är förenad med motsvarande rätt i byggnad som inte hör till fastighet, eller</w:t>
      </w:r>
    </w:p>
    <w:p w:rsidR="00655D68" w:rsidRDefault="00655D68" w:rsidP="00655D68">
      <w:pPr>
        <w:pStyle w:val="Brdtextmedindrag"/>
      </w:pPr>
      <w:r>
        <w:t>4. försäkring med en avtalad giltighetstid om en månad eller mindre.</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A64F4A">
        <w:tc>
          <w:tcPr>
            <w:tcW w:w="3061" w:type="dxa"/>
            <w:shd w:val="clear" w:color="auto" w:fill="auto"/>
          </w:tcPr>
          <w:p w:rsidR="00655D68" w:rsidRDefault="00655D68" w:rsidP="001F0F8C">
            <w:pPr>
              <w:pStyle w:val="Brdtextmedindrag"/>
            </w:pPr>
            <w:r w:rsidRPr="002824EA">
              <w:rPr>
                <w:spacing w:val="-2"/>
              </w:rPr>
              <w:t xml:space="preserve">Bestämmelserna om ångerrätt </w:t>
            </w:r>
            <w:r w:rsidRPr="00F96FD2">
              <w:t xml:space="preserve">gäller inte heller om båda parter på </w:t>
            </w:r>
            <w:r w:rsidRPr="00EB7693">
              <w:rPr>
                <w:spacing w:val="-2"/>
              </w:rPr>
              <w:t xml:space="preserve">konsumentens begäran har fullgjort </w:t>
            </w:r>
            <w:r w:rsidRPr="002824EA">
              <w:rPr>
                <w:spacing w:val="-8"/>
              </w:rPr>
              <w:t xml:space="preserve">sina förpliktelser enligt </w:t>
            </w:r>
            <w:r w:rsidRPr="002824EA">
              <w:rPr>
                <w:i/>
                <w:spacing w:val="-8"/>
              </w:rPr>
              <w:t>distansavtalet.</w:t>
            </w:r>
          </w:p>
        </w:tc>
        <w:tc>
          <w:tcPr>
            <w:tcW w:w="3061" w:type="dxa"/>
            <w:shd w:val="clear" w:color="auto" w:fill="auto"/>
          </w:tcPr>
          <w:p w:rsidR="00655D68" w:rsidRDefault="00655D68" w:rsidP="00A64F4A">
            <w:pPr>
              <w:pStyle w:val="Brdtextmedindrag"/>
            </w:pPr>
            <w:r w:rsidRPr="00F96FD2">
              <w:t xml:space="preserve">Bestämmelserna om ångerrätt gäller inte heller om båda parter på </w:t>
            </w:r>
            <w:r w:rsidRPr="006F0ABC">
              <w:rPr>
                <w:spacing w:val="-2"/>
              </w:rPr>
              <w:t xml:space="preserve">konsumentens begäran har fullgjort sina förpliktelser enligt </w:t>
            </w:r>
            <w:r w:rsidRPr="006F0ABC">
              <w:rPr>
                <w:i/>
                <w:spacing w:val="-2"/>
              </w:rPr>
              <w:t>avtalet</w:t>
            </w:r>
            <w:r w:rsidRPr="006F0ABC">
              <w:rPr>
                <w:spacing w:val="-2"/>
              </w:rPr>
              <w:t>.</w:t>
            </w:r>
          </w:p>
        </w:tc>
      </w:tr>
    </w:tbl>
    <w:p w:rsidR="00655D68" w:rsidRDefault="00655D68" w:rsidP="00655D68">
      <w:pPr>
        <w:pStyle w:val="Brdtextmedindrag"/>
        <w:jc w:val="center"/>
      </w:pPr>
      <w:r>
        <w:lastRenderedPageBreak/>
        <w:t>3 §</w:t>
      </w:r>
      <w:r>
        <w:rPr>
          <w:rStyle w:val="Fotnotsreferens"/>
        </w:rPr>
        <w:footnoteReference w:id="8"/>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A64F4A">
        <w:tc>
          <w:tcPr>
            <w:tcW w:w="3061" w:type="dxa"/>
            <w:shd w:val="clear" w:color="auto" w:fill="auto"/>
          </w:tcPr>
          <w:p w:rsidR="00655D68" w:rsidRDefault="00655D68" w:rsidP="00A64F4A">
            <w:pPr>
              <w:pStyle w:val="Brdtextmedindrag"/>
            </w:pPr>
            <w:r w:rsidRPr="00F96FD2">
              <w:t xml:space="preserve">I rimlig tid innan ett </w:t>
            </w:r>
            <w:r w:rsidRPr="00F96FD2">
              <w:rPr>
                <w:i/>
              </w:rPr>
              <w:t>distansavtal</w:t>
            </w:r>
            <w:r w:rsidRPr="00F96FD2">
              <w:t xml:space="preserve"> ingås ska näringsidkaren ge infor</w:t>
            </w:r>
            <w:r>
              <w:softHyphen/>
            </w:r>
            <w:r w:rsidRPr="00F96FD2">
              <w:t>mation om</w:t>
            </w:r>
          </w:p>
        </w:tc>
        <w:tc>
          <w:tcPr>
            <w:tcW w:w="3061" w:type="dxa"/>
            <w:shd w:val="clear" w:color="auto" w:fill="auto"/>
          </w:tcPr>
          <w:p w:rsidR="00655D68" w:rsidRDefault="00655D68" w:rsidP="00A64F4A">
            <w:pPr>
              <w:pStyle w:val="Brdtextmedindrag"/>
            </w:pPr>
            <w:r w:rsidRPr="00F96FD2">
              <w:t xml:space="preserve">I rimlig tid innan ett </w:t>
            </w:r>
            <w:r w:rsidRPr="00F96FD2">
              <w:rPr>
                <w:i/>
              </w:rPr>
              <w:t>avtal</w:t>
            </w:r>
            <w:r w:rsidRPr="00F96FD2">
              <w:t xml:space="preserve"> ingås ska näringsidkaren ge information om</w:t>
            </w:r>
          </w:p>
        </w:tc>
      </w:tr>
    </w:tbl>
    <w:p w:rsidR="00655D68" w:rsidRDefault="00655D68" w:rsidP="00655D68">
      <w:pPr>
        <w:pStyle w:val="Brdtextmedindrag"/>
      </w:pPr>
      <w:r>
        <w:t>1. sitt namn och organisationsnummer, sin adress, sitt telefonnummer eller sin e-postadress och sin huvudsakliga verk</w:t>
      </w:r>
      <w:r>
        <w:softHyphen/>
        <w:t>samhet samt motsvarande uppgifter beträffande en mellanman som näringsidkaren anlitar, inklusive uppgift om dennes relation till näringsidkaren,</w:t>
      </w:r>
    </w:p>
    <w:p w:rsidR="00655D68" w:rsidRDefault="00655D68" w:rsidP="00655D68">
      <w:pPr>
        <w:pStyle w:val="Brdtextmedindrag"/>
      </w:pPr>
      <w:r>
        <w:t>2. ansvarig tillsynsmyndighet, om verksamheten kräver tillstånd,</w:t>
      </w:r>
    </w:p>
    <w:p w:rsidR="00655D68" w:rsidRDefault="00655D68" w:rsidP="00655D68">
      <w:pPr>
        <w:pStyle w:val="Brdtextmedindrag"/>
      </w:pPr>
      <w:r>
        <w:t>3. den finansiella tjänstens eller det finansiella instrumentets huvud</w:t>
      </w:r>
      <w:r>
        <w:softHyphen/>
        <w:t>sakliga egenskaper,</w:t>
      </w:r>
    </w:p>
    <w:p w:rsidR="00655D68" w:rsidRDefault="00655D68" w:rsidP="00655D68">
      <w:pPr>
        <w:pStyle w:val="Brdtextmedindrag"/>
      </w:pPr>
      <w:r>
        <w:t>4. den finansiella tjänstens eller det finansiella instrumentets pris, inbegripet arvoden, skatter och avgifter,</w:t>
      </w:r>
    </w:p>
    <w:p w:rsidR="00655D68" w:rsidRDefault="00655D68" w:rsidP="00655D68">
      <w:pPr>
        <w:pStyle w:val="Brdtextmedindrag"/>
      </w:pPr>
      <w:r>
        <w:t>5. att det med avtalet kan följa skatter, avgifter eller kostnader som varken betalas genom näringsidkaren eller påförs av denne,</w:t>
      </w:r>
    </w:p>
    <w:p w:rsidR="00655D68" w:rsidRDefault="00655D68" w:rsidP="00655D68">
      <w:pPr>
        <w:pStyle w:val="Brdtextmedindrag"/>
      </w:pPr>
      <w:r>
        <w:t>6. de särskilda risker som följer med det finansiella instrument som avtalet avser, inklusive uppgift om att den tidigare värdeutvecklingen och avkastningen inte ger någon säker vägledning i fråga om den framtida utvecklingen och avkastningen,</w:t>
      </w:r>
    </w:p>
    <w:p w:rsidR="00655D68" w:rsidRDefault="00655D68" w:rsidP="00655D68">
      <w:pPr>
        <w:pStyle w:val="Brdtextmedindrag"/>
      </w:pPr>
      <w:r>
        <w:t>7. sättet för betalning och för fullgörande,</w:t>
      </w:r>
    </w:p>
    <w:p w:rsidR="00655D68" w:rsidRDefault="00655D68" w:rsidP="00655D68">
      <w:pPr>
        <w:pStyle w:val="Brdtextmedindrag"/>
      </w:pPr>
      <w:r>
        <w:t>8. vad som gäller om ångerrätt enligt denna lag, inklusive uppgift om vad konsumenten enligt 11 § kan komma att få betala vid utövande av ångerrätten,</w:t>
      </w:r>
    </w:p>
    <w:p w:rsidR="00655D68" w:rsidRDefault="00655D68" w:rsidP="00655D68">
      <w:pPr>
        <w:pStyle w:val="Brdtextmedindrag"/>
      </w:pPr>
      <w:r>
        <w:t>9. kostnaden för att ett medel för distanskommunikation används, om inte kostnaden är beräknad efter normaltaxa,</w:t>
      </w:r>
    </w:p>
    <w:p w:rsidR="00655D68" w:rsidRDefault="00655D68" w:rsidP="00655D68">
      <w:pPr>
        <w:pStyle w:val="Brdtextmedindrag"/>
      </w:pPr>
      <w:r>
        <w:t>10. den tid under vilken erbjudandet gäller,</w:t>
      </w:r>
    </w:p>
    <w:p w:rsidR="00655D68" w:rsidRDefault="00655D68" w:rsidP="00655D68">
      <w:pPr>
        <w:pStyle w:val="Brdtextmedindrag"/>
      </w:pPr>
      <w:r>
        <w:t>11. avtalets kortaste löptid, om avtalet avser en fortlöpande eller periodiskt återkommande finansiell tjänst,</w:t>
      </w:r>
    </w:p>
    <w:p w:rsidR="00655D68" w:rsidRDefault="00655D68" w:rsidP="00655D68">
      <w:pPr>
        <w:pStyle w:val="Brdtextmedindrag"/>
      </w:pPr>
      <w:r>
        <w:t>12. vad som gäller om uppsägning av avtalet i förtid eller ensidigt,</w:t>
      </w:r>
    </w:p>
    <w:p w:rsidR="00655D68" w:rsidRDefault="00655D68" w:rsidP="00655D68">
      <w:pPr>
        <w:pStyle w:val="Brdtextmedindrag"/>
      </w:pPr>
      <w:r>
        <w:t>13. vilket lands lag om marknadsföring som har följts,</w:t>
      </w:r>
    </w:p>
    <w:p w:rsidR="00655D68" w:rsidRDefault="00655D68" w:rsidP="00655D68">
      <w:pPr>
        <w:pStyle w:val="Brdtextmedindrag"/>
      </w:pPr>
      <w:r>
        <w:t>14. avtalsvillkor om vilket lands lag som ska tillämpas på avtalet och om vilken domstol som är behörig,</w:t>
      </w:r>
    </w:p>
    <w:p w:rsidR="00655D68" w:rsidRDefault="00655D68" w:rsidP="00655D68">
      <w:pPr>
        <w:pStyle w:val="Brdtextmedindrag"/>
      </w:pPr>
      <w:r>
        <w:t>15. på vilket språk avtalsvillkoren och informationen tillhanda</w:t>
      </w:r>
      <w:r>
        <w:softHyphen/>
        <w:t>hålls och på vilket språk näringsidkaren åtar sig att kommunicera under avtals</w:t>
      </w:r>
      <w:r>
        <w:softHyphen/>
        <w:t>tiden,</w:t>
      </w:r>
    </w:p>
    <w:p w:rsidR="00655D68" w:rsidRDefault="00655D68" w:rsidP="00655D68">
      <w:pPr>
        <w:pStyle w:val="Brdtextmedindrag"/>
      </w:pPr>
      <w:r>
        <w:t>16. hur klagomål i fråga om avtalet behandlas och vilka möjligheter som finns att få en tvist med näringsidkaren prövad utanför domstol, och</w:t>
      </w:r>
    </w:p>
    <w:p w:rsidR="00655D68" w:rsidRDefault="00655D68" w:rsidP="00655D68">
      <w:pPr>
        <w:pStyle w:val="Brdtextmedindrag"/>
      </w:pPr>
      <w:r>
        <w:t>17. vilka garantifonder eller liknande ersättningssystem som finns.</w:t>
      </w:r>
    </w:p>
    <w:p w:rsidR="00655D68" w:rsidRDefault="00655D68" w:rsidP="00655D68">
      <w:pPr>
        <w:pStyle w:val="Brdtextmedindrag"/>
      </w:pPr>
      <w:r>
        <w:t>Informationen ska ges klart och begripligt och på ett sätt som är anpassat till det medel för distanskommunikation som används. Närings</w:t>
      </w:r>
      <w:r>
        <w:softHyphen/>
        <w:t>idkaren ska ta särskild hänsyn till behovet av skydd för underåriga.</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A64F4A">
        <w:tc>
          <w:tcPr>
            <w:tcW w:w="3061" w:type="dxa"/>
            <w:shd w:val="clear" w:color="auto" w:fill="auto"/>
          </w:tcPr>
          <w:p w:rsidR="00655D68" w:rsidRDefault="00655D68" w:rsidP="001F0F8C">
            <w:pPr>
              <w:pStyle w:val="Brdtextmedindrag"/>
            </w:pPr>
            <w:r w:rsidRPr="00E105E2">
              <w:t xml:space="preserve">I rimlig tid innan ett </w:t>
            </w:r>
            <w:r w:rsidRPr="00E105E2">
              <w:rPr>
                <w:i/>
              </w:rPr>
              <w:t>distansavtal</w:t>
            </w:r>
            <w:r w:rsidRPr="00E105E2">
              <w:t xml:space="preserve"> </w:t>
            </w:r>
            <w:r w:rsidRPr="001F0F8C">
              <w:rPr>
                <w:spacing w:val="-2"/>
              </w:rPr>
              <w:t>ingås ska näringsidkaren också till</w:t>
            </w:r>
            <w:r w:rsidR="001F0F8C">
              <w:rPr>
                <w:spacing w:val="-2"/>
              </w:rPr>
              <w:softHyphen/>
            </w:r>
            <w:r w:rsidRPr="001F0F8C">
              <w:rPr>
                <w:spacing w:val="-2"/>
              </w:rPr>
              <w:t>handahålla</w:t>
            </w:r>
            <w:r w:rsidRPr="00EB7693">
              <w:rPr>
                <w:spacing w:val="-2"/>
              </w:rPr>
              <w:t xml:space="preserve"> samtliga avtalsvillkor.</w:t>
            </w:r>
          </w:p>
        </w:tc>
        <w:tc>
          <w:tcPr>
            <w:tcW w:w="3061" w:type="dxa"/>
            <w:shd w:val="clear" w:color="auto" w:fill="auto"/>
          </w:tcPr>
          <w:p w:rsidR="00655D68" w:rsidRDefault="00655D68" w:rsidP="00A64F4A">
            <w:pPr>
              <w:pStyle w:val="Brdtextmedindrag"/>
            </w:pPr>
            <w:r w:rsidRPr="00E105E2">
              <w:t xml:space="preserve">I rimlig tid innan ett </w:t>
            </w:r>
            <w:r w:rsidRPr="00E105E2">
              <w:rPr>
                <w:i/>
              </w:rPr>
              <w:t>avtal</w:t>
            </w:r>
            <w:r w:rsidRPr="00E105E2">
              <w:t xml:space="preserve"> ingås ska näringsidkaren också till</w:t>
            </w:r>
            <w:r>
              <w:softHyphen/>
            </w:r>
            <w:r w:rsidRPr="00E105E2">
              <w:t>handahålla samtliga avtalsvillkor.</w:t>
            </w:r>
          </w:p>
        </w:tc>
      </w:tr>
    </w:tbl>
    <w:p w:rsidR="00655D68" w:rsidRDefault="00655D68" w:rsidP="00655D68">
      <w:pPr>
        <w:pStyle w:val="Brdtextmedindrag"/>
      </w:pPr>
      <w:r w:rsidRPr="00E105E2">
        <w:t>Informationen och avtalsvillkoren ska ges i en handling eller i någon annan läsbar och varaktig form som är tillgänglig för konsumenten. Om avtalet ska ingås genom ett medel för distans</w:t>
      </w:r>
      <w:r w:rsidRPr="00E105E2">
        <w:softHyphen/>
        <w:t>kommunikation som inte tillåter att informationen och avtalsvillkoren ges i sådan form före avtals</w:t>
      </w:r>
      <w:r w:rsidR="004F72CA">
        <w:softHyphen/>
      </w:r>
      <w:r w:rsidRPr="00E105E2">
        <w:lastRenderedPageBreak/>
        <w:t>slutet, ska näringsidkaren ge konsumenten informationen i denna form snarast efter det att avtalet har ingåtts.</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A64F4A">
        <w:tc>
          <w:tcPr>
            <w:tcW w:w="3061" w:type="dxa"/>
            <w:shd w:val="clear" w:color="auto" w:fill="auto"/>
          </w:tcPr>
          <w:p w:rsidR="00655D68" w:rsidRDefault="00655D68" w:rsidP="00A64F4A">
            <w:pPr>
              <w:pStyle w:val="Brdtextmedindrag"/>
            </w:pPr>
            <w:r w:rsidRPr="00304980">
              <w:t xml:space="preserve">Om </w:t>
            </w:r>
            <w:r w:rsidRPr="00304980">
              <w:rPr>
                <w:i/>
              </w:rPr>
              <w:t>distansavtalet</w:t>
            </w:r>
            <w:r w:rsidRPr="00304980">
              <w:t xml:space="preserve"> avser en betal</w:t>
            </w:r>
            <w:r w:rsidR="004F72CA">
              <w:softHyphen/>
            </w:r>
            <w:r w:rsidRPr="00304980">
              <w:t>tjänst enligt lagen (2010:751) om betaltjänster gäller inte första stycket 1–4, 11, 12 och 14–16.</w:t>
            </w:r>
          </w:p>
        </w:tc>
        <w:tc>
          <w:tcPr>
            <w:tcW w:w="3061" w:type="dxa"/>
            <w:shd w:val="clear" w:color="auto" w:fill="auto"/>
          </w:tcPr>
          <w:p w:rsidR="00655D68" w:rsidRDefault="00655D68" w:rsidP="00A64F4A">
            <w:pPr>
              <w:pStyle w:val="Brdtextmedindrag"/>
            </w:pPr>
            <w:r w:rsidRPr="00304980">
              <w:t xml:space="preserve">Om </w:t>
            </w:r>
            <w:r w:rsidRPr="00304980">
              <w:rPr>
                <w:i/>
              </w:rPr>
              <w:t>avtalet</w:t>
            </w:r>
            <w:r w:rsidRPr="00304980">
              <w:t xml:space="preserve"> avser en betaltjänst enligt lagen (2010:751) om betal</w:t>
            </w:r>
            <w:r>
              <w:softHyphen/>
            </w:r>
            <w:r w:rsidRPr="00304980">
              <w:t>tjänster gäller inte första stycket 1–4, 11, 12 och 14–16.</w:t>
            </w:r>
          </w:p>
        </w:tc>
      </w:tr>
    </w:tbl>
    <w:p w:rsidR="00655D68" w:rsidRDefault="00655D68" w:rsidP="00655D68">
      <w:pPr>
        <w:pStyle w:val="Brdtextmedindrag"/>
      </w:pPr>
    </w:p>
    <w:p w:rsidR="00655D68" w:rsidRDefault="00655D68" w:rsidP="00655D68">
      <w:pPr>
        <w:pStyle w:val="Brdtextmedindrag"/>
        <w:jc w:val="center"/>
      </w:pPr>
      <w:r>
        <w:t>7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A64F4A">
        <w:tc>
          <w:tcPr>
            <w:tcW w:w="3061" w:type="dxa"/>
            <w:shd w:val="clear" w:color="auto" w:fill="auto"/>
          </w:tcPr>
          <w:p w:rsidR="00655D68" w:rsidRDefault="00655D68" w:rsidP="00A64F4A">
            <w:pPr>
              <w:pStyle w:val="Brdtextmedindrag"/>
            </w:pPr>
            <w:r w:rsidRPr="00304980">
              <w:t>Konsumenten har rätt att från</w:t>
            </w:r>
            <w:r>
              <w:softHyphen/>
            </w:r>
            <w:r w:rsidRPr="00304980">
              <w:t xml:space="preserve">träda </w:t>
            </w:r>
            <w:r w:rsidRPr="00304980">
              <w:rPr>
                <w:i/>
              </w:rPr>
              <w:t>distansavtalet</w:t>
            </w:r>
            <w:r w:rsidRPr="00304980">
              <w:t xml:space="preserve"> (ångerrätt) ge</w:t>
            </w:r>
            <w:r>
              <w:softHyphen/>
            </w:r>
            <w:r w:rsidRPr="00304980">
              <w:t xml:space="preserve">nom att till näringsidkaren lämna eller sända ett meddelande om detta inom 14 dagar från den dag som anges i 8 § (ångerfrist). Vid </w:t>
            </w:r>
            <w:r w:rsidRPr="00304980">
              <w:rPr>
                <w:i/>
              </w:rPr>
              <w:t>distansavtal</w:t>
            </w:r>
            <w:r w:rsidRPr="00304980">
              <w:t xml:space="preserve"> om livförsäkring eller privat individuellt pensionssparan</w:t>
            </w:r>
            <w:r>
              <w:softHyphen/>
            </w:r>
            <w:r w:rsidRPr="00304980">
              <w:t>de är ångerfristen dock 30 dagar.</w:t>
            </w:r>
          </w:p>
        </w:tc>
        <w:tc>
          <w:tcPr>
            <w:tcW w:w="3061" w:type="dxa"/>
            <w:shd w:val="clear" w:color="auto" w:fill="auto"/>
          </w:tcPr>
          <w:p w:rsidR="00655D68" w:rsidRDefault="00655D68" w:rsidP="00D152BA">
            <w:pPr>
              <w:pStyle w:val="Brdtextmedindrag"/>
            </w:pPr>
            <w:r w:rsidRPr="00304980">
              <w:t>Konsumenten har rätt att från</w:t>
            </w:r>
            <w:r>
              <w:softHyphen/>
            </w:r>
            <w:r w:rsidRPr="00304980">
              <w:t xml:space="preserve">träda </w:t>
            </w:r>
            <w:r w:rsidRPr="00304980">
              <w:rPr>
                <w:i/>
              </w:rPr>
              <w:t>avtalet</w:t>
            </w:r>
            <w:r w:rsidRPr="00304980">
              <w:t xml:space="preserve"> (ångerrätt) genom att till näringsidkaren lämna eller sända ett meddelande om detta inom 14 dagar från den dag som anges i 8 § (ångerfrist). Vid </w:t>
            </w:r>
            <w:r w:rsidRPr="00304980">
              <w:rPr>
                <w:i/>
              </w:rPr>
              <w:t>avtal</w:t>
            </w:r>
            <w:r w:rsidRPr="00304980">
              <w:t xml:space="preserve"> om livförsäkring eller privat indi</w:t>
            </w:r>
            <w:r w:rsidR="00D152BA">
              <w:softHyphen/>
            </w:r>
            <w:r w:rsidRPr="00D152BA">
              <w:rPr>
                <w:spacing w:val="-2"/>
              </w:rPr>
              <w:t>viduellt pensionssparande är ånger</w:t>
            </w:r>
            <w:r w:rsidR="00D152BA" w:rsidRPr="00D152BA">
              <w:rPr>
                <w:spacing w:val="-2"/>
              </w:rPr>
              <w:softHyphen/>
            </w:r>
            <w:r w:rsidRPr="00D152BA">
              <w:rPr>
                <w:spacing w:val="-2"/>
              </w:rPr>
              <w:t>fristen</w:t>
            </w:r>
            <w:r w:rsidRPr="00304980">
              <w:t xml:space="preserve"> dock 30 dagar.</w:t>
            </w:r>
          </w:p>
        </w:tc>
      </w:tr>
      <w:tr w:rsidR="00655D68" w:rsidTr="00A64F4A">
        <w:tc>
          <w:tcPr>
            <w:tcW w:w="3061" w:type="dxa"/>
            <w:shd w:val="clear" w:color="auto" w:fill="auto"/>
          </w:tcPr>
          <w:p w:rsidR="00655D68" w:rsidRPr="00304980" w:rsidRDefault="00655D68" w:rsidP="00A64F4A">
            <w:pPr>
              <w:pStyle w:val="Brdtextmedindrag"/>
            </w:pPr>
          </w:p>
        </w:tc>
        <w:tc>
          <w:tcPr>
            <w:tcW w:w="3061" w:type="dxa"/>
            <w:shd w:val="clear" w:color="auto" w:fill="auto"/>
          </w:tcPr>
          <w:p w:rsidR="00655D68" w:rsidRPr="00304980" w:rsidRDefault="00655D68" w:rsidP="00A64F4A">
            <w:pPr>
              <w:pStyle w:val="Brdtextmedindrag"/>
              <w:rPr>
                <w:i/>
              </w:rPr>
            </w:pPr>
            <w:r>
              <w:rPr>
                <w:i/>
              </w:rPr>
              <w:t xml:space="preserve">Om </w:t>
            </w:r>
            <w:r w:rsidRPr="00304980">
              <w:rPr>
                <w:i/>
              </w:rPr>
              <w:t xml:space="preserve">konsumenten i rätt tid och på ett ändamålsenligt sätt </w:t>
            </w:r>
            <w:r>
              <w:rPr>
                <w:i/>
              </w:rPr>
              <w:t xml:space="preserve">har </w:t>
            </w:r>
            <w:r w:rsidRPr="00304980">
              <w:rPr>
                <w:i/>
              </w:rPr>
              <w:t>lämnat eller sänt ett meddelande enligt första stycket, får med</w:t>
            </w:r>
            <w:r>
              <w:rPr>
                <w:i/>
              </w:rPr>
              <w:softHyphen/>
            </w:r>
            <w:r w:rsidRPr="00304980">
              <w:rPr>
                <w:i/>
              </w:rPr>
              <w:t>delan</w:t>
            </w:r>
            <w:r>
              <w:rPr>
                <w:i/>
              </w:rPr>
              <w:softHyphen/>
            </w:r>
            <w:r w:rsidRPr="00304980">
              <w:rPr>
                <w:i/>
              </w:rPr>
              <w:t>det åberopas även om det förse</w:t>
            </w:r>
            <w:r>
              <w:rPr>
                <w:i/>
              </w:rPr>
              <w:softHyphen/>
            </w:r>
            <w:r w:rsidRPr="00304980">
              <w:rPr>
                <w:i/>
              </w:rPr>
              <w:t>nas, förvanskas eller inte kommer fram.</w:t>
            </w:r>
          </w:p>
        </w:tc>
      </w:tr>
    </w:tbl>
    <w:p w:rsidR="00655D68" w:rsidRDefault="00655D68" w:rsidP="00655D68">
      <w:pPr>
        <w:pStyle w:val="Brdtextmedindrag"/>
        <w:jc w:val="center"/>
      </w:pPr>
    </w:p>
    <w:p w:rsidR="00655D68" w:rsidRDefault="00655D68" w:rsidP="00655D68">
      <w:pPr>
        <w:pStyle w:val="Brdtextmedindrag"/>
        <w:jc w:val="center"/>
      </w:pPr>
      <w:r>
        <w:t>8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A64F4A">
        <w:tc>
          <w:tcPr>
            <w:tcW w:w="3061" w:type="dxa"/>
            <w:shd w:val="clear" w:color="auto" w:fill="auto"/>
          </w:tcPr>
          <w:p w:rsidR="00655D68" w:rsidRDefault="00655D68" w:rsidP="00A64F4A">
            <w:pPr>
              <w:pStyle w:val="Brdtextmedindrag"/>
            </w:pPr>
            <w:r w:rsidRPr="008346A9">
              <w:t xml:space="preserve">Ångerfristen börjar löpa den dag </w:t>
            </w:r>
            <w:r w:rsidRPr="00DA24B2">
              <w:rPr>
                <w:spacing w:val="-4"/>
                <w:kern w:val="20"/>
              </w:rPr>
              <w:t xml:space="preserve">då </w:t>
            </w:r>
            <w:r w:rsidRPr="00DA24B2">
              <w:rPr>
                <w:i/>
                <w:spacing w:val="-4"/>
                <w:kern w:val="20"/>
              </w:rPr>
              <w:t>distansavtalet</w:t>
            </w:r>
            <w:r w:rsidRPr="00DA24B2">
              <w:rPr>
                <w:spacing w:val="-4"/>
                <w:kern w:val="20"/>
              </w:rPr>
              <w:t xml:space="preserve"> ingås. Vid </w:t>
            </w:r>
            <w:r w:rsidRPr="00DA24B2">
              <w:rPr>
                <w:i/>
                <w:spacing w:val="-4"/>
                <w:kern w:val="20"/>
              </w:rPr>
              <w:t>distans</w:t>
            </w:r>
            <w:r>
              <w:rPr>
                <w:i/>
              </w:rPr>
              <w:softHyphen/>
            </w:r>
            <w:r w:rsidRPr="00A121D1">
              <w:rPr>
                <w:i/>
                <w:spacing w:val="-2"/>
              </w:rPr>
              <w:t>avtal</w:t>
            </w:r>
            <w:r w:rsidRPr="00A121D1">
              <w:rPr>
                <w:spacing w:val="-2"/>
              </w:rPr>
              <w:t xml:space="preserve"> om livförsäkring börjar ånger</w:t>
            </w:r>
            <w:r w:rsidRPr="00A121D1">
              <w:rPr>
                <w:spacing w:val="-2"/>
              </w:rPr>
              <w:softHyphen/>
            </w:r>
            <w:r w:rsidRPr="008346A9">
              <w:t xml:space="preserve">fristen dock löpa den dag då konsumenten får kännedom om att </w:t>
            </w:r>
            <w:r w:rsidRPr="00EB7693">
              <w:rPr>
                <w:spacing w:val="-4"/>
              </w:rPr>
              <w:t>försäkringsavtalet kommit till stånd.</w:t>
            </w:r>
          </w:p>
        </w:tc>
        <w:tc>
          <w:tcPr>
            <w:tcW w:w="3061" w:type="dxa"/>
            <w:shd w:val="clear" w:color="auto" w:fill="auto"/>
          </w:tcPr>
          <w:p w:rsidR="00655D68" w:rsidRDefault="00655D68" w:rsidP="00A64F4A">
            <w:pPr>
              <w:pStyle w:val="Brdtextmedindrag"/>
            </w:pPr>
            <w:r w:rsidRPr="008346A9">
              <w:t xml:space="preserve">Ångerfristen börjar löpa den dag då </w:t>
            </w:r>
            <w:r w:rsidRPr="008346A9">
              <w:rPr>
                <w:i/>
              </w:rPr>
              <w:t>avtalet</w:t>
            </w:r>
            <w:r w:rsidRPr="008346A9">
              <w:t xml:space="preserve"> ingås. Vid </w:t>
            </w:r>
            <w:r w:rsidRPr="008346A9">
              <w:rPr>
                <w:i/>
              </w:rPr>
              <w:t>avtal</w:t>
            </w:r>
            <w:r w:rsidRPr="008346A9">
              <w:t xml:space="preserve"> om liv</w:t>
            </w:r>
            <w:r>
              <w:softHyphen/>
            </w:r>
            <w:r w:rsidRPr="008346A9">
              <w:t>försäkring börjar ångerfristen dock löpa den dag då konsumenten får kännedom om att försäkringsav</w:t>
            </w:r>
            <w:r>
              <w:softHyphen/>
            </w:r>
            <w:r w:rsidRPr="008346A9">
              <w:t>talet kommit till stånd.</w:t>
            </w:r>
          </w:p>
        </w:tc>
      </w:tr>
    </w:tbl>
    <w:p w:rsidR="00655D68" w:rsidRDefault="00655D68" w:rsidP="00655D68">
      <w:pPr>
        <w:pStyle w:val="Brdtextmedindrag"/>
      </w:pPr>
      <w:r w:rsidRPr="008346A9">
        <w:t>Ångerfristen börjar löpa tidigast den dag då information och avtals</w:t>
      </w:r>
      <w:r>
        <w:softHyphen/>
      </w:r>
      <w:r w:rsidRPr="008346A9">
        <w:t>villkor enligt 3 § fjärde stycket eller 4 § andra stycket kommer konsu</w:t>
      </w:r>
      <w:r>
        <w:softHyphen/>
      </w:r>
      <w:r w:rsidRPr="008346A9">
        <w:t>menten till handa.</w:t>
      </w:r>
    </w:p>
    <w:p w:rsidR="00655D68" w:rsidRDefault="00655D68" w:rsidP="00655D68">
      <w:pPr>
        <w:pStyle w:val="Brdtextmedindrag"/>
      </w:pPr>
    </w:p>
    <w:p w:rsidR="00655D68" w:rsidRDefault="00655D68" w:rsidP="00655D68">
      <w:pPr>
        <w:pStyle w:val="Brdtextmedindrag"/>
        <w:jc w:val="center"/>
      </w:pPr>
      <w:r>
        <w:t>11 §</w:t>
      </w:r>
      <w:r>
        <w:rPr>
          <w:rStyle w:val="Fotnotsreferens"/>
        </w:rPr>
        <w:footnoteReference w:id="9"/>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A64F4A">
        <w:tc>
          <w:tcPr>
            <w:tcW w:w="3061" w:type="dxa"/>
            <w:shd w:val="clear" w:color="auto" w:fill="auto"/>
          </w:tcPr>
          <w:p w:rsidR="00655D68" w:rsidRDefault="00655D68" w:rsidP="00A64F4A">
            <w:pPr>
              <w:pStyle w:val="Brdtextmedindrag"/>
            </w:pPr>
            <w:r w:rsidRPr="008346A9">
              <w:t>Näringsidkaren har rätt till er</w:t>
            </w:r>
            <w:r>
              <w:softHyphen/>
            </w:r>
            <w:r w:rsidRPr="008346A9">
              <w:t xml:space="preserve">sättning för den tjänst som har tillhandahållits enligt </w:t>
            </w:r>
            <w:r w:rsidRPr="008346A9">
              <w:rPr>
                <w:i/>
              </w:rPr>
              <w:t>distans</w:t>
            </w:r>
            <w:r>
              <w:rPr>
                <w:i/>
              </w:rPr>
              <w:softHyphen/>
            </w:r>
            <w:r w:rsidRPr="008346A9">
              <w:rPr>
                <w:i/>
              </w:rPr>
              <w:t>av</w:t>
            </w:r>
            <w:r>
              <w:rPr>
                <w:i/>
              </w:rPr>
              <w:softHyphen/>
            </w:r>
            <w:r w:rsidRPr="008346A9">
              <w:rPr>
                <w:i/>
              </w:rPr>
              <w:t>talet</w:t>
            </w:r>
            <w:r w:rsidRPr="008346A9">
              <w:t xml:space="preserve"> innan ångerrätten utövades. Ersättningen får inte överstiga ett belopp som står i proportion till omfattningen av den tillhandahåll</w:t>
            </w:r>
            <w:r>
              <w:softHyphen/>
            </w:r>
            <w:r w:rsidRPr="008346A9">
              <w:t>na tjänsten, jämförd med den full</w:t>
            </w:r>
            <w:r>
              <w:softHyphen/>
            </w:r>
            <w:r w:rsidRPr="008346A9">
              <w:t>ständiga tjänsten enligt avtalet.</w:t>
            </w:r>
          </w:p>
        </w:tc>
        <w:tc>
          <w:tcPr>
            <w:tcW w:w="3061" w:type="dxa"/>
            <w:shd w:val="clear" w:color="auto" w:fill="auto"/>
          </w:tcPr>
          <w:p w:rsidR="00655D68" w:rsidRDefault="00655D68" w:rsidP="00A64F4A">
            <w:pPr>
              <w:pStyle w:val="Brdtextmedindrag"/>
            </w:pPr>
            <w:r w:rsidRPr="008346A9">
              <w:t>Näringsidkaren har rätt till er</w:t>
            </w:r>
            <w:r>
              <w:softHyphen/>
            </w:r>
            <w:r w:rsidRPr="008346A9">
              <w:t xml:space="preserve">sättning för den tjänst som har tillhandahållits enligt </w:t>
            </w:r>
            <w:r w:rsidRPr="008346A9">
              <w:rPr>
                <w:i/>
              </w:rPr>
              <w:t>avtalet</w:t>
            </w:r>
            <w:r w:rsidRPr="008346A9">
              <w:t xml:space="preserve"> innan ångerrätten utövades. Ersättningen får inte överstiga ett belopp som står i proportion till omfattningen av den tillhandahållna tjänsten, jämförd med den fullständiga tjänsten enligt avtalet.</w:t>
            </w:r>
          </w:p>
        </w:tc>
      </w:tr>
    </w:tbl>
    <w:p w:rsidR="00655D68" w:rsidRDefault="00655D68" w:rsidP="00655D68">
      <w:pPr>
        <w:pStyle w:val="Brdtextmedindrag"/>
      </w:pPr>
      <w:r>
        <w:t>Näringsidkaren får inte kräva betalning enligt första stycket, om näringsidkaren</w:t>
      </w:r>
    </w:p>
    <w:p w:rsidR="00655D68" w:rsidRDefault="00655D68" w:rsidP="00655D68">
      <w:pPr>
        <w:pStyle w:val="Brdtextmedindrag"/>
      </w:pPr>
      <w:r>
        <w:lastRenderedPageBreak/>
        <w:t>1. har underlåtit att lämna information enligt 3 § första stycket 8 om vad konsumenten kan komma att få betala vid utövande av ångerrätten, eller</w:t>
      </w:r>
    </w:p>
    <w:p w:rsidR="00655D68" w:rsidRDefault="00655D68" w:rsidP="00655D68">
      <w:pPr>
        <w:pStyle w:val="Brdtextmedindrag"/>
      </w:pPr>
      <w:r>
        <w:t>2. utan begäran från konsumenten har påbörjat fullgörandet av avtalet innan ångerfristen har löpt ut.</w:t>
      </w:r>
    </w:p>
    <w:p w:rsidR="00655D68" w:rsidRDefault="00655D68" w:rsidP="00655D68">
      <w:pPr>
        <w:pStyle w:val="Brdtextmedindrag"/>
      </w:pPr>
    </w:p>
    <w:p w:rsidR="00655D68" w:rsidRDefault="00655D68" w:rsidP="00655D68">
      <w:pPr>
        <w:pStyle w:val="Brdtextmedindrag"/>
        <w:jc w:val="center"/>
      </w:pPr>
      <w:r>
        <w:t>12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A64F4A">
        <w:tc>
          <w:tcPr>
            <w:tcW w:w="3061" w:type="dxa"/>
            <w:shd w:val="clear" w:color="auto" w:fill="auto"/>
          </w:tcPr>
          <w:p w:rsidR="00655D68" w:rsidRDefault="00655D68" w:rsidP="00A64F4A">
            <w:pPr>
              <w:pStyle w:val="Brdtextmedindrag"/>
            </w:pPr>
            <w:r w:rsidRPr="008346A9">
              <w:t xml:space="preserve">Om konsumenten utövar sin ångerrätt och det med anledning av </w:t>
            </w:r>
            <w:r w:rsidRPr="008346A9">
              <w:rPr>
                <w:i/>
              </w:rPr>
              <w:t>distansavtalet</w:t>
            </w:r>
            <w:r w:rsidRPr="008346A9">
              <w:t xml:space="preserve"> har ingåtts ett anknytande avtal om tjänster som tillhandahålls av näringsidkaren eller av någon annan på grund av en överenskommelse mellan denne och näringsidkaren, </w:t>
            </w:r>
            <w:r w:rsidRPr="008346A9">
              <w:rPr>
                <w:i/>
              </w:rPr>
              <w:t>skall</w:t>
            </w:r>
            <w:r w:rsidRPr="008346A9">
              <w:t xml:space="preserve"> det an</w:t>
            </w:r>
            <w:r>
              <w:softHyphen/>
            </w:r>
            <w:r w:rsidRPr="008346A9">
              <w:t>knytande avtalet upp</w:t>
            </w:r>
            <w:r w:rsidRPr="008346A9">
              <w:softHyphen/>
              <w:t>höra att gälla utan att konsu</w:t>
            </w:r>
            <w:r w:rsidRPr="008346A9">
              <w:softHyphen/>
              <w:t>menten får åläggas någon påföljd för detta.</w:t>
            </w:r>
          </w:p>
        </w:tc>
        <w:tc>
          <w:tcPr>
            <w:tcW w:w="3061" w:type="dxa"/>
            <w:shd w:val="clear" w:color="auto" w:fill="auto"/>
          </w:tcPr>
          <w:p w:rsidR="00655D68" w:rsidRDefault="00655D68" w:rsidP="00A64F4A">
            <w:pPr>
              <w:pStyle w:val="Brdtextmedindrag"/>
            </w:pPr>
            <w:r w:rsidRPr="008346A9">
              <w:t xml:space="preserve">Om konsumenten utövar sin ångerrätt och det med anledning av </w:t>
            </w:r>
            <w:r w:rsidRPr="008346A9">
              <w:rPr>
                <w:i/>
              </w:rPr>
              <w:t>avtalet</w:t>
            </w:r>
            <w:r w:rsidRPr="008346A9">
              <w:t xml:space="preserve"> har ingåtts ett an</w:t>
            </w:r>
            <w:r>
              <w:softHyphen/>
            </w:r>
            <w:r w:rsidRPr="008346A9">
              <w:t>knyt</w:t>
            </w:r>
            <w:r>
              <w:softHyphen/>
            </w:r>
            <w:r w:rsidRPr="008346A9">
              <w:t>ande avtal om tjänster som till</w:t>
            </w:r>
            <w:r>
              <w:softHyphen/>
            </w:r>
            <w:r w:rsidRPr="008346A9">
              <w:t xml:space="preserve">handahålls av näringsidkaren eller av någon annan på grund av en överenskommelse mellan denne och näringsidkaren, </w:t>
            </w:r>
            <w:r w:rsidRPr="008346A9">
              <w:rPr>
                <w:i/>
              </w:rPr>
              <w:t>ska</w:t>
            </w:r>
            <w:r w:rsidRPr="008346A9">
              <w:t xml:space="preserve"> det an</w:t>
            </w:r>
            <w:r>
              <w:softHyphen/>
            </w:r>
            <w:r w:rsidRPr="008346A9">
              <w:t>knytande avtalet upphöra att gälla utan att konsumenten får åläggas någon påföljd för detta.</w:t>
            </w:r>
          </w:p>
        </w:tc>
      </w:tr>
      <w:tr w:rsidR="00655D68" w:rsidTr="00A64F4A">
        <w:tc>
          <w:tcPr>
            <w:tcW w:w="3061" w:type="dxa"/>
            <w:shd w:val="clear" w:color="auto" w:fill="auto"/>
          </w:tcPr>
          <w:p w:rsidR="00655D68" w:rsidRDefault="00655D68" w:rsidP="00A64F4A">
            <w:pPr>
              <w:pStyle w:val="Brdtextmedindrag"/>
            </w:pPr>
          </w:p>
        </w:tc>
        <w:tc>
          <w:tcPr>
            <w:tcW w:w="3061" w:type="dxa"/>
            <w:shd w:val="clear" w:color="auto" w:fill="auto"/>
          </w:tcPr>
          <w:p w:rsidR="00655D68" w:rsidRDefault="00655D68" w:rsidP="00A64F4A">
            <w:pPr>
              <w:pStyle w:val="Rubrik5utannumrering"/>
            </w:pPr>
            <w:r w:rsidRPr="008346A9">
              <w:t>Lagval</w:t>
            </w:r>
          </w:p>
        </w:tc>
      </w:tr>
      <w:tr w:rsidR="00655D68" w:rsidRPr="008346A9" w:rsidTr="00A64F4A">
        <w:tc>
          <w:tcPr>
            <w:tcW w:w="3061" w:type="dxa"/>
            <w:shd w:val="clear" w:color="auto" w:fill="auto"/>
          </w:tcPr>
          <w:p w:rsidR="00655D68" w:rsidRPr="008346A9" w:rsidRDefault="00655D68" w:rsidP="00A64F4A">
            <w:pPr>
              <w:pStyle w:val="Brdtextmedindrag"/>
              <w:rPr>
                <w:i/>
              </w:rPr>
            </w:pPr>
          </w:p>
        </w:tc>
        <w:tc>
          <w:tcPr>
            <w:tcW w:w="3061" w:type="dxa"/>
            <w:shd w:val="clear" w:color="auto" w:fill="auto"/>
          </w:tcPr>
          <w:p w:rsidR="00655D68" w:rsidRPr="008346A9" w:rsidRDefault="00655D68" w:rsidP="00A64F4A">
            <w:pPr>
              <w:pStyle w:val="Brdtext"/>
              <w:rPr>
                <w:i/>
              </w:rPr>
            </w:pPr>
            <w:r w:rsidRPr="008346A9">
              <w:rPr>
                <w:i/>
              </w:rPr>
              <w:t>14 §</w:t>
            </w:r>
          </w:p>
        </w:tc>
      </w:tr>
      <w:tr w:rsidR="00655D68" w:rsidRPr="008346A9" w:rsidTr="00A64F4A">
        <w:tc>
          <w:tcPr>
            <w:tcW w:w="3061" w:type="dxa"/>
            <w:shd w:val="clear" w:color="auto" w:fill="auto"/>
          </w:tcPr>
          <w:p w:rsidR="00655D68" w:rsidRPr="008346A9" w:rsidRDefault="00655D68" w:rsidP="00A64F4A">
            <w:pPr>
              <w:pStyle w:val="Brdtextmedindrag"/>
              <w:rPr>
                <w:i/>
              </w:rPr>
            </w:pPr>
          </w:p>
        </w:tc>
        <w:tc>
          <w:tcPr>
            <w:tcW w:w="3061" w:type="dxa"/>
            <w:shd w:val="clear" w:color="auto" w:fill="auto"/>
          </w:tcPr>
          <w:p w:rsidR="00655D68" w:rsidRPr="008346A9" w:rsidRDefault="00655D68" w:rsidP="00A64F4A">
            <w:pPr>
              <w:pStyle w:val="Brdtextmedindrag"/>
              <w:rPr>
                <w:i/>
              </w:rPr>
            </w:pPr>
            <w:r w:rsidRPr="008346A9">
              <w:rPr>
                <w:i/>
              </w:rPr>
              <w:t>Ett avtalsvillkor som anger att lagen i ett land utanför Europeiska ekonomiska samarbetsområdet ska t</w:t>
            </w:r>
            <w:r>
              <w:rPr>
                <w:i/>
              </w:rPr>
              <w:t xml:space="preserve">illämpas på avtalet gäller inte, </w:t>
            </w:r>
            <w:r w:rsidRPr="008346A9">
              <w:rPr>
                <w:i/>
              </w:rPr>
              <w:t>om den lag som gäller med bortseende från villkoret är lagen i ett land inom Europeiska ekonomiska sam</w:t>
            </w:r>
            <w:r>
              <w:rPr>
                <w:i/>
              </w:rPr>
              <w:softHyphen/>
            </w:r>
            <w:r w:rsidRPr="008346A9">
              <w:rPr>
                <w:i/>
              </w:rPr>
              <w:t>arbetsområdet och den lagen ger konsumenten ett bättre skydd.</w:t>
            </w:r>
          </w:p>
        </w:tc>
      </w:tr>
    </w:tbl>
    <w:p w:rsidR="00655D68" w:rsidRDefault="00655D68" w:rsidP="00655D68">
      <w:pPr>
        <w:pStyle w:val="Brdtext"/>
        <w:spacing w:after="10"/>
        <w:rPr>
          <w:u w:val="single"/>
        </w:rPr>
      </w:pPr>
      <w:r w:rsidRPr="00B0759F">
        <w:rPr>
          <w:u w:val="single"/>
        </w:rPr>
        <w:t>                                     </w:t>
      </w:r>
    </w:p>
    <w:p w:rsidR="00655D68" w:rsidRDefault="00655D68" w:rsidP="00655D68">
      <w:pPr>
        <w:pStyle w:val="Brdtextmedindrag"/>
      </w:pPr>
    </w:p>
    <w:p w:rsidR="00655D68" w:rsidRDefault="00655D68" w:rsidP="00655D68">
      <w:pPr>
        <w:pStyle w:val="Brdtextmedindrag"/>
      </w:pPr>
      <w:r>
        <w:t xml:space="preserve">1. Denna lag träder i kraft den 13 juni 2014. </w:t>
      </w:r>
    </w:p>
    <w:p w:rsidR="00655D68" w:rsidRDefault="00655D68" w:rsidP="00655D68">
      <w:pPr>
        <w:pStyle w:val="Brdtextmedindrag"/>
      </w:pPr>
      <w:r>
        <w:t>2. Äldre föreskrifter gäller för avtal som har ingåtts före ikraft</w:t>
      </w:r>
      <w:r>
        <w:softHyphen/>
        <w:t>trädandet.</w:t>
      </w:r>
    </w:p>
    <w:p w:rsidR="00655D68" w:rsidRDefault="00655D68" w:rsidP="00655D68">
      <w:pPr>
        <w:pStyle w:val="Brdtextmedindrag"/>
      </w:pPr>
    </w:p>
    <w:p w:rsidR="00655D68" w:rsidRDefault="00655D68" w:rsidP="00655D68">
      <w:pPr>
        <w:pStyle w:val="Brdtextmedindrag"/>
        <w:sectPr w:rsidR="00655D68" w:rsidSect="00A64F4A">
          <w:footnotePr>
            <w:numRestart w:val="eachSect"/>
          </w:footnotePr>
          <w:pgSz w:w="9356" w:h="13721" w:code="9"/>
          <w:pgMar w:top="794" w:right="2438" w:bottom="1191" w:left="1020" w:header="0" w:footer="709" w:gutter="0"/>
          <w:cols w:space="720"/>
          <w:docGrid w:linePitch="245"/>
        </w:sectPr>
      </w:pPr>
    </w:p>
    <w:p w:rsidR="00655D68" w:rsidRDefault="00655D68" w:rsidP="00277FFD">
      <w:pPr>
        <w:pStyle w:val="Rubrik2"/>
        <w:spacing w:before="0"/>
      </w:pPr>
      <w:bookmarkStart w:id="368" w:name="_Toc351644880"/>
      <w:bookmarkStart w:id="369" w:name="_Toc351713571"/>
      <w:bookmarkStart w:id="370" w:name="_Toc351714658"/>
      <w:bookmarkStart w:id="371" w:name="_Toc351724122"/>
      <w:bookmarkStart w:id="372" w:name="_Toc351724579"/>
      <w:bookmarkStart w:id="373" w:name="_Toc351963531"/>
      <w:bookmarkStart w:id="374" w:name="_Toc351982090"/>
      <w:bookmarkStart w:id="375" w:name="_Toc351995778"/>
      <w:bookmarkStart w:id="376" w:name="_Toc352057139"/>
      <w:bookmarkStart w:id="377" w:name="_Toc352058778"/>
      <w:bookmarkStart w:id="378" w:name="_Toc354038561"/>
      <w:bookmarkStart w:id="379" w:name="_Toc354384640"/>
      <w:bookmarkStart w:id="380" w:name="_Toc354515365"/>
      <w:bookmarkStart w:id="381" w:name="_Toc355341513"/>
      <w:bookmarkStart w:id="382" w:name="_Toc357503365"/>
      <w:bookmarkStart w:id="383" w:name="_Toc357597442"/>
      <w:bookmarkStart w:id="384" w:name="_Toc357605875"/>
      <w:bookmarkStart w:id="385" w:name="_Toc357676805"/>
      <w:bookmarkStart w:id="386" w:name="_Toc358036792"/>
      <w:bookmarkStart w:id="387" w:name="_Toc358212562"/>
      <w:bookmarkStart w:id="388" w:name="_Toc358212734"/>
      <w:bookmarkStart w:id="389" w:name="_Toc358890551"/>
      <w:bookmarkStart w:id="390" w:name="_Toc358891076"/>
      <w:bookmarkStart w:id="391" w:name="_Toc359918102"/>
      <w:bookmarkStart w:id="392" w:name="_Toc360001049"/>
      <w:bookmarkStart w:id="393" w:name="_Toc360182234"/>
      <w:bookmarkStart w:id="394" w:name="_Toc364257036"/>
      <w:bookmarkStart w:id="395" w:name="_Toc364324290"/>
      <w:bookmarkStart w:id="396" w:name="_Toc364407359"/>
      <w:bookmarkStart w:id="397" w:name="_Toc364768481"/>
      <w:bookmarkStart w:id="398" w:name="_Toc364768712"/>
      <w:bookmarkStart w:id="399" w:name="_Toc364768779"/>
      <w:bookmarkStart w:id="400" w:name="_Toc365547122"/>
      <w:bookmarkStart w:id="401" w:name="_Toc365558689"/>
      <w:bookmarkStart w:id="402" w:name="_Toc365617025"/>
      <w:bookmarkStart w:id="403" w:name="_Toc365617091"/>
      <w:bookmarkStart w:id="404" w:name="_Toc365649728"/>
      <w:bookmarkStart w:id="405" w:name="_Toc365651330"/>
      <w:bookmarkStart w:id="406" w:name="_Toc365652500"/>
      <w:bookmarkStart w:id="407" w:name="_Toc365654348"/>
      <w:bookmarkStart w:id="408" w:name="_Toc365885495"/>
      <w:bookmarkStart w:id="409" w:name="_Toc365889022"/>
      <w:bookmarkStart w:id="410" w:name="_Toc365900301"/>
      <w:bookmarkStart w:id="411" w:name="_Toc365905899"/>
      <w:bookmarkStart w:id="412" w:name="_Toc365968582"/>
      <w:bookmarkStart w:id="413" w:name="_Toc366488668"/>
      <w:bookmarkStart w:id="414" w:name="_Toc366501609"/>
      <w:bookmarkStart w:id="415" w:name="_Toc366503072"/>
      <w:bookmarkStart w:id="416" w:name="_Toc366505401"/>
      <w:bookmarkStart w:id="417" w:name="_Toc367127383"/>
      <w:bookmarkStart w:id="418" w:name="_Toc367263333"/>
      <w:bookmarkStart w:id="419" w:name="_Toc367263778"/>
      <w:bookmarkStart w:id="420" w:name="_Toc367265216"/>
      <w:bookmarkStart w:id="421" w:name="_Toc367362250"/>
      <w:bookmarkStart w:id="422" w:name="_Toc367450709"/>
      <w:bookmarkStart w:id="423" w:name="_Toc367698834"/>
      <w:bookmarkStart w:id="424" w:name="_Toc367699778"/>
      <w:bookmarkStart w:id="425" w:name="_Toc367710403"/>
      <w:bookmarkStart w:id="426" w:name="_Toc367714153"/>
      <w:bookmarkStart w:id="427" w:name="_Toc367716373"/>
      <w:bookmarkStart w:id="428" w:name="_Toc368387721"/>
      <w:bookmarkStart w:id="429" w:name="_Toc368394280"/>
      <w:bookmarkStart w:id="430" w:name="_Toc368395652"/>
      <w:bookmarkStart w:id="431" w:name="_Toc368483513"/>
      <w:bookmarkStart w:id="432" w:name="_Toc368491161"/>
      <w:bookmarkStart w:id="433" w:name="_Toc368492962"/>
      <w:bookmarkStart w:id="434" w:name="_Toc368494530"/>
      <w:bookmarkStart w:id="435" w:name="_Toc368554669"/>
      <w:r>
        <w:lastRenderedPageBreak/>
        <w:t>Förslag till lag om ändring i lagen (2007:528) om värdepappersmarknaden</w:t>
      </w:r>
      <w:bookmarkEnd w:id="368"/>
      <w:bookmarkEnd w:id="369"/>
      <w:bookmarkEnd w:id="370"/>
      <w:bookmarkEnd w:id="371"/>
      <w:bookmarkEnd w:id="372"/>
      <w:bookmarkEnd w:id="373"/>
      <w:bookmarkEnd w:id="374"/>
      <w:bookmarkEnd w:id="375"/>
      <w:bookmarkEnd w:id="376"/>
      <w:bookmarkEnd w:id="377"/>
      <w:bookmarkEnd w:id="378"/>
      <w:bookmarkEnd w:id="379"/>
      <w:bookmarkEnd w:id="380"/>
      <w:bookmarkEnd w:id="381"/>
      <w:bookmarkEnd w:id="382"/>
      <w:bookmarkEnd w:id="383"/>
      <w:bookmarkEnd w:id="384"/>
      <w:bookmarkEnd w:id="385"/>
      <w:bookmarkEnd w:id="386"/>
      <w:bookmarkEnd w:id="387"/>
      <w:bookmarkEnd w:id="388"/>
      <w:bookmarkEnd w:id="389"/>
      <w:bookmarkEnd w:id="390"/>
      <w:bookmarkEnd w:id="391"/>
      <w:bookmarkEnd w:id="392"/>
      <w:bookmarkEnd w:id="393"/>
      <w:bookmarkEnd w:id="394"/>
      <w:bookmarkEnd w:id="395"/>
      <w:bookmarkEnd w:id="396"/>
      <w:bookmarkEnd w:id="397"/>
      <w:bookmarkEnd w:id="398"/>
      <w:bookmarkEnd w:id="399"/>
      <w:bookmarkEnd w:id="400"/>
      <w:bookmarkEnd w:id="401"/>
      <w:bookmarkEnd w:id="402"/>
      <w:bookmarkEnd w:id="403"/>
      <w:bookmarkEnd w:id="404"/>
      <w:bookmarkEnd w:id="405"/>
      <w:bookmarkEnd w:id="406"/>
      <w:bookmarkEnd w:id="407"/>
      <w:bookmarkEnd w:id="408"/>
      <w:bookmarkEnd w:id="409"/>
      <w:bookmarkEnd w:id="410"/>
      <w:bookmarkEnd w:id="411"/>
      <w:bookmarkEnd w:id="412"/>
      <w:bookmarkEnd w:id="413"/>
      <w:bookmarkEnd w:id="414"/>
      <w:bookmarkEnd w:id="415"/>
      <w:bookmarkEnd w:id="416"/>
      <w:bookmarkEnd w:id="417"/>
      <w:bookmarkEnd w:id="418"/>
      <w:bookmarkEnd w:id="419"/>
      <w:bookmarkEnd w:id="420"/>
      <w:bookmarkEnd w:id="421"/>
      <w:bookmarkEnd w:id="422"/>
      <w:bookmarkEnd w:id="423"/>
      <w:bookmarkEnd w:id="424"/>
      <w:bookmarkEnd w:id="425"/>
      <w:bookmarkEnd w:id="426"/>
      <w:bookmarkEnd w:id="427"/>
      <w:bookmarkEnd w:id="428"/>
      <w:bookmarkEnd w:id="429"/>
      <w:bookmarkEnd w:id="430"/>
      <w:bookmarkEnd w:id="431"/>
      <w:bookmarkEnd w:id="432"/>
      <w:bookmarkEnd w:id="433"/>
      <w:bookmarkEnd w:id="434"/>
      <w:bookmarkEnd w:id="435"/>
    </w:p>
    <w:p w:rsidR="00655D68" w:rsidRDefault="00655D68" w:rsidP="00655D68">
      <w:pPr>
        <w:pStyle w:val="Brdtextmedindrag"/>
      </w:pPr>
      <w:r>
        <w:t>Härigenom föreskrivs att 8 kap. 22 § lagen (2007:528) om värde</w:t>
      </w:r>
      <w:r>
        <w:softHyphen/>
        <w:t>pappersmarknaden ska ha följande lydelse.</w:t>
      </w:r>
    </w:p>
    <w:p w:rsidR="00655D68" w:rsidRDefault="00655D68" w:rsidP="00655D68">
      <w:pPr>
        <w:pStyle w:val="Brdtextmedindrag"/>
      </w:pPr>
    </w:p>
    <w:p w:rsidR="00655D68" w:rsidRDefault="00655D68" w:rsidP="00655D68">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RPr="00B0759F" w:rsidTr="00A64F4A">
        <w:tc>
          <w:tcPr>
            <w:tcW w:w="3061" w:type="dxa"/>
            <w:shd w:val="clear" w:color="auto" w:fill="auto"/>
          </w:tcPr>
          <w:p w:rsidR="00655D68" w:rsidRPr="00B0759F" w:rsidRDefault="00655D68" w:rsidP="00A64F4A">
            <w:pPr>
              <w:pStyle w:val="Brdtext"/>
              <w:rPr>
                <w:i/>
              </w:rPr>
            </w:pPr>
            <w:r w:rsidRPr="00B0759F">
              <w:rPr>
                <w:i/>
              </w:rPr>
              <w:t>Nuvarande lydelse</w:t>
            </w:r>
          </w:p>
        </w:tc>
        <w:tc>
          <w:tcPr>
            <w:tcW w:w="3061" w:type="dxa"/>
            <w:shd w:val="clear" w:color="auto" w:fill="auto"/>
          </w:tcPr>
          <w:p w:rsidR="00655D68" w:rsidRPr="00B0759F" w:rsidRDefault="00655D68" w:rsidP="00A64F4A">
            <w:pPr>
              <w:pStyle w:val="Brdtext"/>
              <w:rPr>
                <w:i/>
              </w:rPr>
            </w:pPr>
            <w:r w:rsidRPr="00B0759F">
              <w:rPr>
                <w:i/>
              </w:rPr>
              <w:t>Föreslagen lydelse</w:t>
            </w:r>
          </w:p>
        </w:tc>
      </w:tr>
    </w:tbl>
    <w:p w:rsidR="00655D68" w:rsidRDefault="00655D68" w:rsidP="00655D68">
      <w:pPr>
        <w:pStyle w:val="Brdtextmedindrag"/>
      </w:pPr>
    </w:p>
    <w:p w:rsidR="00655D68" w:rsidRDefault="00655D68" w:rsidP="00655D68">
      <w:pPr>
        <w:pStyle w:val="Brdtextmedindrag"/>
      </w:pPr>
    </w:p>
    <w:p w:rsidR="00655D68" w:rsidRDefault="00655D68" w:rsidP="00655D68">
      <w:pPr>
        <w:pStyle w:val="Brdtextmedindrag"/>
        <w:jc w:val="center"/>
        <w:rPr>
          <w:b/>
        </w:rPr>
      </w:pPr>
      <w:r>
        <w:rPr>
          <w:b/>
        </w:rPr>
        <w:t>8 kap.</w:t>
      </w:r>
    </w:p>
    <w:p w:rsidR="00655D68" w:rsidRDefault="00655D68" w:rsidP="00655D68">
      <w:pPr>
        <w:pStyle w:val="Brdtextmedindrag"/>
        <w:jc w:val="center"/>
      </w:pPr>
      <w:r>
        <w:t>22 §</w:t>
      </w:r>
      <w:r>
        <w:rPr>
          <w:rStyle w:val="Fotnotsreferens"/>
        </w:rPr>
        <w:footnoteReference w:id="10"/>
      </w:r>
    </w:p>
    <w:p w:rsidR="00655D68" w:rsidRDefault="00655D68" w:rsidP="00655D68">
      <w:pPr>
        <w:pStyle w:val="Brdtextmedindrag"/>
      </w:pPr>
      <w:r>
        <w:t>Ett värdepappersinstitut ska förse sina kunder med lättbegriplig information om</w:t>
      </w:r>
    </w:p>
    <w:p w:rsidR="00655D68" w:rsidRDefault="00655D68" w:rsidP="00655D68">
      <w:pPr>
        <w:pStyle w:val="Brdtextmedindrag"/>
      </w:pPr>
      <w:r>
        <w:t>1. värdepappersinstitutet och dess tjänster,</w:t>
      </w:r>
    </w:p>
    <w:p w:rsidR="00655D68" w:rsidRDefault="00655D68" w:rsidP="00655D68">
      <w:pPr>
        <w:pStyle w:val="Brdtextmedindrag"/>
      </w:pPr>
      <w:r>
        <w:t>2. finansiella instrument och föreslagna placeringsstrategier,</w:t>
      </w:r>
    </w:p>
    <w:p w:rsidR="00655D68" w:rsidRDefault="00655D68" w:rsidP="00655D68">
      <w:pPr>
        <w:pStyle w:val="Brdtextmedindrag"/>
      </w:pPr>
      <w:r>
        <w:t>3. handelsplatser,</w:t>
      </w:r>
    </w:p>
    <w:p w:rsidR="00655D68" w:rsidRDefault="00655D68" w:rsidP="00655D68">
      <w:pPr>
        <w:pStyle w:val="Brdtextmedindrag"/>
      </w:pPr>
      <w:r>
        <w:t>4. priser och avgifter, samt</w:t>
      </w:r>
    </w:p>
    <w:p w:rsidR="00655D68" w:rsidRDefault="00655D68" w:rsidP="00655D68">
      <w:pPr>
        <w:pStyle w:val="Brdtextmedindrag"/>
      </w:pPr>
      <w:r>
        <w:t>5. institutets riktlinjer för utförande av order.</w:t>
      </w:r>
    </w:p>
    <w:p w:rsidR="00655D68" w:rsidRDefault="00655D68" w:rsidP="00655D68">
      <w:pPr>
        <w:pStyle w:val="Brdtextmedindrag"/>
      </w:pPr>
      <w:r>
        <w:t>Informationen ska ge kunderna rimliga möjligheter att förstå arten av och vilka risker som är förknippade med de investeringstjänster och de finansiella instrument som institutet erbjuder. Informationen får lämnas i standardiserad form.</w:t>
      </w:r>
    </w:p>
    <w:p w:rsidR="00655D68" w:rsidRDefault="00655D68" w:rsidP="00655D68">
      <w:pPr>
        <w:pStyle w:val="Brdtextmedindrag"/>
      </w:pPr>
      <w:r>
        <w:t>All information som ett värdepappersinstitut lämnar till sina kunder ska vara rättvisande och tydlig och får inte vara vilseledande. Marknads</w:t>
      </w:r>
      <w:r>
        <w:softHyphen/>
        <w:t>föringsmaterial ska lätt kunna identifieras som sådant.</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A64F4A">
        <w:tc>
          <w:tcPr>
            <w:tcW w:w="3061" w:type="dxa"/>
            <w:shd w:val="clear" w:color="auto" w:fill="auto"/>
          </w:tcPr>
          <w:p w:rsidR="00655D68" w:rsidRDefault="00655D68" w:rsidP="00A64F4A">
            <w:pPr>
              <w:pStyle w:val="Brdtextmedindrag"/>
            </w:pPr>
            <w:r w:rsidRPr="00FF2AA1">
              <w:t>Särskilda bestämmelser om en näringsidkares marknadsföring av produkter och tjänster och vilken information som ska lämnas till kunder finns i marknadsförings</w:t>
            </w:r>
            <w:r>
              <w:softHyphen/>
            </w:r>
            <w:r w:rsidRPr="00FF2AA1">
              <w:t xml:space="preserve">lagen (2008:486) samt i </w:t>
            </w:r>
            <w:r w:rsidRPr="00FF2AA1">
              <w:rPr>
                <w:i/>
              </w:rPr>
              <w:t xml:space="preserve">distans- </w:t>
            </w:r>
            <w:r w:rsidRPr="009F04BA">
              <w:rPr>
                <w:i/>
                <w:spacing w:val="-6"/>
              </w:rPr>
              <w:t>och hemförsäljningslagen (2005:59)</w:t>
            </w:r>
            <w:r w:rsidRPr="009F04BA">
              <w:rPr>
                <w:spacing w:val="-6"/>
              </w:rPr>
              <w:t>.</w:t>
            </w:r>
          </w:p>
        </w:tc>
        <w:tc>
          <w:tcPr>
            <w:tcW w:w="3061" w:type="dxa"/>
            <w:shd w:val="clear" w:color="auto" w:fill="auto"/>
          </w:tcPr>
          <w:p w:rsidR="00655D68" w:rsidRDefault="00655D68" w:rsidP="00A64F4A">
            <w:pPr>
              <w:pStyle w:val="Brdtextmedindrag"/>
            </w:pPr>
            <w:r w:rsidRPr="00FF2AA1">
              <w:t>Särskilda bestämmelser om en näringsidkares marknadsföring av produkter och tjänster och vilken information som ska lämnas till kunder finns i marknadsförings</w:t>
            </w:r>
            <w:r>
              <w:softHyphen/>
            </w:r>
            <w:r w:rsidRPr="00FF2AA1">
              <w:t xml:space="preserve">lagen (2008:486) samt i </w:t>
            </w:r>
            <w:r w:rsidRPr="00FF2AA1">
              <w:rPr>
                <w:i/>
              </w:rPr>
              <w:t>lagen (2005:59) om dista</w:t>
            </w:r>
            <w:r>
              <w:rPr>
                <w:i/>
              </w:rPr>
              <w:t xml:space="preserve">nsavtal och avtal utanför </w:t>
            </w:r>
            <w:r w:rsidRPr="00FF2AA1">
              <w:rPr>
                <w:i/>
              </w:rPr>
              <w:t>affärslokaler</w:t>
            </w:r>
            <w:r w:rsidRPr="00C1091A">
              <w:t>.</w:t>
            </w:r>
          </w:p>
        </w:tc>
      </w:tr>
    </w:tbl>
    <w:p w:rsidR="00655D68" w:rsidRDefault="00655D68" w:rsidP="00655D68">
      <w:pPr>
        <w:pStyle w:val="Brdtext"/>
        <w:spacing w:after="10"/>
        <w:rPr>
          <w:u w:val="single"/>
        </w:rPr>
      </w:pPr>
      <w:r w:rsidRPr="00FF2AA1">
        <w:rPr>
          <w:u w:val="single"/>
        </w:rPr>
        <w:t>                                     </w:t>
      </w:r>
    </w:p>
    <w:p w:rsidR="00655D68" w:rsidRDefault="00655D68" w:rsidP="00655D68">
      <w:pPr>
        <w:pStyle w:val="Brdtextmedindrag"/>
      </w:pPr>
    </w:p>
    <w:p w:rsidR="00655D68" w:rsidRDefault="00655D68" w:rsidP="00655D68">
      <w:pPr>
        <w:pStyle w:val="Brdtextmedindrag"/>
      </w:pPr>
      <w:r w:rsidRPr="00FF2AA1">
        <w:t>Denna lag träder i kraft den 13 juni 2014.</w:t>
      </w:r>
    </w:p>
    <w:p w:rsidR="00655D68" w:rsidRDefault="00655D68" w:rsidP="00655D68">
      <w:pPr>
        <w:pStyle w:val="Brdtextmedindrag"/>
      </w:pPr>
    </w:p>
    <w:p w:rsidR="00655D68" w:rsidRDefault="00655D68" w:rsidP="00655D68">
      <w:pPr>
        <w:pStyle w:val="Brdtextmedindrag"/>
        <w:sectPr w:rsidR="00655D68" w:rsidSect="00A64F4A">
          <w:footnotePr>
            <w:numRestart w:val="eachSect"/>
          </w:footnotePr>
          <w:pgSz w:w="9356" w:h="13721" w:code="9"/>
          <w:pgMar w:top="794" w:right="2438" w:bottom="1191" w:left="1020" w:header="0" w:footer="709" w:gutter="0"/>
          <w:cols w:space="720"/>
          <w:docGrid w:linePitch="245"/>
        </w:sectPr>
      </w:pPr>
    </w:p>
    <w:p w:rsidR="00655D68" w:rsidRDefault="00655D68" w:rsidP="00277FFD">
      <w:pPr>
        <w:pStyle w:val="Rubrik2"/>
        <w:spacing w:before="0"/>
      </w:pPr>
      <w:bookmarkStart w:id="436" w:name="_Toc351713572"/>
      <w:bookmarkStart w:id="437" w:name="_Toc351714659"/>
      <w:bookmarkStart w:id="438" w:name="_Toc351724123"/>
      <w:bookmarkStart w:id="439" w:name="_Toc351724580"/>
      <w:bookmarkStart w:id="440" w:name="_Toc351963532"/>
      <w:bookmarkStart w:id="441" w:name="_Toc351982091"/>
      <w:bookmarkStart w:id="442" w:name="_Toc351995779"/>
      <w:bookmarkStart w:id="443" w:name="_Toc352057140"/>
      <w:bookmarkStart w:id="444" w:name="_Toc352058779"/>
      <w:bookmarkStart w:id="445" w:name="_Toc354038562"/>
      <w:bookmarkStart w:id="446" w:name="_Toc354384641"/>
      <w:bookmarkStart w:id="447" w:name="_Toc354515366"/>
      <w:bookmarkStart w:id="448" w:name="_Toc355341514"/>
      <w:bookmarkStart w:id="449" w:name="_Toc357503366"/>
      <w:bookmarkStart w:id="450" w:name="_Toc357597443"/>
      <w:bookmarkStart w:id="451" w:name="_Toc357605876"/>
      <w:bookmarkStart w:id="452" w:name="_Toc357676806"/>
      <w:bookmarkStart w:id="453" w:name="_Toc358036793"/>
      <w:bookmarkStart w:id="454" w:name="_Toc358212563"/>
      <w:bookmarkStart w:id="455" w:name="_Toc358212735"/>
      <w:bookmarkStart w:id="456" w:name="_Toc358890552"/>
      <w:bookmarkStart w:id="457" w:name="_Toc358891077"/>
      <w:bookmarkStart w:id="458" w:name="_Toc359918103"/>
      <w:bookmarkStart w:id="459" w:name="_Toc360001050"/>
      <w:bookmarkStart w:id="460" w:name="_Toc360182235"/>
      <w:bookmarkStart w:id="461" w:name="_Toc364257037"/>
      <w:bookmarkStart w:id="462" w:name="_Toc364324291"/>
      <w:bookmarkStart w:id="463" w:name="_Toc364407360"/>
      <w:bookmarkStart w:id="464" w:name="_Toc364768482"/>
      <w:bookmarkStart w:id="465" w:name="_Toc364768713"/>
      <w:bookmarkStart w:id="466" w:name="_Toc364768780"/>
      <w:bookmarkStart w:id="467" w:name="_Toc365547123"/>
      <w:bookmarkStart w:id="468" w:name="_Toc365558690"/>
      <w:bookmarkStart w:id="469" w:name="_Toc365617026"/>
      <w:bookmarkStart w:id="470" w:name="_Toc365617092"/>
      <w:bookmarkStart w:id="471" w:name="_Toc365649729"/>
      <w:bookmarkStart w:id="472" w:name="_Toc365651331"/>
      <w:bookmarkStart w:id="473" w:name="_Toc365652501"/>
      <w:bookmarkStart w:id="474" w:name="_Toc365654349"/>
      <w:bookmarkStart w:id="475" w:name="_Toc365885496"/>
      <w:bookmarkStart w:id="476" w:name="_Toc365889023"/>
      <w:bookmarkStart w:id="477" w:name="_Toc365900302"/>
      <w:bookmarkStart w:id="478" w:name="_Toc365905900"/>
      <w:bookmarkStart w:id="479" w:name="_Toc365968583"/>
      <w:bookmarkStart w:id="480" w:name="_Toc366488669"/>
      <w:bookmarkStart w:id="481" w:name="_Toc366501610"/>
      <w:bookmarkStart w:id="482" w:name="_Toc366503073"/>
      <w:bookmarkStart w:id="483" w:name="_Toc366505402"/>
      <w:bookmarkStart w:id="484" w:name="_Toc367127384"/>
      <w:bookmarkStart w:id="485" w:name="_Toc367263334"/>
      <w:bookmarkStart w:id="486" w:name="_Toc367263779"/>
      <w:bookmarkStart w:id="487" w:name="_Toc367265217"/>
      <w:bookmarkStart w:id="488" w:name="_Toc367362251"/>
      <w:bookmarkStart w:id="489" w:name="_Toc367450710"/>
      <w:bookmarkStart w:id="490" w:name="_Toc367698835"/>
      <w:bookmarkStart w:id="491" w:name="_Toc367699779"/>
      <w:bookmarkStart w:id="492" w:name="_Toc367710404"/>
      <w:bookmarkStart w:id="493" w:name="_Toc367714154"/>
      <w:bookmarkStart w:id="494" w:name="_Toc367716374"/>
      <w:bookmarkStart w:id="495" w:name="_Toc368387722"/>
      <w:bookmarkStart w:id="496" w:name="_Toc368394281"/>
      <w:bookmarkStart w:id="497" w:name="_Toc368395653"/>
      <w:bookmarkStart w:id="498" w:name="_Toc368483514"/>
      <w:bookmarkStart w:id="499" w:name="_Toc368491162"/>
      <w:bookmarkStart w:id="500" w:name="_Toc368492963"/>
      <w:bookmarkStart w:id="501" w:name="_Toc368494531"/>
      <w:bookmarkStart w:id="502" w:name="_Toc368554670"/>
      <w:r>
        <w:lastRenderedPageBreak/>
        <w:t>Förslag till lag om ändring i marknadsföringslagen (2008:486)</w:t>
      </w:r>
      <w:bookmarkEnd w:id="436"/>
      <w:bookmarkEnd w:id="437"/>
      <w:bookmarkEnd w:id="438"/>
      <w:bookmarkEnd w:id="439"/>
      <w:bookmarkEnd w:id="440"/>
      <w:bookmarkEnd w:id="441"/>
      <w:bookmarkEnd w:id="442"/>
      <w:bookmarkEnd w:id="443"/>
      <w:bookmarkEnd w:id="444"/>
      <w:bookmarkEnd w:id="445"/>
      <w:bookmarkEnd w:id="446"/>
      <w:bookmarkEnd w:id="447"/>
      <w:bookmarkEnd w:id="448"/>
      <w:bookmarkEnd w:id="449"/>
      <w:bookmarkEnd w:id="450"/>
      <w:bookmarkEnd w:id="451"/>
      <w:bookmarkEnd w:id="452"/>
      <w:bookmarkEnd w:id="453"/>
      <w:bookmarkEnd w:id="454"/>
      <w:bookmarkEnd w:id="455"/>
      <w:bookmarkEnd w:id="456"/>
      <w:bookmarkEnd w:id="457"/>
      <w:bookmarkEnd w:id="458"/>
      <w:bookmarkEnd w:id="459"/>
      <w:bookmarkEnd w:id="460"/>
      <w:bookmarkEnd w:id="461"/>
      <w:bookmarkEnd w:id="462"/>
      <w:bookmarkEnd w:id="463"/>
      <w:bookmarkEnd w:id="464"/>
      <w:bookmarkEnd w:id="465"/>
      <w:bookmarkEnd w:id="466"/>
      <w:bookmarkEnd w:id="467"/>
      <w:bookmarkEnd w:id="468"/>
      <w:bookmarkEnd w:id="469"/>
      <w:bookmarkEnd w:id="470"/>
      <w:bookmarkEnd w:id="471"/>
      <w:bookmarkEnd w:id="472"/>
      <w:bookmarkEnd w:id="473"/>
      <w:bookmarkEnd w:id="474"/>
      <w:bookmarkEnd w:id="475"/>
      <w:bookmarkEnd w:id="476"/>
      <w:bookmarkEnd w:id="477"/>
      <w:bookmarkEnd w:id="478"/>
      <w:bookmarkEnd w:id="479"/>
      <w:bookmarkEnd w:id="480"/>
      <w:bookmarkEnd w:id="481"/>
      <w:bookmarkEnd w:id="482"/>
      <w:bookmarkEnd w:id="483"/>
      <w:bookmarkEnd w:id="484"/>
      <w:bookmarkEnd w:id="485"/>
      <w:bookmarkEnd w:id="486"/>
      <w:bookmarkEnd w:id="487"/>
      <w:bookmarkEnd w:id="488"/>
      <w:bookmarkEnd w:id="489"/>
      <w:bookmarkEnd w:id="490"/>
      <w:bookmarkEnd w:id="491"/>
      <w:bookmarkEnd w:id="492"/>
      <w:bookmarkEnd w:id="493"/>
      <w:bookmarkEnd w:id="494"/>
      <w:bookmarkEnd w:id="495"/>
      <w:bookmarkEnd w:id="496"/>
      <w:bookmarkEnd w:id="497"/>
      <w:bookmarkEnd w:id="498"/>
      <w:bookmarkEnd w:id="499"/>
      <w:bookmarkEnd w:id="500"/>
      <w:bookmarkEnd w:id="501"/>
      <w:bookmarkEnd w:id="502"/>
    </w:p>
    <w:p w:rsidR="00655D68" w:rsidRDefault="00655D68" w:rsidP="00655D68">
      <w:pPr>
        <w:pStyle w:val="Brdtextmedindrag"/>
      </w:pPr>
      <w:r>
        <w:t>Härigenom föreskrivs</w:t>
      </w:r>
      <w:r>
        <w:rPr>
          <w:rStyle w:val="Fotnotsreferens"/>
        </w:rPr>
        <w:footnoteReference w:id="11"/>
      </w:r>
      <w:r>
        <w:t xml:space="preserve"> i fråga om marknadsföringslagen (2008:486) </w:t>
      </w:r>
    </w:p>
    <w:p w:rsidR="00655D68" w:rsidRDefault="00655D68" w:rsidP="00655D68">
      <w:pPr>
        <w:pStyle w:val="Brdtextmedindrag"/>
      </w:pPr>
      <w:r w:rsidRPr="00FF2AA1">
        <w:rPr>
          <w:i/>
        </w:rPr>
        <w:t>dels</w:t>
      </w:r>
      <w:r>
        <w:t xml:space="preserve"> att 1 och 37 §§ ska ha följande lydelse,</w:t>
      </w:r>
    </w:p>
    <w:p w:rsidR="00655D68" w:rsidRDefault="00655D68" w:rsidP="00655D68">
      <w:pPr>
        <w:pStyle w:val="Brdtextmedindrag"/>
      </w:pPr>
      <w:r w:rsidRPr="00FF2AA1">
        <w:rPr>
          <w:i/>
        </w:rPr>
        <w:t>dels</w:t>
      </w:r>
      <w:r>
        <w:t xml:space="preserve"> att det i lagen ska införas en ny paragraf, 22 a §, samt närmast före 22 a § en ny rubrik av följande lydelse.</w:t>
      </w:r>
    </w:p>
    <w:p w:rsidR="00655D68" w:rsidRDefault="00655D68" w:rsidP="00655D68">
      <w:pPr>
        <w:pStyle w:val="Brdtextmedindrag"/>
      </w:pPr>
    </w:p>
    <w:p w:rsidR="00655D68" w:rsidRDefault="00655D68" w:rsidP="00655D68">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RPr="00FF2AA1" w:rsidTr="00C25F8C">
        <w:tc>
          <w:tcPr>
            <w:tcW w:w="3061" w:type="dxa"/>
            <w:shd w:val="clear" w:color="auto" w:fill="auto"/>
          </w:tcPr>
          <w:p w:rsidR="00655D68" w:rsidRPr="00FF2AA1" w:rsidRDefault="00D2184B" w:rsidP="00A64F4A">
            <w:pPr>
              <w:pStyle w:val="Brdtext"/>
              <w:rPr>
                <w:i/>
              </w:rPr>
            </w:pPr>
            <w:r>
              <w:rPr>
                <w:i/>
              </w:rPr>
              <w:t>Lydelse enligt prop. 2013/14:</w:t>
            </w:r>
            <w:r w:rsidR="00AD7149">
              <w:rPr>
                <w:i/>
              </w:rPr>
              <w:t>17</w:t>
            </w:r>
          </w:p>
        </w:tc>
        <w:tc>
          <w:tcPr>
            <w:tcW w:w="3061" w:type="dxa"/>
            <w:shd w:val="clear" w:color="auto" w:fill="auto"/>
          </w:tcPr>
          <w:p w:rsidR="00655D68" w:rsidRPr="00FF2AA1" w:rsidRDefault="00655D68" w:rsidP="00A64F4A">
            <w:pPr>
              <w:pStyle w:val="Brdtext"/>
              <w:rPr>
                <w:i/>
              </w:rPr>
            </w:pPr>
            <w:r w:rsidRPr="00FF2AA1">
              <w:rPr>
                <w:i/>
              </w:rPr>
              <w:t>Föreslagen lydelse</w:t>
            </w:r>
          </w:p>
        </w:tc>
      </w:tr>
    </w:tbl>
    <w:p w:rsidR="00655D68" w:rsidRDefault="00655D68" w:rsidP="00655D68">
      <w:pPr>
        <w:pStyle w:val="Brdtextmedindrag"/>
      </w:pPr>
    </w:p>
    <w:p w:rsidR="00655D68" w:rsidRDefault="00655D68" w:rsidP="00655D68">
      <w:pPr>
        <w:pStyle w:val="Brdtextmedindrag"/>
        <w:jc w:val="center"/>
      </w:pPr>
      <w:r>
        <w:t>1 §</w:t>
      </w:r>
    </w:p>
    <w:p w:rsidR="00D2184B" w:rsidRDefault="00D2184B" w:rsidP="00D2184B">
      <w:pPr>
        <w:pStyle w:val="Brdtextmedindrag"/>
      </w:pPr>
      <w:r>
        <w:t>Denna lag har till syfte att främja konsumenternas och näringslivets intressen i samband med marknadsföring av produkter och att motverka marknadsföring som är otillbörlig mot konsumenter och näringsidkare.</w:t>
      </w:r>
    </w:p>
    <w:p w:rsidR="00D2184B" w:rsidRDefault="00D2184B" w:rsidP="00D2184B">
      <w:pPr>
        <w:pStyle w:val="Brdtextmedindrag"/>
      </w:pPr>
      <w:r>
        <w:t>Bestämmelser om marknadsföring finns bl.a. i</w:t>
      </w:r>
    </w:p>
    <w:p w:rsidR="00D2184B" w:rsidRDefault="00D2184B" w:rsidP="00D2184B">
      <w:pPr>
        <w:pStyle w:val="Brdtextmedindrag"/>
      </w:pPr>
      <w:r>
        <w:t>– lagen (1992:1672) om paketresor,</w:t>
      </w:r>
    </w:p>
    <w:p w:rsidR="00D2184B" w:rsidRDefault="00D2184B" w:rsidP="00D2184B">
      <w:pPr>
        <w:pStyle w:val="Brdtextmedindrag"/>
      </w:pPr>
      <w:r>
        <w:t>– tobakslagen (1993:581),</w:t>
      </w:r>
    </w:p>
    <w:p w:rsidR="00D2184B" w:rsidRDefault="00D2184B" w:rsidP="00D2184B">
      <w:pPr>
        <w:pStyle w:val="Brdtextmedindrag"/>
      </w:pPr>
      <w:r>
        <w:t>– lagen (1995:1571) om insättningsgaranti,</w:t>
      </w:r>
    </w:p>
    <w:p w:rsidR="00D2184B" w:rsidRDefault="00D2184B" w:rsidP="00D2184B">
      <w:pPr>
        <w:pStyle w:val="Brdtextmedindrag"/>
      </w:pPr>
      <w:r>
        <w:t>– lagen (1996:1006) om anmälningsplikt avseende viss finansiell verksamhet,</w:t>
      </w:r>
    </w:p>
    <w:p w:rsidR="00D2184B" w:rsidRDefault="00D2184B" w:rsidP="00D2184B">
      <w:pPr>
        <w:pStyle w:val="Brdtextmedindrag"/>
      </w:pPr>
      <w:r>
        <w:t>– lagen (1996:1118) om marknadsföring av kristallglas,</w:t>
      </w:r>
    </w:p>
    <w:p w:rsidR="00D2184B" w:rsidRDefault="00D2184B" w:rsidP="00D2184B">
      <w:pPr>
        <w:pStyle w:val="Brdtextmedindrag"/>
      </w:pPr>
      <w:r>
        <w:t>– lagen (1999:268) om betalningsöverföringar inom Europeiska ekono</w:t>
      </w:r>
      <w:r>
        <w:softHyphen/>
        <w:t>miska samarbetsområdet,</w:t>
      </w:r>
    </w:p>
    <w:p w:rsidR="00D2184B" w:rsidRDefault="00D2184B" w:rsidP="00D2184B">
      <w:pPr>
        <w:pStyle w:val="Brdtextmedindrag"/>
      </w:pPr>
      <w:r>
        <w:t>– lagen (1999:158) om investerarskydd,</w:t>
      </w:r>
    </w:p>
    <w:p w:rsidR="00D2184B" w:rsidRDefault="00D2184B" w:rsidP="00D2184B">
      <w:pPr>
        <w:pStyle w:val="Brdtextmedindrag"/>
      </w:pPr>
      <w:r>
        <w:t>– lagen (2002:562) om elektronisk handel och andra informa</w:t>
      </w:r>
      <w:r>
        <w:softHyphen/>
        <w:t>tions</w:t>
      </w:r>
      <w:r>
        <w:softHyphen/>
        <w:t>samhällets tjänster,</w:t>
      </w:r>
    </w:p>
    <w:p w:rsidR="00D2184B" w:rsidRDefault="00D2184B" w:rsidP="00D2184B">
      <w:pPr>
        <w:pStyle w:val="Brdtextmedindrag"/>
      </w:pPr>
      <w:r>
        <w:t>– lagen (2004:299) om inlåningsverksamhet,</w:t>
      </w:r>
    </w:p>
    <w:p w:rsidR="00655D68" w:rsidRDefault="00D2184B" w:rsidP="00D2184B">
      <w:pPr>
        <w:pStyle w:val="Brdtextmedindrag"/>
      </w:pPr>
      <w:r>
        <w:t>– prisinformationslagen (2004:347),</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A64F4A">
        <w:tc>
          <w:tcPr>
            <w:tcW w:w="3061" w:type="dxa"/>
            <w:shd w:val="clear" w:color="auto" w:fill="auto"/>
          </w:tcPr>
          <w:p w:rsidR="00655D68" w:rsidRPr="00E8507A" w:rsidRDefault="00655D68" w:rsidP="00A64F4A">
            <w:pPr>
              <w:pStyle w:val="Brdtextmedindrag"/>
              <w:rPr>
                <w:i/>
              </w:rPr>
            </w:pPr>
            <w:r w:rsidRPr="00E8507A">
              <w:rPr>
                <w:i/>
              </w:rPr>
              <w:t>– distans- och hemförsäljnings</w:t>
            </w:r>
            <w:r w:rsidRPr="00E8507A">
              <w:rPr>
                <w:i/>
              </w:rPr>
              <w:softHyphen/>
              <w:t>lagen (2005:59),</w:t>
            </w:r>
          </w:p>
        </w:tc>
        <w:tc>
          <w:tcPr>
            <w:tcW w:w="3061" w:type="dxa"/>
            <w:shd w:val="clear" w:color="auto" w:fill="auto"/>
          </w:tcPr>
          <w:p w:rsidR="00655D68" w:rsidRPr="00E8507A" w:rsidRDefault="00655D68" w:rsidP="00A64F4A">
            <w:pPr>
              <w:pStyle w:val="Brdtextmedindrag"/>
              <w:rPr>
                <w:i/>
              </w:rPr>
            </w:pPr>
            <w:r w:rsidRPr="00E8507A">
              <w:rPr>
                <w:i/>
              </w:rPr>
              <w:t>– lagen (2005:59) om dist</w:t>
            </w:r>
            <w:r>
              <w:rPr>
                <w:i/>
              </w:rPr>
              <w:t>ansav</w:t>
            </w:r>
            <w:r>
              <w:rPr>
                <w:i/>
              </w:rPr>
              <w:softHyphen/>
              <w:t>tal och avtal utanför</w:t>
            </w:r>
            <w:r w:rsidRPr="00E8507A">
              <w:rPr>
                <w:i/>
              </w:rPr>
              <w:t xml:space="preserve"> affärslokaler,</w:t>
            </w:r>
          </w:p>
        </w:tc>
      </w:tr>
    </w:tbl>
    <w:p w:rsidR="00655D68" w:rsidRDefault="00655D68" w:rsidP="00655D68">
      <w:pPr>
        <w:pStyle w:val="Brdtextmedindrag"/>
      </w:pPr>
      <w:r>
        <w:t>– försäkringsavtalslagen (2005:104),</w:t>
      </w:r>
    </w:p>
    <w:p w:rsidR="00655D68" w:rsidRDefault="00655D68" w:rsidP="00655D68">
      <w:pPr>
        <w:pStyle w:val="Brdtextmedindrag"/>
      </w:pPr>
      <w:r>
        <w:t>– lagen (2005:405) om försäkringsförmedling,</w:t>
      </w:r>
    </w:p>
    <w:p w:rsidR="00655D68" w:rsidRDefault="00655D68" w:rsidP="00655D68">
      <w:pPr>
        <w:pStyle w:val="Brdtextmedindrag"/>
      </w:pPr>
      <w:r>
        <w:t>– lagen (2006:484) om franchisegivares informationsskyldig</w:t>
      </w:r>
      <w:r>
        <w:softHyphen/>
        <w:t>het,</w:t>
      </w:r>
    </w:p>
    <w:p w:rsidR="00655D68" w:rsidRDefault="00655D68" w:rsidP="00655D68">
      <w:pPr>
        <w:pStyle w:val="Brdtextmedindrag"/>
      </w:pPr>
      <w:r>
        <w:t>– lagen (2010:510) om lufttransporter,</w:t>
      </w:r>
    </w:p>
    <w:p w:rsidR="00655D68" w:rsidRDefault="00655D68" w:rsidP="00655D68">
      <w:pPr>
        <w:pStyle w:val="Brdtextmedindrag"/>
      </w:pPr>
      <w:r>
        <w:t>– radio- och tv-lagen (2010:696),</w:t>
      </w:r>
    </w:p>
    <w:p w:rsidR="00655D68" w:rsidRDefault="00655D68" w:rsidP="00655D68">
      <w:pPr>
        <w:pStyle w:val="Brdtextmedindrag"/>
      </w:pPr>
      <w:r>
        <w:t>– alkohollagen (2010:1622),</w:t>
      </w:r>
    </w:p>
    <w:p w:rsidR="00655D68" w:rsidRDefault="00655D68" w:rsidP="00C25F8C">
      <w:pPr>
        <w:pStyle w:val="Brdtextmedindrag"/>
      </w:pPr>
      <w:r>
        <w:t>– konsu</w:t>
      </w:r>
      <w:r w:rsidR="00D2184B">
        <w:t xml:space="preserve">mentkreditlagen (2010:1846), </w:t>
      </w:r>
    </w:p>
    <w:p w:rsidR="00655D68" w:rsidRDefault="00655D68" w:rsidP="00C25F8C">
      <w:pPr>
        <w:pStyle w:val="Brdtextmedindrag"/>
      </w:pPr>
      <w:r>
        <w:t>– lagen (2011:914) om konsumentskydd vid avtal om tidsdelat boende el</w:t>
      </w:r>
      <w:r w:rsidR="00D2184B">
        <w:t>ler långfristig semesterprodukt, och</w:t>
      </w:r>
    </w:p>
    <w:p w:rsidR="00D2184B" w:rsidRDefault="00D2184B" w:rsidP="00C25F8C">
      <w:pPr>
        <w:pStyle w:val="Brdtextmedindrag"/>
      </w:pPr>
      <w:r>
        <w:t>– lagen (2013:000) om marknadsföring av modersmjölksersättning och tillskottsnäring.</w:t>
      </w:r>
    </w:p>
    <w:p w:rsidR="00655D68" w:rsidRDefault="00655D68" w:rsidP="00655D68">
      <w:pPr>
        <w:overflowPunct/>
        <w:autoSpaceDE/>
        <w:autoSpaceDN/>
        <w:adjustRightInd/>
        <w:textAlignment w:val="auto"/>
      </w:pPr>
      <w:r>
        <w:br w:type="page"/>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2184B" w:rsidRPr="00D2184B" w:rsidTr="00D2184B">
        <w:tc>
          <w:tcPr>
            <w:tcW w:w="3061" w:type="dxa"/>
            <w:shd w:val="clear" w:color="auto" w:fill="auto"/>
          </w:tcPr>
          <w:p w:rsidR="00D2184B" w:rsidRPr="00D2184B" w:rsidRDefault="00D2184B" w:rsidP="00D2184B">
            <w:pPr>
              <w:pStyle w:val="Brdtext"/>
              <w:rPr>
                <w:i/>
              </w:rPr>
            </w:pPr>
            <w:r w:rsidRPr="00D2184B">
              <w:rPr>
                <w:i/>
              </w:rPr>
              <w:lastRenderedPageBreak/>
              <w:t>Nuvarande lydelse</w:t>
            </w:r>
          </w:p>
        </w:tc>
        <w:tc>
          <w:tcPr>
            <w:tcW w:w="3061" w:type="dxa"/>
            <w:shd w:val="clear" w:color="auto" w:fill="auto"/>
          </w:tcPr>
          <w:p w:rsidR="00D2184B" w:rsidRDefault="00D2184B" w:rsidP="00D2184B">
            <w:pPr>
              <w:pStyle w:val="Brdtext"/>
              <w:rPr>
                <w:i/>
              </w:rPr>
            </w:pPr>
            <w:r w:rsidRPr="00D2184B">
              <w:rPr>
                <w:i/>
              </w:rPr>
              <w:t>Föreslagen lydelse</w:t>
            </w:r>
          </w:p>
          <w:p w:rsidR="00D2184B" w:rsidRPr="00D2184B" w:rsidRDefault="00D2184B" w:rsidP="00D2184B">
            <w:pPr>
              <w:pStyle w:val="Brdtextmedindrag"/>
            </w:pPr>
          </w:p>
        </w:tc>
      </w:tr>
      <w:tr w:rsidR="00655D68" w:rsidTr="00A64F4A">
        <w:tc>
          <w:tcPr>
            <w:tcW w:w="3061" w:type="dxa"/>
            <w:shd w:val="clear" w:color="auto" w:fill="auto"/>
          </w:tcPr>
          <w:p w:rsidR="00655D68" w:rsidRPr="00D2184B" w:rsidRDefault="00655D68" w:rsidP="00A64F4A">
            <w:pPr>
              <w:pStyle w:val="Brdtextmedindrag"/>
              <w:rPr>
                <w:highlight w:val="yellow"/>
              </w:rPr>
            </w:pPr>
          </w:p>
        </w:tc>
        <w:tc>
          <w:tcPr>
            <w:tcW w:w="3061" w:type="dxa"/>
            <w:shd w:val="clear" w:color="auto" w:fill="auto"/>
          </w:tcPr>
          <w:p w:rsidR="00655D68" w:rsidRPr="009E5126" w:rsidRDefault="00655D68" w:rsidP="00A64F4A">
            <w:pPr>
              <w:pStyle w:val="Rubrik5utannumrering"/>
              <w:spacing w:before="0"/>
            </w:pPr>
            <w:r w:rsidRPr="00E8507A">
              <w:t>Information innan ett konsumentavtal ingås</w:t>
            </w:r>
          </w:p>
        </w:tc>
      </w:tr>
      <w:tr w:rsidR="00655D68" w:rsidTr="00C25F8C">
        <w:tc>
          <w:tcPr>
            <w:tcW w:w="3061" w:type="dxa"/>
            <w:shd w:val="clear" w:color="auto" w:fill="auto"/>
          </w:tcPr>
          <w:p w:rsidR="00655D68" w:rsidRPr="00D2184B" w:rsidRDefault="00655D68" w:rsidP="00A64F4A">
            <w:pPr>
              <w:pStyle w:val="Brdtextmedindrag"/>
              <w:rPr>
                <w:highlight w:val="yellow"/>
              </w:rPr>
            </w:pPr>
          </w:p>
        </w:tc>
        <w:tc>
          <w:tcPr>
            <w:tcW w:w="3061" w:type="dxa"/>
            <w:shd w:val="clear" w:color="auto" w:fill="auto"/>
          </w:tcPr>
          <w:p w:rsidR="00655D68" w:rsidRPr="0003735B" w:rsidRDefault="00655D68" w:rsidP="00A64F4A">
            <w:pPr>
              <w:pStyle w:val="Brdtext"/>
              <w:rPr>
                <w:i/>
              </w:rPr>
            </w:pPr>
            <w:r w:rsidRPr="0003735B">
              <w:rPr>
                <w:i/>
              </w:rPr>
              <w:t>22 a §</w:t>
            </w:r>
          </w:p>
        </w:tc>
      </w:tr>
      <w:tr w:rsidR="00655D68" w:rsidTr="00C25F8C">
        <w:tc>
          <w:tcPr>
            <w:tcW w:w="3061" w:type="dxa"/>
            <w:shd w:val="clear" w:color="auto" w:fill="auto"/>
          </w:tcPr>
          <w:p w:rsidR="00655D68" w:rsidRPr="00D2184B" w:rsidRDefault="00655D68" w:rsidP="00A64F4A">
            <w:pPr>
              <w:pStyle w:val="Brdtextmedindrag"/>
              <w:rPr>
                <w:highlight w:val="yellow"/>
              </w:rPr>
            </w:pPr>
          </w:p>
        </w:tc>
        <w:tc>
          <w:tcPr>
            <w:tcW w:w="3061" w:type="dxa"/>
            <w:shd w:val="clear" w:color="auto" w:fill="auto"/>
          </w:tcPr>
          <w:p w:rsidR="00655D68" w:rsidRPr="0003735B" w:rsidRDefault="00655D68" w:rsidP="00D152BA">
            <w:pPr>
              <w:pStyle w:val="Brdtextmedindrag"/>
              <w:rPr>
                <w:i/>
              </w:rPr>
            </w:pPr>
            <w:r>
              <w:rPr>
                <w:i/>
              </w:rPr>
              <w:t>Vid andra avtal än distansavtal och avtal utanför affärslokaler en</w:t>
            </w:r>
            <w:r>
              <w:rPr>
                <w:i/>
              </w:rPr>
              <w:softHyphen/>
              <w:t xml:space="preserve">ligt </w:t>
            </w:r>
            <w:r w:rsidR="00144DEC">
              <w:rPr>
                <w:i/>
              </w:rPr>
              <w:t xml:space="preserve">1 kap. 2 § </w:t>
            </w:r>
            <w:r>
              <w:rPr>
                <w:i/>
              </w:rPr>
              <w:t>lagen (2005:59) om distansavtal och avtal utanför affärslokaler ska näringsidkaren innan avtalet ingås ge konsu</w:t>
            </w:r>
            <w:r w:rsidR="004F72CA">
              <w:rPr>
                <w:i/>
              </w:rPr>
              <w:softHyphen/>
            </w:r>
            <w:r>
              <w:rPr>
                <w:i/>
              </w:rPr>
              <w:t>men</w:t>
            </w:r>
            <w:r w:rsidR="00147A25">
              <w:rPr>
                <w:i/>
              </w:rPr>
              <w:softHyphen/>
            </w:r>
            <w:r>
              <w:rPr>
                <w:i/>
              </w:rPr>
              <w:t>ten klar och begriplig infor</w:t>
            </w:r>
            <w:r w:rsidR="004F72CA">
              <w:rPr>
                <w:i/>
              </w:rPr>
              <w:softHyphen/>
            </w:r>
            <w:r>
              <w:rPr>
                <w:i/>
              </w:rPr>
              <w:t xml:space="preserve">mation om </w:t>
            </w:r>
          </w:p>
        </w:tc>
      </w:tr>
      <w:tr w:rsidR="00655D68" w:rsidTr="00C25F8C">
        <w:tc>
          <w:tcPr>
            <w:tcW w:w="3061" w:type="dxa"/>
            <w:shd w:val="clear" w:color="auto" w:fill="auto"/>
          </w:tcPr>
          <w:p w:rsidR="00655D68" w:rsidRPr="00D2184B" w:rsidRDefault="00655D68" w:rsidP="00A64F4A">
            <w:pPr>
              <w:pStyle w:val="Brdtextmedindrag"/>
              <w:rPr>
                <w:highlight w:val="yellow"/>
              </w:rPr>
            </w:pPr>
          </w:p>
        </w:tc>
        <w:tc>
          <w:tcPr>
            <w:tcW w:w="3061" w:type="dxa"/>
            <w:shd w:val="clear" w:color="auto" w:fill="auto"/>
          </w:tcPr>
          <w:p w:rsidR="00655D68" w:rsidRPr="0003735B" w:rsidRDefault="00655D68" w:rsidP="00A64F4A">
            <w:pPr>
              <w:pStyle w:val="Brdtextmedindrag"/>
              <w:rPr>
                <w:i/>
              </w:rPr>
            </w:pPr>
            <w:r>
              <w:rPr>
                <w:i/>
              </w:rPr>
              <w:t>1. sitt</w:t>
            </w:r>
            <w:r w:rsidR="00BD45FA">
              <w:rPr>
                <w:i/>
              </w:rPr>
              <w:t xml:space="preserve"> namn och</w:t>
            </w:r>
            <w:r w:rsidRPr="002B2341">
              <w:rPr>
                <w:i/>
              </w:rPr>
              <w:t xml:space="preserve"> telefon</w:t>
            </w:r>
            <w:r>
              <w:rPr>
                <w:i/>
              </w:rPr>
              <w:t>nummer</w:t>
            </w:r>
            <w:r w:rsidR="00BD45FA">
              <w:rPr>
                <w:i/>
              </w:rPr>
              <w:t xml:space="preserve"> samt sin</w:t>
            </w:r>
            <w:r w:rsidR="00144DEC">
              <w:rPr>
                <w:i/>
              </w:rPr>
              <w:t xml:space="preserve"> </w:t>
            </w:r>
            <w:r>
              <w:rPr>
                <w:i/>
              </w:rPr>
              <w:t>gatuadress</w:t>
            </w:r>
            <w:r w:rsidR="00144DEC">
              <w:rPr>
                <w:i/>
              </w:rPr>
              <w:t xml:space="preserve"> och e-post</w:t>
            </w:r>
            <w:r w:rsidR="004F72CA">
              <w:rPr>
                <w:i/>
              </w:rPr>
              <w:softHyphen/>
            </w:r>
            <w:r w:rsidR="00144DEC">
              <w:rPr>
                <w:i/>
              </w:rPr>
              <w:t>adress</w:t>
            </w:r>
            <w:r>
              <w:rPr>
                <w:i/>
              </w:rPr>
              <w:t>,</w:t>
            </w:r>
          </w:p>
        </w:tc>
      </w:tr>
      <w:tr w:rsidR="00655D68" w:rsidTr="00A64F4A">
        <w:tc>
          <w:tcPr>
            <w:tcW w:w="3061" w:type="dxa"/>
            <w:shd w:val="clear" w:color="auto" w:fill="auto"/>
          </w:tcPr>
          <w:p w:rsidR="00655D68" w:rsidRPr="00D2184B" w:rsidRDefault="00655D68" w:rsidP="00A64F4A">
            <w:pPr>
              <w:pStyle w:val="Brdtextmedindrag"/>
              <w:rPr>
                <w:highlight w:val="yellow"/>
              </w:rPr>
            </w:pPr>
          </w:p>
        </w:tc>
        <w:tc>
          <w:tcPr>
            <w:tcW w:w="3061" w:type="dxa"/>
            <w:shd w:val="clear" w:color="auto" w:fill="auto"/>
          </w:tcPr>
          <w:p w:rsidR="00655D68" w:rsidRPr="0003735B" w:rsidRDefault="00655D68" w:rsidP="00A64F4A">
            <w:pPr>
              <w:pStyle w:val="Brdtextmedindrag"/>
              <w:rPr>
                <w:i/>
              </w:rPr>
            </w:pPr>
            <w:r w:rsidRPr="009F04BA">
              <w:rPr>
                <w:i/>
                <w:spacing w:val="-2"/>
              </w:rPr>
              <w:t>2. produktens huvudsakliga egen</w:t>
            </w:r>
            <w:r>
              <w:rPr>
                <w:i/>
                <w:spacing w:val="-2"/>
              </w:rPr>
              <w:softHyphen/>
            </w:r>
            <w:r w:rsidRPr="002B2341">
              <w:rPr>
                <w:i/>
              </w:rPr>
              <w:t xml:space="preserve">skaper i den omfattning som är lämplig </w:t>
            </w:r>
            <w:r>
              <w:rPr>
                <w:i/>
              </w:rPr>
              <w:t>med hänsyn till pro</w:t>
            </w:r>
            <w:r>
              <w:rPr>
                <w:i/>
              </w:rPr>
              <w:softHyphen/>
              <w:t>dukten och till hur informationen ges</w:t>
            </w:r>
            <w:r w:rsidRPr="002B2341">
              <w:rPr>
                <w:i/>
              </w:rPr>
              <w:t>,</w:t>
            </w:r>
          </w:p>
        </w:tc>
      </w:tr>
      <w:tr w:rsidR="00655D68" w:rsidTr="00A64F4A">
        <w:tc>
          <w:tcPr>
            <w:tcW w:w="3061" w:type="dxa"/>
            <w:shd w:val="clear" w:color="auto" w:fill="auto"/>
          </w:tcPr>
          <w:p w:rsidR="00655D68" w:rsidRPr="00D2184B" w:rsidRDefault="00655D68" w:rsidP="00A64F4A">
            <w:pPr>
              <w:pStyle w:val="Brdtextmedindrag"/>
              <w:rPr>
                <w:highlight w:val="yellow"/>
              </w:rPr>
            </w:pPr>
          </w:p>
        </w:tc>
        <w:tc>
          <w:tcPr>
            <w:tcW w:w="3061" w:type="dxa"/>
            <w:shd w:val="clear" w:color="auto" w:fill="auto"/>
          </w:tcPr>
          <w:p w:rsidR="00655D68" w:rsidRPr="0003735B" w:rsidRDefault="00655D68" w:rsidP="00A64F4A">
            <w:pPr>
              <w:pStyle w:val="Brdtextmedindrag"/>
              <w:rPr>
                <w:i/>
              </w:rPr>
            </w:pPr>
            <w:r>
              <w:rPr>
                <w:i/>
              </w:rPr>
              <w:t>3. produktens</w:t>
            </w:r>
            <w:r w:rsidRPr="002B2341">
              <w:rPr>
                <w:i/>
              </w:rPr>
              <w:t xml:space="preserve"> pris</w:t>
            </w:r>
            <w:r>
              <w:rPr>
                <w:i/>
              </w:rPr>
              <w:t>,</w:t>
            </w:r>
            <w:r w:rsidRPr="002B2341">
              <w:rPr>
                <w:i/>
              </w:rPr>
              <w:t xml:space="preserve"> inbegripet skatter och avgifter, eller, om priset inte kan anges i förväg, hur priset beräknas,</w:t>
            </w:r>
          </w:p>
        </w:tc>
      </w:tr>
      <w:tr w:rsidR="00655D68" w:rsidTr="00A64F4A">
        <w:tc>
          <w:tcPr>
            <w:tcW w:w="3061" w:type="dxa"/>
            <w:shd w:val="clear" w:color="auto" w:fill="auto"/>
          </w:tcPr>
          <w:p w:rsidR="00655D68" w:rsidRPr="00D2184B" w:rsidRDefault="00655D68" w:rsidP="00A64F4A">
            <w:pPr>
              <w:pStyle w:val="Brdtextmedindrag"/>
              <w:rPr>
                <w:i/>
                <w:highlight w:val="yellow"/>
              </w:rPr>
            </w:pPr>
          </w:p>
        </w:tc>
        <w:tc>
          <w:tcPr>
            <w:tcW w:w="3061" w:type="dxa"/>
            <w:shd w:val="clear" w:color="auto" w:fill="auto"/>
          </w:tcPr>
          <w:p w:rsidR="00655D68" w:rsidRPr="001F2A92" w:rsidRDefault="00655D68" w:rsidP="00D152BA">
            <w:pPr>
              <w:pStyle w:val="Brdtextmedindrag"/>
              <w:rPr>
                <w:i/>
              </w:rPr>
            </w:pPr>
            <w:r w:rsidRPr="002B2341">
              <w:rPr>
                <w:i/>
              </w:rPr>
              <w:t>4.</w:t>
            </w:r>
            <w:r>
              <w:rPr>
                <w:i/>
              </w:rPr>
              <w:t> </w:t>
            </w:r>
            <w:r w:rsidRPr="002B2341">
              <w:rPr>
                <w:i/>
              </w:rPr>
              <w:t>kostnader för leverans eller porto och andra tillkommande kostnader,</w:t>
            </w:r>
          </w:p>
        </w:tc>
      </w:tr>
      <w:tr w:rsidR="00655D68" w:rsidTr="00C25F8C">
        <w:tc>
          <w:tcPr>
            <w:tcW w:w="3061" w:type="dxa"/>
            <w:shd w:val="clear" w:color="auto" w:fill="auto"/>
          </w:tcPr>
          <w:p w:rsidR="00655D68" w:rsidRPr="00D2184B" w:rsidRDefault="00655D68" w:rsidP="00A64F4A">
            <w:pPr>
              <w:pStyle w:val="Brdtextmedindrag"/>
              <w:rPr>
                <w:i/>
                <w:highlight w:val="yellow"/>
              </w:rPr>
            </w:pPr>
          </w:p>
        </w:tc>
        <w:tc>
          <w:tcPr>
            <w:tcW w:w="3061" w:type="dxa"/>
            <w:shd w:val="clear" w:color="auto" w:fill="auto"/>
          </w:tcPr>
          <w:p w:rsidR="00655D68" w:rsidRPr="002B2341" w:rsidRDefault="00655D68" w:rsidP="00A64F4A">
            <w:pPr>
              <w:pStyle w:val="Brdtextmedindrag"/>
              <w:rPr>
                <w:i/>
              </w:rPr>
            </w:pPr>
            <w:r w:rsidRPr="002B2341">
              <w:rPr>
                <w:i/>
              </w:rPr>
              <w:t>5</w:t>
            </w:r>
            <w:r>
              <w:rPr>
                <w:i/>
              </w:rPr>
              <w:t>. villkoren för betalning samt</w:t>
            </w:r>
            <w:r w:rsidRPr="002B2341">
              <w:rPr>
                <w:i/>
              </w:rPr>
              <w:t xml:space="preserve"> för leve</w:t>
            </w:r>
            <w:r w:rsidRPr="002B2341">
              <w:rPr>
                <w:i/>
              </w:rPr>
              <w:softHyphen/>
              <w:t xml:space="preserve">rans eller fullgörande på </w:t>
            </w:r>
            <w:r>
              <w:rPr>
                <w:i/>
              </w:rPr>
              <w:t>något annat sätt och tidpunkt för leverans eller fullgörande</w:t>
            </w:r>
            <w:r w:rsidRPr="002B2341">
              <w:rPr>
                <w:i/>
              </w:rPr>
              <w:t>,</w:t>
            </w:r>
          </w:p>
        </w:tc>
      </w:tr>
      <w:tr w:rsidR="00655D68" w:rsidTr="00C25F8C">
        <w:tc>
          <w:tcPr>
            <w:tcW w:w="3061" w:type="dxa"/>
            <w:shd w:val="clear" w:color="auto" w:fill="auto"/>
          </w:tcPr>
          <w:p w:rsidR="00655D68" w:rsidRPr="00D2184B" w:rsidRDefault="00655D68" w:rsidP="00A64F4A">
            <w:pPr>
              <w:pStyle w:val="Brdtextmedindrag"/>
              <w:rPr>
                <w:highlight w:val="yellow"/>
              </w:rPr>
            </w:pPr>
          </w:p>
        </w:tc>
        <w:tc>
          <w:tcPr>
            <w:tcW w:w="3061" w:type="dxa"/>
            <w:shd w:val="clear" w:color="auto" w:fill="auto"/>
          </w:tcPr>
          <w:p w:rsidR="00655D68" w:rsidRPr="002B2341" w:rsidRDefault="00655D68" w:rsidP="00144DEC">
            <w:pPr>
              <w:pStyle w:val="Brdtextmedindrag"/>
              <w:rPr>
                <w:i/>
              </w:rPr>
            </w:pPr>
            <w:r w:rsidRPr="002B2341">
              <w:rPr>
                <w:i/>
              </w:rPr>
              <w:t>6.</w:t>
            </w:r>
            <w:r>
              <w:rPr>
                <w:i/>
              </w:rPr>
              <w:t xml:space="preserve"> den rätt som konsumenten har att reklamera enligt lag och hur reklamation </w:t>
            </w:r>
            <w:r w:rsidR="00144DEC">
              <w:rPr>
                <w:i/>
              </w:rPr>
              <w:t>kan göras</w:t>
            </w:r>
            <w:r>
              <w:rPr>
                <w:i/>
              </w:rPr>
              <w:t xml:space="preserve">, </w:t>
            </w:r>
          </w:p>
        </w:tc>
      </w:tr>
      <w:tr w:rsidR="00655D68" w:rsidTr="00A64F4A">
        <w:tc>
          <w:tcPr>
            <w:tcW w:w="3061" w:type="dxa"/>
            <w:shd w:val="clear" w:color="auto" w:fill="auto"/>
          </w:tcPr>
          <w:p w:rsidR="00655D68" w:rsidRPr="00D2184B" w:rsidRDefault="00655D68" w:rsidP="00A64F4A">
            <w:pPr>
              <w:pStyle w:val="Brdtextmedindrag"/>
              <w:rPr>
                <w:highlight w:val="yellow"/>
              </w:rPr>
            </w:pPr>
          </w:p>
        </w:tc>
        <w:tc>
          <w:tcPr>
            <w:tcW w:w="3061" w:type="dxa"/>
            <w:shd w:val="clear" w:color="auto" w:fill="auto"/>
          </w:tcPr>
          <w:p w:rsidR="00655D68" w:rsidRPr="00565619" w:rsidRDefault="00655D68" w:rsidP="00A64F4A">
            <w:pPr>
              <w:pStyle w:val="Brdtextmedindrag"/>
            </w:pPr>
            <w:r w:rsidRPr="00565619">
              <w:rPr>
                <w:i/>
              </w:rPr>
              <w:t>7. garantier eller liknande ut</w:t>
            </w:r>
            <w:r>
              <w:rPr>
                <w:i/>
              </w:rPr>
              <w:softHyphen/>
            </w:r>
            <w:r w:rsidRPr="00565619">
              <w:rPr>
                <w:i/>
              </w:rPr>
              <w:t>fästelser samt den</w:t>
            </w:r>
            <w:r w:rsidRPr="00565619">
              <w:t xml:space="preserve"> </w:t>
            </w:r>
            <w:r w:rsidRPr="00565619">
              <w:rPr>
                <w:i/>
              </w:rPr>
              <w:t>assistans och service som gäller efter försälj</w:t>
            </w:r>
            <w:r>
              <w:rPr>
                <w:i/>
              </w:rPr>
              <w:softHyphen/>
            </w:r>
            <w:r w:rsidRPr="00565619">
              <w:rPr>
                <w:i/>
              </w:rPr>
              <w:t>ningen,</w:t>
            </w:r>
          </w:p>
        </w:tc>
      </w:tr>
      <w:tr w:rsidR="00655D68" w:rsidTr="00A64F4A">
        <w:tc>
          <w:tcPr>
            <w:tcW w:w="3061" w:type="dxa"/>
            <w:shd w:val="clear" w:color="auto" w:fill="auto"/>
          </w:tcPr>
          <w:p w:rsidR="00655D68" w:rsidRPr="00D2184B" w:rsidRDefault="00655D68" w:rsidP="00A64F4A">
            <w:pPr>
              <w:pStyle w:val="Brdtextmedindrag"/>
              <w:rPr>
                <w:highlight w:val="yellow"/>
              </w:rPr>
            </w:pPr>
          </w:p>
        </w:tc>
        <w:tc>
          <w:tcPr>
            <w:tcW w:w="3061" w:type="dxa"/>
            <w:shd w:val="clear" w:color="auto" w:fill="auto"/>
          </w:tcPr>
          <w:p w:rsidR="00655D68" w:rsidRPr="002B2341" w:rsidRDefault="00655D68" w:rsidP="00A64F4A">
            <w:pPr>
              <w:pStyle w:val="Brdtextmedindrag"/>
              <w:rPr>
                <w:i/>
              </w:rPr>
            </w:pPr>
            <w:r w:rsidRPr="002B2341">
              <w:rPr>
                <w:i/>
              </w:rPr>
              <w:t>8.</w:t>
            </w:r>
            <w:r>
              <w:rPr>
                <w:i/>
              </w:rPr>
              <w:t> </w:t>
            </w:r>
            <w:r w:rsidRPr="002B2341">
              <w:rPr>
                <w:i/>
              </w:rPr>
              <w:t>avtalets löptid</w:t>
            </w:r>
            <w:r>
              <w:rPr>
                <w:i/>
              </w:rPr>
              <w:t>,</w:t>
            </w:r>
            <w:r w:rsidRPr="002B2341">
              <w:rPr>
                <w:i/>
              </w:rPr>
              <w:t xml:space="preserve"> </w:t>
            </w:r>
            <w:r>
              <w:rPr>
                <w:i/>
              </w:rPr>
              <w:t xml:space="preserve"> </w:t>
            </w:r>
          </w:p>
        </w:tc>
      </w:tr>
      <w:tr w:rsidR="00655D68" w:rsidTr="00A64F4A">
        <w:tc>
          <w:tcPr>
            <w:tcW w:w="3061" w:type="dxa"/>
            <w:shd w:val="clear" w:color="auto" w:fill="auto"/>
          </w:tcPr>
          <w:p w:rsidR="00655D68" w:rsidRPr="00D2184B" w:rsidRDefault="00655D68" w:rsidP="00A64F4A">
            <w:pPr>
              <w:pStyle w:val="Brdtextmedindrag"/>
              <w:rPr>
                <w:highlight w:val="yellow"/>
              </w:rPr>
            </w:pPr>
          </w:p>
        </w:tc>
        <w:tc>
          <w:tcPr>
            <w:tcW w:w="3061" w:type="dxa"/>
            <w:shd w:val="clear" w:color="auto" w:fill="auto"/>
          </w:tcPr>
          <w:p w:rsidR="00655D68" w:rsidRPr="002B2341" w:rsidRDefault="00655D68" w:rsidP="00A64F4A">
            <w:pPr>
              <w:pStyle w:val="Brdtextmedindrag"/>
              <w:rPr>
                <w:i/>
              </w:rPr>
            </w:pPr>
            <w:r w:rsidRPr="002B2341">
              <w:rPr>
                <w:i/>
              </w:rPr>
              <w:t>9.</w:t>
            </w:r>
            <w:r>
              <w:rPr>
                <w:i/>
              </w:rPr>
              <w:t> villkoren för att säga upp avtalet, om det gäller tills vidare eller förnyas automatiskt, och</w:t>
            </w:r>
          </w:p>
        </w:tc>
      </w:tr>
      <w:tr w:rsidR="00655D68" w:rsidTr="00C25F8C">
        <w:tc>
          <w:tcPr>
            <w:tcW w:w="3061" w:type="dxa"/>
            <w:shd w:val="clear" w:color="auto" w:fill="auto"/>
          </w:tcPr>
          <w:p w:rsidR="00655D68" w:rsidRPr="00D2184B" w:rsidRDefault="00655D68" w:rsidP="00A64F4A">
            <w:pPr>
              <w:pStyle w:val="Brdtextmedindrag"/>
              <w:rPr>
                <w:highlight w:val="yellow"/>
              </w:rPr>
            </w:pPr>
          </w:p>
        </w:tc>
        <w:tc>
          <w:tcPr>
            <w:tcW w:w="3061" w:type="dxa"/>
            <w:shd w:val="clear" w:color="auto" w:fill="auto"/>
          </w:tcPr>
          <w:p w:rsidR="00655D68" w:rsidRPr="002B2341" w:rsidRDefault="00655D68" w:rsidP="00A64F4A">
            <w:pPr>
              <w:pStyle w:val="Brdtextmedindrag"/>
              <w:rPr>
                <w:i/>
              </w:rPr>
            </w:pPr>
            <w:r>
              <w:rPr>
                <w:i/>
              </w:rPr>
              <w:t>10. funktionen hos digitalt inne</w:t>
            </w:r>
            <w:r>
              <w:rPr>
                <w:i/>
              </w:rPr>
              <w:softHyphen/>
              <w:t xml:space="preserve">håll, inbegripet </w:t>
            </w:r>
            <w:r w:rsidRPr="002B2341">
              <w:rPr>
                <w:i/>
              </w:rPr>
              <w:t>tekniska sky</w:t>
            </w:r>
            <w:r>
              <w:rPr>
                <w:i/>
              </w:rPr>
              <w:t>dds</w:t>
            </w:r>
            <w:r>
              <w:rPr>
                <w:i/>
              </w:rPr>
              <w:softHyphen/>
              <w:t xml:space="preserve">åtgärder, och </w:t>
            </w:r>
            <w:r w:rsidRPr="002B2341">
              <w:rPr>
                <w:i/>
              </w:rPr>
              <w:t>vilken maskin- och program</w:t>
            </w:r>
            <w:r>
              <w:rPr>
                <w:i/>
              </w:rPr>
              <w:softHyphen/>
            </w:r>
            <w:r w:rsidRPr="002B2341">
              <w:rPr>
                <w:i/>
              </w:rPr>
              <w:t>vara som krävs för att använda</w:t>
            </w:r>
            <w:r>
              <w:rPr>
                <w:i/>
              </w:rPr>
              <w:t xml:space="preserve"> det digitala</w:t>
            </w:r>
            <w:r w:rsidRPr="002B2341">
              <w:rPr>
                <w:i/>
              </w:rPr>
              <w:t xml:space="preserve"> innehåll</w:t>
            </w:r>
            <w:r>
              <w:rPr>
                <w:i/>
              </w:rPr>
              <w:t>et</w:t>
            </w:r>
            <w:r w:rsidRPr="002B2341">
              <w:rPr>
                <w:i/>
              </w:rPr>
              <w:t>.</w:t>
            </w:r>
          </w:p>
        </w:tc>
      </w:tr>
      <w:tr w:rsidR="00655D68" w:rsidTr="00C25F8C">
        <w:tc>
          <w:tcPr>
            <w:tcW w:w="3061" w:type="dxa"/>
            <w:shd w:val="clear" w:color="auto" w:fill="auto"/>
          </w:tcPr>
          <w:p w:rsidR="00655D68" w:rsidRPr="00D2184B" w:rsidRDefault="00655D68" w:rsidP="00A64F4A">
            <w:pPr>
              <w:pStyle w:val="Brdtextmedindrag"/>
              <w:rPr>
                <w:highlight w:val="yellow"/>
              </w:rPr>
            </w:pPr>
          </w:p>
        </w:tc>
        <w:tc>
          <w:tcPr>
            <w:tcW w:w="3061" w:type="dxa"/>
            <w:shd w:val="clear" w:color="auto" w:fill="auto"/>
          </w:tcPr>
          <w:p w:rsidR="00655D68" w:rsidRPr="0021325F" w:rsidRDefault="00655D68" w:rsidP="00C11041">
            <w:pPr>
              <w:pStyle w:val="Brdtextmedindrag"/>
              <w:rPr>
                <w:i/>
              </w:rPr>
            </w:pPr>
            <w:r w:rsidRPr="0021325F">
              <w:rPr>
                <w:i/>
              </w:rPr>
              <w:t xml:space="preserve">Informationsskyldigheten </w:t>
            </w:r>
            <w:r>
              <w:rPr>
                <w:i/>
              </w:rPr>
              <w:t xml:space="preserve">enligt första stycket </w:t>
            </w:r>
            <w:r w:rsidRPr="0021325F">
              <w:rPr>
                <w:i/>
              </w:rPr>
              <w:t>gäller</w:t>
            </w:r>
            <w:r>
              <w:rPr>
                <w:i/>
              </w:rPr>
              <w:t xml:space="preserve"> </w:t>
            </w:r>
            <w:r w:rsidRPr="0021325F">
              <w:rPr>
                <w:i/>
              </w:rPr>
              <w:t>inte</w:t>
            </w:r>
            <w:r w:rsidR="00144DEC">
              <w:rPr>
                <w:i/>
              </w:rPr>
              <w:t>, om infor</w:t>
            </w:r>
            <w:r w:rsidR="00144DEC">
              <w:rPr>
                <w:i/>
              </w:rPr>
              <w:softHyphen/>
              <w:t xml:space="preserve">mationen </w:t>
            </w:r>
            <w:r w:rsidR="003072D9">
              <w:rPr>
                <w:i/>
              </w:rPr>
              <w:t>framgår</w:t>
            </w:r>
            <w:r>
              <w:rPr>
                <w:i/>
              </w:rPr>
              <w:t xml:space="preserve"> av samman</w:t>
            </w:r>
            <w:r w:rsidR="00C11041">
              <w:rPr>
                <w:i/>
              </w:rPr>
              <w:softHyphen/>
            </w:r>
            <w:r>
              <w:rPr>
                <w:i/>
              </w:rPr>
              <w:lastRenderedPageBreak/>
              <w:t>hanget. Informationsskyldig</w:t>
            </w:r>
            <w:r>
              <w:rPr>
                <w:i/>
              </w:rPr>
              <w:softHyphen/>
              <w:t>heten gäller inte heller</w:t>
            </w:r>
            <w:r w:rsidRPr="0021325F">
              <w:rPr>
                <w:i/>
              </w:rPr>
              <w:t xml:space="preserve"> i fråga om</w:t>
            </w:r>
          </w:p>
        </w:tc>
      </w:tr>
      <w:tr w:rsidR="00655D68" w:rsidTr="00A64F4A">
        <w:tc>
          <w:tcPr>
            <w:tcW w:w="3061" w:type="dxa"/>
            <w:shd w:val="clear" w:color="auto" w:fill="auto"/>
          </w:tcPr>
          <w:p w:rsidR="00655D68" w:rsidRPr="00D2184B" w:rsidRDefault="00655D68" w:rsidP="00A64F4A">
            <w:pPr>
              <w:pStyle w:val="Brdtextmedindrag"/>
              <w:rPr>
                <w:highlight w:val="yellow"/>
              </w:rPr>
            </w:pPr>
          </w:p>
        </w:tc>
        <w:tc>
          <w:tcPr>
            <w:tcW w:w="3061" w:type="dxa"/>
            <w:shd w:val="clear" w:color="auto" w:fill="auto"/>
          </w:tcPr>
          <w:p w:rsidR="00655D68" w:rsidRDefault="00655D68" w:rsidP="00A64F4A">
            <w:pPr>
              <w:pStyle w:val="Brdtextmedindrag"/>
              <w:rPr>
                <w:i/>
              </w:rPr>
            </w:pPr>
            <w:r>
              <w:rPr>
                <w:i/>
              </w:rPr>
              <w:t>1. vardagliga avtal som fullgörs omedelbart</w:t>
            </w:r>
            <w:r w:rsidRPr="00762A1D">
              <w:rPr>
                <w:i/>
              </w:rPr>
              <w:t>,</w:t>
            </w:r>
          </w:p>
        </w:tc>
      </w:tr>
      <w:tr w:rsidR="00655D68" w:rsidTr="00C25F8C">
        <w:tc>
          <w:tcPr>
            <w:tcW w:w="3061" w:type="dxa"/>
            <w:shd w:val="clear" w:color="auto" w:fill="auto"/>
          </w:tcPr>
          <w:p w:rsidR="00655D68" w:rsidRPr="00D2184B" w:rsidRDefault="00655D68" w:rsidP="00A64F4A">
            <w:pPr>
              <w:pStyle w:val="Brdtextmedindrag"/>
              <w:rPr>
                <w:highlight w:val="yellow"/>
              </w:rPr>
            </w:pPr>
          </w:p>
        </w:tc>
        <w:tc>
          <w:tcPr>
            <w:tcW w:w="3061" w:type="dxa"/>
            <w:shd w:val="clear" w:color="auto" w:fill="auto"/>
          </w:tcPr>
          <w:p w:rsidR="00655D68" w:rsidRDefault="00655D68" w:rsidP="00A64F4A">
            <w:pPr>
              <w:pStyle w:val="Brdtextmedindrag"/>
              <w:rPr>
                <w:i/>
              </w:rPr>
            </w:pPr>
            <w:r>
              <w:rPr>
                <w:i/>
              </w:rPr>
              <w:t>2. andra avtal om fast egendom än sådana som avser uthyrning av fast egendom, eller</w:t>
            </w:r>
          </w:p>
        </w:tc>
      </w:tr>
      <w:tr w:rsidR="00655D68" w:rsidTr="00C25F8C">
        <w:tc>
          <w:tcPr>
            <w:tcW w:w="3061" w:type="dxa"/>
            <w:shd w:val="clear" w:color="auto" w:fill="auto"/>
          </w:tcPr>
          <w:p w:rsidR="00655D68" w:rsidRPr="00D2184B" w:rsidRDefault="00655D68" w:rsidP="00A64F4A">
            <w:pPr>
              <w:pStyle w:val="Brdtextmedindrag"/>
              <w:rPr>
                <w:highlight w:val="yellow"/>
              </w:rPr>
            </w:pPr>
          </w:p>
        </w:tc>
        <w:tc>
          <w:tcPr>
            <w:tcW w:w="3061" w:type="dxa"/>
            <w:shd w:val="clear" w:color="auto" w:fill="auto"/>
          </w:tcPr>
          <w:p w:rsidR="00655D68" w:rsidRDefault="00655D68" w:rsidP="00BD45FA">
            <w:pPr>
              <w:pStyle w:val="Brdtextmedindrag"/>
              <w:rPr>
                <w:i/>
              </w:rPr>
            </w:pPr>
            <w:r>
              <w:rPr>
                <w:i/>
              </w:rPr>
              <w:t>3. avtal som anges i 2 kap. 1 §</w:t>
            </w:r>
            <w:r w:rsidR="00144DEC">
              <w:rPr>
                <w:i/>
              </w:rPr>
              <w:t xml:space="preserve"> </w:t>
            </w:r>
            <w:r>
              <w:rPr>
                <w:i/>
              </w:rPr>
              <w:t>andra stycket 1, 2 och 6–</w:t>
            </w:r>
            <w:r w:rsidR="00144DEC">
              <w:rPr>
                <w:i/>
              </w:rPr>
              <w:t>8 samt fjärde stycket</w:t>
            </w:r>
            <w:r w:rsidR="00BD45FA">
              <w:rPr>
                <w:i/>
              </w:rPr>
              <w:t xml:space="preserve"> och i 3 kap.</w:t>
            </w:r>
            <w:r>
              <w:rPr>
                <w:i/>
              </w:rPr>
              <w:t xml:space="preserve"> lagen om distansavtal och avtal utanför affärslokaler.</w:t>
            </w:r>
          </w:p>
        </w:tc>
      </w:tr>
    </w:tbl>
    <w:p w:rsidR="00D2184B" w:rsidRDefault="00D2184B" w:rsidP="00655D68">
      <w:pPr>
        <w:pStyle w:val="Brdtextmedindrag"/>
      </w:pPr>
    </w:p>
    <w:p w:rsidR="00655D68" w:rsidRDefault="00655D68" w:rsidP="00655D68">
      <w:pPr>
        <w:pStyle w:val="Brdtextmedindrag"/>
        <w:jc w:val="center"/>
      </w:pPr>
      <w:r>
        <w:t>37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A64F4A">
        <w:tc>
          <w:tcPr>
            <w:tcW w:w="3061" w:type="dxa"/>
            <w:shd w:val="clear" w:color="auto" w:fill="auto"/>
          </w:tcPr>
          <w:p w:rsidR="00655D68" w:rsidRDefault="00655D68" w:rsidP="00A64F4A">
            <w:pPr>
              <w:pStyle w:val="Brdtextmedindrag"/>
            </w:pPr>
            <w:r w:rsidRPr="00FB3D2B">
              <w:t>Den som uppsåtligen eller av oaktsamhet bryter mot ett förbud eller ett åläggande som har med</w:t>
            </w:r>
            <w:r>
              <w:softHyphen/>
            </w:r>
            <w:r w:rsidRPr="00FB3D2B">
              <w:t>delats med stöd av 23, 24 eller 25</w:t>
            </w:r>
            <w:r>
              <w:t> </w:t>
            </w:r>
            <w:r w:rsidRPr="00FB3D2B">
              <w:t>§, eller mot 7 §, eller mot 8</w:t>
            </w:r>
            <w:r>
              <w:t> </w:t>
            </w:r>
            <w:r w:rsidRPr="00FB3D2B">
              <w:t>§ och någon av bestämmelserna i 9, 10, 12–17 §§, eller mot någon av bestämmelserna i 18–22 §§, eller mot någon av punkterna i bilaga I till direktiv 2005/29/EG, ska er</w:t>
            </w:r>
            <w:r>
              <w:softHyphen/>
            </w:r>
            <w:r w:rsidRPr="00FB3D2B">
              <w:t>sätta den skada som därigenom uppkommer för en konsument eller någon annan näringsidkare.</w:t>
            </w:r>
          </w:p>
        </w:tc>
        <w:tc>
          <w:tcPr>
            <w:tcW w:w="3061" w:type="dxa"/>
            <w:shd w:val="clear" w:color="auto" w:fill="auto"/>
          </w:tcPr>
          <w:p w:rsidR="00655D68" w:rsidRDefault="00655D68" w:rsidP="00A64F4A">
            <w:pPr>
              <w:pStyle w:val="Brdtextmedindrag"/>
            </w:pPr>
            <w:r w:rsidRPr="00FB3D2B">
              <w:t>Den som uppsåtligen eller av oaktsamhet bryter mot ett förbud eller ett åläggande som har med</w:t>
            </w:r>
            <w:r>
              <w:softHyphen/>
            </w:r>
            <w:r w:rsidRPr="00FB3D2B">
              <w:t>delats med stöd av 23, 24 eller 25</w:t>
            </w:r>
            <w:r>
              <w:t> </w:t>
            </w:r>
            <w:r w:rsidRPr="00FB3D2B">
              <w:t>§, eller mot 7 §, eller mot 8</w:t>
            </w:r>
            <w:r>
              <w:t> </w:t>
            </w:r>
            <w:r w:rsidRPr="00FB3D2B">
              <w:t xml:space="preserve">§ och någon av bestämmelserna i 9, 10, 12–17 §§, eller mot någon av bestämmelserna i 18–22 </w:t>
            </w:r>
            <w:r w:rsidRPr="00FB3D2B">
              <w:rPr>
                <w:i/>
              </w:rPr>
              <w:t>a</w:t>
            </w:r>
            <w:r w:rsidRPr="00FB3D2B">
              <w:t xml:space="preserve"> §§, eller mot någon av punkterna i bilaga I till direktiv 2005/29/EG, ska er</w:t>
            </w:r>
            <w:r>
              <w:softHyphen/>
            </w:r>
            <w:r w:rsidRPr="00FB3D2B">
              <w:t>sätta den skada som därigenom uppkommer för en kons</w:t>
            </w:r>
            <w:r>
              <w:t>ument eller någon annan närings</w:t>
            </w:r>
            <w:r w:rsidRPr="00FB3D2B">
              <w:t>idkare.</w:t>
            </w:r>
          </w:p>
        </w:tc>
      </w:tr>
    </w:tbl>
    <w:p w:rsidR="00655D68" w:rsidRDefault="00655D68" w:rsidP="00655D68">
      <w:pPr>
        <w:pStyle w:val="Brdtextmedindrag"/>
      </w:pPr>
      <w:r w:rsidRPr="00FB3D2B">
        <w:t>När ersättningen till näringsidkare bestäms får hänsyn tas även till omständigheter av annan än ekonomisk art.</w:t>
      </w:r>
    </w:p>
    <w:p w:rsidR="00655D68" w:rsidRDefault="00655D68" w:rsidP="00655D68">
      <w:pPr>
        <w:pStyle w:val="Brdtext"/>
        <w:spacing w:after="10"/>
        <w:rPr>
          <w:u w:val="single"/>
        </w:rPr>
      </w:pPr>
      <w:r w:rsidRPr="00FB3D2B">
        <w:rPr>
          <w:u w:val="single"/>
        </w:rPr>
        <w:t>                                     </w:t>
      </w:r>
    </w:p>
    <w:p w:rsidR="00655D68" w:rsidRDefault="00655D68" w:rsidP="00655D68">
      <w:pPr>
        <w:pStyle w:val="Brdtextmedindrag"/>
      </w:pPr>
    </w:p>
    <w:p w:rsidR="00655D68" w:rsidRDefault="00655D68" w:rsidP="00655D68">
      <w:pPr>
        <w:pStyle w:val="Brdtextmedindrag"/>
      </w:pPr>
      <w:r w:rsidRPr="00FB3D2B">
        <w:t>Denna lag träder i kraft den 13 juni 2014.</w:t>
      </w:r>
    </w:p>
    <w:p w:rsidR="00655D68" w:rsidRDefault="00655D68" w:rsidP="00655D68">
      <w:pPr>
        <w:pStyle w:val="Brdtextmedindrag"/>
      </w:pPr>
    </w:p>
    <w:p w:rsidR="00655D68" w:rsidRDefault="00655D68" w:rsidP="00655D68">
      <w:pPr>
        <w:pStyle w:val="Brdtextmedindrag"/>
        <w:sectPr w:rsidR="00655D68" w:rsidSect="00A64F4A">
          <w:footnotePr>
            <w:numRestart w:val="eachSect"/>
          </w:footnotePr>
          <w:pgSz w:w="9356" w:h="13721" w:code="9"/>
          <w:pgMar w:top="794" w:right="2438" w:bottom="1191" w:left="1020" w:header="0" w:footer="709" w:gutter="0"/>
          <w:cols w:space="720"/>
          <w:docGrid w:linePitch="245"/>
        </w:sectPr>
      </w:pPr>
    </w:p>
    <w:p w:rsidR="00655D68" w:rsidRDefault="00655D68" w:rsidP="00277FFD">
      <w:pPr>
        <w:pStyle w:val="Rubrik2"/>
        <w:spacing w:before="0"/>
      </w:pPr>
      <w:bookmarkStart w:id="503" w:name="_Toc351713573"/>
      <w:bookmarkStart w:id="504" w:name="_Toc351714660"/>
      <w:bookmarkStart w:id="505" w:name="_Toc351724124"/>
      <w:bookmarkStart w:id="506" w:name="_Toc351724581"/>
      <w:bookmarkStart w:id="507" w:name="_Toc351963533"/>
      <w:bookmarkStart w:id="508" w:name="_Toc351982092"/>
      <w:bookmarkStart w:id="509" w:name="_Toc351995780"/>
      <w:bookmarkStart w:id="510" w:name="_Toc352057141"/>
      <w:bookmarkStart w:id="511" w:name="_Toc352058780"/>
      <w:bookmarkStart w:id="512" w:name="_Toc354038563"/>
      <w:bookmarkStart w:id="513" w:name="_Toc354384642"/>
      <w:bookmarkStart w:id="514" w:name="_Toc354515367"/>
      <w:bookmarkStart w:id="515" w:name="_Toc355341515"/>
      <w:bookmarkStart w:id="516" w:name="_Toc357503367"/>
      <w:bookmarkStart w:id="517" w:name="_Toc357597444"/>
      <w:bookmarkStart w:id="518" w:name="_Toc357605877"/>
      <w:bookmarkStart w:id="519" w:name="_Toc357676807"/>
      <w:bookmarkStart w:id="520" w:name="_Toc358036794"/>
      <w:bookmarkStart w:id="521" w:name="_Toc358212564"/>
      <w:bookmarkStart w:id="522" w:name="_Toc358212736"/>
      <w:bookmarkStart w:id="523" w:name="_Toc358890553"/>
      <w:bookmarkStart w:id="524" w:name="_Toc358891078"/>
      <w:bookmarkStart w:id="525" w:name="_Toc359918104"/>
      <w:bookmarkStart w:id="526" w:name="_Toc360001051"/>
      <w:bookmarkStart w:id="527" w:name="_Toc360182236"/>
      <w:bookmarkStart w:id="528" w:name="_Toc364257038"/>
      <w:bookmarkStart w:id="529" w:name="_Toc364324292"/>
      <w:bookmarkStart w:id="530" w:name="_Toc364407361"/>
      <w:bookmarkStart w:id="531" w:name="_Toc364768483"/>
      <w:bookmarkStart w:id="532" w:name="_Toc364768714"/>
      <w:bookmarkStart w:id="533" w:name="_Toc364768781"/>
      <w:bookmarkStart w:id="534" w:name="_Toc365547124"/>
      <w:bookmarkStart w:id="535" w:name="_Toc365558691"/>
      <w:bookmarkStart w:id="536" w:name="_Toc365617027"/>
      <w:bookmarkStart w:id="537" w:name="_Toc365617093"/>
      <w:bookmarkStart w:id="538" w:name="_Toc365649730"/>
      <w:bookmarkStart w:id="539" w:name="_Toc365651332"/>
      <w:bookmarkStart w:id="540" w:name="_Toc365652502"/>
      <w:bookmarkStart w:id="541" w:name="_Toc365654350"/>
      <w:bookmarkStart w:id="542" w:name="_Toc365885497"/>
      <w:bookmarkStart w:id="543" w:name="_Toc365889024"/>
      <w:bookmarkStart w:id="544" w:name="_Toc365900303"/>
      <w:bookmarkStart w:id="545" w:name="_Toc365905901"/>
      <w:bookmarkStart w:id="546" w:name="_Toc365968584"/>
      <w:bookmarkStart w:id="547" w:name="_Toc366488670"/>
      <w:bookmarkStart w:id="548" w:name="_Toc366501611"/>
      <w:bookmarkStart w:id="549" w:name="_Toc366503074"/>
      <w:bookmarkStart w:id="550" w:name="_Toc366505403"/>
      <w:bookmarkStart w:id="551" w:name="_Toc367127385"/>
      <w:bookmarkStart w:id="552" w:name="_Toc367263335"/>
      <w:bookmarkStart w:id="553" w:name="_Toc367263780"/>
      <w:bookmarkStart w:id="554" w:name="_Toc367265218"/>
      <w:bookmarkStart w:id="555" w:name="_Toc367362252"/>
      <w:bookmarkStart w:id="556" w:name="_Toc367450711"/>
      <w:bookmarkStart w:id="557" w:name="_Toc367698836"/>
      <w:bookmarkStart w:id="558" w:name="_Toc367699780"/>
      <w:bookmarkStart w:id="559" w:name="_Toc367710405"/>
      <w:bookmarkStart w:id="560" w:name="_Toc367714155"/>
      <w:bookmarkStart w:id="561" w:name="_Toc367716375"/>
      <w:bookmarkStart w:id="562" w:name="_Toc368387723"/>
      <w:bookmarkStart w:id="563" w:name="_Toc368394282"/>
      <w:bookmarkStart w:id="564" w:name="_Toc368395654"/>
      <w:bookmarkStart w:id="565" w:name="_Toc368483515"/>
      <w:bookmarkStart w:id="566" w:name="_Toc368491163"/>
      <w:bookmarkStart w:id="567" w:name="_Toc368492964"/>
      <w:bookmarkStart w:id="568" w:name="_Toc368494532"/>
      <w:bookmarkStart w:id="569" w:name="_Toc368554671"/>
      <w:r>
        <w:lastRenderedPageBreak/>
        <w:t>Förslag till lag om ändring i konsumentkreditlagen (2010:1846)</w:t>
      </w:r>
      <w:bookmarkEnd w:id="503"/>
      <w:bookmarkEnd w:id="504"/>
      <w:bookmarkEnd w:id="505"/>
      <w:bookmarkEnd w:id="506"/>
      <w:bookmarkEnd w:id="507"/>
      <w:bookmarkEnd w:id="508"/>
      <w:bookmarkEnd w:id="509"/>
      <w:bookmarkEnd w:id="510"/>
      <w:bookmarkEnd w:id="511"/>
      <w:bookmarkEnd w:id="512"/>
      <w:bookmarkEnd w:id="513"/>
      <w:bookmarkEnd w:id="514"/>
      <w:bookmarkEnd w:id="515"/>
      <w:bookmarkEnd w:id="516"/>
      <w:bookmarkEnd w:id="517"/>
      <w:bookmarkEnd w:id="518"/>
      <w:bookmarkEnd w:id="519"/>
      <w:bookmarkEnd w:id="520"/>
      <w:bookmarkEnd w:id="521"/>
      <w:bookmarkEnd w:id="522"/>
      <w:bookmarkEnd w:id="523"/>
      <w:bookmarkEnd w:id="524"/>
      <w:bookmarkEnd w:id="525"/>
      <w:bookmarkEnd w:id="526"/>
      <w:bookmarkEnd w:id="527"/>
      <w:bookmarkEnd w:id="528"/>
      <w:bookmarkEnd w:id="529"/>
      <w:bookmarkEnd w:id="530"/>
      <w:bookmarkEnd w:id="531"/>
      <w:bookmarkEnd w:id="532"/>
      <w:bookmarkEnd w:id="533"/>
      <w:bookmarkEnd w:id="534"/>
      <w:bookmarkEnd w:id="535"/>
      <w:bookmarkEnd w:id="536"/>
      <w:bookmarkEnd w:id="537"/>
      <w:bookmarkEnd w:id="538"/>
      <w:bookmarkEnd w:id="539"/>
      <w:bookmarkEnd w:id="540"/>
      <w:bookmarkEnd w:id="541"/>
      <w:bookmarkEnd w:id="542"/>
      <w:bookmarkEnd w:id="543"/>
      <w:bookmarkEnd w:id="544"/>
      <w:bookmarkEnd w:id="545"/>
      <w:bookmarkEnd w:id="546"/>
      <w:bookmarkEnd w:id="547"/>
      <w:bookmarkEnd w:id="548"/>
      <w:bookmarkEnd w:id="549"/>
      <w:bookmarkEnd w:id="550"/>
      <w:bookmarkEnd w:id="551"/>
      <w:bookmarkEnd w:id="552"/>
      <w:bookmarkEnd w:id="553"/>
      <w:bookmarkEnd w:id="554"/>
      <w:bookmarkEnd w:id="555"/>
      <w:bookmarkEnd w:id="556"/>
      <w:bookmarkEnd w:id="557"/>
      <w:bookmarkEnd w:id="558"/>
      <w:bookmarkEnd w:id="559"/>
      <w:bookmarkEnd w:id="560"/>
      <w:bookmarkEnd w:id="561"/>
      <w:bookmarkEnd w:id="562"/>
      <w:bookmarkEnd w:id="563"/>
      <w:bookmarkEnd w:id="564"/>
      <w:bookmarkEnd w:id="565"/>
      <w:bookmarkEnd w:id="566"/>
      <w:bookmarkEnd w:id="567"/>
      <w:bookmarkEnd w:id="568"/>
      <w:bookmarkEnd w:id="569"/>
    </w:p>
    <w:p w:rsidR="00655D68" w:rsidRDefault="00655D68" w:rsidP="00655D68">
      <w:pPr>
        <w:pStyle w:val="Brdtextmedindrag"/>
      </w:pPr>
      <w:r>
        <w:t>Härigenom föreskrivs att 10 § konsumentkreditlagen (2010:1846) ska ha följande lydelse.</w:t>
      </w:r>
    </w:p>
    <w:p w:rsidR="00655D68" w:rsidRDefault="00655D68" w:rsidP="00655D68">
      <w:pPr>
        <w:pStyle w:val="Brdtextmedindrag"/>
      </w:pPr>
    </w:p>
    <w:p w:rsidR="00655D68" w:rsidRDefault="00655D68" w:rsidP="00655D68">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RPr="00FB3D2B" w:rsidTr="00A64F4A">
        <w:tc>
          <w:tcPr>
            <w:tcW w:w="3061" w:type="dxa"/>
            <w:shd w:val="clear" w:color="auto" w:fill="auto"/>
          </w:tcPr>
          <w:p w:rsidR="00655D68" w:rsidRPr="00FB3D2B" w:rsidRDefault="00655D68" w:rsidP="00A64F4A">
            <w:pPr>
              <w:pStyle w:val="Brdtext"/>
              <w:rPr>
                <w:i/>
              </w:rPr>
            </w:pPr>
            <w:r w:rsidRPr="00FB3D2B">
              <w:rPr>
                <w:i/>
              </w:rPr>
              <w:t>Nuvarande lydelse</w:t>
            </w:r>
          </w:p>
        </w:tc>
        <w:tc>
          <w:tcPr>
            <w:tcW w:w="3061" w:type="dxa"/>
            <w:shd w:val="clear" w:color="auto" w:fill="auto"/>
          </w:tcPr>
          <w:p w:rsidR="00655D68" w:rsidRPr="00FB3D2B" w:rsidRDefault="00655D68" w:rsidP="00A64F4A">
            <w:pPr>
              <w:pStyle w:val="Brdtext"/>
              <w:rPr>
                <w:i/>
              </w:rPr>
            </w:pPr>
            <w:r w:rsidRPr="00FB3D2B">
              <w:rPr>
                <w:i/>
              </w:rPr>
              <w:t>Föreslagen lydelse</w:t>
            </w:r>
          </w:p>
        </w:tc>
      </w:tr>
    </w:tbl>
    <w:p w:rsidR="00655D68" w:rsidRDefault="00655D68" w:rsidP="00655D68">
      <w:pPr>
        <w:pStyle w:val="Brdtextmedindrag"/>
      </w:pPr>
    </w:p>
    <w:p w:rsidR="00655D68" w:rsidRDefault="00655D68" w:rsidP="00655D68">
      <w:pPr>
        <w:pStyle w:val="Brdtextmedindrag"/>
        <w:jc w:val="center"/>
      </w:pPr>
      <w:r>
        <w:t>10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A64F4A">
        <w:tc>
          <w:tcPr>
            <w:tcW w:w="3061" w:type="dxa"/>
            <w:shd w:val="clear" w:color="auto" w:fill="auto"/>
          </w:tcPr>
          <w:p w:rsidR="00655D68" w:rsidRDefault="00655D68" w:rsidP="00A64F4A">
            <w:pPr>
              <w:pStyle w:val="Brdtextmedindrag"/>
            </w:pPr>
            <w:r w:rsidRPr="00FB3D2B">
              <w:t>Vid telefonförsäljning av en kredit tillämpas i stället för 8</w:t>
            </w:r>
            <w:r>
              <w:t> </w:t>
            </w:r>
            <w:r w:rsidRPr="00FB3D2B">
              <w:t>§ första stycket och 9</w:t>
            </w:r>
            <w:r>
              <w:t> </w:t>
            </w:r>
            <w:r w:rsidRPr="00FB3D2B">
              <w:t>§ första stycket det som föreskrivs i 3</w:t>
            </w:r>
            <w:r>
              <w:t> </w:t>
            </w:r>
            <w:r w:rsidRPr="00FB3D2B">
              <w:t>kap. 4</w:t>
            </w:r>
            <w:r>
              <w:t> </w:t>
            </w:r>
            <w:r w:rsidRPr="00FB3D2B">
              <w:t xml:space="preserve">§ första stycket </w:t>
            </w:r>
            <w:r w:rsidRPr="00FB3D2B">
              <w:rPr>
                <w:i/>
              </w:rPr>
              <w:t>distans- och hemförsäljningslagen (2005:59)</w:t>
            </w:r>
            <w:r w:rsidRPr="00C1091A">
              <w:t xml:space="preserve">. </w:t>
            </w:r>
            <w:r w:rsidRPr="00FB3D2B">
              <w:t>Den beskrivning av den finansiella tjänstens huvudsakliga egenskaper som ska ges enligt det stycket ska innehålla information om</w:t>
            </w:r>
          </w:p>
        </w:tc>
        <w:tc>
          <w:tcPr>
            <w:tcW w:w="3061" w:type="dxa"/>
            <w:shd w:val="clear" w:color="auto" w:fill="auto"/>
          </w:tcPr>
          <w:p w:rsidR="00655D68" w:rsidRDefault="00655D68" w:rsidP="00A64F4A">
            <w:pPr>
              <w:pStyle w:val="Brdtextmedindrag"/>
            </w:pPr>
            <w:r w:rsidRPr="00FB3D2B">
              <w:t>Vid telefonförsäljning av en kredit tillämpas i stället för 8</w:t>
            </w:r>
            <w:r>
              <w:t> </w:t>
            </w:r>
            <w:r w:rsidRPr="00FB3D2B">
              <w:t>§ första stycket och 9</w:t>
            </w:r>
            <w:r>
              <w:t> </w:t>
            </w:r>
            <w:r w:rsidRPr="00FB3D2B">
              <w:t>§ första stycket det som föreskrivs i 3</w:t>
            </w:r>
            <w:r>
              <w:t> </w:t>
            </w:r>
            <w:r w:rsidRPr="00FB3D2B">
              <w:t>kap. 4</w:t>
            </w:r>
            <w:r>
              <w:t> </w:t>
            </w:r>
            <w:r w:rsidRPr="00FB3D2B">
              <w:t xml:space="preserve">§ första stycket </w:t>
            </w:r>
            <w:r w:rsidRPr="00FB3D2B">
              <w:rPr>
                <w:i/>
              </w:rPr>
              <w:t>lagen (2005:59) om distansavtal och avta</w:t>
            </w:r>
            <w:r>
              <w:rPr>
                <w:i/>
              </w:rPr>
              <w:t>l utanför</w:t>
            </w:r>
            <w:r w:rsidRPr="00FB3D2B">
              <w:rPr>
                <w:i/>
              </w:rPr>
              <w:t xml:space="preserve"> affärslokaler</w:t>
            </w:r>
            <w:r w:rsidRPr="00C1091A">
              <w:t xml:space="preserve">. </w:t>
            </w:r>
            <w:r w:rsidRPr="00FB3D2B">
              <w:t>Den beskrivning av den finansiella tjänstens huvud</w:t>
            </w:r>
            <w:r>
              <w:softHyphen/>
            </w:r>
            <w:r w:rsidRPr="00FB3D2B">
              <w:t>sakliga egenskaper som ska ges enligt det stycket ska innehålla infor</w:t>
            </w:r>
            <w:r w:rsidRPr="00FB3D2B">
              <w:softHyphen/>
              <w:t>mation om</w:t>
            </w:r>
          </w:p>
        </w:tc>
      </w:tr>
    </w:tbl>
    <w:p w:rsidR="00655D68" w:rsidRDefault="00655D68" w:rsidP="00655D68">
      <w:pPr>
        <w:pStyle w:val="Brdtextmedindrag"/>
      </w:pPr>
      <w:r>
        <w:t>1. kreditbeloppet och villkoren för utnyttjande av krediten,</w:t>
      </w:r>
    </w:p>
    <w:p w:rsidR="00655D68" w:rsidRDefault="00655D68" w:rsidP="00655D68">
      <w:pPr>
        <w:pStyle w:val="Brdtextmedindrag"/>
      </w:pPr>
      <w:r>
        <w:t>2. kreditavtalets löptid,</w:t>
      </w:r>
    </w:p>
    <w:p w:rsidR="00655D68" w:rsidRDefault="00655D68" w:rsidP="00655D68">
      <w:pPr>
        <w:pStyle w:val="Brdtextmedindrag"/>
      </w:pPr>
      <w:r>
        <w:t>3. varan eller tjänsten och dess kontantpris vid kreditköp,</w:t>
      </w:r>
    </w:p>
    <w:p w:rsidR="00655D68" w:rsidRDefault="00655D68" w:rsidP="00655D68">
      <w:pPr>
        <w:pStyle w:val="Brdtextmedindrag"/>
      </w:pPr>
      <w:r>
        <w:t>4. krediträntan, villkoren för krediträntan med angivande av referens</w:t>
      </w:r>
      <w:r>
        <w:softHyphen/>
        <w:t>index eller referensräntor samt tidpunkter, förfaranden och andra villkor för ändring av krediträntan,</w:t>
      </w:r>
    </w:p>
    <w:p w:rsidR="00655D68" w:rsidRDefault="00655D68" w:rsidP="00655D68">
      <w:pPr>
        <w:pStyle w:val="Brdtextmedindrag"/>
      </w:pPr>
      <w:r>
        <w:t>5. den effektiva räntan, med angivande av ett representativt exempel, och det sammanlagda belopp som ska betalas av konsumenten, och</w:t>
      </w:r>
    </w:p>
    <w:p w:rsidR="00655D68" w:rsidRDefault="00655D68" w:rsidP="00655D68">
      <w:pPr>
        <w:pStyle w:val="Brdtextmedindrag"/>
      </w:pPr>
      <w:r>
        <w:t>6. avbetalningarnas storlek, antal och förfallotidpunkter samt den ord</w:t>
      </w:r>
      <w:r>
        <w:softHyphen/>
        <w:t>ning enligt vilken betalningarna ska fördelas på krediter med olika krediträntor.</w:t>
      </w:r>
    </w:p>
    <w:p w:rsidR="00655D68" w:rsidRDefault="00655D68" w:rsidP="00655D68">
      <w:pPr>
        <w:pStyle w:val="Brdtextmedindrag"/>
      </w:pPr>
      <w:r>
        <w:t>Om det är fråga om en kredit som avses i 9 §, ska beskrivningen innehålla information om kreditbeloppet, krediträntan med villkor för den och angivande av referensindex eller referensräntor samt den effektiva räntan med angivande av ett representativt exempel. Om avtalet innebär att konsumenten kan uppmanas att betala tillbaka hela den utestående krediten, ska också det anges.</w:t>
      </w:r>
    </w:p>
    <w:p w:rsidR="00655D68" w:rsidRDefault="00655D68" w:rsidP="00655D68">
      <w:pPr>
        <w:pStyle w:val="Brdtext"/>
        <w:spacing w:after="10"/>
        <w:rPr>
          <w:u w:val="single"/>
        </w:rPr>
      </w:pPr>
      <w:r w:rsidRPr="00FB3D2B">
        <w:rPr>
          <w:u w:val="single"/>
        </w:rPr>
        <w:t>                                     </w:t>
      </w:r>
    </w:p>
    <w:p w:rsidR="00655D68" w:rsidRDefault="00655D68" w:rsidP="00655D68">
      <w:pPr>
        <w:pStyle w:val="Brdtextmedindrag"/>
      </w:pPr>
    </w:p>
    <w:p w:rsidR="00655D68" w:rsidRDefault="00655D68" w:rsidP="00655D68">
      <w:pPr>
        <w:pStyle w:val="Brdtextmedindrag"/>
      </w:pPr>
      <w:r w:rsidRPr="00FB3D2B">
        <w:t>Denna lag träder i kraft den 13 juni 2014.</w:t>
      </w:r>
    </w:p>
    <w:p w:rsidR="00655D68" w:rsidRDefault="00655D68" w:rsidP="00655D68">
      <w:pPr>
        <w:pStyle w:val="Brdtextmedindrag"/>
      </w:pPr>
    </w:p>
    <w:p w:rsidR="00655D68" w:rsidRDefault="00655D68" w:rsidP="00655D68">
      <w:pPr>
        <w:pStyle w:val="Brdtextmedindrag"/>
        <w:sectPr w:rsidR="00655D68" w:rsidSect="00A64F4A">
          <w:footnotePr>
            <w:numRestart w:val="eachSect"/>
          </w:footnotePr>
          <w:pgSz w:w="9356" w:h="13721" w:code="9"/>
          <w:pgMar w:top="794" w:right="2438" w:bottom="1191" w:left="1020" w:header="0" w:footer="709" w:gutter="0"/>
          <w:cols w:space="720"/>
          <w:docGrid w:linePitch="245"/>
        </w:sectPr>
      </w:pPr>
    </w:p>
    <w:p w:rsidR="00655D68" w:rsidRDefault="00655D68" w:rsidP="00277FFD">
      <w:pPr>
        <w:pStyle w:val="Rubrik2"/>
        <w:spacing w:before="0"/>
      </w:pPr>
      <w:bookmarkStart w:id="570" w:name="_Toc351713574"/>
      <w:bookmarkStart w:id="571" w:name="_Toc351714661"/>
      <w:bookmarkStart w:id="572" w:name="_Toc351724125"/>
      <w:bookmarkStart w:id="573" w:name="_Toc351724582"/>
      <w:bookmarkStart w:id="574" w:name="_Toc351963534"/>
      <w:bookmarkStart w:id="575" w:name="_Toc351982093"/>
      <w:bookmarkStart w:id="576" w:name="_Toc351995781"/>
      <w:bookmarkStart w:id="577" w:name="_Toc352057142"/>
      <w:bookmarkStart w:id="578" w:name="_Toc352058781"/>
      <w:bookmarkStart w:id="579" w:name="_Toc354038564"/>
      <w:bookmarkStart w:id="580" w:name="_Toc354384643"/>
      <w:bookmarkStart w:id="581" w:name="_Toc354515368"/>
      <w:bookmarkStart w:id="582" w:name="_Toc355341516"/>
      <w:bookmarkStart w:id="583" w:name="_Toc357503368"/>
      <w:bookmarkStart w:id="584" w:name="_Toc357597445"/>
      <w:bookmarkStart w:id="585" w:name="_Toc357605878"/>
      <w:bookmarkStart w:id="586" w:name="_Toc357676808"/>
      <w:bookmarkStart w:id="587" w:name="_Toc358036795"/>
      <w:bookmarkStart w:id="588" w:name="_Toc358212565"/>
      <w:bookmarkStart w:id="589" w:name="_Toc358212737"/>
      <w:bookmarkStart w:id="590" w:name="_Toc358890554"/>
      <w:bookmarkStart w:id="591" w:name="_Toc358891079"/>
      <w:bookmarkStart w:id="592" w:name="_Toc359918105"/>
      <w:bookmarkStart w:id="593" w:name="_Toc360001052"/>
      <w:bookmarkStart w:id="594" w:name="_Toc360182237"/>
      <w:bookmarkStart w:id="595" w:name="_Toc364257039"/>
      <w:bookmarkStart w:id="596" w:name="_Toc364324293"/>
      <w:bookmarkStart w:id="597" w:name="_Toc364407362"/>
      <w:bookmarkStart w:id="598" w:name="_Toc364768484"/>
      <w:bookmarkStart w:id="599" w:name="_Toc364768715"/>
      <w:bookmarkStart w:id="600" w:name="_Toc364768782"/>
      <w:bookmarkStart w:id="601" w:name="_Toc365547125"/>
      <w:bookmarkStart w:id="602" w:name="_Toc365558692"/>
      <w:bookmarkStart w:id="603" w:name="_Toc365617028"/>
      <w:bookmarkStart w:id="604" w:name="_Toc365617094"/>
      <w:bookmarkStart w:id="605" w:name="_Toc365649731"/>
      <w:bookmarkStart w:id="606" w:name="_Toc365651333"/>
      <w:bookmarkStart w:id="607" w:name="_Toc365652503"/>
      <w:bookmarkStart w:id="608" w:name="_Toc365654351"/>
      <w:bookmarkStart w:id="609" w:name="_Toc365885498"/>
      <w:bookmarkStart w:id="610" w:name="_Toc365889025"/>
      <w:bookmarkStart w:id="611" w:name="_Toc365900304"/>
      <w:bookmarkStart w:id="612" w:name="_Toc365905902"/>
      <w:bookmarkStart w:id="613" w:name="_Toc365968585"/>
      <w:bookmarkStart w:id="614" w:name="_Toc366488671"/>
      <w:bookmarkStart w:id="615" w:name="_Toc366501612"/>
      <w:bookmarkStart w:id="616" w:name="_Toc366503075"/>
      <w:bookmarkStart w:id="617" w:name="_Toc366505404"/>
      <w:bookmarkStart w:id="618" w:name="_Toc367127386"/>
      <w:bookmarkStart w:id="619" w:name="_Toc367263336"/>
      <w:bookmarkStart w:id="620" w:name="_Toc367263781"/>
      <w:bookmarkStart w:id="621" w:name="_Toc367265219"/>
      <w:bookmarkStart w:id="622" w:name="_Toc367362253"/>
      <w:bookmarkStart w:id="623" w:name="_Toc367450712"/>
      <w:bookmarkStart w:id="624" w:name="_Toc367698837"/>
      <w:bookmarkStart w:id="625" w:name="_Toc367699781"/>
      <w:bookmarkStart w:id="626" w:name="_Toc367710406"/>
      <w:bookmarkStart w:id="627" w:name="_Toc367714156"/>
      <w:bookmarkStart w:id="628" w:name="_Toc367716376"/>
      <w:bookmarkStart w:id="629" w:name="_Toc368387724"/>
      <w:bookmarkStart w:id="630" w:name="_Toc368394283"/>
      <w:bookmarkStart w:id="631" w:name="_Toc368395655"/>
      <w:bookmarkStart w:id="632" w:name="_Toc368483516"/>
      <w:bookmarkStart w:id="633" w:name="_Toc368491164"/>
      <w:bookmarkStart w:id="634" w:name="_Toc368492965"/>
      <w:bookmarkStart w:id="635" w:name="_Toc368494533"/>
      <w:bookmarkStart w:id="636" w:name="_Toc368554672"/>
      <w:r>
        <w:lastRenderedPageBreak/>
        <w:t>Förslag till lag om ändring i skatteförfarandelagen (2011:1244)</w:t>
      </w:r>
      <w:bookmarkEnd w:id="570"/>
      <w:bookmarkEnd w:id="571"/>
      <w:bookmarkEnd w:id="572"/>
      <w:bookmarkEnd w:id="573"/>
      <w:bookmarkEnd w:id="574"/>
      <w:bookmarkEnd w:id="575"/>
      <w:bookmarkEnd w:id="576"/>
      <w:bookmarkEnd w:id="577"/>
      <w:bookmarkEnd w:id="578"/>
      <w:bookmarkEnd w:id="579"/>
      <w:bookmarkEnd w:id="580"/>
      <w:bookmarkEnd w:id="581"/>
      <w:bookmarkEnd w:id="582"/>
      <w:bookmarkEnd w:id="583"/>
      <w:bookmarkEnd w:id="584"/>
      <w:bookmarkEnd w:id="585"/>
      <w:bookmarkEnd w:id="586"/>
      <w:bookmarkEnd w:id="587"/>
      <w:bookmarkEnd w:id="588"/>
      <w:bookmarkEnd w:id="589"/>
      <w:bookmarkEnd w:id="590"/>
      <w:bookmarkEnd w:id="591"/>
      <w:bookmarkEnd w:id="592"/>
      <w:bookmarkEnd w:id="593"/>
      <w:bookmarkEnd w:id="594"/>
      <w:bookmarkEnd w:id="595"/>
      <w:bookmarkEnd w:id="596"/>
      <w:bookmarkEnd w:id="597"/>
      <w:bookmarkEnd w:id="598"/>
      <w:bookmarkEnd w:id="599"/>
      <w:bookmarkEnd w:id="600"/>
      <w:bookmarkEnd w:id="601"/>
      <w:bookmarkEnd w:id="602"/>
      <w:bookmarkEnd w:id="603"/>
      <w:bookmarkEnd w:id="604"/>
      <w:bookmarkEnd w:id="605"/>
      <w:bookmarkEnd w:id="606"/>
      <w:bookmarkEnd w:id="607"/>
      <w:bookmarkEnd w:id="608"/>
      <w:bookmarkEnd w:id="609"/>
      <w:bookmarkEnd w:id="610"/>
      <w:bookmarkEnd w:id="611"/>
      <w:bookmarkEnd w:id="612"/>
      <w:bookmarkEnd w:id="613"/>
      <w:bookmarkEnd w:id="614"/>
      <w:bookmarkEnd w:id="615"/>
      <w:bookmarkEnd w:id="616"/>
      <w:bookmarkEnd w:id="617"/>
      <w:bookmarkEnd w:id="618"/>
      <w:bookmarkEnd w:id="619"/>
      <w:bookmarkEnd w:id="620"/>
      <w:bookmarkEnd w:id="621"/>
      <w:bookmarkEnd w:id="622"/>
      <w:bookmarkEnd w:id="623"/>
      <w:bookmarkEnd w:id="624"/>
      <w:bookmarkEnd w:id="625"/>
      <w:bookmarkEnd w:id="626"/>
      <w:bookmarkEnd w:id="627"/>
      <w:bookmarkEnd w:id="628"/>
      <w:bookmarkEnd w:id="629"/>
      <w:bookmarkEnd w:id="630"/>
      <w:bookmarkEnd w:id="631"/>
      <w:bookmarkEnd w:id="632"/>
      <w:bookmarkEnd w:id="633"/>
      <w:bookmarkEnd w:id="634"/>
      <w:bookmarkEnd w:id="635"/>
      <w:bookmarkEnd w:id="636"/>
    </w:p>
    <w:p w:rsidR="00655D68" w:rsidRDefault="00655D68" w:rsidP="00655D68">
      <w:pPr>
        <w:pStyle w:val="Brdtextmedindrag"/>
      </w:pPr>
      <w:r>
        <w:t>Härigenom föreskrivs att 39 kap. 2 och 5 §§ skatteförfarandelagen (2011:1244) ska ha följande lydelse.</w:t>
      </w:r>
    </w:p>
    <w:p w:rsidR="00655D68" w:rsidRDefault="00655D68" w:rsidP="00655D68">
      <w:pPr>
        <w:pStyle w:val="Brdtextmedindrag"/>
      </w:pPr>
    </w:p>
    <w:p w:rsidR="00655D68" w:rsidRDefault="00655D68" w:rsidP="00655D68">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RPr="0047741E" w:rsidTr="00A64F4A">
        <w:tc>
          <w:tcPr>
            <w:tcW w:w="3061" w:type="dxa"/>
            <w:shd w:val="clear" w:color="auto" w:fill="auto"/>
          </w:tcPr>
          <w:p w:rsidR="00655D68" w:rsidRPr="0047741E" w:rsidRDefault="00655D68" w:rsidP="00A64F4A">
            <w:pPr>
              <w:pStyle w:val="Brdtext"/>
              <w:rPr>
                <w:i/>
              </w:rPr>
            </w:pPr>
            <w:r w:rsidRPr="0047741E">
              <w:rPr>
                <w:i/>
              </w:rPr>
              <w:t>Nuvarande lydelse</w:t>
            </w:r>
          </w:p>
        </w:tc>
        <w:tc>
          <w:tcPr>
            <w:tcW w:w="3061" w:type="dxa"/>
            <w:shd w:val="clear" w:color="auto" w:fill="auto"/>
          </w:tcPr>
          <w:p w:rsidR="00655D68" w:rsidRPr="0047741E" w:rsidRDefault="00655D68" w:rsidP="00A64F4A">
            <w:pPr>
              <w:pStyle w:val="Brdtext"/>
              <w:rPr>
                <w:i/>
              </w:rPr>
            </w:pPr>
            <w:r w:rsidRPr="0047741E">
              <w:rPr>
                <w:i/>
              </w:rPr>
              <w:t>Föreslagen lydelse</w:t>
            </w:r>
          </w:p>
        </w:tc>
      </w:tr>
    </w:tbl>
    <w:p w:rsidR="00655D68" w:rsidRDefault="00655D68" w:rsidP="00655D68">
      <w:pPr>
        <w:pStyle w:val="Brdtextmedindrag"/>
      </w:pPr>
    </w:p>
    <w:p w:rsidR="00655D68" w:rsidRDefault="00655D68" w:rsidP="00655D68">
      <w:pPr>
        <w:pStyle w:val="Brdtextmedindrag"/>
      </w:pPr>
    </w:p>
    <w:p w:rsidR="00655D68" w:rsidRDefault="00655D68" w:rsidP="00655D68">
      <w:pPr>
        <w:pStyle w:val="Brdtextmedindrag"/>
        <w:jc w:val="center"/>
        <w:rPr>
          <w:b/>
        </w:rPr>
      </w:pPr>
      <w:r>
        <w:rPr>
          <w:b/>
        </w:rPr>
        <w:t>39 kap.</w:t>
      </w:r>
    </w:p>
    <w:p w:rsidR="00655D68" w:rsidRDefault="00655D68" w:rsidP="00655D68">
      <w:pPr>
        <w:pStyle w:val="Brdtextmedindrag"/>
        <w:jc w:val="center"/>
      </w:pPr>
      <w:r>
        <w:t>2 §</w:t>
      </w:r>
      <w:r>
        <w:rPr>
          <w:rStyle w:val="Fotnotsreferens"/>
        </w:rPr>
        <w:footnoteReference w:id="12"/>
      </w:r>
    </w:p>
    <w:p w:rsidR="00655D68" w:rsidRDefault="00655D68" w:rsidP="00655D68">
      <w:pPr>
        <w:pStyle w:val="Brdtextmedindrag"/>
      </w:pPr>
      <w:r>
        <w:t>I denna lag avses med</w:t>
      </w:r>
    </w:p>
    <w:p w:rsidR="00655D68" w:rsidRDefault="00655D68" w:rsidP="00655D68">
      <w:pPr>
        <w:pStyle w:val="Brdtextmedindrag"/>
      </w:pPr>
      <w:r w:rsidRPr="00597068">
        <w:rPr>
          <w:i/>
        </w:rPr>
        <w:t>kassaregister</w:t>
      </w:r>
      <w:r w:rsidRPr="00D009A7">
        <w:t xml:space="preserve">: </w:t>
      </w:r>
      <w:r>
        <w:t>kassaapparat, kassaterminal, kassasystem och liknande apparatur för registrering av försäljning av varor och tjänster mot kontant betalning eller mot betalning med kontokort,</w:t>
      </w:r>
    </w:p>
    <w:p w:rsidR="00655D68" w:rsidRDefault="00655D68" w:rsidP="00655D68">
      <w:pPr>
        <w:pStyle w:val="Brdtextmedindrag"/>
      </w:pPr>
      <w:r w:rsidRPr="00597068">
        <w:rPr>
          <w:i/>
        </w:rPr>
        <w:t>torg- och marknadshandel</w:t>
      </w:r>
      <w:r w:rsidRPr="00D009A7">
        <w:t>:</w:t>
      </w:r>
      <w:r>
        <w:t xml:space="preserve"> all handel utom sådan som en närings</w:t>
      </w:r>
      <w:r>
        <w:softHyphen/>
        <w:t>idkare stadigvarande bedriver i permanenta lokaler eller i omedelbar anslutning till dessa,</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C25F8C">
        <w:tc>
          <w:tcPr>
            <w:tcW w:w="3061" w:type="dxa"/>
            <w:shd w:val="clear" w:color="auto" w:fill="auto"/>
          </w:tcPr>
          <w:p w:rsidR="00655D68" w:rsidRDefault="00655D68" w:rsidP="00A64F4A">
            <w:pPr>
              <w:pStyle w:val="Brdtextmedindrag"/>
            </w:pPr>
          </w:p>
        </w:tc>
        <w:tc>
          <w:tcPr>
            <w:tcW w:w="3061" w:type="dxa"/>
            <w:shd w:val="clear" w:color="auto" w:fill="auto"/>
          </w:tcPr>
          <w:p w:rsidR="00655D68" w:rsidRPr="00D3278E" w:rsidRDefault="00655D68" w:rsidP="00A64F4A">
            <w:pPr>
              <w:pStyle w:val="Brdtextmedindrag"/>
              <w:rPr>
                <w:i/>
              </w:rPr>
            </w:pPr>
            <w:r w:rsidRPr="00D3278E">
              <w:rPr>
                <w:i/>
                <w:u w:val="single"/>
              </w:rPr>
              <w:t>distansavtal</w:t>
            </w:r>
            <w:r w:rsidRPr="0021325F">
              <w:rPr>
                <w:i/>
              </w:rPr>
              <w:t>:</w:t>
            </w:r>
            <w:r w:rsidRPr="00D3278E">
              <w:rPr>
                <w:i/>
              </w:rPr>
              <w:t xml:space="preserve"> avtal som ingås inom ramen för ett av närings</w:t>
            </w:r>
            <w:r>
              <w:rPr>
                <w:i/>
              </w:rPr>
              <w:softHyphen/>
            </w:r>
            <w:r w:rsidRPr="00D3278E">
              <w:rPr>
                <w:i/>
              </w:rPr>
              <w:t>idkaren organiserat system för att träffa avtal på distans</w:t>
            </w:r>
            <w:r w:rsidR="00DB5AA4">
              <w:rPr>
                <w:i/>
              </w:rPr>
              <w:t>, om</w:t>
            </w:r>
            <w:r w:rsidRPr="00D3278E">
              <w:rPr>
                <w:i/>
              </w:rPr>
              <w:t xml:space="preserve"> kommu</w:t>
            </w:r>
            <w:r>
              <w:rPr>
                <w:i/>
              </w:rPr>
              <w:softHyphen/>
            </w:r>
            <w:r w:rsidRPr="00D3278E">
              <w:rPr>
                <w:i/>
              </w:rPr>
              <w:t>nikationen uteslutande sker på distans,</w:t>
            </w:r>
          </w:p>
        </w:tc>
      </w:tr>
      <w:tr w:rsidR="00655D68" w:rsidTr="00A64F4A">
        <w:tc>
          <w:tcPr>
            <w:tcW w:w="3061" w:type="dxa"/>
            <w:shd w:val="clear" w:color="auto" w:fill="auto"/>
          </w:tcPr>
          <w:p w:rsidR="00655D68" w:rsidRDefault="00655D68" w:rsidP="00A64F4A">
            <w:pPr>
              <w:pStyle w:val="Brdtextmedindrag"/>
            </w:pPr>
          </w:p>
        </w:tc>
        <w:tc>
          <w:tcPr>
            <w:tcW w:w="3061" w:type="dxa"/>
            <w:shd w:val="clear" w:color="auto" w:fill="auto"/>
          </w:tcPr>
          <w:p w:rsidR="00655D68" w:rsidRPr="00D3278E" w:rsidRDefault="00655D68" w:rsidP="00A64F4A">
            <w:pPr>
              <w:pStyle w:val="Brdtextmedindrag"/>
              <w:rPr>
                <w:i/>
              </w:rPr>
            </w:pPr>
            <w:r w:rsidRPr="00D3278E">
              <w:rPr>
                <w:i/>
                <w:u w:val="single"/>
              </w:rPr>
              <w:t>hemförsäljningsavtal</w:t>
            </w:r>
            <w:r w:rsidRPr="0021325F">
              <w:rPr>
                <w:i/>
              </w:rPr>
              <w:t>:</w:t>
            </w:r>
            <w:r w:rsidRPr="00D3278E">
              <w:rPr>
                <w:i/>
              </w:rPr>
              <w:t xml:space="preserve"> avtal som ingås vid ett hembesök eller under en av näringsidkaren organiserad utflykt till en plats utanför dennes fasta försäljningsställe,</w:t>
            </w:r>
          </w:p>
        </w:tc>
      </w:tr>
    </w:tbl>
    <w:p w:rsidR="00655D68" w:rsidRDefault="00655D68" w:rsidP="00655D68">
      <w:pPr>
        <w:pStyle w:val="Brdtextmedindrag"/>
      </w:pPr>
      <w:r w:rsidRPr="00597068">
        <w:rPr>
          <w:i/>
        </w:rPr>
        <w:t>restaurangverksamhet</w:t>
      </w:r>
      <w:r>
        <w:t>: näringsverksamhet som avser restaurang, pizzabutik och annat liknande avhämtningsställe, gatukök, kafé, personalmatsal, catering och centralkök,</w:t>
      </w:r>
    </w:p>
    <w:p w:rsidR="00655D68" w:rsidRDefault="00655D68" w:rsidP="00655D68">
      <w:pPr>
        <w:pStyle w:val="Brdtextmedindrag"/>
      </w:pPr>
      <w:r w:rsidRPr="00597068">
        <w:rPr>
          <w:i/>
        </w:rPr>
        <w:t>frisörverksamhet</w:t>
      </w:r>
      <w:r>
        <w:t>: näringsverksamhet som avser hårvård, samt</w:t>
      </w:r>
    </w:p>
    <w:p w:rsidR="00655D68" w:rsidRDefault="00655D68" w:rsidP="00655D68">
      <w:pPr>
        <w:pStyle w:val="Brdtextmedindrag"/>
      </w:pPr>
      <w:r w:rsidRPr="00597068">
        <w:rPr>
          <w:i/>
        </w:rPr>
        <w:t>tvätteriverksamhet</w:t>
      </w:r>
      <w:r>
        <w:t>: näringsverksamhet som avser rengöring av textilier eller därmed jämförbara material samt sådan uthyrning, färgning, lagning eller ändring av textilier eller därmed jämförbara material som sker i samband med den näringsverksamheten.</w:t>
      </w:r>
    </w:p>
    <w:p w:rsidR="00655D68" w:rsidRDefault="00655D68" w:rsidP="00655D68">
      <w:pPr>
        <w:pStyle w:val="Brdtextmedindrag"/>
      </w:pPr>
      <w:r>
        <w:t>Näringsverksamhet som huvudsakligen avser annan verksamhet än restaurang-, frisör- eller tvätteriverksamhet ska dock inte anses som sådan verksamhet.</w:t>
      </w:r>
    </w:p>
    <w:p w:rsidR="00655D68" w:rsidRDefault="00655D68" w:rsidP="00655D68">
      <w:pPr>
        <w:pStyle w:val="Brdtextmedindrag"/>
      </w:pPr>
    </w:p>
    <w:p w:rsidR="00655D68" w:rsidRDefault="00655D68" w:rsidP="00655D68">
      <w:pPr>
        <w:overflowPunct/>
        <w:autoSpaceDE/>
        <w:autoSpaceDN/>
        <w:adjustRightInd/>
        <w:textAlignment w:val="auto"/>
        <w:rPr>
          <w:sz w:val="20"/>
        </w:rPr>
      </w:pPr>
      <w:r>
        <w:br w:type="page"/>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A64F4A">
        <w:tc>
          <w:tcPr>
            <w:tcW w:w="3061" w:type="dxa"/>
            <w:shd w:val="clear" w:color="auto" w:fill="auto"/>
          </w:tcPr>
          <w:p w:rsidR="00655D68" w:rsidRPr="00120B76" w:rsidRDefault="00655D68" w:rsidP="00A64F4A">
            <w:pPr>
              <w:pStyle w:val="Brdtext"/>
              <w:rPr>
                <w:i/>
              </w:rPr>
            </w:pPr>
            <w:r w:rsidRPr="00120B76">
              <w:rPr>
                <w:i/>
              </w:rPr>
              <w:lastRenderedPageBreak/>
              <w:t>Lydelse enligt SFS 2013:384</w:t>
            </w:r>
          </w:p>
        </w:tc>
        <w:tc>
          <w:tcPr>
            <w:tcW w:w="3061" w:type="dxa"/>
            <w:shd w:val="clear" w:color="auto" w:fill="auto"/>
          </w:tcPr>
          <w:p w:rsidR="00655D68" w:rsidRPr="00120B76" w:rsidRDefault="00655D68" w:rsidP="00A64F4A">
            <w:pPr>
              <w:pStyle w:val="Brdtext"/>
              <w:rPr>
                <w:i/>
              </w:rPr>
            </w:pPr>
            <w:r w:rsidRPr="00120B76">
              <w:rPr>
                <w:i/>
              </w:rPr>
              <w:t>Föreslagen lydelse</w:t>
            </w:r>
          </w:p>
        </w:tc>
      </w:tr>
    </w:tbl>
    <w:p w:rsidR="00655D68" w:rsidRDefault="00655D68" w:rsidP="00655D68">
      <w:pPr>
        <w:pStyle w:val="Brdtextmedindrag"/>
        <w:jc w:val="center"/>
      </w:pPr>
    </w:p>
    <w:p w:rsidR="00655D68" w:rsidRDefault="00655D68" w:rsidP="00655D68">
      <w:pPr>
        <w:pStyle w:val="Brdtextmedindrag"/>
        <w:jc w:val="center"/>
      </w:pPr>
      <w:r>
        <w:t>5 §</w:t>
      </w:r>
    </w:p>
    <w:p w:rsidR="00655D68" w:rsidRDefault="00655D68" w:rsidP="00655D68">
      <w:pPr>
        <w:pStyle w:val="Brdtextmedindrag"/>
      </w:pPr>
      <w:r>
        <w:t>Skyldigheten att använda kassaregister gäller inte för den som</w:t>
      </w:r>
    </w:p>
    <w:p w:rsidR="00655D68" w:rsidRDefault="00655D68" w:rsidP="00655D68">
      <w:pPr>
        <w:pStyle w:val="Brdtextmedindrag"/>
      </w:pPr>
      <w:r>
        <w:t>1. bara i obetydlig omfattning säljer varor eller tjänster mot kontant betalning eller mot betalning med kontokort,</w:t>
      </w:r>
    </w:p>
    <w:p w:rsidR="00655D68" w:rsidRDefault="00655D68" w:rsidP="00655D68">
      <w:pPr>
        <w:pStyle w:val="Brdtextmedindrag"/>
      </w:pPr>
      <w:r w:rsidRPr="00C47E6F">
        <w:rPr>
          <w:spacing w:val="-2"/>
        </w:rPr>
        <w:t>2. är befriad från skattskyldighet enligt inkomstskattelagen (1999:1229)</w:t>
      </w:r>
      <w:r>
        <w:t xml:space="preserve"> för inkomst från sådan försäljning som avses i 4 §,</w:t>
      </w:r>
    </w:p>
    <w:p w:rsidR="00655D68" w:rsidRDefault="00655D68" w:rsidP="00655D68">
      <w:pPr>
        <w:pStyle w:val="Brdtextmedindrag"/>
      </w:pPr>
      <w:r>
        <w:t>3. bedriver taxitrafik enligt taxitrafiklagen (2012:211),</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A64F4A">
        <w:tc>
          <w:tcPr>
            <w:tcW w:w="3061" w:type="dxa"/>
            <w:shd w:val="clear" w:color="auto" w:fill="auto"/>
          </w:tcPr>
          <w:p w:rsidR="00655D68" w:rsidRDefault="00655D68" w:rsidP="00A64F4A">
            <w:pPr>
              <w:pStyle w:val="Brdtextmedindrag"/>
            </w:pPr>
            <w:r w:rsidRPr="008F2F32">
              <w:t>4.</w:t>
            </w:r>
            <w:r>
              <w:t> </w:t>
            </w:r>
            <w:r w:rsidRPr="008F2F32">
              <w:t xml:space="preserve">säljer varor eller tjänster genom </w:t>
            </w:r>
            <w:r w:rsidRPr="008F2F32">
              <w:rPr>
                <w:i/>
              </w:rPr>
              <w:t>sådana</w:t>
            </w:r>
            <w:r w:rsidRPr="008F2F32">
              <w:t xml:space="preserve"> distansavtal eller hemförsäljningsavtal </w:t>
            </w:r>
            <w:r w:rsidRPr="008F2F32">
              <w:rPr>
                <w:i/>
              </w:rPr>
              <w:t>som avses i distans- och hemförsäljnings</w:t>
            </w:r>
            <w:r w:rsidRPr="008F2F32">
              <w:rPr>
                <w:i/>
              </w:rPr>
              <w:softHyphen/>
              <w:t>lagen (2005:59),</w:t>
            </w:r>
          </w:p>
        </w:tc>
        <w:tc>
          <w:tcPr>
            <w:tcW w:w="3061" w:type="dxa"/>
            <w:shd w:val="clear" w:color="auto" w:fill="auto"/>
          </w:tcPr>
          <w:p w:rsidR="00655D68" w:rsidRDefault="00655D68" w:rsidP="00A64F4A">
            <w:pPr>
              <w:pStyle w:val="Brdtextmedindrag"/>
            </w:pPr>
            <w:r w:rsidRPr="008F2F32">
              <w:t>4.</w:t>
            </w:r>
            <w:r>
              <w:t> </w:t>
            </w:r>
            <w:r w:rsidRPr="008F2F32">
              <w:t>säljer varor eller tjänster genom distansavtal eller hemför</w:t>
            </w:r>
            <w:r>
              <w:softHyphen/>
            </w:r>
            <w:r w:rsidRPr="008F2F32">
              <w:t>säljningsavtal,</w:t>
            </w:r>
          </w:p>
        </w:tc>
      </w:tr>
    </w:tbl>
    <w:p w:rsidR="00655D68" w:rsidRDefault="00655D68" w:rsidP="00655D68">
      <w:pPr>
        <w:pStyle w:val="Brdtextmedindrag"/>
      </w:pPr>
      <w:r>
        <w:t>5. säljer varor eller tjänster med hjälp av en varuautomat eller annan liknande automat eller i en automatiserad affärslokal, eller</w:t>
      </w:r>
    </w:p>
    <w:p w:rsidR="00655D68" w:rsidRDefault="00655D68" w:rsidP="00655D68">
      <w:pPr>
        <w:pStyle w:val="Brdtextmedindrag"/>
      </w:pPr>
      <w:r>
        <w:t>6. anordnar automatspel enligt lagen (1982:636) om anordnande av visst automatspel eller enligt lotterilagen (1994:1000).</w:t>
      </w:r>
    </w:p>
    <w:p w:rsidR="00655D68" w:rsidRDefault="00655D68" w:rsidP="00655D68">
      <w:pPr>
        <w:pStyle w:val="Brdtext"/>
        <w:spacing w:after="10"/>
        <w:rPr>
          <w:u w:val="single"/>
        </w:rPr>
      </w:pPr>
      <w:r w:rsidRPr="00165136">
        <w:rPr>
          <w:u w:val="single"/>
        </w:rPr>
        <w:t>                                     </w:t>
      </w:r>
    </w:p>
    <w:p w:rsidR="00655D68" w:rsidRDefault="00655D68" w:rsidP="00655D68">
      <w:pPr>
        <w:pStyle w:val="Brdtextmedindrag"/>
      </w:pPr>
    </w:p>
    <w:p w:rsidR="00655D68" w:rsidRDefault="00655D68" w:rsidP="00655D68">
      <w:pPr>
        <w:pStyle w:val="Brdtextmedindrag"/>
      </w:pPr>
      <w:r w:rsidRPr="00165136">
        <w:t>Denna lag träder i kraft den 13 juni 2014.</w:t>
      </w:r>
    </w:p>
    <w:p w:rsidR="00655D68" w:rsidRDefault="00655D68" w:rsidP="00655D68">
      <w:pPr>
        <w:pStyle w:val="Brdtextmedindrag"/>
      </w:pPr>
    </w:p>
    <w:p w:rsidR="00655D68" w:rsidRDefault="00655D68" w:rsidP="00655D68">
      <w:pPr>
        <w:pStyle w:val="Brdtextmedindrag"/>
        <w:sectPr w:rsidR="00655D68" w:rsidSect="00A64F4A">
          <w:footnotePr>
            <w:numRestart w:val="eachSect"/>
          </w:footnotePr>
          <w:pgSz w:w="9356" w:h="13721" w:code="9"/>
          <w:pgMar w:top="794" w:right="2438" w:bottom="1191" w:left="1020" w:header="0" w:footer="709" w:gutter="0"/>
          <w:cols w:space="720"/>
          <w:docGrid w:linePitch="245"/>
        </w:sectPr>
      </w:pPr>
    </w:p>
    <w:p w:rsidR="00655D68" w:rsidRDefault="00655D68" w:rsidP="00277FFD">
      <w:pPr>
        <w:pStyle w:val="Rubrik1"/>
        <w:spacing w:before="0"/>
      </w:pPr>
      <w:bookmarkStart w:id="637" w:name="_Toc351714662"/>
      <w:bookmarkStart w:id="638" w:name="_Toc351724126"/>
      <w:bookmarkStart w:id="639" w:name="_Toc351724583"/>
      <w:bookmarkStart w:id="640" w:name="_Toc351963535"/>
      <w:bookmarkStart w:id="641" w:name="_Toc351982094"/>
      <w:bookmarkStart w:id="642" w:name="_Toc351995782"/>
      <w:bookmarkStart w:id="643" w:name="_Toc352057143"/>
      <w:bookmarkStart w:id="644" w:name="_Toc352058782"/>
      <w:bookmarkStart w:id="645" w:name="_Toc354038565"/>
      <w:bookmarkStart w:id="646" w:name="_Toc354384644"/>
      <w:bookmarkStart w:id="647" w:name="_Toc354515369"/>
      <w:bookmarkStart w:id="648" w:name="_Toc355341517"/>
      <w:bookmarkStart w:id="649" w:name="_Toc357503369"/>
      <w:bookmarkStart w:id="650" w:name="_Toc357597446"/>
      <w:bookmarkStart w:id="651" w:name="_Toc357605879"/>
      <w:bookmarkStart w:id="652" w:name="_Toc357676809"/>
      <w:bookmarkStart w:id="653" w:name="_Toc358036796"/>
      <w:bookmarkStart w:id="654" w:name="_Toc358212566"/>
      <w:bookmarkStart w:id="655" w:name="_Toc358212738"/>
      <w:bookmarkStart w:id="656" w:name="_Toc358890555"/>
      <w:bookmarkStart w:id="657" w:name="_Toc358891080"/>
      <w:bookmarkStart w:id="658" w:name="_Toc359918106"/>
      <w:bookmarkStart w:id="659" w:name="_Toc360001053"/>
      <w:bookmarkStart w:id="660" w:name="_Toc360182238"/>
      <w:bookmarkStart w:id="661" w:name="_Toc364257040"/>
      <w:bookmarkStart w:id="662" w:name="_Toc364324294"/>
      <w:bookmarkStart w:id="663" w:name="_Toc364407363"/>
      <w:bookmarkStart w:id="664" w:name="_Toc364768485"/>
      <w:bookmarkStart w:id="665" w:name="_Toc364768716"/>
      <w:bookmarkStart w:id="666" w:name="_Toc364768783"/>
      <w:bookmarkStart w:id="667" w:name="_Toc365547126"/>
      <w:bookmarkStart w:id="668" w:name="_Toc365558693"/>
      <w:bookmarkStart w:id="669" w:name="_Toc365617029"/>
      <w:bookmarkStart w:id="670" w:name="_Toc365617095"/>
      <w:bookmarkStart w:id="671" w:name="_Toc365649732"/>
      <w:bookmarkStart w:id="672" w:name="_Toc365651334"/>
      <w:bookmarkStart w:id="673" w:name="_Toc365652504"/>
      <w:bookmarkStart w:id="674" w:name="_Toc365654352"/>
      <w:bookmarkStart w:id="675" w:name="_Toc365885499"/>
      <w:bookmarkStart w:id="676" w:name="_Toc365889026"/>
      <w:bookmarkStart w:id="677" w:name="_Toc365900305"/>
      <w:bookmarkStart w:id="678" w:name="_Toc365905903"/>
      <w:bookmarkStart w:id="679" w:name="_Toc365968586"/>
      <w:bookmarkStart w:id="680" w:name="_Toc366488672"/>
      <w:bookmarkStart w:id="681" w:name="_Toc366501613"/>
      <w:bookmarkStart w:id="682" w:name="_Toc366503076"/>
      <w:bookmarkStart w:id="683" w:name="_Toc366505405"/>
      <w:bookmarkStart w:id="684" w:name="_Toc367127387"/>
      <w:bookmarkStart w:id="685" w:name="_Toc367263337"/>
      <w:bookmarkStart w:id="686" w:name="_Toc367263782"/>
      <w:bookmarkStart w:id="687" w:name="_Toc367265220"/>
      <w:bookmarkStart w:id="688" w:name="_Toc367362254"/>
      <w:bookmarkStart w:id="689" w:name="_Toc367450713"/>
      <w:bookmarkStart w:id="690" w:name="_Toc367698838"/>
      <w:bookmarkStart w:id="691" w:name="_Toc367699782"/>
      <w:bookmarkStart w:id="692" w:name="_Toc367710407"/>
      <w:bookmarkStart w:id="693" w:name="_Toc367714157"/>
      <w:bookmarkStart w:id="694" w:name="_Toc367716377"/>
      <w:bookmarkStart w:id="695" w:name="_Toc368387725"/>
      <w:bookmarkStart w:id="696" w:name="_Toc368394284"/>
      <w:bookmarkStart w:id="697" w:name="_Toc368395656"/>
      <w:bookmarkStart w:id="698" w:name="_Toc368483517"/>
      <w:bookmarkStart w:id="699" w:name="_Toc368491165"/>
      <w:bookmarkStart w:id="700" w:name="_Toc368492966"/>
      <w:bookmarkStart w:id="701" w:name="_Toc368494534"/>
      <w:bookmarkStart w:id="702" w:name="_Toc368554673"/>
      <w:r>
        <w:lastRenderedPageBreak/>
        <w:t>Ärendet</w:t>
      </w:r>
      <w:bookmarkEnd w:id="637"/>
      <w:bookmarkEnd w:id="638"/>
      <w:bookmarkEnd w:id="639"/>
      <w:bookmarkEnd w:id="640"/>
      <w:bookmarkEnd w:id="641"/>
      <w:bookmarkEnd w:id="642"/>
      <w:bookmarkEnd w:id="643"/>
      <w:r>
        <w:t xml:space="preserve"> och dess beredning</w:t>
      </w:r>
      <w:bookmarkEnd w:id="644"/>
      <w:bookmarkEnd w:id="645"/>
      <w:bookmarkEnd w:id="646"/>
      <w:bookmarkEnd w:id="647"/>
      <w:bookmarkEnd w:id="648"/>
      <w:bookmarkEnd w:id="649"/>
      <w:bookmarkEnd w:id="650"/>
      <w:bookmarkEnd w:id="651"/>
      <w:bookmarkEnd w:id="652"/>
      <w:bookmarkEnd w:id="653"/>
      <w:bookmarkEnd w:id="654"/>
      <w:bookmarkEnd w:id="655"/>
      <w:bookmarkEnd w:id="656"/>
      <w:bookmarkEnd w:id="657"/>
      <w:bookmarkEnd w:id="658"/>
      <w:bookmarkEnd w:id="659"/>
      <w:bookmarkEnd w:id="660"/>
      <w:bookmarkEnd w:id="661"/>
      <w:bookmarkEnd w:id="662"/>
      <w:bookmarkEnd w:id="663"/>
      <w:bookmarkEnd w:id="664"/>
      <w:bookmarkEnd w:id="665"/>
      <w:bookmarkEnd w:id="666"/>
      <w:bookmarkEnd w:id="667"/>
      <w:bookmarkEnd w:id="668"/>
      <w:bookmarkEnd w:id="669"/>
      <w:bookmarkEnd w:id="670"/>
      <w:bookmarkEnd w:id="671"/>
      <w:bookmarkEnd w:id="672"/>
      <w:bookmarkEnd w:id="673"/>
      <w:bookmarkEnd w:id="674"/>
      <w:bookmarkEnd w:id="675"/>
      <w:bookmarkEnd w:id="676"/>
      <w:bookmarkEnd w:id="677"/>
      <w:bookmarkEnd w:id="678"/>
      <w:bookmarkEnd w:id="679"/>
      <w:bookmarkEnd w:id="680"/>
      <w:bookmarkEnd w:id="681"/>
      <w:bookmarkEnd w:id="682"/>
      <w:bookmarkEnd w:id="683"/>
      <w:bookmarkEnd w:id="684"/>
      <w:bookmarkEnd w:id="685"/>
      <w:bookmarkEnd w:id="686"/>
      <w:bookmarkEnd w:id="687"/>
      <w:bookmarkEnd w:id="688"/>
      <w:bookmarkEnd w:id="689"/>
      <w:bookmarkEnd w:id="690"/>
      <w:bookmarkEnd w:id="691"/>
      <w:bookmarkEnd w:id="692"/>
      <w:bookmarkEnd w:id="693"/>
      <w:bookmarkEnd w:id="694"/>
      <w:bookmarkEnd w:id="695"/>
      <w:bookmarkEnd w:id="696"/>
      <w:bookmarkEnd w:id="697"/>
      <w:bookmarkEnd w:id="698"/>
      <w:bookmarkEnd w:id="699"/>
      <w:bookmarkEnd w:id="700"/>
      <w:bookmarkEnd w:id="701"/>
      <w:bookmarkEnd w:id="702"/>
    </w:p>
    <w:p w:rsidR="00655D68" w:rsidRDefault="00655D68" w:rsidP="00655D68">
      <w:pPr>
        <w:pStyle w:val="Brdtext"/>
      </w:pPr>
      <w:r>
        <w:t>Europaparlamentet och rådet har antagit ett nytt direktiv om konsument</w:t>
      </w:r>
      <w:r>
        <w:softHyphen/>
        <w:t>rättigheter</w:t>
      </w:r>
      <w:r>
        <w:rPr>
          <w:rStyle w:val="Fotnotsreferens"/>
        </w:rPr>
        <w:footnoteReference w:id="13"/>
      </w:r>
      <w:r>
        <w:t>. Genom direktivet upphävs tidigare direktiv om hem- och distansförsäljning från 1985 respek</w:t>
      </w:r>
      <w:r>
        <w:softHyphen/>
        <w:t>tive 1997. Dessutom ändras direktivet om oskäliga villkor i konsumentavtal från 1993 och direktivet om vissa aspekter rörande försäljning av konsumentvaror och härmed förknippade garantier från 1999. De nationella åtgärderna för att följa det nya direk</w:t>
      </w:r>
      <w:r>
        <w:softHyphen/>
        <w:t xml:space="preserve">tivet om konsumenträttigheter ska gälla i medlemsstaterna från och med den 13 juni 2014. Direktivet finns som </w:t>
      </w:r>
      <w:r w:rsidRPr="00B02939">
        <w:rPr>
          <w:i/>
        </w:rPr>
        <w:t>bilaga 1.</w:t>
      </w:r>
      <w:r>
        <w:t xml:space="preserve"> </w:t>
      </w:r>
    </w:p>
    <w:p w:rsidR="00655D68" w:rsidRDefault="004B7550" w:rsidP="00655D68">
      <w:pPr>
        <w:pStyle w:val="Brdtextmedindrag"/>
      </w:pPr>
      <w:r>
        <w:t>I kommissionens regi har tre</w:t>
      </w:r>
      <w:r w:rsidR="00655D68">
        <w:t xml:space="preserve"> möten hållits om genomförandet av direktivet. Överläggningar har dessutom hållits med företrädare för berörda departement i övriga nordiska länder om tolkningen och genom</w:t>
      </w:r>
      <w:r w:rsidR="00655D68">
        <w:softHyphen/>
        <w:t xml:space="preserve">förandet av direktivet. </w:t>
      </w:r>
    </w:p>
    <w:p w:rsidR="00655D68" w:rsidRDefault="00655D68" w:rsidP="00655D68">
      <w:pPr>
        <w:pStyle w:val="Brdtextmedindrag"/>
      </w:pPr>
      <w:r w:rsidRPr="00C47E6F">
        <w:rPr>
          <w:spacing w:val="-2"/>
        </w:rPr>
        <w:t>Som ett led i genomförandet utarbetades i Justitiedepartementet departe</w:t>
      </w:r>
      <w:r>
        <w:rPr>
          <w:spacing w:val="-2"/>
        </w:rPr>
        <w:softHyphen/>
      </w:r>
      <w:r w:rsidRPr="00C47E6F">
        <w:rPr>
          <w:spacing w:val="-2"/>
        </w:rPr>
        <w:t>mentspromemorian</w:t>
      </w:r>
      <w:r>
        <w:t xml:space="preserve"> Gemensamt konsumentskydd i EU (Ds 2013:15). En sammanfattning av promemorian finns i </w:t>
      </w:r>
      <w:r w:rsidRPr="00A51905">
        <w:rPr>
          <w:i/>
        </w:rPr>
        <w:t>bilaga 2</w:t>
      </w:r>
      <w:r>
        <w:rPr>
          <w:i/>
        </w:rPr>
        <w:t>,</w:t>
      </w:r>
      <w:r>
        <w:t xml:space="preserve"> och promemorians författningsförslag finns i </w:t>
      </w:r>
      <w:r w:rsidRPr="00A51905">
        <w:rPr>
          <w:i/>
        </w:rPr>
        <w:t>bilaga 3</w:t>
      </w:r>
      <w:r>
        <w:t xml:space="preserve">. Promemorian har remissbehandlats. En förteckning över remissinstanserna finns i </w:t>
      </w:r>
      <w:r w:rsidRPr="00A51905">
        <w:rPr>
          <w:i/>
        </w:rPr>
        <w:t>bilaga 4</w:t>
      </w:r>
      <w:r>
        <w:t xml:space="preserve">. </w:t>
      </w:r>
      <w:r w:rsidRPr="00110E6F">
        <w:rPr>
          <w:spacing w:val="-4"/>
        </w:rPr>
        <w:t>Remissyttrandena finns tillgängliga i lagstiftningsärendet (Ju2013/2027/L2).</w:t>
      </w:r>
    </w:p>
    <w:p w:rsidR="00655D68" w:rsidRDefault="00655D68" w:rsidP="00655D68">
      <w:pPr>
        <w:pStyle w:val="Brdtextmedindrag"/>
      </w:pPr>
      <w:r>
        <w:t>En jämförelsetabell med en sammanställning av bestäm</w:t>
      </w:r>
      <w:r>
        <w:softHyphen/>
        <w:t>melserna i direktivet och närmast mot</w:t>
      </w:r>
      <w:r>
        <w:softHyphen/>
        <w:t xml:space="preserve">svarande bestämmelser i svensk lag finns i </w:t>
      </w:r>
      <w:r>
        <w:rPr>
          <w:i/>
        </w:rPr>
        <w:t>bilaga 5</w:t>
      </w:r>
      <w:r>
        <w:t>.</w:t>
      </w:r>
    </w:p>
    <w:p w:rsidR="00AA4466" w:rsidRDefault="00AA4466" w:rsidP="00C25F8C">
      <w:pPr>
        <w:pStyle w:val="Rubrik5utannumrering"/>
      </w:pPr>
      <w:r>
        <w:t>Lagrådet</w:t>
      </w:r>
    </w:p>
    <w:p w:rsidR="00AA4466" w:rsidRDefault="00AA4466" w:rsidP="00C25F8C">
      <w:pPr>
        <w:pStyle w:val="Brdtext"/>
      </w:pPr>
      <w:r>
        <w:t xml:space="preserve">Regeringen beslutade den 6 september 2013 att inhämta Lagrådets yttrande över de lagförslag som finns i </w:t>
      </w:r>
      <w:r w:rsidRPr="00AA4466">
        <w:rPr>
          <w:i/>
        </w:rPr>
        <w:t>bilaga 6</w:t>
      </w:r>
      <w:r>
        <w:t>.</w:t>
      </w:r>
    </w:p>
    <w:p w:rsidR="00AA4466" w:rsidRDefault="00AA4466" w:rsidP="00C25F8C">
      <w:pPr>
        <w:pStyle w:val="Brdtextmedindrag"/>
      </w:pPr>
      <w:r>
        <w:t xml:space="preserve">Lagrådets yttrande finns i </w:t>
      </w:r>
      <w:r w:rsidRPr="00AA4466">
        <w:rPr>
          <w:i/>
        </w:rPr>
        <w:t>bilaga 7</w:t>
      </w:r>
      <w:r w:rsidR="008D6BFE">
        <w:t>. Regeringen följer</w:t>
      </w:r>
      <w:r>
        <w:t xml:space="preserve"> Lagrådets för</w:t>
      </w:r>
      <w:r w:rsidR="004F72CA">
        <w:softHyphen/>
      </w:r>
      <w:r>
        <w:t xml:space="preserve">slag. Lagrådets </w:t>
      </w:r>
      <w:r w:rsidR="00F0024D">
        <w:t xml:space="preserve">synpunkter behandlas i avsnitt </w:t>
      </w:r>
      <w:r w:rsidR="008A5211">
        <w:t xml:space="preserve">5.1, 5.3, </w:t>
      </w:r>
      <w:r w:rsidR="00F0024D">
        <w:t>5.4</w:t>
      </w:r>
      <w:r w:rsidR="006508F9">
        <w:t>,</w:t>
      </w:r>
      <w:r w:rsidR="008A5211">
        <w:t xml:space="preserve"> </w:t>
      </w:r>
      <w:r w:rsidR="009E6CBB">
        <w:t xml:space="preserve">7 </w:t>
      </w:r>
      <w:r w:rsidR="008A5211">
        <w:t>och 11</w:t>
      </w:r>
      <w:r>
        <w:t xml:space="preserve"> samt i författningskommentaren.</w:t>
      </w:r>
    </w:p>
    <w:p w:rsidR="00AA4466" w:rsidRDefault="00AA4466" w:rsidP="00600A3D">
      <w:pPr>
        <w:pStyle w:val="Brdtextmedindrag"/>
      </w:pPr>
      <w:r>
        <w:t xml:space="preserve">I förhållande till lagrådsremissens förslag </w:t>
      </w:r>
      <w:r w:rsidR="008D6BFE">
        <w:t xml:space="preserve">görs också några </w:t>
      </w:r>
      <w:r>
        <w:t>språkli</w:t>
      </w:r>
      <w:r w:rsidR="008D6BFE">
        <w:t>ga och redaktionella ändringar</w:t>
      </w:r>
      <w:r>
        <w:t>.</w:t>
      </w:r>
      <w:r w:rsidRPr="00AA4466">
        <w:t xml:space="preserve"> </w:t>
      </w:r>
      <w:bookmarkStart w:id="703" w:name="_Toc351714663"/>
      <w:bookmarkStart w:id="704" w:name="_Toc351724127"/>
      <w:bookmarkStart w:id="705" w:name="_Toc351724584"/>
      <w:bookmarkStart w:id="706" w:name="_Toc351963536"/>
      <w:bookmarkStart w:id="707" w:name="_Toc351982095"/>
      <w:bookmarkStart w:id="708" w:name="_Toc351995783"/>
      <w:bookmarkStart w:id="709" w:name="_Toc352057144"/>
      <w:bookmarkStart w:id="710" w:name="_Toc352058783"/>
      <w:bookmarkStart w:id="711" w:name="_Toc354038566"/>
      <w:bookmarkStart w:id="712" w:name="_Toc354384645"/>
      <w:bookmarkStart w:id="713" w:name="_Toc354515370"/>
      <w:bookmarkStart w:id="714" w:name="_Toc355341518"/>
      <w:bookmarkStart w:id="715" w:name="_Toc357503370"/>
      <w:bookmarkStart w:id="716" w:name="_Toc357597447"/>
      <w:bookmarkStart w:id="717" w:name="_Toc357605880"/>
      <w:bookmarkStart w:id="718" w:name="_Toc357676810"/>
      <w:bookmarkStart w:id="719" w:name="_Toc358036797"/>
      <w:bookmarkStart w:id="720" w:name="_Toc358212567"/>
      <w:bookmarkStart w:id="721" w:name="_Toc358212739"/>
      <w:bookmarkStart w:id="722" w:name="_Toc358890556"/>
      <w:bookmarkStart w:id="723" w:name="_Toc358891081"/>
      <w:bookmarkStart w:id="724" w:name="_Toc359918107"/>
      <w:bookmarkStart w:id="725" w:name="_Toc360001054"/>
      <w:bookmarkStart w:id="726" w:name="_Toc360182239"/>
      <w:bookmarkStart w:id="727" w:name="_Toc364257041"/>
      <w:bookmarkStart w:id="728" w:name="_Toc364324295"/>
      <w:bookmarkStart w:id="729" w:name="_Toc364407364"/>
      <w:bookmarkStart w:id="730" w:name="_Toc364768486"/>
      <w:bookmarkStart w:id="731" w:name="_Toc364768717"/>
      <w:bookmarkStart w:id="732" w:name="_Toc364768784"/>
      <w:bookmarkStart w:id="733" w:name="_Toc365547127"/>
      <w:bookmarkStart w:id="734" w:name="_Toc365558694"/>
      <w:bookmarkStart w:id="735" w:name="_Toc365617030"/>
      <w:bookmarkStart w:id="736" w:name="_Toc365617096"/>
      <w:bookmarkStart w:id="737" w:name="_Toc365649733"/>
      <w:bookmarkStart w:id="738" w:name="_Toc365651335"/>
      <w:bookmarkStart w:id="739" w:name="_Toc365652505"/>
      <w:bookmarkStart w:id="740" w:name="_Toc365654353"/>
      <w:bookmarkStart w:id="741" w:name="_Toc365885500"/>
      <w:bookmarkStart w:id="742" w:name="_Toc365889027"/>
      <w:bookmarkStart w:id="743" w:name="_Toc365900306"/>
      <w:bookmarkStart w:id="744" w:name="_Toc365905904"/>
      <w:bookmarkStart w:id="745" w:name="_Toc365968587"/>
      <w:bookmarkStart w:id="746" w:name="_Toc366488673"/>
      <w:bookmarkStart w:id="747" w:name="_Toc366501614"/>
      <w:bookmarkStart w:id="748" w:name="_Toc366503077"/>
      <w:bookmarkStart w:id="749" w:name="_Toc366505406"/>
    </w:p>
    <w:p w:rsidR="00655D68" w:rsidRDefault="00655D68" w:rsidP="00AA4466">
      <w:pPr>
        <w:pStyle w:val="Rubrik1"/>
      </w:pPr>
      <w:bookmarkStart w:id="750" w:name="_Toc367127388"/>
      <w:bookmarkStart w:id="751" w:name="_Toc367263338"/>
      <w:bookmarkStart w:id="752" w:name="_Toc367263783"/>
      <w:bookmarkStart w:id="753" w:name="_Toc367265221"/>
      <w:bookmarkStart w:id="754" w:name="_Toc367362255"/>
      <w:bookmarkStart w:id="755" w:name="_Toc367450714"/>
      <w:bookmarkStart w:id="756" w:name="_Toc367698839"/>
      <w:bookmarkStart w:id="757" w:name="_Toc367699783"/>
      <w:bookmarkStart w:id="758" w:name="_Toc367710408"/>
      <w:bookmarkStart w:id="759" w:name="_Toc367714158"/>
      <w:bookmarkStart w:id="760" w:name="_Toc367716378"/>
      <w:bookmarkStart w:id="761" w:name="_Toc368387726"/>
      <w:bookmarkStart w:id="762" w:name="_Toc368394285"/>
      <w:bookmarkStart w:id="763" w:name="_Toc368395657"/>
      <w:bookmarkStart w:id="764" w:name="_Toc368483518"/>
      <w:bookmarkStart w:id="765" w:name="_Toc368491166"/>
      <w:bookmarkStart w:id="766" w:name="_Toc368492967"/>
      <w:bookmarkStart w:id="767" w:name="_Toc368494535"/>
      <w:bookmarkStart w:id="768" w:name="_Toc368554674"/>
      <w:r>
        <w:t>Direktivet och dess genomförande</w:t>
      </w:r>
      <w:bookmarkEnd w:id="703"/>
      <w:bookmarkEnd w:id="704"/>
      <w:bookmarkEnd w:id="705"/>
      <w:bookmarkEnd w:id="706"/>
      <w:bookmarkEnd w:id="707"/>
      <w:bookmarkEnd w:id="708"/>
      <w:bookmarkEnd w:id="709"/>
      <w:bookmarkEnd w:id="710"/>
      <w:bookmarkEnd w:id="711"/>
      <w:bookmarkEnd w:id="712"/>
      <w:bookmarkEnd w:id="713"/>
      <w:bookmarkEnd w:id="714"/>
      <w:bookmarkEnd w:id="715"/>
      <w:bookmarkEnd w:id="716"/>
      <w:bookmarkEnd w:id="717"/>
      <w:bookmarkEnd w:id="718"/>
      <w:bookmarkEnd w:id="719"/>
      <w:bookmarkEnd w:id="720"/>
      <w:bookmarkEnd w:id="721"/>
      <w:bookmarkEnd w:id="722"/>
      <w:bookmarkEnd w:id="723"/>
      <w:bookmarkEnd w:id="724"/>
      <w:bookmarkEnd w:id="725"/>
      <w:bookmarkEnd w:id="726"/>
      <w:bookmarkEnd w:id="727"/>
      <w:bookmarkEnd w:id="728"/>
      <w:bookmarkEnd w:id="729"/>
      <w:bookmarkEnd w:id="730"/>
      <w:bookmarkEnd w:id="731"/>
      <w:bookmarkEnd w:id="732"/>
      <w:bookmarkEnd w:id="733"/>
      <w:bookmarkEnd w:id="734"/>
      <w:bookmarkEnd w:id="735"/>
      <w:bookmarkEnd w:id="736"/>
      <w:bookmarkEnd w:id="737"/>
      <w:bookmarkEnd w:id="738"/>
      <w:bookmarkEnd w:id="739"/>
      <w:bookmarkEnd w:id="740"/>
      <w:bookmarkEnd w:id="741"/>
      <w:bookmarkEnd w:id="742"/>
      <w:bookmarkEnd w:id="743"/>
      <w:bookmarkEnd w:id="744"/>
      <w:bookmarkEnd w:id="745"/>
      <w:bookmarkEnd w:id="746"/>
      <w:bookmarkEnd w:id="747"/>
      <w:bookmarkEnd w:id="748"/>
      <w:bookmarkEnd w:id="749"/>
      <w:bookmarkEnd w:id="750"/>
      <w:bookmarkEnd w:id="751"/>
      <w:bookmarkEnd w:id="752"/>
      <w:bookmarkEnd w:id="753"/>
      <w:bookmarkEnd w:id="754"/>
      <w:bookmarkEnd w:id="755"/>
      <w:bookmarkEnd w:id="756"/>
      <w:bookmarkEnd w:id="757"/>
      <w:bookmarkEnd w:id="758"/>
      <w:bookmarkEnd w:id="759"/>
      <w:bookmarkEnd w:id="760"/>
      <w:bookmarkEnd w:id="761"/>
      <w:bookmarkEnd w:id="762"/>
      <w:bookmarkEnd w:id="763"/>
      <w:bookmarkEnd w:id="764"/>
      <w:bookmarkEnd w:id="765"/>
      <w:bookmarkEnd w:id="766"/>
      <w:bookmarkEnd w:id="767"/>
      <w:bookmarkEnd w:id="768"/>
    </w:p>
    <w:p w:rsidR="00655D68" w:rsidRDefault="00655D68" w:rsidP="00655D68">
      <w:pPr>
        <w:pStyle w:val="Rubrik5utannumrering"/>
      </w:pPr>
      <w:r>
        <w:t>Direktivets syfte och innehåll</w:t>
      </w:r>
    </w:p>
    <w:p w:rsidR="00655D68" w:rsidRDefault="00655D68" w:rsidP="00655D68">
      <w:pPr>
        <w:pStyle w:val="Brdtext"/>
      </w:pPr>
      <w:r>
        <w:t>Direktivet om konsumenträttigheter spänner över ett stort område. Huvudsakligen regleras avtal om konsumentköp och konsumenttjänster som ingås på distans eller utanför affärslokaler. Men direktivet inne</w:t>
      </w:r>
      <w:r>
        <w:softHyphen/>
        <w:t xml:space="preserve">håller också artiklar som gäller oavsett på vilket sätt ett avtal ingås. Det gäller exempelvis vissa artiklar om oskäliga avtalsvillkor. Direktivet är ett s.k. </w:t>
      </w:r>
      <w:r>
        <w:lastRenderedPageBreak/>
        <w:t>full</w:t>
      </w:r>
      <w:r>
        <w:softHyphen/>
        <w:t>harmo</w:t>
      </w:r>
      <w:r>
        <w:softHyphen/>
        <w:t>niseringsdirektiv. Det innebär att direktivet innehåller harmoni</w:t>
      </w:r>
      <w:r w:rsidR="004F72CA">
        <w:softHyphen/>
      </w:r>
      <w:r>
        <w:t>serade bestämmelser och att medlemsstaterna därför inte får behålla eller införa bestämmelser i nationell lag som ski</w:t>
      </w:r>
      <w:r w:rsidR="004B7550">
        <w:t>ljer sig från vad som före</w:t>
      </w:r>
      <w:r w:rsidR="00D152BA">
        <w:softHyphen/>
      </w:r>
      <w:r w:rsidR="004B7550">
        <w:t>skrivs</w:t>
      </w:r>
      <w:r>
        <w:t xml:space="preserve"> i direktivet. Flertalet tidigare direktiv på det konsu</w:t>
      </w:r>
      <w:r>
        <w:softHyphen/>
        <w:t>menträttsliga området är minimi</w:t>
      </w:r>
      <w:r w:rsidR="004B7550">
        <w:t>harmoniserings</w:t>
      </w:r>
      <w:r>
        <w:t>direktiv. Det innebär att medlems</w:t>
      </w:r>
      <w:r>
        <w:softHyphen/>
        <w:t>staterna har varit fria att föreskriva längre gående krav än vad som följer av direktiven, t.ex. för att</w:t>
      </w:r>
      <w:r w:rsidR="004B7550">
        <w:t xml:space="preserve"> på särskilda områden uppnå ett</w:t>
      </w:r>
      <w:r>
        <w:t xml:space="preserve"> högre konsu</w:t>
      </w:r>
      <w:r w:rsidR="00D152BA">
        <w:softHyphen/>
      </w:r>
      <w:r>
        <w:t>mentskydd. Många medlems</w:t>
      </w:r>
      <w:r>
        <w:softHyphen/>
        <w:t>stater har utnyttjat denna möjlighet, men på skiftande områden och i varierande omfattning. Det har medfört en fragmentisering av regel</w:t>
      </w:r>
      <w:r w:rsidR="004F72CA">
        <w:softHyphen/>
      </w:r>
      <w:r w:rsidR="00037963">
        <w:t>verken</w:t>
      </w:r>
      <w:r>
        <w:t xml:space="preserve"> inom EU. För konsumenterna kan det vara oklart vad som gäller vid avtal som ingås med en näringsidkare i ett annat EU-land. Det riskerar att hämma intresset för att ingå sådana avtal. För näringsidkarna kan det framstå som besvärligt att sälja varor eller tjänster till konsu</w:t>
      </w:r>
      <w:r>
        <w:softHyphen/>
        <w:t>menter i en annan medlemsstat, eftersom det i princip är lagen i konsu</w:t>
      </w:r>
      <w:r>
        <w:softHyphen/>
        <w:t xml:space="preserve">mentens hemland som ska gälla. </w:t>
      </w:r>
    </w:p>
    <w:p w:rsidR="00655D68" w:rsidRDefault="00655D68" w:rsidP="00655D68">
      <w:pPr>
        <w:pStyle w:val="Brdtextmedindrag"/>
      </w:pPr>
      <w:r>
        <w:t>Direktivet är indelat i sex kapitel och har två bilagor.</w:t>
      </w:r>
    </w:p>
    <w:p w:rsidR="00655D68" w:rsidRDefault="00655D68" w:rsidP="00655D68">
      <w:pPr>
        <w:pStyle w:val="Brdtextmedindrag"/>
      </w:pPr>
      <w:r w:rsidRPr="00B02939">
        <w:rPr>
          <w:u w:val="single"/>
        </w:rPr>
        <w:t>Kapitel I</w:t>
      </w:r>
      <w:r>
        <w:t xml:space="preserve"> i direktivet innehåller artiklar om syfte, definitioner och tillämpningsområde. </w:t>
      </w:r>
    </w:p>
    <w:p w:rsidR="00655D68" w:rsidRDefault="00655D68" w:rsidP="00655D68">
      <w:pPr>
        <w:pStyle w:val="Brdtextmedindrag"/>
      </w:pPr>
      <w:r>
        <w:t xml:space="preserve">Syftet med direktivet är enligt </w:t>
      </w:r>
      <w:r w:rsidRPr="00B02939">
        <w:rPr>
          <w:i/>
        </w:rPr>
        <w:t>artikel 1</w:t>
      </w:r>
      <w:r>
        <w:t xml:space="preserve"> dels att åstadkomma ett konsu</w:t>
      </w:r>
      <w:r>
        <w:softHyphen/>
        <w:t xml:space="preserve">mentskydd som ligger på en hög nivå, dels att bidra till att den inre marknaden fungerar tillfredsställande. </w:t>
      </w:r>
    </w:p>
    <w:p w:rsidR="00655D68" w:rsidRDefault="00655D68" w:rsidP="00655D68">
      <w:pPr>
        <w:pStyle w:val="Brdtextmedindrag"/>
      </w:pPr>
      <w:r w:rsidRPr="00B02939">
        <w:rPr>
          <w:i/>
        </w:rPr>
        <w:t>Artikel 2</w:t>
      </w:r>
      <w:r>
        <w:t xml:space="preserve"> innehåller definitioner av centrala begrepp i direktivet, såsom vem som ska anses vara konsument och vem som ska anses vara närings</w:t>
      </w:r>
      <w:r>
        <w:softHyphen/>
        <w:t>idkare i direktivets mening. Ett nytt begrepp är ”avtal utanför fasta affärs</w:t>
      </w:r>
      <w:r>
        <w:softHyphen/>
        <w:t>lokaler”. Exempel på sådana avtal är avtal som ingås i konsumentens bostad eller på dennes arbetsplats, men även avtal som ingås på offent</w:t>
      </w:r>
      <w:r>
        <w:softHyphen/>
        <w:t>liga platser som gator, köpcen</w:t>
      </w:r>
      <w:r w:rsidR="00AD5C4F">
        <w:t>t</w:t>
      </w:r>
      <w:r>
        <w:t xml:space="preserve">er och badstränder (s.k. canvasförsäljning) omfattas. Begreppet inrymmer således mer än det nuvarande begreppet hemförsäljning. </w:t>
      </w:r>
    </w:p>
    <w:p w:rsidR="00655D68" w:rsidRDefault="00655D68" w:rsidP="00655D68">
      <w:pPr>
        <w:pStyle w:val="Brdtextmedindrag"/>
      </w:pPr>
      <w:r>
        <w:t xml:space="preserve">I </w:t>
      </w:r>
      <w:r w:rsidRPr="00B02939">
        <w:rPr>
          <w:i/>
        </w:rPr>
        <w:t>artikel 3</w:t>
      </w:r>
      <w:r>
        <w:t xml:space="preserve"> anges direktivets tillämpningsområde. Direktivet ska tilläm</w:t>
      </w:r>
      <w:r w:rsidR="004F72CA">
        <w:softHyphen/>
      </w:r>
      <w:r>
        <w:t>pas på avtal mellan näringsidkare och konsumenter om köp av varor och tillhandahållande av tjänster, liksom på avtal om försörj</w:t>
      </w:r>
      <w:r>
        <w:softHyphen/>
        <w:t xml:space="preserve">ningstjänster och nyttigheter, såsom fortlöpande leverans av el, vatten, gas eller fjärrvärme. </w:t>
      </w:r>
    </w:p>
    <w:p w:rsidR="00655D68" w:rsidRDefault="00655D68" w:rsidP="00655D68">
      <w:pPr>
        <w:pStyle w:val="Brdtextmedindrag"/>
      </w:pPr>
      <w:r>
        <w:t>I samma artikel anges också de avtalstyper som är undantagna från tillämp</w:t>
      </w:r>
      <w:r>
        <w:softHyphen/>
        <w:t>ningsområdet. Direktivet är inte tillämpligt på sociala tjänster eller hälso- och sjukvårdstjänster. Spelverksamhet ligger också utanför, lik</w:t>
      </w:r>
      <w:r>
        <w:softHyphen/>
        <w:t>som finansiella tjänster. Anledningen är bl.a. att sådana tjänster lämpar sig mindre väl för generella bestämmelser av det slag som finns i direk</w:t>
      </w:r>
      <w:r>
        <w:softHyphen/>
        <w:t>tivet. Det finns dessutom redan ett antal instrument på EU-nivå som innehåller harmoni</w:t>
      </w:r>
      <w:r>
        <w:softHyphen/>
        <w:t>serande bestäm</w:t>
      </w:r>
      <w:r>
        <w:softHyphen/>
        <w:t>melser om konsumentskydd på det finansiella området. Vidare undantas skapande, förvärv och överlåtelse av rättigheter i fast egen</w:t>
      </w:r>
      <w:r>
        <w:softHyphen/>
        <w:t>dom från direktivet. Rättigheter i fast egendom är till sin karaktär normalt bundna till rätts</w:t>
      </w:r>
      <w:r>
        <w:softHyphen/>
        <w:t>systemet i den stat där fastigheten är belägen. Det finns väl utvecklade nationella regleringar av sådana rättigheter och det finns därför inte ett lika påtagligt behov av att harmo</w:t>
      </w:r>
      <w:r>
        <w:softHyphen/>
        <w:t>nisera reglerna. Det finns av liknande skäl också ett undantag för upp</w:t>
      </w:r>
      <w:r>
        <w:softHyphen/>
        <w:t>förande av nya bygg</w:t>
      </w:r>
      <w:r>
        <w:softHyphen/>
        <w:t>nader, ombyggnad av befintliga byggnader och uthyrning för varaktigt boende. Avtal om småhusentreprenad eller ombygg</w:t>
      </w:r>
      <w:r>
        <w:softHyphen/>
        <w:t>nationer faller alltså utanför tillämp</w:t>
      </w:r>
      <w:r>
        <w:softHyphen/>
        <w:t>ningsområdet. Däremot ska direktivet tillämpas på avtal som en konsument ingår med en hant</w:t>
      </w:r>
      <w:r>
        <w:softHyphen/>
        <w:t xml:space="preserve">verkare om tjänster som ska utföras i konsumentens bostad. Slutligen undantas </w:t>
      </w:r>
      <w:r>
        <w:lastRenderedPageBreak/>
        <w:t>sådana avtal som regleras av paketrese</w:t>
      </w:r>
      <w:r>
        <w:softHyphen/>
        <w:t>direk</w:t>
      </w:r>
      <w:r>
        <w:softHyphen/>
        <w:t>tivet</w:t>
      </w:r>
      <w:r>
        <w:rPr>
          <w:rStyle w:val="Fotnotsreferens"/>
        </w:rPr>
        <w:footnoteReference w:id="14"/>
      </w:r>
      <w:r>
        <w:t xml:space="preserve"> och direktivet om konsumentskydd vid tidsdelat boende</w:t>
      </w:r>
      <w:r>
        <w:rPr>
          <w:rStyle w:val="Fotnotsreferens"/>
        </w:rPr>
        <w:footnoteReference w:id="15"/>
      </w:r>
      <w:r>
        <w:t xml:space="preserve">. </w:t>
      </w:r>
    </w:p>
    <w:p w:rsidR="00655D68" w:rsidRDefault="00655D68" w:rsidP="004B7550">
      <w:pPr>
        <w:pStyle w:val="Brdtextmedindrag"/>
      </w:pPr>
      <w:r w:rsidRPr="0021705A">
        <w:rPr>
          <w:i/>
        </w:rPr>
        <w:t>A</w:t>
      </w:r>
      <w:r w:rsidRPr="009C4E5C">
        <w:rPr>
          <w:i/>
        </w:rPr>
        <w:t>rtikel 4</w:t>
      </w:r>
      <w:r>
        <w:t xml:space="preserve"> ger uttryck för att direktivet innebär fullharmonisering. Medlemsstaterna får inte i sin nationella lagstiftning behålla eller införa bestämmelser som avviker från </w:t>
      </w:r>
      <w:r w:rsidR="004B7550">
        <w:t>de bestämmelser</w:t>
      </w:r>
      <w:r>
        <w:t xml:space="preserve"> i direktivet</w:t>
      </w:r>
      <w:r w:rsidR="004B7550">
        <w:t xml:space="preserve"> som innebär fullharmonisering</w:t>
      </w:r>
      <w:r>
        <w:t>.</w:t>
      </w:r>
    </w:p>
    <w:p w:rsidR="00655D68" w:rsidRDefault="00655D68" w:rsidP="00655D68">
      <w:pPr>
        <w:pStyle w:val="Brdtextmedindrag"/>
      </w:pPr>
      <w:r w:rsidRPr="009C4E5C">
        <w:rPr>
          <w:u w:val="single"/>
        </w:rPr>
        <w:t>Kapitel II</w:t>
      </w:r>
      <w:r>
        <w:t xml:space="preserve"> i direktivet innehåller endast en artikel, </w:t>
      </w:r>
      <w:r w:rsidRPr="009C4E5C">
        <w:rPr>
          <w:i/>
        </w:rPr>
        <w:t>artikel 5</w:t>
      </w:r>
      <w:r>
        <w:t>, som gäller konsumentinformation i samband med andra avtal än distansavtal och avtal utanför fasta affärslokaler. Den är alltså tillämplig på avtal som ingås i butiker. Artikeln innehåller minimi</w:t>
      </w:r>
      <w:r>
        <w:softHyphen/>
        <w:t xml:space="preserve">krav på den information som näringsidkaren ska lämna till konsumenten innan ett avtal ingås. </w:t>
      </w:r>
    </w:p>
    <w:p w:rsidR="00655D68" w:rsidRDefault="00655D68" w:rsidP="00655D68">
      <w:pPr>
        <w:pStyle w:val="Brdtextmedindrag"/>
      </w:pPr>
      <w:r w:rsidRPr="009C4E5C">
        <w:rPr>
          <w:u w:val="single"/>
        </w:rPr>
        <w:t>Kapitel III</w:t>
      </w:r>
      <w:r>
        <w:t xml:space="preserve"> gäller för distansavtal och avtal utanför fasta affärs</w:t>
      </w:r>
      <w:r>
        <w:softHyphen/>
        <w:t xml:space="preserve">lokaler. Regleringen är till största delen gemensam för båda avtalstyperna. </w:t>
      </w:r>
      <w:r w:rsidRPr="0079572F">
        <w:rPr>
          <w:i/>
        </w:rPr>
        <w:t>Artiklarna 6–8</w:t>
      </w:r>
      <w:r>
        <w:t xml:space="preserve"> föreskriver vilken information närings</w:t>
      </w:r>
      <w:r>
        <w:softHyphen/>
        <w:t>idkaren ska lämna till konsumenten innan avtalet ingås och hur informa</w:t>
      </w:r>
      <w:r>
        <w:softHyphen/>
        <w:t xml:space="preserve">tionen ska lämnas. </w:t>
      </w:r>
    </w:p>
    <w:p w:rsidR="00655D68" w:rsidRDefault="00655D68" w:rsidP="00655D68">
      <w:pPr>
        <w:pStyle w:val="Brdtextmedindrag"/>
      </w:pPr>
      <w:r w:rsidRPr="0079572F">
        <w:rPr>
          <w:i/>
        </w:rPr>
        <w:t>Artiklarna 9–16</w:t>
      </w:r>
      <w:r>
        <w:t xml:space="preserve"> reglerar konsumentens rätt att ångra sig när ett avtal har ingåtts på distans eller utanför fasta affärslokaler. Huvudregeln är att konsumenten har rätt att ångra sig inom 14 dagar.  </w:t>
      </w:r>
    </w:p>
    <w:p w:rsidR="00655D68" w:rsidRDefault="00655D68" w:rsidP="00655D68">
      <w:pPr>
        <w:pStyle w:val="Brdtextmedindrag"/>
      </w:pPr>
      <w:r>
        <w:t xml:space="preserve">I </w:t>
      </w:r>
      <w:r w:rsidRPr="001361BF">
        <w:rPr>
          <w:u w:val="single"/>
        </w:rPr>
        <w:t>kapitel IV</w:t>
      </w:r>
      <w:r>
        <w:t xml:space="preserve"> behandlas vissa frågor som rör andra konsumenträttigheter än informationskrav och ångerrätt. </w:t>
      </w:r>
      <w:r>
        <w:rPr>
          <w:i/>
        </w:rPr>
        <w:t>I a</w:t>
      </w:r>
      <w:r w:rsidRPr="0021705A">
        <w:rPr>
          <w:i/>
        </w:rPr>
        <w:t>rtiklar</w:t>
      </w:r>
      <w:r>
        <w:rPr>
          <w:i/>
        </w:rPr>
        <w:t>na</w:t>
      </w:r>
      <w:r w:rsidRPr="0021705A">
        <w:rPr>
          <w:i/>
        </w:rPr>
        <w:t xml:space="preserve"> 18</w:t>
      </w:r>
      <w:r>
        <w:t xml:space="preserve"> och </w:t>
      </w:r>
      <w:r w:rsidRPr="0021705A">
        <w:rPr>
          <w:i/>
        </w:rPr>
        <w:t>20</w:t>
      </w:r>
      <w:r>
        <w:rPr>
          <w:i/>
        </w:rPr>
        <w:t xml:space="preserve">, </w:t>
      </w:r>
      <w:r w:rsidRPr="00087699">
        <w:t>som</w:t>
      </w:r>
      <w:r>
        <w:t xml:space="preserve"> är tillämpliga på alla slags avtal om köp av varor, behandlas frågor om när en vara ska levereras, vilka rättigheter köparen har vid sen leverans och när risken för att varan skadas går över på köparen.</w:t>
      </w:r>
    </w:p>
    <w:p w:rsidR="00655D68" w:rsidRDefault="00655D68" w:rsidP="00655D68">
      <w:pPr>
        <w:pStyle w:val="Brdtextmedindrag"/>
      </w:pPr>
      <w:r w:rsidRPr="00193369">
        <w:rPr>
          <w:i/>
        </w:rPr>
        <w:t>Artiklarna 19, 21</w:t>
      </w:r>
      <w:r>
        <w:t xml:space="preserve"> och </w:t>
      </w:r>
      <w:r w:rsidRPr="00193369">
        <w:rPr>
          <w:i/>
        </w:rPr>
        <w:t>22</w:t>
      </w:r>
      <w:r>
        <w:t xml:space="preserve"> gäller oskäliga avtalsvillkor och ska tillämpas på köpeavtal, tjänsteavtal och avtal om tillhandahållande av gas, el, vatten och fjärrvärme. Artikel 19 handlar om uttag av avgifter vid betal</w:t>
      </w:r>
      <w:r>
        <w:softHyphen/>
        <w:t>ning på visst sätt. I artikel 21 behandlas frågan om avgifter för att använda en kundtjänst per telefon. Artikel 22 innehåller ett för</w:t>
      </w:r>
      <w:r>
        <w:softHyphen/>
        <w:t xml:space="preserve">bud mot att på vissa sätt dölja en betalningsskyldighet för konsumenten. </w:t>
      </w:r>
    </w:p>
    <w:p w:rsidR="00655D68" w:rsidRDefault="00655D68" w:rsidP="00655D68">
      <w:pPr>
        <w:pStyle w:val="Brdtextmedindrag"/>
      </w:pPr>
      <w:r w:rsidRPr="00193369">
        <w:rPr>
          <w:u w:val="single"/>
        </w:rPr>
        <w:t>Kapitel V</w:t>
      </w:r>
      <w:r>
        <w:t xml:space="preserve"> innehåller allmänna bestämmelser. </w:t>
      </w:r>
      <w:r w:rsidRPr="000B3140">
        <w:rPr>
          <w:i/>
        </w:rPr>
        <w:t>Artiklarna 23–26</w:t>
      </w:r>
      <w:r>
        <w:t xml:space="preserve"> inne</w:t>
      </w:r>
      <w:r>
        <w:softHyphen/>
        <w:t>håller vissa regler för direktivets efterlevnad. Medlemsstaterna ska t.ex. ge konsumentorganisationer, offentliga organ (som Konsumentombuds</w:t>
      </w:r>
      <w:r>
        <w:softHyphen/>
        <w:t xml:space="preserve">mannen) och branschorganisationer rätt att föra talan inför domstol om frågor som regleras i direktivet. </w:t>
      </w:r>
    </w:p>
    <w:p w:rsidR="00655D68" w:rsidRDefault="00655D68" w:rsidP="00655D68">
      <w:pPr>
        <w:pStyle w:val="Brdtextmedindrag"/>
      </w:pPr>
      <w:r>
        <w:t xml:space="preserve">Vid leveranser av varor eller tillhandahållande av tjänster som sker utan föregående beställning föreskriver direktivet i </w:t>
      </w:r>
      <w:r w:rsidRPr="000B3140">
        <w:rPr>
          <w:i/>
        </w:rPr>
        <w:t>artikel 27</w:t>
      </w:r>
      <w:r>
        <w:t xml:space="preserve"> att ett uteblivet svar från konsumentens sida inte ska anses innebära ett sam</w:t>
      </w:r>
      <w:r>
        <w:softHyphen/>
        <w:t>tycke till leveransen eller till att tjänsten utförs.</w:t>
      </w:r>
    </w:p>
    <w:p w:rsidR="00655D68" w:rsidRDefault="00655D68" w:rsidP="00655D68">
      <w:pPr>
        <w:pStyle w:val="Brdtextmedindrag"/>
      </w:pPr>
      <w:r>
        <w:t xml:space="preserve">Enligt </w:t>
      </w:r>
      <w:r w:rsidRPr="000B3140">
        <w:rPr>
          <w:i/>
        </w:rPr>
        <w:t>artikel 28</w:t>
      </w:r>
      <w:r>
        <w:t xml:space="preserve"> ska medlemsstaterna senast den 13 december 2013 offentliggöra de lagar och andra författningar som krävs för att genom</w:t>
      </w:r>
      <w:r>
        <w:softHyphen/>
        <w:t xml:space="preserve">föra direktivet. Bestämmelserna ska tillämpas från och med den 13 juni 2014. </w:t>
      </w:r>
    </w:p>
    <w:p w:rsidR="00655D68" w:rsidRDefault="00655D68" w:rsidP="00655D68">
      <w:pPr>
        <w:pStyle w:val="Brdtextmedindrag"/>
      </w:pPr>
      <w:r>
        <w:t>I den mån medlemsstaterna utnyttjar möjligheter att avvika från direk</w:t>
      </w:r>
      <w:r>
        <w:softHyphen/>
        <w:t xml:space="preserve">tivet ska detta, enligt </w:t>
      </w:r>
      <w:r w:rsidRPr="000B3140">
        <w:rPr>
          <w:i/>
        </w:rPr>
        <w:t>artikel 29</w:t>
      </w:r>
      <w:r>
        <w:t>, rapporteras till kommis</w:t>
      </w:r>
      <w:r>
        <w:softHyphen/>
        <w:t xml:space="preserve">sionen. Enligt </w:t>
      </w:r>
      <w:r w:rsidRPr="000B3140">
        <w:rPr>
          <w:i/>
        </w:rPr>
        <w:lastRenderedPageBreak/>
        <w:t>artikel 30</w:t>
      </w:r>
      <w:r>
        <w:t xml:space="preserve"> ska kommissionen lämna en rapport om tillämpningen av direktivet till Europaparlamentet och rådet. </w:t>
      </w:r>
    </w:p>
    <w:p w:rsidR="00655D68" w:rsidRDefault="00655D68" w:rsidP="00655D68">
      <w:pPr>
        <w:pStyle w:val="Brdtextmedindrag"/>
      </w:pPr>
      <w:r>
        <w:t xml:space="preserve">I </w:t>
      </w:r>
      <w:r w:rsidRPr="000B3140">
        <w:rPr>
          <w:u w:val="single"/>
        </w:rPr>
        <w:t>kapitel VI</w:t>
      </w:r>
      <w:r>
        <w:t xml:space="preserve"> finns slutbestämmelser. Enligt </w:t>
      </w:r>
      <w:r w:rsidRPr="000B3140">
        <w:rPr>
          <w:i/>
        </w:rPr>
        <w:t>artikel 31</w:t>
      </w:r>
      <w:r>
        <w:t xml:space="preserve"> ska de tidigare direktiven om distansavtal och hemförsäljning upphöra att gälla. Vidare föreskriver </w:t>
      </w:r>
      <w:r w:rsidRPr="00663F64">
        <w:rPr>
          <w:i/>
        </w:rPr>
        <w:t>artiklarna 32</w:t>
      </w:r>
      <w:r>
        <w:rPr>
          <w:i/>
        </w:rPr>
        <w:t xml:space="preserve"> </w:t>
      </w:r>
      <w:r>
        <w:t xml:space="preserve">och </w:t>
      </w:r>
      <w:r w:rsidRPr="00663F64">
        <w:rPr>
          <w:i/>
        </w:rPr>
        <w:t xml:space="preserve">33 </w:t>
      </w:r>
      <w:r>
        <w:t>att vissa justeringar ska ske av direk</w:t>
      </w:r>
      <w:r>
        <w:softHyphen/>
        <w:t>tiven om oskäliga villkor i konsumentavtal och om vissa aspekter rörande försälj</w:t>
      </w:r>
      <w:r>
        <w:softHyphen/>
        <w:t>ning av konsumentvaror och härmed förknippade garan</w:t>
      </w:r>
      <w:r>
        <w:softHyphen/>
        <w:t>tier. I båda fallen införs det en skyldighet för medlemsstaterna att rapportera till kommissionen om ändringar som sker i den berörda nationella lagstiftningen eller om avsteg görs från direk</w:t>
      </w:r>
      <w:r>
        <w:softHyphen/>
        <w:t xml:space="preserve">tiven. </w:t>
      </w:r>
    </w:p>
    <w:p w:rsidR="00655D68" w:rsidRDefault="00655D68" w:rsidP="00655D68">
      <w:pPr>
        <w:pStyle w:val="Brdtextmedindrag"/>
      </w:pPr>
      <w:r w:rsidRPr="000B3140">
        <w:rPr>
          <w:u w:val="single"/>
        </w:rPr>
        <w:t>Bilaga I A</w:t>
      </w:r>
      <w:r>
        <w:t xml:space="preserve"> till direktivet innehåller ett formulär med information om ångerrätten som en näringsidkare ska kunna fylla i och lämna till en konsument för att därigenom uppfylla sin informationsskyldighet. </w:t>
      </w:r>
    </w:p>
    <w:p w:rsidR="00655D68" w:rsidRDefault="00655D68" w:rsidP="00655D68">
      <w:pPr>
        <w:pStyle w:val="Brdtextmedindrag"/>
      </w:pPr>
      <w:r w:rsidRPr="000B3140">
        <w:rPr>
          <w:u w:val="single"/>
        </w:rPr>
        <w:t>Bilaga I B</w:t>
      </w:r>
      <w:r>
        <w:t xml:space="preserve"> innehåller en mall för det ångerformulär som en konsument som ångrar sitt avtal kan använda sig av.</w:t>
      </w:r>
    </w:p>
    <w:p w:rsidR="00655D68" w:rsidRDefault="00655D68" w:rsidP="00655D68">
      <w:pPr>
        <w:pStyle w:val="Rubrik5utannumrering"/>
      </w:pPr>
      <w:r>
        <w:t>Genomförande av direktivet</w:t>
      </w:r>
    </w:p>
    <w:p w:rsidR="00655D68" w:rsidRDefault="00655D68" w:rsidP="00655D68">
      <w:pPr>
        <w:pStyle w:val="Brdtext"/>
      </w:pPr>
      <w:r>
        <w:t>Ett EU-direktiv är bindande för medlemsstaterna när det gäller det resul</w:t>
      </w:r>
      <w:r>
        <w:softHyphen/>
        <w:t>tat som ska uppnås, men överlåter åt medlemsstaterna att bestämma form och tillvägagångssätt för genomförandet (artikel 288 i fördraget om Europeiska unionens funktionssätt). Det innebär att en medlemsstat vid genomförandet av direktivet inte behöver använda sig av samma termi</w:t>
      </w:r>
      <w:r>
        <w:softHyphen/>
        <w:t xml:space="preserve">nologi och systematik som direktivet. </w:t>
      </w:r>
    </w:p>
    <w:p w:rsidR="00655D68" w:rsidRDefault="00655D68" w:rsidP="00655D68">
      <w:pPr>
        <w:pStyle w:val="Brdtextmedindrag"/>
      </w:pPr>
      <w:r>
        <w:t>Det svenska genomförandet bör ske på ett sådant sätt att direktivets konsumentskydd säkert är uppfyllt. Samtidigt är det viktigt att avgöra i vad mån nya regler också ska gälla för konsumentavtal som faller utanför direktivets tillämpningsområde. Genomförandet måste anpassas till den terminologi och systematik som finns i den svenska konsument</w:t>
      </w:r>
      <w:r>
        <w:softHyphen/>
        <w:t>lagstift</w:t>
      </w:r>
      <w:r>
        <w:softHyphen/>
        <w:t>ningen.</w:t>
      </w:r>
    </w:p>
    <w:p w:rsidR="00655D68" w:rsidRDefault="00655D68" w:rsidP="00655D68">
      <w:pPr>
        <w:pStyle w:val="Brdtextmedindrag"/>
      </w:pPr>
      <w:r>
        <w:t>Inte minst mot bakgrund av den omfattande gränsöverskridande verk</w:t>
      </w:r>
      <w:r>
        <w:softHyphen/>
        <w:t xml:space="preserve">samhet som förekommer mellan de nordiska länderna är det också av värde att ägna uppmärksamhet åt hur övriga nordiska länder genomför direktivet. </w:t>
      </w:r>
    </w:p>
    <w:p w:rsidR="00655D68" w:rsidRDefault="00655D68" w:rsidP="00655D68">
      <w:pPr>
        <w:pStyle w:val="Brdtextmedindrag"/>
      </w:pPr>
      <w:r>
        <w:t>Utgångspunkten är att direktivet i princip är tillämpligt på samtliga avtal som ingås mellan en näringsidkare och en konsument. Den över</w:t>
      </w:r>
      <w:r>
        <w:softHyphen/>
        <w:t>vägande delen av bestämmelserna ska dock endast tillämpas på distans</w:t>
      </w:r>
      <w:r>
        <w:softHyphen/>
        <w:t xml:space="preserve">avtal och på avtal utanför fasta affärslokaler. Direktivet har dessutom försetts med ett flertal specifika undantag för olika avtalstyper. </w:t>
      </w:r>
    </w:p>
    <w:p w:rsidR="00655D68" w:rsidRDefault="00655D68" w:rsidP="00655D68">
      <w:pPr>
        <w:pStyle w:val="Brdtextmedindrag"/>
      </w:pPr>
      <w:r>
        <w:t>I svensk rätt finns det ingen generell konsumentlag som är tillämplig på alla typer av konsumentavtal och som dessutom innehåller så olika typer av bestämmelser som finns i direktivet. Genomförandet av direk</w:t>
      </w:r>
      <w:r>
        <w:softHyphen/>
        <w:t>tivet kommer därför att påverka flera lagar. Bestäm</w:t>
      </w:r>
      <w:r>
        <w:softHyphen/>
        <w:t>melser om distans</w:t>
      </w:r>
      <w:r>
        <w:softHyphen/>
        <w:t>avtal och hemförsäljning finns i distans- och hem</w:t>
      </w:r>
      <w:r>
        <w:softHyphen/>
        <w:t xml:space="preserve">försäljningslagen (2005:59), och den lagen är central vid genomförandet av direktivet. </w:t>
      </w:r>
    </w:p>
    <w:p w:rsidR="00655D68" w:rsidRDefault="00655D68" w:rsidP="00655D68">
      <w:pPr>
        <w:pStyle w:val="Brdtextmedindrag"/>
      </w:pPr>
      <w:r>
        <w:t>Med hänsyn till att direktivet i så stor utsträckning rör distans</w:t>
      </w:r>
      <w:r>
        <w:softHyphen/>
        <w:t>avtal och avtal utanför fasta affärs</w:t>
      </w:r>
      <w:r>
        <w:softHyphen/>
        <w:t xml:space="preserve">lokaler är det lämpligt att behandla direktivets generella bestämmelser om definitioner och tillämpningsområde (kapitel I i direktivet) tillsammans med bestämmelserna om distansavtal och avtal utanför fasta affärslokaler (kapitel III i direktivet). Vad som ytterligare talar för det är att det inte fullt ut finns anledning att, vid </w:t>
      </w:r>
      <w:r>
        <w:lastRenderedPageBreak/>
        <w:t>genom</w:t>
      </w:r>
      <w:r>
        <w:softHyphen/>
        <w:t>förande av resterande delar av direk</w:t>
      </w:r>
      <w:r>
        <w:softHyphen/>
        <w:t>tivet, ha de undantag från tillämpnings</w:t>
      </w:r>
      <w:r>
        <w:softHyphen/>
        <w:t>området som anges i första kapitlet. Frågor om distansavtal och avtal utanför fasta affärs</w:t>
      </w:r>
      <w:r>
        <w:softHyphen/>
        <w:t>lokaler behandla</w:t>
      </w:r>
      <w:r w:rsidR="00612210">
        <w:t>s i avsnitt 5 i propositionen</w:t>
      </w:r>
      <w:r>
        <w:t>.</w:t>
      </w:r>
    </w:p>
    <w:p w:rsidR="00655D68" w:rsidRDefault="00655D68" w:rsidP="00655D68">
      <w:pPr>
        <w:pStyle w:val="Brdtextmedindrag"/>
      </w:pPr>
      <w:r>
        <w:t xml:space="preserve">I direktivets andra kapitel finns en bestämmelse om information som näringsidkaren ska lämna inför ingående av andra konsumentavtal än distansavtal och avtal utanför fasta affärslokaler. Det finns inte några </w:t>
      </w:r>
      <w:r w:rsidRPr="0029179C">
        <w:rPr>
          <w:spacing w:val="-2"/>
        </w:rPr>
        <w:t>civilrättsliga sanktioner knutna till bestämmelsen. Andra generella bestäm</w:t>
      </w:r>
      <w:r w:rsidRPr="0029179C">
        <w:rPr>
          <w:spacing w:val="-2"/>
        </w:rPr>
        <w:softHyphen/>
        <w:t>melser</w:t>
      </w:r>
      <w:r>
        <w:t xml:space="preserve"> om information som näringsidkaren ska lämna till en </w:t>
      </w:r>
      <w:r w:rsidRPr="00DE0E2E">
        <w:rPr>
          <w:spacing w:val="-2"/>
        </w:rPr>
        <w:t>konsument finns i marknadsföringslagen (2008:486), bl.a. i 12 §. Genom</w:t>
      </w:r>
      <w:r>
        <w:softHyphen/>
        <w:t>förandet av direktivets andra kapitel behandlas i avsnitt 6.</w:t>
      </w:r>
    </w:p>
    <w:p w:rsidR="00655D68" w:rsidRDefault="00655D68" w:rsidP="00655D68">
      <w:pPr>
        <w:pStyle w:val="Brdtextmedindrag"/>
      </w:pPr>
      <w:r>
        <w:t>I direktivets fjärde kapitel finns bestämmelser som enbart är tillämpliga på köpeavtal (artiklarna 18 och 20) och som gäller frågor om när en vara ska levereras, vilka rättigheter köparen har vid sen leverans och när risken för att varan skadas går över på köparen. I svensk rätt finns bestämmelser av motsvarande slag i konsumentköplagen (1990:932). I avsnitt 7 behandlas genom</w:t>
      </w:r>
      <w:r>
        <w:softHyphen/>
        <w:t>föran</w:t>
      </w:r>
      <w:r>
        <w:softHyphen/>
        <w:t xml:space="preserve">det av dessa artiklar. </w:t>
      </w:r>
    </w:p>
    <w:p w:rsidR="00655D68" w:rsidRDefault="00655D68" w:rsidP="00655D68">
      <w:pPr>
        <w:pStyle w:val="Brdtextmedindrag"/>
      </w:pPr>
      <w:r>
        <w:t>Fjärde kapitlet i direktivet innehåller också tre artiklar som gäller vissa avtalsvillkor och som ska tillämpas både på köpeavtal och tjänsteavtal. I artikel 19 finns en bestämmelse som rör avgifter för olika betalningssätt, i artikel 21 behandlas frågan om avgifter för att använda en kundtjänst per telefon och artikel 22 innehåller ett förbud mot att på vissa sätt ta ut dolda tilläggsbetalningar. Artiklarna behandlar närings</w:t>
      </w:r>
      <w:r>
        <w:softHyphen/>
        <w:t>idkarens möjlighet att använda olika typer av avtalsvillkor mot konsumenten. I lagen (1994:1512) om avtalsvillkor i konsumentförhållanden finns generella bestämmelser om avtalsvillkor. Artiklarna behandlas i avsnitt 8.</w:t>
      </w:r>
    </w:p>
    <w:p w:rsidR="00655D68" w:rsidRDefault="00655D68" w:rsidP="00655D68">
      <w:pPr>
        <w:pStyle w:val="Brdtextmedindrag"/>
      </w:pPr>
      <w:r>
        <w:t>I direktivets femte kapitel finns bestämmelser om efterlevnad av direk</w:t>
      </w:r>
      <w:r>
        <w:softHyphen/>
        <w:t>tivets bestämmelser och om påföljder. Dessa frågor behandlas i avsnitt</w:t>
      </w:r>
      <w:r w:rsidR="004F72CA">
        <w:t> </w:t>
      </w:r>
      <w:r>
        <w:t xml:space="preserve">9. </w:t>
      </w:r>
    </w:p>
    <w:p w:rsidR="00655D68" w:rsidRDefault="00655D68" w:rsidP="00655D68">
      <w:pPr>
        <w:pStyle w:val="Brdtextmedindrag"/>
      </w:pPr>
      <w:r>
        <w:t>I direktivets femte kapitel finns även en bestämmelse om att en konsu</w:t>
      </w:r>
      <w:r>
        <w:softHyphen/>
        <w:t>ment inte ska behöva betala för en leverans av en vara eller till</w:t>
      </w:r>
      <w:r>
        <w:softHyphen/>
        <w:t>handa</w:t>
      </w:r>
      <w:r>
        <w:softHyphen/>
        <w:t>hållande av en tjänst som görs utan föregående beställning (artikel 27). En motsvarande bestämmelse finns i distansavtalsdirektivet från 1997. Vid genomförandet av det direktivet gjordes bedömningen att svensk rätt uppfyller direk</w:t>
      </w:r>
      <w:r>
        <w:softHyphen/>
        <w:t>tivets krav i det avseendet (prop. 1999/2000:89 s. 66 f.).</w:t>
      </w:r>
      <w:bookmarkStart w:id="769" w:name="_Toc351724128"/>
      <w:bookmarkStart w:id="770" w:name="_Toc351724585"/>
      <w:bookmarkStart w:id="771" w:name="_Toc351963537"/>
      <w:bookmarkStart w:id="772" w:name="_Toc351982096"/>
      <w:bookmarkStart w:id="773" w:name="_Toc351995784"/>
      <w:bookmarkStart w:id="774" w:name="_Toc352057145"/>
      <w:bookmarkStart w:id="775" w:name="_Toc352058784"/>
      <w:bookmarkStart w:id="776" w:name="_Toc354038567"/>
      <w:bookmarkStart w:id="777" w:name="_Toc354384646"/>
      <w:bookmarkStart w:id="778" w:name="_Toc354515371"/>
      <w:bookmarkStart w:id="779" w:name="_Toc355341519"/>
      <w:bookmarkStart w:id="780" w:name="_Toc357503371"/>
      <w:bookmarkStart w:id="781" w:name="_Toc357597448"/>
      <w:bookmarkStart w:id="782" w:name="_Toc357605881"/>
      <w:bookmarkStart w:id="783" w:name="_Toc357676811"/>
      <w:bookmarkStart w:id="784" w:name="_Toc358036798"/>
      <w:bookmarkStart w:id="785" w:name="_Toc358212568"/>
      <w:bookmarkStart w:id="786" w:name="_Toc358212740"/>
      <w:bookmarkStart w:id="787" w:name="_Toc358890557"/>
      <w:bookmarkStart w:id="788" w:name="_Toc358891082"/>
      <w:bookmarkStart w:id="789" w:name="_Toc359918108"/>
      <w:bookmarkStart w:id="790" w:name="_Toc360001055"/>
      <w:bookmarkStart w:id="791" w:name="_Toc360182240"/>
    </w:p>
    <w:p w:rsidR="00D142E4" w:rsidRDefault="00D142E4">
      <w:pPr>
        <w:overflowPunct/>
        <w:autoSpaceDE/>
        <w:autoSpaceDN/>
        <w:adjustRightInd/>
        <w:textAlignment w:val="auto"/>
        <w:rPr>
          <w:sz w:val="20"/>
        </w:rPr>
      </w:pPr>
      <w:r>
        <w:br w:type="page"/>
      </w:r>
    </w:p>
    <w:p w:rsidR="00655D68" w:rsidRDefault="00655D68" w:rsidP="00277FFD">
      <w:pPr>
        <w:pStyle w:val="Rubrik1"/>
      </w:pPr>
      <w:bookmarkStart w:id="792" w:name="_Toc364257042"/>
      <w:bookmarkStart w:id="793" w:name="_Toc364324296"/>
      <w:bookmarkStart w:id="794" w:name="_Toc364407365"/>
      <w:bookmarkStart w:id="795" w:name="_Toc364768487"/>
      <w:bookmarkStart w:id="796" w:name="_Toc364768718"/>
      <w:bookmarkStart w:id="797" w:name="_Toc364768785"/>
      <w:bookmarkStart w:id="798" w:name="_Toc365547128"/>
      <w:bookmarkStart w:id="799" w:name="_Toc365558695"/>
      <w:bookmarkStart w:id="800" w:name="_Toc365617031"/>
      <w:bookmarkStart w:id="801" w:name="_Toc365617097"/>
      <w:bookmarkStart w:id="802" w:name="_Toc365649734"/>
      <w:bookmarkStart w:id="803" w:name="_Toc365651336"/>
      <w:bookmarkStart w:id="804" w:name="_Toc365652506"/>
      <w:bookmarkStart w:id="805" w:name="_Toc365654354"/>
      <w:bookmarkStart w:id="806" w:name="_Toc365885501"/>
      <w:bookmarkStart w:id="807" w:name="_Toc365889028"/>
      <w:bookmarkStart w:id="808" w:name="_Toc365900307"/>
      <w:bookmarkStart w:id="809" w:name="_Toc365905905"/>
      <w:bookmarkStart w:id="810" w:name="_Toc365968588"/>
      <w:bookmarkStart w:id="811" w:name="_Toc366488674"/>
      <w:bookmarkStart w:id="812" w:name="_Toc366501615"/>
      <w:bookmarkStart w:id="813" w:name="_Toc366503078"/>
      <w:bookmarkStart w:id="814" w:name="_Toc366505407"/>
      <w:bookmarkStart w:id="815" w:name="_Toc367127389"/>
      <w:bookmarkStart w:id="816" w:name="_Toc367263339"/>
      <w:bookmarkStart w:id="817" w:name="_Toc367263784"/>
      <w:bookmarkStart w:id="818" w:name="_Toc367265222"/>
      <w:bookmarkStart w:id="819" w:name="_Toc367362256"/>
      <w:bookmarkStart w:id="820" w:name="_Toc367450715"/>
      <w:bookmarkStart w:id="821" w:name="_Toc367698840"/>
      <w:bookmarkStart w:id="822" w:name="_Toc367699784"/>
      <w:bookmarkStart w:id="823" w:name="_Toc367710409"/>
      <w:bookmarkStart w:id="824" w:name="_Toc367714159"/>
      <w:bookmarkStart w:id="825" w:name="_Toc367716379"/>
      <w:bookmarkStart w:id="826" w:name="_Toc368387727"/>
      <w:bookmarkStart w:id="827" w:name="_Toc368394286"/>
      <w:bookmarkStart w:id="828" w:name="_Toc368395658"/>
      <w:bookmarkStart w:id="829" w:name="_Toc368483519"/>
      <w:bookmarkStart w:id="830" w:name="_Toc368491167"/>
      <w:bookmarkStart w:id="831" w:name="_Toc368492968"/>
      <w:bookmarkStart w:id="832" w:name="_Toc368494536"/>
      <w:bookmarkStart w:id="833" w:name="_Toc368554675"/>
      <w:r>
        <w:lastRenderedPageBreak/>
        <w:t>Nya regler om distansavtal och avtal utanför affärslokaler</w:t>
      </w:r>
      <w:bookmarkEnd w:id="769"/>
      <w:bookmarkEnd w:id="770"/>
      <w:bookmarkEnd w:id="771"/>
      <w:bookmarkEnd w:id="772"/>
      <w:bookmarkEnd w:id="773"/>
      <w:bookmarkEnd w:id="774"/>
      <w:bookmarkEnd w:id="775"/>
      <w:bookmarkEnd w:id="776"/>
      <w:bookmarkEnd w:id="777"/>
      <w:bookmarkEnd w:id="778"/>
      <w:bookmarkEnd w:id="779"/>
      <w:bookmarkEnd w:id="780"/>
      <w:bookmarkEnd w:id="781"/>
      <w:bookmarkEnd w:id="782"/>
      <w:bookmarkEnd w:id="783"/>
      <w:bookmarkEnd w:id="784"/>
      <w:bookmarkEnd w:id="785"/>
      <w:bookmarkEnd w:id="786"/>
      <w:bookmarkEnd w:id="787"/>
      <w:bookmarkEnd w:id="788"/>
      <w:bookmarkEnd w:id="789"/>
      <w:bookmarkEnd w:id="790"/>
      <w:bookmarkEnd w:id="791"/>
      <w:bookmarkEnd w:id="792"/>
      <w:bookmarkEnd w:id="793"/>
      <w:bookmarkEnd w:id="794"/>
      <w:bookmarkEnd w:id="795"/>
      <w:bookmarkEnd w:id="796"/>
      <w:bookmarkEnd w:id="797"/>
      <w:bookmarkEnd w:id="798"/>
      <w:bookmarkEnd w:id="799"/>
      <w:bookmarkEnd w:id="800"/>
      <w:bookmarkEnd w:id="801"/>
      <w:bookmarkEnd w:id="802"/>
      <w:bookmarkEnd w:id="803"/>
      <w:bookmarkEnd w:id="804"/>
      <w:bookmarkEnd w:id="805"/>
      <w:bookmarkEnd w:id="806"/>
      <w:bookmarkEnd w:id="807"/>
      <w:bookmarkEnd w:id="808"/>
      <w:bookmarkEnd w:id="809"/>
      <w:bookmarkEnd w:id="810"/>
      <w:bookmarkEnd w:id="811"/>
      <w:bookmarkEnd w:id="812"/>
      <w:bookmarkEnd w:id="813"/>
      <w:bookmarkEnd w:id="814"/>
      <w:bookmarkEnd w:id="815"/>
      <w:bookmarkEnd w:id="816"/>
      <w:bookmarkEnd w:id="817"/>
      <w:bookmarkEnd w:id="818"/>
      <w:bookmarkEnd w:id="819"/>
      <w:bookmarkEnd w:id="820"/>
      <w:bookmarkEnd w:id="821"/>
      <w:bookmarkEnd w:id="822"/>
      <w:bookmarkEnd w:id="823"/>
      <w:bookmarkEnd w:id="824"/>
      <w:bookmarkEnd w:id="825"/>
      <w:bookmarkEnd w:id="826"/>
      <w:bookmarkEnd w:id="827"/>
      <w:bookmarkEnd w:id="828"/>
      <w:bookmarkEnd w:id="829"/>
      <w:bookmarkEnd w:id="830"/>
      <w:bookmarkEnd w:id="831"/>
      <w:bookmarkEnd w:id="832"/>
      <w:bookmarkEnd w:id="833"/>
    </w:p>
    <w:p w:rsidR="00655D68" w:rsidRDefault="00655D68" w:rsidP="00504DD3">
      <w:pPr>
        <w:pStyle w:val="Rubrik2"/>
        <w:spacing w:before="0"/>
      </w:pPr>
      <w:bookmarkStart w:id="834" w:name="_Toc351724129"/>
      <w:bookmarkStart w:id="835" w:name="_Toc351724586"/>
      <w:bookmarkStart w:id="836" w:name="_Toc351963538"/>
      <w:bookmarkStart w:id="837" w:name="_Toc351982097"/>
      <w:bookmarkStart w:id="838" w:name="_Toc351995785"/>
      <w:bookmarkStart w:id="839" w:name="_Toc352057146"/>
      <w:bookmarkStart w:id="840" w:name="_Toc352058785"/>
      <w:bookmarkStart w:id="841" w:name="_Toc354038568"/>
      <w:bookmarkStart w:id="842" w:name="_Toc354384647"/>
      <w:bookmarkStart w:id="843" w:name="_Toc354515372"/>
      <w:bookmarkStart w:id="844" w:name="_Toc355341520"/>
      <w:bookmarkStart w:id="845" w:name="_Toc357503372"/>
      <w:bookmarkStart w:id="846" w:name="_Toc357597449"/>
      <w:bookmarkStart w:id="847" w:name="_Toc357605882"/>
      <w:bookmarkStart w:id="848" w:name="_Toc357676812"/>
      <w:bookmarkStart w:id="849" w:name="_Toc358036799"/>
      <w:bookmarkStart w:id="850" w:name="_Toc358212569"/>
      <w:bookmarkStart w:id="851" w:name="_Toc358212741"/>
      <w:bookmarkStart w:id="852" w:name="_Toc358890558"/>
      <w:bookmarkStart w:id="853" w:name="_Toc358891083"/>
      <w:bookmarkStart w:id="854" w:name="_Toc359918109"/>
      <w:bookmarkStart w:id="855" w:name="_Toc360001056"/>
      <w:bookmarkStart w:id="856" w:name="_Toc360182241"/>
      <w:bookmarkStart w:id="857" w:name="_Toc364257043"/>
      <w:bookmarkStart w:id="858" w:name="_Toc364324297"/>
      <w:bookmarkStart w:id="859" w:name="_Toc364407366"/>
      <w:bookmarkStart w:id="860" w:name="_Toc364768488"/>
      <w:bookmarkStart w:id="861" w:name="_Toc364768719"/>
      <w:bookmarkStart w:id="862" w:name="_Toc364768786"/>
      <w:bookmarkStart w:id="863" w:name="_Toc365547129"/>
      <w:bookmarkStart w:id="864" w:name="_Toc365558696"/>
      <w:bookmarkStart w:id="865" w:name="_Toc365617032"/>
      <w:bookmarkStart w:id="866" w:name="_Toc365617098"/>
      <w:bookmarkStart w:id="867" w:name="_Toc365649735"/>
      <w:bookmarkStart w:id="868" w:name="_Toc365651337"/>
      <w:bookmarkStart w:id="869" w:name="_Toc365652507"/>
      <w:bookmarkStart w:id="870" w:name="_Toc365654355"/>
      <w:bookmarkStart w:id="871" w:name="_Toc365885502"/>
      <w:bookmarkStart w:id="872" w:name="_Toc365889029"/>
      <w:bookmarkStart w:id="873" w:name="_Toc365900308"/>
      <w:bookmarkStart w:id="874" w:name="_Toc365905906"/>
      <w:bookmarkStart w:id="875" w:name="_Toc365968589"/>
      <w:bookmarkStart w:id="876" w:name="_Toc366488675"/>
      <w:bookmarkStart w:id="877" w:name="_Toc366501616"/>
      <w:bookmarkStart w:id="878" w:name="_Toc366503079"/>
      <w:bookmarkStart w:id="879" w:name="_Toc366505408"/>
      <w:bookmarkStart w:id="880" w:name="_Toc367127390"/>
      <w:bookmarkStart w:id="881" w:name="_Toc367263340"/>
      <w:bookmarkStart w:id="882" w:name="_Toc367263785"/>
      <w:bookmarkStart w:id="883" w:name="_Toc367265223"/>
      <w:bookmarkStart w:id="884" w:name="_Toc367362257"/>
      <w:bookmarkStart w:id="885" w:name="_Toc367450716"/>
      <w:bookmarkStart w:id="886" w:name="_Toc367698841"/>
      <w:bookmarkStart w:id="887" w:name="_Toc367699785"/>
      <w:bookmarkStart w:id="888" w:name="_Toc367710410"/>
      <w:bookmarkStart w:id="889" w:name="_Toc367714160"/>
      <w:bookmarkStart w:id="890" w:name="_Toc367716380"/>
      <w:bookmarkStart w:id="891" w:name="_Toc368387728"/>
      <w:bookmarkStart w:id="892" w:name="_Toc368394287"/>
      <w:bookmarkStart w:id="893" w:name="_Toc368395659"/>
      <w:bookmarkStart w:id="894" w:name="_Toc368483520"/>
      <w:bookmarkStart w:id="895" w:name="_Toc368491168"/>
      <w:bookmarkStart w:id="896" w:name="_Toc368492969"/>
      <w:bookmarkStart w:id="897" w:name="_Toc368494537"/>
      <w:bookmarkStart w:id="898" w:name="_Toc368554676"/>
      <w:r>
        <w:t>Tillämpningsområde</w:t>
      </w:r>
      <w:bookmarkEnd w:id="834"/>
      <w:bookmarkEnd w:id="835"/>
      <w:bookmarkEnd w:id="836"/>
      <w:bookmarkEnd w:id="837"/>
      <w:bookmarkEnd w:id="838"/>
      <w:bookmarkEnd w:id="839"/>
      <w:bookmarkEnd w:id="840"/>
      <w:bookmarkEnd w:id="841"/>
      <w:bookmarkEnd w:id="842"/>
      <w:bookmarkEnd w:id="843"/>
      <w:bookmarkEnd w:id="844"/>
      <w:bookmarkEnd w:id="845"/>
      <w:bookmarkEnd w:id="846"/>
      <w:bookmarkEnd w:id="847"/>
      <w:bookmarkEnd w:id="848"/>
      <w:bookmarkEnd w:id="849"/>
      <w:bookmarkEnd w:id="850"/>
      <w:bookmarkEnd w:id="851"/>
      <w:bookmarkEnd w:id="852"/>
      <w:bookmarkEnd w:id="853"/>
      <w:bookmarkEnd w:id="854"/>
      <w:bookmarkEnd w:id="855"/>
      <w:bookmarkEnd w:id="856"/>
      <w:bookmarkEnd w:id="857"/>
      <w:bookmarkEnd w:id="858"/>
      <w:bookmarkEnd w:id="859"/>
      <w:bookmarkEnd w:id="860"/>
      <w:bookmarkEnd w:id="861"/>
      <w:bookmarkEnd w:id="862"/>
      <w:bookmarkEnd w:id="863"/>
      <w:bookmarkEnd w:id="864"/>
      <w:bookmarkEnd w:id="865"/>
      <w:bookmarkEnd w:id="866"/>
      <w:bookmarkEnd w:id="867"/>
      <w:bookmarkEnd w:id="868"/>
      <w:bookmarkEnd w:id="869"/>
      <w:bookmarkEnd w:id="870"/>
      <w:bookmarkEnd w:id="871"/>
      <w:bookmarkEnd w:id="872"/>
      <w:bookmarkEnd w:id="873"/>
      <w:bookmarkEnd w:id="874"/>
      <w:bookmarkEnd w:id="875"/>
      <w:bookmarkEnd w:id="876"/>
      <w:bookmarkEnd w:id="877"/>
      <w:bookmarkEnd w:id="878"/>
      <w:bookmarkEnd w:id="879"/>
      <w:bookmarkEnd w:id="880"/>
      <w:bookmarkEnd w:id="881"/>
      <w:bookmarkEnd w:id="882"/>
      <w:bookmarkEnd w:id="883"/>
      <w:bookmarkEnd w:id="884"/>
      <w:bookmarkEnd w:id="885"/>
      <w:bookmarkEnd w:id="886"/>
      <w:bookmarkEnd w:id="887"/>
      <w:bookmarkEnd w:id="888"/>
      <w:bookmarkEnd w:id="889"/>
      <w:bookmarkEnd w:id="890"/>
      <w:bookmarkEnd w:id="891"/>
      <w:bookmarkEnd w:id="892"/>
      <w:bookmarkEnd w:id="893"/>
      <w:bookmarkEnd w:id="894"/>
      <w:bookmarkEnd w:id="895"/>
      <w:bookmarkEnd w:id="896"/>
      <w:bookmarkEnd w:id="897"/>
      <w:bookmarkEnd w:id="898"/>
    </w:p>
    <w:p w:rsidR="00655D68" w:rsidRDefault="00655D68" w:rsidP="00655D68">
      <w:pPr>
        <w:pStyle w:val="Brdtext"/>
        <w:pBdr>
          <w:top w:val="single" w:sz="4" w:space="1" w:color="000000"/>
          <w:left w:val="single" w:sz="4" w:space="4" w:color="000000"/>
          <w:bottom w:val="single" w:sz="4" w:space="1" w:color="000000"/>
          <w:right w:val="single" w:sz="4" w:space="4" w:color="000000"/>
        </w:pBdr>
        <w:ind w:left="113" w:right="113"/>
      </w:pPr>
      <w:r>
        <w:rPr>
          <w:b/>
        </w:rPr>
        <w:t>Regeringens f</w:t>
      </w:r>
      <w:r w:rsidRPr="000B3140">
        <w:rPr>
          <w:b/>
        </w:rPr>
        <w:t>örslag:</w:t>
      </w:r>
      <w:r>
        <w:t xml:space="preserve"> Distans- och hemförsäljningslagen ska byta namn till lagen om distansavtal och avtal utanför affärslokaler. Med avtal utanför affärslokaler avses t.ex. avtal som ingås vid gatu</w:t>
      </w:r>
      <w:r>
        <w:softHyphen/>
        <w:t>försälj</w:t>
      </w:r>
      <w:r>
        <w:softHyphen/>
        <w:t>ning. Sådana avtal ska alltså omfattas av lagen.</w:t>
      </w:r>
    </w:p>
    <w:p w:rsidR="00655D68" w:rsidRDefault="00655D68" w:rsidP="00655D68">
      <w:pPr>
        <w:pStyle w:val="Brdtextmedindrag"/>
        <w:pBdr>
          <w:top w:val="single" w:sz="4" w:space="1" w:color="000000"/>
          <w:left w:val="single" w:sz="4" w:space="4" w:color="000000"/>
          <w:bottom w:val="single" w:sz="4" w:space="1" w:color="000000"/>
          <w:right w:val="single" w:sz="4" w:space="4" w:color="000000"/>
        </w:pBdr>
        <w:ind w:left="113" w:right="113"/>
      </w:pPr>
      <w:r>
        <w:t>Det ska finnas gemensamma bestämmelser för distansavtal och för avtal utanför affärslokaler om varor och tjänster i allmänhet. Avtal om uthyrning av fast egendom för annat ändamål än varaktigt boende, t.ex. av en sommarstuga eller en lokal, ska omfattas av bestämmel</w:t>
      </w:r>
      <w:r>
        <w:softHyphen/>
        <w:t>serna, liksom avtal som ingås vid en auktion. Avtal som avser lotteri</w:t>
      </w:r>
      <w:r>
        <w:softHyphen/>
        <w:t>tjänster ska däremot inte längre omfattas av regleringen. Även avtal utanför affärslokaler där det pris som konsumenten ska betala under</w:t>
      </w:r>
      <w:r>
        <w:softHyphen/>
        <w:t>stiger 400 kronor ska undantas från bestämmelserna.</w:t>
      </w:r>
    </w:p>
    <w:p w:rsidR="00655D68" w:rsidRDefault="00655D68" w:rsidP="00655D68">
      <w:pPr>
        <w:pStyle w:val="Brdtextmedindrag"/>
      </w:pPr>
    </w:p>
    <w:p w:rsidR="00655D68" w:rsidRDefault="00655D68" w:rsidP="00655D68">
      <w:pPr>
        <w:pStyle w:val="Brdtextmedindrag"/>
      </w:pPr>
      <w:r w:rsidRPr="00A51905">
        <w:rPr>
          <w:b/>
        </w:rPr>
        <w:t>Promemorians förslag</w:t>
      </w:r>
      <w:r>
        <w:t xml:space="preserve"> överensstämmer i huvudsak med regeringens. Promemorians förslag till definition av avtal utanför fasta affärslokaler skiljer sig något från regeringens förslag till definition av avtal utanför affärslokaler. </w:t>
      </w:r>
    </w:p>
    <w:p w:rsidR="00655D68" w:rsidRPr="00B34A31" w:rsidRDefault="00655D68" w:rsidP="00655D68">
      <w:pPr>
        <w:pStyle w:val="Brdtextmedindrag"/>
      </w:pPr>
      <w:r w:rsidRPr="006D5F07">
        <w:rPr>
          <w:b/>
        </w:rPr>
        <w:t>Remissinstanserna</w:t>
      </w:r>
      <w:r>
        <w:rPr>
          <w:b/>
        </w:rPr>
        <w:t>:</w:t>
      </w:r>
      <w:r>
        <w:t xml:space="preserve"> De flesta remissinstanserna tillstyrker förslagen eller lämnar dem utan invändning. Några remissinstanser, bl.a. </w:t>
      </w:r>
      <w:r w:rsidRPr="005B646B">
        <w:rPr>
          <w:i/>
        </w:rPr>
        <w:t>Allmänna reklamationsnämnden</w:t>
      </w:r>
      <w:r>
        <w:rPr>
          <w:i/>
        </w:rPr>
        <w:t>, Post- och telestyrelsen, Direkthandelns förening, Näringslivets Delegation för Marknadsrätt</w:t>
      </w:r>
      <w:r w:rsidRPr="000A41D7">
        <w:t>,</w:t>
      </w:r>
      <w:r>
        <w:rPr>
          <w:i/>
        </w:rPr>
        <w:t xml:space="preserve"> Tidningsutgivarna </w:t>
      </w:r>
      <w:r w:rsidRPr="009850AB">
        <w:t xml:space="preserve">och </w:t>
      </w:r>
      <w:r>
        <w:rPr>
          <w:i/>
        </w:rPr>
        <w:t>Svenska Bankföreningen</w:t>
      </w:r>
      <w:r>
        <w:t xml:space="preserve">, påpekar att promemorians definition av avtal utanför fasta affärslokaler skiljer sig från direktivets. </w:t>
      </w:r>
      <w:r w:rsidRPr="007D081C">
        <w:t>Allmänna reklama</w:t>
      </w:r>
      <w:r w:rsidRPr="007D081C">
        <w:softHyphen/>
        <w:t xml:space="preserve">tionsnämnden </w:t>
      </w:r>
      <w:r>
        <w:t xml:space="preserve">anser att det bör övervägas om en definition av begreppet fasta affärslokaler ska tas in i lagen. Även </w:t>
      </w:r>
      <w:r w:rsidRPr="0021705A">
        <w:rPr>
          <w:i/>
        </w:rPr>
        <w:t xml:space="preserve">Juridiska fakultetsnämnden vid </w:t>
      </w:r>
      <w:r w:rsidRPr="00B34A31">
        <w:rPr>
          <w:i/>
        </w:rPr>
        <w:t>Stockholms universitet</w:t>
      </w:r>
      <w:r>
        <w:t xml:space="preserve"> och </w:t>
      </w:r>
      <w:r w:rsidRPr="009850AB">
        <w:rPr>
          <w:i/>
        </w:rPr>
        <w:t>Sveriges advokatsamfund</w:t>
      </w:r>
      <w:r>
        <w:t xml:space="preserve"> har synpunkter på genomförandet av direk</w:t>
      </w:r>
      <w:r>
        <w:softHyphen/>
        <w:t xml:space="preserve">tivets definitioner och anser bl.a. att fler definitioner bör tas in i lagen. </w:t>
      </w:r>
      <w:r w:rsidRPr="0021705A">
        <w:rPr>
          <w:i/>
        </w:rPr>
        <w:t>Juridiska fakultetsnämnden vid</w:t>
      </w:r>
      <w:r>
        <w:t xml:space="preserve"> </w:t>
      </w:r>
      <w:r w:rsidRPr="000916E1">
        <w:rPr>
          <w:i/>
        </w:rPr>
        <w:t>Uppsala universitet</w:t>
      </w:r>
      <w:r>
        <w:t xml:space="preserve"> är tveksam till begreppet digitalt innehåll och menar att ett annat begrepp, t.ex. elektroniskt innehåll, bör användas. </w:t>
      </w:r>
      <w:r w:rsidRPr="007D081C">
        <w:t>Juridiska fakul</w:t>
      </w:r>
      <w:r>
        <w:softHyphen/>
      </w:r>
      <w:r w:rsidRPr="007D081C">
        <w:t>tets</w:t>
      </w:r>
      <w:r>
        <w:softHyphen/>
      </w:r>
      <w:r w:rsidRPr="007D081C">
        <w:t xml:space="preserve">nämnden vid Stockholms universitet </w:t>
      </w:r>
      <w:r>
        <w:t>är tveksam till att undanta avtal utanför affärslokaler som understiger 400 kr.</w:t>
      </w:r>
    </w:p>
    <w:p w:rsidR="00655D68" w:rsidRDefault="00655D68" w:rsidP="00655D68">
      <w:pPr>
        <w:pStyle w:val="Rubrik4utannumrering"/>
      </w:pPr>
      <w:r>
        <w:t>Skälen för regeringens förslag</w:t>
      </w:r>
    </w:p>
    <w:p w:rsidR="00655D68" w:rsidRDefault="00655D68" w:rsidP="00655D68">
      <w:pPr>
        <w:pStyle w:val="Rubrik5utannumrering"/>
        <w:spacing w:before="0"/>
      </w:pPr>
      <w:r>
        <w:t>Regleringen bör som utgångspunkt omfatta alla avtal som ingås utanför affärslokaler</w:t>
      </w:r>
    </w:p>
    <w:p w:rsidR="00655D68" w:rsidRDefault="00655D68" w:rsidP="00655D68">
      <w:pPr>
        <w:pStyle w:val="Brdtext"/>
      </w:pPr>
      <w:r>
        <w:t>Det nya direktivet innehåller huvudsakligen bestämmelser om distans</w:t>
      </w:r>
      <w:r>
        <w:softHyphen/>
        <w:t>avtal och avtal utanför fasta affärslokaler. Motsvarande bestämmelser i svensk rätt finns främst i distans- och hemförsäljningslagen (2005:59). Regleringen i den lagen bygger på de tidigare direktiven om distansavtal och hem</w:t>
      </w:r>
      <w:r>
        <w:softHyphen/>
        <w:t>försäljning. Lagens andra kapitel innehåller regler för distans</w:t>
      </w:r>
      <w:r>
        <w:softHyphen/>
        <w:t>avtal om varor och icke finansiella tjänster, medan fjärde kapitlet inne</w:t>
      </w:r>
      <w:r>
        <w:softHyphen/>
        <w:t>håller bestäm</w:t>
      </w:r>
      <w:r>
        <w:softHyphen/>
        <w:t>melser om hemförsäljning. I övrigt innehåller lagen bestäm</w:t>
      </w:r>
      <w:r>
        <w:softHyphen/>
      </w:r>
      <w:r>
        <w:lastRenderedPageBreak/>
        <w:t>mel</w:t>
      </w:r>
      <w:r>
        <w:softHyphen/>
        <w:t>ser om distansavtal avseende finansiella tjänster och finansiella instrument (3 kap.) samt inledande och gemensamma bestämmelser som gäller för alla distansavtal och hemförsäljningsavtal som omfattas av lagen (1 resp. 5 kap.).</w:t>
      </w:r>
    </w:p>
    <w:p w:rsidR="00655D68" w:rsidRDefault="00655D68" w:rsidP="00655D68">
      <w:pPr>
        <w:pStyle w:val="Brdtextmedindrag"/>
      </w:pPr>
      <w:r>
        <w:t xml:space="preserve">I direktivet definieras </w:t>
      </w:r>
      <w:r w:rsidRPr="000B3140">
        <w:rPr>
          <w:i/>
        </w:rPr>
        <w:t>distansavtal</w:t>
      </w:r>
      <w:r>
        <w:t xml:space="preserve"> som varje köpe- eller tjänsteavtal som ingås mellan näringsidkaren och konsumenten med stöd av ett organiserat system för distansförsäljning eller tillhandahållande av tjänster på distans, utan att näringsidkaren och kon</w:t>
      </w:r>
      <w:r w:rsidR="004B7550">
        <w:t xml:space="preserve">sumenten är fysiskt närvarande, </w:t>
      </w:r>
      <w:r>
        <w:t>och enbart med utnyttjande av ett eller flera medel för distans</w:t>
      </w:r>
      <w:r>
        <w:softHyphen/>
        <w:t>kommunikation fram till och inbegripet den tidpunkt då avtalet ingås. Definitionen är i sak oförändrad i förhållande till tidigare direktiv om distansavtal. Den nuvarande definitionen i distans- och hem</w:t>
      </w:r>
      <w:r>
        <w:softHyphen/>
        <w:t>försälj</w:t>
      </w:r>
      <w:r>
        <w:softHyphen/>
        <w:t>nings</w:t>
      </w:r>
      <w:r>
        <w:softHyphen/>
        <w:t>lagen kan därmed behållas.</w:t>
      </w:r>
    </w:p>
    <w:p w:rsidR="00655D68" w:rsidRDefault="00655D68" w:rsidP="00655D68">
      <w:pPr>
        <w:pStyle w:val="Brdtextmedindrag"/>
      </w:pPr>
      <w:r>
        <w:t xml:space="preserve">Direktivet innehåller också en definition av </w:t>
      </w:r>
      <w:r w:rsidRPr="00C27F00">
        <w:rPr>
          <w:i/>
        </w:rPr>
        <w:t>avtal utanför fasta affärs</w:t>
      </w:r>
      <w:r>
        <w:rPr>
          <w:i/>
        </w:rPr>
        <w:softHyphen/>
      </w:r>
      <w:r w:rsidRPr="00C27F00">
        <w:rPr>
          <w:i/>
        </w:rPr>
        <w:t>lokaler</w:t>
      </w:r>
      <w:r>
        <w:t>. Därmed avses, för det första, avtal som ingås när näringsidkaren och konsumenten samtidigt är fysiskt närvarande på en plats som inte är när</w:t>
      </w:r>
      <w:r w:rsidR="004B7550">
        <w:t>ingsidkarens fasta affärslokal</w:t>
      </w:r>
      <w:r>
        <w:t>. Detsamma gäller avtal som ingås efter det att konsumenten lämnat ett anbud under de förhållandena. För det andra avses avtal som ingås i när</w:t>
      </w:r>
      <w:r w:rsidR="004B7550">
        <w:t>ingsidkarens fasta affärslokal</w:t>
      </w:r>
      <w:r>
        <w:t xml:space="preserve"> eller med hjälp av distanskommunikation omedelbart efter det att konsu</w:t>
      </w:r>
      <w:r>
        <w:softHyphen/>
        <w:t xml:space="preserve">menten tilltalats av näringsidkaren på någon annan plats än i dennes affärslokal. Slutligen omfattas även avtal som ingås under en utflykt organiserad av näringsidkaren i syfte att marknadsföra och sälja varor eller tjänster. Direktivet innehåller dessutom en definition av begreppet </w:t>
      </w:r>
      <w:r w:rsidRPr="00C27F00">
        <w:rPr>
          <w:i/>
        </w:rPr>
        <w:t>fasta affärs</w:t>
      </w:r>
      <w:r w:rsidR="0029179C">
        <w:rPr>
          <w:i/>
        </w:rPr>
        <w:softHyphen/>
      </w:r>
      <w:r w:rsidRPr="00C27F00">
        <w:rPr>
          <w:i/>
        </w:rPr>
        <w:t>lokaler</w:t>
      </w:r>
      <w:r>
        <w:t>. Enligt den avses med begreppet varje typ av lokal, fast eller rörlig, där närings</w:t>
      </w:r>
      <w:r>
        <w:softHyphen/>
        <w:t>idkaren vanligen eller säsongsvis bedriver sin verk</w:t>
      </w:r>
      <w:r w:rsidR="0029179C">
        <w:softHyphen/>
      </w:r>
      <w:r>
        <w:t xml:space="preserve">samhet. </w:t>
      </w:r>
    </w:p>
    <w:p w:rsidR="00655D68" w:rsidRDefault="00655D68" w:rsidP="00655D68">
      <w:pPr>
        <w:pStyle w:val="Brdtextmedindrag"/>
      </w:pPr>
      <w:r>
        <w:t>För att genomföra direktivet behöver det införas regler som träffar alla avtal som ingås, som det uttrycks i den svenska versionen, utanför näri</w:t>
      </w:r>
      <w:r w:rsidR="004B7550">
        <w:t>ngs</w:t>
      </w:r>
      <w:r w:rsidR="004B7550">
        <w:softHyphen/>
        <w:t>idkarens fasta affärslokal</w:t>
      </w:r>
      <w:r>
        <w:t>. De avtal som i hittillsvarande lag</w:t>
      </w:r>
      <w:r>
        <w:softHyphen/>
        <w:t>stiftning benämns hemförsäljningsavtal inbegrips i detta begrepp. Det är lämpligt att föra in en definition av begreppet motsvarande direktivets i den svenska lagen. I den engelska versionen används begreppet ”off-premises contract” och i den franska används ”contrat hors établisse</w:t>
      </w:r>
      <w:r w:rsidR="0029179C">
        <w:softHyphen/>
      </w:r>
      <w:r>
        <w:t xml:space="preserve">ment”. I förhållande till dessa texter tycks den svenska översättningen avvika något i det att det talas om </w:t>
      </w:r>
      <w:r w:rsidRPr="006E1864">
        <w:rPr>
          <w:i/>
        </w:rPr>
        <w:t>fasta</w:t>
      </w:r>
      <w:r>
        <w:t xml:space="preserve"> affärslokaler. När det i direktivet också sägs att affärslokalen kan vara fast eller rörlig, är det lämpligt att använda begreppet avtal utanför affärslokaler i den svenska lagen och alltså inte avtal utanför ”fasta” affärslokaler. Som några remissinstanser påpekar bör definitionen formuleras något annor</w:t>
      </w:r>
      <w:r>
        <w:softHyphen/>
        <w:t xml:space="preserve">lunda än vad som föreslås i promemorian så att det framgår att om avtalet ingås </w:t>
      </w:r>
      <w:r w:rsidR="004B7550">
        <w:t>i närings</w:t>
      </w:r>
      <w:r w:rsidR="004B7550">
        <w:softHyphen/>
        <w:t>idkarens affärslokal</w:t>
      </w:r>
      <w:r>
        <w:t xml:space="preserve"> eller med hjälp av något medel för distans</w:t>
      </w:r>
      <w:r>
        <w:softHyphen/>
        <w:t>kommu</w:t>
      </w:r>
      <w:r>
        <w:softHyphen/>
        <w:t xml:space="preserve">nikation ska detta ske i </w:t>
      </w:r>
      <w:r w:rsidRPr="005B646B">
        <w:rPr>
          <w:i/>
        </w:rPr>
        <w:t>omedelbar</w:t>
      </w:r>
      <w:r>
        <w:t xml:space="preserve"> anslutning till att konsumenten kon</w:t>
      </w:r>
      <w:r w:rsidR="0029179C">
        <w:softHyphen/>
      </w:r>
      <w:r>
        <w:t>taktats på någon annan plats. En närmare beskrivning av begreppet affärslokaler och vilka avtal som avses återfinns i författnings</w:t>
      </w:r>
      <w:r>
        <w:softHyphen/>
        <w:t>kommen</w:t>
      </w:r>
      <w:r>
        <w:softHyphen/>
        <w:t>taren. Det får anses onödigt att dessutom ha en särskild definition av begreppet affärslokaler.</w:t>
      </w:r>
    </w:p>
    <w:p w:rsidR="00655D68" w:rsidRDefault="00655D68" w:rsidP="00655D68">
      <w:pPr>
        <w:pStyle w:val="Rubrik5utannumrering"/>
      </w:pPr>
      <w:r>
        <w:lastRenderedPageBreak/>
        <w:t>Distans- och hemförsäljningslagen bör byta namn och struktureras om</w:t>
      </w:r>
    </w:p>
    <w:p w:rsidR="00655D68" w:rsidRDefault="00655D68" w:rsidP="00655D68">
      <w:pPr>
        <w:pStyle w:val="Brdtext"/>
      </w:pPr>
      <w:r>
        <w:t>Direktivet innebär att relativt omfattande ändringar måste göras i distans- och hemförsäljningslagen. Eftersom regleringen av distansavtal och avtal utanför affärslokaler till största delen är gemensam, bör även den svenska lagen behandla distansavtal och avtal utanför affärslokaler i ett samman</w:t>
      </w:r>
      <w:r>
        <w:softHyphen/>
        <w:t>hang. Lagens andra kapitel om distansavtal som – jämte det fjärde kapit</w:t>
      </w:r>
      <w:r>
        <w:softHyphen/>
        <w:t>let om hemförsäljning – i huvudsak innehåller den svenska reglering som påverkas av direktivet bör därför omarbetas helt och innehålla gemen</w:t>
      </w:r>
      <w:r>
        <w:softHyphen/>
        <w:t>samma bestämmelser för distansavtal och avtal utanför affärs</w:t>
      </w:r>
      <w:r>
        <w:softHyphen/>
        <w:t>lokaler. Samtidigt bör det fjärde kapitlet upphävas. I övriga kapitel för direktivet med sig endast mindre ändringar. För att få en bättre struktur i lagen bör de bestämmelser i lagens femte kapitel som kvarstår flyttas till lagens övriga kapitel.</w:t>
      </w:r>
    </w:p>
    <w:p w:rsidR="00655D68" w:rsidRDefault="00655D68" w:rsidP="00655D68">
      <w:pPr>
        <w:pStyle w:val="Brdtextmedindrag"/>
      </w:pPr>
      <w:r>
        <w:t>I och med att begreppet hemförsäljning utmönstras ur lagen, bör lagens namn ändras. Det framstår som lämpligt att lagens namn även fortsätt</w:t>
      </w:r>
      <w:r>
        <w:softHyphen/>
        <w:t>ningsvis anger de två avtalstyper som regleras i lagen. Lagen bör därför benämnas lag om distansavtal och avtal utanför affärslokaler.</w:t>
      </w:r>
    </w:p>
    <w:p w:rsidR="00655D68" w:rsidRDefault="00655D68" w:rsidP="00655D68">
      <w:pPr>
        <w:pStyle w:val="Rubrik5utannumrering"/>
      </w:pPr>
      <w:r>
        <w:t>Ytterligare definitioner behöver inte införas i lagen</w:t>
      </w:r>
    </w:p>
    <w:p w:rsidR="00655D68" w:rsidRDefault="00655D68" w:rsidP="00655D68">
      <w:pPr>
        <w:pStyle w:val="Brdtext"/>
      </w:pPr>
      <w:r>
        <w:t xml:space="preserve">I direktivet definieras </w:t>
      </w:r>
      <w:r w:rsidRPr="00F729EA">
        <w:rPr>
          <w:i/>
        </w:rPr>
        <w:t>konsument</w:t>
      </w:r>
      <w:r>
        <w:t xml:space="preserve"> som varje fysisk person som agerar för ändamål som faller utanför den egna närings- eller yrkesverksamheten. Defini</w:t>
      </w:r>
      <w:r>
        <w:softHyphen/>
        <w:t>tionen korresponderar väl med vad som anges i flertalet andra EU-instrument på konsumenträttens område. I svensk rätt brukar konsument</w:t>
      </w:r>
      <w:r>
        <w:softHyphen/>
        <w:t>definitionen även innehålla ett huvudsaklighetsrekvisit. I distans- och hemförsäljningslagen, liksom t.ex. i lagen (1994:1512) om avtals</w:t>
      </w:r>
      <w:r>
        <w:softHyphen/>
        <w:t>villkor i konsu</w:t>
      </w:r>
      <w:r>
        <w:softHyphen/>
        <w:t>mentförhållanden, anges att konsu</w:t>
      </w:r>
      <w:r>
        <w:softHyphen/>
        <w:t>ment är den som handlar huvud</w:t>
      </w:r>
      <w:r>
        <w:softHyphen/>
        <w:t>sakligen för ändamål som faller utanför näringsverk</w:t>
      </w:r>
      <w:r>
        <w:softHyphen/>
        <w:t>samhet. Vid genom</w:t>
      </w:r>
      <w:r>
        <w:softHyphen/>
        <w:t>förandet av direk</w:t>
      </w:r>
      <w:r>
        <w:softHyphen/>
        <w:t>tivet om konsumentskydd vid tidsdelat boende över</w:t>
      </w:r>
      <w:r>
        <w:softHyphen/>
        <w:t>vägdes överens</w:t>
      </w:r>
      <w:r>
        <w:softHyphen/>
        <w:t>stäm</w:t>
      </w:r>
      <w:r>
        <w:softHyphen/>
        <w:t>melsen mellan den svenska och den EU-rättsliga konsumentdefinitionen (prop. 2010/11:85 s. 29). Det bedömdes att kon</w:t>
      </w:r>
      <w:r>
        <w:softHyphen/>
        <w:t>sumentdefinitionen borde utformas på samma sätt som i näraliggande lagstiftning, som också delvis genomför EU-rätt, dvs. med ett huvud</w:t>
      </w:r>
      <w:r>
        <w:softHyphen/>
        <w:t>saklighetsrekvisit. I förevarande fall har det klargj</w:t>
      </w:r>
      <w:r w:rsidR="004B7550">
        <w:t>orts i direktivets skäl</w:t>
      </w:r>
      <w:r>
        <w:t xml:space="preserve"> 17 att vid avtal som både faller utom och inom en persons närings</w:t>
      </w:r>
      <w:r w:rsidR="0029179C">
        <w:softHyphen/>
      </w:r>
      <w:r>
        <w:t xml:space="preserve">verksamhet ska personen ändå anses vara konsument, om näringssyftet är så begränsat att det inte dominerar avtalet. Mot denna bakgrund finns det starka skäl att behålla det svenska huvudsaklighetsrekvisitet. </w:t>
      </w:r>
    </w:p>
    <w:p w:rsidR="00655D68" w:rsidRDefault="00655D68" w:rsidP="00655D68">
      <w:pPr>
        <w:pStyle w:val="Brdtextmedindrag"/>
      </w:pPr>
      <w:r>
        <w:t xml:space="preserve">På motsvarande sätt definierar direktivet </w:t>
      </w:r>
      <w:r w:rsidRPr="007562E1">
        <w:rPr>
          <w:i/>
        </w:rPr>
        <w:t>näringsidkare</w:t>
      </w:r>
      <w:r>
        <w:t xml:space="preserve"> som en fysisk eller juridisk person som agerar för ändamål som faller inom ramen för den egna närings- eller yrkesverksamheten. Direktivet poängterar att det saknar betydelse om en juridisk person ägs av det allmänna eller är privat</w:t>
      </w:r>
      <w:r>
        <w:softHyphen/>
        <w:t>ägd. Direktivets definition av näringsidkare inkluderar även personer som agerar i en näringsidkares namn eller för dennes räkning. Det ligger i sakens natur att det svenska näringsidkarbegreppet även omfattar anställda eller andra som handlar i närings</w:t>
      </w:r>
      <w:r>
        <w:softHyphen/>
        <w:t>idkarens namn eller för dennes räkning. I distans- och hem</w:t>
      </w:r>
      <w:r>
        <w:softHyphen/>
        <w:t>försäljningslagen finns dessutom en bestäm</w:t>
      </w:r>
      <w:r>
        <w:softHyphen/>
        <w:t>melse som särskilt reglerar befogenhet för närings</w:t>
      </w:r>
      <w:r>
        <w:softHyphen/>
        <w:t>idkarens ombud (5 kap. 1 §); bestämmelsen kommer att finnas kvar men flyttas till 1</w:t>
      </w:r>
      <w:r w:rsidR="0029179C">
        <w:t> </w:t>
      </w:r>
      <w:r>
        <w:t xml:space="preserve">kap. Något särskilt tillägg i definitionen av näringsidkare behövs därför inte. </w:t>
      </w:r>
    </w:p>
    <w:p w:rsidR="00655D68" w:rsidRDefault="00655D68" w:rsidP="00655D68">
      <w:pPr>
        <w:pStyle w:val="Brdtextmedindrag"/>
      </w:pPr>
      <w:r>
        <w:lastRenderedPageBreak/>
        <w:t xml:space="preserve">Direktivet innehåller också andra definitioner. Definitionen av </w:t>
      </w:r>
      <w:r w:rsidRPr="007562E1">
        <w:rPr>
          <w:i/>
        </w:rPr>
        <w:t>varak</w:t>
      </w:r>
      <w:r>
        <w:rPr>
          <w:i/>
        </w:rPr>
        <w:softHyphen/>
      </w:r>
      <w:r w:rsidRPr="007562E1">
        <w:rPr>
          <w:i/>
        </w:rPr>
        <w:t>tigt medium</w:t>
      </w:r>
      <w:r>
        <w:t xml:space="preserve"> finns med såväl i det tidi</w:t>
      </w:r>
      <w:r>
        <w:softHyphen/>
        <w:t>gare direktivet om distansavtal som i andra direktiv, t.ex. konsumentkreditdirektivet</w:t>
      </w:r>
      <w:r>
        <w:rPr>
          <w:rStyle w:val="Fotnotsreferens"/>
        </w:rPr>
        <w:footnoteReference w:id="16"/>
      </w:r>
      <w:r>
        <w:t xml:space="preserve">. Någon definition i lag har dock inte ansetts nödvändig, utan i stället används uttrycket läsbar och varaktig form (t.ex. prop. 2004/05:13 s. 44 f.). Det är lämpligt att använda det uttrycket även fortsättningsvis. Definitionen av </w:t>
      </w:r>
      <w:r w:rsidRPr="007562E1">
        <w:rPr>
          <w:i/>
        </w:rPr>
        <w:t>finansiell tjänst</w:t>
      </w:r>
      <w:r>
        <w:t xml:space="preserve"> överensstämmer med tillämpningsområdet för 3 kap. i distans- och hemförsäljningslagen, se 3 kap. 1 §. När det gäller de övriga definitioner</w:t>
      </w:r>
      <w:r w:rsidR="0029179C">
        <w:softHyphen/>
      </w:r>
      <w:r>
        <w:t>na klargörs innebörden av begreppen i några fall i samband med att de används i materiella bestäm</w:t>
      </w:r>
      <w:r>
        <w:softHyphen/>
        <w:t xml:space="preserve">melser, t.ex. </w:t>
      </w:r>
      <w:r w:rsidRPr="007562E1">
        <w:rPr>
          <w:i/>
        </w:rPr>
        <w:t>offentlig auktion</w:t>
      </w:r>
      <w:r>
        <w:t xml:space="preserve"> (auktion där det är möjligt att delta i auktionen även på ett annat sätt än genom att använda ett medel för distanskommunikation, se förslaget till 2 kap. 11 § 10) och </w:t>
      </w:r>
      <w:r w:rsidRPr="007562E1">
        <w:rPr>
          <w:i/>
        </w:rPr>
        <w:t>biavtal</w:t>
      </w:r>
      <w:r>
        <w:t xml:space="preserve"> (anknytande avtal, se förslaget till 2 kap. 16 §). Resterande begrepp får anses vara tillräckligt tydliga i sig själva. Det gäller t.ex. begreppet </w:t>
      </w:r>
      <w:r w:rsidRPr="009329CE">
        <w:rPr>
          <w:i/>
        </w:rPr>
        <w:t>digitalt innehåll</w:t>
      </w:r>
      <w:r>
        <w:t xml:space="preserve"> som i direktivet definieras som data som produceras och till</w:t>
      </w:r>
      <w:r>
        <w:softHyphen/>
        <w:t xml:space="preserve">handahålls i digital form, t.ex. spel, musik och applikationer. Begreppet används bl.a. i informationsbestämmelserna där det finns särskilda krav för näringsidkare att ge information om funktionen hos digitalt innehåll. </w:t>
      </w:r>
      <w:r w:rsidRPr="00624E81">
        <w:rPr>
          <w:i/>
        </w:rPr>
        <w:t>Juridiska fakultetsnämnden vid Uppsala universitet</w:t>
      </w:r>
      <w:r>
        <w:t xml:space="preserve"> anser att det är tveksamt om begreppet digitalt innehåll bör användas, bl.a. eftersom det inte är teknikneutralt. Fakultetsnämnden föreslår elektroniskt innehåll som alter</w:t>
      </w:r>
      <w:r>
        <w:softHyphen/>
        <w:t>nativt begrepp. Enligt regeringens mening är det, liksom gjorts i direk</w:t>
      </w:r>
      <w:r>
        <w:softHyphen/>
        <w:t xml:space="preserve">tivet, mest lämpligt att använda begreppet digitalt innehåll i lagen. </w:t>
      </w:r>
    </w:p>
    <w:p w:rsidR="00655D68" w:rsidRDefault="00655D68" w:rsidP="00655D68">
      <w:pPr>
        <w:pStyle w:val="Brdtextmedindrag"/>
      </w:pPr>
      <w:r>
        <w:t xml:space="preserve">Sammanfattningsvis är det regeringens bedömning att ytterligare definitioner inte är nödvändiga. </w:t>
      </w:r>
    </w:p>
    <w:p w:rsidR="00655D68" w:rsidRDefault="00655D68" w:rsidP="00655D68">
      <w:pPr>
        <w:pStyle w:val="Rubrik5utannumrering"/>
      </w:pPr>
      <w:r>
        <w:t>Närmare om vilka slags avtal som bör omfattas</w:t>
      </w:r>
    </w:p>
    <w:p w:rsidR="00655D68" w:rsidRDefault="00655D68" w:rsidP="00655D68">
      <w:pPr>
        <w:pStyle w:val="Brdtext"/>
      </w:pPr>
      <w:r>
        <w:t>Det står klart att direktivet, liksom regleringen i distans- och hem</w:t>
      </w:r>
      <w:r>
        <w:softHyphen/>
        <w:t>försälj</w:t>
      </w:r>
      <w:r>
        <w:softHyphen/>
        <w:t>ningslagen, omfattar avtal om överlåtelse och upplåtelse av lös egendom samt tjänsteavtal. Lagen bör därför även fortsättningsvis omfatta sådana avtal (jfr prop. 1999/2000:89 s. 23 f. och prop. 2004/05:13 s. 126).</w:t>
      </w:r>
    </w:p>
    <w:p w:rsidR="00655D68" w:rsidRDefault="004B7550" w:rsidP="00655D68">
      <w:pPr>
        <w:pStyle w:val="Brdtextmedindrag"/>
      </w:pPr>
      <w:r>
        <w:t>Av artikel 3.3 och skäl</w:t>
      </w:r>
      <w:r w:rsidR="00655D68">
        <w:t xml:space="preserve"> 26 framgår att vissa avtal om upp</w:t>
      </w:r>
      <w:r w:rsidR="00655D68">
        <w:softHyphen/>
        <w:t>låtelse av fast egendom omfattas av direktivet; uthyrning för andra ända</w:t>
      </w:r>
      <w:r w:rsidR="00655D68">
        <w:softHyphen/>
        <w:t>mål än varak</w:t>
      </w:r>
      <w:r w:rsidR="0029179C">
        <w:softHyphen/>
      </w:r>
      <w:r w:rsidR="00655D68">
        <w:t>tigt boende. Med det avses bl.a. säsongsvis uthyrning av bostäder för fritidsändamål, t.ex. uthyrning av sommarstugor. Även uthyrning av lokaler och mark omfattas. Distans- och hemförsäljnings</w:t>
      </w:r>
      <w:r w:rsidR="00655D68">
        <w:softHyphen/>
        <w:t>lagen omfattar inte upplåtelse av fast egendom. Lagen bör därför ändras så att dessa typer av avtal om uthyrning av fast egendom omfattas. Enligt direktivets systematik anses dessa upplåtelser vara tjänster. Av lag</w:t>
      </w:r>
      <w:r w:rsidR="00655D68">
        <w:softHyphen/>
        <w:t>tek</w:t>
      </w:r>
      <w:r w:rsidR="00655D68">
        <w:softHyphen/>
        <w:t>niska skäl är det lämpligt att använda samma lösning vid genom</w:t>
      </w:r>
      <w:r w:rsidR="00655D68">
        <w:softHyphen/>
        <w:t xml:space="preserve">förandet av de nu aktuella bestämmelserna. </w:t>
      </w:r>
    </w:p>
    <w:p w:rsidR="00655D68" w:rsidRDefault="00655D68" w:rsidP="00655D68">
      <w:pPr>
        <w:pStyle w:val="Brdtextmedindrag"/>
      </w:pPr>
      <w:r>
        <w:t>Flera typer av avtal är undantagna från direktivets tillämp</w:t>
      </w:r>
      <w:r>
        <w:softHyphen/>
        <w:t>ningsområde (artikel 3). En konse</w:t>
      </w:r>
      <w:r>
        <w:softHyphen/>
        <w:t xml:space="preserve">kvens av detta är att medlemsstaterna själva kan bestämma vilka regler som ska gälla för de undantagna avtalstyperna (i den mån de inte omfattas av något annat EU-instrument). I distans- och </w:t>
      </w:r>
      <w:r>
        <w:lastRenderedPageBreak/>
        <w:t xml:space="preserve">hemförsäljningslagen finns också undantag för delvis samma avtalstyper. Därtill kommer att andra avtalstyper undantagits från delar av lagen, t.ex. från bestämmelserna om ångerrätt. </w:t>
      </w:r>
    </w:p>
    <w:p w:rsidR="00655D68" w:rsidRDefault="00655D68" w:rsidP="00655D68">
      <w:pPr>
        <w:pStyle w:val="Brdtextmedindrag"/>
      </w:pPr>
      <w:r>
        <w:t>Till att börja med undantas i direktivet avtal om sociala tjänster, t.ex. barnomsorg och hemtjänst, liksom avtal om hälso- och sjukvårdstjänster (artikel 3.3 a och b). I Sverige har de flesta av dessa tjänster snarare en offentligrättslig prägel än en privat</w:t>
      </w:r>
      <w:r>
        <w:softHyphen/>
        <w:t>rättslig. Om ett avtal ingås mellan en enskild och en tjänsteutövare som är näringsidkare, omfattas dock avtalet av tillämpnings</w:t>
      </w:r>
      <w:r>
        <w:softHyphen/>
        <w:t>området för distans- och hemförsäljnings</w:t>
      </w:r>
      <w:r>
        <w:softHyphen/>
        <w:t xml:space="preserve">lagen. Det kan t.ex. gälla vissa avtal om medicinsk eller annan behandling av människor (prop. 1999/2000:89 s. 74). Det är lämpligt att behandla dessa tjänster på samma sätt även fortsättningsvis. Något undantag för sociala tjänster eller hälso- och sjukvårdstjänster bör därför inte införas i lagen. </w:t>
      </w:r>
    </w:p>
    <w:p w:rsidR="00655D68" w:rsidRDefault="00655D68" w:rsidP="00655D68">
      <w:pPr>
        <w:pStyle w:val="Brdtextmedindrag"/>
      </w:pPr>
      <w:r>
        <w:t>Vidare undantas avtal om spel och lotterier från direktivets tillämp</w:t>
      </w:r>
      <w:r>
        <w:softHyphen/>
        <w:t>ningsområde (artikel 3.3 c). Enligt nuvarande reglering omfattas dessa avtal, men de har undantagits från bestäm</w:t>
      </w:r>
      <w:r>
        <w:softHyphen/>
        <w:t>melserna om ångerrätt (2 kap. 4 §). Lotterier av olika slag regleras i lotterilagen (1994:1000). Rätten att anordna lotterier är enligt den lagen begränsad. Tillstånd att anordna lotterier får endast lämnas till den som har till syfte att främja allmän</w:t>
      </w:r>
      <w:r>
        <w:softHyphen/>
        <w:t>nyttiga ändamål. Direktivets regler om information är något mer utförliga än de som fanns i det tidigare distans</w:t>
      </w:r>
      <w:r>
        <w:softHyphen/>
        <w:t>avtalsdirektivet. Varken reglerna om information eller ångerrätt är anpassade för avtal som gäller spel och lotterier. Sådana avtal bör därför, till skillnad från i dag, undantas från lagens tillämp</w:t>
      </w:r>
      <w:r>
        <w:softHyphen/>
        <w:t>ningsområde.</w:t>
      </w:r>
    </w:p>
    <w:p w:rsidR="00655D68" w:rsidRDefault="00655D68" w:rsidP="00655D68">
      <w:pPr>
        <w:pStyle w:val="Brdtextmedindrag"/>
      </w:pPr>
      <w:r>
        <w:t>Direktivet är inte heller tillämpligt på avtal om finansiella tjänster (artikel 3.3 d). Finansiella tjänster behandlas i avsnitt 5.2.</w:t>
      </w:r>
    </w:p>
    <w:p w:rsidR="00655D68" w:rsidRDefault="00655D68" w:rsidP="00655D68">
      <w:pPr>
        <w:pStyle w:val="Brdtextmedindrag"/>
      </w:pPr>
      <w:r>
        <w:t xml:space="preserve">Undantag har i direktivet gjorts för avtal som på olika sätt är relaterade till fast egendom. För det första undantas avtal om tillskapande, förvärv eller överlåtelse av fast egendom eller av rättigheter i fast egendom (artikel 3.3 e). Med rättigheter i fast egendom torde i direktivets mening avses exempelvis panträtter och bestående nyttjanderätter såsom servitut. Sådana avtal relaterade till fast egendom kommer att vara undantagna från lagens tillämpningsområde utan att något uttryckligt undantag behövs. </w:t>
      </w:r>
    </w:p>
    <w:p w:rsidR="00655D68" w:rsidRDefault="00655D68" w:rsidP="00655D68">
      <w:pPr>
        <w:pStyle w:val="Brdtextmedindrag"/>
      </w:pPr>
      <w:r>
        <w:t>Vidare har avtal om uppförande av nya byggnader, omfattande om</w:t>
      </w:r>
      <w:r>
        <w:softHyphen/>
        <w:t>byggnad av befintliga byggnader och avtal om uthyrning av bostäder för permanent boende undantagits från direktivets tillämpningsområde (artikel 3.3 f). Reglerna om distansavtal och hemförsäljning i distans- och hemförsäljningslagen är inte tillämpliga på avtal som avser upp</w:t>
      </w:r>
      <w:r>
        <w:softHyphen/>
        <w:t>förande av byggnad eller annan fast anläggning på mark eller i vatten. Däremot är lagen tillämplig på både om- och tillbyggnader samt på reparationer av befintliga byggnader. Eftersom direktivet undantagit om</w:t>
      </w:r>
      <w:r>
        <w:softHyphen/>
        <w:t>fattande ombyggnader från tillämp</w:t>
      </w:r>
      <w:r>
        <w:softHyphen/>
        <w:t>ningsområdet, är medlemsstaterna fria att reglera vad som ska gälla för dem. Det saknas anledning att i det avseendet ändra lagens tillämpningsområde i förhållande till vad som gäller enligt nuvarande ordning. Avtal om om- och tillbyggnader samt reparationer av fast egendom bör alltså omfattas av lagen. Att avtal om uthyrning av bostäder för varaktigt boende bör undantas nämns ovan.</w:t>
      </w:r>
    </w:p>
    <w:p w:rsidR="00655D68" w:rsidRDefault="00655D68" w:rsidP="00655D68">
      <w:pPr>
        <w:pStyle w:val="Brdtextmedindrag"/>
      </w:pPr>
      <w:r>
        <w:t>I vissa situationer skulle direktivets regler kunna komma i konflikt med andra EU-instrument. Två specifika situationer som har uppmärksam</w:t>
      </w:r>
      <w:r>
        <w:softHyphen/>
        <w:t xml:space="preserve">mats i direktivet är när en konsument köper en paketresa eller ingår ett </w:t>
      </w:r>
      <w:r>
        <w:lastRenderedPageBreak/>
        <w:t>avtal om tidsdelat boende och avtalet ingås på distans eller utanför affärslokaler (artikel 3.3 g och h). Det har därför klar</w:t>
      </w:r>
      <w:r>
        <w:softHyphen/>
        <w:t>gjorts att direktivet inte ska tillämpas på avtal som omfattas av tillämpningsområdet för direktivet om konsumentskydd vid tidsdelat boende eller direktivet om paketresor. Motsvarande undantag bör finnas i den svenska lagen. Detta gäller i princip redan i dag, eftersom avtal enligt lagen (2011:914) om konsumentskydd vid tidsdelat boende eller långfristig semesterprodukt är undantagna från informationsskyldighet och ångerrätt både för distans</w:t>
      </w:r>
      <w:r>
        <w:softHyphen/>
        <w:t xml:space="preserve">avtal och för hemförsäljningsavtal. Även distansavtal om inkvartering och transport är undantagna från informationsskyldighet och ångerrätt. </w:t>
      </w:r>
    </w:p>
    <w:p w:rsidR="00655D68" w:rsidRDefault="00655D68" w:rsidP="00655D68">
      <w:pPr>
        <w:pStyle w:val="Brdtextmedindrag"/>
      </w:pPr>
      <w:r>
        <w:t>Även avtal som enligt medlemsstatens lagstiftning ska ingås under medverkan av en offentlig tjänsteman är undantagna från direktivet (artikel 3.3 i). Några avtal av sådant slag finns inte i svensk rätt. Det finns därför inte behov av något uttryckligt undantag i den delen.</w:t>
      </w:r>
    </w:p>
    <w:p w:rsidR="00655D68" w:rsidRDefault="00655D68" w:rsidP="00655D68">
      <w:pPr>
        <w:pStyle w:val="Brdtextmedindrag"/>
      </w:pPr>
      <w:r>
        <w:t>Undantagna från direktivets tillämpningsområde är vidare avtal om tillhandahållande av livsmedel och andra daglig</w:t>
      </w:r>
      <w:r>
        <w:softHyphen/>
        <w:t>varor för hushållet som fysiskt tillhandahålls av näringsidkare som gör utkörningsrundor (artikel 3.3 j). Vidare undantas avtal som ingås med hjälp av varuautomater, och distansavtal med teleoperatörer som ingås genom offentliga telefon</w:t>
      </w:r>
      <w:r>
        <w:softHyphen/>
        <w:t>automater för användningen av dessa (artikel 3.3 l och m). Även avtal som avser en tjänst som fullgörs genom användning av en enda telefon-, internet- eller faxuppkoppling undantas. Gemensamt för de angivna avtalstyperna är att det generellt inte kan anses finnas något särskilt informationsbehov före avtalets ingående och att någon ångerrätt knappast kan bli aktuell. Det finns därför inte något skäl att låta lagstift</w:t>
      </w:r>
      <w:r>
        <w:softHyphen/>
        <w:t>ningen omfatta dessa avtalstyper, vilket i princip inte innebär någon skillnad mot vad som gäller i dag. En närmare beskrivning av vilka avtal som avses finns i författnings</w:t>
      </w:r>
      <w:r>
        <w:softHyphen/>
        <w:t xml:space="preserve">kommentaren. </w:t>
      </w:r>
    </w:p>
    <w:p w:rsidR="00655D68" w:rsidRDefault="00655D68" w:rsidP="00655D68">
      <w:pPr>
        <w:pStyle w:val="Brdtextmedindrag"/>
      </w:pPr>
      <w:r>
        <w:t>Avtal om transport undantas från bestämmelserna om informa</w:t>
      </w:r>
      <w:r>
        <w:softHyphen/>
        <w:t>tions</w:t>
      </w:r>
      <w:r>
        <w:softHyphen/>
        <w:t>skyldighet och ångerrätt i distans- och hemförsäljningslagen. Det nya direktivets tillämpningsområde omfattar i och för sig avtal om transpor</w:t>
      </w:r>
      <w:r>
        <w:softHyphen/>
        <w:t>ter. Avtal om tjänster som består i person</w:t>
      </w:r>
      <w:r>
        <w:softHyphen/>
        <w:t>transport omfattas dock enbart av ett fåtal artiklar (artikel 3.3 k). Den begränsade regleringen motiveras med att passagerar</w:t>
      </w:r>
      <w:r>
        <w:softHyphen/>
        <w:t>transporter redan är föremål för annan unionslagstift</w:t>
      </w:r>
      <w:r>
        <w:softHyphen/>
        <w:t>ning. Bestämmelser finns bl.a. i förordningar om rättigheter och skyldig</w:t>
      </w:r>
      <w:r>
        <w:softHyphen/>
        <w:t>heter för tågresenärer</w:t>
      </w:r>
      <w:r>
        <w:rPr>
          <w:rStyle w:val="Fotnotsreferens"/>
        </w:rPr>
        <w:footnoteReference w:id="17"/>
      </w:r>
      <w:r>
        <w:t>, bussresenärer</w:t>
      </w:r>
      <w:r>
        <w:rPr>
          <w:rStyle w:val="Fotnotsreferens"/>
        </w:rPr>
        <w:footnoteReference w:id="18"/>
      </w:r>
      <w:r>
        <w:t xml:space="preserve"> och fartygsresenärer</w:t>
      </w:r>
      <w:r>
        <w:rPr>
          <w:rStyle w:val="Fotnotsreferens"/>
        </w:rPr>
        <w:footnoteReference w:id="19"/>
      </w:r>
      <w:r>
        <w:t>. Dessa för</w:t>
      </w:r>
      <w:r w:rsidR="0029179C">
        <w:softHyphen/>
      </w:r>
      <w:r>
        <w:t>ordningar innehåller regler som är specifikt anpassade för de särskilda avtalstyperna. Det finns mot den bakgrunden inte anledning att låta avtal om persontransporter omfattas av den nya regleringen i vidare mån än vad direktivet kräver. Andra transporter, t.ex. varutransporter, bör dock omfattas av regle</w:t>
      </w:r>
      <w:r>
        <w:softHyphen/>
        <w:t xml:space="preserve">ringen. Dessa avtal bör emellertid, precis som enligt </w:t>
      </w:r>
      <w:r>
        <w:lastRenderedPageBreak/>
        <w:t>nuvarande ordning, undantas från ångerrätten, se avsnitt 5.4 och författ</w:t>
      </w:r>
      <w:r>
        <w:softHyphen/>
        <w:t>ningskommentaren.</w:t>
      </w:r>
    </w:p>
    <w:p w:rsidR="00655D68" w:rsidRDefault="00655D68" w:rsidP="00655D68">
      <w:pPr>
        <w:pStyle w:val="Brdtextmedindrag"/>
      </w:pPr>
      <w:r>
        <w:t>När det gäller avtal utanför affärslokaler får medlemsstaterna besluta att direk</w:t>
      </w:r>
      <w:r>
        <w:softHyphen/>
        <w:t xml:space="preserve">tivets regler inte ska tillämpas om det belopp som konsumenten ska betala inte överstiger 50 euro (artikel 3.4). I fråga om hemförsäljning gäller i dag ett undantag för avtal där det pris som konsumenten ska betala understiger 300 kr. </w:t>
      </w:r>
      <w:r w:rsidRPr="00437252">
        <w:rPr>
          <w:i/>
        </w:rPr>
        <w:t>Juridiska fakultetsnämnden vid</w:t>
      </w:r>
      <w:r>
        <w:t xml:space="preserve"> </w:t>
      </w:r>
      <w:r w:rsidRPr="00B34A31">
        <w:rPr>
          <w:i/>
        </w:rPr>
        <w:t>Stockholms universitet</w:t>
      </w:r>
      <w:r>
        <w:t xml:space="preserve"> är tveksam till om möjligheten att undanta avtal om lägre belopp ska utnyttjas, eftersom det generellt sett medför en svaghet att konsumentskyddet kan påverkas av hur en konsument gör sina köp, t.ex. genom att köp delas upp för att understiga det aktuella beloppet. Enligt regeringens mening är det, för att bidra till ökad handel och lägre transaktionskostnader, rimligt att även fortsättningsvis undanta avtal av det slaget från lagens tillämpningsområde. Summan bör justeras uppåt. Lagen bör därmed inte gälla för avtal utanför affärslokaler, om det pris som konsumenten ska betala under</w:t>
      </w:r>
      <w:r>
        <w:softHyphen/>
        <w:t xml:space="preserve">stiger 400 kr. </w:t>
      </w:r>
    </w:p>
    <w:p w:rsidR="00655D68" w:rsidRDefault="00E03F28" w:rsidP="00600A3D">
      <w:pPr>
        <w:pStyle w:val="Brdtextmedindrag"/>
      </w:pPr>
      <w:r>
        <w:t>Distans- och hemförsäljningslagen</w:t>
      </w:r>
      <w:r w:rsidR="00655D68">
        <w:t xml:space="preserve"> undantar distansavtal som ingås vid en auktion, om det är möjligt att delta i auktionen även på ett annat sätt än genom att använda ett medel för distanskommunikation. </w:t>
      </w:r>
      <w:r w:rsidR="00763B6B">
        <w:t xml:space="preserve">Auktioner som sker uteslutande på distans </w:t>
      </w:r>
      <w:r>
        <w:t xml:space="preserve">(e-auktioner) </w:t>
      </w:r>
      <w:r w:rsidR="00763B6B">
        <w:t xml:space="preserve">omfattas dock både av tillämpningsområdet och av ångerrätten. I direktivet finns </w:t>
      </w:r>
      <w:r>
        <w:t xml:space="preserve">det </w:t>
      </w:r>
      <w:r w:rsidR="00763B6B">
        <w:t>inte</w:t>
      </w:r>
      <w:r>
        <w:t xml:space="preserve"> </w:t>
      </w:r>
      <w:r w:rsidR="00763B6B">
        <w:t>möj</w:t>
      </w:r>
      <w:r w:rsidR="0029179C">
        <w:softHyphen/>
      </w:r>
      <w:r w:rsidR="00763B6B">
        <w:t>lighet att göra undantag från tillämpningsområdet för någon typ av auk</w:t>
      </w:r>
      <w:r>
        <w:t xml:space="preserve">tioner, vilket betyder att </w:t>
      </w:r>
      <w:r w:rsidR="00734F88">
        <w:t xml:space="preserve">alla </w:t>
      </w:r>
      <w:r w:rsidR="00605EF6">
        <w:t>distans</w:t>
      </w:r>
      <w:r w:rsidR="00734F88">
        <w:t>avtal som ingås vid en auktion</w:t>
      </w:r>
      <w:r w:rsidR="002F6654">
        <w:t>,</w:t>
      </w:r>
      <w:r w:rsidR="00734F88">
        <w:t xml:space="preserve"> </w:t>
      </w:r>
      <w:r>
        <w:t xml:space="preserve">som utgångspunkt </w:t>
      </w:r>
      <w:r w:rsidR="00763B6B">
        <w:t>kommer att omfattas</w:t>
      </w:r>
      <w:r w:rsidR="004A6186">
        <w:t xml:space="preserve"> av lagstiftningen</w:t>
      </w:r>
      <w:r w:rsidR="00763B6B">
        <w:t>. De auktions</w:t>
      </w:r>
      <w:r w:rsidR="0029179C">
        <w:softHyphen/>
      </w:r>
      <w:r w:rsidR="00763B6B">
        <w:t xml:space="preserve">avtal som i </w:t>
      </w:r>
      <w:r>
        <w:t>distans- och hemförsäljningslagen</w:t>
      </w:r>
      <w:r w:rsidR="00763B6B">
        <w:t xml:space="preserve"> undantas från tillämp</w:t>
      </w:r>
      <w:r w:rsidR="0029179C">
        <w:softHyphen/>
      </w:r>
      <w:r w:rsidR="00763B6B">
        <w:t xml:space="preserve">ningsområdet undantas i direktivet </w:t>
      </w:r>
      <w:r w:rsidR="00C1091A">
        <w:t xml:space="preserve">dock </w:t>
      </w:r>
      <w:r w:rsidR="00763B6B">
        <w:t>från ångerrätten medan ånger</w:t>
      </w:r>
      <w:r w:rsidR="0029179C">
        <w:softHyphen/>
      </w:r>
      <w:r w:rsidR="00763B6B">
        <w:t>rätten finns kvar vid e-auktioner, se avsnitt 5.4 och författnings</w:t>
      </w:r>
      <w:r w:rsidR="00763B6B">
        <w:softHyphen/>
        <w:t>kommen</w:t>
      </w:r>
      <w:r w:rsidR="0029179C">
        <w:softHyphen/>
      </w:r>
      <w:r w:rsidR="00763B6B">
        <w:t xml:space="preserve">taren. </w:t>
      </w:r>
      <w:r w:rsidR="00763B6B" w:rsidRPr="00763B6B">
        <w:rPr>
          <w:i/>
        </w:rPr>
        <w:t>Lagrådet</w:t>
      </w:r>
      <w:r>
        <w:t xml:space="preserve"> pekar på</w:t>
      </w:r>
      <w:r w:rsidR="00763B6B">
        <w:t xml:space="preserve"> att skillnaden när det gäller ångerrätt för olika typer av auktionsavtal kan synas svårmotiverad. </w:t>
      </w:r>
      <w:r w:rsidR="002377DA">
        <w:t xml:space="preserve">När frågan </w:t>
      </w:r>
      <w:r w:rsidR="00763B6B">
        <w:t xml:space="preserve">om </w:t>
      </w:r>
      <w:r w:rsidR="00BF3061">
        <w:t xml:space="preserve">huruvida </w:t>
      </w:r>
      <w:r>
        <w:t>distans- och hemförsäljningslagen skulle vara tillämplig</w:t>
      </w:r>
      <w:r w:rsidR="00BF3061">
        <w:t xml:space="preserve"> på auktionsavtal </w:t>
      </w:r>
      <w:r w:rsidR="004A6186">
        <w:t>övervägde</w:t>
      </w:r>
      <w:r w:rsidR="00985079">
        <w:t>s</w:t>
      </w:r>
      <w:r w:rsidR="00BF3061">
        <w:t>,</w:t>
      </w:r>
      <w:r w:rsidR="00985079">
        <w:t xml:space="preserve"> ansåg</w:t>
      </w:r>
      <w:r w:rsidR="004A6186">
        <w:t xml:space="preserve"> regeringen</w:t>
      </w:r>
      <w:r w:rsidR="002377DA">
        <w:t xml:space="preserve"> </w:t>
      </w:r>
      <w:r w:rsidR="00985079">
        <w:t xml:space="preserve">att </w:t>
      </w:r>
      <w:r w:rsidR="00763B6B">
        <w:t>b</w:t>
      </w:r>
      <w:r w:rsidR="004A6186">
        <w:t>ehovet av ett konsumentskydd vid</w:t>
      </w:r>
      <w:r w:rsidR="00985079">
        <w:t xml:space="preserve"> e-auktioner var</w:t>
      </w:r>
      <w:r w:rsidR="00763B6B">
        <w:t xml:space="preserve"> så starkt att det </w:t>
      </w:r>
      <w:r w:rsidR="00BF3061">
        <w:t xml:space="preserve">motiverade </w:t>
      </w:r>
      <w:r w:rsidR="00763B6B">
        <w:t>att avtal</w:t>
      </w:r>
      <w:r w:rsidR="004478B6">
        <w:t xml:space="preserve"> ingångna vid sådana auktioner skulle omfattas av lagen</w:t>
      </w:r>
      <w:r w:rsidR="00763B6B">
        <w:t xml:space="preserve">. </w:t>
      </w:r>
      <w:r w:rsidR="002377DA">
        <w:t xml:space="preserve">Det ansågs </w:t>
      </w:r>
      <w:r w:rsidR="00763B6B">
        <w:t xml:space="preserve">däremot </w:t>
      </w:r>
      <w:r w:rsidR="002377DA">
        <w:t>inte ändamåls</w:t>
      </w:r>
      <w:r w:rsidR="00147A25">
        <w:softHyphen/>
      </w:r>
      <w:r w:rsidR="002377DA">
        <w:t>enligt att omfatta auktioner där man kan delta både p</w:t>
      </w:r>
      <w:r w:rsidR="004478B6">
        <w:t xml:space="preserve">å distans och på plats; </w:t>
      </w:r>
      <w:r w:rsidR="002377DA">
        <w:t>en sådan ordning skulle leda till en budgivningssituation där vissa auktions</w:t>
      </w:r>
      <w:r w:rsidR="00D142E4">
        <w:softHyphen/>
      </w:r>
      <w:r w:rsidR="002377DA">
        <w:t>deltagare har möjlighet att ångra det lagda budet medan andra auktionsdeltagare saknar denna rätt (prop</w:t>
      </w:r>
      <w:r w:rsidR="00E94CE3">
        <w:t>.</w:t>
      </w:r>
      <w:r w:rsidR="002377DA">
        <w:t xml:space="preserve"> 1999/2000:89 s. 35 och prop. 2004/05:13 s. 85). </w:t>
      </w:r>
      <w:r w:rsidR="004A6186">
        <w:t xml:space="preserve">Denna syn gör sig enligt regeringens mening i allt väsentligt alltjämt gällande och direktivet ger också uttryck för detta. </w:t>
      </w:r>
    </w:p>
    <w:p w:rsidR="00655D68" w:rsidRPr="00FC5626" w:rsidRDefault="00655D68" w:rsidP="00504DD3">
      <w:pPr>
        <w:pStyle w:val="Rubrik2"/>
      </w:pPr>
      <w:bookmarkStart w:id="899" w:name="_Toc351724130"/>
      <w:bookmarkStart w:id="900" w:name="_Toc351724587"/>
      <w:bookmarkStart w:id="901" w:name="_Toc351963539"/>
      <w:bookmarkStart w:id="902" w:name="_Toc351982098"/>
      <w:bookmarkStart w:id="903" w:name="_Toc351995786"/>
      <w:bookmarkStart w:id="904" w:name="_Toc352057147"/>
      <w:bookmarkStart w:id="905" w:name="_Toc352058786"/>
      <w:bookmarkStart w:id="906" w:name="_Toc354038569"/>
      <w:bookmarkStart w:id="907" w:name="_Toc354384648"/>
      <w:bookmarkStart w:id="908" w:name="_Toc354515373"/>
      <w:bookmarkStart w:id="909" w:name="_Toc355341521"/>
      <w:bookmarkStart w:id="910" w:name="_Toc357503373"/>
      <w:bookmarkStart w:id="911" w:name="_Toc357597450"/>
      <w:bookmarkStart w:id="912" w:name="_Toc357605883"/>
      <w:bookmarkStart w:id="913" w:name="_Toc357676813"/>
      <w:bookmarkStart w:id="914" w:name="_Toc358036800"/>
      <w:bookmarkStart w:id="915" w:name="_Toc358212570"/>
      <w:bookmarkStart w:id="916" w:name="_Toc358212742"/>
      <w:bookmarkStart w:id="917" w:name="_Toc358890559"/>
      <w:bookmarkStart w:id="918" w:name="_Toc358891084"/>
      <w:bookmarkStart w:id="919" w:name="_Toc359918110"/>
      <w:bookmarkStart w:id="920" w:name="_Toc360001057"/>
      <w:bookmarkStart w:id="921" w:name="_Toc360182242"/>
      <w:bookmarkStart w:id="922" w:name="_Toc364257044"/>
      <w:bookmarkStart w:id="923" w:name="_Toc364324298"/>
      <w:bookmarkStart w:id="924" w:name="_Toc364407367"/>
      <w:bookmarkStart w:id="925" w:name="_Toc364768489"/>
      <w:bookmarkStart w:id="926" w:name="_Toc364768720"/>
      <w:bookmarkStart w:id="927" w:name="_Toc364768787"/>
      <w:bookmarkStart w:id="928" w:name="_Toc365547130"/>
      <w:bookmarkStart w:id="929" w:name="_Toc365558697"/>
      <w:bookmarkStart w:id="930" w:name="_Toc365617033"/>
      <w:bookmarkStart w:id="931" w:name="_Toc365617099"/>
      <w:bookmarkStart w:id="932" w:name="_Toc365649736"/>
      <w:bookmarkStart w:id="933" w:name="_Toc365651338"/>
      <w:bookmarkStart w:id="934" w:name="_Toc365652508"/>
      <w:bookmarkStart w:id="935" w:name="_Toc365654356"/>
      <w:bookmarkStart w:id="936" w:name="_Toc365885503"/>
      <w:bookmarkStart w:id="937" w:name="_Toc365889030"/>
      <w:bookmarkStart w:id="938" w:name="_Toc365900309"/>
      <w:bookmarkStart w:id="939" w:name="_Toc365905907"/>
      <w:bookmarkStart w:id="940" w:name="_Toc365968590"/>
      <w:bookmarkStart w:id="941" w:name="_Toc366488676"/>
      <w:bookmarkStart w:id="942" w:name="_Toc366501617"/>
      <w:bookmarkStart w:id="943" w:name="_Toc366503080"/>
      <w:bookmarkStart w:id="944" w:name="_Toc366505409"/>
      <w:bookmarkStart w:id="945" w:name="_Toc367127391"/>
      <w:bookmarkStart w:id="946" w:name="_Toc367263341"/>
      <w:bookmarkStart w:id="947" w:name="_Toc367263786"/>
      <w:bookmarkStart w:id="948" w:name="_Toc367265224"/>
      <w:bookmarkStart w:id="949" w:name="_Toc367362258"/>
      <w:bookmarkStart w:id="950" w:name="_Toc367450717"/>
      <w:bookmarkStart w:id="951" w:name="_Toc367698842"/>
      <w:bookmarkStart w:id="952" w:name="_Toc367699786"/>
      <w:bookmarkStart w:id="953" w:name="_Toc367710411"/>
      <w:bookmarkStart w:id="954" w:name="_Toc367714161"/>
      <w:bookmarkStart w:id="955" w:name="_Toc367716381"/>
      <w:bookmarkStart w:id="956" w:name="_Toc368387729"/>
      <w:bookmarkStart w:id="957" w:name="_Toc368394288"/>
      <w:bookmarkStart w:id="958" w:name="_Toc368395660"/>
      <w:bookmarkStart w:id="959" w:name="_Toc368483521"/>
      <w:bookmarkStart w:id="960" w:name="_Toc368491169"/>
      <w:bookmarkStart w:id="961" w:name="_Toc368492970"/>
      <w:bookmarkStart w:id="962" w:name="_Toc368494538"/>
      <w:bookmarkStart w:id="963" w:name="_Toc368554677"/>
      <w:r w:rsidRPr="00FC5626">
        <w:t>Finansiella tjänster</w:t>
      </w:r>
      <w:bookmarkEnd w:id="899"/>
      <w:bookmarkEnd w:id="900"/>
      <w:bookmarkEnd w:id="901"/>
      <w:bookmarkEnd w:id="902"/>
      <w:bookmarkEnd w:id="903"/>
      <w:bookmarkEnd w:id="904"/>
      <w:bookmarkEnd w:id="905"/>
      <w:bookmarkEnd w:id="906"/>
      <w:bookmarkEnd w:id="907"/>
      <w:bookmarkEnd w:id="908"/>
      <w:bookmarkEnd w:id="909"/>
      <w:bookmarkEnd w:id="910"/>
      <w:bookmarkEnd w:id="911"/>
      <w:bookmarkEnd w:id="912"/>
      <w:bookmarkEnd w:id="913"/>
      <w:bookmarkEnd w:id="914"/>
      <w:bookmarkEnd w:id="915"/>
      <w:bookmarkEnd w:id="916"/>
      <w:bookmarkEnd w:id="917"/>
      <w:bookmarkEnd w:id="918"/>
      <w:bookmarkEnd w:id="919"/>
      <w:bookmarkEnd w:id="920"/>
      <w:bookmarkEnd w:id="921"/>
      <w:bookmarkEnd w:id="922"/>
      <w:bookmarkEnd w:id="923"/>
      <w:bookmarkEnd w:id="924"/>
      <w:bookmarkEnd w:id="925"/>
      <w:bookmarkEnd w:id="926"/>
      <w:bookmarkEnd w:id="927"/>
      <w:bookmarkEnd w:id="928"/>
      <w:bookmarkEnd w:id="929"/>
      <w:bookmarkEnd w:id="930"/>
      <w:bookmarkEnd w:id="931"/>
      <w:bookmarkEnd w:id="932"/>
      <w:bookmarkEnd w:id="933"/>
      <w:bookmarkEnd w:id="934"/>
      <w:bookmarkEnd w:id="935"/>
      <w:bookmarkEnd w:id="936"/>
      <w:bookmarkEnd w:id="937"/>
      <w:bookmarkEnd w:id="938"/>
      <w:bookmarkEnd w:id="939"/>
      <w:bookmarkEnd w:id="940"/>
      <w:bookmarkEnd w:id="941"/>
      <w:bookmarkEnd w:id="942"/>
      <w:bookmarkEnd w:id="943"/>
      <w:bookmarkEnd w:id="944"/>
      <w:bookmarkEnd w:id="945"/>
      <w:bookmarkEnd w:id="946"/>
      <w:bookmarkEnd w:id="947"/>
      <w:bookmarkEnd w:id="948"/>
      <w:bookmarkEnd w:id="949"/>
      <w:bookmarkEnd w:id="950"/>
      <w:bookmarkEnd w:id="951"/>
      <w:bookmarkEnd w:id="952"/>
      <w:bookmarkEnd w:id="953"/>
      <w:bookmarkEnd w:id="954"/>
      <w:bookmarkEnd w:id="955"/>
      <w:bookmarkEnd w:id="956"/>
      <w:bookmarkEnd w:id="957"/>
      <w:bookmarkEnd w:id="958"/>
      <w:bookmarkEnd w:id="959"/>
      <w:bookmarkEnd w:id="960"/>
      <w:bookmarkEnd w:id="961"/>
      <w:bookmarkEnd w:id="962"/>
      <w:bookmarkEnd w:id="963"/>
    </w:p>
    <w:p w:rsidR="00655D68" w:rsidRDefault="00655D68" w:rsidP="00655D68">
      <w:pPr>
        <w:pStyle w:val="Brdtext"/>
        <w:pBdr>
          <w:top w:val="single" w:sz="4" w:space="1" w:color="000000"/>
          <w:left w:val="single" w:sz="4" w:space="4" w:color="000000"/>
          <w:bottom w:val="single" w:sz="4" w:space="1" w:color="000000"/>
          <w:right w:val="single" w:sz="4" w:space="4" w:color="000000"/>
        </w:pBdr>
        <w:ind w:left="113" w:right="113"/>
      </w:pPr>
      <w:r>
        <w:rPr>
          <w:b/>
        </w:rPr>
        <w:t>Regeringens f</w:t>
      </w:r>
      <w:r w:rsidRPr="00A309EA">
        <w:rPr>
          <w:b/>
        </w:rPr>
        <w:t>örslag:</w:t>
      </w:r>
      <w:r>
        <w:t xml:space="preserve"> Bestämmelserna om bl.a. informationskrav och ånger</w:t>
      </w:r>
      <w:r>
        <w:softHyphen/>
        <w:t>rätt för distansavtal om finansiella tjänster ska gälla även vid avtal om finansiella tjänster som ingås utanför affärslokaler. Avtal där det pris som konsumenten ska betala understiger 400 kronor ska dock undantas från bestämmelserna. Även kreditavtal ska undantas från bestämmelserna.</w:t>
      </w:r>
    </w:p>
    <w:p w:rsidR="00655D68" w:rsidRDefault="00655D68" w:rsidP="00655D68">
      <w:pPr>
        <w:pStyle w:val="Brdtextmedindrag"/>
      </w:pPr>
    </w:p>
    <w:p w:rsidR="00655D68" w:rsidRDefault="00655D68" w:rsidP="00655D68">
      <w:pPr>
        <w:pStyle w:val="Brdtextmedindrag"/>
      </w:pPr>
      <w:r>
        <w:rPr>
          <w:b/>
        </w:rPr>
        <w:lastRenderedPageBreak/>
        <w:t xml:space="preserve">Promemorians förslag </w:t>
      </w:r>
      <w:r>
        <w:t xml:space="preserve">överensstämmer i huvudsak med regeringens. I promemorian undantas inte finansiella tjänster där priset understiger 400 kronor. </w:t>
      </w:r>
    </w:p>
    <w:p w:rsidR="00655D68" w:rsidRDefault="00655D68" w:rsidP="00655D68">
      <w:pPr>
        <w:pStyle w:val="Brdtextmedindrag"/>
      </w:pPr>
      <w:r w:rsidRPr="006D5F07">
        <w:rPr>
          <w:b/>
        </w:rPr>
        <w:t>Remissinstanserna</w:t>
      </w:r>
      <w:r>
        <w:rPr>
          <w:b/>
        </w:rPr>
        <w:t>:</w:t>
      </w:r>
      <w:r>
        <w:t xml:space="preserve"> De flesta remissinstanserna tillstyrker eller har ingen invändning mot promemorians förslag. </w:t>
      </w:r>
      <w:r w:rsidRPr="00413D68">
        <w:rPr>
          <w:i/>
        </w:rPr>
        <w:t>Svensk Försäkring</w:t>
      </w:r>
      <w:r>
        <w:t xml:space="preserve"> efter</w:t>
      </w:r>
      <w:r>
        <w:softHyphen/>
        <w:t>lyser överväganden om ett undantag för finansiella tjänster som under</w:t>
      </w:r>
      <w:r>
        <w:softHyphen/>
        <w:t xml:space="preserve">stiger 400 kronor. </w:t>
      </w:r>
    </w:p>
    <w:p w:rsidR="00655D68" w:rsidRDefault="00655D68" w:rsidP="00655D68">
      <w:pPr>
        <w:pStyle w:val="Brdtextmedindrag"/>
      </w:pPr>
      <w:r w:rsidRPr="00A309EA">
        <w:rPr>
          <w:b/>
        </w:rPr>
        <w:t xml:space="preserve">Skälen för </w:t>
      </w:r>
      <w:r>
        <w:rPr>
          <w:b/>
        </w:rPr>
        <w:t>regeringens förslag</w:t>
      </w:r>
      <w:r w:rsidRPr="00A309EA">
        <w:rPr>
          <w:b/>
        </w:rPr>
        <w:t>:</w:t>
      </w:r>
      <w:r>
        <w:t xml:space="preserve"> Avtal om finansiella tjänster, t.ex. kreditavtal och försäkringsavtal, undantas från direktivets tillämp</w:t>
      </w:r>
      <w:r>
        <w:softHyphen/>
        <w:t>nings</w:t>
      </w:r>
      <w:r>
        <w:softHyphen/>
        <w:t>område. Skälet för detta är att det redan finns EU-instrument med åt</w:t>
      </w:r>
      <w:r w:rsidR="0029179C">
        <w:softHyphen/>
      </w:r>
      <w:r>
        <w:t>skilliga bestämmelser om konsumentskydd. För svenskt vidkommande regleras distansavtal om finansiella tjänster i 3 kap. distans- och hem</w:t>
      </w:r>
      <w:r>
        <w:softHyphen/>
        <w:t>försäljningslagen (2005:59) och direktivet medför inte några ändringar i det kapitlet. Bestämmelserna om distansavtal om finansiella tjänster inför</w:t>
      </w:r>
      <w:r>
        <w:softHyphen/>
        <w:t>livar direktivet om distansförsäljning av finansiella tjänster</w:t>
      </w:r>
      <w:r>
        <w:rPr>
          <w:rStyle w:val="Fotnotsreferens"/>
        </w:rPr>
        <w:footnoteReference w:id="20"/>
      </w:r>
      <w:r>
        <w:t>. Sist</w:t>
      </w:r>
      <w:r w:rsidR="00D142E4">
        <w:softHyphen/>
      </w:r>
      <w:r>
        <w:t>nämnda direktiv innehåller inte några bestämmelser om hemförsälj</w:t>
      </w:r>
      <w:r>
        <w:softHyphen/>
        <w:t>ning av finansiella tjänster. Hemförsäljning av finansiella tjänster om</w:t>
      </w:r>
      <w:r>
        <w:softHyphen/>
        <w:t>fattas dock i dag av regleringen i distans- och hemförsäljningslagens fjärde kapitel som i huvudsak innebär att konsumenten har ångerrätt och ska informe</w:t>
      </w:r>
      <w:r>
        <w:softHyphen/>
        <w:t>ras om detta. Avtal om finansiella instrument undantas dock. Regleringen bygger delvis på bestämmelser i hemförsäljningsdirektivet</w:t>
      </w:r>
      <w:r>
        <w:rPr>
          <w:rStyle w:val="Fotnotsreferens"/>
        </w:rPr>
        <w:footnoteReference w:id="21"/>
      </w:r>
      <w:r>
        <w:t xml:space="preserve">, som upphävs i och med det nya direktivet. I och med att fjärde kapitlet i lagen föreslås upphävas, uppstår frågan om hur konsumentskyddet vid hemförsäljning av finansiella tjänster bör regleras. </w:t>
      </w:r>
    </w:p>
    <w:p w:rsidR="00655D68" w:rsidRDefault="00655D68" w:rsidP="00655D68">
      <w:pPr>
        <w:pStyle w:val="Brdtextmedindrag"/>
      </w:pPr>
      <w:r>
        <w:t>Det är lämpligt att det även fortsättningsvis finns bestämmelser om ånger</w:t>
      </w:r>
      <w:r>
        <w:softHyphen/>
        <w:t>rätt och om information om ångerrätten för avtal utanför affärs</w:t>
      </w:r>
      <w:r>
        <w:softHyphen/>
        <w:t>lokaler som avser finansiella tjänster. Kraven på information för distans</w:t>
      </w:r>
      <w:r>
        <w:softHyphen/>
        <w:t>avtal och avtal utanför affärslokaler som avser varor och icke finansiella tjänster föreslås nu bli likalydande. Det framstår enligt regeringens mening som lämpligt att göra på samma sätt för finansiella tjänster. I direktivet uppmuntras dessutom med</w:t>
      </w:r>
      <w:r>
        <w:softHyphen/>
        <w:t>lems</w:t>
      </w:r>
      <w:r>
        <w:softHyphen/>
        <w:t>staterna att, när det gäller finansiella tjänster, låta sig inspire</w:t>
      </w:r>
      <w:r>
        <w:softHyphen/>
        <w:t>ras av gällande unionslagstiftning på området när de lagstiftar på områden som inte regleras på unionsnivå, så att lika förut</w:t>
      </w:r>
      <w:r>
        <w:softHyphen/>
        <w:t>sätt</w:t>
      </w:r>
      <w:r>
        <w:softHyphen/>
        <w:t>ningar för alla konsumenter och alla avtal om finansiella tjä</w:t>
      </w:r>
      <w:r w:rsidR="004B7550">
        <w:t>nster säkerställs (skäl</w:t>
      </w:r>
      <w:r>
        <w:t xml:space="preserve"> 32). Det behov a</w:t>
      </w:r>
      <w:r w:rsidR="008A0514">
        <w:t>v regle</w:t>
      </w:r>
      <w:r w:rsidR="008A0514">
        <w:softHyphen/>
        <w:t>ring som finns för finansiella tjänster bör således tillgodoses</w:t>
      </w:r>
      <w:r>
        <w:t xml:space="preserve"> genom att tredje kapitlet görs tillämpligt även på dessa</w:t>
      </w:r>
      <w:r w:rsidR="008A0514">
        <w:t xml:space="preserve"> tjänster</w:t>
      </w:r>
      <w:r>
        <w:t xml:space="preserve">. Det finns enligt regeringens mening anledning att, precis som när det gäller varor och icke finansiella tjänster, undanta finansiella tjänster där det pris som konsumenten ska betala understiger 400 kronor. </w:t>
      </w:r>
    </w:p>
    <w:p w:rsidR="00655D68" w:rsidRDefault="00655D68" w:rsidP="00655D68">
      <w:pPr>
        <w:pStyle w:val="Brdtextmedindrag"/>
      </w:pPr>
      <w:r>
        <w:t>När det gäller den typ av finan</w:t>
      </w:r>
      <w:r>
        <w:softHyphen/>
        <w:t>siella tjänster som regleras i konsu</w:t>
      </w:r>
      <w:r>
        <w:softHyphen/>
        <w:t>ment</w:t>
      </w:r>
      <w:r>
        <w:softHyphen/>
        <w:t>kreditlagen (2010:1846), dvs. kreditavtal, finns omfattande bestämmel</w:t>
      </w:r>
      <w:r>
        <w:softHyphen/>
        <w:t>ser om infor</w:t>
      </w:r>
      <w:r>
        <w:softHyphen/>
        <w:t>ma</w:t>
      </w:r>
      <w:r>
        <w:softHyphen/>
        <w:t>tionskrav och ångerrätt i den lagen. Konsument</w:t>
      </w:r>
      <w:r>
        <w:softHyphen/>
        <w:t xml:space="preserve">kreditlagen </w:t>
      </w:r>
      <w:r>
        <w:lastRenderedPageBreak/>
        <w:t>bygger på ett full</w:t>
      </w:r>
      <w:r>
        <w:softHyphen/>
        <w:t>harmoniserande direktiv, som också förhåller sig till direktivet om distansförsäljning av finansiella tjänster. Det är därför inte lämpligt att låta avtal utanför affärslokaler om kredit omfattas av ytter</w:t>
      </w:r>
      <w:r>
        <w:softHyphen/>
        <w:t xml:space="preserve">ligare reglering. </w:t>
      </w:r>
    </w:p>
    <w:p w:rsidR="00655D68" w:rsidRDefault="00655D68" w:rsidP="00655D68">
      <w:pPr>
        <w:pStyle w:val="Brdtextmedindrag"/>
      </w:pPr>
      <w:r>
        <w:t>Bestämmelserna i tredje kapitlet i lagen om distansavtal och avtal utan</w:t>
      </w:r>
      <w:r w:rsidR="0029179C">
        <w:softHyphen/>
      </w:r>
      <w:r>
        <w:t>för affärslokaler om bl.a. information, påföljd vid utebliven informa</w:t>
      </w:r>
      <w:r>
        <w:softHyphen/>
        <w:t>tion och ångerrätt bör alltså enligt regeringens uppfattning gälla även för avtal utanför affärslokaler som avser finansiella tjänster, förutom kredit</w:t>
      </w:r>
      <w:r>
        <w:softHyphen/>
        <w:t>avtal. En skillnad mot nuvarande reglering av ångerrätt vid hem</w:t>
      </w:r>
      <w:r>
        <w:softHyphen/>
        <w:t>försälj</w:t>
      </w:r>
      <w:r>
        <w:softHyphen/>
        <w:t>ning av finansiella tjänster är att avräkningsreglerna i 3 kap. 11 § kommer att gälla. Avräkningsreglerna innebär bl.a. att näringsidkaren får kräva att konsu</w:t>
      </w:r>
      <w:r w:rsidR="0029179C">
        <w:softHyphen/>
      </w:r>
      <w:r>
        <w:t>menten betalar för den del av en finansiell tjänst som har tillhanda</w:t>
      </w:r>
      <w:r w:rsidR="0029179C">
        <w:softHyphen/>
      </w:r>
      <w:r>
        <w:t>hållits under ångerfristen. Det betyder en något mindre förmånlig ånger</w:t>
      </w:r>
      <w:r w:rsidR="0029179C">
        <w:softHyphen/>
      </w:r>
      <w:r>
        <w:t xml:space="preserve">rätt för konsumenten än vad som enligt nuvarande ordning gäller vid hemförsäljning. </w:t>
      </w:r>
    </w:p>
    <w:p w:rsidR="00655D68" w:rsidRDefault="00655D68" w:rsidP="00655D68">
      <w:pPr>
        <w:pStyle w:val="Brdtextmedindrag"/>
      </w:pPr>
      <w:r>
        <w:t>Det saknas vidare anledning att inte ha samma regler om undantag från ångerrätten för distansavtal om finansiella tjänster som för sådana avtal utanför affärslokaler. De undantag som finns från ångerrätten för distans</w:t>
      </w:r>
      <w:r>
        <w:softHyphen/>
        <w:t>avtal bör därför gälla även för avtal utanför affärslokaler (se 3 kap. 2 §).</w:t>
      </w:r>
    </w:p>
    <w:p w:rsidR="00655D68" w:rsidRDefault="00655D68" w:rsidP="00504DD3">
      <w:pPr>
        <w:pStyle w:val="Rubrik2"/>
      </w:pPr>
      <w:bookmarkStart w:id="964" w:name="_Toc351724131"/>
      <w:bookmarkStart w:id="965" w:name="_Toc351724588"/>
      <w:bookmarkStart w:id="966" w:name="_Toc351963540"/>
      <w:bookmarkStart w:id="967" w:name="_Toc351982099"/>
      <w:bookmarkStart w:id="968" w:name="_Toc351995787"/>
      <w:bookmarkStart w:id="969" w:name="_Toc352057148"/>
      <w:bookmarkStart w:id="970" w:name="_Toc352058787"/>
      <w:bookmarkStart w:id="971" w:name="_Toc354038570"/>
      <w:bookmarkStart w:id="972" w:name="_Toc354384649"/>
      <w:bookmarkStart w:id="973" w:name="_Toc354515374"/>
      <w:bookmarkStart w:id="974" w:name="_Toc355341522"/>
      <w:bookmarkStart w:id="975" w:name="_Toc357503374"/>
      <w:bookmarkStart w:id="976" w:name="_Toc357597451"/>
      <w:bookmarkStart w:id="977" w:name="_Toc357605884"/>
      <w:bookmarkStart w:id="978" w:name="_Toc357676814"/>
      <w:bookmarkStart w:id="979" w:name="_Toc358036801"/>
      <w:bookmarkStart w:id="980" w:name="_Toc358212571"/>
      <w:bookmarkStart w:id="981" w:name="_Toc358212743"/>
      <w:bookmarkStart w:id="982" w:name="_Toc358890560"/>
      <w:bookmarkStart w:id="983" w:name="_Toc358891085"/>
      <w:bookmarkStart w:id="984" w:name="_Toc359918111"/>
      <w:bookmarkStart w:id="985" w:name="_Toc360001058"/>
      <w:bookmarkStart w:id="986" w:name="_Toc360182243"/>
      <w:bookmarkStart w:id="987" w:name="_Toc364257045"/>
      <w:bookmarkStart w:id="988" w:name="_Toc364324299"/>
      <w:bookmarkStart w:id="989" w:name="_Toc364407368"/>
      <w:bookmarkStart w:id="990" w:name="_Toc364768490"/>
      <w:bookmarkStart w:id="991" w:name="_Toc364768721"/>
      <w:bookmarkStart w:id="992" w:name="_Toc364768788"/>
      <w:bookmarkStart w:id="993" w:name="_Toc365547131"/>
      <w:bookmarkStart w:id="994" w:name="_Toc365558698"/>
      <w:bookmarkStart w:id="995" w:name="_Toc365617034"/>
      <w:bookmarkStart w:id="996" w:name="_Toc365617100"/>
      <w:bookmarkStart w:id="997" w:name="_Toc365649737"/>
      <w:bookmarkStart w:id="998" w:name="_Toc365651339"/>
      <w:bookmarkStart w:id="999" w:name="_Toc365652509"/>
      <w:bookmarkStart w:id="1000" w:name="_Toc365654357"/>
      <w:bookmarkStart w:id="1001" w:name="_Toc365885504"/>
      <w:bookmarkStart w:id="1002" w:name="_Toc365889031"/>
      <w:bookmarkStart w:id="1003" w:name="_Toc365900310"/>
      <w:bookmarkStart w:id="1004" w:name="_Toc365905908"/>
      <w:bookmarkStart w:id="1005" w:name="_Toc365968591"/>
      <w:bookmarkStart w:id="1006" w:name="_Toc366488677"/>
      <w:bookmarkStart w:id="1007" w:name="_Toc366501618"/>
      <w:bookmarkStart w:id="1008" w:name="_Toc366503081"/>
      <w:bookmarkStart w:id="1009" w:name="_Toc366505410"/>
      <w:bookmarkStart w:id="1010" w:name="_Toc367127392"/>
      <w:bookmarkStart w:id="1011" w:name="_Toc367263342"/>
      <w:bookmarkStart w:id="1012" w:name="_Toc367263787"/>
      <w:bookmarkStart w:id="1013" w:name="_Toc367265225"/>
      <w:bookmarkStart w:id="1014" w:name="_Toc367362259"/>
      <w:bookmarkStart w:id="1015" w:name="_Toc367450718"/>
      <w:bookmarkStart w:id="1016" w:name="_Toc367698843"/>
      <w:bookmarkStart w:id="1017" w:name="_Toc367699787"/>
      <w:bookmarkStart w:id="1018" w:name="_Toc367710412"/>
      <w:bookmarkStart w:id="1019" w:name="_Toc367714162"/>
      <w:bookmarkStart w:id="1020" w:name="_Toc367716382"/>
      <w:bookmarkStart w:id="1021" w:name="_Toc368387730"/>
      <w:bookmarkStart w:id="1022" w:name="_Toc368394289"/>
      <w:bookmarkStart w:id="1023" w:name="_Toc368395661"/>
      <w:bookmarkStart w:id="1024" w:name="_Toc368483522"/>
      <w:bookmarkStart w:id="1025" w:name="_Toc368491170"/>
      <w:bookmarkStart w:id="1026" w:name="_Toc368492971"/>
      <w:bookmarkStart w:id="1027" w:name="_Toc368494539"/>
      <w:bookmarkStart w:id="1028" w:name="_Toc368554678"/>
      <w:r>
        <w:t>Informationsbestämmelser</w:t>
      </w:r>
      <w:bookmarkEnd w:id="964"/>
      <w:bookmarkEnd w:id="965"/>
      <w:bookmarkEnd w:id="966"/>
      <w:bookmarkEnd w:id="967"/>
      <w:bookmarkEnd w:id="968"/>
      <w:bookmarkEnd w:id="969"/>
      <w:bookmarkEnd w:id="970"/>
      <w:bookmarkEnd w:id="971"/>
      <w:bookmarkEnd w:id="972"/>
      <w:bookmarkEnd w:id="973"/>
      <w:bookmarkEnd w:id="974"/>
      <w:bookmarkEnd w:id="975"/>
      <w:bookmarkEnd w:id="976"/>
      <w:bookmarkEnd w:id="977"/>
      <w:bookmarkEnd w:id="978"/>
      <w:bookmarkEnd w:id="979"/>
      <w:bookmarkEnd w:id="980"/>
      <w:bookmarkEnd w:id="981"/>
      <w:bookmarkEnd w:id="982"/>
      <w:bookmarkEnd w:id="983"/>
      <w:bookmarkEnd w:id="984"/>
      <w:bookmarkEnd w:id="985"/>
      <w:bookmarkEnd w:id="986"/>
      <w:bookmarkEnd w:id="987"/>
      <w:bookmarkEnd w:id="988"/>
      <w:bookmarkEnd w:id="989"/>
      <w:bookmarkEnd w:id="990"/>
      <w:bookmarkEnd w:id="991"/>
      <w:bookmarkEnd w:id="992"/>
      <w:bookmarkEnd w:id="993"/>
      <w:bookmarkEnd w:id="994"/>
      <w:bookmarkEnd w:id="995"/>
      <w:bookmarkEnd w:id="996"/>
      <w:bookmarkEnd w:id="997"/>
      <w:bookmarkEnd w:id="998"/>
      <w:bookmarkEnd w:id="999"/>
      <w:bookmarkEnd w:id="1000"/>
      <w:bookmarkEnd w:id="1001"/>
      <w:bookmarkEnd w:id="1002"/>
      <w:bookmarkEnd w:id="1003"/>
      <w:bookmarkEnd w:id="1004"/>
      <w:bookmarkEnd w:id="1005"/>
      <w:bookmarkEnd w:id="1006"/>
      <w:bookmarkEnd w:id="1007"/>
      <w:bookmarkEnd w:id="1008"/>
      <w:bookmarkEnd w:id="1009"/>
      <w:bookmarkEnd w:id="1010"/>
      <w:bookmarkEnd w:id="1011"/>
      <w:bookmarkEnd w:id="1012"/>
      <w:bookmarkEnd w:id="1013"/>
      <w:bookmarkEnd w:id="1014"/>
      <w:bookmarkEnd w:id="1015"/>
      <w:bookmarkEnd w:id="1016"/>
      <w:bookmarkEnd w:id="1017"/>
      <w:bookmarkEnd w:id="1018"/>
      <w:bookmarkEnd w:id="1019"/>
      <w:bookmarkEnd w:id="1020"/>
      <w:bookmarkEnd w:id="1021"/>
      <w:bookmarkEnd w:id="1022"/>
      <w:bookmarkEnd w:id="1023"/>
      <w:bookmarkEnd w:id="1024"/>
      <w:bookmarkEnd w:id="1025"/>
      <w:bookmarkEnd w:id="1026"/>
      <w:bookmarkEnd w:id="1027"/>
      <w:bookmarkEnd w:id="1028"/>
    </w:p>
    <w:p w:rsidR="00655D68" w:rsidRDefault="00655D68" w:rsidP="00655D68">
      <w:pPr>
        <w:pStyle w:val="Brdtext"/>
        <w:pBdr>
          <w:top w:val="single" w:sz="4" w:space="1" w:color="000000"/>
          <w:left w:val="single" w:sz="4" w:space="4" w:color="000000"/>
          <w:bottom w:val="single" w:sz="4" w:space="1" w:color="000000"/>
          <w:right w:val="single" w:sz="4" w:space="4" w:color="000000"/>
        </w:pBdr>
        <w:ind w:left="113" w:right="113"/>
      </w:pPr>
      <w:r>
        <w:rPr>
          <w:b/>
        </w:rPr>
        <w:t>Regeringens f</w:t>
      </w:r>
      <w:r w:rsidRPr="00A309EA">
        <w:rPr>
          <w:b/>
        </w:rPr>
        <w:t>örslag:</w:t>
      </w:r>
      <w:r>
        <w:t xml:space="preserve"> Vid distansavtal och avtal utanför affärslokaler om varor och icke finansiella tjänster ska all information ges till konsu</w:t>
      </w:r>
      <w:r w:rsidR="00CC677E">
        <w:softHyphen/>
      </w:r>
      <w:r>
        <w:t xml:space="preserve">menten innan avtalet ingås. En nyhet är att information ska ges om vilken maskin- och programvara som krävs för digitala produkter. </w:t>
      </w:r>
    </w:p>
    <w:p w:rsidR="00655D68" w:rsidRDefault="00655D68" w:rsidP="00655D68">
      <w:pPr>
        <w:pStyle w:val="Brdtextmedindrag"/>
        <w:pBdr>
          <w:top w:val="single" w:sz="4" w:space="1" w:color="000000"/>
          <w:left w:val="single" w:sz="4" w:space="4" w:color="000000"/>
          <w:bottom w:val="single" w:sz="4" w:space="1" w:color="000000"/>
          <w:right w:val="single" w:sz="4" w:space="4" w:color="000000"/>
        </w:pBdr>
        <w:ind w:left="113" w:right="113"/>
      </w:pPr>
      <w:r>
        <w:t xml:space="preserve">Informationen ska vara klar och begriplig och särskild hänsyn ska tas till behovet av skydd för särskilt utsatta personer. </w:t>
      </w:r>
    </w:p>
    <w:p w:rsidR="00655D68" w:rsidRDefault="00655D68" w:rsidP="00655D68">
      <w:pPr>
        <w:pStyle w:val="Brdtextmedindrag"/>
        <w:pBdr>
          <w:top w:val="single" w:sz="4" w:space="1" w:color="000000"/>
          <w:left w:val="single" w:sz="4" w:space="4" w:color="000000"/>
          <w:bottom w:val="single" w:sz="4" w:space="1" w:color="000000"/>
          <w:right w:val="single" w:sz="4" w:space="4" w:color="000000"/>
        </w:pBdr>
        <w:ind w:left="113" w:right="113"/>
      </w:pPr>
      <w:r>
        <w:t xml:space="preserve">När ett avtal har ingåtts ska konsumenten inom rimlig tid få en kopia av avtalet eller en bekräftelse av avtalet. </w:t>
      </w:r>
    </w:p>
    <w:p w:rsidR="00655D68" w:rsidRDefault="00655D68" w:rsidP="00655D68">
      <w:pPr>
        <w:pStyle w:val="Brdtextmedindrag"/>
        <w:pBdr>
          <w:top w:val="single" w:sz="4" w:space="1" w:color="000000"/>
          <w:left w:val="single" w:sz="4" w:space="4" w:color="000000"/>
          <w:bottom w:val="single" w:sz="4" w:space="1" w:color="000000"/>
          <w:right w:val="single" w:sz="4" w:space="4" w:color="000000"/>
        </w:pBdr>
        <w:ind w:left="113" w:right="113"/>
      </w:pPr>
      <w:r>
        <w:t xml:space="preserve">Näringsidkare som åsidosätter informationsskyldigheten ska kunna drabbas av sanktioner enligt marknadsföringslagen. </w:t>
      </w:r>
    </w:p>
    <w:p w:rsidR="00655D68" w:rsidRDefault="00655D68" w:rsidP="00655D68">
      <w:pPr>
        <w:pStyle w:val="Brdtextmedindrag"/>
        <w:pBdr>
          <w:top w:val="single" w:sz="4" w:space="1" w:color="000000"/>
          <w:left w:val="single" w:sz="4" w:space="4" w:color="000000"/>
          <w:bottom w:val="single" w:sz="4" w:space="1" w:color="000000"/>
          <w:right w:val="single" w:sz="4" w:space="4" w:color="000000"/>
        </w:pBdr>
        <w:ind w:left="113" w:right="113"/>
      </w:pPr>
      <w:r>
        <w:t>Det införs också en civilrättslig regel om följ</w:t>
      </w:r>
      <w:r>
        <w:softHyphen/>
        <w:t xml:space="preserve">den av utebliven information. Informerar inte näringsidkaren om kostnader för leverans och porto eller andra tillkommande kostnader, är konsumenten inte skyldig att betala sådana kostnader. </w:t>
      </w:r>
    </w:p>
    <w:p w:rsidR="00655D68" w:rsidRDefault="00655D68" w:rsidP="00655D68">
      <w:pPr>
        <w:pStyle w:val="Brdtextmedindrag"/>
        <w:pBdr>
          <w:top w:val="single" w:sz="4" w:space="1" w:color="000000"/>
          <w:left w:val="single" w:sz="4" w:space="4" w:color="000000"/>
          <w:bottom w:val="single" w:sz="4" w:space="1" w:color="000000"/>
          <w:right w:val="single" w:sz="4" w:space="4" w:color="000000"/>
        </w:pBdr>
        <w:ind w:left="113" w:right="113"/>
      </w:pPr>
      <w:r>
        <w:t xml:space="preserve">En näringsidkare ska på sin webbplats tidigt i beställningsprocessen ange begränsningar i leveransen och vilka betalningssätt som godtas. För att konsumenten ska vara bunden av en beställning som görs på en näringsidkares webbplats krävs att konsumenten uttryckligen påtagit sig förpliktelsen att betala. </w:t>
      </w:r>
    </w:p>
    <w:p w:rsidR="00D142E4" w:rsidRDefault="00D142E4" w:rsidP="00655D68">
      <w:pPr>
        <w:pStyle w:val="Brdtextmedindrag"/>
        <w:rPr>
          <w:b/>
        </w:rPr>
      </w:pPr>
    </w:p>
    <w:p w:rsidR="00655D68" w:rsidRDefault="00655D68" w:rsidP="00655D68">
      <w:pPr>
        <w:pStyle w:val="Brdtextmedindrag"/>
      </w:pPr>
      <w:r>
        <w:rPr>
          <w:b/>
        </w:rPr>
        <w:t xml:space="preserve">Promemorians förslag </w:t>
      </w:r>
      <w:r>
        <w:t>överensstämmer i huvudsak med regeringens. I promemorian görs dock den preciseringen att informationen ska lämnas i rimlig tid innan avtalet ingås. I promemorian finns inte någon bestäm</w:t>
      </w:r>
      <w:r>
        <w:softHyphen/>
        <w:t>melse om att näringsidkaren på sin webbplats tidigt i beställnings</w:t>
      </w:r>
      <w:r>
        <w:softHyphen/>
        <w:t>processen ska ange begränsningar i fråga om leverans och vilka betal</w:t>
      </w:r>
      <w:r>
        <w:softHyphen/>
        <w:t xml:space="preserve">ningssätt som godtas. Enligt promemorians förslag gäller bestämmelsen om krav för att en konsument ska vara bunden av en beställning för alla </w:t>
      </w:r>
      <w:r>
        <w:lastRenderedPageBreak/>
        <w:t>elektroniska avtal, dvs. inte bara sådana som ingås på en näringsidkares webbplats. Vidare föreslås i promemorian att möjligheten att särskilt reglera informa</w:t>
      </w:r>
      <w:r>
        <w:softHyphen/>
        <w:t>tions</w:t>
      </w:r>
      <w:r>
        <w:softHyphen/>
        <w:t>kraven vid avtal utanför affärslokaler som avser underhålls- och repara</w:t>
      </w:r>
      <w:r>
        <w:softHyphen/>
        <w:t>tionstjänster, som inte kostar mer än 200 euro, bör utnyttjas.</w:t>
      </w:r>
    </w:p>
    <w:p w:rsidR="00655D68" w:rsidRDefault="00655D68" w:rsidP="00655D68">
      <w:pPr>
        <w:pStyle w:val="Brdtextmedindrag"/>
      </w:pPr>
      <w:r w:rsidRPr="006D5F07">
        <w:rPr>
          <w:b/>
        </w:rPr>
        <w:t>Remissinstanserna</w:t>
      </w:r>
      <w:r>
        <w:rPr>
          <w:b/>
        </w:rPr>
        <w:t xml:space="preserve">: </w:t>
      </w:r>
      <w:r>
        <w:t xml:space="preserve">De flesta remissinstanserna tillstyrker eller har ingen invändning mot promemorians förslag. </w:t>
      </w:r>
      <w:r w:rsidRPr="007D0415">
        <w:rPr>
          <w:i/>
        </w:rPr>
        <w:t>Svensk Energi</w:t>
      </w:r>
      <w:r>
        <w:t xml:space="preserve"> påpekar att det för avtal om el finns informationskrav också i ellagen (1997:857) och </w:t>
      </w:r>
      <w:r w:rsidRPr="007D0415">
        <w:rPr>
          <w:i/>
        </w:rPr>
        <w:t>Svensk Fjärrvärme</w:t>
      </w:r>
      <w:r>
        <w:t xml:space="preserve"> anser att avtal om fjärrvärme ska undantas från lagen och att dessa avtal uteslutande bör regleras i fjärrvärmelagen (2008:263). </w:t>
      </w:r>
      <w:r w:rsidRPr="002B106E">
        <w:rPr>
          <w:i/>
        </w:rPr>
        <w:t>Telenor Sverige AB</w:t>
      </w:r>
      <w:r>
        <w:t xml:space="preserve"> framför liknande synpunkter när det gäller elek</w:t>
      </w:r>
      <w:r>
        <w:softHyphen/>
        <w:t xml:space="preserve">troniska kommunikationstjänster för vilka det finns en reglering i lagen (2003:389) om elektronisk kommunikation. </w:t>
      </w:r>
      <w:r w:rsidRPr="008D7ED0">
        <w:rPr>
          <w:i/>
        </w:rPr>
        <w:t>Näringslivets Delegation för Marknadsrätt</w:t>
      </w:r>
      <w:r>
        <w:t xml:space="preserve">, till vilken </w:t>
      </w:r>
      <w:r w:rsidRPr="000A41D7">
        <w:rPr>
          <w:i/>
        </w:rPr>
        <w:t xml:space="preserve">Tidningsutgivarna </w:t>
      </w:r>
      <w:r>
        <w:t xml:space="preserve">ansluter sig, och </w:t>
      </w:r>
      <w:r w:rsidRPr="007823BF">
        <w:rPr>
          <w:i/>
        </w:rPr>
        <w:t>Svensk Handel</w:t>
      </w:r>
      <w:r>
        <w:t xml:space="preserve"> ifrågasätter varför informationen enligt förslaget ska ges i rimlig tid innan ett avtal ingås, då motsvarande precisering saknas i direktivet. </w:t>
      </w:r>
      <w:r w:rsidRPr="00D579D3">
        <w:rPr>
          <w:i/>
        </w:rPr>
        <w:t>SWEDMA</w:t>
      </w:r>
      <w:r>
        <w:t xml:space="preserve"> anser att det inte bör åligga näringsidkaren att ta särskild hänsyn till behoven hos underåriga och andra särskilt utsatta personer, eftersom det är svårt vid telefonförsäljning att avgöra om en konsument är särskilt utsatt. </w:t>
      </w:r>
      <w:r w:rsidRPr="007D081C">
        <w:t xml:space="preserve">SWEDMA </w:t>
      </w:r>
      <w:r>
        <w:t>påpekar också att det är otydligt hur de sär</w:t>
      </w:r>
      <w:r>
        <w:softHyphen/>
        <w:t xml:space="preserve">skilda bestämmelserna om information vid elektroniska avtal respektive avtal som ingås med hjälp av ett medel för distanskommunikation som gör att informationen endast kan ges i begränsad omfattning eller under begränsad tid, t.ex. sms, förhåller sig till varandra. </w:t>
      </w:r>
      <w:r w:rsidRPr="00C629DF">
        <w:rPr>
          <w:i/>
        </w:rPr>
        <w:t xml:space="preserve">Konsumentverket </w:t>
      </w:r>
      <w:r>
        <w:t xml:space="preserve">och </w:t>
      </w:r>
      <w:r w:rsidRPr="001F2769">
        <w:rPr>
          <w:i/>
        </w:rPr>
        <w:t>Kommerskollegium</w:t>
      </w:r>
      <w:r>
        <w:t xml:space="preserve"> påpekar att det inte kommer till tydligt uttryck i lagen att en webbplats enligt artikel 8.3 i direktivet bl.a. ska ange begränsningar i leveransen. Även </w:t>
      </w:r>
      <w:r w:rsidRPr="009850AB">
        <w:rPr>
          <w:i/>
        </w:rPr>
        <w:t>Sveriges advokatsamfund</w:t>
      </w:r>
      <w:r>
        <w:t xml:space="preserve"> ifrågasätter genomförandet i detta avseende. Några remissinstanser tar upp frågan om skriftlig bekräftelse vid telefonförsäljning. </w:t>
      </w:r>
      <w:r w:rsidRPr="007D081C">
        <w:t>Konsumentverket,</w:t>
      </w:r>
      <w:r>
        <w:t xml:space="preserve"> </w:t>
      </w:r>
      <w:r w:rsidRPr="0061699D">
        <w:rPr>
          <w:i/>
        </w:rPr>
        <w:t>Post- och telestyrelsen</w:t>
      </w:r>
      <w:r>
        <w:rPr>
          <w:i/>
        </w:rPr>
        <w:t>, Energimarknadsinspektionen</w:t>
      </w:r>
      <w:r>
        <w:t xml:space="preserve"> och </w:t>
      </w:r>
      <w:r w:rsidRPr="007D081C">
        <w:t>Svensk Energi</w:t>
      </w:r>
      <w:r w:rsidRPr="007D0415">
        <w:rPr>
          <w:i/>
        </w:rPr>
        <w:t xml:space="preserve"> </w:t>
      </w:r>
      <w:r>
        <w:t xml:space="preserve">anser att ett krav på skriftlig bekräftelse bör införas, </w:t>
      </w:r>
      <w:r w:rsidRPr="007D081C">
        <w:t>medan Näringslivets Delegation för Marknadsrätt</w:t>
      </w:r>
      <w:r>
        <w:t>, till vilken</w:t>
      </w:r>
      <w:r w:rsidRPr="007D081C">
        <w:t xml:space="preserve"> Tidningsutgivarna ansluter</w:t>
      </w:r>
      <w:r w:rsidRPr="000A41D7">
        <w:t xml:space="preserve"> sig,</w:t>
      </w:r>
      <w:r>
        <w:t xml:space="preserve"> och </w:t>
      </w:r>
      <w:r w:rsidRPr="007D081C">
        <w:t>SWEDMA</w:t>
      </w:r>
      <w:r>
        <w:t xml:space="preserve"> är av motsatt uppfattning.</w:t>
      </w:r>
    </w:p>
    <w:p w:rsidR="00655D68" w:rsidRPr="006D5F07" w:rsidRDefault="00655D68" w:rsidP="00655D68">
      <w:pPr>
        <w:pStyle w:val="Rubrik4utannumrering"/>
      </w:pPr>
      <w:r>
        <w:t>Skälen för regeringens förslag</w:t>
      </w:r>
    </w:p>
    <w:p w:rsidR="00655D68" w:rsidRDefault="00655D68" w:rsidP="00655D68">
      <w:pPr>
        <w:pStyle w:val="Rubrik5utannumrering"/>
        <w:spacing w:before="0"/>
      </w:pPr>
      <w:r>
        <w:t>Gemensamma informationskrav för distansavtal och avtal utanför affärslokaler</w:t>
      </w:r>
    </w:p>
    <w:p w:rsidR="00655D68" w:rsidRDefault="00655D68" w:rsidP="00655D68">
      <w:pPr>
        <w:pStyle w:val="Brdtext"/>
      </w:pPr>
      <w:r>
        <w:t>Artiklarna 6–8 i direktivet innehåller regler om information som närings</w:t>
      </w:r>
      <w:r>
        <w:softHyphen/>
        <w:t>idkaren ska lämna till konsumenten före ingåendet av ett distans</w:t>
      </w:r>
      <w:r>
        <w:softHyphen/>
        <w:t>avtal eller ett avtal utanför affärslokaler. Vad informationen ska innehålla anges i 20 punkter i artikel 6. Exempelvis ska information ges om närings</w:t>
      </w:r>
      <w:r w:rsidR="00D142E4">
        <w:softHyphen/>
      </w:r>
      <w:r>
        <w:t>idkaren, varan eller tjänsten, kost</w:t>
      </w:r>
      <w:r>
        <w:softHyphen/>
        <w:t>nader, leveransmetoder och ångerrätt. Av artikel 6 framgår också att de informationsuppgifter som näringsidkaren lämnar, om t.ex. varan eller olika slags kostnader, ska anses utgöra avtals</w:t>
      </w:r>
      <w:r>
        <w:softHyphen/>
        <w:t>innehåll, om inte parterna uttryckligen kommit överens om något annat. Det anges också att det vid en tvist är närings</w:t>
      </w:r>
      <w:r>
        <w:softHyphen/>
        <w:t>idkaren som ska bevisa att information har lämnats.</w:t>
      </w:r>
    </w:p>
    <w:p w:rsidR="00655D68" w:rsidRDefault="00655D68" w:rsidP="00655D68">
      <w:pPr>
        <w:pStyle w:val="Brdtextmedindrag"/>
      </w:pPr>
      <w:r>
        <w:t xml:space="preserve">För distansavtal ska enligt hittillsvarande reglering viss information lämnas innan avtalet ingås medan annan information ska ges efter det att avtalet ingåtts (2 kap. 6 och 7 §§ distans- och hemförsäljningslagen </w:t>
      </w:r>
      <w:r>
        <w:lastRenderedPageBreak/>
        <w:t>[2005:59]). I fråga om hemförsäljningsavtal finns endast en skyldig</w:t>
      </w:r>
      <w:r>
        <w:softHyphen/>
        <w:t>het för näringsidkaren att informera konsu</w:t>
      </w:r>
      <w:r>
        <w:softHyphen/>
        <w:t>menten om ånger</w:t>
      </w:r>
      <w:r>
        <w:softHyphen/>
        <w:t xml:space="preserve">rätten (4 kap. 3 §). </w:t>
      </w:r>
    </w:p>
    <w:p w:rsidR="00655D68" w:rsidRDefault="00655D68" w:rsidP="00655D68">
      <w:pPr>
        <w:pStyle w:val="Brdtextmedindrag"/>
      </w:pPr>
      <w:r>
        <w:t>Distansavtal och avtal utanför affärslokaler om varor och icke finan</w:t>
      </w:r>
      <w:r>
        <w:softHyphen/>
        <w:t>siella tjänster ska fortsätt</w:t>
      </w:r>
      <w:r>
        <w:softHyphen/>
        <w:t>ningsvis regleras i ett gemen</w:t>
      </w:r>
      <w:r>
        <w:softHyphen/>
        <w:t>samt kapitel i lagen. Innehållet i den information som ska lämnas före ingåendet av ett avtal är detsamma vid båda avtalstyperna. Informationsinnehållet bör därmed anges i en för avtalstyperna gemensam bestämmelse. Införlivandet av direktivet innebär att all information ska ges samtidigt – innan avtalet ingås. Vid telefonförsälj</w:t>
      </w:r>
      <w:r>
        <w:softHyphen/>
        <w:t>ning ska näringsidkaren alltid i början av sam</w:t>
      </w:r>
      <w:r>
        <w:softHyphen/>
        <w:t xml:space="preserve">talet upplysa om vem han eller hon är (artikel 8.5). </w:t>
      </w:r>
    </w:p>
    <w:p w:rsidR="00655D68" w:rsidRDefault="00655D68" w:rsidP="00655D68">
      <w:pPr>
        <w:pStyle w:val="Brdtextmedindrag"/>
      </w:pPr>
      <w:r>
        <w:t>Informations</w:t>
      </w:r>
      <w:r>
        <w:softHyphen/>
        <w:t>bestämmelserna blir något mer utförliga än de som i dag gäller för distansavtal, särskilt i fråga om information om digitalt inne</w:t>
      </w:r>
      <w:r>
        <w:softHyphen/>
        <w:t>håll. Med digitalt innehåll avses data som produceras och levereras i digital form, som t.ex. datorprogram, applikationer, spel, musik, videor eller texter. Det spelar ingen roll om åtkomsten sker genom nedladdning, direktuppspelning från ett fysiskt medium eller på något annat sätt. Näringsidkaren ska informera om funktionen hos digitalt innehåll och vilka tekniska skyddsåtgärder som har använts samt vilken maskin- eller program</w:t>
      </w:r>
      <w:r>
        <w:softHyphen/>
        <w:t>vara som krävs för att använda digitalt innehåll.</w:t>
      </w:r>
    </w:p>
    <w:p w:rsidR="00655D68" w:rsidRDefault="00655D68" w:rsidP="00655D68">
      <w:pPr>
        <w:pStyle w:val="Brdtextmedindrag"/>
      </w:pPr>
      <w:r>
        <w:t>Bestämmelserna om information bör, i den ut</w:t>
      </w:r>
      <w:r>
        <w:softHyphen/>
        <w:t>sträck</w:t>
      </w:r>
      <w:r>
        <w:softHyphen/>
        <w:t>ning det är möjligt, formuleras på samma sätt som liknande infor</w:t>
      </w:r>
      <w:r>
        <w:softHyphen/>
        <w:t>ma</w:t>
      </w:r>
      <w:r>
        <w:softHyphen/>
        <w:t>tionsbestämmelser i annan konsumenträttslig lagstiftning. Hur de skilda punkterna i informa</w:t>
      </w:r>
      <w:r>
        <w:softHyphen/>
        <w:t xml:space="preserve">tionsbestämmelsen ska förstås utvecklas i författningskommentaren. </w:t>
      </w:r>
    </w:p>
    <w:p w:rsidR="00655D68" w:rsidRDefault="00655D68" w:rsidP="00655D68">
      <w:pPr>
        <w:pStyle w:val="Brdtextmedindrag"/>
      </w:pPr>
      <w:r>
        <w:t>Utöver de informationskrav som införs för avtal som ingås på distans eller utanför affärslokaler finns i speciallagstiftning särskilda informa</w:t>
      </w:r>
      <w:r>
        <w:softHyphen/>
        <w:t>tionskrav som gäller för vissa avtalstyper, t.ex. el, fjärrvärme och elek</w:t>
      </w:r>
      <w:r>
        <w:softHyphen/>
        <w:t>tro</w:t>
      </w:r>
      <w:r>
        <w:softHyphen/>
        <w:t>niska kommunikationstjänster som också bygger på EU-lagstiftning. Detta kan, liksom är fallet redan med hittillsvarande reglering, innebära svårigheter för näringsidkare och konsumenter. Med hänsyn till hur de olika direktiven är utformade är det dock mycket svårt att göra på något annat sätt än att låta de informationskrav som kommer att finnas i lagen om distans</w:t>
      </w:r>
      <w:r>
        <w:softHyphen/>
        <w:t>avtal och avtal utanför affärslokaler gälla även för t.ex. el, fjärrvärme och elektroniska kommunikationstjänster. Kommissionen kom</w:t>
      </w:r>
      <w:r w:rsidR="00CC677E">
        <w:softHyphen/>
      </w:r>
      <w:r>
        <w:t>mer att senast 2014 ta fram riktlinjer som en hjälp att korrekt genom</w:t>
      </w:r>
      <w:r w:rsidR="00D142E4">
        <w:softHyphen/>
      </w:r>
      <w:r>
        <w:t>föra de befintliga EU-reglerna på det digitala området och det nya direktivet.</w:t>
      </w:r>
      <w:r>
        <w:rPr>
          <w:rStyle w:val="Fotnotsreferens"/>
        </w:rPr>
        <w:footnoteReference w:id="22"/>
      </w:r>
    </w:p>
    <w:p w:rsidR="00655D68" w:rsidRDefault="00655D68" w:rsidP="00655D68">
      <w:pPr>
        <w:pStyle w:val="Brdtextmedindrag"/>
      </w:pPr>
      <w:r>
        <w:t>I artikel 6.4 anges att information som gäller reglerna om ångerrätt får lämnas med hjälp av ett särskilt formulär (bilaga I A till direktivet). Användande av formuläret är alltså frivilligt. Om näringsidkaren har fyllt i formuläret på rätt sätt, bör denne anses ha uppfyllt informationskraven när det gäller ångerrätten. Regeringen avser att i förordning föreskriva att formuläret ska fastställas av Konsumentverket. Formuläret ska hållas till</w:t>
      </w:r>
      <w:r w:rsidR="00CC677E">
        <w:softHyphen/>
      </w:r>
      <w:r>
        <w:t>gängligt för näringsidkare och konsu</w:t>
      </w:r>
      <w:r>
        <w:softHyphen/>
        <w:t xml:space="preserve">menter. </w:t>
      </w:r>
    </w:p>
    <w:p w:rsidR="00655D68" w:rsidRDefault="00655D68" w:rsidP="00655D68">
      <w:pPr>
        <w:pStyle w:val="Brdtextmedindrag"/>
      </w:pPr>
      <w:r>
        <w:t xml:space="preserve">Direktivet lämnar en möjlighet för medlemsstaterna att på särskilt sätt reglera kravet på förhandsinformation vid avtal utanför affärslokaler som </w:t>
      </w:r>
      <w:r>
        <w:lastRenderedPageBreak/>
        <w:t>avser underhålls- eller reparationstjänster som inte kostar mer än 200 euro (artikel 7.4). I promemorian föreslås att denna möjlighet ut</w:t>
      </w:r>
      <w:r>
        <w:softHyphen/>
        <w:t>nytt</w:t>
      </w:r>
      <w:r w:rsidR="00CC677E">
        <w:softHyphen/>
      </w:r>
      <w:r>
        <w:t>jas. Enligt regeringens mening skulle dock ett utnyttjande av möjlig</w:t>
      </w:r>
      <w:r>
        <w:softHyphen/>
        <w:t>heten vara förenat med administrativa kostnader för närings</w:t>
      </w:r>
      <w:r>
        <w:softHyphen/>
        <w:t>idkarna och det kan ifrågasättas om möjligheten skulle underlätta vid den här typen av avtal. Promemorians förslag bör alltså inte genomföras i denna del.</w:t>
      </w:r>
    </w:p>
    <w:p w:rsidR="00655D68" w:rsidRDefault="00655D68" w:rsidP="00655D68">
      <w:pPr>
        <w:pStyle w:val="Rubrik5utannumrering"/>
      </w:pPr>
      <w:r>
        <w:t>Närmare om hur informationen ska lämnas</w:t>
      </w:r>
    </w:p>
    <w:p w:rsidR="00655D68" w:rsidRDefault="008A0514" w:rsidP="00655D68">
      <w:pPr>
        <w:pStyle w:val="Brdtext"/>
      </w:pPr>
      <w:r>
        <w:t>I artiklarna 6–</w:t>
      </w:r>
      <w:r w:rsidR="00655D68">
        <w:t>8 finns bl.a. regler om hur informationen ska tillhanda</w:t>
      </w:r>
      <w:r w:rsidR="00655D68">
        <w:softHyphen/>
        <w:t>hållas vid avtal utanför affärslokaler respektive distansavtal. Bestämmel</w:t>
      </w:r>
      <w:r w:rsidR="00655D68">
        <w:softHyphen/>
        <w:t>serna motsvarar till stor del vad som gäller enligt 2 kap. 6 § andra och tredje styckena respektive 4 kap. 3 § andra stycket distans- och hemför</w:t>
      </w:r>
      <w:r w:rsidR="00655D68">
        <w:softHyphen/>
        <w:t xml:space="preserve">säljningslagen. Vissa förändringar behövs dock. </w:t>
      </w:r>
    </w:p>
    <w:p w:rsidR="00655D68" w:rsidRDefault="00655D68" w:rsidP="00655D68">
      <w:pPr>
        <w:pStyle w:val="Brdtextmedindrag"/>
      </w:pPr>
      <w:r>
        <w:t>Det bör föreskrivas att informationen ska vara klar och begriplig (se artikel 6.1). Eftersom det inte i direktivet, till skillnad från i andra direk</w:t>
      </w:r>
      <w:r w:rsidR="00CC677E">
        <w:softHyphen/>
      </w:r>
      <w:r>
        <w:t>tiv på konsumenträttens område, anges att informationen ska ges i rimlig tid innan avtalet ingås, bör ett sådant krav inte uppställas. I hittills</w:t>
      </w:r>
      <w:r>
        <w:softHyphen/>
        <w:t>varande reglering anges att näringsidkaren ska ta särskild hänsyn till behovet av skydd för under</w:t>
      </w:r>
      <w:r w:rsidR="004B7550">
        <w:t>åriga. I skäl</w:t>
      </w:r>
      <w:r>
        <w:t xml:space="preserve"> 34 anges att närings</w:t>
      </w:r>
      <w:r>
        <w:softHyphen/>
        <w:t>idkaren vid tillhandahållande av informationen ska beakta de särskilda behoven hos konsu</w:t>
      </w:r>
      <w:r>
        <w:softHyphen/>
        <w:t>menter som är särskilt utsatta på grund av nedsatt fysisk eller psykisk funktionsförmåga, ålder eller godtrogenhet. Med hän</w:t>
      </w:r>
      <w:r w:rsidR="00D142E4">
        <w:softHyphen/>
      </w:r>
      <w:r w:rsidR="004B7550">
        <w:t>syn till hur skälet</w:t>
      </w:r>
      <w:r>
        <w:t xml:space="preserve"> är formulerad bör det fortsätt</w:t>
      </w:r>
      <w:r>
        <w:softHyphen/>
        <w:t>ningsvis följa av bestämmelsen att näringsidkaren har ansvar för att motparten förstår vad avtalet innebär och således att denne ska ta särskild hänsyn till behovet av skydd inte bara för underåriga utan även för andra särskilt utsatta personer. Vad detta innebär får näringsidkaren bedöma i varje enskilt fall. Närings</w:t>
      </w:r>
      <w:r w:rsidR="00CC677E">
        <w:softHyphen/>
      </w:r>
      <w:r>
        <w:t>idkaren kan t.ex. vid telefonförsäljning behöva ställa frågor för att för</w:t>
      </w:r>
      <w:r w:rsidR="00CC677E">
        <w:softHyphen/>
      </w:r>
      <w:r>
        <w:t xml:space="preserve">säkra sig om att konsumenten har förstått vad avtalet innebär. </w:t>
      </w:r>
    </w:p>
    <w:p w:rsidR="007C1A46" w:rsidRDefault="007C1A46" w:rsidP="00600A3D">
      <w:pPr>
        <w:pStyle w:val="Brdtextmedindrag"/>
      </w:pPr>
      <w:r>
        <w:t>Liksom i det tidigare direktivet</w:t>
      </w:r>
      <w:r w:rsidR="00A0655A">
        <w:t xml:space="preserve"> om distansförsäljning</w:t>
      </w:r>
      <w:r>
        <w:t xml:space="preserve"> finns </w:t>
      </w:r>
      <w:r w:rsidR="004478B6">
        <w:t xml:space="preserve">det i det nu aktuella direktivet </w:t>
      </w:r>
      <w:r>
        <w:t>en möjlig</w:t>
      </w:r>
      <w:r w:rsidR="00D142E4">
        <w:softHyphen/>
      </w:r>
      <w:r>
        <w:t>het för medlemsstaterna att införa bestäm</w:t>
      </w:r>
      <w:r w:rsidR="00CC677E">
        <w:softHyphen/>
      </w:r>
      <w:r>
        <w:t xml:space="preserve">melser om på vilket språk informationen ska lämnas (artikel 6.7). </w:t>
      </w:r>
      <w:r w:rsidR="00A0655A">
        <w:t>Vid genomförandet av d</w:t>
      </w:r>
      <w:r w:rsidR="00BF3061">
        <w:t>et tidigare direktivet valde regeringen</w:t>
      </w:r>
      <w:r w:rsidR="00A0655A">
        <w:t xml:space="preserve"> att inte </w:t>
      </w:r>
      <w:r w:rsidR="00C1091A">
        <w:t>föreslå en sådan bestämmelse</w:t>
      </w:r>
      <w:r w:rsidR="004478B6">
        <w:t xml:space="preserve"> (prop. 1999/2000:89 s. 39)</w:t>
      </w:r>
      <w:r w:rsidR="00A0655A">
        <w:t xml:space="preserve">. </w:t>
      </w:r>
      <w:r w:rsidR="004478B6">
        <w:t>Det har inte fram</w:t>
      </w:r>
      <w:r w:rsidR="00CC677E">
        <w:softHyphen/>
      </w:r>
      <w:r w:rsidR="004478B6">
        <w:t>kommit något som föranleder regeringen att nu göra en annan bedöm</w:t>
      </w:r>
      <w:r w:rsidR="00CC677E">
        <w:softHyphen/>
      </w:r>
      <w:r w:rsidR="004478B6">
        <w:t xml:space="preserve">ning. </w:t>
      </w:r>
      <w:r w:rsidR="00493FA6" w:rsidRPr="00493FA6">
        <w:rPr>
          <w:i/>
        </w:rPr>
        <w:t>Lagrådet</w:t>
      </w:r>
      <w:r w:rsidR="00493FA6">
        <w:t xml:space="preserve"> </w:t>
      </w:r>
      <w:r w:rsidR="004478B6">
        <w:t xml:space="preserve">anser att lagens krav </w:t>
      </w:r>
      <w:r w:rsidR="00A0655A">
        <w:t xml:space="preserve">på att informationen ska ges på ett klart och begripligt sätt </w:t>
      </w:r>
      <w:r w:rsidR="004478B6">
        <w:t xml:space="preserve">i många fall ställer krav på ett vidsträckt bruk av svenska språket. Även regeringen anser att direktivets och lagens krav i vissa fall </w:t>
      </w:r>
      <w:r w:rsidR="008A0514">
        <w:t>kan komma att innebära att informationen behöver</w:t>
      </w:r>
      <w:r w:rsidR="00A0655A">
        <w:t xml:space="preserve"> ges på svenska</w:t>
      </w:r>
      <w:r w:rsidR="00493FA6">
        <w:t>.</w:t>
      </w:r>
      <w:r w:rsidR="00A0655A">
        <w:t xml:space="preserve"> </w:t>
      </w:r>
    </w:p>
    <w:p w:rsidR="00655D68" w:rsidRDefault="00655D68" w:rsidP="00655D68">
      <w:pPr>
        <w:pStyle w:val="Brdtextmedindrag"/>
      </w:pPr>
      <w:r>
        <w:t>När det gäller hur informationen ska lämnas skiljer sig bestämmelserna åt i fråga om avtalstyperna. Vid avtal utanför affärslokaler är huvud</w:t>
      </w:r>
      <w:r>
        <w:softHyphen/>
        <w:t>regeln att informationen ska lämnas i pappersform (artikel 7.1). Om konsumenten samtycker till det, får den i stället lämnas på ett annat varaktigt medium. Vid distansavtal ska informationen lämnas eller göras tillgänglig för konsumenten på ett sätt som är lämpligt för den form av distans</w:t>
      </w:r>
      <w:r>
        <w:softHyphen/>
        <w:t xml:space="preserve">kommunikation som används (artikel 8.1). </w:t>
      </w:r>
    </w:p>
    <w:p w:rsidR="00655D68" w:rsidRDefault="00655D68" w:rsidP="00655D68">
      <w:pPr>
        <w:pStyle w:val="Brdtextmedindrag"/>
      </w:pPr>
      <w:r>
        <w:t>Eftersom bestämmelserna skiljer sig åt är det nödvändigt att införa särskilda regler för hur informa</w:t>
      </w:r>
      <w:r>
        <w:softHyphen/>
        <w:t xml:space="preserve">tionen ska lämnas vid distansavtal respektive avtal utanför affärslokaler. Bestämmelserna innebär inga stora </w:t>
      </w:r>
      <w:r>
        <w:lastRenderedPageBreak/>
        <w:t>skillnader jämfört med vad som gäller i dag. En nyhet är dock att om ett distansavtal ingås med hjälp av ett medel för distanskommunikation som endast medger ett begränsat utrymme eller en begränsad tid för att visa informa</w:t>
      </w:r>
      <w:r>
        <w:softHyphen/>
        <w:t>tion, behöver information endast ges om varans eller tjänstens huvudsakliga egenskaper, näringsidkarens identitet, priset, avtalets löp</w:t>
      </w:r>
      <w:r>
        <w:softHyphen/>
        <w:t>tid, uppsägningsreglerna och ångerrätten. Det gäller t.ex. avtal som ingås via sms. Övrig information får lämnas på något annat lämpligt sätt (artikel 8.4).</w:t>
      </w:r>
    </w:p>
    <w:p w:rsidR="00655D68" w:rsidRDefault="00655D68" w:rsidP="00655D68">
      <w:pPr>
        <w:pStyle w:val="Brdtextmedindrag"/>
      </w:pPr>
      <w:r>
        <w:t>Enligt artikel 8.2 finns särskilda bestämmelser som gäller för vissa distans</w:t>
      </w:r>
      <w:r>
        <w:softHyphen/>
        <w:t>avtal. I artikeln anges att det gäller avtal som ingås elektroniskt, vilket enligt ordalydelsen synes innefatta såväl avtal som ingås på en näringsidkares webbplats som avtal som ingås t.ex. genom e</w:t>
      </w:r>
      <w:r w:rsidR="004B7550">
        <w:t>-post eller sms. I skäl</w:t>
      </w:r>
      <w:r>
        <w:t xml:space="preserve"> 39 förklaras dock artikeln med att det vid distans</w:t>
      </w:r>
      <w:r>
        <w:softHyphen/>
        <w:t>avtal som ingås på webbplatser är viktigt att säkerställa att konsumenten fullt ut kan läsa och förstå huvudinslagen i avtalet innan beställningen görs. Det tyder på att artikeln enbart är tänkt att tillämpas på avtal som ingås på en webbplats. Artikeln är också svår att tillämpa på andra elek</w:t>
      </w:r>
      <w:r>
        <w:softHyphen/>
        <w:t>troniska avtal, t.ex</w:t>
      </w:r>
      <w:r w:rsidR="008A0514">
        <w:t>. en sms-biljett för bussen</w:t>
      </w:r>
      <w:r>
        <w:t>. Vid sådana beställ</w:t>
      </w:r>
      <w:r>
        <w:softHyphen/>
        <w:t>ningar kan närings</w:t>
      </w:r>
      <w:r w:rsidR="00CC677E">
        <w:softHyphen/>
      </w:r>
      <w:r>
        <w:t>idkaren inte veta när konsumenten kommer att skicka sin beställning och således när informationen ska ges. Därtill kommer att det, som nämns ovan, i artikel 8.4 finns en särskild bestämmelse som gäller avtal som ingås med hjälp av ett medel för distanskommunikation som medger ett begränsat utrymme eller en begränsad tid för att</w:t>
      </w:r>
      <w:r w:rsidR="008A0514">
        <w:t xml:space="preserve"> visa informationen, dvs. </w:t>
      </w:r>
      <w:r>
        <w:t xml:space="preserve">avtal som </w:t>
      </w:r>
      <w:r w:rsidR="008A0514">
        <w:t xml:space="preserve">t.ex. </w:t>
      </w:r>
      <w:r>
        <w:t>ingås genom sms. Det framstår inte som lämpligt att bestämmelserna i artikel 8.2 och artikel 8.4 ska gälla parallellt för vissa avtal. Artikel 8.2 bör därför enligt regeringens mening, till skillnad mot vad som görs i promemorian, tolkas så att den enbart avser sådana elektroniska avtal som ingås på en näringsidkares webb</w:t>
      </w:r>
      <w:r>
        <w:softHyphen/>
        <w:t xml:space="preserve">plats. </w:t>
      </w:r>
    </w:p>
    <w:p w:rsidR="00655D68" w:rsidRDefault="00655D68" w:rsidP="00655D68">
      <w:pPr>
        <w:pStyle w:val="Brdtextmedindrag"/>
      </w:pPr>
      <w:r>
        <w:t>För att geno</w:t>
      </w:r>
      <w:r w:rsidR="008A0514">
        <w:t>mföra artikel 8.2 krävs en bestämmelse</w:t>
      </w:r>
      <w:r>
        <w:t xml:space="preserve"> som ålägger närings</w:t>
      </w:r>
      <w:r>
        <w:softHyphen/>
        <w:t>idkaren att när avtalet ska ingås på en webbplats särskilt upp</w:t>
      </w:r>
      <w:r>
        <w:softHyphen/>
        <w:t>märksamma konsumenten på den viktigaste informa</w:t>
      </w:r>
      <w:r>
        <w:softHyphen/>
        <w:t>tionen. Det gäller information om varan eller tjänsten, priset, avtalets löptid och villkoren för att säga upp av avtalet.</w:t>
      </w:r>
    </w:p>
    <w:p w:rsidR="00655D68" w:rsidRDefault="00655D68" w:rsidP="00655D68">
      <w:pPr>
        <w:pStyle w:val="Brdtextmedindrag"/>
      </w:pPr>
      <w:r>
        <w:t>Vidare krävs, som några remissinstanser påpekar, en uttrycklig regel som innebär att näringsidkaren på sin webbplats, senast i början av beställnings</w:t>
      </w:r>
      <w:r>
        <w:softHyphen/>
        <w:t>processen, på ett tydligt sätt ska ange om det finns några begränsningar för leveransen samt vilka betalningssätt som godtas (artikel 8.3).</w:t>
      </w:r>
    </w:p>
    <w:p w:rsidR="00655D68" w:rsidRDefault="00655D68" w:rsidP="00655D68">
      <w:pPr>
        <w:pStyle w:val="Brdtextmedindrag"/>
      </w:pPr>
      <w:r>
        <w:t xml:space="preserve">I direktivet anges att </w:t>
      </w:r>
      <w:r w:rsidR="008A0514">
        <w:t xml:space="preserve">sedan avtalet ingåtts ska </w:t>
      </w:r>
      <w:r>
        <w:t xml:space="preserve">en kopia </w:t>
      </w:r>
      <w:r w:rsidR="008A0514">
        <w:t xml:space="preserve">av </w:t>
      </w:r>
      <w:r>
        <w:t xml:space="preserve">eller en bekräftelse på </w:t>
      </w:r>
      <w:r w:rsidR="008A0514">
        <w:t xml:space="preserve">ett avtal utanför affärslokaler respektive en bekräftelse på ett distansavtal lämnas </w:t>
      </w:r>
      <w:r>
        <w:t>(artiklarna 7.2 och 8.7). Motsvarande bestämmel</w:t>
      </w:r>
      <w:r>
        <w:softHyphen/>
        <w:t>ser bör därför införas i lagen.</w:t>
      </w:r>
    </w:p>
    <w:p w:rsidR="00655D68" w:rsidRDefault="00655D68" w:rsidP="00655D68">
      <w:pPr>
        <w:pStyle w:val="Brdtextmedindrag"/>
      </w:pPr>
      <w:r>
        <w:t>Medlemsstaterna har möjlighet att införa regler som innebär att avtal som ingås per telefon endast blir bindande för konsumenten efter det att denne skriftligen bekräftat avtalet (artikel 8.6), och några remissinstanser framför synpunkter när det gäller denna möjlighet. Huvudregeln i svensk rätt är att muntliga avtal är bindande för parterna i samma utsträckning som skriftliga. I Regerings</w:t>
      </w:r>
      <w:r>
        <w:softHyphen/>
        <w:t>kansliet pågår dock ett arbete med att analy</w:t>
      </w:r>
      <w:r w:rsidR="00CC677E">
        <w:softHyphen/>
      </w:r>
      <w:r>
        <w:t>se</w:t>
      </w:r>
      <w:r w:rsidR="00CC677E">
        <w:softHyphen/>
      </w:r>
      <w:r>
        <w:t>ra de problem som konsumenter ibland möter i samband med telefon</w:t>
      </w:r>
      <w:r w:rsidR="00CC677E">
        <w:softHyphen/>
      </w:r>
      <w:r>
        <w:t xml:space="preserve">försäljning, liksom möjliga åtgärder för att komma tillrätta med dessa. Som ett led i det arbetet övervägs ett förslag om krav på skriftlig </w:t>
      </w:r>
      <w:r>
        <w:lastRenderedPageBreak/>
        <w:t>bekräftelse vid ingående av avtal om vissa finansiella tjänster (Ds 2013:25). Förslaget har remitterats och bereds nu i Regerings</w:t>
      </w:r>
      <w:r>
        <w:softHyphen/>
        <w:t>kansliet. Det finns inte anledning att i detta lagstiftningsprojekt överväga frågan närmare.</w:t>
      </w:r>
    </w:p>
    <w:p w:rsidR="00655D68" w:rsidRDefault="00655D68" w:rsidP="00655D68">
      <w:pPr>
        <w:pStyle w:val="Rubrik5utannumrering"/>
      </w:pPr>
      <w:r>
        <w:t>De marknadsrättsliga sanktionsmöjligheterna kompletteras med vissa civilrättsliga regler</w:t>
      </w:r>
    </w:p>
    <w:p w:rsidR="00655D68" w:rsidRDefault="00655D68" w:rsidP="00655D68">
      <w:pPr>
        <w:pStyle w:val="Brdtext"/>
      </w:pPr>
      <w:r>
        <w:t xml:space="preserve">Medlemsstaterna ska enligt artikel 24 föreskriva effektiva, proportionella och avskräckande påföljder för att säkerställa att näringsidkaren följer bestämmelserna i direktivet. </w:t>
      </w:r>
    </w:p>
    <w:p w:rsidR="00655D68" w:rsidRDefault="00655D68" w:rsidP="00655D68">
      <w:pPr>
        <w:pStyle w:val="Brdtextmedindrag"/>
      </w:pPr>
      <w:r>
        <w:t>I hittillsvarande reglering i 2 kap. 8 § och 4 kap. 4 § distans- och hem</w:t>
      </w:r>
      <w:r>
        <w:softHyphen/>
        <w:t>försäljningslagen finns bestämmelser som innebär att näringsidkare som åsidosätter informationsskyldigheten ska kunna drabbas av sank</w:t>
      </w:r>
      <w:r>
        <w:softHyphen/>
        <w:t xml:space="preserve">tioner enligt marknadsföringslagen (2008:486). Motsvarande bör gälla också för de nya informationsbestämmelserna. </w:t>
      </w:r>
    </w:p>
    <w:p w:rsidR="00655D68" w:rsidRDefault="00655D68" w:rsidP="00655D68">
      <w:pPr>
        <w:pStyle w:val="Brdtextmedindrag"/>
      </w:pPr>
      <w:r>
        <w:t>I samband med genomförandet av tjänstedirektivet</w:t>
      </w:r>
      <w:r>
        <w:rPr>
          <w:rStyle w:val="Fotnotsreferens"/>
        </w:rPr>
        <w:footnoteReference w:id="23"/>
      </w:r>
      <w:r>
        <w:t xml:space="preserve"> ansågs att vissa informationsbestämmelser som gäller distansavtal om varor och icke finansiella tjänster i några detaljer har krav som går längre än gemen</w:t>
      </w:r>
      <w:r>
        <w:softHyphen/>
        <w:t>skapens harmoniserade krav. Därför infördes en bestämmelse i 2 kap. 4 a § distans- och hemförsäljningslagen som innebär att marknadsrätts</w:t>
      </w:r>
      <w:r>
        <w:softHyphen/>
        <w:t>liga påföljder vid utebliven information i vissa fall inte ska tillämpas. Eftersom konsumenträtt</w:t>
      </w:r>
      <w:r w:rsidR="008A0514">
        <w:t>ighet</w:t>
      </w:r>
      <w:r>
        <w:t>sdirektivet innebär fullharmonisering och infor</w:t>
      </w:r>
      <w:r>
        <w:softHyphen/>
        <w:t>mationsbestämmelserna således utformas helt i överensstämmelse med direktivet, finns det inte behov att ha kvar den bestämmelsen.</w:t>
      </w:r>
    </w:p>
    <w:p w:rsidR="00655D68" w:rsidRDefault="00655D68" w:rsidP="00655D68">
      <w:pPr>
        <w:pStyle w:val="Brdtextmedindrag"/>
      </w:pPr>
      <w:r>
        <w:t>Enligt direktivet kan i vissa fall utebliven information även få civil</w:t>
      </w:r>
      <w:r>
        <w:softHyphen/>
        <w:t xml:space="preserve">rättsliga följder. </w:t>
      </w:r>
    </w:p>
    <w:p w:rsidR="00655D68" w:rsidRDefault="00655D68" w:rsidP="00655D68">
      <w:pPr>
        <w:pStyle w:val="Brdtextmedindrag"/>
      </w:pPr>
      <w:r>
        <w:t>I artikel 6.6 finns bestämmelser som innebär att konsumenten i vissa fall är befriad från att betala vissa kostnader. Det gäller kost</w:t>
      </w:r>
      <w:r>
        <w:softHyphen/>
        <w:t>nader för leverans eller porto och andra till</w:t>
      </w:r>
      <w:r>
        <w:softHyphen/>
        <w:t>kommande kostnader. Om närings</w:t>
      </w:r>
      <w:r>
        <w:softHyphen/>
        <w:t>idkaren inte, före avtalet och på det sätt som sådan information ska lämnas, har infor</w:t>
      </w:r>
      <w:r>
        <w:softHyphen/>
        <w:t>merat kunden om förekomsten av sådana kostnader, är konsu</w:t>
      </w:r>
      <w:r>
        <w:softHyphen/>
        <w:t>menten inte skyldig att betala dem. Det behövs en bestämmelse i den svenska lagen med den innebörden.</w:t>
      </w:r>
    </w:p>
    <w:p w:rsidR="00655D68" w:rsidRDefault="00655D68" w:rsidP="00655D68">
      <w:pPr>
        <w:pStyle w:val="Brdtextmedindrag"/>
      </w:pPr>
      <w:r>
        <w:t>För att genomföra direktivet krävs också en bestämmelse som innebär att närings</w:t>
      </w:r>
      <w:r>
        <w:softHyphen/>
        <w:t>idkaren vid avtal som ingås på dennes webbplats ska se till att konsumenten i samband med beställningen uttryckligen medger att beställningen är förenad med betalnings</w:t>
      </w:r>
      <w:r>
        <w:softHyphen/>
        <w:t xml:space="preserve">skyldighet. Om beställningen t.ex. görs genom att trycka på en knapp, bör det på knappen eller i omedelbar anslutning till den otvetydigt framgå att beställningen medför en skyldighet att betala. Om konsumenten inte trycker på knappen eller vidtar en motsvarande åtgärd, bör konsumenten inte vara bunden av beställningen (artikel 8.2). </w:t>
      </w:r>
    </w:p>
    <w:p w:rsidR="00655D68" w:rsidRDefault="00655D68" w:rsidP="00655D68">
      <w:pPr>
        <w:pStyle w:val="Brdtextmedindrag"/>
      </w:pPr>
      <w:r>
        <w:t>Behovet av åtgärder för att säkra efterlevnaden av direktivet i andra avseenden behandlas i avsnitt 9.</w:t>
      </w:r>
    </w:p>
    <w:p w:rsidR="00655D68" w:rsidRDefault="00655D68" w:rsidP="00504DD3">
      <w:pPr>
        <w:pStyle w:val="Rubrik2"/>
      </w:pPr>
      <w:bookmarkStart w:id="1029" w:name="_Toc351724132"/>
      <w:bookmarkStart w:id="1030" w:name="_Toc351724589"/>
      <w:bookmarkStart w:id="1031" w:name="_Toc351963541"/>
      <w:bookmarkStart w:id="1032" w:name="_Toc351982100"/>
      <w:bookmarkStart w:id="1033" w:name="_Toc351995788"/>
      <w:bookmarkStart w:id="1034" w:name="_Toc352057149"/>
      <w:bookmarkStart w:id="1035" w:name="_Toc352058788"/>
      <w:bookmarkStart w:id="1036" w:name="_Toc354038571"/>
      <w:bookmarkStart w:id="1037" w:name="_Toc354384650"/>
      <w:bookmarkStart w:id="1038" w:name="_Toc354515375"/>
      <w:bookmarkStart w:id="1039" w:name="_Toc355341523"/>
      <w:bookmarkStart w:id="1040" w:name="_Toc357503375"/>
      <w:bookmarkStart w:id="1041" w:name="_Toc357597452"/>
      <w:bookmarkStart w:id="1042" w:name="_Toc357605885"/>
      <w:bookmarkStart w:id="1043" w:name="_Toc357676815"/>
      <w:bookmarkStart w:id="1044" w:name="_Toc358036802"/>
      <w:bookmarkStart w:id="1045" w:name="_Toc358212572"/>
      <w:bookmarkStart w:id="1046" w:name="_Toc358212744"/>
      <w:bookmarkStart w:id="1047" w:name="_Toc358890561"/>
      <w:bookmarkStart w:id="1048" w:name="_Toc358891086"/>
      <w:bookmarkStart w:id="1049" w:name="_Toc359918112"/>
      <w:bookmarkStart w:id="1050" w:name="_Toc360001059"/>
      <w:bookmarkStart w:id="1051" w:name="_Toc360182244"/>
      <w:bookmarkStart w:id="1052" w:name="_Toc364257046"/>
      <w:bookmarkStart w:id="1053" w:name="_Toc364324300"/>
      <w:bookmarkStart w:id="1054" w:name="_Toc364407369"/>
      <w:bookmarkStart w:id="1055" w:name="_Toc364768491"/>
      <w:bookmarkStart w:id="1056" w:name="_Toc364768722"/>
      <w:bookmarkStart w:id="1057" w:name="_Toc364768789"/>
      <w:bookmarkStart w:id="1058" w:name="_Toc365547132"/>
      <w:bookmarkStart w:id="1059" w:name="_Toc365558699"/>
      <w:bookmarkStart w:id="1060" w:name="_Toc365617035"/>
      <w:bookmarkStart w:id="1061" w:name="_Toc365617101"/>
      <w:bookmarkStart w:id="1062" w:name="_Toc365649738"/>
      <w:bookmarkStart w:id="1063" w:name="_Toc365651340"/>
      <w:bookmarkStart w:id="1064" w:name="_Toc365652510"/>
      <w:bookmarkStart w:id="1065" w:name="_Toc365654358"/>
      <w:bookmarkStart w:id="1066" w:name="_Toc365885505"/>
      <w:bookmarkStart w:id="1067" w:name="_Toc365889032"/>
      <w:bookmarkStart w:id="1068" w:name="_Toc365900311"/>
      <w:bookmarkStart w:id="1069" w:name="_Toc365905909"/>
      <w:bookmarkStart w:id="1070" w:name="_Toc365968592"/>
      <w:bookmarkStart w:id="1071" w:name="_Toc366488678"/>
      <w:bookmarkStart w:id="1072" w:name="_Toc366501619"/>
      <w:bookmarkStart w:id="1073" w:name="_Toc366503082"/>
      <w:bookmarkStart w:id="1074" w:name="_Toc366505411"/>
      <w:bookmarkStart w:id="1075" w:name="_Toc367127393"/>
      <w:bookmarkStart w:id="1076" w:name="_Toc367263343"/>
      <w:bookmarkStart w:id="1077" w:name="_Toc367263788"/>
      <w:bookmarkStart w:id="1078" w:name="_Toc367265226"/>
      <w:bookmarkStart w:id="1079" w:name="_Toc367362260"/>
      <w:bookmarkStart w:id="1080" w:name="_Toc367450719"/>
      <w:bookmarkStart w:id="1081" w:name="_Toc367698844"/>
      <w:bookmarkStart w:id="1082" w:name="_Toc367699788"/>
      <w:bookmarkStart w:id="1083" w:name="_Toc367710413"/>
      <w:bookmarkStart w:id="1084" w:name="_Toc367714163"/>
      <w:bookmarkStart w:id="1085" w:name="_Toc367716383"/>
      <w:bookmarkStart w:id="1086" w:name="_Toc368387731"/>
      <w:bookmarkStart w:id="1087" w:name="_Toc368394290"/>
      <w:bookmarkStart w:id="1088" w:name="_Toc368395662"/>
      <w:bookmarkStart w:id="1089" w:name="_Toc368483523"/>
      <w:bookmarkStart w:id="1090" w:name="_Toc368491171"/>
      <w:bookmarkStart w:id="1091" w:name="_Toc368492972"/>
      <w:bookmarkStart w:id="1092" w:name="_Toc368494540"/>
      <w:bookmarkStart w:id="1093" w:name="_Toc368554679"/>
      <w:r>
        <w:lastRenderedPageBreak/>
        <w:t>Konsumentens ångerrätt</w:t>
      </w:r>
      <w:bookmarkEnd w:id="1029"/>
      <w:bookmarkEnd w:id="1030"/>
      <w:bookmarkEnd w:id="1031"/>
      <w:bookmarkEnd w:id="1032"/>
      <w:bookmarkEnd w:id="1033"/>
      <w:bookmarkEnd w:id="1034"/>
      <w:bookmarkEnd w:id="1035"/>
      <w:bookmarkEnd w:id="1036"/>
      <w:bookmarkEnd w:id="1037"/>
      <w:bookmarkEnd w:id="1038"/>
      <w:bookmarkEnd w:id="1039"/>
      <w:bookmarkEnd w:id="1040"/>
      <w:bookmarkEnd w:id="1041"/>
      <w:bookmarkEnd w:id="1042"/>
      <w:bookmarkEnd w:id="1043"/>
      <w:bookmarkEnd w:id="1044"/>
      <w:bookmarkEnd w:id="1045"/>
      <w:bookmarkEnd w:id="1046"/>
      <w:bookmarkEnd w:id="1047"/>
      <w:bookmarkEnd w:id="1048"/>
      <w:bookmarkEnd w:id="1049"/>
      <w:bookmarkEnd w:id="1050"/>
      <w:bookmarkEnd w:id="1051"/>
      <w:bookmarkEnd w:id="1052"/>
      <w:bookmarkEnd w:id="1053"/>
      <w:bookmarkEnd w:id="1054"/>
      <w:bookmarkEnd w:id="1055"/>
      <w:bookmarkEnd w:id="1056"/>
      <w:bookmarkEnd w:id="1057"/>
      <w:bookmarkEnd w:id="1058"/>
      <w:bookmarkEnd w:id="1059"/>
      <w:bookmarkEnd w:id="1060"/>
      <w:bookmarkEnd w:id="1061"/>
      <w:bookmarkEnd w:id="1062"/>
      <w:bookmarkEnd w:id="1063"/>
      <w:bookmarkEnd w:id="1064"/>
      <w:bookmarkEnd w:id="1065"/>
      <w:bookmarkEnd w:id="1066"/>
      <w:bookmarkEnd w:id="1067"/>
      <w:bookmarkEnd w:id="1068"/>
      <w:bookmarkEnd w:id="1069"/>
      <w:bookmarkEnd w:id="1070"/>
      <w:bookmarkEnd w:id="1071"/>
      <w:bookmarkEnd w:id="1072"/>
      <w:bookmarkEnd w:id="1073"/>
      <w:bookmarkEnd w:id="1074"/>
      <w:bookmarkEnd w:id="1075"/>
      <w:bookmarkEnd w:id="1076"/>
      <w:bookmarkEnd w:id="1077"/>
      <w:bookmarkEnd w:id="1078"/>
      <w:bookmarkEnd w:id="1079"/>
      <w:bookmarkEnd w:id="1080"/>
      <w:bookmarkEnd w:id="1081"/>
      <w:bookmarkEnd w:id="1082"/>
      <w:bookmarkEnd w:id="1083"/>
      <w:bookmarkEnd w:id="1084"/>
      <w:bookmarkEnd w:id="1085"/>
      <w:bookmarkEnd w:id="1086"/>
      <w:bookmarkEnd w:id="1087"/>
      <w:bookmarkEnd w:id="1088"/>
      <w:bookmarkEnd w:id="1089"/>
      <w:bookmarkEnd w:id="1090"/>
      <w:bookmarkEnd w:id="1091"/>
      <w:bookmarkEnd w:id="1092"/>
      <w:bookmarkEnd w:id="1093"/>
    </w:p>
    <w:p w:rsidR="00655D68" w:rsidRDefault="00655D68" w:rsidP="00655D68">
      <w:pPr>
        <w:pStyle w:val="Brdtext"/>
        <w:pBdr>
          <w:top w:val="single" w:sz="4" w:space="1" w:color="000000"/>
          <w:left w:val="single" w:sz="4" w:space="4" w:color="000000"/>
          <w:bottom w:val="single" w:sz="4" w:space="1" w:color="000000"/>
          <w:right w:val="single" w:sz="4" w:space="4" w:color="000000"/>
        </w:pBdr>
        <w:ind w:left="113" w:right="113"/>
      </w:pPr>
      <w:r>
        <w:rPr>
          <w:b/>
        </w:rPr>
        <w:t>Regeringens f</w:t>
      </w:r>
      <w:r w:rsidRPr="00127C82">
        <w:rPr>
          <w:b/>
        </w:rPr>
        <w:t>örslag:</w:t>
      </w:r>
      <w:r>
        <w:t xml:space="preserve"> Det införs gemensamma bestämmelser om ånger</w:t>
      </w:r>
      <w:r>
        <w:softHyphen/>
        <w:t>rätt för distansavtal och avtal utanför affärslokaler. Ånger</w:t>
      </w:r>
      <w:r>
        <w:softHyphen/>
        <w:t>fristen ska alltid vara 14 dagar. För vissa avtalstyper gäller inte ångerrätten.</w:t>
      </w:r>
    </w:p>
    <w:p w:rsidR="00655D68" w:rsidRDefault="00655D68" w:rsidP="00655D68">
      <w:pPr>
        <w:pStyle w:val="Brdtextmedindrag"/>
        <w:pBdr>
          <w:top w:val="single" w:sz="4" w:space="1" w:color="000000"/>
          <w:left w:val="single" w:sz="4" w:space="4" w:color="000000"/>
          <w:bottom w:val="single" w:sz="4" w:space="1" w:color="000000"/>
          <w:right w:val="single" w:sz="4" w:space="4" w:color="000000"/>
        </w:pBdr>
        <w:ind w:left="113" w:right="113"/>
      </w:pPr>
      <w:r>
        <w:t>När ångerrätten utövas ska konsumenten, med vissa undantag, på egen bekostnad lämna eller sända tillbaka varan till näringsidkaren. Näringsidkaren ska återbetala vad konsumenten betalat för varan och har då rätt till avdrag för värdeminskning på varan, om värde</w:t>
      </w:r>
      <w:r>
        <w:softHyphen/>
        <w:t>minsk</w:t>
      </w:r>
      <w:r>
        <w:softHyphen/>
        <w:t>ningen uppkommit till följd av att konsumenten hanterat varan i större utsträckning än som varit nödvändigt för att fastställa dess egenskaper och funktion.</w:t>
      </w:r>
    </w:p>
    <w:p w:rsidR="00655D68" w:rsidRDefault="00655D68" w:rsidP="00655D68">
      <w:pPr>
        <w:pStyle w:val="Brdtextmedindrag"/>
        <w:rPr>
          <w:b/>
        </w:rPr>
      </w:pPr>
    </w:p>
    <w:p w:rsidR="00655D68" w:rsidRDefault="00655D68" w:rsidP="00655D68">
      <w:pPr>
        <w:pStyle w:val="Brdtextmedindrag"/>
      </w:pPr>
      <w:r>
        <w:rPr>
          <w:b/>
        </w:rPr>
        <w:t xml:space="preserve">Promemorians förslag </w:t>
      </w:r>
      <w:r>
        <w:t>överensstämmer med regeringens.</w:t>
      </w:r>
    </w:p>
    <w:p w:rsidR="00655D68" w:rsidRDefault="00655D68" w:rsidP="00655D68">
      <w:pPr>
        <w:pStyle w:val="Brdtextmedindrag"/>
      </w:pPr>
      <w:r w:rsidRPr="006D5F07">
        <w:rPr>
          <w:b/>
        </w:rPr>
        <w:t>Remissinstanserna</w:t>
      </w:r>
      <w:r w:rsidR="00C1091A">
        <w:rPr>
          <w:b/>
        </w:rPr>
        <w:t>:</w:t>
      </w:r>
      <w:r>
        <w:rPr>
          <w:b/>
        </w:rPr>
        <w:t xml:space="preserve"> </w:t>
      </w:r>
      <w:r>
        <w:t xml:space="preserve">De flesta remissinstanserna tillstyrker eller har ingen invändning mot promemorians förslag. </w:t>
      </w:r>
      <w:r w:rsidRPr="00302AE0">
        <w:rPr>
          <w:i/>
        </w:rPr>
        <w:t>Konsumentverket</w:t>
      </w:r>
      <w:r>
        <w:t xml:space="preserve"> motsätter sig förslaget i den del det innebär att ångerfristen kan börja löpa även om konsumenten inte har mottagit skriftlig information om ångerrätten. Även </w:t>
      </w:r>
      <w:r w:rsidRPr="007D0415">
        <w:rPr>
          <w:i/>
        </w:rPr>
        <w:t>Svensk Energi</w:t>
      </w:r>
      <w:r>
        <w:t xml:space="preserve"> påtalar att det innebär ett problem att muntlig information om ångerrätten är tillräcklig. </w:t>
      </w:r>
    </w:p>
    <w:p w:rsidR="00655D68" w:rsidRDefault="00655D68" w:rsidP="00655D68">
      <w:pPr>
        <w:pStyle w:val="Rubrik4utannumrering"/>
      </w:pPr>
      <w:r>
        <w:t>Skälen för regeringens förslag</w:t>
      </w:r>
    </w:p>
    <w:p w:rsidR="00655D68" w:rsidRDefault="00655D68" w:rsidP="00655D68">
      <w:pPr>
        <w:pStyle w:val="Rubrik5utannumrering"/>
        <w:spacing w:before="0"/>
      </w:pPr>
      <w:r>
        <w:t>Konsumenten har rätt att ångra avtalet inom 14 dagar</w:t>
      </w:r>
    </w:p>
    <w:p w:rsidR="00655D68" w:rsidRDefault="00655D68" w:rsidP="00655D68">
      <w:pPr>
        <w:pStyle w:val="Brdtext"/>
      </w:pPr>
      <w:r>
        <w:t>Enligt artikel 9.1 i direktivet gäller som huvudregel att konsumenten vid distansavtal och avtal utanför affärslokaler har rätt att frånträda avtalet inom 14 dagar (ångerrätt). I artikelns andra punkt finns regler om när ångerfristen börjar löpa. Enligt artikel 10 gäller särskilda regler om ångerfristen när näringsidkaren försummat sin skyldighet att informera om ångerrätten.</w:t>
      </w:r>
    </w:p>
    <w:p w:rsidR="00655D68" w:rsidRDefault="00655D68" w:rsidP="00655D68">
      <w:pPr>
        <w:pStyle w:val="Brdtextmedindrag"/>
      </w:pPr>
      <w:r>
        <w:t>Hur den konsument som vill utnyttja ångerrätten ska gå till väga regle</w:t>
      </w:r>
      <w:r>
        <w:softHyphen/>
        <w:t xml:space="preserve">ras i artikel 11. Det som krävs av konsumenten är att denne lämnar näringsidkaren ett otvetydigt meddelande om sitt beslut att frånträda avtalet. Till hjälp för konsumenten </w:t>
      </w:r>
      <w:r w:rsidR="008A0514">
        <w:t>finns det</w:t>
      </w:r>
      <w:r>
        <w:t xml:space="preserve"> ett formulär som konsumen</w:t>
      </w:r>
      <w:r w:rsidR="00CC677E">
        <w:softHyphen/>
      </w:r>
      <w:r>
        <w:t>ten kan – men inte måste – använda (bilaga 1B i direktivet). I artikel 11.2 klargörs att det är tillräckligt att konsu</w:t>
      </w:r>
      <w:r>
        <w:softHyphen/>
        <w:t>menten skickar sitt meddelande före ångerfristens utgång. Av artikelns fjärde punkt framgår att det är konsumenten som i en tvist måste bevisa att han eller hon uppfyllt kraven för att utöva ångerrätten, dvs. skickat meddelande om utövande av ånger</w:t>
      </w:r>
      <w:r w:rsidR="00CC677E">
        <w:softHyphen/>
      </w:r>
      <w:r>
        <w:t>rätten inom ångerfristen.</w:t>
      </w:r>
    </w:p>
    <w:p w:rsidR="00655D68" w:rsidRDefault="00655D68" w:rsidP="00655D68">
      <w:pPr>
        <w:pStyle w:val="Brdtextmedindrag"/>
      </w:pPr>
      <w:r>
        <w:t>I fråga om distansavtal finns regler om ångerrätt i 2 kap. 9–16 §§ distans- och hemförsäljningslagen (2005:59). När det gäller hemförsälj</w:t>
      </w:r>
      <w:r>
        <w:softHyphen/>
        <w:t>ning finns regler om ångerrätt i 4 kap. 5–10 §§ samma lag. För andra slag av avtal som ingås utanför affärslokaler finns i dag inga bestämmelser om ångerrätt. Det gäller exempelvis för avtal som ingås vid gatuförsälj</w:t>
      </w:r>
      <w:r>
        <w:softHyphen/>
        <w:t>ning, s.k. canvasförsäljning.</w:t>
      </w:r>
    </w:p>
    <w:p w:rsidR="00655D68" w:rsidRDefault="00655D68" w:rsidP="00655D68">
      <w:pPr>
        <w:pStyle w:val="Brdtextmedindrag"/>
      </w:pPr>
      <w:r>
        <w:t xml:space="preserve">I likhet med vad som gäller enligt nuvarande ordning ska ångerfristen alltså vara 14 dagar. Vid tidsangivelser av detta slag i EU-direktiv avses </w:t>
      </w:r>
      <w:r>
        <w:lastRenderedPageBreak/>
        <w:t>kalenderdagar.</w:t>
      </w:r>
      <w:r>
        <w:rPr>
          <w:rStyle w:val="Fotnotsreferens"/>
        </w:rPr>
        <w:footnoteReference w:id="24"/>
      </w:r>
      <w:r>
        <w:t xml:space="preserve"> I nuvarande lagstiftning finns dessutom en bestämmelse om att konsumenten alltid har sju arbetsdagar på sig att utöva ånger</w:t>
      </w:r>
      <w:r>
        <w:softHyphen/>
        <w:t>rätten. Någon motsvarighet till den bestämmelsen finns inte i direk</w:t>
      </w:r>
      <w:r>
        <w:softHyphen/>
        <w:t xml:space="preserve">tivet. Den nya fristen om 14 kalenderdagar bör alltså vara absolut. </w:t>
      </w:r>
    </w:p>
    <w:p w:rsidR="00655D68" w:rsidRDefault="00655D68" w:rsidP="00655D68">
      <w:pPr>
        <w:pStyle w:val="Brdtextmedindrag"/>
      </w:pPr>
      <w:r>
        <w:t>Precis som i dag ska konsumenten utöva ångerrätten genom att inom tidsfristen lämna eller sända ett meddelande till näringsidkaren om det. Konsumenten ska kunna använda det standardformulär som finns men kan också själv formulera meddelandet. Regeringen avser att i förordning föreskriva att formuläret ska fastställas av Konsumentverket. Formuläret bör hållas tillgängligt för näringsidkare och konsumenter.</w:t>
      </w:r>
    </w:p>
    <w:p w:rsidR="00655D68" w:rsidRDefault="00655D68" w:rsidP="00655D68">
      <w:pPr>
        <w:pStyle w:val="Brdtextmedindrag"/>
      </w:pPr>
      <w:r>
        <w:t>Om näringsidkaren på sin webbplats möjliggör för konsumenten att ångra avtalet elektroniskt, ska näringsidkaren utan dröjsmål bekräfta mottagandet av meddelandet (artikel 11.3). En sådan bestämmelse bör införas i den svenska lagen.</w:t>
      </w:r>
    </w:p>
    <w:p w:rsidR="00655D68" w:rsidRDefault="00655D68" w:rsidP="00655D68">
      <w:pPr>
        <w:pStyle w:val="Brdtextmedindrag"/>
      </w:pPr>
      <w:r>
        <w:t>I distans- och hemförsäljningslagen finns en bestämmelse som innebär att om konsumenten i rätt tid och på ändamålsenligt sätt lämnat eller sänt ett meddelande om att han eller hon utövar ånger</w:t>
      </w:r>
      <w:r>
        <w:softHyphen/>
        <w:t>rätten, får meddelandet åberopas även om det försenas, förvanskas eller inte kommer fram (5 kap. 3 § första meningen). Av artikel 11.2 framgår att konsumenten har utövat sin ångerrätt om han eller hon skickar sitt meddelande om utövande av ångerrätten före tidsfristens utgång. Den svenska bestäm</w:t>
      </w:r>
      <w:r>
        <w:softHyphen/>
        <w:t xml:space="preserve">melsen får anses överensstämma med direktivet och kan därför behållas. </w:t>
      </w:r>
    </w:p>
    <w:p w:rsidR="00655D68" w:rsidRDefault="00655D68" w:rsidP="00655D68">
      <w:pPr>
        <w:pStyle w:val="Brdtextmedindrag"/>
      </w:pPr>
      <w:r>
        <w:t>Direktivets reglering om när ångerfristen börjar löpa, artikel 9.2, överens</w:t>
      </w:r>
      <w:r>
        <w:softHyphen/>
        <w:t>stämmer huvudsakligen med nuvarande svenska bestämmelser. För att genomföra direk</w:t>
      </w:r>
      <w:r>
        <w:softHyphen/>
        <w:t>tivet behövs dock förtydligande regler om vad som gäller vid köp av flera varor och vid regelbunden leverans av varor. Liksom i nuvarande reglering ska en förlängd frist om ett år gälla, om närings</w:t>
      </w:r>
      <w:r>
        <w:softHyphen/>
        <w:t>idkaren inte uppfyllt sin skyldighet att informera om ånger</w:t>
      </w:r>
      <w:r>
        <w:softHyphen/>
        <w:t>rätten, artikel 10. Till skillnad från i dag medger direk</w:t>
      </w:r>
      <w:r>
        <w:softHyphen/>
        <w:t>tivet inte en förlängd frist om tre månader för det fall närings</w:t>
      </w:r>
      <w:r>
        <w:softHyphen/>
        <w:t>idkaren utelämnat någon annan information än den om ånger</w:t>
      </w:r>
      <w:r>
        <w:softHyphen/>
        <w:t xml:space="preserve">rätten. </w:t>
      </w:r>
    </w:p>
    <w:p w:rsidR="00655D68" w:rsidRDefault="00655D68" w:rsidP="00655D68">
      <w:pPr>
        <w:pStyle w:val="Brdtextmedindrag"/>
      </w:pPr>
      <w:r>
        <w:t xml:space="preserve">Precis som </w:t>
      </w:r>
      <w:r w:rsidRPr="00302AE0">
        <w:rPr>
          <w:i/>
        </w:rPr>
        <w:t>Konsumentverket</w:t>
      </w:r>
      <w:r>
        <w:rPr>
          <w:i/>
        </w:rPr>
        <w:t xml:space="preserve"> </w:t>
      </w:r>
      <w:r w:rsidRPr="007D0415">
        <w:t xml:space="preserve">och </w:t>
      </w:r>
      <w:r>
        <w:rPr>
          <w:i/>
        </w:rPr>
        <w:t>Svensk Energi</w:t>
      </w:r>
      <w:r>
        <w:t xml:space="preserve"> påpekar kommer de föreslagna reglerna inte, till skillnad från vad som gäller enligt hittills</w:t>
      </w:r>
      <w:r>
        <w:softHyphen/>
        <w:t>varande regler, innebära att det finns ett krav på att konsumenten har fått en bekräftelse på avtalet i skriftlig form för att ångerfristen ska börja löpa. Vid telefonförsäljning av tjänster räcker det således att informa</w:t>
      </w:r>
      <w:r>
        <w:softHyphen/>
        <w:t>tionen ges muntligt innan avtalet ingås; ångerfristen börjar då löpa när avtalet ingås. När det gäller varor börjar ångerfristen däremot inte att löpa förrän konsumenten tar emot varorna och vid den tidpunkten ska konsumenten också senast ta emot en bekräf</w:t>
      </w:r>
      <w:r>
        <w:softHyphen/>
        <w:t xml:space="preserve">telse. Bestämmelserna utformas i enlighet med direktivet och det är inte möjligt att behålla dagens svenska reglering. Det bör dock påpekas att det finns krav på att informationen, oavsett hur avtalet ingås, ges klart och begripligt, och den bör vara anpassad till den konsument som får den. Om informationen inte ges på föreskrivet sätt, börjar ångerfristen inte löpa och det finns i sådana fall också möjlighet till andra sanktioner mot näringsidkaren. </w:t>
      </w:r>
    </w:p>
    <w:p w:rsidR="00655D68" w:rsidRDefault="00655D68" w:rsidP="00655D68">
      <w:pPr>
        <w:pStyle w:val="Rubrik5utannumrering"/>
      </w:pPr>
      <w:r>
        <w:lastRenderedPageBreak/>
        <w:t>Undantag från ångerrätten</w:t>
      </w:r>
    </w:p>
    <w:p w:rsidR="00655D68" w:rsidRDefault="00655D68" w:rsidP="00655D68">
      <w:pPr>
        <w:pStyle w:val="Brdtext"/>
      </w:pPr>
      <w:r>
        <w:t xml:space="preserve">I artikel 16 finns en uppräkning av avtalssituationer för vilka det inte ska finnas ångerrätt. Artikeln ger inte möjlighet för medlemsstaterna att införa eller behålla regler om ångerrätt i dessa fall. </w:t>
      </w:r>
    </w:p>
    <w:p w:rsidR="00655D68" w:rsidRDefault="00655D68" w:rsidP="00655D68">
      <w:pPr>
        <w:pStyle w:val="Brdtextmedindrag"/>
      </w:pPr>
      <w:r>
        <w:t>Undan</w:t>
      </w:r>
      <w:r>
        <w:softHyphen/>
        <w:t>tagen motsvarar delvis det som gäller enligt 2 kap. 2–4 §§ samt 4 kap. 2 § distans- och hemförsäljningslagen. Direktivets reglering inne</w:t>
      </w:r>
      <w:r>
        <w:softHyphen/>
        <w:t>håller dock fler undantag. Anledningen till det är främst att regleringen omfattar flera slag av avtal än tidigare, avtal utanför affärslokaler är t.ex. ett betydligt vidare begrepp än hemförsälj</w:t>
      </w:r>
      <w:r>
        <w:softHyphen/>
        <w:t>ning. De avtal som undantas från ångerrätten är sådana där en ångerrätt framstår som olämplig med hänsyn till varans eller tjänstens natur, t.ex. varor som är avsedda att användas omedelbart eller tjänster som är brådskande. En närmare beskrivning av vilka avtal som undantas från ångerrätten finns i författ</w:t>
      </w:r>
      <w:r>
        <w:softHyphen/>
        <w:t xml:space="preserve">ningskommentaren (2 kap. 11 §). </w:t>
      </w:r>
    </w:p>
    <w:p w:rsidR="00655D68" w:rsidRDefault="00655D68" w:rsidP="00655D68">
      <w:pPr>
        <w:pStyle w:val="Rubrik5utannumrering"/>
      </w:pPr>
      <w:r>
        <w:t>Verkningar av att ångerrätten utövas</w:t>
      </w:r>
    </w:p>
    <w:p w:rsidR="00655D68" w:rsidRDefault="00655D68" w:rsidP="00655D68">
      <w:pPr>
        <w:pStyle w:val="Brdtext"/>
      </w:pPr>
      <w:r>
        <w:t>När det gäller följderna av att konsu</w:t>
      </w:r>
      <w:r>
        <w:softHyphen/>
        <w:t>menten utövar ånger</w:t>
      </w:r>
      <w:r>
        <w:softHyphen/>
        <w:t>rätten skiljer sig direktivets bestämmelser från nuvarande regler på flera punkter och regleringen måste därför ändras.</w:t>
      </w:r>
    </w:p>
    <w:p w:rsidR="00655D68" w:rsidRDefault="00655D68" w:rsidP="00655D68">
      <w:pPr>
        <w:pStyle w:val="Brdtextmedindrag"/>
      </w:pPr>
      <w:r>
        <w:t>Verkningarna av att konsumenten utövar ångerrätten anges i artikel</w:t>
      </w:r>
      <w:r w:rsidR="00CC677E">
        <w:t> </w:t>
      </w:r>
      <w:r>
        <w:t>12. Innebörden av att konsumenten utövar sin ångerrätt är att båda parters skyldighet att ingå eller fullgöra ett avtal bort</w:t>
      </w:r>
      <w:r>
        <w:softHyphen/>
        <w:t>faller. Detta är en grund</w:t>
      </w:r>
      <w:r w:rsidR="00D142E4">
        <w:softHyphen/>
      </w:r>
      <w:r>
        <w:t xml:space="preserve">läggande princip som gäller i svensk rätt utan att det behövs en uttrycklig bestämmelse om det. </w:t>
      </w:r>
    </w:p>
    <w:p w:rsidR="00FB29BB" w:rsidRDefault="00655D68" w:rsidP="00655D68">
      <w:pPr>
        <w:pStyle w:val="Brdtextmedindrag"/>
      </w:pPr>
      <w:r>
        <w:t>I artikel 13, som avser näringsidkarens skyldigheter, anges att denne utan onödigt dröjsmål och senast inom 14 dagar ska återbetala det som konsumenten erlagt. Enligt 2 kap. 14 § distans- och hemförsäljningslagen ska näringsidkaren inom 30 dagar betala tillbaka det som konsumenten betalat. Denna bestämmelse måste alltså ändras. För att uppnå överens</w:t>
      </w:r>
      <w:r>
        <w:softHyphen/>
        <w:t>stämmelse med direktivet bör också ett undantag införas i fråga om närings</w:t>
      </w:r>
      <w:r>
        <w:softHyphen/>
        <w:t>idkarens återbetalningsskyldighet för sådana leveranskostnader som orsakats av att konsumenten valt en annan leveransmetod än den som näringsidkaren normalt erbjuder (artikel 13.2). Vidare bör uttryck</w:t>
      </w:r>
      <w:r>
        <w:softHyphen/>
        <w:t>ligen anges att näringsidkaren, i enlighet med artikel 13.3, vid köpeavtal i allmänhet inte är skyldig att genomföra återbetalningen förrän han eller hon återfått varorna eller konsumenten har kunnat styrka att varorna avsänts. Detta gäller i princip redan i dag (2 kap. 14 § första stycket andra meninge</w:t>
      </w:r>
      <w:r w:rsidR="00134AEE">
        <w:t xml:space="preserve">n). </w:t>
      </w:r>
      <w:r w:rsidR="00F0024D">
        <w:t>Att det bör införas vissa undantag framgår nedan.</w:t>
      </w:r>
    </w:p>
    <w:p w:rsidR="00655D68" w:rsidRDefault="00655D68" w:rsidP="00655D68">
      <w:pPr>
        <w:pStyle w:val="Brdtextmedindrag"/>
      </w:pPr>
      <w:r>
        <w:t>För att genomföra artikeln måste det vidare införas en bestäm</w:t>
      </w:r>
      <w:r>
        <w:softHyphen/>
        <w:t>melse om vilket betalningssätt som näringsidkaren ska använda för återbetalningen (artikel 13.1 andra stycket). Som huvud</w:t>
      </w:r>
      <w:r>
        <w:softHyphen/>
        <w:t>regel ska näringsidkaren använda samma betalningssätt som konsumenten använt. Endast om det accepte</w:t>
      </w:r>
      <w:r>
        <w:softHyphen/>
        <w:t>ras av konsumenten och det inte innebär några kostnader för denne, får ett annat betalningssätt användas.</w:t>
      </w:r>
    </w:p>
    <w:p w:rsidR="00655D68" w:rsidRDefault="00655D68" w:rsidP="00655D68">
      <w:pPr>
        <w:pStyle w:val="Brdtextmedindrag"/>
      </w:pPr>
      <w:r>
        <w:t>Artikel 14 avser konsumentens skyldigheter när han eller hon utnyttjar ångerrätten. Enligt huvudregeln ska konsumenten, precis som enligt 2 kap. 13 § distans- och hemförsälj</w:t>
      </w:r>
      <w:r>
        <w:softHyphen/>
        <w:t xml:space="preserve">ningslagen, lämna eller skicka tillbaka varan till näringsidkaren. För att genomföra artikeln måste det införas en tidsfrist som innebär att återlämnande ska ske utan onödigt dröjsmål och </w:t>
      </w:r>
      <w:r>
        <w:lastRenderedPageBreak/>
        <w:t>senast 14 dagar efter det att konsu</w:t>
      </w:r>
      <w:r>
        <w:softHyphen/>
        <w:t xml:space="preserve">menten meddelat att han eller hon utövar ångerrätten. </w:t>
      </w:r>
    </w:p>
    <w:p w:rsidR="00655D68" w:rsidRDefault="00655D68" w:rsidP="00655D68">
      <w:pPr>
        <w:pStyle w:val="Brdtextmedindrag"/>
      </w:pPr>
      <w:r>
        <w:t>För att genomföra direktivet krävs det dessutom bestämmelser om vem som ska bära kostnaden för återsändan</w:t>
      </w:r>
      <w:r>
        <w:softHyphen/>
        <w:t xml:space="preserve">det av en vara. Som huvudregel är det konsumenten som ska </w:t>
      </w:r>
      <w:r w:rsidR="00390226">
        <w:t>stå för kostnaden</w:t>
      </w:r>
      <w:r>
        <w:t xml:space="preserve"> att sända tillbaka varan. Detta inne</w:t>
      </w:r>
      <w:r>
        <w:softHyphen/>
        <w:t>bär en viss förändring, framför allt vid telefonförsäljning och hemförsälj</w:t>
      </w:r>
      <w:r>
        <w:softHyphen/>
        <w:t xml:space="preserve">ning. Vid dessa avtal gäller i dag särskilda bestämmelser enligt 2 kap. 15 § och 4 kap. 9 §, som bl.a. innebär att näringsidkaren ska betala skälig ersättning till konsumenten för dennes kostnader att sända tillbaka varan. </w:t>
      </w:r>
    </w:p>
    <w:p w:rsidR="00655D68" w:rsidRDefault="00F0024D" w:rsidP="00600A3D">
      <w:pPr>
        <w:pStyle w:val="Brdtextmedindrag"/>
      </w:pPr>
      <w:r>
        <w:t xml:space="preserve">Enligt artikel 14.1 gäller </w:t>
      </w:r>
      <w:r w:rsidR="00655D68">
        <w:t>vissa undantag från huvudregeln om konsu</w:t>
      </w:r>
      <w:r w:rsidR="00D142E4">
        <w:softHyphen/>
      </w:r>
      <w:r w:rsidR="00655D68">
        <w:t>mentens kostnadsansvar</w:t>
      </w:r>
      <w:r>
        <w:t xml:space="preserve"> vid återsändandet av varan</w:t>
      </w:r>
      <w:r w:rsidR="00943648">
        <w:t xml:space="preserve">. Dessa undantag bör </w:t>
      </w:r>
      <w:r w:rsidR="00655D68">
        <w:t>införas i lagen.</w:t>
      </w:r>
      <w:r w:rsidR="00077045">
        <w:t xml:space="preserve"> Undan</w:t>
      </w:r>
      <w:r w:rsidR="00077045">
        <w:softHyphen/>
        <w:t xml:space="preserve">tag ska således gälla </w:t>
      </w:r>
      <w:r w:rsidR="00655D68">
        <w:t>om näringsidkaren erbjudit</w:t>
      </w:r>
      <w:r w:rsidR="00C1091A">
        <w:t xml:space="preserve"> sig att stå för kostnaden och</w:t>
      </w:r>
      <w:r w:rsidR="00655D68">
        <w:t xml:space="preserve"> om näringsidkaren underlåtit att informera konsu</w:t>
      </w:r>
      <w:r w:rsidR="00655D68">
        <w:softHyphen/>
        <w:t xml:space="preserve">menten om dennes ansvar. </w:t>
      </w:r>
      <w:r>
        <w:t>Även i dessa fall ska</w:t>
      </w:r>
      <w:r w:rsidR="00077045">
        <w:t xml:space="preserve"> dock konsumenten </w:t>
      </w:r>
      <w:r w:rsidR="00943648">
        <w:t>vara skyldig</w:t>
      </w:r>
      <w:r w:rsidR="00077045">
        <w:t xml:space="preserve"> att lämna eller sända tillbaka varorna. </w:t>
      </w:r>
    </w:p>
    <w:p w:rsidR="008F2CC1" w:rsidRDefault="008F2CC1" w:rsidP="00600A3D">
      <w:pPr>
        <w:pStyle w:val="Brdtextmedindrag"/>
      </w:pPr>
      <w:r>
        <w:t xml:space="preserve">I vissa fall är konsumenten </w:t>
      </w:r>
      <w:r w:rsidR="00390226">
        <w:t>inte</w:t>
      </w:r>
      <w:r w:rsidR="00F0024D">
        <w:t xml:space="preserve"> </w:t>
      </w:r>
      <w:r>
        <w:t xml:space="preserve">skyldig att </w:t>
      </w:r>
      <w:r w:rsidR="00390226">
        <w:t xml:space="preserve">på egen bekostnad </w:t>
      </w:r>
      <w:r>
        <w:t>lämna eller sända tillbaka varorna. Det gäller om näringsidkaren har erbjudit sig att hämta varorna (artikel 14.1 första stycket). Det gäller också vid avtal utan</w:t>
      </w:r>
      <w:r>
        <w:softHyphen/>
        <w:t xml:space="preserve">för affärslokaler, om en vara levererats till konsumentens bostad när avtalet ingicks och det inte är lämpligt att skicka tillbaka varan med post (artikel 14.1 tredje stycket). </w:t>
      </w:r>
      <w:r w:rsidR="00C1091A">
        <w:t>Bestämmelser</w:t>
      </w:r>
      <w:r>
        <w:t xml:space="preserve"> av den innebörden bör införas i lagen</w:t>
      </w:r>
      <w:r w:rsidR="00C1091A">
        <w:t>. Det bör framgå av bestämmelserna</w:t>
      </w:r>
      <w:r>
        <w:t xml:space="preserve"> att näringsidkaren i de situa</w:t>
      </w:r>
      <w:r w:rsidR="00CC677E">
        <w:softHyphen/>
      </w:r>
      <w:r>
        <w:t xml:space="preserve">tionerna är skyldig att på egen bekostnad hämta varan. </w:t>
      </w:r>
    </w:p>
    <w:p w:rsidR="008F2CC1" w:rsidRDefault="008F2CC1" w:rsidP="00600A3D">
      <w:pPr>
        <w:pStyle w:val="Brdtextmedindrag"/>
      </w:pPr>
      <w:r>
        <w:t>Enligt direktivet får näringsidkaren inte hålla inne återbetalningen av det som konsumenten har betalat</w:t>
      </w:r>
      <w:r w:rsidR="008A5211">
        <w:t>,</w:t>
      </w:r>
      <w:r>
        <w:t xml:space="preserve"> om näringsidkaren har erbjudit sig att </w:t>
      </w:r>
      <w:r w:rsidR="00F0024D">
        <w:t xml:space="preserve">själv </w:t>
      </w:r>
      <w:r>
        <w:t>hämta varorna. En bestämmelse av den innebörden finns i lagråds</w:t>
      </w:r>
      <w:r w:rsidR="00D142E4">
        <w:softHyphen/>
      </w:r>
      <w:r>
        <w:t>remissen. Någon motsvarande uttrycklig bestämmelse för den andra situa</w:t>
      </w:r>
      <w:r w:rsidR="00CC677E">
        <w:softHyphen/>
      </w:r>
      <w:r>
        <w:t>tionen när näringsidkaren är skyldig att hämta varorna fi</w:t>
      </w:r>
      <w:r w:rsidR="00C1091A">
        <w:t xml:space="preserve">nns inte i lagrådsremissen och </w:t>
      </w:r>
      <w:r>
        <w:t xml:space="preserve">inte heller i direktivet. Enligt ordalydelsen </w:t>
      </w:r>
      <w:r w:rsidR="008A5211">
        <w:t xml:space="preserve">av bestämmelsen i lagrådsremissen </w:t>
      </w:r>
      <w:r>
        <w:t xml:space="preserve">skulle det innebära att en näringsidkare </w:t>
      </w:r>
      <w:r w:rsidR="00390226">
        <w:t>kan</w:t>
      </w:r>
      <w:r>
        <w:t xml:space="preserve"> undgå återbetalning genom att inte hämta en vara som närings</w:t>
      </w:r>
      <w:r w:rsidR="00D142E4">
        <w:softHyphen/>
      </w:r>
      <w:r>
        <w:t>idk</w:t>
      </w:r>
      <w:r w:rsidR="00943648">
        <w:t xml:space="preserve">aren enligt lag är skyldig att </w:t>
      </w:r>
      <w:r>
        <w:t xml:space="preserve">hämta. Som </w:t>
      </w:r>
      <w:r w:rsidRPr="00134AEE">
        <w:rPr>
          <w:i/>
        </w:rPr>
        <w:t>Lagrådet</w:t>
      </w:r>
      <w:r>
        <w:t xml:space="preserve"> påpekar är en sådan konsekvens inte förenlig med bestämmelsens syfte eftersom den urholkar ångerrätten. </w:t>
      </w:r>
      <w:r w:rsidR="00390226">
        <w:t xml:space="preserve">Den kan inte heller anses förenlig med direktivets syfte att säkerställa konsumentens rätt i denna situation. </w:t>
      </w:r>
      <w:r>
        <w:t>Enligt rege</w:t>
      </w:r>
      <w:r w:rsidR="00CC677E">
        <w:softHyphen/>
      </w:r>
      <w:r>
        <w:t xml:space="preserve">ringens uppfattning bör direktivet </w:t>
      </w:r>
      <w:r w:rsidR="00390226">
        <w:t xml:space="preserve">rimligen </w:t>
      </w:r>
      <w:r>
        <w:t xml:space="preserve">tolkas så att </w:t>
      </w:r>
      <w:r w:rsidR="00F0024D">
        <w:t>närings</w:t>
      </w:r>
      <w:r w:rsidR="00D142E4">
        <w:softHyphen/>
      </w:r>
      <w:r w:rsidR="00F0024D">
        <w:t>idkaren aldrig kan avvakta återbetalning</w:t>
      </w:r>
      <w:r w:rsidR="00C1091A">
        <w:t>,</w:t>
      </w:r>
      <w:r w:rsidR="00F0024D">
        <w:t xml:space="preserve"> om </w:t>
      </w:r>
      <w:r>
        <w:t xml:space="preserve">näringsidkaren är skyldig att hämta varan. </w:t>
      </w:r>
      <w:r w:rsidR="00943648">
        <w:t xml:space="preserve">Detta bör uttryckligen framgå av lagtexten. Det kan nämnas att samma bedömning görs i </w:t>
      </w:r>
      <w:r>
        <w:t xml:space="preserve">det betänkande från </w:t>
      </w:r>
      <w:r w:rsidR="00943648">
        <w:t xml:space="preserve">den finska </w:t>
      </w:r>
      <w:r>
        <w:t>arbetsgruppen för konsument</w:t>
      </w:r>
      <w:r w:rsidR="00D142E4">
        <w:softHyphen/>
      </w:r>
      <w:r>
        <w:t>rättigheter</w:t>
      </w:r>
      <w:r w:rsidR="00943648">
        <w:t>,</w:t>
      </w:r>
      <w:r>
        <w:t xml:space="preserve"> med förslag på genomförande av direktivet</w:t>
      </w:r>
      <w:r w:rsidR="00943648">
        <w:t>,</w:t>
      </w:r>
      <w:r>
        <w:t xml:space="preserve"> som under våren 2013 </w:t>
      </w:r>
      <w:r w:rsidR="00C1091A">
        <w:t>remissbehandlats</w:t>
      </w:r>
      <w:r w:rsidR="00943648">
        <w:t xml:space="preserve"> </w:t>
      </w:r>
      <w:r>
        <w:t xml:space="preserve">i Finland (Justitieministeriets betänkanden och utlåtanden 28/2013). </w:t>
      </w:r>
    </w:p>
    <w:p w:rsidR="00F0024D" w:rsidRDefault="00F0024D" w:rsidP="00F0024D">
      <w:pPr>
        <w:pStyle w:val="Brdtextmedindrag"/>
      </w:pPr>
      <w:r>
        <w:t>Enligt nuvarande ordning är en förutsättning för ångerrätt att konsu</w:t>
      </w:r>
      <w:r>
        <w:softHyphen/>
        <w:t>menten hållit varan i väsentligen oförändrat skick (2 kap. 12 §). Om varan har förstörts eller förändrats på grund av någon åtgärd som varit nödvändig för att undersöka den eller på grund av någon omständighet som inte kan hänföras till konsumenten, gäller dock ångerrätten. Motsva</w:t>
      </w:r>
      <w:r>
        <w:softHyphen/>
        <w:t>rande bestämmelse finns inte i direktivet. Enligt direktivet är inte ånger</w:t>
      </w:r>
      <w:r>
        <w:softHyphen/>
        <w:t>rätten beroende av hur konsumenten hanterat varan. Däremot bör det, för att uppfylla direktivet, införas en särskild bestämmelse om att konsu</w:t>
      </w:r>
      <w:r>
        <w:softHyphen/>
      </w:r>
      <w:r>
        <w:lastRenderedPageBreak/>
        <w:t>menten ska ersätta näringsidkaren för värdeminskning som uppkommit till följd av att konsumenten hanterat varan i större utsträckning än som varit nödvändigt för att fastställa dess egenskaper och funktion (artikel 14.2). När det gäller betydelsen av hittillsvarande 2 kap. 12 §, se avsnitt 7.</w:t>
      </w:r>
    </w:p>
    <w:p w:rsidR="00655D68" w:rsidRDefault="00E45539" w:rsidP="00E45539">
      <w:pPr>
        <w:pStyle w:val="Brdtextmedindrag"/>
      </w:pPr>
      <w:r>
        <w:t xml:space="preserve">När det gäller </w:t>
      </w:r>
      <w:r w:rsidR="00655D68">
        <w:t xml:space="preserve">delvis </w:t>
      </w:r>
      <w:r w:rsidR="0044276D">
        <w:t xml:space="preserve">eller helt utförda tjänster, </w:t>
      </w:r>
      <w:r w:rsidR="00655D68">
        <w:t xml:space="preserve">leverans av vatten, gas, el </w:t>
      </w:r>
      <w:r w:rsidR="0044276D">
        <w:t xml:space="preserve">– när försäljningen inte sker i en begränsad volym eller en fastställd kvantitet – </w:t>
      </w:r>
      <w:r w:rsidR="00655D68">
        <w:t xml:space="preserve">eller </w:t>
      </w:r>
      <w:r w:rsidR="0044276D">
        <w:t xml:space="preserve">leverans av </w:t>
      </w:r>
      <w:r w:rsidR="00655D68">
        <w:t>fjärr</w:t>
      </w:r>
      <w:r w:rsidR="00655D68">
        <w:softHyphen/>
        <w:t>värme, som på konsu</w:t>
      </w:r>
      <w:r w:rsidR="00655D68">
        <w:softHyphen/>
        <w:t>mentens begäran påbörjats under ånger</w:t>
      </w:r>
      <w:r w:rsidR="00655D68">
        <w:softHyphen/>
        <w:t>fristen, ska konsumenten betala en på visst sätt uträknad ersättning för det som utförts respektive levererats före utövandet av ångerrätten (artikel 14.4 a). Om konsumenten inte begärt utförande eller leverans under ångerfristen, är konsumenten dock inte betal</w:t>
      </w:r>
      <w:r w:rsidR="00655D68">
        <w:softHyphen/>
        <w:t>nings</w:t>
      </w:r>
      <w:r w:rsidR="00655D68">
        <w:softHyphen/>
        <w:t xml:space="preserve">skyldig. </w:t>
      </w:r>
      <w:r w:rsidR="0044276D">
        <w:t xml:space="preserve">Motsvarande bestämmelser bör införas i den svenska lagen. </w:t>
      </w:r>
    </w:p>
    <w:p w:rsidR="00655D68" w:rsidRDefault="00655D68" w:rsidP="00655D68">
      <w:pPr>
        <w:pStyle w:val="Brdtextmedindrag"/>
      </w:pPr>
      <w:r>
        <w:t>När det gäller digitalt innehåll som inte tillhandahålls på ett fysiskt medium uppstår en särskild problematik till följd av att innehållet inte kan återställas på något för näringsidkaren kontrollerbart sätt. Till skill</w:t>
      </w:r>
      <w:r>
        <w:softHyphen/>
        <w:t>nad från leverans av el, vatten och gas är det inte heller möjligt att delvis leverera och låta konsumenten betala för den del som levererats innan ångerrätten utövas. Direktivet har löst det genom att konsumenten endast kan begära leverans under ångerfristen, om han eller hon samtidigt med</w:t>
      </w:r>
      <w:r>
        <w:softHyphen/>
        <w:t>ger att ångerrätten går förlorad. Har näringsidkaren levererat under ånger</w:t>
      </w:r>
      <w:r w:rsidR="00CC677E">
        <w:softHyphen/>
      </w:r>
      <w:r>
        <w:t>fristen utan att konsumenten begärt det, har näringsidkaren inte rätt till någon ersättning om konsumenten ångrar sig utan måste betala tillbaka hela beloppet till konsumenten (artikel 14.4 b).</w:t>
      </w:r>
    </w:p>
    <w:p w:rsidR="00655D68" w:rsidRDefault="00655D68" w:rsidP="00655D68">
      <w:pPr>
        <w:pStyle w:val="Brdtextmedindrag"/>
      </w:pPr>
      <w:r>
        <w:t>Direktivets artikel 15 handlar om verkan av utövad ångerrätt på an</w:t>
      </w:r>
      <w:r>
        <w:softHyphen/>
        <w:t>knytande avtal (biavtal enligt direktivets lydelse). Artikeln gäller anknyt</w:t>
      </w:r>
      <w:r>
        <w:softHyphen/>
        <w:t>ande avtal oberoende av vad det avtalet avser. Den är således vidare än distans- och hemförsäljningslagens bestämmelser i 2 kap. 16 § och 4 kap. 10 §, som enbart tar sikte på anknytande avtal om kredit. Artikel 15 är utformad på samma sätt som i konsumentkredit</w:t>
      </w:r>
      <w:r>
        <w:softHyphen/>
        <w:t>direktivet och direktivet om distansförsäljning av finansiella tjänster till konsumen</w:t>
      </w:r>
      <w:r>
        <w:softHyphen/>
        <w:t>ter, och det är naturligt att utforma den nya bestämmelsen på liknande sätt som gjorts vid genomförande av dessa direktiv (25 § konsument</w:t>
      </w:r>
      <w:r>
        <w:softHyphen/>
        <w:t>kreditlagen [2010:1846] respektive 3 kap. 12 § distans- och hemförsälj</w:t>
      </w:r>
      <w:r>
        <w:softHyphen/>
        <w:t>ningslagen). Enligt direktivet ska det anknytande avtalet vid utövad ångerrätt upphöra att gälla utan kostnad för konsumenten, frånsett kost</w:t>
      </w:r>
      <w:r>
        <w:softHyphen/>
        <w:t>nader som föreskrivs i artiklarna 13.2 och 14. Det innebär att konsumen</w:t>
      </w:r>
      <w:r>
        <w:softHyphen/>
        <w:t>ten även med avseende på det anknytande avtalet ska stå för t.ex. eventuella leveranskostnader i enlighet med konsumentens val.</w:t>
      </w:r>
    </w:p>
    <w:p w:rsidR="002E0D69" w:rsidRDefault="002E0D69">
      <w:pPr>
        <w:overflowPunct/>
        <w:autoSpaceDE/>
        <w:autoSpaceDN/>
        <w:adjustRightInd/>
        <w:textAlignment w:val="auto"/>
        <w:rPr>
          <w:sz w:val="20"/>
        </w:rPr>
      </w:pPr>
      <w:r>
        <w:br w:type="page"/>
      </w:r>
    </w:p>
    <w:p w:rsidR="00655D68" w:rsidRDefault="00655D68" w:rsidP="00504DD3">
      <w:pPr>
        <w:pStyle w:val="Rubrik2"/>
      </w:pPr>
      <w:bookmarkStart w:id="1094" w:name="_Toc351724133"/>
      <w:bookmarkStart w:id="1095" w:name="_Toc351724590"/>
      <w:bookmarkStart w:id="1096" w:name="_Toc351963542"/>
      <w:bookmarkStart w:id="1097" w:name="_Toc351982101"/>
      <w:bookmarkStart w:id="1098" w:name="_Toc351995789"/>
      <w:bookmarkStart w:id="1099" w:name="_Toc352057150"/>
      <w:bookmarkStart w:id="1100" w:name="_Toc352058789"/>
      <w:bookmarkStart w:id="1101" w:name="_Toc354038572"/>
      <w:bookmarkStart w:id="1102" w:name="_Toc354384651"/>
      <w:bookmarkStart w:id="1103" w:name="_Toc354515376"/>
      <w:bookmarkStart w:id="1104" w:name="_Toc355341524"/>
      <w:bookmarkStart w:id="1105" w:name="_Toc357503376"/>
      <w:bookmarkStart w:id="1106" w:name="_Toc357597453"/>
      <w:bookmarkStart w:id="1107" w:name="_Toc357605886"/>
      <w:bookmarkStart w:id="1108" w:name="_Toc357676816"/>
      <w:bookmarkStart w:id="1109" w:name="_Toc358036803"/>
      <w:bookmarkStart w:id="1110" w:name="_Toc358212573"/>
      <w:bookmarkStart w:id="1111" w:name="_Toc358212745"/>
      <w:bookmarkStart w:id="1112" w:name="_Toc358890562"/>
      <w:bookmarkStart w:id="1113" w:name="_Toc358891087"/>
      <w:bookmarkStart w:id="1114" w:name="_Toc359918113"/>
      <w:bookmarkStart w:id="1115" w:name="_Toc360001060"/>
      <w:bookmarkStart w:id="1116" w:name="_Toc360182245"/>
      <w:bookmarkStart w:id="1117" w:name="_Toc364257047"/>
      <w:bookmarkStart w:id="1118" w:name="_Toc364324301"/>
      <w:bookmarkStart w:id="1119" w:name="_Toc364407370"/>
      <w:bookmarkStart w:id="1120" w:name="_Toc364768492"/>
      <w:bookmarkStart w:id="1121" w:name="_Toc364768723"/>
      <w:bookmarkStart w:id="1122" w:name="_Toc364768790"/>
      <w:bookmarkStart w:id="1123" w:name="_Toc365547133"/>
      <w:bookmarkStart w:id="1124" w:name="_Toc365558700"/>
      <w:bookmarkStart w:id="1125" w:name="_Toc365617036"/>
      <w:bookmarkStart w:id="1126" w:name="_Toc365617102"/>
      <w:bookmarkStart w:id="1127" w:name="_Toc365649739"/>
      <w:bookmarkStart w:id="1128" w:name="_Toc365651341"/>
      <w:bookmarkStart w:id="1129" w:name="_Toc365652511"/>
      <w:bookmarkStart w:id="1130" w:name="_Toc365654359"/>
      <w:bookmarkStart w:id="1131" w:name="_Toc365885506"/>
      <w:bookmarkStart w:id="1132" w:name="_Toc365889033"/>
      <w:bookmarkStart w:id="1133" w:name="_Toc365900312"/>
      <w:bookmarkStart w:id="1134" w:name="_Toc365905910"/>
      <w:bookmarkStart w:id="1135" w:name="_Toc365968593"/>
      <w:bookmarkStart w:id="1136" w:name="_Toc366488679"/>
      <w:bookmarkStart w:id="1137" w:name="_Toc366501620"/>
      <w:bookmarkStart w:id="1138" w:name="_Toc366503083"/>
      <w:bookmarkStart w:id="1139" w:name="_Toc366505412"/>
      <w:bookmarkStart w:id="1140" w:name="_Toc367127394"/>
      <w:bookmarkStart w:id="1141" w:name="_Toc367263344"/>
      <w:bookmarkStart w:id="1142" w:name="_Toc367263789"/>
      <w:bookmarkStart w:id="1143" w:name="_Toc367265227"/>
      <w:bookmarkStart w:id="1144" w:name="_Toc367362261"/>
      <w:bookmarkStart w:id="1145" w:name="_Toc367450720"/>
      <w:bookmarkStart w:id="1146" w:name="_Toc367698845"/>
      <w:bookmarkStart w:id="1147" w:name="_Toc367699789"/>
      <w:bookmarkStart w:id="1148" w:name="_Toc367710414"/>
      <w:bookmarkStart w:id="1149" w:name="_Toc367714164"/>
      <w:bookmarkStart w:id="1150" w:name="_Toc367716384"/>
      <w:bookmarkStart w:id="1151" w:name="_Toc368387732"/>
      <w:bookmarkStart w:id="1152" w:name="_Toc368394291"/>
      <w:bookmarkStart w:id="1153" w:name="_Toc368395663"/>
      <w:bookmarkStart w:id="1154" w:name="_Toc368483524"/>
      <w:bookmarkStart w:id="1155" w:name="_Toc368491172"/>
      <w:bookmarkStart w:id="1156" w:name="_Toc368492973"/>
      <w:bookmarkStart w:id="1157" w:name="_Toc368494541"/>
      <w:bookmarkStart w:id="1158" w:name="_Toc368554680"/>
      <w:r>
        <w:lastRenderedPageBreak/>
        <w:t>Näringsidkarens dröjsmål</w:t>
      </w:r>
      <w:bookmarkEnd w:id="1094"/>
      <w:bookmarkEnd w:id="1095"/>
      <w:bookmarkEnd w:id="1096"/>
      <w:bookmarkEnd w:id="1097"/>
      <w:bookmarkEnd w:id="1098"/>
      <w:bookmarkEnd w:id="1099"/>
      <w:bookmarkEnd w:id="1100"/>
      <w:bookmarkEnd w:id="1101"/>
      <w:bookmarkEnd w:id="1102"/>
      <w:bookmarkEnd w:id="1103"/>
      <w:bookmarkEnd w:id="1104"/>
      <w:bookmarkEnd w:id="1105"/>
      <w:bookmarkEnd w:id="1106"/>
      <w:bookmarkEnd w:id="1107"/>
      <w:bookmarkEnd w:id="1108"/>
      <w:bookmarkEnd w:id="1109"/>
      <w:bookmarkEnd w:id="1110"/>
      <w:bookmarkEnd w:id="1111"/>
      <w:bookmarkEnd w:id="1112"/>
      <w:bookmarkEnd w:id="1113"/>
      <w:bookmarkEnd w:id="1114"/>
      <w:bookmarkEnd w:id="1115"/>
      <w:bookmarkEnd w:id="1116"/>
      <w:bookmarkEnd w:id="1117"/>
      <w:bookmarkEnd w:id="1118"/>
      <w:bookmarkEnd w:id="1119"/>
      <w:bookmarkEnd w:id="1120"/>
      <w:bookmarkEnd w:id="1121"/>
      <w:bookmarkEnd w:id="1122"/>
      <w:bookmarkEnd w:id="1123"/>
      <w:bookmarkEnd w:id="1124"/>
      <w:bookmarkEnd w:id="1125"/>
      <w:bookmarkEnd w:id="1126"/>
      <w:bookmarkEnd w:id="1127"/>
      <w:bookmarkEnd w:id="1128"/>
      <w:bookmarkEnd w:id="1129"/>
      <w:bookmarkEnd w:id="1130"/>
      <w:bookmarkEnd w:id="1131"/>
      <w:bookmarkEnd w:id="1132"/>
      <w:bookmarkEnd w:id="1133"/>
      <w:bookmarkEnd w:id="1134"/>
      <w:bookmarkEnd w:id="1135"/>
      <w:bookmarkEnd w:id="1136"/>
      <w:bookmarkEnd w:id="1137"/>
      <w:bookmarkEnd w:id="1138"/>
      <w:bookmarkEnd w:id="1139"/>
      <w:bookmarkEnd w:id="1140"/>
      <w:bookmarkEnd w:id="1141"/>
      <w:bookmarkEnd w:id="1142"/>
      <w:bookmarkEnd w:id="1143"/>
      <w:bookmarkEnd w:id="1144"/>
      <w:bookmarkEnd w:id="1145"/>
      <w:bookmarkEnd w:id="1146"/>
      <w:bookmarkEnd w:id="1147"/>
      <w:bookmarkEnd w:id="1148"/>
      <w:bookmarkEnd w:id="1149"/>
      <w:bookmarkEnd w:id="1150"/>
      <w:bookmarkEnd w:id="1151"/>
      <w:bookmarkEnd w:id="1152"/>
      <w:bookmarkEnd w:id="1153"/>
      <w:bookmarkEnd w:id="1154"/>
      <w:bookmarkEnd w:id="1155"/>
      <w:bookmarkEnd w:id="1156"/>
      <w:bookmarkEnd w:id="1157"/>
      <w:bookmarkEnd w:id="1158"/>
    </w:p>
    <w:p w:rsidR="00655D68" w:rsidRDefault="00655D68" w:rsidP="00655D68">
      <w:pPr>
        <w:pStyle w:val="Brdtext"/>
        <w:pBdr>
          <w:top w:val="single" w:sz="4" w:space="1" w:color="000000"/>
          <w:left w:val="single" w:sz="4" w:space="4" w:color="000000"/>
          <w:bottom w:val="single" w:sz="4" w:space="1" w:color="000000"/>
          <w:right w:val="single" w:sz="4" w:space="4" w:color="000000"/>
        </w:pBdr>
        <w:ind w:left="113" w:right="113"/>
      </w:pPr>
      <w:r>
        <w:rPr>
          <w:b/>
        </w:rPr>
        <w:t>Regeringens förslag</w:t>
      </w:r>
      <w:r w:rsidRPr="00127C82">
        <w:rPr>
          <w:b/>
        </w:rPr>
        <w:t>:</w:t>
      </w:r>
      <w:r>
        <w:t xml:space="preserve"> Det ska inte finnas några särskilda regler för distansavtal och avtal utanför affärslokaler om näringsidkarens dröjs</w:t>
      </w:r>
      <w:r w:rsidR="00CC677E">
        <w:softHyphen/>
      </w:r>
      <w:r>
        <w:t xml:space="preserve">mål och verkningarna av detta. </w:t>
      </w:r>
    </w:p>
    <w:p w:rsidR="00655D68" w:rsidRDefault="00655D68" w:rsidP="00655D68">
      <w:pPr>
        <w:pStyle w:val="Brdtextmedindrag"/>
      </w:pPr>
    </w:p>
    <w:p w:rsidR="00655D68" w:rsidRDefault="00655D68" w:rsidP="00655D68">
      <w:pPr>
        <w:pStyle w:val="Brdtextmedindrag"/>
      </w:pPr>
      <w:r>
        <w:rPr>
          <w:b/>
        </w:rPr>
        <w:t xml:space="preserve">Promemorians förslag </w:t>
      </w:r>
      <w:r>
        <w:t>överensstämmer med regeringens.</w:t>
      </w:r>
    </w:p>
    <w:p w:rsidR="00655D68" w:rsidRDefault="00655D68" w:rsidP="00655D68">
      <w:pPr>
        <w:pStyle w:val="Brdtextmedindrag"/>
      </w:pPr>
      <w:r w:rsidRPr="006D5F07">
        <w:rPr>
          <w:b/>
        </w:rPr>
        <w:t>Remissinstanserna</w:t>
      </w:r>
      <w:r>
        <w:rPr>
          <w:b/>
        </w:rPr>
        <w:t xml:space="preserve"> </w:t>
      </w:r>
      <w:r>
        <w:t>yttrar sig inte särskilt över promemorians förslag.</w:t>
      </w:r>
    </w:p>
    <w:p w:rsidR="00655D68" w:rsidRDefault="00655D68" w:rsidP="00655D68">
      <w:pPr>
        <w:pStyle w:val="Brdtextmedindrag"/>
      </w:pPr>
      <w:r w:rsidRPr="00127C82">
        <w:rPr>
          <w:b/>
        </w:rPr>
        <w:t xml:space="preserve">Skälen för </w:t>
      </w:r>
      <w:r>
        <w:rPr>
          <w:b/>
        </w:rPr>
        <w:t>regeringens förslag</w:t>
      </w:r>
      <w:r w:rsidRPr="00127C82">
        <w:rPr>
          <w:b/>
        </w:rPr>
        <w:t>:</w:t>
      </w:r>
      <w:r>
        <w:t xml:space="preserve"> Artikel 18 i direktivet innehåller bestämmelser om leverans</w:t>
      </w:r>
      <w:r>
        <w:softHyphen/>
        <w:t>tidpunkt, dröjsmål och hävningsrätt vid köpe</w:t>
      </w:r>
      <w:r>
        <w:softHyphen/>
        <w:t>avtal. Den omfattar alla köpeavtal som avser varor och är alltså inte begränsad till distansavtal och avtal utanför affärs</w:t>
      </w:r>
      <w:r>
        <w:softHyphen/>
        <w:t>lokaler. För att genom</w:t>
      </w:r>
      <w:r>
        <w:softHyphen/>
        <w:t>föra den bestämmelsen föreslås vissa ändringar i konsumentköplagen (1990:932) som får bäring även på distans</w:t>
      </w:r>
      <w:r>
        <w:softHyphen/>
        <w:t>avtal och avtal utanför affärs</w:t>
      </w:r>
      <w:r>
        <w:softHyphen/>
        <w:t>lokaler när det gäller köp av varor, se avsnitt 7. Det finns därför inget behov av särskild reglering med avseende på sådana avtal.</w:t>
      </w:r>
    </w:p>
    <w:p w:rsidR="00655D68" w:rsidRDefault="00655D68" w:rsidP="00655D68">
      <w:pPr>
        <w:pStyle w:val="Brdtextmedindrag"/>
      </w:pPr>
      <w:r>
        <w:t>När det gäller tjänsteavtal innehåller direktivet inte någon motsvarande reglering; artikel 18 omfattar inte denna typ av avtal. I distans- och hem</w:t>
      </w:r>
      <w:r>
        <w:softHyphen/>
        <w:t>försäljningslagen (2005:59) finns särskilda bestämmelser om fullgörelse vid sådana avtal som gäller både för köpeavtal och avtal om tjänster (2 kap. 17 § och 4 kap. 11 §)</w:t>
      </w:r>
      <w:r w:rsidR="008A0514">
        <w:t>.</w:t>
      </w:r>
      <w:r>
        <w:t xml:space="preserve"> Enligt paragraferna ska närings</w:t>
      </w:r>
      <w:r>
        <w:softHyphen/>
        <w:t>idkaren full</w:t>
      </w:r>
      <w:r>
        <w:softHyphen/>
        <w:t>göra sin prestation inom skälig tid och senast, om inte annat avtalats, inom 30 dagar från konsumentens betalning (första stycket i respektive paragraf). Paragraferna reglerar också konsumen</w:t>
      </w:r>
      <w:r>
        <w:softHyphen/>
        <w:t xml:space="preserve">tens möjligheter att häva avtalet om näringsidkaren inte fullgör prestationen i tid, och det finns vidare bestämmelser om verkningar av hävning som i princip innebär att näringsidkaren ska betala tillbaka vad konsumenten har betalat (andra stycket i respektive paragraf). </w:t>
      </w:r>
    </w:p>
    <w:p w:rsidR="00655D68" w:rsidRDefault="00655D68" w:rsidP="00655D68">
      <w:pPr>
        <w:pStyle w:val="Brdtextmedindrag"/>
      </w:pPr>
      <w:r>
        <w:t>Frågan är om det även fortsättningsvis bör finnas särskilda regler om dröjsmål och verkningarna därav för distansavtal och avtal utanför affärs</w:t>
      </w:r>
      <w:r w:rsidR="00CC677E">
        <w:softHyphen/>
      </w:r>
      <w:r>
        <w:t>lokaler när det gäller tjänster.</w:t>
      </w:r>
    </w:p>
    <w:p w:rsidR="00655D68" w:rsidRDefault="00655D68" w:rsidP="00655D68">
      <w:pPr>
        <w:pStyle w:val="Brdtextmedindrag"/>
      </w:pPr>
      <w:r>
        <w:t>Bestämmelser om fullgörelse av avtal om tjänster finns i konsument</w:t>
      </w:r>
      <w:r>
        <w:softHyphen/>
        <w:t>tjänstlagen (1985:716). Enligt 24 § föreligger dröjsmål på närings</w:t>
      </w:r>
      <w:r>
        <w:softHyphen/>
        <w:t>idka</w:t>
      </w:r>
      <w:r>
        <w:softHyphen/>
        <w:t>rens sida om uppdraget, utan att det beror på något förhållande på konsumentens sida, inte har avslutats inom den tid som har avtalats eller, om någon tid inte har avtalats, inom den tid som är skälig med hänsyn särskilt till vad som är normalt för en tjänst av samma art och omfattning. Dröjsmål föreligger också, om näringsidkaren inte iakttar en överens</w:t>
      </w:r>
      <w:r>
        <w:softHyphen/>
        <w:t>kommen tid för påbörjande av tjänsten eller för ett arbetes fram</w:t>
      </w:r>
      <w:r>
        <w:softHyphen/>
        <w:t>skridan</w:t>
      </w:r>
      <w:r>
        <w:softHyphen/>
        <w:t>de. I 29 och 30 §§ samma lag finns bestämmelser om konsumentens möjligheter till hävning och verkningar av hävning. Bestämmelserna bör i stor utsträckning kunna tillämpas analogt även i fråga om sådana tjänster som inte omfattas av konsumenttjänstlagen. Det finns därmed inte behov att ha särskilda bestämmelser om fullgörelse och hävning för distansavtal och avtal utanför affärslokaler. De bör upphävas.</w:t>
      </w:r>
    </w:p>
    <w:p w:rsidR="00655D68" w:rsidRDefault="00655D68" w:rsidP="00655D68">
      <w:pPr>
        <w:pStyle w:val="Brdtextmedindrag"/>
      </w:pPr>
      <w:r>
        <w:t>I 5 kap. 3 § andra meningen distans- och hemförsälj</w:t>
      </w:r>
      <w:r>
        <w:softHyphen/>
        <w:t xml:space="preserve">ningslagen finns en bestämmelse som handlar om risken för att ett meddelande om hävning på grund av att näringsidkaren inte fullgjort sin prestation i tid, försenas, förvanskas eller inte kommer fram. Bestämmelsen är kopplad till den </w:t>
      </w:r>
      <w:r>
        <w:lastRenderedPageBreak/>
        <w:t>särskilda regle</w:t>
      </w:r>
      <w:r>
        <w:softHyphen/>
        <w:t>ringen för distans- och hemförsäljningsavtal och bör såle</w:t>
      </w:r>
      <w:r>
        <w:softHyphen/>
        <w:t>des också utmönstras.</w:t>
      </w:r>
    </w:p>
    <w:p w:rsidR="00655D68" w:rsidRDefault="00655D68" w:rsidP="00655D68">
      <w:pPr>
        <w:pStyle w:val="Brdtextmedindrag"/>
      </w:pPr>
      <w:r>
        <w:t>I 2 kap. 17 § tredje stycket respektive 4 kap. 11 § tredje stycket distans- och hemförsäljningslagen finns bestämmelser för avtal om vissa fritidsaktiviteter, t.ex. idrottsevenemang. Det får avtalas att skyldigheten för näringsidkaren att återbetala vad konsumenten har betalat inte ska gälla, om fritidsaktiviteten måste ställas in på grund av vädret. Bestäm</w:t>
      </w:r>
      <w:r>
        <w:softHyphen/>
        <w:t>melserna infördes på grund av att det inte ansågs motiverat att olika regler skulle gälla för närings</w:t>
      </w:r>
      <w:r>
        <w:softHyphen/>
        <w:t>idkarens återbetalningsskyldighet beroende på om konsumenten köper en biljett till ett evenemang på distans eller t.ex. i en biljettlucka vid näringsidkarens affärsställe. I det senare fallet gäller nämligen enligt allmänna fordringsrättsliga principer att parterna kan avtala bort återbetalnings</w:t>
      </w:r>
      <w:r>
        <w:softHyphen/>
        <w:t>skyldig</w:t>
      </w:r>
      <w:r>
        <w:softHyphen/>
        <w:t>heten (prop. 2004/05:13 s. 101). I och med att det inte föreslås någon tvingande reglering om åter</w:t>
      </w:r>
      <w:r>
        <w:softHyphen/>
        <w:t>betal</w:t>
      </w:r>
      <w:r>
        <w:softHyphen/>
        <w:t>ningsskyldighet behövs det inte heller något undantag för fritids</w:t>
      </w:r>
      <w:r>
        <w:softHyphen/>
        <w:t>aktiviteter.</w:t>
      </w:r>
    </w:p>
    <w:p w:rsidR="00655D68" w:rsidRDefault="00655D68" w:rsidP="00504DD3">
      <w:pPr>
        <w:pStyle w:val="Rubrik2"/>
      </w:pPr>
      <w:bookmarkStart w:id="1159" w:name="_Toc351724134"/>
      <w:bookmarkStart w:id="1160" w:name="_Toc351724591"/>
      <w:bookmarkStart w:id="1161" w:name="_Toc351963543"/>
      <w:bookmarkStart w:id="1162" w:name="_Toc351982102"/>
      <w:bookmarkStart w:id="1163" w:name="_Toc351995790"/>
      <w:bookmarkStart w:id="1164" w:name="_Toc352057151"/>
      <w:bookmarkStart w:id="1165" w:name="_Toc352058790"/>
      <w:bookmarkStart w:id="1166" w:name="_Toc354038573"/>
      <w:bookmarkStart w:id="1167" w:name="_Toc354384652"/>
      <w:bookmarkStart w:id="1168" w:name="_Toc354515377"/>
      <w:bookmarkStart w:id="1169" w:name="_Toc355341525"/>
      <w:bookmarkStart w:id="1170" w:name="_Toc357503377"/>
      <w:bookmarkStart w:id="1171" w:name="_Toc357597454"/>
      <w:bookmarkStart w:id="1172" w:name="_Toc357605887"/>
      <w:bookmarkStart w:id="1173" w:name="_Toc357676817"/>
      <w:bookmarkStart w:id="1174" w:name="_Toc358036804"/>
      <w:bookmarkStart w:id="1175" w:name="_Toc358212574"/>
      <w:bookmarkStart w:id="1176" w:name="_Toc358212746"/>
      <w:bookmarkStart w:id="1177" w:name="_Toc358890563"/>
      <w:bookmarkStart w:id="1178" w:name="_Toc358891088"/>
      <w:bookmarkStart w:id="1179" w:name="_Toc359918114"/>
      <w:bookmarkStart w:id="1180" w:name="_Toc360001061"/>
      <w:bookmarkStart w:id="1181" w:name="_Toc360182246"/>
      <w:bookmarkStart w:id="1182" w:name="_Toc364257048"/>
      <w:bookmarkStart w:id="1183" w:name="_Toc364324302"/>
      <w:bookmarkStart w:id="1184" w:name="_Toc364407371"/>
      <w:bookmarkStart w:id="1185" w:name="_Toc364768493"/>
      <w:bookmarkStart w:id="1186" w:name="_Toc364768724"/>
      <w:bookmarkStart w:id="1187" w:name="_Toc364768791"/>
      <w:bookmarkStart w:id="1188" w:name="_Toc365547134"/>
      <w:bookmarkStart w:id="1189" w:name="_Toc365558701"/>
      <w:bookmarkStart w:id="1190" w:name="_Toc365617037"/>
      <w:bookmarkStart w:id="1191" w:name="_Toc365617103"/>
      <w:bookmarkStart w:id="1192" w:name="_Toc365649740"/>
      <w:bookmarkStart w:id="1193" w:name="_Toc365651342"/>
      <w:bookmarkStart w:id="1194" w:name="_Toc365652512"/>
      <w:bookmarkStart w:id="1195" w:name="_Toc365654360"/>
      <w:bookmarkStart w:id="1196" w:name="_Toc365885507"/>
      <w:bookmarkStart w:id="1197" w:name="_Toc365889034"/>
      <w:bookmarkStart w:id="1198" w:name="_Toc365900313"/>
      <w:bookmarkStart w:id="1199" w:name="_Toc365905911"/>
      <w:bookmarkStart w:id="1200" w:name="_Toc365968594"/>
      <w:bookmarkStart w:id="1201" w:name="_Toc366488680"/>
      <w:bookmarkStart w:id="1202" w:name="_Toc366501621"/>
      <w:bookmarkStart w:id="1203" w:name="_Toc366503084"/>
      <w:bookmarkStart w:id="1204" w:name="_Toc366505413"/>
      <w:bookmarkStart w:id="1205" w:name="_Toc367127395"/>
      <w:bookmarkStart w:id="1206" w:name="_Toc367263345"/>
      <w:bookmarkStart w:id="1207" w:name="_Toc367263790"/>
      <w:bookmarkStart w:id="1208" w:name="_Toc367265228"/>
      <w:bookmarkStart w:id="1209" w:name="_Toc367362262"/>
      <w:bookmarkStart w:id="1210" w:name="_Toc367450721"/>
      <w:bookmarkStart w:id="1211" w:name="_Toc367698846"/>
      <w:bookmarkStart w:id="1212" w:name="_Toc367699790"/>
      <w:bookmarkStart w:id="1213" w:name="_Toc367710415"/>
      <w:bookmarkStart w:id="1214" w:name="_Toc367714165"/>
      <w:bookmarkStart w:id="1215" w:name="_Toc367716385"/>
      <w:bookmarkStart w:id="1216" w:name="_Toc368387733"/>
      <w:bookmarkStart w:id="1217" w:name="_Toc368394292"/>
      <w:bookmarkStart w:id="1218" w:name="_Toc368395664"/>
      <w:bookmarkStart w:id="1219" w:name="_Toc368483525"/>
      <w:bookmarkStart w:id="1220" w:name="_Toc368491173"/>
      <w:bookmarkStart w:id="1221" w:name="_Toc368492974"/>
      <w:bookmarkStart w:id="1222" w:name="_Toc368494542"/>
      <w:bookmarkStart w:id="1223" w:name="_Toc368554681"/>
      <w:r>
        <w:t>Lagval</w:t>
      </w:r>
      <w:bookmarkEnd w:id="1159"/>
      <w:bookmarkEnd w:id="1160"/>
      <w:bookmarkEnd w:id="1161"/>
      <w:bookmarkEnd w:id="1162"/>
      <w:bookmarkEnd w:id="1163"/>
      <w:bookmarkEnd w:id="1164"/>
      <w:bookmarkEnd w:id="1165"/>
      <w:bookmarkEnd w:id="1166"/>
      <w:bookmarkEnd w:id="1167"/>
      <w:bookmarkEnd w:id="1168"/>
      <w:bookmarkEnd w:id="1169"/>
      <w:bookmarkEnd w:id="1170"/>
      <w:bookmarkEnd w:id="1171"/>
      <w:bookmarkEnd w:id="1172"/>
      <w:bookmarkEnd w:id="1173"/>
      <w:bookmarkEnd w:id="1174"/>
      <w:bookmarkEnd w:id="1175"/>
      <w:bookmarkEnd w:id="1176"/>
      <w:bookmarkEnd w:id="1177"/>
      <w:bookmarkEnd w:id="1178"/>
      <w:bookmarkEnd w:id="1179"/>
      <w:bookmarkEnd w:id="1180"/>
      <w:bookmarkEnd w:id="1181"/>
      <w:bookmarkEnd w:id="1182"/>
      <w:bookmarkEnd w:id="1183"/>
      <w:bookmarkEnd w:id="1184"/>
      <w:bookmarkEnd w:id="1185"/>
      <w:bookmarkEnd w:id="1186"/>
      <w:bookmarkEnd w:id="1187"/>
      <w:bookmarkEnd w:id="1188"/>
      <w:bookmarkEnd w:id="1189"/>
      <w:bookmarkEnd w:id="1190"/>
      <w:bookmarkEnd w:id="1191"/>
      <w:bookmarkEnd w:id="1192"/>
      <w:bookmarkEnd w:id="1193"/>
      <w:bookmarkEnd w:id="1194"/>
      <w:bookmarkEnd w:id="1195"/>
      <w:bookmarkEnd w:id="1196"/>
      <w:bookmarkEnd w:id="1197"/>
      <w:bookmarkEnd w:id="1198"/>
      <w:bookmarkEnd w:id="1199"/>
      <w:bookmarkEnd w:id="1200"/>
      <w:bookmarkEnd w:id="1201"/>
      <w:bookmarkEnd w:id="1202"/>
      <w:bookmarkEnd w:id="1203"/>
      <w:bookmarkEnd w:id="1204"/>
      <w:bookmarkEnd w:id="1205"/>
      <w:bookmarkEnd w:id="1206"/>
      <w:bookmarkEnd w:id="1207"/>
      <w:bookmarkEnd w:id="1208"/>
      <w:bookmarkEnd w:id="1209"/>
      <w:bookmarkEnd w:id="1210"/>
      <w:bookmarkEnd w:id="1211"/>
      <w:bookmarkEnd w:id="1212"/>
      <w:bookmarkEnd w:id="1213"/>
      <w:bookmarkEnd w:id="1214"/>
      <w:bookmarkEnd w:id="1215"/>
      <w:bookmarkEnd w:id="1216"/>
      <w:bookmarkEnd w:id="1217"/>
      <w:bookmarkEnd w:id="1218"/>
      <w:bookmarkEnd w:id="1219"/>
      <w:bookmarkEnd w:id="1220"/>
      <w:bookmarkEnd w:id="1221"/>
      <w:bookmarkEnd w:id="1222"/>
      <w:bookmarkEnd w:id="1223"/>
      <w:r>
        <w:t xml:space="preserve"> </w:t>
      </w:r>
    </w:p>
    <w:p w:rsidR="00655D68" w:rsidRDefault="00655D68" w:rsidP="00655D68">
      <w:pPr>
        <w:pStyle w:val="Brdtext"/>
        <w:pBdr>
          <w:top w:val="single" w:sz="4" w:space="1" w:color="000000"/>
          <w:left w:val="single" w:sz="4" w:space="4" w:color="000000"/>
          <w:bottom w:val="single" w:sz="4" w:space="1" w:color="000000"/>
          <w:right w:val="single" w:sz="4" w:space="4" w:color="000000"/>
        </w:pBdr>
        <w:ind w:left="113" w:right="113"/>
      </w:pPr>
      <w:r>
        <w:rPr>
          <w:b/>
        </w:rPr>
        <w:t>Regeringens förslag</w:t>
      </w:r>
      <w:r w:rsidRPr="00127C82">
        <w:rPr>
          <w:b/>
        </w:rPr>
        <w:t>:</w:t>
      </w:r>
      <w:r>
        <w:t xml:space="preserve"> Lagval i fråga om distansavtal och avtal utanför affärslokaler som avser varor och icke finansiella tjänster ska enbart regleras av Rom I-förordningen. Den nuvarande lagvalsregeln ska alltså begränsas till avtal om finansiella tjänster och finansiella instrument. </w:t>
      </w:r>
    </w:p>
    <w:p w:rsidR="00655D68" w:rsidRDefault="00655D68" w:rsidP="00655D68">
      <w:pPr>
        <w:pStyle w:val="Brdtextmedindrag"/>
      </w:pPr>
    </w:p>
    <w:p w:rsidR="00655D68" w:rsidRDefault="00655D68" w:rsidP="00655D68">
      <w:pPr>
        <w:pStyle w:val="Brdtextmedindrag"/>
      </w:pPr>
      <w:r>
        <w:rPr>
          <w:b/>
        </w:rPr>
        <w:t xml:space="preserve">Promemorians förslag </w:t>
      </w:r>
      <w:r>
        <w:t>överensstämmer med regeringens.</w:t>
      </w:r>
    </w:p>
    <w:p w:rsidR="00655D68" w:rsidRDefault="00655D68" w:rsidP="00655D68">
      <w:pPr>
        <w:pStyle w:val="Brdtextmedindrag"/>
      </w:pPr>
      <w:r w:rsidRPr="006D5F07">
        <w:rPr>
          <w:b/>
        </w:rPr>
        <w:t>Remissinstanserna</w:t>
      </w:r>
      <w:r>
        <w:rPr>
          <w:b/>
        </w:rPr>
        <w:t xml:space="preserve"> </w:t>
      </w:r>
      <w:r>
        <w:t>yttrar sig inte särskilt över förslaget i prome</w:t>
      </w:r>
      <w:r>
        <w:softHyphen/>
        <w:t>morian.</w:t>
      </w:r>
    </w:p>
    <w:p w:rsidR="00655D68" w:rsidRDefault="00655D68" w:rsidP="00655D68">
      <w:pPr>
        <w:pStyle w:val="Brdtextmedindrag"/>
      </w:pPr>
      <w:r w:rsidRPr="00127C82">
        <w:rPr>
          <w:b/>
        </w:rPr>
        <w:t xml:space="preserve">Skälen för </w:t>
      </w:r>
      <w:r>
        <w:rPr>
          <w:b/>
        </w:rPr>
        <w:t>regeringens förslag</w:t>
      </w:r>
      <w:r w:rsidRPr="00127C82">
        <w:rPr>
          <w:b/>
        </w:rPr>
        <w:t>:</w:t>
      </w:r>
      <w:r>
        <w:t xml:space="preserve"> I 5 kap. 2 § distans- och hemförsälj</w:t>
      </w:r>
      <w:r>
        <w:softHyphen/>
        <w:t>ningslagen (2005:59) anges att ett avtalsvillkor som anger att lagen i ett land utanför EES ska tillämpas på avtalet inte gäller i fråga om regler om distansavtal och hemförsäljningsavtal, om den lag som gäller med bort</w:t>
      </w:r>
      <w:r>
        <w:softHyphen/>
        <w:t>seende från villkoret är lagen i ett land inom EES och den lagen ger konsumenten ett bättre skydd. Bestämmelsen, som genomför artiklar i det tidigare direktivet om distansförsäljning och i direktivet om distans</w:t>
      </w:r>
      <w:r>
        <w:softHyphen/>
        <w:t>försäljning av finansiella tjänster till konsumenter, innebär en allmänt sett förmånligare reglering för konsumenten än vad som annars skulle följa av 1980 års Romkonventionen om tillämplig lag på avtalsförplik</w:t>
      </w:r>
      <w:r>
        <w:softHyphen/>
        <w:t>tel</w:t>
      </w:r>
      <w:r>
        <w:softHyphen/>
        <w:t>ser. Motsvarande artikel finns inte i det nya direktivet.</w:t>
      </w:r>
      <w:r w:rsidR="004B7550">
        <w:t xml:space="preserve"> I stället anges i skäl</w:t>
      </w:r>
      <w:r>
        <w:t xml:space="preserve"> 58 att om tillämplig lag för avtalet är lagen i ett tredjeland bör Rom I-förordningen</w:t>
      </w:r>
      <w:r>
        <w:rPr>
          <w:rStyle w:val="Fotnotsreferens"/>
        </w:rPr>
        <w:footnoteReference w:id="25"/>
      </w:r>
      <w:r>
        <w:t xml:space="preserve"> tillämpas för att avgöra om konsumenten får behålla det skydd som följer av direktivet. Rom I-förordningen är direkt tillämplig och någon särskild bestäm</w:t>
      </w:r>
      <w:r>
        <w:softHyphen/>
        <w:t xml:space="preserve">melse som anger att den ska tillämpas är inte nödvändig. </w:t>
      </w:r>
      <w:r w:rsidR="00037963">
        <w:t>Mot denna bakrund</w:t>
      </w:r>
      <w:r>
        <w:t xml:space="preserve"> bör bestämmelsen i 5 kap. 2 § inte längre gälla för avtal om varor och icke finansiella tjänster utan enbart för avtal </w:t>
      </w:r>
      <w:r>
        <w:lastRenderedPageBreak/>
        <w:t>om finansiella tjänster och finansiella instrument. Det är då lämpligt att i</w:t>
      </w:r>
      <w:r w:rsidR="008A0514">
        <w:t xml:space="preserve"> stället placera den i 3 kap. </w:t>
      </w:r>
      <w:r>
        <w:t>lagen om distansavtal och avtal utanför affärslokaler.</w:t>
      </w:r>
    </w:p>
    <w:p w:rsidR="00655D68" w:rsidRDefault="00655D68" w:rsidP="00504DD3">
      <w:pPr>
        <w:pStyle w:val="Rubrik1"/>
      </w:pPr>
      <w:bookmarkStart w:id="1224" w:name="_Toc351724592"/>
      <w:bookmarkStart w:id="1225" w:name="_Toc351963544"/>
      <w:bookmarkStart w:id="1226" w:name="_Toc351982103"/>
      <w:bookmarkStart w:id="1227" w:name="_Toc351995791"/>
      <w:bookmarkStart w:id="1228" w:name="_Toc352057152"/>
      <w:bookmarkStart w:id="1229" w:name="_Toc352058791"/>
      <w:bookmarkStart w:id="1230" w:name="_Toc354038574"/>
      <w:bookmarkStart w:id="1231" w:name="_Toc354384653"/>
      <w:bookmarkStart w:id="1232" w:name="_Toc354515378"/>
      <w:bookmarkStart w:id="1233" w:name="_Toc355341526"/>
      <w:bookmarkStart w:id="1234" w:name="_Toc357503378"/>
      <w:bookmarkStart w:id="1235" w:name="_Toc357597455"/>
      <w:bookmarkStart w:id="1236" w:name="_Toc357605888"/>
      <w:bookmarkStart w:id="1237" w:name="_Toc357676818"/>
      <w:bookmarkStart w:id="1238" w:name="_Toc358036805"/>
      <w:bookmarkStart w:id="1239" w:name="_Toc358212575"/>
      <w:bookmarkStart w:id="1240" w:name="_Toc358212747"/>
      <w:bookmarkStart w:id="1241" w:name="_Toc358890564"/>
      <w:bookmarkStart w:id="1242" w:name="_Toc358891089"/>
      <w:bookmarkStart w:id="1243" w:name="_Toc359918115"/>
      <w:bookmarkStart w:id="1244" w:name="_Toc360001062"/>
      <w:bookmarkStart w:id="1245" w:name="_Toc360182247"/>
      <w:bookmarkStart w:id="1246" w:name="_Toc364257049"/>
      <w:bookmarkStart w:id="1247" w:name="_Toc364324303"/>
      <w:bookmarkStart w:id="1248" w:name="_Toc364407372"/>
      <w:bookmarkStart w:id="1249" w:name="_Toc364768494"/>
      <w:bookmarkStart w:id="1250" w:name="_Toc364768725"/>
      <w:bookmarkStart w:id="1251" w:name="_Toc364768792"/>
      <w:bookmarkStart w:id="1252" w:name="_Toc365547135"/>
      <w:bookmarkStart w:id="1253" w:name="_Toc365558702"/>
      <w:bookmarkStart w:id="1254" w:name="_Toc365617038"/>
      <w:bookmarkStart w:id="1255" w:name="_Toc365617104"/>
      <w:bookmarkStart w:id="1256" w:name="_Toc365649741"/>
      <w:bookmarkStart w:id="1257" w:name="_Toc365651343"/>
      <w:bookmarkStart w:id="1258" w:name="_Toc365652513"/>
      <w:bookmarkStart w:id="1259" w:name="_Toc365654361"/>
      <w:bookmarkStart w:id="1260" w:name="_Toc365885508"/>
      <w:bookmarkStart w:id="1261" w:name="_Toc365889035"/>
      <w:bookmarkStart w:id="1262" w:name="_Toc365900314"/>
      <w:bookmarkStart w:id="1263" w:name="_Toc365905912"/>
      <w:bookmarkStart w:id="1264" w:name="_Toc365968595"/>
      <w:bookmarkStart w:id="1265" w:name="_Toc366488681"/>
      <w:bookmarkStart w:id="1266" w:name="_Toc366501622"/>
      <w:bookmarkStart w:id="1267" w:name="_Toc366503085"/>
      <w:bookmarkStart w:id="1268" w:name="_Toc366505414"/>
      <w:bookmarkStart w:id="1269" w:name="_Toc367127396"/>
      <w:bookmarkStart w:id="1270" w:name="_Toc367263346"/>
      <w:bookmarkStart w:id="1271" w:name="_Toc367263791"/>
      <w:bookmarkStart w:id="1272" w:name="_Toc367265229"/>
      <w:bookmarkStart w:id="1273" w:name="_Toc367362263"/>
      <w:bookmarkStart w:id="1274" w:name="_Toc367450722"/>
      <w:bookmarkStart w:id="1275" w:name="_Toc367698847"/>
      <w:bookmarkStart w:id="1276" w:name="_Toc367699791"/>
      <w:bookmarkStart w:id="1277" w:name="_Toc367710416"/>
      <w:bookmarkStart w:id="1278" w:name="_Toc367714166"/>
      <w:bookmarkStart w:id="1279" w:name="_Toc367716386"/>
      <w:bookmarkStart w:id="1280" w:name="_Toc368387734"/>
      <w:bookmarkStart w:id="1281" w:name="_Toc368394293"/>
      <w:bookmarkStart w:id="1282" w:name="_Toc368395665"/>
      <w:bookmarkStart w:id="1283" w:name="_Toc368483526"/>
      <w:bookmarkStart w:id="1284" w:name="_Toc368491174"/>
      <w:bookmarkStart w:id="1285" w:name="_Toc368492975"/>
      <w:bookmarkStart w:id="1286" w:name="_Toc368494543"/>
      <w:bookmarkStart w:id="1287" w:name="_Toc368554682"/>
      <w:r>
        <w:t>Information vid konsumentavtal som ingås i näringsidkarens affärslokal</w:t>
      </w:r>
      <w:bookmarkEnd w:id="1224"/>
      <w:bookmarkEnd w:id="1225"/>
      <w:bookmarkEnd w:id="1226"/>
      <w:bookmarkEnd w:id="1227"/>
      <w:bookmarkEnd w:id="1228"/>
      <w:bookmarkEnd w:id="1229"/>
      <w:bookmarkEnd w:id="1230"/>
      <w:bookmarkEnd w:id="1231"/>
      <w:bookmarkEnd w:id="1232"/>
      <w:bookmarkEnd w:id="1233"/>
      <w:bookmarkEnd w:id="1234"/>
      <w:bookmarkEnd w:id="1235"/>
      <w:bookmarkEnd w:id="1236"/>
      <w:bookmarkEnd w:id="1237"/>
      <w:bookmarkEnd w:id="1238"/>
      <w:bookmarkEnd w:id="1239"/>
      <w:bookmarkEnd w:id="1240"/>
      <w:bookmarkEnd w:id="1241"/>
      <w:bookmarkEnd w:id="1242"/>
      <w:bookmarkEnd w:id="1243"/>
      <w:bookmarkEnd w:id="1244"/>
      <w:bookmarkEnd w:id="1245"/>
      <w:bookmarkEnd w:id="1246"/>
      <w:bookmarkEnd w:id="1247"/>
      <w:bookmarkEnd w:id="1248"/>
      <w:bookmarkEnd w:id="1249"/>
      <w:bookmarkEnd w:id="1250"/>
      <w:bookmarkEnd w:id="1251"/>
      <w:bookmarkEnd w:id="1252"/>
      <w:bookmarkEnd w:id="1253"/>
      <w:bookmarkEnd w:id="1254"/>
      <w:bookmarkEnd w:id="1255"/>
      <w:bookmarkEnd w:id="1256"/>
      <w:bookmarkEnd w:id="1257"/>
      <w:bookmarkEnd w:id="1258"/>
      <w:bookmarkEnd w:id="1259"/>
      <w:bookmarkEnd w:id="1260"/>
      <w:bookmarkEnd w:id="1261"/>
      <w:bookmarkEnd w:id="1262"/>
      <w:bookmarkEnd w:id="1263"/>
      <w:bookmarkEnd w:id="1264"/>
      <w:bookmarkEnd w:id="1265"/>
      <w:bookmarkEnd w:id="1266"/>
      <w:bookmarkEnd w:id="1267"/>
      <w:bookmarkEnd w:id="1268"/>
      <w:bookmarkEnd w:id="1269"/>
      <w:bookmarkEnd w:id="1270"/>
      <w:bookmarkEnd w:id="1271"/>
      <w:bookmarkEnd w:id="1272"/>
      <w:bookmarkEnd w:id="1273"/>
      <w:bookmarkEnd w:id="1274"/>
      <w:bookmarkEnd w:id="1275"/>
      <w:bookmarkEnd w:id="1276"/>
      <w:bookmarkEnd w:id="1277"/>
      <w:bookmarkEnd w:id="1278"/>
      <w:bookmarkEnd w:id="1279"/>
      <w:bookmarkEnd w:id="1280"/>
      <w:bookmarkEnd w:id="1281"/>
      <w:bookmarkEnd w:id="1282"/>
      <w:bookmarkEnd w:id="1283"/>
      <w:bookmarkEnd w:id="1284"/>
      <w:bookmarkEnd w:id="1285"/>
      <w:bookmarkEnd w:id="1286"/>
      <w:bookmarkEnd w:id="1287"/>
    </w:p>
    <w:p w:rsidR="00655D68" w:rsidRDefault="00655D68" w:rsidP="00655D68">
      <w:pPr>
        <w:pStyle w:val="Brdtext"/>
        <w:pBdr>
          <w:top w:val="single" w:sz="4" w:space="1" w:color="000000"/>
          <w:left w:val="single" w:sz="4" w:space="4" w:color="000000"/>
          <w:bottom w:val="single" w:sz="4" w:space="1" w:color="000000"/>
          <w:right w:val="single" w:sz="4" w:space="4" w:color="000000"/>
        </w:pBdr>
        <w:ind w:left="113" w:right="113"/>
      </w:pPr>
      <w:r>
        <w:rPr>
          <w:b/>
        </w:rPr>
        <w:t>Regeringens f</w:t>
      </w:r>
      <w:r w:rsidRPr="00DF1963">
        <w:rPr>
          <w:b/>
        </w:rPr>
        <w:t>örslag:</w:t>
      </w:r>
      <w:r>
        <w:t xml:space="preserve"> Vid konsumentavtal som ingås </w:t>
      </w:r>
      <w:r w:rsidR="00D51D07">
        <w:t>i närings</w:t>
      </w:r>
      <w:r w:rsidR="00D51D07">
        <w:softHyphen/>
        <w:t>idkarens affärslokal</w:t>
      </w:r>
      <w:r>
        <w:t xml:space="preserve"> ska näringsidkaren, innan avtal ingås, till konsu</w:t>
      </w:r>
      <w:r>
        <w:softHyphen/>
        <w:t>menten lämna infor</w:t>
      </w:r>
      <w:r>
        <w:softHyphen/>
        <w:t>mation om bl.a. varans eller tjänstens egen</w:t>
      </w:r>
      <w:r>
        <w:softHyphen/>
        <w:t>skaper och funk</w:t>
      </w:r>
      <w:r>
        <w:softHyphen/>
        <w:t>tion. Informationen behöver inte lämnas om det gäller ett vardagligt avtal som fullgörs omedelbart i samband med att det ingås eller om informationen framgår av sammanhanget.</w:t>
      </w:r>
    </w:p>
    <w:p w:rsidR="00655D68" w:rsidRDefault="00655D68" w:rsidP="00655D68">
      <w:pPr>
        <w:pStyle w:val="Brdtextmedindrag"/>
        <w:pBdr>
          <w:top w:val="single" w:sz="4" w:space="1" w:color="000000"/>
          <w:left w:val="single" w:sz="4" w:space="4" w:color="000000"/>
          <w:bottom w:val="single" w:sz="4" w:space="1" w:color="000000"/>
          <w:right w:val="single" w:sz="4" w:space="4" w:color="000000"/>
        </w:pBdr>
        <w:ind w:left="113" w:right="113"/>
      </w:pPr>
      <w:r>
        <w:t>Lämnas inte informationen, ska näringsidkaren kunna drabbas av sanktioner enligt marknadsföringslagen.</w:t>
      </w:r>
    </w:p>
    <w:p w:rsidR="00655D68" w:rsidRDefault="00655D68" w:rsidP="00655D68">
      <w:pPr>
        <w:pStyle w:val="Brdtextmedindrag"/>
        <w:pBdr>
          <w:top w:val="single" w:sz="4" w:space="1" w:color="000000"/>
          <w:left w:val="single" w:sz="4" w:space="4" w:color="000000"/>
          <w:bottom w:val="single" w:sz="4" w:space="1" w:color="000000"/>
          <w:right w:val="single" w:sz="4" w:space="4" w:color="000000"/>
        </w:pBdr>
        <w:ind w:left="113" w:right="113"/>
      </w:pPr>
      <w:r>
        <w:t>Informationsskyldigheten ska inte gälla för alla typer av avtal. I princip ska det gälla samma undantag här som för distansavtal och avtal utanför affärslokaler. Det innebär undantag för t.ex. avtal om paketresor, tidsdelat boende, finansiella tjänster, finansiella instru</w:t>
      </w:r>
      <w:r>
        <w:softHyphen/>
        <w:t>ment, lotteritjänster och de flesta avtal som rör fast egendom.</w:t>
      </w:r>
    </w:p>
    <w:p w:rsidR="00655D68" w:rsidRDefault="00655D68" w:rsidP="00655D68">
      <w:pPr>
        <w:pStyle w:val="Brdtextmedindrag"/>
      </w:pPr>
    </w:p>
    <w:p w:rsidR="00655D68" w:rsidRDefault="00655D68" w:rsidP="00655D68">
      <w:pPr>
        <w:pStyle w:val="Brdtextmedindrag"/>
      </w:pPr>
      <w:r>
        <w:rPr>
          <w:b/>
        </w:rPr>
        <w:t xml:space="preserve">Promemorians förslag </w:t>
      </w:r>
      <w:r>
        <w:t>överensstämmer i huvudsak med regeringens. I promemorian föreslås dock mera begränsade undantag från informa</w:t>
      </w:r>
      <w:r>
        <w:softHyphen/>
        <w:t>tionsskyldigheten.</w:t>
      </w:r>
    </w:p>
    <w:p w:rsidR="00655D68" w:rsidRDefault="00655D68" w:rsidP="00655D68">
      <w:pPr>
        <w:pStyle w:val="Brdtextmedindrag"/>
      </w:pPr>
      <w:r w:rsidRPr="006D5F07">
        <w:rPr>
          <w:b/>
        </w:rPr>
        <w:t>Remissinstanserna</w:t>
      </w:r>
      <w:r>
        <w:rPr>
          <w:b/>
        </w:rPr>
        <w:t>:</w:t>
      </w:r>
      <w:r>
        <w:t xml:space="preserve"> De flesta remissinstanserna tillstyrker eller har ingen invändning mot promemorians förslag. </w:t>
      </w:r>
      <w:r w:rsidRPr="008D7ED0">
        <w:rPr>
          <w:i/>
        </w:rPr>
        <w:t>Näringslivets Delegation för Marknadsrätt</w:t>
      </w:r>
      <w:r>
        <w:t xml:space="preserve">, till vilken </w:t>
      </w:r>
      <w:r w:rsidRPr="000A41D7">
        <w:rPr>
          <w:i/>
        </w:rPr>
        <w:t>Tidningsutgivarna</w:t>
      </w:r>
      <w:r>
        <w:t xml:space="preserve"> ansluter sig, anser att det är svårt att förutse hur de föreslagna bestämmelserna ska kunna tillämpas på ett lämpligt sätt i praktiken. </w:t>
      </w:r>
      <w:r w:rsidRPr="007D0415">
        <w:rPr>
          <w:i/>
        </w:rPr>
        <w:t>Svensk Handel</w:t>
      </w:r>
      <w:r>
        <w:t xml:space="preserve"> har liknande synpunkter och menar att den föreslagna informationsskyldigheten är omotiverad. </w:t>
      </w:r>
      <w:r w:rsidRPr="00AD7185">
        <w:rPr>
          <w:i/>
        </w:rPr>
        <w:t>Svenska Spel</w:t>
      </w:r>
      <w:r>
        <w:t xml:space="preserve"> menar att vadhållning och andra lotteritjänster bör undantas från regleringen.</w:t>
      </w:r>
    </w:p>
    <w:p w:rsidR="00655D68" w:rsidRDefault="00655D68" w:rsidP="00655D68">
      <w:pPr>
        <w:pStyle w:val="Brdtextmedindrag"/>
      </w:pPr>
      <w:r w:rsidRPr="00DF1963">
        <w:rPr>
          <w:b/>
        </w:rPr>
        <w:t xml:space="preserve">Skälen för </w:t>
      </w:r>
      <w:r>
        <w:rPr>
          <w:b/>
        </w:rPr>
        <w:t>regeringens förslag</w:t>
      </w:r>
      <w:r w:rsidRPr="00DF1963">
        <w:rPr>
          <w:b/>
        </w:rPr>
        <w:t>:</w:t>
      </w:r>
      <w:r>
        <w:t xml:space="preserve"> I direktivets artikel 5, som är tillämp</w:t>
      </w:r>
      <w:r>
        <w:softHyphen/>
        <w:t>lig på alla typer av avtal som omfattas av direktivet utom distansavtal och avtal utanför affärslokaler, åläggs näringsidkaren att klart och tydligt lämna viss informa</w:t>
      </w:r>
      <w:r>
        <w:softHyphen/>
        <w:t>tion till konsumenten innan denne blir bunden av ett avtal eller anbud, om inte informationen framgår redan av samman</w:t>
      </w:r>
      <w:r>
        <w:softHyphen/>
        <w:t>hanget. Den information som ska lämnas gäller varans eller tjänstens egenskaper och funktion, näringsidkarens identi</w:t>
      </w:r>
      <w:r>
        <w:softHyphen/>
        <w:t>tet m.m., det samman</w:t>
      </w:r>
      <w:r>
        <w:softHyphen/>
        <w:t>lagda priset, sättet för betalning, de garantier som gäller för en vara, avtalets löptid samt, i fråga om digitalt innehåll, maskinvarukrav m.m. Informationskraven påminner om dem som gäller för distansavtal och avtal utanför affärslokaler, men är inte lika omfattande (se avsnitt 5.3). Av artikelns tredje punkt framgår att medlemsstaterna inte behöver tillämpa bestämmelserna i fråga om vardagliga transak</w:t>
      </w:r>
      <w:r>
        <w:softHyphen/>
        <w:t>tioner som utförs omedelbart i samband med avtalet.</w:t>
      </w:r>
    </w:p>
    <w:p w:rsidR="00655D68" w:rsidRDefault="00655D68" w:rsidP="00655D68">
      <w:pPr>
        <w:pStyle w:val="Brdtextmedindrag"/>
      </w:pPr>
      <w:r>
        <w:lastRenderedPageBreak/>
        <w:t>Direktivets bestämmelser har alltså ett vidsträckt tillämpnings</w:t>
      </w:r>
      <w:r>
        <w:softHyphen/>
        <w:t>område och gäller för avtal av skiftande slag. Liknande informationskrav gäller i dag vid marknadsföring enligt 12 § marknadsföringslagen (2008:486). Där anges bl.a. att marknadsföring ska anses vara vilseledande, om närings</w:t>
      </w:r>
      <w:r>
        <w:softHyphen/>
        <w:t xml:space="preserve">idkaren i en framställning erbjuder konsumenten en bestämd produkt med en prisangivelse utan att viss närmare angiven information framgår. </w:t>
      </w:r>
    </w:p>
    <w:p w:rsidR="00655D68" w:rsidRDefault="00655D68" w:rsidP="00655D68">
      <w:pPr>
        <w:pStyle w:val="Brdtextmedindrag"/>
      </w:pPr>
      <w:r>
        <w:t>Regleringarna skiljer sig åt i fråga om när informationen ska lämnas. Enligt artikel 5 ska informationen lämnas innan konsumenten blir bunden av ett avtal eller anbud. Informations</w:t>
      </w:r>
      <w:r>
        <w:softHyphen/>
        <w:t xml:space="preserve">skyldigheten riktas alltså till en specifik konsument. </w:t>
      </w:r>
      <w:r w:rsidR="00D51D07">
        <w:t xml:space="preserve">Bestämmelsen i </w:t>
      </w:r>
      <w:r>
        <w:t>12 § marknadsföringslagen är där</w:t>
      </w:r>
      <w:r w:rsidR="00CC677E">
        <w:softHyphen/>
      </w:r>
      <w:r>
        <w:t>emot tillämplig på så kallade köp</w:t>
      </w:r>
      <w:r>
        <w:softHyphen/>
        <w:t>erbjudanden, det vill säga vid mark</w:t>
      </w:r>
      <w:r w:rsidR="009C18FD">
        <w:softHyphen/>
      </w:r>
      <w:r>
        <w:t>nads</w:t>
      </w:r>
      <w:r>
        <w:softHyphen/>
        <w:t xml:space="preserve">föring av en bestämd produkt med en prisangivelse. </w:t>
      </w:r>
    </w:p>
    <w:p w:rsidR="00655D68" w:rsidRDefault="00655D68" w:rsidP="00655D68">
      <w:pPr>
        <w:pStyle w:val="Brdtextmedindrag"/>
      </w:pPr>
      <w:r>
        <w:t>För att genomföra artikeln bör en ny bestämmelse med informations</w:t>
      </w:r>
      <w:r>
        <w:softHyphen/>
        <w:t>krav, som ska gälla för andra avtal än distansavtal och avtal utanför affärslokaler, föras in i marknadsföringslagen. I princip blir alltså bestäm</w:t>
      </w:r>
      <w:r w:rsidR="00D142E4">
        <w:softHyphen/>
      </w:r>
      <w:r>
        <w:t>melsen tillämplig på avtal som ingås i näringsidkarens affärs</w:t>
      </w:r>
      <w:r>
        <w:softHyphen/>
        <w:t>lokaler, t.ex. i butiker. Bestämmelsen bör, i den mån det är möjligt, ut</w:t>
      </w:r>
      <w:r>
        <w:softHyphen/>
        <w:t>formas på samma sätt som den motsvarande föreslagna informations</w:t>
      </w:r>
      <w:r>
        <w:softHyphen/>
        <w:t>bestämmelsen i lagen (2005:59) om distansavtal och avtal utanför affärs</w:t>
      </w:r>
      <w:r>
        <w:softHyphen/>
        <w:t>lokaler (2 kap. 2 §). I 22 § marknadsföringslagen finns en bestämmelse om information i samband med försäljning om avtalade garantier som är mer utförlig än den som finns i direktivet (jfr artikel 5.1 e). Av 2 § fram</w:t>
      </w:r>
      <w:r>
        <w:softHyphen/>
        <w:t xml:space="preserve">går dock att den i vissa fall inte är tillämplig på tjänster. Det bör därför även i den nya bestämmelsen finnas en informationspunkt om avtalade garantier. </w:t>
      </w:r>
    </w:p>
    <w:p w:rsidR="00655D68" w:rsidRDefault="00655D68" w:rsidP="00655D68">
      <w:pPr>
        <w:pStyle w:val="Brdtextmedindrag"/>
      </w:pPr>
      <w:r>
        <w:t>Några remissinstanser anser att det i praktiken blir svårt att tillämpa reglerna. Enligt direktivet behöver inte informationen ges, om den redan framgår av sammanhanget. Det kan t.ex. handla om information som syns i näringsidkarens lokaler eller på produkten. Direktivet möjliggör också att undanta s.k. vardagliga inköp från informationskraven. Detta undantag bör utnyttjas. Avsikten med bestämmelserna i direktivet är alltså inte att näringsidkaren ska tvingas ge information till alla konsu</w:t>
      </w:r>
      <w:r>
        <w:softHyphen/>
        <w:t xml:space="preserve">menter som går in i en butik. Enligt regeringens mening måste de nya bestämmelserna kunna tillämpas på ett praktiskt sätt som inte innebär en onödig belastning för näringsidkarna. </w:t>
      </w:r>
    </w:p>
    <w:p w:rsidR="00655D68" w:rsidRDefault="00655D68" w:rsidP="00655D68">
      <w:pPr>
        <w:pStyle w:val="Brdtextmedindrag"/>
      </w:pPr>
      <w:r>
        <w:t xml:space="preserve">I princip bör också, vilket till viss del är en skillnad mot förslaget i promemorian, övriga möjligheter till undantag enligt artikel 3 i direktivet utnyttjas. De slag av avtal som undantas i lagen om distansavtal och avtal utanför affärslokaler bör således undantas även i den nya bestämmelsen i marknadsföringslagen. Det betyder bl.a. att det bör införas undantag för avtal om paketresor, tidsdelat boende och långfristiga semesterprodukter samt för finansiella tjänster och finansiella instrument. Som </w:t>
      </w:r>
      <w:r w:rsidRPr="007D0415">
        <w:rPr>
          <w:i/>
        </w:rPr>
        <w:t>Svenska Spel</w:t>
      </w:r>
      <w:r>
        <w:t xml:space="preserve"> påpekar bör även avtal som avser vadhållning, kasinospel och andra lotteritjänster undantas. Vidare bör avtal som hänför sig till fast egendom undantas, förutom avtal om uthyrning för annat ändamål än varaktigt boende. I författningskommentaren finns samtliga slag av avtal som undantas angivna.</w:t>
      </w:r>
    </w:p>
    <w:p w:rsidR="00D142E4" w:rsidRDefault="00D142E4">
      <w:pPr>
        <w:overflowPunct/>
        <w:autoSpaceDE/>
        <w:autoSpaceDN/>
        <w:adjustRightInd/>
        <w:textAlignment w:val="auto"/>
        <w:rPr>
          <w:sz w:val="20"/>
        </w:rPr>
      </w:pPr>
      <w:r>
        <w:br w:type="page"/>
      </w:r>
    </w:p>
    <w:p w:rsidR="00655D68" w:rsidRDefault="00655D68" w:rsidP="00504DD3">
      <w:pPr>
        <w:pStyle w:val="Rubrik1"/>
      </w:pPr>
      <w:bookmarkStart w:id="1288" w:name="_Toc364257050"/>
      <w:bookmarkStart w:id="1289" w:name="_Toc364324304"/>
      <w:bookmarkStart w:id="1290" w:name="_Toc364407373"/>
      <w:bookmarkStart w:id="1291" w:name="_Toc364768495"/>
      <w:bookmarkStart w:id="1292" w:name="_Toc364768726"/>
      <w:bookmarkStart w:id="1293" w:name="_Toc364768793"/>
      <w:bookmarkStart w:id="1294" w:name="_Toc365547136"/>
      <w:bookmarkStart w:id="1295" w:name="_Toc365558703"/>
      <w:bookmarkStart w:id="1296" w:name="_Toc365617039"/>
      <w:bookmarkStart w:id="1297" w:name="_Toc365617105"/>
      <w:bookmarkStart w:id="1298" w:name="_Toc365649742"/>
      <w:bookmarkStart w:id="1299" w:name="_Toc365651344"/>
      <w:bookmarkStart w:id="1300" w:name="_Toc365652514"/>
      <w:bookmarkStart w:id="1301" w:name="_Toc365654362"/>
      <w:bookmarkStart w:id="1302" w:name="_Toc365885509"/>
      <w:bookmarkStart w:id="1303" w:name="_Toc365889036"/>
      <w:bookmarkStart w:id="1304" w:name="_Toc365900315"/>
      <w:bookmarkStart w:id="1305" w:name="_Toc365905913"/>
      <w:bookmarkStart w:id="1306" w:name="_Toc365968596"/>
      <w:bookmarkStart w:id="1307" w:name="_Toc366488682"/>
      <w:bookmarkStart w:id="1308" w:name="_Toc366501623"/>
      <w:bookmarkStart w:id="1309" w:name="_Toc366503086"/>
      <w:bookmarkStart w:id="1310" w:name="_Toc366505415"/>
      <w:bookmarkStart w:id="1311" w:name="_Toc367127397"/>
      <w:bookmarkStart w:id="1312" w:name="_Toc367263347"/>
      <w:bookmarkStart w:id="1313" w:name="_Toc367263792"/>
      <w:bookmarkStart w:id="1314" w:name="_Toc367265230"/>
      <w:bookmarkStart w:id="1315" w:name="_Toc367362264"/>
      <w:bookmarkStart w:id="1316" w:name="_Toc367450723"/>
      <w:bookmarkStart w:id="1317" w:name="_Toc367698848"/>
      <w:bookmarkStart w:id="1318" w:name="_Toc367699792"/>
      <w:bookmarkStart w:id="1319" w:name="_Toc367710417"/>
      <w:bookmarkStart w:id="1320" w:name="_Toc367714167"/>
      <w:bookmarkStart w:id="1321" w:name="_Toc367716387"/>
      <w:bookmarkStart w:id="1322" w:name="_Toc368387735"/>
      <w:bookmarkStart w:id="1323" w:name="_Toc368394294"/>
      <w:bookmarkStart w:id="1324" w:name="_Toc368395666"/>
      <w:bookmarkStart w:id="1325" w:name="_Toc368483527"/>
      <w:bookmarkStart w:id="1326" w:name="_Toc368491175"/>
      <w:bookmarkStart w:id="1327" w:name="_Toc368492976"/>
      <w:bookmarkStart w:id="1328" w:name="_Toc368494544"/>
      <w:bookmarkStart w:id="1329" w:name="_Toc368554683"/>
      <w:r>
        <w:lastRenderedPageBreak/>
        <w:t>Rätten att häva ett köp</w:t>
      </w:r>
      <w:bookmarkEnd w:id="1288"/>
      <w:bookmarkEnd w:id="1289"/>
      <w:bookmarkEnd w:id="1290"/>
      <w:bookmarkEnd w:id="1291"/>
      <w:bookmarkEnd w:id="1292"/>
      <w:bookmarkEnd w:id="1293"/>
      <w:bookmarkEnd w:id="1294"/>
      <w:bookmarkEnd w:id="1295"/>
      <w:bookmarkEnd w:id="1296"/>
      <w:bookmarkEnd w:id="1297"/>
      <w:bookmarkEnd w:id="1298"/>
      <w:bookmarkEnd w:id="1299"/>
      <w:bookmarkEnd w:id="1300"/>
      <w:bookmarkEnd w:id="1301"/>
      <w:bookmarkEnd w:id="1302"/>
      <w:bookmarkEnd w:id="1303"/>
      <w:bookmarkEnd w:id="1304"/>
      <w:bookmarkEnd w:id="1305"/>
      <w:bookmarkEnd w:id="1306"/>
      <w:bookmarkEnd w:id="1307"/>
      <w:bookmarkEnd w:id="1308"/>
      <w:bookmarkEnd w:id="1309"/>
      <w:bookmarkEnd w:id="1310"/>
      <w:bookmarkEnd w:id="1311"/>
      <w:bookmarkEnd w:id="1312"/>
      <w:bookmarkEnd w:id="1313"/>
      <w:bookmarkEnd w:id="1314"/>
      <w:bookmarkEnd w:id="1315"/>
      <w:bookmarkEnd w:id="1316"/>
      <w:bookmarkEnd w:id="1317"/>
      <w:bookmarkEnd w:id="1318"/>
      <w:bookmarkEnd w:id="1319"/>
      <w:bookmarkEnd w:id="1320"/>
      <w:bookmarkEnd w:id="1321"/>
      <w:bookmarkEnd w:id="1322"/>
      <w:bookmarkEnd w:id="1323"/>
      <w:bookmarkEnd w:id="1324"/>
      <w:bookmarkEnd w:id="1325"/>
      <w:bookmarkEnd w:id="1326"/>
      <w:bookmarkEnd w:id="1327"/>
      <w:bookmarkEnd w:id="1328"/>
      <w:bookmarkEnd w:id="1329"/>
    </w:p>
    <w:p w:rsidR="00655D68" w:rsidRDefault="00655D68" w:rsidP="00655D68">
      <w:pPr>
        <w:pStyle w:val="Brdtext"/>
        <w:pBdr>
          <w:top w:val="single" w:sz="4" w:space="1" w:color="000000"/>
          <w:left w:val="single" w:sz="4" w:space="4" w:color="000000"/>
          <w:bottom w:val="single" w:sz="4" w:space="1" w:color="000000"/>
          <w:right w:val="single" w:sz="4" w:space="4" w:color="000000"/>
        </w:pBdr>
        <w:ind w:left="113" w:right="113"/>
      </w:pPr>
      <w:r>
        <w:rPr>
          <w:b/>
        </w:rPr>
        <w:t>Regeringens f</w:t>
      </w:r>
      <w:r w:rsidRPr="00DF1963">
        <w:rPr>
          <w:b/>
        </w:rPr>
        <w:t>örslag:</w:t>
      </w:r>
      <w:r>
        <w:t xml:space="preserve"> Vid konsumentköp ska säljaren avlämna varan utan onödigt dröjsmål och senast 30 dagar efter det att avtalet ingicks, om det inte följer av avtalet när varan ska avlämnas. </w:t>
      </w:r>
    </w:p>
    <w:p w:rsidR="00655D68" w:rsidRDefault="00655D68" w:rsidP="00655D68">
      <w:pPr>
        <w:pStyle w:val="Brdtextmedindrag"/>
        <w:pBdr>
          <w:top w:val="single" w:sz="4" w:space="1" w:color="000000"/>
          <w:left w:val="single" w:sz="4" w:space="4" w:color="000000"/>
          <w:bottom w:val="single" w:sz="4" w:space="1" w:color="000000"/>
          <w:right w:val="single" w:sz="4" w:space="4" w:color="000000"/>
        </w:pBdr>
        <w:ind w:left="113" w:right="113"/>
      </w:pPr>
      <w:r>
        <w:t>Köparen ska ha rätt att häva köpet vid dröjsmål, om dröjsmålet är av väsentlig betydelse för honom eller henne, om köparen före avtalets ingående meddelat säljaren att leverans senast en viss dag är av av</w:t>
      </w:r>
      <w:r>
        <w:softHyphen/>
        <w:t>gö</w:t>
      </w:r>
      <w:r>
        <w:softHyphen/>
        <w:t xml:space="preserve">rande betydelse eller om säljaren förklarat att han eller hon inte avser att leverera varan. Köparen ska också få häva köpet, om han eller hon krävt att säljaren avlämnar varan inom en bestämd tilläggstid och varan inte avlämnas inom tilläggstiden. Den uttryckliga begränsningen i hävningsrätten i fråga om varor som tillverkats eller anskaffats särskilt för köparen efter dennes anvisningar tas bort. </w:t>
      </w:r>
    </w:p>
    <w:p w:rsidR="00655D68" w:rsidRDefault="00655D68" w:rsidP="00655D68">
      <w:pPr>
        <w:pStyle w:val="Brdtextmedindrag"/>
        <w:pBdr>
          <w:top w:val="single" w:sz="4" w:space="1" w:color="000000"/>
          <w:left w:val="single" w:sz="4" w:space="4" w:color="000000"/>
          <w:bottom w:val="single" w:sz="4" w:space="1" w:color="000000"/>
          <w:right w:val="single" w:sz="4" w:space="4" w:color="000000"/>
        </w:pBdr>
        <w:ind w:left="113" w:right="113"/>
      </w:pPr>
      <w:r>
        <w:t>Det tydliggörs att parternas prestationer vid hävning ska gå åter utan onödigt dröjsmål.</w:t>
      </w:r>
    </w:p>
    <w:p w:rsidR="00655D68" w:rsidRDefault="00655D68" w:rsidP="00655D68">
      <w:pPr>
        <w:pStyle w:val="Brdtextmedindrag"/>
        <w:pBdr>
          <w:top w:val="single" w:sz="4" w:space="1" w:color="000000"/>
          <w:left w:val="single" w:sz="4" w:space="4" w:color="000000"/>
          <w:bottom w:val="single" w:sz="4" w:space="1" w:color="000000"/>
          <w:right w:val="single" w:sz="4" w:space="4" w:color="000000"/>
        </w:pBdr>
        <w:ind w:left="113" w:right="113"/>
      </w:pPr>
      <w:r>
        <w:t>De särskilda bestämmelserna om riskens övergång vid distansavtal och hemförsäljningsavtal upphävs.</w:t>
      </w:r>
    </w:p>
    <w:p w:rsidR="00655D68" w:rsidRDefault="00655D68" w:rsidP="00655D68">
      <w:pPr>
        <w:pStyle w:val="Brdtextmedindrag"/>
      </w:pPr>
    </w:p>
    <w:p w:rsidR="00655D68" w:rsidRDefault="00655D68" w:rsidP="00655D68">
      <w:pPr>
        <w:pStyle w:val="Brdtextmedindrag"/>
      </w:pPr>
      <w:r>
        <w:rPr>
          <w:b/>
        </w:rPr>
        <w:t xml:space="preserve">Promemorians förslag </w:t>
      </w:r>
      <w:r>
        <w:t>överensstämmer i huvudsak med regeringens. Enligt promemorians förslag måste dock köparen, om han eller hon vid säljarens dröjsmål vill hålla fast vid köpet, förelägga säljaren en bestämd tilläggstid, inom vilken säljaren ska fullgöra köpet. I konsekvens härmed föreslås också att den i konsumentköplagen (1990:932) uttryckligen an</w:t>
      </w:r>
      <w:r>
        <w:softHyphen/>
        <w:t>givna möjligheten att häva köpet efter skälig tid, om köparen krävt full</w:t>
      </w:r>
      <w:r>
        <w:softHyphen/>
        <w:t>görelse utan att ange en tilläggstid, tas bort.</w:t>
      </w:r>
    </w:p>
    <w:p w:rsidR="00655D68" w:rsidRDefault="00655D68" w:rsidP="00655D68">
      <w:pPr>
        <w:pStyle w:val="Brdtextmedindrag"/>
      </w:pPr>
      <w:r w:rsidRPr="006D5F07">
        <w:rPr>
          <w:b/>
        </w:rPr>
        <w:t>Remissinstanserna</w:t>
      </w:r>
      <w:r>
        <w:rPr>
          <w:b/>
        </w:rPr>
        <w:t xml:space="preserve">: </w:t>
      </w:r>
      <w:r>
        <w:t xml:space="preserve">De flesta remissinstanserna tillstyrker eller har ingen invändning mot promemorians förslag. </w:t>
      </w:r>
      <w:r>
        <w:rPr>
          <w:i/>
        </w:rPr>
        <w:t>Juridiska fakultetsnämnden vid U</w:t>
      </w:r>
      <w:r w:rsidRPr="009329CE">
        <w:rPr>
          <w:i/>
        </w:rPr>
        <w:t>ppsala universitet</w:t>
      </w:r>
      <w:r>
        <w:t xml:space="preserve"> påpekar att det inte framgår uttryckligen av direktivet att konsumenten måste ange en bestämd tilläggstid i sin begäran om fullgörelse, utan avsikten synes i stället vara att klargöra att det är en förutsättning för hävning att det har angetts en tidsfrist inom vilken näringsidkaren ska fullgöra köpet. </w:t>
      </w:r>
      <w:r w:rsidRPr="00A92D11">
        <w:rPr>
          <w:i/>
        </w:rPr>
        <w:t>Konsumentverket</w:t>
      </w:r>
      <w:r>
        <w:t xml:space="preserve"> anser att en bestämmelse om senaste tid för avlämnande bör införas även i konsu</w:t>
      </w:r>
      <w:r>
        <w:softHyphen/>
        <w:t xml:space="preserve">menttjänstlagen. Även </w:t>
      </w:r>
      <w:r w:rsidRPr="001F2769">
        <w:rPr>
          <w:i/>
        </w:rPr>
        <w:t>Post- och telestyrelsen</w:t>
      </w:r>
      <w:r>
        <w:t xml:space="preserve"> menar att en sådan ändring bör övervägas. </w:t>
      </w:r>
      <w:r w:rsidRPr="0031480F">
        <w:rPr>
          <w:i/>
        </w:rPr>
        <w:t>Energimarknadsinspektionen</w:t>
      </w:r>
      <w:r>
        <w:t xml:space="preserve"> framför synpunkter på vad som avses med el och gas som säljs i begränsad volym eller fastställd kvantitet. </w:t>
      </w:r>
    </w:p>
    <w:p w:rsidR="00655D68" w:rsidRDefault="00655D68" w:rsidP="00655D68">
      <w:pPr>
        <w:pStyle w:val="Rubrik4utannumrering"/>
      </w:pPr>
      <w:r>
        <w:t>Skälen för regeringens förslag</w:t>
      </w:r>
    </w:p>
    <w:p w:rsidR="00655D68" w:rsidRPr="00B51E82" w:rsidRDefault="00655D68" w:rsidP="00655D68">
      <w:pPr>
        <w:pStyle w:val="Rubrik5utannumrering"/>
        <w:spacing w:before="0"/>
      </w:pPr>
      <w:r>
        <w:t>De bestämmelser i direktivet som gäller alla slag av köpeavtal bör genomföras i konsumentköplagen</w:t>
      </w:r>
    </w:p>
    <w:p w:rsidR="00655D68" w:rsidRDefault="00655D68" w:rsidP="00655D68">
      <w:pPr>
        <w:pStyle w:val="Brdtext"/>
      </w:pPr>
      <w:r>
        <w:t>Artikel 18 i direktivet handlar om säljarens ansvar vid dröjsmål med leverans av varor medan artikel 20 rör riskens övergång vid köp av varor. Artiklarna ska tillämpas på alla köpeavtal, dvs. även på andra köpeavtal än sådana som ingås på distans eller utanför affärs</w:t>
      </w:r>
      <w:r>
        <w:softHyphen/>
        <w:t xml:space="preserve">lokaler (artikel 17). Med varor avses lösa saker. Vatten, gas och el ska också anses vara varor i direktivets mening när de saluförs i en begränsad volym eller fastställd kvantitet (artikel 2.3). </w:t>
      </w:r>
    </w:p>
    <w:p w:rsidR="00655D68" w:rsidRDefault="00655D68" w:rsidP="00655D68">
      <w:pPr>
        <w:pStyle w:val="Brdtextmedindrag"/>
      </w:pPr>
      <w:r>
        <w:lastRenderedPageBreak/>
        <w:t>Konsumentköplagen gäller för köp av lösa saker som en näringsidkare (säljare) säljer till en konsument (köpare). Vatten och gas anses alltid vara lösa saker. Konsumentköplagens tvingande reglering är dock inte tillämplig vid köp av ledningsburen gas när avtalsvillkoren för leverans</w:t>
      </w:r>
      <w:r>
        <w:softHyphen/>
        <w:t xml:space="preserve">en godkänts av Konsumentverket (3 § andra stycket). Försäljning av elektrisk kraft omfattas inte av konsumentköplagens bestämmelser (prop. 1989/90:89 s. 59). Det kan här nämnas att </w:t>
      </w:r>
      <w:r w:rsidRPr="0031480F">
        <w:rPr>
          <w:i/>
        </w:rPr>
        <w:t xml:space="preserve">Energimarknadsinspektionen </w:t>
      </w:r>
      <w:r>
        <w:t>anser att el som säljs i en begränsad volym eller fastställd kvantitet kan vara batterier. Sådana produkter omfattas av begreppet lösa saker och faller därmed in under lagens tillämpningsområde. Försäljning av led</w:t>
      </w:r>
      <w:r>
        <w:softHyphen/>
        <w:t>ningsburen el eller gas i begränsad volym eller fastställd kvantitet till konsumenter förekommer inte på den svenska marknaden.</w:t>
      </w:r>
    </w:p>
    <w:p w:rsidR="00655D68" w:rsidRDefault="00655D68" w:rsidP="00655D68">
      <w:pPr>
        <w:pStyle w:val="Brdtextmedindrag"/>
      </w:pPr>
      <w:r>
        <w:t xml:space="preserve">Artiklarna 18 och 20 ska inte tillämpas på leveranser av fjärrvärme och inte heller på tillhandahållande av digitalt innehåll som levereras på något annat sätt än på ett fysiskt medium. Detta överensstämmer med konsumentköplagens tillämpningsområde även om lagen, när det gäller digitalt innehåll, torde kunna tillämpas analogt (prop. 2011/12:28 s. 20). </w:t>
      </w:r>
    </w:p>
    <w:p w:rsidR="00655D68" w:rsidRDefault="00655D68" w:rsidP="00655D68">
      <w:pPr>
        <w:pStyle w:val="Brdtextmedindrag"/>
      </w:pPr>
      <w:r>
        <w:t xml:space="preserve">Sammanfattningsvis får det, vid en jämförelse av konsumentköplagens tillämpningsområde med tillämpningsområdet för artiklarna 18 och 20 i direktivet, anses lämpligt att dessa artiklar genomförs genom ändringar i konsumentköplagen. Det finns inom ramen för detta lagstiftningsarbete inte utrymme att, som </w:t>
      </w:r>
      <w:r w:rsidRPr="000B136A">
        <w:rPr>
          <w:i/>
        </w:rPr>
        <w:t>Konsumentverket</w:t>
      </w:r>
      <w:r>
        <w:t xml:space="preserve"> och </w:t>
      </w:r>
      <w:r w:rsidRPr="000B136A">
        <w:rPr>
          <w:i/>
        </w:rPr>
        <w:t>Post- och telestyrelsen</w:t>
      </w:r>
      <w:r>
        <w:t xml:space="preserve"> före</w:t>
      </w:r>
      <w:r>
        <w:softHyphen/>
        <w:t>slår, överväga frågan om dröjsmål vid tjänster.</w:t>
      </w:r>
    </w:p>
    <w:p w:rsidR="00655D68" w:rsidRDefault="00655D68" w:rsidP="00655D68">
      <w:pPr>
        <w:pStyle w:val="Rubrik5utannumrering"/>
      </w:pPr>
      <w:r>
        <w:t>Säljarens ansvar vid dröjsmål med leverans av varor</w:t>
      </w:r>
    </w:p>
    <w:p w:rsidR="00655D68" w:rsidRDefault="00655D68" w:rsidP="00655D68">
      <w:pPr>
        <w:pStyle w:val="Brdtext"/>
      </w:pPr>
      <w:r>
        <w:t>I artikel 18.1 regleras näringsidkarens skyldighet att leverera varan i tid. Bestämmelsen gäller om parterna inte har avtalat något annat. Varan ska levereras genom att den fysiska besittningen av eller kon</w:t>
      </w:r>
      <w:r>
        <w:softHyphen/>
        <w:t>trollen över den överförs till konsu</w:t>
      </w:r>
      <w:r>
        <w:softHyphen/>
        <w:t xml:space="preserve">menten utan onödigt dröjsmål och senast 30 dagar efter det att avtalet ingicks. </w:t>
      </w:r>
    </w:p>
    <w:p w:rsidR="00655D68" w:rsidRDefault="00655D68" w:rsidP="00655D68">
      <w:pPr>
        <w:pStyle w:val="Brdtextmedindrag"/>
      </w:pPr>
      <w:r>
        <w:t>I artikel 18.2 regleras möjligheten att häva avtalet om närings</w:t>
      </w:r>
      <w:r>
        <w:softHyphen/>
        <w:t>idkaren inte levererar i tid, oavsett om leveranstidpunkten har bestämts genom avtal mellan parterna eller följer av artikel 18.1. Konsumenten ska då uppmana närings</w:t>
      </w:r>
      <w:r>
        <w:softHyphen/>
        <w:t>idkaren att genom</w:t>
      </w:r>
      <w:r>
        <w:softHyphen/>
        <w:t>föra leveransen inom en tidsperiod som är lämplig med hänsyn till omständig</w:t>
      </w:r>
      <w:r>
        <w:softHyphen/>
        <w:t>heterna. Levererar närings</w:t>
      </w:r>
      <w:r>
        <w:softHyphen/>
        <w:t>idkaren inte inom tilläggstiden, får konsu</w:t>
      </w:r>
      <w:r>
        <w:softHyphen/>
        <w:t xml:space="preserve">menten häva avtalet. </w:t>
      </w:r>
    </w:p>
    <w:p w:rsidR="00655D68" w:rsidRDefault="00655D68" w:rsidP="00655D68">
      <w:pPr>
        <w:pStyle w:val="Brdtextmedindrag"/>
      </w:pPr>
      <w:r>
        <w:t>I vissa fall har konsumenten (artikel 18.2 andra stycket) en omedelbar rätt att häva avtalet. Det gäller om näringsidkaren har vägrat att leverera varan, om dröjsmålet är avgörande med hänsyn tagen till alla omstän</w:t>
      </w:r>
      <w:r>
        <w:softHyphen/>
        <w:t xml:space="preserve">digheter när avtalet ingicks eller om det klargjorts vid avtalet att leverans inom en särskild tid var av avgörande betydelse. </w:t>
      </w:r>
    </w:p>
    <w:p w:rsidR="00655D68" w:rsidRDefault="00655D68" w:rsidP="00655D68">
      <w:pPr>
        <w:pStyle w:val="Brdtextmedindrag"/>
      </w:pPr>
      <w:r>
        <w:t>Hävs avtalet, ska näringsidkaren återbetala det som konsumenten betalat (artikel 18.3). Direktivet utesluter inte att konsu</w:t>
      </w:r>
      <w:r>
        <w:softHyphen/>
        <w:t>menten kan ha även andra rättigheter vid hävning i enlighet med nationell lagstiftning (artikel 18.4).</w:t>
      </w:r>
    </w:p>
    <w:p w:rsidR="00655D68" w:rsidRDefault="00655D68" w:rsidP="00655D68">
      <w:pPr>
        <w:pStyle w:val="Brdtextmedindrag"/>
      </w:pPr>
      <w:r>
        <w:t>I konsumentköplagen finns det en motsvarande reglering om tiden för avlämnande av varan och följderna av säljarens dröjsmål. Enligt den regleringen ska en vara, om det inte följer av avtalet att varan ska avläm</w:t>
      </w:r>
      <w:r>
        <w:softHyphen/>
        <w:t>nas vid en bestämd tidpunkt, efter anfordran eller utan uppskov, avläm</w:t>
      </w:r>
      <w:r>
        <w:softHyphen/>
        <w:t xml:space="preserve">nas inom skälig tid från köpet (5 §). En vara är avlämnad när den har </w:t>
      </w:r>
      <w:r>
        <w:lastRenderedPageBreak/>
        <w:t>kommit i köparens besittning (6 §), dvs. när varan har tagits om hand av köparen eller överlämnats till någon som handlar på köparens vägnar.</w:t>
      </w:r>
    </w:p>
    <w:p w:rsidR="00655D68" w:rsidRDefault="00655D68" w:rsidP="00655D68">
      <w:pPr>
        <w:pStyle w:val="Brdtextmedindrag"/>
      </w:pPr>
      <w:r>
        <w:t>Om varan inte avlämnas i tid, och det inte beror på köparen, har köparen rätt att hålla inne betalningen samt att kräva fullgörelse eller i vissa fall häva avtalet (10–13 §§). Dessutom har köparen rätt att kräva skadestånd (14 §).</w:t>
      </w:r>
    </w:p>
    <w:p w:rsidR="00655D68" w:rsidRDefault="00655D68" w:rsidP="00655D68">
      <w:pPr>
        <w:pStyle w:val="Brdtextmedindrag"/>
      </w:pPr>
      <w:r>
        <w:t>Köparen får häva avtalet, om säljarens dröjsmål är av väsentlig bety</w:t>
      </w:r>
      <w:r>
        <w:softHyphen/>
        <w:t>delse för honom eller henne eller om köparen förelagt säljaren en tilläggstid – som inte är oskäligt kort – och säljaren inte avlämnat varan inom denna. Om köparen krävt fullgörelse men inte angett någon bestämd tilläggstid, får han eller hon häva avtalet om varan inte avlämnas inom skälig tid (13 §).</w:t>
      </w:r>
    </w:p>
    <w:p w:rsidR="00655D68" w:rsidRDefault="00655D68" w:rsidP="00655D68">
      <w:pPr>
        <w:pStyle w:val="Brdtextmedindrag"/>
      </w:pPr>
      <w:r>
        <w:t xml:space="preserve">Om köpet hävs, bortfaller säljarens skyldighet att överlämna varan och köparens skyldighet att betala köpesumman. I den mån förpliktelsen har fullgjorts, ska vardera parten lämna tillbaka vad som tagits emot (43 §). </w:t>
      </w:r>
    </w:p>
    <w:p w:rsidR="00655D68" w:rsidRDefault="00655D68" w:rsidP="00655D68">
      <w:pPr>
        <w:pStyle w:val="Brdtextmedindrag"/>
      </w:pPr>
      <w:r>
        <w:t>I huvudsak överensstämmer alltså regleringen i direktivet med regle</w:t>
      </w:r>
      <w:r>
        <w:softHyphen/>
        <w:t xml:space="preserve">ringen i konsumentköplagen. Några skillnader finns dock. </w:t>
      </w:r>
    </w:p>
    <w:p w:rsidR="00655D68" w:rsidRDefault="00655D68" w:rsidP="00600A3D">
      <w:pPr>
        <w:pStyle w:val="Brdtextmedindrag"/>
      </w:pPr>
      <w:r>
        <w:t>Som nämns ovan innehåller direktivet, till skillnad från konsument</w:t>
      </w:r>
      <w:r>
        <w:softHyphen/>
        <w:t>köplagen, en fast tidsfrist inom vilken en vara ska avlämnas. För att genomföra direktivet behöver därför den nuvarande bestämmelsen om att varan ska avlämnas inom skälig tid från köpet ersättas med en bestäm</w:t>
      </w:r>
      <w:r>
        <w:softHyphen/>
        <w:t>melse om att varan ska avlämnas utan onödigt dröjsmål och senast 30 dagar efter det att avtalet ingicks. Av direktivet följer att parterna – vilket är det vanliga – själva kan avtala om leveranstid. Detsamma gäller i huvudsak enligt svensk rätt. Kravet i konsumentköplagen på att avtalet ska innebära att varan ska avlämnas vid en bestämd tidpunkt, efter anfordran eller utan uppskov bör dock ersättas med en mer allmänt utfor</w:t>
      </w:r>
      <w:r>
        <w:softHyphen/>
        <w:t xml:space="preserve">mad bestämmelse. Mot denna bakgrund </w:t>
      </w:r>
      <w:r w:rsidR="00037963">
        <w:t>föreslås en reglering som innebär</w:t>
      </w:r>
      <w:r>
        <w:t xml:space="preserve"> att varan ska avlämnas utan onödigt dröjsmål och senast 30 dagar efter det att avtalet ingicks, om det inte följer av avtalet när varan ska avlämnas.</w:t>
      </w:r>
      <w:r w:rsidR="00943648">
        <w:t xml:space="preserve"> Konsekvenserna av en för sen levera</w:t>
      </w:r>
      <w:r w:rsidR="00E10025">
        <w:t>ns regleras, som framgår ovan</w:t>
      </w:r>
      <w:r w:rsidR="0068037A">
        <w:t>, i 10–</w:t>
      </w:r>
      <w:r w:rsidR="00943648">
        <w:t xml:space="preserve">14 §§. Som </w:t>
      </w:r>
      <w:r w:rsidR="00943648" w:rsidRPr="00943648">
        <w:rPr>
          <w:i/>
        </w:rPr>
        <w:t xml:space="preserve">Lagrådet </w:t>
      </w:r>
      <w:r w:rsidR="00943648">
        <w:t>anför får det antas att ett dröjsmål som får dessa ko</w:t>
      </w:r>
      <w:r w:rsidR="0068037A">
        <w:t>nsekvenser uppstår först när 30–</w:t>
      </w:r>
      <w:r w:rsidR="00943648">
        <w:t xml:space="preserve">dagarsgränsen eller en annan avtalad leveransdag passerats, i vart fall i praktiken. </w:t>
      </w:r>
    </w:p>
    <w:p w:rsidR="00655D68" w:rsidRDefault="00655D68" w:rsidP="00655D68">
      <w:pPr>
        <w:pStyle w:val="Brdtextmedindrag"/>
      </w:pPr>
      <w:r>
        <w:t xml:space="preserve">Omedelbar hävningsrätt finns enligt direktivet när säljaren förklarat sig ha för avsikt att inte leverera, när köparen redan </w:t>
      </w:r>
      <w:r w:rsidR="00D51D07">
        <w:t>vid avtalets ingående</w:t>
      </w:r>
      <w:r>
        <w:t xml:space="preserve"> för</w:t>
      </w:r>
      <w:r>
        <w:softHyphen/>
        <w:t>klarat för säljaren att leverans vid en viss tidpunkt var avgörande eller när det objektivt sett kan sägas att leverans vid en viss senaste tidpunkt var av avgörande betydelse. Enligt nuvarande reglering om köparens häv</w:t>
      </w:r>
      <w:r>
        <w:softHyphen/>
        <w:t>ningsrätt i 13 § konsumentköplagen har köparen en omedelbar hävnings</w:t>
      </w:r>
      <w:r>
        <w:softHyphen/>
        <w:t>rätt, om säljarens dröjsmål är av väsentlig betydelse för honom eller henne. Även fortsättningsvis bör köparen ha rätt att häva köpet i den situationen. Den uttryckliga rätten till omedelbar hävning måste dock utökas till att också omfatta två andra situationer. Det gäller när köparen innan avtalet ingicks har förklarat för säljaren att leverans en viss sista dag är av avgörande betydelse för honom eller henne. Det gäller också när säljaren har förklarat för köparen att han inte avser att leverera. Regeringen föreslår att den omedelbara hävningsrätten utökas på detta sätt.</w:t>
      </w:r>
    </w:p>
    <w:p w:rsidR="00655D68" w:rsidRDefault="00655D68" w:rsidP="00655D68">
      <w:pPr>
        <w:pStyle w:val="Brdtextmedindrag"/>
      </w:pPr>
      <w:r>
        <w:t xml:space="preserve">Det finns i 13 § fjärde stycket en bestämmelse som gäller fall då köpet avser en vara som ska tillverkas eller anskaffas särskilt för köparen efter </w:t>
      </w:r>
      <w:r>
        <w:lastRenderedPageBreak/>
        <w:t>dennes anvisningar. Om säljaren då inte utan väsentlig förlust kan till</w:t>
      </w:r>
      <w:r>
        <w:softHyphen/>
        <w:t>godogöra sig varan på annat sätt, får köparen häva köpet endast om syftet med köpet är väsentligen förfelat och säljaren insåg eller borde ha insett detta. Direktivet har ingen motsvarande bestämmelse. Regeringen före</w:t>
      </w:r>
      <w:r>
        <w:softHyphen/>
        <w:t>slår därför att bestämmelsen utgår. De nämnda omständigheterna bör dock även fortsättningsvis kunna vara av betydelse vid de skälig</w:t>
      </w:r>
      <w:r>
        <w:softHyphen/>
        <w:t>hets</w:t>
      </w:r>
      <w:r>
        <w:softHyphen/>
        <w:t>bedömningar som ska göras i fråga om tilläggstid och hävningsrätt.</w:t>
      </w:r>
    </w:p>
    <w:p w:rsidR="00655D68" w:rsidRDefault="00655D68" w:rsidP="00655D68">
      <w:pPr>
        <w:pStyle w:val="Brdtextmedindrag"/>
      </w:pPr>
      <w:r>
        <w:t>Bestämmelserna i 43 § konsumentköplagen om verkningar av hävning överensstämmer i princip med direktivets motsvarande bestämmelser i artikel 18.3. Där anges att näringsidkaren utan onödigt dröjsmål ska återbetala alla belopp som erlagts i enlighet med avtalet. För att få en bättre överensstämmelse med direktivet bör det även i den svenska lagen anges att återlämnandet ska ske utan onödigt dröjsmål. En ändring av det slaget föreslås.</w:t>
      </w:r>
    </w:p>
    <w:p w:rsidR="00655D68" w:rsidRDefault="00655D68" w:rsidP="00655D68">
      <w:pPr>
        <w:pStyle w:val="Brdtextmedindrag"/>
      </w:pPr>
      <w:r>
        <w:t xml:space="preserve">Det finns anledning att belysa ytterligare två frågor. I dessa delar är några lagändringar dock inte påkallade. </w:t>
      </w:r>
    </w:p>
    <w:p w:rsidR="00655D68" w:rsidRDefault="00655D68" w:rsidP="00655D68">
      <w:pPr>
        <w:pStyle w:val="Brdtextmedindrag"/>
      </w:pPr>
      <w:r>
        <w:t>Enligt konsumentköplagen (9 §) anses säljaren inte vara i dröjsmål om det beror på köparen eller något förhållande på hans eller hennes sida att varan inte avlämnas eller avlämnas för sent. Motsvarande precisering av vad som avses med dröjsmål finns inte i direktivet. Den svenska bestäm</w:t>
      </w:r>
      <w:r>
        <w:softHyphen/>
        <w:t xml:space="preserve">melsen får dock anses ge uttryck för en självklarhet. Den bör alltså behållas. </w:t>
      </w:r>
    </w:p>
    <w:p w:rsidR="00655D68" w:rsidRDefault="00655D68" w:rsidP="00655D68">
      <w:pPr>
        <w:pStyle w:val="Brdtextmedindrag"/>
      </w:pPr>
      <w:r>
        <w:t>Ordalydelsen i direktivets artikel 18.2 ger närmast vid handen att det skulle krävas att köparen, om denne vill att köpet ska fullgöras, ålägger säljaren en skälig tilläggstid för leveransen. I promemorian görs bedöm</w:t>
      </w:r>
      <w:r>
        <w:softHyphen/>
        <w:t>ningen att direktivet ska tolkas på detta sätt och det föreslås en lagänd</w:t>
      </w:r>
      <w:r>
        <w:softHyphen/>
        <w:t>ring för att åstadkomma det resultatet. Om artikel 18.2 läses tillsammans med övriga punkter i artikeln o</w:t>
      </w:r>
      <w:r w:rsidR="004B7550">
        <w:t>ch tillsammans med skäl</w:t>
      </w:r>
      <w:r>
        <w:t xml:space="preserve"> 52 framstår kravet på att ange en skälig tilläggstid dock, som påpekas av </w:t>
      </w:r>
      <w:r w:rsidRPr="00437252">
        <w:rPr>
          <w:i/>
        </w:rPr>
        <w:t>Juridiska fakultetsnämnden vid</w:t>
      </w:r>
      <w:r>
        <w:t xml:space="preserve"> </w:t>
      </w:r>
      <w:r w:rsidRPr="008256B9">
        <w:rPr>
          <w:i/>
        </w:rPr>
        <w:t>Uppsala universitet</w:t>
      </w:r>
      <w:r w:rsidRPr="008256B9">
        <w:t>,</w:t>
      </w:r>
      <w:r>
        <w:t xml:space="preserve"> snarare kopplat till rätten att häva köpet. Bestämmelsen om skälig tilläggstid bör alltså ses som en möjlighet för köparen att säkerställa en rätt att häva avtalet om leverans inte sker inom tilläggstiden, dvs. samma ordning som gäller enligt svensk rätt. Regeringen gör alltså här en annan bedömning än den som görs i promemorian. </w:t>
      </w:r>
    </w:p>
    <w:p w:rsidR="00655D68" w:rsidRDefault="00655D68" w:rsidP="00655D68">
      <w:pPr>
        <w:pStyle w:val="Rubrik5utannumrering"/>
      </w:pPr>
      <w:r>
        <w:t>Riskens övergång</w:t>
      </w:r>
    </w:p>
    <w:p w:rsidR="00655D68" w:rsidRDefault="00655D68" w:rsidP="00655D68">
      <w:pPr>
        <w:pStyle w:val="Brdtext"/>
      </w:pPr>
      <w:r>
        <w:t>I artikel 20 finns en bestämmelse om när risken för att en vara kommer bort eller skadas går över från näringsidkaren till konsumenten. Risken går över på konsumenten när varan överlämnas till denne eller till någon som denne utsett att ta emot varan eller till ett transportföretag som konsumenten har anlitat.</w:t>
      </w:r>
    </w:p>
    <w:p w:rsidR="00655D68" w:rsidRDefault="00655D68" w:rsidP="00655D68">
      <w:pPr>
        <w:pStyle w:val="Brdtextmedindrag"/>
      </w:pPr>
      <w:r>
        <w:t>Enligt 8 § konsumentköplagen går risken för varan över på köparen när den avlämnas. Varan anses avlämnad när den har kommit i köparens besittning (6 §). Med besittning avses, på samma sätt som i andra sam</w:t>
      </w:r>
      <w:r>
        <w:softHyphen/>
        <w:t xml:space="preserve">manhang, såväl omedelbar som medelbar besittning. En vara anses alltså avlämnad oavsett om köparen själv tagit hand om den eller om den tagits om hand av någon som köparen har utsett. </w:t>
      </w:r>
    </w:p>
    <w:p w:rsidR="00655D68" w:rsidRDefault="00655D68" w:rsidP="00655D68">
      <w:pPr>
        <w:pStyle w:val="Brdtextmedindrag"/>
      </w:pPr>
      <w:r>
        <w:t xml:space="preserve">De formuleringar som används i direktivet för att beskriva när risken för varan övergår på köparen står i god överensstämmelse med det som </w:t>
      </w:r>
      <w:r>
        <w:lastRenderedPageBreak/>
        <w:t>gäller vid en tillämpning av konsumentköplagen. I distans- och hem</w:t>
      </w:r>
      <w:r>
        <w:softHyphen/>
        <w:t>försäljningslagen (2005:59) finns emellertid särskilda bestämmelser om riskens övergång vid distansavtal och hemförsäljningsavtal (2 kap. 12 § och 4 kap. 7 §). De innebär bl.a. att konsumenten får utöva sin ångerrätt om varan har förstörts eller förändrats på grund av någon omständighet som inte kan hänföras till konsumenten. Direktivets reglering gäller också för dessa slag av konsumentköp och medför att dessa bestämmel</w:t>
      </w:r>
      <w:r>
        <w:softHyphen/>
        <w:t xml:space="preserve">ser inte kan finnas kvar. Det föreslås därför att bestämmelserna upphävs. Bestämmelsen i 8 § konsumentköplagen kommer alltså att gälla fullt ut även vid distansavtal och avtal utanför affärslokaler. </w:t>
      </w:r>
    </w:p>
    <w:p w:rsidR="00655D68" w:rsidRDefault="00655D68" w:rsidP="00504DD3">
      <w:pPr>
        <w:pStyle w:val="Rubrik1"/>
      </w:pPr>
      <w:bookmarkStart w:id="1330" w:name="_Toc351982105"/>
      <w:bookmarkStart w:id="1331" w:name="_Toc351995793"/>
      <w:bookmarkStart w:id="1332" w:name="_Toc352057154"/>
      <w:bookmarkStart w:id="1333" w:name="_Toc352058793"/>
      <w:bookmarkStart w:id="1334" w:name="_Toc354038576"/>
      <w:bookmarkStart w:id="1335" w:name="_Toc354384655"/>
      <w:bookmarkStart w:id="1336" w:name="_Toc354515380"/>
      <w:bookmarkStart w:id="1337" w:name="_Toc355341528"/>
      <w:bookmarkStart w:id="1338" w:name="_Toc357503380"/>
      <w:bookmarkStart w:id="1339" w:name="_Toc357597457"/>
      <w:bookmarkStart w:id="1340" w:name="_Toc357605890"/>
      <w:bookmarkStart w:id="1341" w:name="_Toc357676820"/>
      <w:bookmarkStart w:id="1342" w:name="_Toc358036807"/>
      <w:bookmarkStart w:id="1343" w:name="_Toc358212577"/>
      <w:bookmarkStart w:id="1344" w:name="_Toc358212749"/>
      <w:bookmarkStart w:id="1345" w:name="_Toc358890566"/>
      <w:bookmarkStart w:id="1346" w:name="_Toc358891091"/>
      <w:bookmarkStart w:id="1347" w:name="_Toc359918117"/>
      <w:bookmarkStart w:id="1348" w:name="_Toc360001064"/>
      <w:bookmarkStart w:id="1349" w:name="_Toc360182249"/>
      <w:bookmarkStart w:id="1350" w:name="_Toc364257051"/>
      <w:bookmarkStart w:id="1351" w:name="_Toc364324305"/>
      <w:bookmarkStart w:id="1352" w:name="_Toc364407374"/>
      <w:bookmarkStart w:id="1353" w:name="_Toc364768496"/>
      <w:bookmarkStart w:id="1354" w:name="_Toc364768727"/>
      <w:bookmarkStart w:id="1355" w:name="_Toc364768794"/>
      <w:bookmarkStart w:id="1356" w:name="_Toc365547137"/>
      <w:bookmarkStart w:id="1357" w:name="_Toc365558704"/>
      <w:bookmarkStart w:id="1358" w:name="_Toc365617040"/>
      <w:bookmarkStart w:id="1359" w:name="_Toc365617106"/>
      <w:bookmarkStart w:id="1360" w:name="_Toc365649743"/>
      <w:bookmarkStart w:id="1361" w:name="_Toc365651345"/>
      <w:bookmarkStart w:id="1362" w:name="_Toc365652515"/>
      <w:bookmarkStart w:id="1363" w:name="_Toc365654363"/>
      <w:bookmarkStart w:id="1364" w:name="_Toc365885510"/>
      <w:bookmarkStart w:id="1365" w:name="_Toc365889037"/>
      <w:bookmarkStart w:id="1366" w:name="_Toc365900316"/>
      <w:bookmarkStart w:id="1367" w:name="_Toc365905914"/>
      <w:bookmarkStart w:id="1368" w:name="_Toc365968597"/>
      <w:bookmarkStart w:id="1369" w:name="_Toc366488683"/>
      <w:bookmarkStart w:id="1370" w:name="_Toc366501624"/>
      <w:bookmarkStart w:id="1371" w:name="_Toc366503087"/>
      <w:bookmarkStart w:id="1372" w:name="_Toc366505416"/>
      <w:bookmarkStart w:id="1373" w:name="_Toc367127398"/>
      <w:bookmarkStart w:id="1374" w:name="_Toc367263348"/>
      <w:bookmarkStart w:id="1375" w:name="_Toc367263793"/>
      <w:bookmarkStart w:id="1376" w:name="_Toc367265231"/>
      <w:bookmarkStart w:id="1377" w:name="_Toc367362265"/>
      <w:bookmarkStart w:id="1378" w:name="_Toc367450724"/>
      <w:bookmarkStart w:id="1379" w:name="_Toc367698849"/>
      <w:bookmarkStart w:id="1380" w:name="_Toc367699793"/>
      <w:bookmarkStart w:id="1381" w:name="_Toc367710418"/>
      <w:bookmarkStart w:id="1382" w:name="_Toc367714168"/>
      <w:bookmarkStart w:id="1383" w:name="_Toc367716388"/>
      <w:bookmarkStart w:id="1384" w:name="_Toc368387736"/>
      <w:bookmarkStart w:id="1385" w:name="_Toc368394295"/>
      <w:bookmarkStart w:id="1386" w:name="_Toc368395667"/>
      <w:bookmarkStart w:id="1387" w:name="_Toc368483528"/>
      <w:bookmarkStart w:id="1388" w:name="_Toc368491176"/>
      <w:bookmarkStart w:id="1389" w:name="_Toc368492977"/>
      <w:bookmarkStart w:id="1390" w:name="_Toc368494545"/>
      <w:bookmarkStart w:id="1391" w:name="_Toc368554684"/>
      <w:r>
        <w:t>Vissa oskäliga avtalsvillkor i konsumentförhållanden</w:t>
      </w:r>
      <w:bookmarkEnd w:id="1330"/>
      <w:bookmarkEnd w:id="1331"/>
      <w:bookmarkEnd w:id="1332"/>
      <w:bookmarkEnd w:id="1333"/>
      <w:bookmarkEnd w:id="1334"/>
      <w:bookmarkEnd w:id="1335"/>
      <w:bookmarkEnd w:id="1336"/>
      <w:bookmarkEnd w:id="1337"/>
      <w:bookmarkEnd w:id="1338"/>
      <w:bookmarkEnd w:id="1339"/>
      <w:bookmarkEnd w:id="1340"/>
      <w:bookmarkEnd w:id="1341"/>
      <w:bookmarkEnd w:id="1342"/>
      <w:bookmarkEnd w:id="1343"/>
      <w:bookmarkEnd w:id="1344"/>
      <w:bookmarkEnd w:id="1345"/>
      <w:bookmarkEnd w:id="1346"/>
      <w:bookmarkEnd w:id="1347"/>
      <w:bookmarkEnd w:id="1348"/>
      <w:bookmarkEnd w:id="1349"/>
      <w:bookmarkEnd w:id="1350"/>
      <w:bookmarkEnd w:id="1351"/>
      <w:bookmarkEnd w:id="1352"/>
      <w:bookmarkEnd w:id="1353"/>
      <w:bookmarkEnd w:id="1354"/>
      <w:bookmarkEnd w:id="1355"/>
      <w:bookmarkEnd w:id="1356"/>
      <w:bookmarkEnd w:id="1357"/>
      <w:bookmarkEnd w:id="1358"/>
      <w:bookmarkEnd w:id="1359"/>
      <w:bookmarkEnd w:id="1360"/>
      <w:bookmarkEnd w:id="1361"/>
      <w:bookmarkEnd w:id="1362"/>
      <w:bookmarkEnd w:id="1363"/>
      <w:bookmarkEnd w:id="1364"/>
      <w:bookmarkEnd w:id="1365"/>
      <w:bookmarkEnd w:id="1366"/>
      <w:bookmarkEnd w:id="1367"/>
      <w:bookmarkEnd w:id="1368"/>
      <w:bookmarkEnd w:id="1369"/>
      <w:bookmarkEnd w:id="1370"/>
      <w:bookmarkEnd w:id="1371"/>
      <w:bookmarkEnd w:id="1372"/>
      <w:bookmarkEnd w:id="1373"/>
      <w:bookmarkEnd w:id="1374"/>
      <w:bookmarkEnd w:id="1375"/>
      <w:bookmarkEnd w:id="1376"/>
      <w:bookmarkEnd w:id="1377"/>
      <w:bookmarkEnd w:id="1378"/>
      <w:bookmarkEnd w:id="1379"/>
      <w:bookmarkEnd w:id="1380"/>
      <w:bookmarkEnd w:id="1381"/>
      <w:bookmarkEnd w:id="1382"/>
      <w:bookmarkEnd w:id="1383"/>
      <w:bookmarkEnd w:id="1384"/>
      <w:bookmarkEnd w:id="1385"/>
      <w:bookmarkEnd w:id="1386"/>
      <w:bookmarkEnd w:id="1387"/>
      <w:bookmarkEnd w:id="1388"/>
      <w:bookmarkEnd w:id="1389"/>
      <w:bookmarkEnd w:id="1390"/>
      <w:bookmarkEnd w:id="1391"/>
    </w:p>
    <w:p w:rsidR="00655D68" w:rsidRDefault="00655D68" w:rsidP="00655D68">
      <w:pPr>
        <w:pStyle w:val="Brdtext"/>
        <w:pBdr>
          <w:top w:val="single" w:sz="4" w:space="1" w:color="000000"/>
          <w:left w:val="single" w:sz="4" w:space="4" w:color="000000"/>
          <w:bottom w:val="single" w:sz="4" w:space="1" w:color="000000"/>
          <w:right w:val="single" w:sz="4" w:space="4" w:color="000000"/>
        </w:pBdr>
        <w:ind w:left="113" w:right="113"/>
      </w:pPr>
      <w:r>
        <w:rPr>
          <w:b/>
        </w:rPr>
        <w:t>Regeringens f</w:t>
      </w:r>
      <w:r w:rsidRPr="00E05ABA">
        <w:rPr>
          <w:b/>
        </w:rPr>
        <w:t>örslag:</w:t>
      </w:r>
      <w:r>
        <w:t xml:space="preserve"> Ett avtalsvillkor ska kunna förbjudas att användas i framtiden, om villkoret innebär att konsumenten är hän</w:t>
      </w:r>
      <w:r w:rsidR="009C18FD">
        <w:softHyphen/>
      </w:r>
      <w:r>
        <w:t>visad till ett betalnummer för telefon</w:t>
      </w:r>
      <w:r>
        <w:softHyphen/>
        <w:t xml:space="preserve">kontakter med näringsidkaren med anledning av ett ingånget avtal. </w:t>
      </w:r>
    </w:p>
    <w:p w:rsidR="00655D68" w:rsidRDefault="00655D68" w:rsidP="00655D68">
      <w:pPr>
        <w:pStyle w:val="Brdtextmedindrag"/>
        <w:pBdr>
          <w:top w:val="single" w:sz="4" w:space="1" w:color="000000"/>
          <w:left w:val="single" w:sz="4" w:space="4" w:color="000000"/>
          <w:bottom w:val="single" w:sz="4" w:space="1" w:color="000000"/>
          <w:right w:val="single" w:sz="4" w:space="4" w:color="000000"/>
        </w:pBdr>
        <w:ind w:left="113" w:right="113"/>
      </w:pPr>
      <w:r>
        <w:t>Ett avtalsvillkor som innebär att konsumenten blir skyldig att betala tillägg utöver det avtalade priset för en vara, tjänst eller annan nyttig</w:t>
      </w:r>
      <w:r>
        <w:softHyphen/>
        <w:t>het ska som utgångspunkt vara utan verkan mot konsumenten.</w:t>
      </w:r>
    </w:p>
    <w:p w:rsidR="00655D68" w:rsidRDefault="00655D68" w:rsidP="00655D68">
      <w:pPr>
        <w:pStyle w:val="Brdtextmedindrag"/>
        <w:pBdr>
          <w:top w:val="single" w:sz="4" w:space="1" w:color="000000"/>
          <w:left w:val="single" w:sz="4" w:space="4" w:color="000000"/>
          <w:bottom w:val="single" w:sz="4" w:space="1" w:color="000000"/>
          <w:right w:val="single" w:sz="4" w:space="4" w:color="000000"/>
        </w:pBdr>
        <w:ind w:left="113" w:right="113"/>
      </w:pPr>
      <w:r w:rsidRPr="0030045A">
        <w:rPr>
          <w:b/>
        </w:rPr>
        <w:t>Regeringens bedömning:</w:t>
      </w:r>
      <w:r>
        <w:t xml:space="preserve"> Det behövs inte något ytterligare förbud mot avgifter vid betalningar utöver det förbud som finns i lagen om betaltjänster. </w:t>
      </w:r>
    </w:p>
    <w:p w:rsidR="00655D68" w:rsidRDefault="00655D68" w:rsidP="00655D68">
      <w:pPr>
        <w:pStyle w:val="Brdtextmedindrag"/>
        <w:rPr>
          <w:b/>
        </w:rPr>
      </w:pPr>
    </w:p>
    <w:p w:rsidR="00655D68" w:rsidRDefault="00655D68" w:rsidP="00655D68">
      <w:pPr>
        <w:pStyle w:val="Brdtextmedindrag"/>
      </w:pPr>
      <w:r>
        <w:rPr>
          <w:b/>
        </w:rPr>
        <w:t xml:space="preserve">Promemorians förslag </w:t>
      </w:r>
      <w:r>
        <w:t>överensstämmer, i fråga om avtalsvillkor om betalnummer och tilläggsbetalningar, i huvudsak med regeringens. I promemorian föreslås även att ett avtalsvillkor ska kunna förbjudas om villkoret innebär att näringsidkaren får ta ut en större avgift av konsu</w:t>
      </w:r>
      <w:r>
        <w:softHyphen/>
        <w:t>menten för användning av ett visst betal</w:t>
      </w:r>
      <w:r>
        <w:softHyphen/>
        <w:t>ningssätt än den avgift närings</w:t>
      </w:r>
      <w:r w:rsidR="00D142E4">
        <w:softHyphen/>
      </w:r>
      <w:r>
        <w:t>idkaren själv får vidkännas som följd av att det betalningssättet används.</w:t>
      </w:r>
    </w:p>
    <w:p w:rsidR="00655D68" w:rsidRDefault="00655D68" w:rsidP="00655D68">
      <w:pPr>
        <w:pStyle w:val="Brdtextmedindrag"/>
      </w:pPr>
      <w:r w:rsidRPr="006D5F07">
        <w:rPr>
          <w:b/>
        </w:rPr>
        <w:t>Remissinstanserna</w:t>
      </w:r>
      <w:r>
        <w:rPr>
          <w:b/>
        </w:rPr>
        <w:t xml:space="preserve">: </w:t>
      </w:r>
      <w:r>
        <w:t xml:space="preserve">De flesta remissinstanserna tillstyrker eller har ingen invändning mot promemorians förslag. </w:t>
      </w:r>
      <w:r w:rsidRPr="00FE45C8">
        <w:rPr>
          <w:i/>
        </w:rPr>
        <w:t>Konsumentverket</w:t>
      </w:r>
      <w:r>
        <w:rPr>
          <w:i/>
        </w:rPr>
        <w:t xml:space="preserve"> </w:t>
      </w:r>
      <w:r>
        <w:t xml:space="preserve">anser att lagen (1994:1512) om avtalsvillkor i konsumentförhållanden inte lämpar sig för den reglering som föreslås. </w:t>
      </w:r>
      <w:r w:rsidRPr="00EA59AE">
        <w:rPr>
          <w:i/>
        </w:rPr>
        <w:t>Svenska Bankföreningen</w:t>
      </w:r>
      <w:r>
        <w:t xml:space="preserve"> anser att finansiella tjänster bör undantas från bestämmelserna. Några remiss</w:t>
      </w:r>
      <w:r>
        <w:softHyphen/>
        <w:t>instanser framför synpunkter på det avgiftsförbud som gäller vid betal</w:t>
      </w:r>
      <w:r>
        <w:softHyphen/>
        <w:t>ning med ett betalningsinstrument enligt lagen (2010:751) om betal</w:t>
      </w:r>
      <w:r>
        <w:softHyphen/>
        <w:t xml:space="preserve">tjänster; </w:t>
      </w:r>
      <w:r w:rsidRPr="007D081C">
        <w:t>Konsu</w:t>
      </w:r>
      <w:r>
        <w:softHyphen/>
      </w:r>
      <w:r w:rsidRPr="007D081C">
        <w:t xml:space="preserve">mentverket </w:t>
      </w:r>
      <w:r>
        <w:t xml:space="preserve">anser att utformningen av avgiftsförbudet bör utredas vidare medan </w:t>
      </w:r>
      <w:r w:rsidRPr="0061699D">
        <w:rPr>
          <w:i/>
        </w:rPr>
        <w:t>Konkurrensverket</w:t>
      </w:r>
      <w:r>
        <w:t xml:space="preserve"> och </w:t>
      </w:r>
      <w:r w:rsidRPr="007823BF">
        <w:rPr>
          <w:i/>
        </w:rPr>
        <w:t>Svensk Handel</w:t>
      </w:r>
      <w:r>
        <w:t xml:space="preserve"> menar att avgiftsförbudet bör tas bort.</w:t>
      </w:r>
    </w:p>
    <w:p w:rsidR="00655D68" w:rsidRDefault="00655D68" w:rsidP="00655D68">
      <w:pPr>
        <w:pStyle w:val="Rubrik4utannumrering"/>
      </w:pPr>
      <w:r>
        <w:lastRenderedPageBreak/>
        <w:t>Skälen för regeringens förslag och bedömning</w:t>
      </w:r>
    </w:p>
    <w:p w:rsidR="00655D68" w:rsidRDefault="00655D68" w:rsidP="00655D68">
      <w:pPr>
        <w:pStyle w:val="Rubrik5utannumrering"/>
        <w:spacing w:before="0"/>
      </w:pPr>
      <w:r>
        <w:t xml:space="preserve">Artiklarna om oskäliga avtalsvillkor bör genomföras i lagen om avtalsvillkor i konsumentförhållanden </w:t>
      </w:r>
    </w:p>
    <w:p w:rsidR="00655D68" w:rsidRDefault="00655D68" w:rsidP="00655D68">
      <w:pPr>
        <w:pStyle w:val="Brdtext"/>
      </w:pPr>
      <w:r>
        <w:t>Artiklarna 19, 21 och 22 i direktivet anger att avtalsvillkor med en viss innebörd ska förbjudas eller inte ha den verkan som anges i villkoret. Artiklarna gäller såväl köpeavtal och tjänsteavtal som avtal om tillhanda</w:t>
      </w:r>
      <w:r>
        <w:softHyphen/>
        <w:t>hållande av vatten, gas, el, fjärrvärme och digitalt innehåll. De gäller vidare oavsett var eller på vilket sätt avtalen ingås. Tillämpningsområdet är således vidsträckt och omfattar i princip alla konsumentavtal som inte undantas i direktivet.</w:t>
      </w:r>
    </w:p>
    <w:p w:rsidR="00655D68" w:rsidRDefault="00655D68" w:rsidP="00655D68">
      <w:pPr>
        <w:pStyle w:val="Brdtextmedindrag"/>
      </w:pPr>
      <w:r>
        <w:t>Materiella regler om köp av varor och tjänster och om tillhanda</w:t>
      </w:r>
      <w:r>
        <w:softHyphen/>
        <w:t>hållande av gas, el och fjärr</w:t>
      </w:r>
      <w:r>
        <w:softHyphen/>
        <w:t>värme finns i dag i en mängd olika lagar. För vissa typer av tjänster saknas direkt tillämplig lag</w:t>
      </w:r>
      <w:r>
        <w:softHyphen/>
        <w:t>reglering. Det är en fördel om det, för att genom</w:t>
      </w:r>
      <w:r>
        <w:softHyphen/>
        <w:t>föra direktivet, inte behöver göras identiska ändringar i en mängd olika lagar. Direktivets reglering bör lämp</w:t>
      </w:r>
      <w:r>
        <w:softHyphen/>
        <w:t>ligen genom</w:t>
      </w:r>
      <w:r>
        <w:softHyphen/>
        <w:t>föras i en lag med ett tillämpningsområde som omfattar samtliga de berörda avtalstyperna.</w:t>
      </w:r>
    </w:p>
    <w:p w:rsidR="00655D68" w:rsidRDefault="00655D68" w:rsidP="00655D68">
      <w:pPr>
        <w:pStyle w:val="Brdtextmedindrag"/>
      </w:pPr>
      <w:r>
        <w:t>I lagen om avtalsvillkor i konsumentförhållanden (avtals</w:t>
      </w:r>
      <w:r>
        <w:softHyphen/>
        <w:t>villkorslagen) finns mark</w:t>
      </w:r>
      <w:r>
        <w:softHyphen/>
        <w:t>nadsrättsliga bestämmelser om att Marknads</w:t>
      </w:r>
      <w:r>
        <w:softHyphen/>
        <w:t>domstolen får förbjuda en näringsidkare att använda ett avtalsvillkor som är oskäligt mot konsumenten. Vidare innehåller lagen civilrättsliga bestämmelser som bl.a. innebär att ett oklart avtalsvillkor som inte har varit föremål för individuell förhandling, det vill säga ett standardvillkor, vid en tvist ska tolkas till konsu</w:t>
      </w:r>
      <w:r>
        <w:softHyphen/>
        <w:t>mentens förmån. Lagen gäller vid till</w:t>
      </w:r>
      <w:r>
        <w:softHyphen/>
        <w:t>handahållande av varor, tjänster och andra nyttigheter och omfattar där</w:t>
      </w:r>
      <w:r>
        <w:softHyphen/>
        <w:t xml:space="preserve">med alla avtalstyper som regleras i direktivet. </w:t>
      </w:r>
    </w:p>
    <w:p w:rsidR="00655D68" w:rsidRDefault="00655D68" w:rsidP="00655D68">
      <w:pPr>
        <w:pStyle w:val="Brdtextmedindrag"/>
      </w:pPr>
      <w:r>
        <w:t>Avtalsvillkorslagen införlivar direktivet om oskäliga villkor i konsu</w:t>
      </w:r>
      <w:r>
        <w:softHyphen/>
        <w:t>ment</w:t>
      </w:r>
      <w:r>
        <w:softHyphen/>
        <w:t>avtal</w:t>
      </w:r>
      <w:r>
        <w:rPr>
          <w:rStyle w:val="Fotnotsreferens"/>
        </w:rPr>
        <w:footnoteReference w:id="26"/>
      </w:r>
      <w:r>
        <w:t>. I en bilaga till det direktivet finns en icke-uttömmande lista över villkor som, enligt direktivet, kan anses oskäliga. Villkoren på den listan behöver alltså inte alltid betraktas som oskäliga och även andra villkor kan vara oskäliga. Listan finns upptagen i prop. 1994/95:17 s. 92 f. När det gäller de artiklar som nu ska införlivas finns inte motsva</w:t>
      </w:r>
      <w:r>
        <w:softHyphen/>
        <w:t>rande möjlighet till flexibilitet. Medlemsstaterna ska se till att konsu</w:t>
      </w:r>
      <w:r w:rsidR="00D142E4">
        <w:softHyphen/>
      </w:r>
      <w:r>
        <w:t>menter som ringer upp näringsid</w:t>
      </w:r>
      <w:r w:rsidR="00E10025">
        <w:t xml:space="preserve">karen inte debiteras mer än en </w:t>
      </w:r>
      <w:r>
        <w:t>grund</w:t>
      </w:r>
      <w:r w:rsidR="009C18FD">
        <w:softHyphen/>
      </w:r>
      <w:r>
        <w:t>läggande samtalstariff. Vidare har konsu</w:t>
      </w:r>
      <w:r>
        <w:softHyphen/>
        <w:t xml:space="preserve">menten rätt att få tillbaka tilläggsbetalningar som denne inte har samtyckt till. </w:t>
      </w:r>
    </w:p>
    <w:p w:rsidR="00655D68" w:rsidRDefault="00655D68" w:rsidP="00655D68">
      <w:pPr>
        <w:pStyle w:val="Brdtextmedindrag"/>
      </w:pPr>
      <w:r>
        <w:t>Det direktiv som nu ska genomföras kräver alltså att det framgår av lag att avtalsvillkoren inte får tillämpas. I den mån nya regler behövs fram</w:t>
      </w:r>
      <w:r w:rsidR="009C18FD">
        <w:softHyphen/>
      </w:r>
      <w:r>
        <w:t xml:space="preserve">står det som mest lämpligt att placera dessa i avtalsvillkorslagen. </w:t>
      </w:r>
    </w:p>
    <w:p w:rsidR="00655D68" w:rsidRDefault="00655D68" w:rsidP="00655D68">
      <w:pPr>
        <w:pStyle w:val="Rubrik5utannumrering"/>
      </w:pPr>
      <w:r>
        <w:t>Artikel 19 – Begränsning av avgifter</w:t>
      </w:r>
    </w:p>
    <w:p w:rsidR="00655D68" w:rsidRDefault="00655D68" w:rsidP="00655D68">
      <w:pPr>
        <w:pStyle w:val="Brdtext"/>
      </w:pPr>
      <w:r>
        <w:t>I artikel 19 anges att medlemsstaterna ska förbjuda näringsidkare att ta ut större avgifter för användningen av ett visst betal</w:t>
      </w:r>
      <w:r>
        <w:softHyphen/>
        <w:t>ningssätt än vad närings</w:t>
      </w:r>
      <w:r>
        <w:softHyphen/>
        <w:t>idkarna själva fått vidkännas till följd av att ifrågavarande betal</w:t>
      </w:r>
      <w:r>
        <w:softHyphen/>
        <w:t>ningssätt använts. Begreppet betalningssätt är i och för sig inte definierat i direktivet och torde enligt ordalydelsen vara ett vitt begrepp som inne</w:t>
      </w:r>
      <w:r>
        <w:softHyphen/>
      </w:r>
      <w:r>
        <w:lastRenderedPageBreak/>
        <w:t>fattar alla möjliga sätt att betala, som kontokort, kontantbetalning, rese</w:t>
      </w:r>
      <w:r w:rsidR="009C18FD">
        <w:softHyphen/>
      </w:r>
      <w:r>
        <w:t>check eller växel. Artikel 19 måste emellertid läsas tillsamman</w:t>
      </w:r>
      <w:r w:rsidR="004B7550">
        <w:t>s med direk</w:t>
      </w:r>
      <w:r w:rsidR="004B7550">
        <w:softHyphen/>
        <w:t>tivets skäl 54. I skälet</w:t>
      </w:r>
      <w:r>
        <w:t xml:space="preserve"> anges att medlems</w:t>
      </w:r>
      <w:r>
        <w:softHyphen/>
        <w:t>staterna, i enlighet med artikel 52.3 i betaltjänstdirektivet</w:t>
      </w:r>
      <w:r>
        <w:rPr>
          <w:rStyle w:val="Fotnotsreferens"/>
        </w:rPr>
        <w:footnoteReference w:id="27"/>
      </w:r>
      <w:r>
        <w:t>, bör ha rätt att förbjuda eller begränsa näringsidkarnas rätt att ta ut avgifter med beak</w:t>
      </w:r>
      <w:r>
        <w:softHyphen/>
        <w:t>tande av behovet att stimu</w:t>
      </w:r>
      <w:r w:rsidR="009C18FD">
        <w:softHyphen/>
      </w:r>
      <w:r>
        <w:t xml:space="preserve">lera konkurrensen och främja en effektiv användning av </w:t>
      </w:r>
      <w:r w:rsidRPr="0030045A">
        <w:rPr>
          <w:i/>
        </w:rPr>
        <w:t>betalnings</w:t>
      </w:r>
      <w:r w:rsidR="006D1FB4">
        <w:rPr>
          <w:i/>
        </w:rPr>
        <w:softHyphen/>
      </w:r>
      <w:r w:rsidRPr="0030045A">
        <w:rPr>
          <w:i/>
        </w:rPr>
        <w:t>instrument</w:t>
      </w:r>
      <w:r>
        <w:t>. Med betalningsinstrument avses t.ex. kontokort. Däremot omfattas inte kontantbetalning, resecheck eller växel</w:t>
      </w:r>
      <w:r w:rsidR="004B7550">
        <w:t xml:space="preserve"> av begreppet. I skälet</w:t>
      </w:r>
      <w:r>
        <w:t xml:space="preserve"> anges vidare att det, i vart fall, bör vara förbjudet att ta ut avgifter som överstiger de kostnader som näringsidkaren haft. Artikeln synes således enbart ta sikte på avgifter vid betalning med betalningsinstrument och inte på eventuella avgifter vid betalning på annat sätt. En sådan tolkning har också kommissionen gett uttryck för under de möten om genomförandet av direktivet som har hållits. I det betänkande från arbets</w:t>
      </w:r>
      <w:r w:rsidR="006D1FB4">
        <w:softHyphen/>
      </w:r>
      <w:r>
        <w:t>gruppen för konsumenträttigheter med förslag på genomförande av direk</w:t>
      </w:r>
      <w:r w:rsidR="006D1FB4">
        <w:softHyphen/>
      </w:r>
      <w:r>
        <w:t>tivet som remitterats under våren 2013 i Finland görs samma bedömning (Justitieministeriets betänkanden och utlåtanden 28/2013). Även rege</w:t>
      </w:r>
      <w:r w:rsidR="006D1FB4">
        <w:softHyphen/>
      </w:r>
      <w:r>
        <w:t>ringen, som här inte delar den bedömning som görs i promemorian, är av uppfattningen att artikeln enbart reglerar avgifter vid betalningar med betalningsinstrument.</w:t>
      </w:r>
    </w:p>
    <w:p w:rsidR="00655D68" w:rsidRDefault="00655D68" w:rsidP="00655D68">
      <w:pPr>
        <w:pStyle w:val="Brdtextmedindrag"/>
      </w:pPr>
      <w:r>
        <w:t>I 5 kap. 1 § lagen om betaltjänster finns en bestämmelse om förbud mot att ta ut avgifter vid användning av betalningsinstrument. Bestäm</w:t>
      </w:r>
      <w:r>
        <w:softHyphen/>
        <w:t>melsen grundar sig på nämnda artikel 52.3 i betaltjänstdirektivet som ger medlemsstaterna möjlighet att för</w:t>
      </w:r>
      <w:r>
        <w:softHyphen/>
        <w:t>bjuda eller begränsa betal</w:t>
      </w:r>
      <w:r>
        <w:softHyphen/>
        <w:t>nings</w:t>
      </w:r>
      <w:r>
        <w:softHyphen/>
        <w:t>mot</w:t>
      </w:r>
      <w:r w:rsidR="006D1FB4">
        <w:softHyphen/>
      </w:r>
      <w:r>
        <w:t>tagarens rätt att begära en avgift från betalaren. Någon ytterligare lag</w:t>
      </w:r>
      <w:r w:rsidR="006D1FB4">
        <w:softHyphen/>
      </w:r>
      <w:r>
        <w:t>stiftningsåtgärd är inte påkallad.</w:t>
      </w:r>
    </w:p>
    <w:p w:rsidR="00655D68" w:rsidRDefault="00655D68" w:rsidP="00655D68">
      <w:pPr>
        <w:pStyle w:val="Brdtextmedindrag"/>
      </w:pPr>
      <w:r>
        <w:t>Några remissinstanser lämnar synpunkter på avgiftsförbudet i lagen om betaltjänster. Det är inte inom ramen för detta lagstiftningsarbete möjligt att utvärdera det förbudet.</w:t>
      </w:r>
    </w:p>
    <w:p w:rsidR="00655D68" w:rsidRDefault="00655D68" w:rsidP="00655D68">
      <w:pPr>
        <w:pStyle w:val="Rubrik5utannumrering"/>
      </w:pPr>
      <w:r>
        <w:t>Artikel 21 – betalnummer</w:t>
      </w:r>
    </w:p>
    <w:p w:rsidR="00655D68" w:rsidRDefault="00655D68" w:rsidP="00655D68">
      <w:pPr>
        <w:pStyle w:val="Brdtext"/>
      </w:pPr>
      <w:r>
        <w:t>Enligt artikel 21 ska medlemsstaterna se till att en konsument inte debi</w:t>
      </w:r>
      <w:r>
        <w:softHyphen/>
        <w:t>te</w:t>
      </w:r>
      <w:r>
        <w:softHyphen/>
        <w:t>ras mer än grundläggande samtalstariff för samtal till en telefontjänst i anslutning till ett ingånget avtal. Syftet med bestämmelsen är att skydda konsu</w:t>
      </w:r>
      <w:r>
        <w:softHyphen/>
        <w:t>menten mot oväntade avgifter när denne vänder sig till exempelvis närings</w:t>
      </w:r>
      <w:r>
        <w:softHyphen/>
        <w:t xml:space="preserve">idkarens kundtjänst i anledning av ett ingånget avtal. </w:t>
      </w:r>
    </w:p>
    <w:p w:rsidR="00655D68" w:rsidRDefault="00655D68" w:rsidP="00655D68">
      <w:pPr>
        <w:pStyle w:val="Brdtextmedindrag"/>
      </w:pPr>
      <w:r>
        <w:t>Vissa frågor om konsumentavtal som rör telefonsamtal regleras i lagen (2003:389) om elektronisk kommunikation. Lagen innehåller bestämmel</w:t>
      </w:r>
      <w:r>
        <w:softHyphen/>
        <w:t>ser om tjänster till slutanvändare, t.ex. konsumenter. Vilka priser som gäller för samtal ska framgå av avtalet mellan konsumenten och den som tillhandahåller kommunikations</w:t>
      </w:r>
      <w:r>
        <w:softHyphen/>
        <w:t>tjänsten. Vissa samtal, s.k. betal</w:t>
      </w:r>
      <w:r>
        <w:softHyphen/>
        <w:t>samtal eller betalteletjänster, kan debiteras med en högre taxa än normala sam</w:t>
      </w:r>
      <w:r w:rsidR="006D1FB4">
        <w:softHyphen/>
      </w:r>
      <w:r>
        <w:t>tal. Enligt beslut av Post- och Telestyrelsen ska telefon</w:t>
      </w:r>
      <w:r>
        <w:softHyphen/>
        <w:t>nummer för betal</w:t>
      </w:r>
      <w:r w:rsidR="006D1FB4">
        <w:softHyphen/>
      </w:r>
      <w:r>
        <w:t>samtal ha prefixen 0900-, 0939-, 0944- eller 099</w:t>
      </w:r>
      <w:r w:rsidR="00D51D07">
        <w:t>-</w:t>
      </w:r>
      <w:r>
        <w:t>. Den som till</w:t>
      </w:r>
      <w:r>
        <w:softHyphen/>
        <w:t>handa</w:t>
      </w:r>
      <w:r w:rsidR="00D142E4">
        <w:softHyphen/>
      </w:r>
      <w:r>
        <w:t xml:space="preserve">håller en allmänt tillgänglig telefonitjänst är skyldig att på begäran av en </w:t>
      </w:r>
      <w:r>
        <w:lastRenderedPageBreak/>
        <w:t xml:space="preserve">abonnent avgiftsfritt spärra vissa typer av utgående samtal med förhöjd taxa. </w:t>
      </w:r>
    </w:p>
    <w:p w:rsidR="00655D68" w:rsidRDefault="00655D68" w:rsidP="00655D68">
      <w:pPr>
        <w:pStyle w:val="Brdtextmedindrag"/>
      </w:pPr>
      <w:r>
        <w:t xml:space="preserve">Det finns emellertid ingen reglering som skyddar konsumenten mot att drabbas av höga samtalstaxor i de nu aktuella situationerna. Ett förbud mot avtalsvillkor som innebär att högre taxa än den normala används behöver alltså införas. </w:t>
      </w:r>
    </w:p>
    <w:p w:rsidR="00655D68" w:rsidRDefault="00655D68" w:rsidP="00655D68">
      <w:pPr>
        <w:pStyle w:val="Brdtextmedindrag"/>
      </w:pPr>
      <w:r>
        <w:t>Bestämmelsen bör utformas så att ett avtalsvillkor är oskäligt, om det innebär att en konsument som ska ta kontakt med näringsidkaren med anledning av ett ingånget avtal är hänvisad till att använda ett telefon</w:t>
      </w:r>
      <w:r>
        <w:softHyphen/>
        <w:t>nummer som debiteras med en högre taxa än normala telefonsamtal (förhöjd taxa). Villkor som träffas av bestämmelsen kan t.ex. ange att konsumen</w:t>
      </w:r>
      <w:r>
        <w:softHyphen/>
        <w:t>ter som vill reklamera fel i en vara eller tjänst ska använda ett betalnummer. Det kan också vara fråga om att näringsidkaren anger ett betalnummer som enda kontaktväg för hjälp med att få en vara att fungera. För att undgå att handla i strid med bestäm</w:t>
      </w:r>
      <w:r>
        <w:softHyphen/>
        <w:t>melsen bör närings</w:t>
      </w:r>
      <w:r>
        <w:softHyphen/>
        <w:t>idkarna alltid ange ett nummer med normal taxa som konsumenterna kan använda. Bestämmelsen bör inte omfatta den situationen att en närings</w:t>
      </w:r>
      <w:r>
        <w:softHyphen/>
        <w:t>idkare använder ett betalnummer för bokningar eller andra kontakter före avtalsslutet. Bestämmelsen bör inte heller omfatta situationer då närings</w:t>
      </w:r>
      <w:r>
        <w:softHyphen/>
        <w:t>idkaren tillhandahåller en så specialiserad kundsupport att det är fråga om ett nytt avtal om en tjänst.</w:t>
      </w:r>
    </w:p>
    <w:p w:rsidR="00655D68" w:rsidRDefault="00655D68" w:rsidP="00655D68">
      <w:pPr>
        <w:pStyle w:val="Rubrik5utannumrering"/>
      </w:pPr>
      <w:r>
        <w:t>Artikel 22 – tilläggsavgifter</w:t>
      </w:r>
    </w:p>
    <w:p w:rsidR="00655D68" w:rsidRDefault="00655D68" w:rsidP="00655D68">
      <w:pPr>
        <w:pStyle w:val="Brdtext"/>
      </w:pPr>
      <w:r>
        <w:t>I artikel 22 anges att konsumentens uttryckliga samtycke krävs till alla extra betalningar utöver den ersättning som avtalats för näringsidkarens huvudsakliga avtalsförpliktelse. Artikeln synes alltså ta sikte på situa</w:t>
      </w:r>
      <w:r>
        <w:softHyphen/>
        <w:t>tioner när ett pris anges för en vara eller en tjänst men där priset inte omfattar ”hela” varan eller tjänsten, utan konsumenten måste betala tillägg för att få ”hela” varan eller tjänsten. Om konsumenten inte ut</w:t>
      </w:r>
      <w:r>
        <w:softHyphen/>
        <w:t>tryck</w:t>
      </w:r>
      <w:r>
        <w:softHyphen/>
        <w:t>ligen har samtyckt till ett sådant villkor, ska det vara utan verkan. Ett sådant avtalsvillkor torde i regel anses oskäligt enligt 36 § lagen (1915:218) om avtal och andra rätts</w:t>
      </w:r>
      <w:r>
        <w:softHyphen/>
        <w:t xml:space="preserve">handlingar på förmögenhetsrättens område (avtalslagen). Artikeln fordrar dock att villkor av detta slag aldrig ska kunna göras gällande mot konsumenten (om inte ett uttryckligt samtycke finns). Det behöver </w:t>
      </w:r>
      <w:r w:rsidR="00D51D07">
        <w:t xml:space="preserve">därför </w:t>
      </w:r>
      <w:r>
        <w:t>införas en sådan bestämmelse. Liksom i promemorian föreslås en bestämmelse som ska tillämpas direkt på förhållan</w:t>
      </w:r>
      <w:r>
        <w:softHyphen/>
        <w:t>det mellan närings</w:t>
      </w:r>
      <w:r>
        <w:softHyphen/>
        <w:t xml:space="preserve">idkaren och konsumenten. Den ska med andra ord ha civilrättsliga konsekvenser. </w:t>
      </w:r>
      <w:r>
        <w:rPr>
          <w:i/>
        </w:rPr>
        <w:t>Svenska B</w:t>
      </w:r>
      <w:r w:rsidRPr="00335F7E">
        <w:rPr>
          <w:i/>
        </w:rPr>
        <w:t>ankföreningen</w:t>
      </w:r>
      <w:r>
        <w:t xml:space="preserve"> anser att det är oklart hur promemorians förslag förhåller sig till avtal om finansiella tjänster och att sådana avtal bör undantas från tillämpnings</w:t>
      </w:r>
      <w:r w:rsidR="006D1FB4">
        <w:softHyphen/>
      </w:r>
      <w:r>
        <w:t>området. Föreningen menar att avtal om finansiella tjänster är sär</w:t>
      </w:r>
      <w:r w:rsidR="006D1FB4">
        <w:softHyphen/>
      </w:r>
      <w:r>
        <w:t xml:space="preserve">präglade. Enligt regeringens bedömning finns inte tillräckliga skäl att undanta vissa avtalstyper från regleringen. </w:t>
      </w:r>
    </w:p>
    <w:p w:rsidR="00655D68" w:rsidRDefault="00655D68" w:rsidP="00504DD3">
      <w:pPr>
        <w:pStyle w:val="Rubrik1"/>
      </w:pPr>
      <w:bookmarkStart w:id="1392" w:name="_Toc351982106"/>
      <w:bookmarkStart w:id="1393" w:name="_Toc351995794"/>
      <w:bookmarkStart w:id="1394" w:name="_Toc352057155"/>
      <w:bookmarkStart w:id="1395" w:name="_Toc352058794"/>
      <w:bookmarkStart w:id="1396" w:name="_Toc354038577"/>
      <w:bookmarkStart w:id="1397" w:name="_Toc354384656"/>
      <w:bookmarkStart w:id="1398" w:name="_Toc354515381"/>
      <w:bookmarkStart w:id="1399" w:name="_Toc355341529"/>
      <w:bookmarkStart w:id="1400" w:name="_Toc357503381"/>
      <w:bookmarkStart w:id="1401" w:name="_Toc357597458"/>
      <w:bookmarkStart w:id="1402" w:name="_Toc357605891"/>
      <w:bookmarkStart w:id="1403" w:name="_Toc357676821"/>
      <w:bookmarkStart w:id="1404" w:name="_Toc358036808"/>
      <w:bookmarkStart w:id="1405" w:name="_Toc358212578"/>
      <w:bookmarkStart w:id="1406" w:name="_Toc358212750"/>
      <w:bookmarkStart w:id="1407" w:name="_Toc358890567"/>
      <w:bookmarkStart w:id="1408" w:name="_Toc358891092"/>
      <w:bookmarkStart w:id="1409" w:name="_Toc359918118"/>
      <w:bookmarkStart w:id="1410" w:name="_Toc360001065"/>
      <w:bookmarkStart w:id="1411" w:name="_Toc360182250"/>
      <w:bookmarkStart w:id="1412" w:name="_Toc364257052"/>
      <w:bookmarkStart w:id="1413" w:name="_Toc364324306"/>
      <w:bookmarkStart w:id="1414" w:name="_Toc364407375"/>
      <w:bookmarkStart w:id="1415" w:name="_Toc364768497"/>
      <w:bookmarkStart w:id="1416" w:name="_Toc364768728"/>
      <w:bookmarkStart w:id="1417" w:name="_Toc364768795"/>
      <w:bookmarkStart w:id="1418" w:name="_Toc365547138"/>
      <w:bookmarkStart w:id="1419" w:name="_Toc365558705"/>
      <w:bookmarkStart w:id="1420" w:name="_Toc365617041"/>
      <w:bookmarkStart w:id="1421" w:name="_Toc365617107"/>
      <w:bookmarkStart w:id="1422" w:name="_Toc365649744"/>
      <w:bookmarkStart w:id="1423" w:name="_Toc365651346"/>
      <w:bookmarkStart w:id="1424" w:name="_Toc365652516"/>
      <w:bookmarkStart w:id="1425" w:name="_Toc365654364"/>
      <w:bookmarkStart w:id="1426" w:name="_Toc365885511"/>
      <w:bookmarkStart w:id="1427" w:name="_Toc365889038"/>
      <w:bookmarkStart w:id="1428" w:name="_Toc365900317"/>
      <w:bookmarkStart w:id="1429" w:name="_Toc365905915"/>
      <w:bookmarkStart w:id="1430" w:name="_Toc365968598"/>
      <w:bookmarkStart w:id="1431" w:name="_Toc366488684"/>
      <w:bookmarkStart w:id="1432" w:name="_Toc366501625"/>
      <w:bookmarkStart w:id="1433" w:name="_Toc366503088"/>
      <w:bookmarkStart w:id="1434" w:name="_Toc366505417"/>
      <w:bookmarkStart w:id="1435" w:name="_Toc367127399"/>
      <w:bookmarkStart w:id="1436" w:name="_Toc367263349"/>
      <w:bookmarkStart w:id="1437" w:name="_Toc367263794"/>
      <w:bookmarkStart w:id="1438" w:name="_Toc367265232"/>
      <w:bookmarkStart w:id="1439" w:name="_Toc367362266"/>
      <w:bookmarkStart w:id="1440" w:name="_Toc367450725"/>
      <w:bookmarkStart w:id="1441" w:name="_Toc367698850"/>
      <w:bookmarkStart w:id="1442" w:name="_Toc367699794"/>
      <w:bookmarkStart w:id="1443" w:name="_Toc367710419"/>
      <w:bookmarkStart w:id="1444" w:name="_Toc367714169"/>
      <w:bookmarkStart w:id="1445" w:name="_Toc367716389"/>
      <w:bookmarkStart w:id="1446" w:name="_Toc368387737"/>
      <w:bookmarkStart w:id="1447" w:name="_Toc368394296"/>
      <w:bookmarkStart w:id="1448" w:name="_Toc368395668"/>
      <w:bookmarkStart w:id="1449" w:name="_Toc368483529"/>
      <w:bookmarkStart w:id="1450" w:name="_Toc368491177"/>
      <w:bookmarkStart w:id="1451" w:name="_Toc368492978"/>
      <w:bookmarkStart w:id="1452" w:name="_Toc368494546"/>
      <w:bookmarkStart w:id="1453" w:name="_Toc368554685"/>
      <w:r>
        <w:lastRenderedPageBreak/>
        <w:t>Rättsmedel och påföljder för att säkra efterlevnaden</w:t>
      </w:r>
      <w:bookmarkEnd w:id="1392"/>
      <w:bookmarkEnd w:id="1393"/>
      <w:bookmarkEnd w:id="1394"/>
      <w:bookmarkEnd w:id="1395"/>
      <w:bookmarkEnd w:id="1396"/>
      <w:bookmarkEnd w:id="1397"/>
      <w:bookmarkEnd w:id="1398"/>
      <w:bookmarkEnd w:id="1399"/>
      <w:bookmarkEnd w:id="1400"/>
      <w:bookmarkEnd w:id="1401"/>
      <w:bookmarkEnd w:id="1402"/>
      <w:bookmarkEnd w:id="1403"/>
      <w:bookmarkEnd w:id="1404"/>
      <w:bookmarkEnd w:id="1405"/>
      <w:bookmarkEnd w:id="1406"/>
      <w:bookmarkEnd w:id="1407"/>
      <w:bookmarkEnd w:id="1408"/>
      <w:bookmarkEnd w:id="1409"/>
      <w:bookmarkEnd w:id="1410"/>
      <w:bookmarkEnd w:id="1411"/>
      <w:bookmarkEnd w:id="1412"/>
      <w:bookmarkEnd w:id="1413"/>
      <w:bookmarkEnd w:id="1414"/>
      <w:bookmarkEnd w:id="1415"/>
      <w:bookmarkEnd w:id="1416"/>
      <w:bookmarkEnd w:id="1417"/>
      <w:bookmarkEnd w:id="1418"/>
      <w:bookmarkEnd w:id="1419"/>
      <w:bookmarkEnd w:id="1420"/>
      <w:bookmarkEnd w:id="1421"/>
      <w:bookmarkEnd w:id="1422"/>
      <w:bookmarkEnd w:id="1423"/>
      <w:bookmarkEnd w:id="1424"/>
      <w:bookmarkEnd w:id="1425"/>
      <w:bookmarkEnd w:id="1426"/>
      <w:bookmarkEnd w:id="1427"/>
      <w:bookmarkEnd w:id="1428"/>
      <w:bookmarkEnd w:id="1429"/>
      <w:bookmarkEnd w:id="1430"/>
      <w:bookmarkEnd w:id="1431"/>
      <w:bookmarkEnd w:id="1432"/>
      <w:bookmarkEnd w:id="1433"/>
      <w:bookmarkEnd w:id="1434"/>
      <w:bookmarkEnd w:id="1435"/>
      <w:bookmarkEnd w:id="1436"/>
      <w:bookmarkEnd w:id="1437"/>
      <w:bookmarkEnd w:id="1438"/>
      <w:bookmarkEnd w:id="1439"/>
      <w:bookmarkEnd w:id="1440"/>
      <w:bookmarkEnd w:id="1441"/>
      <w:bookmarkEnd w:id="1442"/>
      <w:bookmarkEnd w:id="1443"/>
      <w:bookmarkEnd w:id="1444"/>
      <w:bookmarkEnd w:id="1445"/>
      <w:bookmarkEnd w:id="1446"/>
      <w:bookmarkEnd w:id="1447"/>
      <w:bookmarkEnd w:id="1448"/>
      <w:bookmarkEnd w:id="1449"/>
      <w:bookmarkEnd w:id="1450"/>
      <w:bookmarkEnd w:id="1451"/>
      <w:bookmarkEnd w:id="1452"/>
      <w:bookmarkEnd w:id="1453"/>
    </w:p>
    <w:p w:rsidR="00655D68" w:rsidRDefault="00655D68" w:rsidP="00655D68">
      <w:pPr>
        <w:pStyle w:val="Brdtext"/>
        <w:pBdr>
          <w:top w:val="single" w:sz="4" w:space="1" w:color="000000"/>
          <w:left w:val="single" w:sz="4" w:space="4" w:color="000000"/>
          <w:bottom w:val="single" w:sz="4" w:space="1" w:color="000000"/>
          <w:right w:val="single" w:sz="4" w:space="4" w:color="000000"/>
        </w:pBdr>
        <w:ind w:left="113" w:right="113"/>
      </w:pPr>
      <w:r>
        <w:rPr>
          <w:b/>
        </w:rPr>
        <w:t>Regeringens b</w:t>
      </w:r>
      <w:r w:rsidRPr="00CF39AD">
        <w:rPr>
          <w:b/>
        </w:rPr>
        <w:t>edömning:</w:t>
      </w:r>
      <w:r>
        <w:t xml:space="preserve"> Det kommer att finnas lämpliga och effek</w:t>
      </w:r>
      <w:r>
        <w:softHyphen/>
        <w:t>tiva rättsmedel för att säkra efterlevnaden av de nya bestämmelserna. Det kommer också att finnas effektiva, proportionella och avskräckan</w:t>
      </w:r>
      <w:r>
        <w:softHyphen/>
        <w:t>de påföljder för detta ändamål. Någon ytterligare reglering behöver därför inte införas.</w:t>
      </w:r>
    </w:p>
    <w:p w:rsidR="00655D68" w:rsidRDefault="00655D68" w:rsidP="00655D68">
      <w:pPr>
        <w:pStyle w:val="Brdtextmedindrag"/>
      </w:pPr>
    </w:p>
    <w:p w:rsidR="00655D68" w:rsidRDefault="00655D68" w:rsidP="00655D68">
      <w:pPr>
        <w:pStyle w:val="Brdtextmedindrag"/>
      </w:pPr>
      <w:r>
        <w:rPr>
          <w:b/>
        </w:rPr>
        <w:t xml:space="preserve">Promemorians bedömning </w:t>
      </w:r>
      <w:r>
        <w:t>överensstämmer med regeringens.</w:t>
      </w:r>
    </w:p>
    <w:p w:rsidR="00655D68" w:rsidRDefault="00655D68" w:rsidP="00655D68">
      <w:pPr>
        <w:pStyle w:val="Brdtextmedindrag"/>
      </w:pPr>
      <w:r w:rsidRPr="006D5F07">
        <w:rPr>
          <w:b/>
        </w:rPr>
        <w:t>Remissinstanserna</w:t>
      </w:r>
      <w:r>
        <w:rPr>
          <w:b/>
        </w:rPr>
        <w:t xml:space="preserve">: </w:t>
      </w:r>
      <w:r>
        <w:t xml:space="preserve">De flesta remissinstanserna tillstyrker eller har ingen invändning mot promemorians bedömning. </w:t>
      </w:r>
      <w:r w:rsidRPr="00A80997">
        <w:rPr>
          <w:i/>
        </w:rPr>
        <w:t>Konsumentverket</w:t>
      </w:r>
      <w:r>
        <w:t xml:space="preserve"> anser att marknadsföringslagens sanktionssystem behöver skärpas.</w:t>
      </w:r>
    </w:p>
    <w:p w:rsidR="00655D68" w:rsidRDefault="00655D68" w:rsidP="00655D68">
      <w:pPr>
        <w:pStyle w:val="Brdtextmedindrag"/>
      </w:pPr>
      <w:r w:rsidRPr="00CF39AD">
        <w:rPr>
          <w:b/>
        </w:rPr>
        <w:t xml:space="preserve">Skälen för </w:t>
      </w:r>
      <w:r>
        <w:rPr>
          <w:b/>
        </w:rPr>
        <w:t>regeringens bedömning</w:t>
      </w:r>
      <w:r w:rsidRPr="00CF39AD">
        <w:rPr>
          <w:b/>
        </w:rPr>
        <w:t>:</w:t>
      </w:r>
      <w:r>
        <w:t xml:space="preserve"> I direktivets artikel 23.1, som handlar om prövning i domstol eller i administrativ ordning, anges att medlemsstaterna ska se till att det finns lämpliga och effektiva medel för att säkerställa efterlevnaden av bestämmelserna i direktivet. Av artikel 23.2 framgår att medlen ska omfatta bestämmelser varigenom ett eller flera organ enligt den nationella lagstiftningen får väcka talan inför domstol eller behöriga förvaltningsmyndigheter för att se till att bestäm</w:t>
      </w:r>
      <w:r>
        <w:softHyphen/>
        <w:t>melserna som genomför direktivet tillämpas. Det kan röra sig om offent</w:t>
      </w:r>
      <w:r w:rsidR="006D1FB4">
        <w:softHyphen/>
      </w:r>
      <w:r>
        <w:t>liga organ, konsumentorganisationer eller bransch</w:t>
      </w:r>
      <w:r>
        <w:softHyphen/>
        <w:t xml:space="preserve">organisationer. </w:t>
      </w:r>
    </w:p>
    <w:p w:rsidR="00655D68" w:rsidRDefault="00655D68" w:rsidP="00655D68">
      <w:pPr>
        <w:pStyle w:val="Brdtextmedindrag"/>
      </w:pPr>
      <w:r>
        <w:t>Enligt artikel 24 ska medlemsstaterna fastställa bestämmelser om på</w:t>
      </w:r>
      <w:r w:rsidR="006D1FB4">
        <w:softHyphen/>
      </w:r>
      <w:r>
        <w:t>följder vid överträdelser av de nationella bestämmelser som antas i enlig</w:t>
      </w:r>
      <w:r w:rsidR="006D1FB4">
        <w:softHyphen/>
      </w:r>
      <w:r>
        <w:t>het med direktivet. Påföljderna ska vara effek</w:t>
      </w:r>
      <w:r>
        <w:softHyphen/>
        <w:t xml:space="preserve">tiva, proportionella och avskräckande. </w:t>
      </w:r>
    </w:p>
    <w:p w:rsidR="00655D68" w:rsidRDefault="00655D68" w:rsidP="00655D68">
      <w:pPr>
        <w:pStyle w:val="Brdtextmedindrag"/>
      </w:pPr>
      <w:r>
        <w:t>I avsnitt 5.3 föreslås att marknadsföringslagen (2008:486) ska tilläm</w:t>
      </w:r>
      <w:r>
        <w:softHyphen/>
        <w:t>pas i fråga om underlåtelse att ge information innan ett distansavtal eller ett avtal utanför affärslokaler ingås. Sådan information ska anses vara väsentlig (2 kap. 6 § förslaget till lag [2005:59] om distansavtal och avtal utanför affärslokaler). En sådan bestämmelse finns också redan i dag i distans- och hem</w:t>
      </w:r>
      <w:r>
        <w:softHyphen/>
        <w:t>för</w:t>
      </w:r>
      <w:r>
        <w:softHyphen/>
        <w:t>säljningslagen. Vidare föreslås i avsnitt 6 att det direkt i marknadsföringslagen införs en bestämmelse om information vid alla konsumentavtal (förslaget till 22 a § marknadsföringslagen).</w:t>
      </w:r>
    </w:p>
    <w:p w:rsidR="00655D68" w:rsidRDefault="00655D68" w:rsidP="00655D68">
      <w:pPr>
        <w:pStyle w:val="Brdtextmedindrag"/>
      </w:pPr>
      <w:r>
        <w:t>Marknadsföringslagens sanktionsbestämmelser blir alltså tillämp</w:t>
      </w:r>
      <w:r>
        <w:softHyphen/>
        <w:t>liga om näringsidkaren brister i sina skyldigheter. Det innebär bl.a. att en näringsidkare vars marknadsföring är otillbörlig får förbjudas att fortsätta med denna eller med någon annan liknande åtgärd (23 §). En närings</w:t>
      </w:r>
      <w:r>
        <w:softHyphen/>
        <w:t>idkare som vid sin marknadsföring låter bli att lämna väsentlig informa</w:t>
      </w:r>
      <w:r>
        <w:softHyphen/>
        <w:t>tion får åläggas att lämna informa</w:t>
      </w:r>
      <w:r>
        <w:softHyphen/>
        <w:t>tionen (24 §). I fall som inte är av större vikt får Konsument</w:t>
      </w:r>
      <w:r>
        <w:softHyphen/>
        <w:t>ombudsmannen meddela föreläggande om för</w:t>
      </w:r>
      <w:r>
        <w:softHyphen/>
        <w:t>bud enligt 23 § eller åläggande enligt 24 §. Talan om förbud eller åläggande väcks annars vid Marknadsdomstolen (47 §). En sådan talan får väckas av Konsumentombudsmannen, av en näringsidkare som berörs av marknadsföringen eller av en sammanslutning av konsumenter, närings</w:t>
      </w:r>
      <w:r>
        <w:softHyphen/>
        <w:t>idkare eller löntagare. Om näringsidkaren uppsåtligen eller av oaktsamhet bryter mot ett förbud eller ett åläggande, kan näringsidkaren även bli skyldig att betala skadestånd (37 §).</w:t>
      </w:r>
    </w:p>
    <w:p w:rsidR="00655D68" w:rsidRDefault="00655D68" w:rsidP="00655D68">
      <w:pPr>
        <w:pStyle w:val="Brdtextmedindrag"/>
      </w:pPr>
      <w:r>
        <w:lastRenderedPageBreak/>
        <w:t>I avsnitt 8 föreslås att vissa avtalsvillkor ska anses oskäliga. Det inne</w:t>
      </w:r>
      <w:r>
        <w:softHyphen/>
        <w:t>bär att Marknadsdomstolen kan förbjuda närings</w:t>
      </w:r>
      <w:r>
        <w:softHyphen/>
        <w:t>idkaren att i framtiden i liknande fall använda samma eller väsentligen samma avtalsvillkor (3 § lagen [1994:1512] om avtalsvillkor i konsument</w:t>
      </w:r>
      <w:r>
        <w:softHyphen/>
        <w:t>förhållanden). En fråga om förbud tas upp efter ansökan av Konsumentombudsmannen eller i vissa fall av en sammanslut</w:t>
      </w:r>
      <w:r>
        <w:softHyphen/>
        <w:t>ning av näringsidkare, konsumenter eller löntagare (4 § nämnda lag). I avsnitt 8 föreslås också att ett visst avtals</w:t>
      </w:r>
      <w:r>
        <w:softHyphen/>
        <w:t>villkor ska vara ogiltigt. En prövning av den frågan, liksom av andra civil</w:t>
      </w:r>
      <w:r w:rsidR="006D1FB4">
        <w:softHyphen/>
      </w:r>
      <w:r>
        <w:t>rättsliga regler som föreslås, t.ex. i 2 kap. 7 och 9 §§ lagen om distans</w:t>
      </w:r>
      <w:r>
        <w:softHyphen/>
        <w:t xml:space="preserve">avtal och avtal utanför affärslokaler, kan ske i allmän domstol. </w:t>
      </w:r>
    </w:p>
    <w:p w:rsidR="00655D68" w:rsidRDefault="00655D68" w:rsidP="00655D68">
      <w:pPr>
        <w:pStyle w:val="Brdtextmedindrag"/>
      </w:pPr>
      <w:r>
        <w:t>Vid sidan av prövning i allmän domstol kan en konsument även vända sig till Allmänna reklamationsnämnden. Nämnden är en statlig myndig</w:t>
      </w:r>
      <w:r>
        <w:softHyphen/>
        <w:t>het vars huvuduppgift är att på ett opartiskt sätt pröva tvister mellan konsumenter och näringsidkare. Nämndens prövning är kostnadsfri och utmynnar i en rekommendation om hur tvisten bör lösas.</w:t>
      </w:r>
    </w:p>
    <w:p w:rsidR="00655D68" w:rsidRDefault="00655D68" w:rsidP="00655D68">
      <w:pPr>
        <w:pStyle w:val="Brdtextmedindrag"/>
      </w:pPr>
      <w:r>
        <w:t>Av det anförda framgår att det kommer att finnas lämpliga och effek</w:t>
      </w:r>
      <w:r>
        <w:softHyphen/>
        <w:t>tiva rättsmedel för att säkra efterlevnaden av direktivet. Det kommer också att finnas tillräckligt effektiva, proportionella och avskräckande påföljder för detta ändamål. Kraven i artiklarna 23 och 24 får alltså anses uppfyllda.</w:t>
      </w:r>
    </w:p>
    <w:p w:rsidR="00655D68" w:rsidRDefault="00655D68" w:rsidP="00A64F4A">
      <w:pPr>
        <w:pStyle w:val="Rubrik1"/>
      </w:pPr>
      <w:bookmarkStart w:id="1454" w:name="_Toc351982107"/>
      <w:bookmarkStart w:id="1455" w:name="_Toc351995795"/>
      <w:bookmarkStart w:id="1456" w:name="_Toc352057156"/>
      <w:bookmarkStart w:id="1457" w:name="_Toc352058795"/>
      <w:bookmarkStart w:id="1458" w:name="_Toc354038578"/>
      <w:bookmarkStart w:id="1459" w:name="_Toc354384657"/>
      <w:bookmarkStart w:id="1460" w:name="_Toc354515382"/>
      <w:bookmarkStart w:id="1461" w:name="_Toc355341530"/>
      <w:bookmarkStart w:id="1462" w:name="_Toc357503382"/>
      <w:bookmarkStart w:id="1463" w:name="_Toc357597459"/>
      <w:bookmarkStart w:id="1464" w:name="_Toc357605892"/>
      <w:bookmarkStart w:id="1465" w:name="_Toc357676822"/>
      <w:bookmarkStart w:id="1466" w:name="_Toc358036809"/>
      <w:bookmarkStart w:id="1467" w:name="_Toc358212579"/>
      <w:bookmarkStart w:id="1468" w:name="_Toc358212751"/>
      <w:bookmarkStart w:id="1469" w:name="_Toc358890568"/>
      <w:bookmarkStart w:id="1470" w:name="_Toc358891093"/>
      <w:bookmarkStart w:id="1471" w:name="_Toc359918119"/>
      <w:bookmarkStart w:id="1472" w:name="_Toc360001066"/>
      <w:bookmarkStart w:id="1473" w:name="_Toc360182251"/>
      <w:bookmarkStart w:id="1474" w:name="_Toc364257053"/>
      <w:bookmarkStart w:id="1475" w:name="_Toc364324307"/>
      <w:bookmarkStart w:id="1476" w:name="_Toc364407376"/>
      <w:bookmarkStart w:id="1477" w:name="_Toc364768498"/>
      <w:bookmarkStart w:id="1478" w:name="_Toc364768729"/>
      <w:bookmarkStart w:id="1479" w:name="_Toc364768796"/>
      <w:bookmarkStart w:id="1480" w:name="_Toc365547139"/>
      <w:bookmarkStart w:id="1481" w:name="_Toc365558706"/>
      <w:bookmarkStart w:id="1482" w:name="_Toc365617042"/>
      <w:bookmarkStart w:id="1483" w:name="_Toc365617108"/>
      <w:bookmarkStart w:id="1484" w:name="_Toc365649745"/>
      <w:bookmarkStart w:id="1485" w:name="_Toc365651347"/>
      <w:bookmarkStart w:id="1486" w:name="_Toc365652517"/>
      <w:bookmarkStart w:id="1487" w:name="_Toc365654365"/>
      <w:bookmarkStart w:id="1488" w:name="_Toc365885512"/>
      <w:bookmarkStart w:id="1489" w:name="_Toc365889039"/>
      <w:bookmarkStart w:id="1490" w:name="_Toc365900318"/>
      <w:bookmarkStart w:id="1491" w:name="_Toc365905916"/>
      <w:bookmarkStart w:id="1492" w:name="_Toc365968599"/>
      <w:bookmarkStart w:id="1493" w:name="_Toc366488685"/>
      <w:bookmarkStart w:id="1494" w:name="_Toc366501626"/>
      <w:bookmarkStart w:id="1495" w:name="_Toc366503089"/>
      <w:bookmarkStart w:id="1496" w:name="_Toc366505418"/>
      <w:bookmarkStart w:id="1497" w:name="_Toc367127400"/>
      <w:bookmarkStart w:id="1498" w:name="_Toc367263350"/>
      <w:bookmarkStart w:id="1499" w:name="_Toc367263795"/>
      <w:bookmarkStart w:id="1500" w:name="_Toc367265233"/>
      <w:bookmarkStart w:id="1501" w:name="_Toc367362267"/>
      <w:bookmarkStart w:id="1502" w:name="_Toc367450726"/>
      <w:bookmarkStart w:id="1503" w:name="_Toc367698851"/>
      <w:bookmarkStart w:id="1504" w:name="_Toc367699795"/>
      <w:bookmarkStart w:id="1505" w:name="_Toc367710420"/>
      <w:bookmarkStart w:id="1506" w:name="_Toc367714170"/>
      <w:bookmarkStart w:id="1507" w:name="_Toc367716390"/>
      <w:bookmarkStart w:id="1508" w:name="_Toc368387738"/>
      <w:bookmarkStart w:id="1509" w:name="_Toc368394297"/>
      <w:bookmarkStart w:id="1510" w:name="_Toc368395669"/>
      <w:bookmarkStart w:id="1511" w:name="_Toc368483530"/>
      <w:bookmarkStart w:id="1512" w:name="_Toc368491178"/>
      <w:bookmarkStart w:id="1513" w:name="_Toc368492979"/>
      <w:bookmarkStart w:id="1514" w:name="_Toc368494547"/>
      <w:bookmarkStart w:id="1515" w:name="_Toc368554686"/>
      <w:r>
        <w:t>Ikraftträdande- och övergångsbestämmelser</w:t>
      </w:r>
      <w:bookmarkEnd w:id="1454"/>
      <w:bookmarkEnd w:id="1455"/>
      <w:bookmarkEnd w:id="1456"/>
      <w:bookmarkEnd w:id="1457"/>
      <w:bookmarkEnd w:id="1458"/>
      <w:bookmarkEnd w:id="1459"/>
      <w:bookmarkEnd w:id="1460"/>
      <w:bookmarkEnd w:id="1461"/>
      <w:bookmarkEnd w:id="1462"/>
      <w:bookmarkEnd w:id="1463"/>
      <w:bookmarkEnd w:id="1464"/>
      <w:bookmarkEnd w:id="1465"/>
      <w:bookmarkEnd w:id="1466"/>
      <w:bookmarkEnd w:id="1467"/>
      <w:bookmarkEnd w:id="1468"/>
      <w:bookmarkEnd w:id="1469"/>
      <w:bookmarkEnd w:id="1470"/>
      <w:bookmarkEnd w:id="1471"/>
      <w:bookmarkEnd w:id="1472"/>
      <w:bookmarkEnd w:id="1473"/>
      <w:bookmarkEnd w:id="1474"/>
      <w:bookmarkEnd w:id="1475"/>
      <w:bookmarkEnd w:id="1476"/>
      <w:bookmarkEnd w:id="1477"/>
      <w:bookmarkEnd w:id="1478"/>
      <w:bookmarkEnd w:id="1479"/>
      <w:bookmarkEnd w:id="1480"/>
      <w:bookmarkEnd w:id="1481"/>
      <w:bookmarkEnd w:id="1482"/>
      <w:bookmarkEnd w:id="1483"/>
      <w:bookmarkEnd w:id="1484"/>
      <w:bookmarkEnd w:id="1485"/>
      <w:bookmarkEnd w:id="1486"/>
      <w:bookmarkEnd w:id="1487"/>
      <w:bookmarkEnd w:id="1488"/>
      <w:bookmarkEnd w:id="1489"/>
      <w:bookmarkEnd w:id="1490"/>
      <w:bookmarkEnd w:id="1491"/>
      <w:bookmarkEnd w:id="1492"/>
      <w:bookmarkEnd w:id="1493"/>
      <w:bookmarkEnd w:id="1494"/>
      <w:bookmarkEnd w:id="1495"/>
      <w:bookmarkEnd w:id="1496"/>
      <w:bookmarkEnd w:id="1497"/>
      <w:bookmarkEnd w:id="1498"/>
      <w:bookmarkEnd w:id="1499"/>
      <w:bookmarkEnd w:id="1500"/>
      <w:bookmarkEnd w:id="1501"/>
      <w:bookmarkEnd w:id="1502"/>
      <w:bookmarkEnd w:id="1503"/>
      <w:bookmarkEnd w:id="1504"/>
      <w:bookmarkEnd w:id="1505"/>
      <w:bookmarkEnd w:id="1506"/>
      <w:bookmarkEnd w:id="1507"/>
      <w:bookmarkEnd w:id="1508"/>
      <w:bookmarkEnd w:id="1509"/>
      <w:bookmarkEnd w:id="1510"/>
      <w:bookmarkEnd w:id="1511"/>
      <w:bookmarkEnd w:id="1512"/>
      <w:bookmarkEnd w:id="1513"/>
      <w:bookmarkEnd w:id="1514"/>
      <w:bookmarkEnd w:id="1515"/>
    </w:p>
    <w:p w:rsidR="00655D68" w:rsidRDefault="00655D68" w:rsidP="00655D68">
      <w:pPr>
        <w:pStyle w:val="Brdtext"/>
        <w:pBdr>
          <w:top w:val="single" w:sz="4" w:space="1" w:color="000000"/>
          <w:left w:val="single" w:sz="4" w:space="4" w:color="000000"/>
          <w:bottom w:val="single" w:sz="4" w:space="1" w:color="000000"/>
          <w:right w:val="single" w:sz="4" w:space="4" w:color="000000"/>
        </w:pBdr>
        <w:ind w:left="113" w:right="113"/>
      </w:pPr>
      <w:bookmarkStart w:id="1516" w:name="tmp"/>
      <w:r>
        <w:rPr>
          <w:b/>
        </w:rPr>
        <w:t>Regeringens f</w:t>
      </w:r>
      <w:r w:rsidRPr="00CF39AD">
        <w:rPr>
          <w:b/>
        </w:rPr>
        <w:t>örslag:</w:t>
      </w:r>
      <w:r>
        <w:t xml:space="preserve"> De föreslagna bestämmelserna ska träda i kraft den 13 juni 2014. </w:t>
      </w:r>
    </w:p>
    <w:p w:rsidR="00655D68" w:rsidRDefault="00655D68" w:rsidP="00655D68">
      <w:pPr>
        <w:pStyle w:val="Brdtextmedindrag"/>
        <w:pBdr>
          <w:top w:val="single" w:sz="4" w:space="1" w:color="000000"/>
          <w:left w:val="single" w:sz="4" w:space="4" w:color="000000"/>
          <w:bottom w:val="single" w:sz="4" w:space="1" w:color="000000"/>
          <w:right w:val="single" w:sz="4" w:space="4" w:color="000000"/>
        </w:pBdr>
        <w:ind w:left="113" w:right="113"/>
      </w:pPr>
      <w:r>
        <w:t>I fråga om avtal som ingåtts före ikraftträdandet ska äldre bestäm</w:t>
      </w:r>
      <w:r>
        <w:softHyphen/>
        <w:t>melser tillämpas.</w:t>
      </w:r>
    </w:p>
    <w:bookmarkEnd w:id="1516"/>
    <w:p w:rsidR="00655D68" w:rsidRDefault="00655D68" w:rsidP="00655D68">
      <w:pPr>
        <w:pStyle w:val="Brdtextmedindrag"/>
      </w:pPr>
    </w:p>
    <w:p w:rsidR="00655D68" w:rsidRDefault="00655D68" w:rsidP="00655D68">
      <w:pPr>
        <w:pStyle w:val="Brdtextmedindrag"/>
      </w:pPr>
      <w:r>
        <w:rPr>
          <w:b/>
        </w:rPr>
        <w:t xml:space="preserve">Promemorians förslag </w:t>
      </w:r>
      <w:r>
        <w:t>överensstämmer med regeringens.</w:t>
      </w:r>
    </w:p>
    <w:p w:rsidR="00655D68" w:rsidRDefault="00655D68" w:rsidP="00655D68">
      <w:pPr>
        <w:pStyle w:val="Brdtextmedindrag"/>
      </w:pPr>
      <w:r w:rsidRPr="006D5F07">
        <w:rPr>
          <w:b/>
        </w:rPr>
        <w:t>Remissinstanserna</w:t>
      </w:r>
      <w:r>
        <w:t xml:space="preserve"> yttrar sig inte särskilt över promemorians förslag i denna del. </w:t>
      </w:r>
    </w:p>
    <w:p w:rsidR="00655D68" w:rsidRDefault="00655D68" w:rsidP="00655D68">
      <w:pPr>
        <w:pStyle w:val="Brdtextmedindrag"/>
      </w:pPr>
      <w:r w:rsidRPr="00CF39AD">
        <w:rPr>
          <w:b/>
        </w:rPr>
        <w:t xml:space="preserve">Skälen för </w:t>
      </w:r>
      <w:r>
        <w:rPr>
          <w:b/>
        </w:rPr>
        <w:t>regeringens förslag</w:t>
      </w:r>
      <w:r w:rsidRPr="00CF39AD">
        <w:rPr>
          <w:b/>
        </w:rPr>
        <w:t>:</w:t>
      </w:r>
      <w:r>
        <w:t xml:space="preserve"> Enligt artikel 28 i direktivet ska med</w:t>
      </w:r>
      <w:r>
        <w:softHyphen/>
        <w:t>lemsstaterna senast den 13 december 2013 anta de bestämmelser som är nödvändiga för att följa direktivet. Bestämmelserna ska träda i kraft senast den 13 juni 2014 och gälla för avtal som ingås efter detta datum.</w:t>
      </w:r>
    </w:p>
    <w:p w:rsidR="00655D68" w:rsidRDefault="00655D68" w:rsidP="00655D68">
      <w:pPr>
        <w:pStyle w:val="Brdtextmedindrag"/>
      </w:pPr>
      <w:r>
        <w:t>Det är nödvändigt att de föreslagna bestämmelserna träder i kraft den 13 juni 2014. De blir då tillämpliga på avtal som har ingåtts efter ikraft</w:t>
      </w:r>
      <w:r>
        <w:softHyphen/>
        <w:t xml:space="preserve">trädandet och på marknadsföring efter den tidpunkten. I fråga om avtal som ingåtts före ikraftträdandet bör äldre bestämmelser tillämpas. Det bör tydliggöras genom övergångsbestämmelser. </w:t>
      </w:r>
    </w:p>
    <w:p w:rsidR="00655D68" w:rsidRDefault="00655D68" w:rsidP="00655D68">
      <w:pPr>
        <w:pStyle w:val="Brdtextmedindrag"/>
      </w:pPr>
      <w:r>
        <w:t>Bestämmelsen om att vissa avtalsvillkor ska anses oskäliga (förslaget till 3 a § lagen [1994:1512] om avtalsvillkor i konsumentförhållanden) ska användas vid tillämpning av 3 § i samma lag. Enligt den bestämmel</w:t>
      </w:r>
      <w:r>
        <w:softHyphen/>
        <w:t>sen kan Marknadsdomstolen endast förbjuda näringsidkare att använda avtals</w:t>
      </w:r>
      <w:r>
        <w:softHyphen/>
        <w:t>villkor för framtiden</w:t>
      </w:r>
      <w:bookmarkStart w:id="1517" w:name="_Toc351982108"/>
      <w:bookmarkStart w:id="1518" w:name="_Toc351995796"/>
      <w:bookmarkStart w:id="1519" w:name="_Toc352057157"/>
      <w:bookmarkStart w:id="1520" w:name="_Toc352058796"/>
      <w:bookmarkStart w:id="1521" w:name="_Toc354038579"/>
      <w:bookmarkStart w:id="1522" w:name="_Toc354384658"/>
      <w:bookmarkStart w:id="1523" w:name="_Toc354515383"/>
      <w:bookmarkStart w:id="1524" w:name="_Toc355341531"/>
      <w:bookmarkStart w:id="1525" w:name="_Toc357503383"/>
      <w:bookmarkStart w:id="1526" w:name="_Toc357597460"/>
      <w:bookmarkStart w:id="1527" w:name="_Toc357605893"/>
      <w:bookmarkStart w:id="1528" w:name="_Toc357676823"/>
      <w:bookmarkStart w:id="1529" w:name="_Toc358036810"/>
      <w:bookmarkStart w:id="1530" w:name="_Toc358212580"/>
      <w:bookmarkStart w:id="1531" w:name="_Toc358212752"/>
      <w:bookmarkStart w:id="1532" w:name="_Toc358890569"/>
      <w:bookmarkStart w:id="1533" w:name="_Toc358891094"/>
      <w:bookmarkStart w:id="1534" w:name="_Toc359918120"/>
      <w:bookmarkStart w:id="1535" w:name="_Toc360001067"/>
      <w:bookmarkStart w:id="1536" w:name="_Toc360182252"/>
      <w:bookmarkStart w:id="1537" w:name="_Toc364257054"/>
      <w:bookmarkStart w:id="1538" w:name="_Toc364324308"/>
      <w:bookmarkStart w:id="1539" w:name="_Toc364407377"/>
      <w:bookmarkStart w:id="1540" w:name="_Toc364768499"/>
      <w:bookmarkStart w:id="1541" w:name="_Toc364768730"/>
      <w:bookmarkStart w:id="1542" w:name="_Toc364768797"/>
      <w:bookmarkStart w:id="1543" w:name="_Toc365547140"/>
      <w:r>
        <w:t xml:space="preserve"> och det finns därför inget behov av </w:t>
      </w:r>
      <w:r w:rsidR="00D51D07">
        <w:t xml:space="preserve">en </w:t>
      </w:r>
      <w:r>
        <w:t>övergångsbestäm</w:t>
      </w:r>
      <w:r>
        <w:softHyphen/>
        <w:t>melse.</w:t>
      </w:r>
    </w:p>
    <w:p w:rsidR="00655D68" w:rsidRDefault="00655D68" w:rsidP="00A64F4A">
      <w:pPr>
        <w:pStyle w:val="Rubrik1"/>
      </w:pPr>
      <w:bookmarkStart w:id="1544" w:name="_Toc365558707"/>
      <w:bookmarkStart w:id="1545" w:name="_Toc365617043"/>
      <w:bookmarkStart w:id="1546" w:name="_Toc365617109"/>
      <w:bookmarkStart w:id="1547" w:name="_Toc365649746"/>
      <w:bookmarkStart w:id="1548" w:name="_Toc365651348"/>
      <w:bookmarkStart w:id="1549" w:name="_Toc365652518"/>
      <w:bookmarkStart w:id="1550" w:name="_Toc365654366"/>
      <w:bookmarkStart w:id="1551" w:name="_Toc365885513"/>
      <w:bookmarkStart w:id="1552" w:name="_Toc365889040"/>
      <w:bookmarkStart w:id="1553" w:name="_Toc365900319"/>
      <w:bookmarkStart w:id="1554" w:name="_Toc365905917"/>
      <w:bookmarkStart w:id="1555" w:name="_Toc365968600"/>
      <w:bookmarkStart w:id="1556" w:name="_Toc366488686"/>
      <w:bookmarkStart w:id="1557" w:name="_Toc366501627"/>
      <w:bookmarkStart w:id="1558" w:name="_Toc366503090"/>
      <w:bookmarkStart w:id="1559" w:name="_Toc366505419"/>
      <w:bookmarkStart w:id="1560" w:name="_Toc367127401"/>
      <w:bookmarkStart w:id="1561" w:name="_Toc367263351"/>
      <w:bookmarkStart w:id="1562" w:name="_Toc367263796"/>
      <w:bookmarkStart w:id="1563" w:name="_Toc367265234"/>
      <w:bookmarkStart w:id="1564" w:name="_Toc367362268"/>
      <w:bookmarkStart w:id="1565" w:name="_Toc367450727"/>
      <w:bookmarkStart w:id="1566" w:name="_Toc367698852"/>
      <w:bookmarkStart w:id="1567" w:name="_Toc367699796"/>
      <w:bookmarkStart w:id="1568" w:name="_Toc367710421"/>
      <w:bookmarkStart w:id="1569" w:name="_Toc367714171"/>
      <w:bookmarkStart w:id="1570" w:name="_Toc367716391"/>
      <w:bookmarkStart w:id="1571" w:name="_Toc368387739"/>
      <w:bookmarkStart w:id="1572" w:name="_Toc368394298"/>
      <w:bookmarkStart w:id="1573" w:name="_Toc368395670"/>
      <w:bookmarkStart w:id="1574" w:name="_Toc368483531"/>
      <w:bookmarkStart w:id="1575" w:name="_Toc368491179"/>
      <w:bookmarkStart w:id="1576" w:name="_Toc368492980"/>
      <w:bookmarkStart w:id="1577" w:name="_Toc368494548"/>
      <w:bookmarkStart w:id="1578" w:name="_Toc368554687"/>
      <w:r>
        <w:lastRenderedPageBreak/>
        <w:t>Ekonomiska och andra konsekvenser</w:t>
      </w:r>
      <w:bookmarkEnd w:id="1517"/>
      <w:bookmarkEnd w:id="1518"/>
      <w:bookmarkEnd w:id="1519"/>
      <w:bookmarkEnd w:id="1520"/>
      <w:bookmarkEnd w:id="1521"/>
      <w:bookmarkEnd w:id="1522"/>
      <w:bookmarkEnd w:id="1523"/>
      <w:bookmarkEnd w:id="1524"/>
      <w:bookmarkEnd w:id="1525"/>
      <w:bookmarkEnd w:id="1526"/>
      <w:bookmarkEnd w:id="1527"/>
      <w:bookmarkEnd w:id="1528"/>
      <w:bookmarkEnd w:id="1529"/>
      <w:bookmarkEnd w:id="1530"/>
      <w:bookmarkEnd w:id="1531"/>
      <w:bookmarkEnd w:id="1532"/>
      <w:bookmarkEnd w:id="1533"/>
      <w:bookmarkEnd w:id="1534"/>
      <w:bookmarkEnd w:id="1535"/>
      <w:bookmarkEnd w:id="1536"/>
      <w:bookmarkEnd w:id="1537"/>
      <w:bookmarkEnd w:id="1538"/>
      <w:bookmarkEnd w:id="1539"/>
      <w:bookmarkEnd w:id="1540"/>
      <w:bookmarkEnd w:id="1541"/>
      <w:bookmarkEnd w:id="1542"/>
      <w:bookmarkEnd w:id="1543"/>
      <w:bookmarkEnd w:id="1544"/>
      <w:bookmarkEnd w:id="1545"/>
      <w:bookmarkEnd w:id="1546"/>
      <w:bookmarkEnd w:id="1547"/>
      <w:bookmarkEnd w:id="1548"/>
      <w:bookmarkEnd w:id="1549"/>
      <w:bookmarkEnd w:id="1550"/>
      <w:bookmarkEnd w:id="1551"/>
      <w:bookmarkEnd w:id="1552"/>
      <w:bookmarkEnd w:id="1553"/>
      <w:bookmarkEnd w:id="1554"/>
      <w:bookmarkEnd w:id="1555"/>
      <w:bookmarkEnd w:id="1556"/>
      <w:bookmarkEnd w:id="1557"/>
      <w:bookmarkEnd w:id="1558"/>
      <w:bookmarkEnd w:id="1559"/>
      <w:bookmarkEnd w:id="1560"/>
      <w:bookmarkEnd w:id="1561"/>
      <w:bookmarkEnd w:id="1562"/>
      <w:bookmarkEnd w:id="1563"/>
      <w:bookmarkEnd w:id="1564"/>
      <w:bookmarkEnd w:id="1565"/>
      <w:bookmarkEnd w:id="1566"/>
      <w:bookmarkEnd w:id="1567"/>
      <w:bookmarkEnd w:id="1568"/>
      <w:bookmarkEnd w:id="1569"/>
      <w:bookmarkEnd w:id="1570"/>
      <w:bookmarkEnd w:id="1571"/>
      <w:bookmarkEnd w:id="1572"/>
      <w:bookmarkEnd w:id="1573"/>
      <w:bookmarkEnd w:id="1574"/>
      <w:bookmarkEnd w:id="1575"/>
      <w:bookmarkEnd w:id="1576"/>
      <w:bookmarkEnd w:id="1577"/>
      <w:bookmarkEnd w:id="1578"/>
    </w:p>
    <w:p w:rsidR="00655D68" w:rsidRDefault="00655D68" w:rsidP="00655D68">
      <w:pPr>
        <w:pStyle w:val="Brdtext"/>
        <w:pBdr>
          <w:top w:val="single" w:sz="4" w:space="1" w:color="000000"/>
          <w:left w:val="single" w:sz="4" w:space="4" w:color="000000"/>
          <w:bottom w:val="single" w:sz="4" w:space="1" w:color="000000"/>
          <w:right w:val="single" w:sz="4" w:space="4" w:color="000000"/>
        </w:pBdr>
        <w:ind w:left="113" w:right="113"/>
      </w:pPr>
      <w:r>
        <w:rPr>
          <w:b/>
        </w:rPr>
        <w:t>Regeringens b</w:t>
      </w:r>
      <w:r w:rsidRPr="00CF39AD">
        <w:rPr>
          <w:b/>
        </w:rPr>
        <w:t>edömning:</w:t>
      </w:r>
      <w:r>
        <w:t xml:space="preserve"> Den nya enhetliga regleringen inom EU bör innebära besparingar för företag som bedriver verksamhet över nationsgränserna. På sikt bör regleringen kunna leda till bättre kon</w:t>
      </w:r>
      <w:r>
        <w:softHyphen/>
        <w:t>kurrens och lägre priser för konsumenter. Samtidigt kommer förslagen att medföra vissa kostnadsökningar för företag, framför allt för de som säljer på distans eller utanför affärslokaler. Dessa torde dock huvud</w:t>
      </w:r>
      <w:r>
        <w:softHyphen/>
        <w:t>sakligen avse anpassningar till de nya kraven på information och där</w:t>
      </w:r>
      <w:r>
        <w:softHyphen/>
        <w:t xml:space="preserve">för vara övergående. För det allmänna bedöms förslagen medföra endast begränsade merkostnader. </w:t>
      </w:r>
    </w:p>
    <w:p w:rsidR="00655D68" w:rsidRDefault="00655D68" w:rsidP="00655D68">
      <w:pPr>
        <w:pStyle w:val="Brdtextmedindrag"/>
      </w:pPr>
    </w:p>
    <w:p w:rsidR="00655D68" w:rsidRDefault="00655D68" w:rsidP="00655D68">
      <w:pPr>
        <w:pStyle w:val="Brdtextmedindrag"/>
      </w:pPr>
      <w:r>
        <w:rPr>
          <w:b/>
        </w:rPr>
        <w:t xml:space="preserve">Promemorians bedömning </w:t>
      </w:r>
      <w:r>
        <w:t>överensstämmer med regeringens.</w:t>
      </w:r>
    </w:p>
    <w:p w:rsidR="00655D68" w:rsidRDefault="00655D68" w:rsidP="00655D68">
      <w:pPr>
        <w:pStyle w:val="Brdtextmedindrag"/>
      </w:pPr>
      <w:r w:rsidRPr="006D5F07">
        <w:rPr>
          <w:b/>
        </w:rPr>
        <w:t>Remissinstanserna</w:t>
      </w:r>
      <w:r>
        <w:rPr>
          <w:b/>
        </w:rPr>
        <w:t xml:space="preserve">: </w:t>
      </w:r>
      <w:r>
        <w:t xml:space="preserve">De flesta remissinstanserna har ingen invändning mot promemorians bedömning. </w:t>
      </w:r>
      <w:r w:rsidRPr="00A80997">
        <w:rPr>
          <w:i/>
        </w:rPr>
        <w:t>Konsumentverket</w:t>
      </w:r>
      <w:r>
        <w:t xml:space="preserve"> anser att en resurs</w:t>
      </w:r>
      <w:r>
        <w:softHyphen/>
        <w:t xml:space="preserve">förstärkning är en nödvändig förutsättning för att Konsumentverket ska kunna utöva en effektiv och aktiv tillsyn. </w:t>
      </w:r>
      <w:r w:rsidRPr="0061699D">
        <w:rPr>
          <w:i/>
        </w:rPr>
        <w:t>Regelrådet</w:t>
      </w:r>
      <w:r>
        <w:t xml:space="preserve"> avstyrker prome</w:t>
      </w:r>
      <w:r>
        <w:softHyphen/>
        <w:t>morians förslag och menar att konsekvensutredningen är bristfällig. Regelrådet framför bl.a. att det saknas en beskrivning såväl av det mer</w:t>
      </w:r>
      <w:r>
        <w:softHyphen/>
        <w:t xml:space="preserve">arbete för företagen som regleringen kan medföra som beloppsmässiga uppskattningar av de administrativa kostnader som kommer att uppstå för företag med anledning av förslaget samt hur många företag som berörs. </w:t>
      </w:r>
      <w:r w:rsidRPr="00D579D3">
        <w:rPr>
          <w:i/>
        </w:rPr>
        <w:t xml:space="preserve">Småföretagarnas Riksförbund </w:t>
      </w:r>
      <w:r>
        <w:t xml:space="preserve">delar Regelrådets uppfattning. </w:t>
      </w:r>
      <w:r w:rsidRPr="00EA28CB">
        <w:rPr>
          <w:i/>
        </w:rPr>
        <w:t>Närings</w:t>
      </w:r>
      <w:r>
        <w:rPr>
          <w:i/>
        </w:rPr>
        <w:softHyphen/>
      </w:r>
      <w:r w:rsidRPr="00EA28CB">
        <w:rPr>
          <w:i/>
        </w:rPr>
        <w:t>livets Delegation för Marknadsrätt</w:t>
      </w:r>
      <w:r w:rsidRPr="000A41D7">
        <w:t>,</w:t>
      </w:r>
      <w:r>
        <w:rPr>
          <w:i/>
        </w:rPr>
        <w:t xml:space="preserve"> </w:t>
      </w:r>
      <w:r>
        <w:t>till vilken</w:t>
      </w:r>
      <w:r>
        <w:rPr>
          <w:i/>
        </w:rPr>
        <w:t xml:space="preserve"> Tidningsutgivarna </w:t>
      </w:r>
      <w:r w:rsidRPr="000A41D7">
        <w:t>ansluter sig,</w:t>
      </w:r>
      <w:r w:rsidRPr="00EA28CB">
        <w:rPr>
          <w:i/>
        </w:rPr>
        <w:t xml:space="preserve"> </w:t>
      </w:r>
      <w:r>
        <w:t xml:space="preserve">menar att förslagens konsekvenser för olika branscher inte har utretts tillräckligt. </w:t>
      </w:r>
      <w:r w:rsidRPr="007823BF">
        <w:rPr>
          <w:i/>
        </w:rPr>
        <w:t>Svensk Handel</w:t>
      </w:r>
      <w:r>
        <w:t xml:space="preserve"> poängterar att behovet av informationsinsatser inför ikraftträdande av de nya bestämmelserna är stort.</w:t>
      </w:r>
    </w:p>
    <w:p w:rsidR="00655D68" w:rsidRDefault="00655D68" w:rsidP="00655D68">
      <w:pPr>
        <w:pStyle w:val="Brdtextmedindrag"/>
      </w:pPr>
      <w:r w:rsidRPr="00CF39AD">
        <w:rPr>
          <w:b/>
        </w:rPr>
        <w:t xml:space="preserve">Skälen för </w:t>
      </w:r>
      <w:r>
        <w:rPr>
          <w:b/>
        </w:rPr>
        <w:t>regeringens bedömning</w:t>
      </w:r>
      <w:r w:rsidRPr="00CF39AD">
        <w:rPr>
          <w:b/>
        </w:rPr>
        <w:t>:</w:t>
      </w:r>
      <w:r w:rsidR="00612210">
        <w:t xml:space="preserve"> Propositionens</w:t>
      </w:r>
      <w:r>
        <w:t xml:space="preserve"> förslag gäller genomförande av ett EU-direktiv. Den nya enhetliga regleringen inom EU bör innebära besparingar för företag som bedriver verksamhet över nationsgränserna. På sikt bör regleringen kunna leda till bättre kon</w:t>
      </w:r>
      <w:r>
        <w:softHyphen/>
        <w:t>kurrens och lägre priser för konsumenter.</w:t>
      </w:r>
    </w:p>
    <w:p w:rsidR="00655D68" w:rsidRDefault="00655D68" w:rsidP="00655D68">
      <w:pPr>
        <w:pStyle w:val="Brdtextmedindrag"/>
      </w:pPr>
      <w:r>
        <w:t>Direktivet lämnar endast i liten utsträckning utrymme för andra na</w:t>
      </w:r>
      <w:r w:rsidR="006D1FB4">
        <w:softHyphen/>
      </w:r>
      <w:r>
        <w:t>tionella regleringar än de som följer av direktivets bestäm</w:t>
      </w:r>
      <w:r>
        <w:softHyphen/>
        <w:t>melser. Några alternativa lösningar att överväga vid genom</w:t>
      </w:r>
      <w:r>
        <w:softHyphen/>
        <w:t>förandet av direktivet i svensk rätt finns ofta inte. I vissa avseenden tillåter dock direktivet med</w:t>
      </w:r>
      <w:r w:rsidR="006D1FB4">
        <w:softHyphen/>
      </w:r>
      <w:r>
        <w:t xml:space="preserve">lemsstaterna att välja olika lösningar. En genomgående strävan har då </w:t>
      </w:r>
      <w:r w:rsidRPr="006D1FB4">
        <w:rPr>
          <w:spacing w:val="-6"/>
        </w:rPr>
        <w:t>varit att undvika regleringar som skapar administrativa bördor för närings</w:t>
      </w:r>
      <w:r w:rsidR="006D1FB4" w:rsidRPr="006D1FB4">
        <w:rPr>
          <w:spacing w:val="-6"/>
        </w:rPr>
        <w:softHyphen/>
      </w:r>
      <w:r w:rsidRPr="006D1FB4">
        <w:rPr>
          <w:spacing w:val="-6"/>
        </w:rPr>
        <w:t>idkare</w:t>
      </w:r>
      <w:r w:rsidRPr="006D1FB4">
        <w:rPr>
          <w:spacing w:val="-2"/>
        </w:rPr>
        <w:t xml:space="preserve"> utan att medföra annat än mycket begränsad nytta för konsumenter.</w:t>
      </w:r>
      <w:r>
        <w:t xml:space="preserve"> </w:t>
      </w:r>
    </w:p>
    <w:p w:rsidR="00655D68" w:rsidRDefault="00655D68" w:rsidP="00655D68">
      <w:pPr>
        <w:pStyle w:val="Brdtextmedindrag"/>
      </w:pPr>
      <w:r>
        <w:t xml:space="preserve">Utanför direktivets tillämpningsområde är det möjligt med nationella regleringar. I huvudsak föreslås </w:t>
      </w:r>
      <w:r w:rsidR="00612210">
        <w:t>dock i propositionen</w:t>
      </w:r>
      <w:r>
        <w:t xml:space="preserve"> inte några föränd</w:t>
      </w:r>
      <w:r>
        <w:softHyphen/>
        <w:t>ringar som inte har med införlivandet av direktivet att göra. Ett undantag gäller avtal utanför affärslokaler om finansiella tjänster där regleringen föreslås vara densamma som för distansavtal om sådana tjänster. Det innebär i och för sig en ökad informationsskyldighet för företag som tillhandahåller sådana tjänster, vilket skulle kunna medföra ökade kost</w:t>
      </w:r>
      <w:r>
        <w:softHyphen/>
        <w:t>nader. Eftersom det är exakt samma informationsbestäm</w:t>
      </w:r>
      <w:r>
        <w:softHyphen/>
        <w:t>melser som för distansavtal, för vilka företagen redan bör ha utarbetade informations</w:t>
      </w:r>
      <w:r>
        <w:softHyphen/>
        <w:t xml:space="preserve">blanketter och avtalsförslag, bör det dock snarast innebära besparingar för dessa företag.  </w:t>
      </w:r>
    </w:p>
    <w:p w:rsidR="00655D68" w:rsidRDefault="00612210" w:rsidP="00600A3D">
      <w:pPr>
        <w:pStyle w:val="Brdtextmedindrag"/>
      </w:pPr>
      <w:r>
        <w:lastRenderedPageBreak/>
        <w:t>I propositionen</w:t>
      </w:r>
      <w:r w:rsidR="00655D68">
        <w:t xml:space="preserve"> föreslås regler, främst för distansavtal och avtal utan</w:t>
      </w:r>
      <w:r w:rsidR="00655D68">
        <w:softHyphen/>
        <w:t>för affärslokaler, som innebär att fler företag än tidigare kommer att omfattas av regler gällande informationskrav och ångerrätt. Vad gäller informa</w:t>
      </w:r>
      <w:r w:rsidR="00D142E4">
        <w:softHyphen/>
      </w:r>
      <w:r w:rsidR="00655D68">
        <w:t xml:space="preserve">tionskrav föreslås även vissa regler i marknadsföringslagen (2008:486). </w:t>
      </w:r>
      <w:r w:rsidR="00E10025" w:rsidRPr="00943648">
        <w:rPr>
          <w:i/>
        </w:rPr>
        <w:t xml:space="preserve">Lagrådet </w:t>
      </w:r>
      <w:r w:rsidR="00E10025">
        <w:t xml:space="preserve">tar upp frågan om konsekvenserna för företagen. </w:t>
      </w:r>
      <w:r w:rsidR="00655D68">
        <w:t>Förslagen kommer att innebära vissa kostnader av admini</w:t>
      </w:r>
      <w:r w:rsidR="00655D68">
        <w:softHyphen/>
        <w:t>strativ karaktär för före</w:t>
      </w:r>
      <w:r w:rsidR="006D1FB4">
        <w:softHyphen/>
      </w:r>
      <w:r w:rsidR="00655D68">
        <w:t>tag</w:t>
      </w:r>
      <w:r w:rsidR="00B13DB1">
        <w:t>en</w:t>
      </w:r>
      <w:r w:rsidR="00655D68">
        <w:t xml:space="preserve">. </w:t>
      </w:r>
      <w:r w:rsidR="00E10025">
        <w:t>Det hade naturligtvis varit önskvärt om det hade gått att närmare ange hur många företag som berörs av försla</w:t>
      </w:r>
      <w:r w:rsidR="00D51D07">
        <w:t>gen och</w:t>
      </w:r>
      <w:r w:rsidR="00E10025">
        <w:t xml:space="preserve"> hur stora kost</w:t>
      </w:r>
      <w:r w:rsidR="006D1FB4">
        <w:softHyphen/>
      </w:r>
      <w:r w:rsidR="00E10025">
        <w:t xml:space="preserve">naderna kommer att bli för varje företag. </w:t>
      </w:r>
      <w:r w:rsidR="00655D68">
        <w:t xml:space="preserve">Med hänsyn till den begränsade tid som finns för att genomföra direktivet </w:t>
      </w:r>
      <w:r w:rsidR="00E10025">
        <w:t xml:space="preserve">har det dock inte varit möjligt. </w:t>
      </w:r>
      <w:r w:rsidR="00943648">
        <w:t>När det gäller skapande och uppdatering av blanketter för t.ex. informa</w:t>
      </w:r>
      <w:r w:rsidR="006D1FB4">
        <w:softHyphen/>
      </w:r>
      <w:r w:rsidR="00943648">
        <w:t>tion är det något som enbart medför kost</w:t>
      </w:r>
      <w:r w:rsidR="00943648">
        <w:softHyphen/>
        <w:t>na</w:t>
      </w:r>
      <w:r w:rsidR="00943648">
        <w:softHyphen/>
        <w:t>der i ett inledande skede.</w:t>
      </w:r>
    </w:p>
    <w:p w:rsidR="00655D68" w:rsidRDefault="00655D68" w:rsidP="00655D68">
      <w:pPr>
        <w:pStyle w:val="Brdtextmedindrag"/>
      </w:pPr>
      <w:r>
        <w:t>För de företag som sysslar med e-handel finns redan bestämmelser om krav på information och ångerrätt. Även om förändringar sker i lagstift</w:t>
      </w:r>
      <w:r>
        <w:softHyphen/>
        <w:t>ningen är kraven till stora delar desamma som enligt hittillsvarande reglering. Om ett avtal kan ingås på en webbplats måste webbplatsen ses över så det blir möjligt för konsumenten att, innan denne blir</w:t>
      </w:r>
      <w:r w:rsidRPr="00EC68EF">
        <w:t xml:space="preserve"> bunden av en </w:t>
      </w:r>
      <w:r>
        <w:t xml:space="preserve">beställning som medför en </w:t>
      </w:r>
      <w:r w:rsidRPr="00EC68EF">
        <w:t>betalningsförpliktelse</w:t>
      </w:r>
      <w:r>
        <w:t>,</w:t>
      </w:r>
      <w:r w:rsidRPr="00EC68EF">
        <w:t xml:space="preserve"> uttryck</w:t>
      </w:r>
      <w:r w:rsidR="00D51D07">
        <w:softHyphen/>
        <w:t>ligen ta på</w:t>
      </w:r>
      <w:r w:rsidRPr="00EC68EF">
        <w:t xml:space="preserve"> sig förpliktelsen.</w:t>
      </w:r>
      <w:r>
        <w:t xml:space="preserve"> </w:t>
      </w:r>
    </w:p>
    <w:p w:rsidR="00655D68" w:rsidRDefault="00655D68" w:rsidP="00655D68">
      <w:pPr>
        <w:pStyle w:val="Brdtextmedindrag"/>
      </w:pPr>
      <w:r>
        <w:t>För vissa avtal utanför affärslokaler innebär förslagen att nya regler införs och att marknadsföring, information och standardavtal måste anpassas till det nya regel</w:t>
      </w:r>
      <w:r>
        <w:softHyphen/>
        <w:t>verket. När konsumenter utnyttjar sin ångerrätt medför det kost</w:t>
      </w:r>
      <w:r>
        <w:softHyphen/>
        <w:t>nader för näringsidkare. Det förhållandet att fler avtals</w:t>
      </w:r>
      <w:r w:rsidR="006D1FB4">
        <w:softHyphen/>
      </w:r>
      <w:r>
        <w:t xml:space="preserve">typer omfattas av ångerrätt innebär att dessa kostnader kommer att öka. </w:t>
      </w:r>
    </w:p>
    <w:p w:rsidR="00655D68" w:rsidRDefault="00655D68" w:rsidP="00655D68">
      <w:pPr>
        <w:pStyle w:val="Brdtextmedindrag"/>
      </w:pPr>
      <w:r>
        <w:t>Informationskraven i marknadsföringslagen är nya och omfattar före</w:t>
      </w:r>
      <w:r>
        <w:softHyphen/>
        <w:t>tag som säljer produkter i affärslokaler. Förslagen kan innebära vissa kostnader för anpassning även för dessa företag. Informationskraven är dock allmänt hållna och för de allra flesta företag är det redan i dag själv</w:t>
      </w:r>
      <w:r>
        <w:softHyphen/>
        <w:t>klart att ge konsumenten den aktuella informationen.</w:t>
      </w:r>
    </w:p>
    <w:p w:rsidR="00655D68" w:rsidRDefault="00655D68" w:rsidP="00655D68">
      <w:pPr>
        <w:pStyle w:val="Brdtextmedindrag"/>
      </w:pPr>
      <w:r>
        <w:t xml:space="preserve">Eftersom förslagen innebär att det blir likadana bestämmelser i hela EU inom ramen för direktivets tillämpningsområde, behöver företagen i mindre grad anpassa sina avtal till olika nationella marknader, vilket bör innebära en kostnadsbesparing. </w:t>
      </w:r>
    </w:p>
    <w:p w:rsidR="00655D68" w:rsidRDefault="00655D68" w:rsidP="00655D68">
      <w:pPr>
        <w:pStyle w:val="Brdtextmedindrag"/>
      </w:pPr>
      <w:r>
        <w:t xml:space="preserve">De ändringar som föreslås i konsumentköplagen (1990:932) och lagen (1994:1512) om avtalsvillkor i konsumentförhållanden innebär till stora delar klargöranden av gällande rätt och konsekvenserna för företagen bör därmed bli begränsade. </w:t>
      </w:r>
    </w:p>
    <w:p w:rsidR="00655D68" w:rsidRDefault="00655D68" w:rsidP="00655D68">
      <w:pPr>
        <w:pStyle w:val="Brdtextmedindrag"/>
      </w:pPr>
      <w:r>
        <w:t>För det allmänna bedöms förslagen medföra endast begränsade mer</w:t>
      </w:r>
      <w:r>
        <w:softHyphen/>
        <w:t>kostnader. Ett visst initialt behov av informations- och utbildningsin</w:t>
      </w:r>
      <w:r>
        <w:softHyphen/>
        <w:t>satser från Konsumentverket kommer att finnas. Regeringens bedömning är dock att kostnaderna bör kunna rymmas inom verkets befintliga an</w:t>
      </w:r>
      <w:r>
        <w:softHyphen/>
        <w:t>slagsramar. När det gäller Konsumentverkets tillsynsansvar så ändras inte tillsynsuppgifterna på något annat sätt än vad som följer av förslagen i sak och ska därför också rymmas inom de befintliga ekonomiska ramar</w:t>
      </w:r>
      <w:r>
        <w:softHyphen/>
        <w:t>na. De föreslagna reglerna torde inte innebära några ökade kostnader för konsumentvägledare, Allmänna reklamations</w:t>
      </w:r>
      <w:r>
        <w:softHyphen/>
        <w:t xml:space="preserve">nämnden eller domstolarna. </w:t>
      </w:r>
    </w:p>
    <w:p w:rsidR="00655D68" w:rsidRDefault="00655D68" w:rsidP="00655D68">
      <w:pPr>
        <w:pStyle w:val="Brdtextmedindrag"/>
      </w:pPr>
      <w:r>
        <w:t>Lagförslagen innebär som nämns ovan att företagen behöver anpassa bl.a. sin information till den nya regleringen. Bestämmelserna ska dock inte börja tillämpas förrän de</w:t>
      </w:r>
      <w:r w:rsidR="00B13DB1">
        <w:t>n 13 juni 2014. Det finns således</w:t>
      </w:r>
      <w:r>
        <w:t xml:space="preserve"> tid för företagen att göra nödvändiga anpass</w:t>
      </w:r>
      <w:r>
        <w:softHyphen/>
        <w:t>ningar.</w:t>
      </w:r>
    </w:p>
    <w:p w:rsidR="00655D68" w:rsidRDefault="00655D68" w:rsidP="00A64F4A">
      <w:pPr>
        <w:pStyle w:val="Rubrik1"/>
      </w:pPr>
      <w:bookmarkStart w:id="1579" w:name="_Toc351982109"/>
      <w:bookmarkStart w:id="1580" w:name="_Toc351995797"/>
      <w:bookmarkStart w:id="1581" w:name="_Toc352057158"/>
      <w:bookmarkStart w:id="1582" w:name="_Toc352058797"/>
      <w:bookmarkStart w:id="1583" w:name="_Toc354038580"/>
      <w:bookmarkStart w:id="1584" w:name="_Toc354384659"/>
      <w:bookmarkStart w:id="1585" w:name="_Toc354515384"/>
      <w:bookmarkStart w:id="1586" w:name="_Toc355341532"/>
      <w:bookmarkStart w:id="1587" w:name="_Toc357503384"/>
      <w:bookmarkStart w:id="1588" w:name="_Toc357597461"/>
      <w:bookmarkStart w:id="1589" w:name="_Toc357605894"/>
      <w:bookmarkStart w:id="1590" w:name="_Toc357676824"/>
      <w:bookmarkStart w:id="1591" w:name="_Toc358036811"/>
      <w:bookmarkStart w:id="1592" w:name="_Toc358212581"/>
      <w:bookmarkStart w:id="1593" w:name="_Toc358212753"/>
      <w:bookmarkStart w:id="1594" w:name="_Toc358890570"/>
      <w:bookmarkStart w:id="1595" w:name="_Toc358891095"/>
      <w:bookmarkStart w:id="1596" w:name="_Toc359918121"/>
      <w:bookmarkStart w:id="1597" w:name="_Toc360001068"/>
      <w:bookmarkStart w:id="1598" w:name="_Toc360182253"/>
      <w:bookmarkStart w:id="1599" w:name="_Toc364257055"/>
      <w:bookmarkStart w:id="1600" w:name="_Toc364324309"/>
      <w:bookmarkStart w:id="1601" w:name="_Toc364407378"/>
      <w:bookmarkStart w:id="1602" w:name="_Toc364768500"/>
      <w:bookmarkStart w:id="1603" w:name="_Toc364768731"/>
      <w:bookmarkStart w:id="1604" w:name="_Toc364768798"/>
      <w:bookmarkStart w:id="1605" w:name="_Toc365547141"/>
      <w:bookmarkStart w:id="1606" w:name="_Toc365558708"/>
      <w:bookmarkStart w:id="1607" w:name="_Toc365617044"/>
      <w:bookmarkStart w:id="1608" w:name="_Toc365617110"/>
      <w:bookmarkStart w:id="1609" w:name="_Toc365649747"/>
      <w:bookmarkStart w:id="1610" w:name="_Toc365651349"/>
      <w:bookmarkStart w:id="1611" w:name="_Toc365652519"/>
      <w:bookmarkStart w:id="1612" w:name="_Toc365654367"/>
      <w:bookmarkStart w:id="1613" w:name="_Toc365885514"/>
      <w:bookmarkStart w:id="1614" w:name="_Toc365889041"/>
      <w:bookmarkStart w:id="1615" w:name="_Toc365900320"/>
      <w:bookmarkStart w:id="1616" w:name="_Toc365905918"/>
      <w:bookmarkStart w:id="1617" w:name="_Toc365968601"/>
      <w:bookmarkStart w:id="1618" w:name="_Toc366488687"/>
      <w:bookmarkStart w:id="1619" w:name="_Toc366501628"/>
      <w:bookmarkStart w:id="1620" w:name="_Toc366503091"/>
      <w:bookmarkStart w:id="1621" w:name="_Toc366505420"/>
      <w:bookmarkStart w:id="1622" w:name="_Toc367127402"/>
      <w:bookmarkStart w:id="1623" w:name="_Toc367263352"/>
      <w:bookmarkStart w:id="1624" w:name="_Toc367263797"/>
      <w:bookmarkStart w:id="1625" w:name="_Toc367265235"/>
      <w:bookmarkStart w:id="1626" w:name="_Toc367362269"/>
      <w:bookmarkStart w:id="1627" w:name="_Toc367450728"/>
      <w:bookmarkStart w:id="1628" w:name="_Toc367698853"/>
      <w:bookmarkStart w:id="1629" w:name="_Toc367699797"/>
      <w:bookmarkStart w:id="1630" w:name="_Toc367710422"/>
      <w:bookmarkStart w:id="1631" w:name="_Toc367714172"/>
      <w:bookmarkStart w:id="1632" w:name="_Toc367716392"/>
      <w:bookmarkStart w:id="1633" w:name="_Toc368387740"/>
      <w:bookmarkStart w:id="1634" w:name="_Toc368394299"/>
      <w:bookmarkStart w:id="1635" w:name="_Toc368395671"/>
      <w:bookmarkStart w:id="1636" w:name="_Toc368483532"/>
      <w:bookmarkStart w:id="1637" w:name="_Toc368491180"/>
      <w:bookmarkStart w:id="1638" w:name="_Toc368492981"/>
      <w:bookmarkStart w:id="1639" w:name="_Toc368494549"/>
      <w:bookmarkStart w:id="1640" w:name="_Toc368554688"/>
      <w:r>
        <w:lastRenderedPageBreak/>
        <w:t>Författningskommentar</w:t>
      </w:r>
      <w:bookmarkEnd w:id="1579"/>
      <w:bookmarkEnd w:id="1580"/>
      <w:bookmarkEnd w:id="1581"/>
      <w:bookmarkEnd w:id="1582"/>
      <w:bookmarkEnd w:id="1583"/>
      <w:bookmarkEnd w:id="1584"/>
      <w:bookmarkEnd w:id="1585"/>
      <w:bookmarkEnd w:id="1586"/>
      <w:bookmarkEnd w:id="1587"/>
      <w:bookmarkEnd w:id="1588"/>
      <w:bookmarkEnd w:id="1589"/>
      <w:bookmarkEnd w:id="1590"/>
      <w:bookmarkEnd w:id="1591"/>
      <w:bookmarkEnd w:id="1592"/>
      <w:bookmarkEnd w:id="1593"/>
      <w:bookmarkEnd w:id="1594"/>
      <w:bookmarkEnd w:id="1595"/>
      <w:bookmarkEnd w:id="1596"/>
      <w:bookmarkEnd w:id="1597"/>
      <w:bookmarkEnd w:id="1598"/>
      <w:bookmarkEnd w:id="1599"/>
      <w:bookmarkEnd w:id="1600"/>
      <w:bookmarkEnd w:id="1601"/>
      <w:bookmarkEnd w:id="1602"/>
      <w:bookmarkEnd w:id="1603"/>
      <w:bookmarkEnd w:id="1604"/>
      <w:bookmarkEnd w:id="1605"/>
      <w:bookmarkEnd w:id="1606"/>
      <w:bookmarkEnd w:id="1607"/>
      <w:bookmarkEnd w:id="1608"/>
      <w:bookmarkEnd w:id="1609"/>
      <w:bookmarkEnd w:id="1610"/>
      <w:bookmarkEnd w:id="1611"/>
      <w:bookmarkEnd w:id="1612"/>
      <w:bookmarkEnd w:id="1613"/>
      <w:bookmarkEnd w:id="1614"/>
      <w:bookmarkEnd w:id="1615"/>
      <w:bookmarkEnd w:id="1616"/>
      <w:bookmarkEnd w:id="1617"/>
      <w:bookmarkEnd w:id="1618"/>
      <w:bookmarkEnd w:id="1619"/>
      <w:bookmarkEnd w:id="1620"/>
      <w:bookmarkEnd w:id="1621"/>
      <w:bookmarkEnd w:id="1622"/>
      <w:bookmarkEnd w:id="1623"/>
      <w:bookmarkEnd w:id="1624"/>
      <w:bookmarkEnd w:id="1625"/>
      <w:bookmarkEnd w:id="1626"/>
      <w:bookmarkEnd w:id="1627"/>
      <w:bookmarkEnd w:id="1628"/>
      <w:bookmarkEnd w:id="1629"/>
      <w:bookmarkEnd w:id="1630"/>
      <w:bookmarkEnd w:id="1631"/>
      <w:bookmarkEnd w:id="1632"/>
      <w:bookmarkEnd w:id="1633"/>
      <w:bookmarkEnd w:id="1634"/>
      <w:bookmarkEnd w:id="1635"/>
      <w:bookmarkEnd w:id="1636"/>
      <w:bookmarkEnd w:id="1637"/>
      <w:bookmarkEnd w:id="1638"/>
      <w:bookmarkEnd w:id="1639"/>
      <w:bookmarkEnd w:id="1640"/>
    </w:p>
    <w:p w:rsidR="00655D68" w:rsidRDefault="00655D68" w:rsidP="00A64F4A">
      <w:pPr>
        <w:pStyle w:val="Rubrik2"/>
        <w:spacing w:before="0"/>
      </w:pPr>
      <w:bookmarkStart w:id="1641" w:name="_Toc351982110"/>
      <w:bookmarkStart w:id="1642" w:name="_Toc351995798"/>
      <w:bookmarkStart w:id="1643" w:name="_Toc352057159"/>
      <w:bookmarkStart w:id="1644" w:name="_Toc352058798"/>
      <w:bookmarkStart w:id="1645" w:name="_Toc354038581"/>
      <w:bookmarkStart w:id="1646" w:name="_Toc354384660"/>
      <w:bookmarkStart w:id="1647" w:name="_Toc354515385"/>
      <w:bookmarkStart w:id="1648" w:name="_Toc355341533"/>
      <w:bookmarkStart w:id="1649" w:name="_Toc357503385"/>
      <w:bookmarkStart w:id="1650" w:name="_Toc357597462"/>
      <w:bookmarkStart w:id="1651" w:name="_Toc357605895"/>
      <w:bookmarkStart w:id="1652" w:name="_Toc357676825"/>
      <w:bookmarkStart w:id="1653" w:name="_Toc358036812"/>
      <w:bookmarkStart w:id="1654" w:name="_Toc358212582"/>
      <w:bookmarkStart w:id="1655" w:name="_Toc358212754"/>
      <w:bookmarkStart w:id="1656" w:name="_Toc358890571"/>
      <w:bookmarkStart w:id="1657" w:name="_Toc358891096"/>
      <w:bookmarkStart w:id="1658" w:name="_Toc359918122"/>
      <w:bookmarkStart w:id="1659" w:name="_Toc360001069"/>
      <w:bookmarkStart w:id="1660" w:name="_Toc360182254"/>
      <w:bookmarkStart w:id="1661" w:name="_Toc364257056"/>
      <w:bookmarkStart w:id="1662" w:name="_Toc364324310"/>
      <w:bookmarkStart w:id="1663" w:name="_Toc364407379"/>
      <w:bookmarkStart w:id="1664" w:name="_Toc364768501"/>
      <w:bookmarkStart w:id="1665" w:name="_Toc364768732"/>
      <w:bookmarkStart w:id="1666" w:name="_Toc364768799"/>
      <w:bookmarkStart w:id="1667" w:name="_Toc365547142"/>
      <w:bookmarkStart w:id="1668" w:name="_Toc365558709"/>
      <w:bookmarkStart w:id="1669" w:name="_Toc365617045"/>
      <w:bookmarkStart w:id="1670" w:name="_Toc365617111"/>
      <w:bookmarkStart w:id="1671" w:name="_Toc365649748"/>
      <w:bookmarkStart w:id="1672" w:name="_Toc365651350"/>
      <w:bookmarkStart w:id="1673" w:name="_Toc365652520"/>
      <w:bookmarkStart w:id="1674" w:name="_Toc365654368"/>
      <w:bookmarkStart w:id="1675" w:name="_Toc365885515"/>
      <w:bookmarkStart w:id="1676" w:name="_Toc365889042"/>
      <w:bookmarkStart w:id="1677" w:name="_Toc365900321"/>
      <w:bookmarkStart w:id="1678" w:name="_Toc365905919"/>
      <w:bookmarkStart w:id="1679" w:name="_Toc365968602"/>
      <w:bookmarkStart w:id="1680" w:name="_Toc366488688"/>
      <w:bookmarkStart w:id="1681" w:name="_Toc366501629"/>
      <w:bookmarkStart w:id="1682" w:name="_Toc366503092"/>
      <w:bookmarkStart w:id="1683" w:name="_Toc366505421"/>
      <w:bookmarkStart w:id="1684" w:name="_Toc367127403"/>
      <w:bookmarkStart w:id="1685" w:name="_Toc367263353"/>
      <w:bookmarkStart w:id="1686" w:name="_Toc367263798"/>
      <w:bookmarkStart w:id="1687" w:name="_Toc367265236"/>
      <w:bookmarkStart w:id="1688" w:name="_Toc367362270"/>
      <w:bookmarkStart w:id="1689" w:name="_Toc367450729"/>
      <w:bookmarkStart w:id="1690" w:name="_Toc367698854"/>
      <w:bookmarkStart w:id="1691" w:name="_Toc367699798"/>
      <w:bookmarkStart w:id="1692" w:name="_Toc367710423"/>
      <w:bookmarkStart w:id="1693" w:name="_Toc367714173"/>
      <w:bookmarkStart w:id="1694" w:name="_Toc367716393"/>
      <w:bookmarkStart w:id="1695" w:name="_Toc368387741"/>
      <w:bookmarkStart w:id="1696" w:name="_Toc368394300"/>
      <w:bookmarkStart w:id="1697" w:name="_Toc368395672"/>
      <w:bookmarkStart w:id="1698" w:name="_Toc368483533"/>
      <w:bookmarkStart w:id="1699" w:name="_Toc368491181"/>
      <w:bookmarkStart w:id="1700" w:name="_Toc368492982"/>
      <w:bookmarkStart w:id="1701" w:name="_Toc368494550"/>
      <w:bookmarkStart w:id="1702" w:name="_Toc368554689"/>
      <w:r>
        <w:t>Förslaget till lag om ändring i konsumentköplagen (1990:932)</w:t>
      </w:r>
      <w:bookmarkEnd w:id="1641"/>
      <w:bookmarkEnd w:id="1642"/>
      <w:bookmarkEnd w:id="1643"/>
      <w:bookmarkEnd w:id="1644"/>
      <w:bookmarkEnd w:id="1645"/>
      <w:bookmarkEnd w:id="1646"/>
      <w:bookmarkEnd w:id="1647"/>
      <w:bookmarkEnd w:id="1648"/>
      <w:bookmarkEnd w:id="1649"/>
      <w:bookmarkEnd w:id="1650"/>
      <w:bookmarkEnd w:id="1651"/>
      <w:bookmarkEnd w:id="1652"/>
      <w:bookmarkEnd w:id="1653"/>
      <w:bookmarkEnd w:id="1654"/>
      <w:bookmarkEnd w:id="1655"/>
      <w:bookmarkEnd w:id="1656"/>
      <w:bookmarkEnd w:id="1657"/>
      <w:bookmarkEnd w:id="1658"/>
      <w:bookmarkEnd w:id="1659"/>
      <w:bookmarkEnd w:id="1660"/>
      <w:bookmarkEnd w:id="1661"/>
      <w:bookmarkEnd w:id="1662"/>
      <w:bookmarkEnd w:id="1663"/>
      <w:bookmarkEnd w:id="1664"/>
      <w:bookmarkEnd w:id="1665"/>
      <w:bookmarkEnd w:id="1666"/>
      <w:bookmarkEnd w:id="1667"/>
      <w:bookmarkEnd w:id="1668"/>
      <w:bookmarkEnd w:id="1669"/>
      <w:bookmarkEnd w:id="1670"/>
      <w:bookmarkEnd w:id="1671"/>
      <w:bookmarkEnd w:id="1672"/>
      <w:bookmarkEnd w:id="1673"/>
      <w:bookmarkEnd w:id="1674"/>
      <w:bookmarkEnd w:id="1675"/>
      <w:bookmarkEnd w:id="1676"/>
      <w:bookmarkEnd w:id="1677"/>
      <w:bookmarkEnd w:id="1678"/>
      <w:bookmarkEnd w:id="1679"/>
      <w:bookmarkEnd w:id="1680"/>
      <w:bookmarkEnd w:id="1681"/>
      <w:bookmarkEnd w:id="1682"/>
      <w:bookmarkEnd w:id="1683"/>
      <w:bookmarkEnd w:id="1684"/>
      <w:bookmarkEnd w:id="1685"/>
      <w:bookmarkEnd w:id="1686"/>
      <w:bookmarkEnd w:id="1687"/>
      <w:bookmarkEnd w:id="1688"/>
      <w:bookmarkEnd w:id="1689"/>
      <w:bookmarkEnd w:id="1690"/>
      <w:bookmarkEnd w:id="1691"/>
      <w:bookmarkEnd w:id="1692"/>
      <w:bookmarkEnd w:id="1693"/>
      <w:bookmarkEnd w:id="1694"/>
      <w:bookmarkEnd w:id="1695"/>
      <w:bookmarkEnd w:id="1696"/>
      <w:bookmarkEnd w:id="1697"/>
      <w:bookmarkEnd w:id="1698"/>
      <w:bookmarkEnd w:id="1699"/>
      <w:bookmarkEnd w:id="1700"/>
      <w:bookmarkEnd w:id="1701"/>
      <w:bookmarkEnd w:id="1702"/>
    </w:p>
    <w:p w:rsidR="00655D68" w:rsidRPr="00CF39AD" w:rsidRDefault="00655D68" w:rsidP="00655D68">
      <w:pPr>
        <w:pStyle w:val="Rubrik5utannumrering"/>
        <w:spacing w:before="0"/>
        <w:rPr>
          <w:i w:val="0"/>
        </w:rPr>
      </w:pPr>
      <w:r w:rsidRPr="00CF39AD">
        <w:rPr>
          <w:i w:val="0"/>
        </w:rPr>
        <w:t>Tiden för avlämnandet</w:t>
      </w:r>
    </w:p>
    <w:p w:rsidR="00655D68" w:rsidRPr="00CF39AD" w:rsidRDefault="00655D68" w:rsidP="00655D68">
      <w:pPr>
        <w:pStyle w:val="Brdtext"/>
        <w:rPr>
          <w:sz w:val="18"/>
          <w:szCs w:val="18"/>
        </w:rPr>
      </w:pPr>
      <w:r w:rsidRPr="00CF39AD">
        <w:rPr>
          <w:b/>
          <w:sz w:val="18"/>
          <w:szCs w:val="18"/>
        </w:rPr>
        <w:t>5 §</w:t>
      </w:r>
      <w:r w:rsidRPr="00CF39AD">
        <w:rPr>
          <w:sz w:val="18"/>
          <w:szCs w:val="18"/>
        </w:rPr>
        <w:t>  </w:t>
      </w:r>
      <w:r w:rsidRPr="0037695E">
        <w:rPr>
          <w:sz w:val="18"/>
          <w:szCs w:val="18"/>
        </w:rPr>
        <w:t>Om det inte följer av avtalet</w:t>
      </w:r>
      <w:r>
        <w:rPr>
          <w:sz w:val="18"/>
          <w:szCs w:val="18"/>
        </w:rPr>
        <w:t xml:space="preserve"> </w:t>
      </w:r>
      <w:r w:rsidRPr="001F6B3F">
        <w:rPr>
          <w:i/>
          <w:sz w:val="18"/>
          <w:szCs w:val="18"/>
        </w:rPr>
        <w:t xml:space="preserve">när </w:t>
      </w:r>
      <w:r w:rsidRPr="00A53636">
        <w:rPr>
          <w:sz w:val="18"/>
          <w:szCs w:val="18"/>
        </w:rPr>
        <w:t>varan</w:t>
      </w:r>
      <w:r w:rsidRPr="001F6B3F">
        <w:rPr>
          <w:i/>
          <w:sz w:val="18"/>
          <w:szCs w:val="18"/>
        </w:rPr>
        <w:t xml:space="preserve"> ska </w:t>
      </w:r>
      <w:r w:rsidRPr="00A53636">
        <w:rPr>
          <w:sz w:val="18"/>
          <w:szCs w:val="18"/>
        </w:rPr>
        <w:t>avlämnas,</w:t>
      </w:r>
      <w:r w:rsidRPr="0037695E">
        <w:rPr>
          <w:sz w:val="18"/>
          <w:szCs w:val="18"/>
        </w:rPr>
        <w:t xml:space="preserve"> </w:t>
      </w:r>
      <w:r w:rsidRPr="0037695E">
        <w:rPr>
          <w:i/>
          <w:sz w:val="18"/>
          <w:szCs w:val="18"/>
        </w:rPr>
        <w:t xml:space="preserve">ska </w:t>
      </w:r>
      <w:r w:rsidRPr="003F67A6">
        <w:rPr>
          <w:sz w:val="18"/>
          <w:szCs w:val="18"/>
        </w:rPr>
        <w:t>den avlämnas</w:t>
      </w:r>
      <w:r w:rsidRPr="0037695E">
        <w:rPr>
          <w:sz w:val="18"/>
          <w:szCs w:val="18"/>
        </w:rPr>
        <w:t xml:space="preserve"> </w:t>
      </w:r>
      <w:r w:rsidRPr="0037695E">
        <w:rPr>
          <w:i/>
          <w:sz w:val="18"/>
          <w:szCs w:val="18"/>
        </w:rPr>
        <w:t>utan onödigt dröjsmål och senast 30 dagar efter det att avtalet ingicks</w:t>
      </w:r>
      <w:r w:rsidRPr="0037695E">
        <w:rPr>
          <w:sz w:val="18"/>
          <w:szCs w:val="18"/>
        </w:rPr>
        <w:t>.</w:t>
      </w:r>
    </w:p>
    <w:p w:rsidR="00655D68" w:rsidRPr="00CF39AD" w:rsidRDefault="00655D68" w:rsidP="00655D68">
      <w:pPr>
        <w:pStyle w:val="Brdtextmedindrag"/>
        <w:rPr>
          <w:sz w:val="18"/>
          <w:szCs w:val="18"/>
        </w:rPr>
      </w:pPr>
      <w:r w:rsidRPr="00CD5973">
        <w:rPr>
          <w:i/>
          <w:sz w:val="18"/>
          <w:szCs w:val="18"/>
        </w:rPr>
        <w:t>Om</w:t>
      </w:r>
      <w:r w:rsidRPr="00CF39AD">
        <w:rPr>
          <w:sz w:val="18"/>
          <w:szCs w:val="18"/>
        </w:rPr>
        <w:t xml:space="preserve"> köparen </w:t>
      </w:r>
      <w:r w:rsidRPr="00A53636">
        <w:rPr>
          <w:sz w:val="18"/>
          <w:szCs w:val="18"/>
        </w:rPr>
        <w:t xml:space="preserve">inte </w:t>
      </w:r>
      <w:r w:rsidRPr="00BE68EA">
        <w:rPr>
          <w:i/>
          <w:sz w:val="18"/>
          <w:szCs w:val="18"/>
        </w:rPr>
        <w:t>har</w:t>
      </w:r>
      <w:r w:rsidRPr="00CF39AD">
        <w:rPr>
          <w:sz w:val="18"/>
          <w:szCs w:val="18"/>
        </w:rPr>
        <w:t xml:space="preserve"> fått kredit, är säljaren inte skyldig att lämna ut varan förrän den betalas.</w:t>
      </w:r>
    </w:p>
    <w:p w:rsidR="00655D68" w:rsidRDefault="00655D68" w:rsidP="00655D68">
      <w:pPr>
        <w:pStyle w:val="Brdtextmedindrag"/>
      </w:pPr>
    </w:p>
    <w:p w:rsidR="00655D68" w:rsidRDefault="00655D68" w:rsidP="00655D68">
      <w:pPr>
        <w:pStyle w:val="Brdtext"/>
      </w:pPr>
      <w:r>
        <w:t>I paragrafen regleras vid vilken tidpunkt en vara ska avläm</w:t>
      </w:r>
      <w:r>
        <w:softHyphen/>
        <w:t>nas. Över</w:t>
      </w:r>
      <w:r>
        <w:softHyphen/>
        <w:t>vägandena finns i avsnitt 7. Genom ändringarna i första stycket genom</w:t>
      </w:r>
      <w:r>
        <w:softHyphen/>
        <w:t>förs artikel 18.1 i direktivet. I andra stycket görs enbart språkliga ändringar.</w:t>
      </w:r>
    </w:p>
    <w:p w:rsidR="00655D68" w:rsidRDefault="00655D68" w:rsidP="00655D68">
      <w:pPr>
        <w:pStyle w:val="Brdtextmedindrag"/>
      </w:pPr>
      <w:r>
        <w:t xml:space="preserve">Av </w:t>
      </w:r>
      <w:r w:rsidRPr="00CF39AD">
        <w:rPr>
          <w:i/>
        </w:rPr>
        <w:t>första stycket</w:t>
      </w:r>
      <w:r>
        <w:t xml:space="preserve"> framgår att om det anges i avtalet när varan ska avlämnas, gäller detta. Avtalet kan innehålla en bestämd tidpunkt, ett visst datum, för avlämnande. Även om tiden för avlämnande är något mer obestämd – det kan t.ex. anges att avlämnandet ska ske inom sex veckor – får det anses följa av avtalet när varan ska avlämnas. </w:t>
      </w:r>
    </w:p>
    <w:p w:rsidR="00655D68" w:rsidRDefault="00655D68" w:rsidP="00655D68">
      <w:pPr>
        <w:pStyle w:val="Brdtextmedindrag"/>
      </w:pPr>
      <w:r>
        <w:t>Tiden för avlämnande får anses avtalad även när det anges i avtalet att avlämnande ska ske efter anfordran. Ett avtalsvillkor som innebär att av</w:t>
      </w:r>
      <w:r>
        <w:softHyphen/>
        <w:t xml:space="preserve">lämnande ska ske efter anfordran, varpå säljaren har längre tid än 30 dagar på sig att avlämna varan, skulle dock kunna betraktas som oskäligt (jfr nedan om den yttersta tidpunkten för avlämnande). </w:t>
      </w:r>
    </w:p>
    <w:p w:rsidR="00655D68" w:rsidRDefault="00655D68" w:rsidP="00655D68">
      <w:pPr>
        <w:pStyle w:val="Brdtextmedindrag"/>
      </w:pPr>
      <w:r>
        <w:t>Om tiden för avlämnandet inte följer av avtalet, ska varan avlämnas utan onödigt dröjsmål och senast 30 dagar från tid</w:t>
      </w:r>
      <w:r>
        <w:softHyphen/>
        <w:t>punkten när avtalet ingicks. Att avlämnande ska ske utan onödigt dröjsmål innebär att sälja</w:t>
      </w:r>
      <w:r>
        <w:softHyphen/>
        <w:t>ren ska sträva efter att avlämna varan så fort som möjligt. Sjukdom, varierande efterfrågan, försenade leveranser till säljaren m.m. k</w:t>
      </w:r>
      <w:r w:rsidR="00D51D07">
        <w:t>an göra att avlämnandet fördröjs</w:t>
      </w:r>
      <w:r>
        <w:t xml:space="preserve">. Den yttersta tidpunkten för avlämnande är 30 dagar efter det att avtalet ingicks. </w:t>
      </w:r>
    </w:p>
    <w:p w:rsidR="00655D68" w:rsidRDefault="00655D68" w:rsidP="00655D68">
      <w:pPr>
        <w:pStyle w:val="Brdtextmedindrag"/>
      </w:pPr>
      <w:r>
        <w:t>Konsekvenserna av att varan avlämnas för sent eller inte alls regleras i 10–14 §§.</w:t>
      </w:r>
    </w:p>
    <w:p w:rsidR="00655D68" w:rsidRPr="004C7E09" w:rsidRDefault="00655D68" w:rsidP="00655D68">
      <w:pPr>
        <w:pStyle w:val="Rubrik5utannumrering"/>
        <w:rPr>
          <w:i w:val="0"/>
        </w:rPr>
      </w:pPr>
      <w:r w:rsidRPr="004C7E09">
        <w:rPr>
          <w:i w:val="0"/>
        </w:rPr>
        <w:t>Rätt att häva köpet</w:t>
      </w:r>
    </w:p>
    <w:p w:rsidR="00655D68" w:rsidRPr="004C7E09" w:rsidRDefault="00655D68" w:rsidP="00655D68">
      <w:pPr>
        <w:pStyle w:val="Brdtext"/>
        <w:rPr>
          <w:sz w:val="18"/>
          <w:szCs w:val="18"/>
        </w:rPr>
      </w:pPr>
      <w:r w:rsidRPr="004C7E09">
        <w:rPr>
          <w:b/>
          <w:sz w:val="18"/>
          <w:szCs w:val="18"/>
        </w:rPr>
        <w:t>13 §</w:t>
      </w:r>
      <w:r w:rsidRPr="004C7E09">
        <w:rPr>
          <w:sz w:val="18"/>
          <w:szCs w:val="18"/>
        </w:rPr>
        <w:t xml:space="preserve">  Köparen får häva köpet, om säljarens dröjsmål är </w:t>
      </w:r>
      <w:r>
        <w:rPr>
          <w:sz w:val="18"/>
          <w:szCs w:val="18"/>
        </w:rPr>
        <w:t xml:space="preserve">av väsentlig betydelse för </w:t>
      </w:r>
      <w:r w:rsidRPr="00C23A27">
        <w:rPr>
          <w:sz w:val="18"/>
          <w:szCs w:val="18"/>
        </w:rPr>
        <w:t xml:space="preserve">honom </w:t>
      </w:r>
      <w:r w:rsidRPr="004C7E09">
        <w:rPr>
          <w:i/>
          <w:sz w:val="18"/>
          <w:szCs w:val="18"/>
        </w:rPr>
        <w:t>eller o</w:t>
      </w:r>
      <w:r>
        <w:rPr>
          <w:i/>
          <w:sz w:val="18"/>
          <w:szCs w:val="18"/>
        </w:rPr>
        <w:t xml:space="preserve">m han före avtalets ingående har meddelat säljaren </w:t>
      </w:r>
      <w:r w:rsidRPr="004C7E09">
        <w:rPr>
          <w:i/>
          <w:sz w:val="18"/>
          <w:szCs w:val="18"/>
        </w:rPr>
        <w:t>att avläm</w:t>
      </w:r>
      <w:r>
        <w:rPr>
          <w:i/>
          <w:sz w:val="18"/>
          <w:szCs w:val="18"/>
        </w:rPr>
        <w:softHyphen/>
      </w:r>
      <w:r w:rsidRPr="004C7E09">
        <w:rPr>
          <w:i/>
          <w:sz w:val="18"/>
          <w:szCs w:val="18"/>
        </w:rPr>
        <w:t xml:space="preserve">nande </w:t>
      </w:r>
      <w:r>
        <w:rPr>
          <w:i/>
          <w:sz w:val="18"/>
          <w:szCs w:val="18"/>
        </w:rPr>
        <w:t xml:space="preserve">av varan senast en viss dag är </w:t>
      </w:r>
      <w:r w:rsidRPr="004C7E09">
        <w:rPr>
          <w:i/>
          <w:sz w:val="18"/>
          <w:szCs w:val="18"/>
        </w:rPr>
        <w:t>avgö</w:t>
      </w:r>
      <w:r>
        <w:rPr>
          <w:i/>
          <w:sz w:val="18"/>
          <w:szCs w:val="18"/>
        </w:rPr>
        <w:t>rande för att han ska ingå avtalet. Köparen får också häva köpet, om säljaren meddelar</w:t>
      </w:r>
      <w:r w:rsidRPr="004C7E09">
        <w:rPr>
          <w:i/>
          <w:sz w:val="18"/>
          <w:szCs w:val="18"/>
        </w:rPr>
        <w:t xml:space="preserve"> att han inte </w:t>
      </w:r>
      <w:r>
        <w:rPr>
          <w:i/>
          <w:sz w:val="18"/>
          <w:szCs w:val="18"/>
        </w:rPr>
        <w:t>kommer</w:t>
      </w:r>
      <w:r w:rsidRPr="004C7E09">
        <w:rPr>
          <w:i/>
          <w:sz w:val="18"/>
          <w:szCs w:val="18"/>
        </w:rPr>
        <w:t xml:space="preserve"> att avlämna varan.</w:t>
      </w:r>
    </w:p>
    <w:p w:rsidR="00655D68" w:rsidRDefault="00655D68" w:rsidP="00655D68">
      <w:pPr>
        <w:pStyle w:val="Brdtextmedindrag"/>
        <w:rPr>
          <w:sz w:val="18"/>
          <w:szCs w:val="18"/>
        </w:rPr>
      </w:pPr>
      <w:r w:rsidRPr="00A53636">
        <w:rPr>
          <w:i/>
          <w:sz w:val="18"/>
          <w:szCs w:val="18"/>
        </w:rPr>
        <w:t>Om</w:t>
      </w:r>
      <w:r>
        <w:rPr>
          <w:sz w:val="18"/>
          <w:szCs w:val="18"/>
        </w:rPr>
        <w:t xml:space="preserve"> köparen </w:t>
      </w:r>
      <w:r w:rsidRPr="00BE68EA">
        <w:rPr>
          <w:i/>
          <w:sz w:val="18"/>
          <w:szCs w:val="18"/>
        </w:rPr>
        <w:t>har</w:t>
      </w:r>
      <w:r>
        <w:rPr>
          <w:sz w:val="18"/>
          <w:szCs w:val="18"/>
        </w:rPr>
        <w:t xml:space="preserve"> </w:t>
      </w:r>
      <w:r w:rsidRPr="005F15E1">
        <w:rPr>
          <w:i/>
          <w:sz w:val="18"/>
          <w:szCs w:val="18"/>
        </w:rPr>
        <w:t xml:space="preserve">krävt att </w:t>
      </w:r>
      <w:r w:rsidRPr="001F3DF4">
        <w:rPr>
          <w:sz w:val="18"/>
          <w:szCs w:val="18"/>
        </w:rPr>
        <w:t>säljaren</w:t>
      </w:r>
      <w:r w:rsidRPr="005F15E1">
        <w:rPr>
          <w:i/>
          <w:sz w:val="18"/>
          <w:szCs w:val="18"/>
        </w:rPr>
        <w:t xml:space="preserve"> avlämnar varan inom</w:t>
      </w:r>
      <w:r>
        <w:rPr>
          <w:sz w:val="18"/>
          <w:szCs w:val="18"/>
        </w:rPr>
        <w:t xml:space="preserve"> en bestämd tilläggstid och </w:t>
      </w:r>
      <w:r w:rsidRPr="002B77E6">
        <w:rPr>
          <w:i/>
          <w:sz w:val="18"/>
          <w:szCs w:val="18"/>
        </w:rPr>
        <w:t>om</w:t>
      </w:r>
      <w:r w:rsidRPr="000321B9">
        <w:rPr>
          <w:sz w:val="18"/>
          <w:szCs w:val="18"/>
        </w:rPr>
        <w:t xml:space="preserve"> </w:t>
      </w:r>
      <w:r>
        <w:rPr>
          <w:i/>
          <w:sz w:val="18"/>
          <w:szCs w:val="18"/>
        </w:rPr>
        <w:t xml:space="preserve">tilläggstiden </w:t>
      </w:r>
      <w:r w:rsidRPr="000321B9">
        <w:rPr>
          <w:sz w:val="18"/>
          <w:szCs w:val="18"/>
        </w:rPr>
        <w:t>inte</w:t>
      </w:r>
      <w:r>
        <w:rPr>
          <w:sz w:val="18"/>
          <w:szCs w:val="18"/>
        </w:rPr>
        <w:t xml:space="preserve"> är oskäligt kort, får köparen även </w:t>
      </w:r>
      <w:r w:rsidRPr="004C7E09">
        <w:rPr>
          <w:sz w:val="18"/>
          <w:szCs w:val="18"/>
        </w:rPr>
        <w:t>häva köpet om varan inte avlämnas inom tilläggstiden. Medan tilläggstiden löper får köparen häva köpet endast om säljaren meddelar att han inte kommer att fullgöra köpet inom denna tid.</w:t>
      </w:r>
    </w:p>
    <w:p w:rsidR="00655D68" w:rsidRPr="004C7E09" w:rsidRDefault="00655D68" w:rsidP="00655D68">
      <w:pPr>
        <w:pStyle w:val="Brdtextmedindrag"/>
        <w:rPr>
          <w:sz w:val="18"/>
          <w:szCs w:val="18"/>
        </w:rPr>
      </w:pPr>
      <w:r w:rsidRPr="00A53636">
        <w:rPr>
          <w:i/>
          <w:sz w:val="18"/>
          <w:szCs w:val="18"/>
        </w:rPr>
        <w:t>Om</w:t>
      </w:r>
      <w:r>
        <w:rPr>
          <w:sz w:val="18"/>
          <w:szCs w:val="18"/>
        </w:rPr>
        <w:t xml:space="preserve"> köparen </w:t>
      </w:r>
      <w:r w:rsidRPr="007701E0">
        <w:rPr>
          <w:i/>
          <w:sz w:val="18"/>
          <w:szCs w:val="18"/>
        </w:rPr>
        <w:t xml:space="preserve">har </w:t>
      </w:r>
      <w:r>
        <w:rPr>
          <w:sz w:val="18"/>
          <w:szCs w:val="18"/>
        </w:rPr>
        <w:t xml:space="preserve">krävt fullgörelse av köpet </w:t>
      </w:r>
      <w:r w:rsidRPr="00A81339">
        <w:rPr>
          <w:sz w:val="18"/>
          <w:szCs w:val="18"/>
        </w:rPr>
        <w:t>utan att</w:t>
      </w:r>
      <w:r w:rsidRPr="000321B9">
        <w:rPr>
          <w:i/>
          <w:sz w:val="18"/>
          <w:szCs w:val="18"/>
        </w:rPr>
        <w:t xml:space="preserve"> ange </w:t>
      </w:r>
      <w:r w:rsidRPr="00C23A27">
        <w:rPr>
          <w:sz w:val="18"/>
          <w:szCs w:val="18"/>
        </w:rPr>
        <w:t>någon tilläggstid,</w:t>
      </w:r>
      <w:r>
        <w:rPr>
          <w:sz w:val="18"/>
          <w:szCs w:val="18"/>
        </w:rPr>
        <w:t xml:space="preserve"> får köparen häva köpet om varan inte avlämnas inom en skälig tid efter det att kravet framställdes.</w:t>
      </w:r>
    </w:p>
    <w:p w:rsidR="00655D68" w:rsidRDefault="00655D68" w:rsidP="00655D68">
      <w:pPr>
        <w:pStyle w:val="Brdtextmedindrag"/>
      </w:pPr>
    </w:p>
    <w:p w:rsidR="00655D68" w:rsidRDefault="00655D68" w:rsidP="00655D68">
      <w:pPr>
        <w:pStyle w:val="Brdtext"/>
      </w:pPr>
      <w:r>
        <w:lastRenderedPageBreak/>
        <w:t>I paragrafen behandlas köparens rätt att häva avtalet vid säljarens dröjs</w:t>
      </w:r>
      <w:r>
        <w:softHyphen/>
        <w:t>mål. Ändringarna i första stycket innebär att förutsättningarna för att häva ett köp förändras något. I andra och tredje styckena görs enbart språk</w:t>
      </w:r>
      <w:r>
        <w:softHyphen/>
        <w:t>liga ändringar. Det hittillsvarande fjärde stycket utgår. Övervägan</w:t>
      </w:r>
      <w:r>
        <w:softHyphen/>
        <w:t>dena finns i avsnitt 7. Genom ändringarna i para</w:t>
      </w:r>
      <w:r>
        <w:softHyphen/>
        <w:t>grafen genomförs artikel 18.2 i direktivet.</w:t>
      </w:r>
    </w:p>
    <w:p w:rsidR="00655D68" w:rsidRDefault="00655D68" w:rsidP="00655D68">
      <w:pPr>
        <w:pStyle w:val="Brdtextmedindrag"/>
      </w:pPr>
      <w:r>
        <w:t xml:space="preserve">I </w:t>
      </w:r>
      <w:r w:rsidRPr="004C7E09">
        <w:rPr>
          <w:i/>
        </w:rPr>
        <w:t>första stycket</w:t>
      </w:r>
      <w:r>
        <w:t xml:space="preserve"> regleras köparens rätt att omedelbart häva avtalet när säljaren inte har avlämnat varan i rätt tid. Omedelbar hävningsrätt finns, liksom hittills, om dröjsmålet är av väsentlig betydelse för köparen. Ett exempel på en sådan situation är att en brudklänning levereras först efter bröllopet. Härutöver finns det en omedelbar hävningsrätt vid dröjsmål om köparen, före avtalets ingående, har angett för säljaren att avläm</w:t>
      </w:r>
      <w:r>
        <w:softHyphen/>
        <w:t>nan</w:t>
      </w:r>
      <w:r>
        <w:softHyphen/>
        <w:t>de senast en viss dag är avgörande för att han eller hon ska ingå avtalet. Här är således köparens subjektiva uppfattning avgörande, till skillnad från den först nämnda situationen då det görs en objektiv bedömning. Det avgörande är att säljaren har fått klart för sig att köparen inte avser att stå fast vid avtalet vid händelse av dröjsmål med avlämnandet. Slut</w:t>
      </w:r>
      <w:r w:rsidR="006D1FB4">
        <w:softHyphen/>
      </w:r>
      <w:r>
        <w:t xml:space="preserve">ligen klargörs att köparen får häva avtalet om säljaren meddelar att han eller hon inte kommer att leverera den beställda varan. </w:t>
      </w:r>
    </w:p>
    <w:p w:rsidR="00655D68" w:rsidRDefault="00655D68" w:rsidP="00655D68">
      <w:pPr>
        <w:pStyle w:val="Rubrik5utannumrering"/>
        <w:jc w:val="both"/>
        <w:rPr>
          <w:i w:val="0"/>
        </w:rPr>
      </w:pPr>
      <w:r w:rsidRPr="00420B29">
        <w:rPr>
          <w:i w:val="0"/>
        </w:rPr>
        <w:t>Verkningar av hävning och omleverans</w:t>
      </w:r>
    </w:p>
    <w:p w:rsidR="00655D68" w:rsidRPr="00420B29" w:rsidRDefault="00655D68" w:rsidP="00655D68">
      <w:pPr>
        <w:pStyle w:val="Brdtext"/>
        <w:rPr>
          <w:sz w:val="18"/>
          <w:szCs w:val="18"/>
        </w:rPr>
      </w:pPr>
      <w:r w:rsidRPr="00420B29">
        <w:rPr>
          <w:b/>
          <w:sz w:val="18"/>
          <w:szCs w:val="18"/>
        </w:rPr>
        <w:t>43</w:t>
      </w:r>
      <w:r>
        <w:rPr>
          <w:b/>
          <w:sz w:val="18"/>
          <w:szCs w:val="18"/>
        </w:rPr>
        <w:t> </w:t>
      </w:r>
      <w:r w:rsidRPr="00420B29">
        <w:rPr>
          <w:b/>
          <w:sz w:val="18"/>
          <w:szCs w:val="18"/>
        </w:rPr>
        <w:t>§</w:t>
      </w:r>
      <w:r>
        <w:rPr>
          <w:b/>
          <w:sz w:val="18"/>
          <w:szCs w:val="18"/>
        </w:rPr>
        <w:t>  </w:t>
      </w:r>
      <w:r w:rsidRPr="00A53636">
        <w:rPr>
          <w:i/>
          <w:sz w:val="18"/>
          <w:szCs w:val="18"/>
        </w:rPr>
        <w:t>Om</w:t>
      </w:r>
      <w:r>
        <w:rPr>
          <w:sz w:val="18"/>
          <w:szCs w:val="18"/>
        </w:rPr>
        <w:t xml:space="preserve"> köpet </w:t>
      </w:r>
      <w:r w:rsidRPr="004F1ECD">
        <w:rPr>
          <w:i/>
          <w:sz w:val="18"/>
          <w:szCs w:val="18"/>
        </w:rPr>
        <w:t>hävs</w:t>
      </w:r>
      <w:r w:rsidRPr="00420B29">
        <w:rPr>
          <w:sz w:val="18"/>
          <w:szCs w:val="18"/>
        </w:rPr>
        <w:t xml:space="preserve">, bortfaller säljarens skyldighet att överlämna varan och köparens skyldighet att betala köpesumman. </w:t>
      </w:r>
    </w:p>
    <w:p w:rsidR="00655D68" w:rsidRPr="00420B29" w:rsidRDefault="00655D68" w:rsidP="00655D68">
      <w:pPr>
        <w:pStyle w:val="Brdtextmedindrag"/>
        <w:rPr>
          <w:sz w:val="18"/>
          <w:szCs w:val="18"/>
        </w:rPr>
      </w:pPr>
      <w:r w:rsidRPr="00420B29">
        <w:rPr>
          <w:sz w:val="18"/>
          <w:szCs w:val="18"/>
        </w:rPr>
        <w:t xml:space="preserve">I den mån köpet har fullgjorts får vardera parten kräva att motparten </w:t>
      </w:r>
      <w:r w:rsidRPr="00420B29">
        <w:rPr>
          <w:i/>
          <w:sz w:val="18"/>
          <w:szCs w:val="18"/>
        </w:rPr>
        <w:t xml:space="preserve">utan </w:t>
      </w:r>
      <w:r>
        <w:rPr>
          <w:i/>
          <w:sz w:val="18"/>
          <w:szCs w:val="18"/>
        </w:rPr>
        <w:t xml:space="preserve">onödigt </w:t>
      </w:r>
      <w:r w:rsidRPr="00420B29">
        <w:rPr>
          <w:i/>
          <w:sz w:val="18"/>
          <w:szCs w:val="18"/>
        </w:rPr>
        <w:t xml:space="preserve">dröjsmål </w:t>
      </w:r>
      <w:r w:rsidRPr="00420B29">
        <w:rPr>
          <w:sz w:val="18"/>
          <w:szCs w:val="18"/>
        </w:rPr>
        <w:t>lämnar tillbaka vad han har tagit emot. Va</w:t>
      </w:r>
      <w:r>
        <w:rPr>
          <w:sz w:val="18"/>
          <w:szCs w:val="18"/>
        </w:rPr>
        <w:t xml:space="preserve">r och en får </w:t>
      </w:r>
      <w:r w:rsidRPr="002B77E6">
        <w:rPr>
          <w:i/>
          <w:sz w:val="18"/>
          <w:szCs w:val="18"/>
        </w:rPr>
        <w:t>då</w:t>
      </w:r>
      <w:r>
        <w:rPr>
          <w:sz w:val="18"/>
          <w:szCs w:val="18"/>
        </w:rPr>
        <w:t xml:space="preserve"> hålla inne </w:t>
      </w:r>
      <w:r w:rsidRPr="00420B29">
        <w:rPr>
          <w:sz w:val="18"/>
          <w:szCs w:val="18"/>
        </w:rPr>
        <w:t>vad han har tagit emot till dess at</w:t>
      </w:r>
      <w:r>
        <w:rPr>
          <w:sz w:val="18"/>
          <w:szCs w:val="18"/>
        </w:rPr>
        <w:t xml:space="preserve">t den andre ger ut vad han </w:t>
      </w:r>
      <w:r w:rsidRPr="00420B29">
        <w:rPr>
          <w:i/>
          <w:sz w:val="18"/>
          <w:szCs w:val="18"/>
        </w:rPr>
        <w:t xml:space="preserve">ska </w:t>
      </w:r>
      <w:r w:rsidRPr="00420B29">
        <w:rPr>
          <w:sz w:val="18"/>
          <w:szCs w:val="18"/>
        </w:rPr>
        <w:t xml:space="preserve">lämna tillbaka samt betalar eller ställer godtagbar säkerhet för skadestånd och ränta som </w:t>
      </w:r>
      <w:r>
        <w:rPr>
          <w:sz w:val="18"/>
          <w:szCs w:val="18"/>
        </w:rPr>
        <w:t xml:space="preserve">han kan vara skyldig att </w:t>
      </w:r>
      <w:r w:rsidRPr="00852FE1">
        <w:rPr>
          <w:i/>
          <w:sz w:val="18"/>
          <w:szCs w:val="18"/>
        </w:rPr>
        <w:t>betala</w:t>
      </w:r>
      <w:r w:rsidRPr="00420B29">
        <w:rPr>
          <w:sz w:val="18"/>
          <w:szCs w:val="18"/>
        </w:rPr>
        <w:t xml:space="preserve">. </w:t>
      </w:r>
    </w:p>
    <w:p w:rsidR="00655D68" w:rsidRDefault="00655D68" w:rsidP="00655D68">
      <w:pPr>
        <w:pStyle w:val="Brdtextmedindrag"/>
        <w:rPr>
          <w:sz w:val="18"/>
          <w:szCs w:val="18"/>
        </w:rPr>
      </w:pPr>
      <w:r>
        <w:rPr>
          <w:sz w:val="18"/>
          <w:szCs w:val="18"/>
        </w:rPr>
        <w:t xml:space="preserve">Om säljaren </w:t>
      </w:r>
      <w:r w:rsidRPr="00420B29">
        <w:rPr>
          <w:i/>
          <w:sz w:val="18"/>
          <w:szCs w:val="18"/>
        </w:rPr>
        <w:t>ska</w:t>
      </w:r>
      <w:r w:rsidRPr="00420B29">
        <w:rPr>
          <w:sz w:val="18"/>
          <w:szCs w:val="18"/>
        </w:rPr>
        <w:t xml:space="preserve"> företa omleverans, får köparen hålla inne vad han har tagit emot till dess att omleverans sker.</w:t>
      </w:r>
    </w:p>
    <w:p w:rsidR="00655D68" w:rsidRDefault="00655D68" w:rsidP="00655D68">
      <w:pPr>
        <w:pStyle w:val="Brdtextmedindrag"/>
        <w:rPr>
          <w:sz w:val="18"/>
          <w:szCs w:val="18"/>
        </w:rPr>
      </w:pPr>
    </w:p>
    <w:p w:rsidR="00655D68" w:rsidRDefault="00655D68" w:rsidP="00655D68">
      <w:pPr>
        <w:pStyle w:val="Brdtext"/>
      </w:pPr>
      <w:r>
        <w:t>I paragrafen regleras verkningar av hävning och omleverans. Övervägan</w:t>
      </w:r>
      <w:r>
        <w:softHyphen/>
        <w:t>dena finns i avsnitt 7. Genom ändringen i andra stycket genomförs artikel 18.3 i direktivet.</w:t>
      </w:r>
      <w:r w:rsidRPr="003A2A5D">
        <w:t xml:space="preserve"> </w:t>
      </w:r>
      <w:r>
        <w:t>I övrigt görs enbart språkliga ändringar.</w:t>
      </w:r>
    </w:p>
    <w:p w:rsidR="00655D68" w:rsidRPr="00420B29" w:rsidRDefault="00655D68" w:rsidP="00655D68">
      <w:pPr>
        <w:pStyle w:val="Brdtextmedindrag"/>
      </w:pPr>
      <w:r>
        <w:t xml:space="preserve">Ändringen i </w:t>
      </w:r>
      <w:r w:rsidRPr="00C10A88">
        <w:rPr>
          <w:i/>
        </w:rPr>
        <w:t>andra stycket</w:t>
      </w:r>
      <w:r>
        <w:t xml:space="preserve"> innebär att det uttryckligen anges att återlämnandet ska ske utan onödigt dröjsmål. Angående det uttrycket, se kommentaren till 5 §.</w:t>
      </w:r>
    </w:p>
    <w:p w:rsidR="00655D68" w:rsidRDefault="00655D68" w:rsidP="00655D68">
      <w:pPr>
        <w:pStyle w:val="Rubrik4utannumrering"/>
      </w:pPr>
      <w:r>
        <w:t>Ikraftträdande- och övergångsbestämmelser</w:t>
      </w:r>
    </w:p>
    <w:p w:rsidR="00655D68" w:rsidRPr="006B4A96" w:rsidRDefault="00655D68" w:rsidP="00655D68">
      <w:pPr>
        <w:pStyle w:val="Brdtextmedindrag"/>
        <w:rPr>
          <w:sz w:val="18"/>
          <w:szCs w:val="18"/>
        </w:rPr>
      </w:pPr>
      <w:r w:rsidRPr="006B4A96">
        <w:rPr>
          <w:sz w:val="18"/>
          <w:szCs w:val="18"/>
        </w:rPr>
        <w:t>1. Denna lag träder i kraft den 13 juni 2014.</w:t>
      </w:r>
    </w:p>
    <w:p w:rsidR="00655D68" w:rsidRPr="006B4A96" w:rsidRDefault="00655D68" w:rsidP="00655D68">
      <w:pPr>
        <w:pStyle w:val="Brdtextmedindrag"/>
        <w:rPr>
          <w:sz w:val="18"/>
          <w:szCs w:val="18"/>
        </w:rPr>
      </w:pPr>
      <w:r w:rsidRPr="006B4A96">
        <w:rPr>
          <w:sz w:val="18"/>
          <w:szCs w:val="18"/>
        </w:rPr>
        <w:t>2. Äldre föreskrifter gäller för avtal som har ingåtts före ikraft</w:t>
      </w:r>
      <w:r w:rsidRPr="006B4A96">
        <w:rPr>
          <w:sz w:val="18"/>
          <w:szCs w:val="18"/>
        </w:rPr>
        <w:softHyphen/>
        <w:t>trädandet.</w:t>
      </w:r>
    </w:p>
    <w:p w:rsidR="00655D68" w:rsidRDefault="00655D68" w:rsidP="00655D68">
      <w:pPr>
        <w:pStyle w:val="Brdtext"/>
      </w:pPr>
    </w:p>
    <w:p w:rsidR="00655D68" w:rsidRDefault="00655D68" w:rsidP="00655D68">
      <w:pPr>
        <w:pStyle w:val="Brdtext"/>
      </w:pPr>
      <w:r>
        <w:t xml:space="preserve">Enligt </w:t>
      </w:r>
      <w:r w:rsidRPr="00AD3BEE">
        <w:rPr>
          <w:i/>
        </w:rPr>
        <w:t>första punkten</w:t>
      </w:r>
      <w:r>
        <w:t xml:space="preserve"> börjar de nya bestämmelserna tillämpas den 13 juni 2014.</w:t>
      </w:r>
    </w:p>
    <w:p w:rsidR="00655D68" w:rsidRDefault="00655D68" w:rsidP="00655D68">
      <w:pPr>
        <w:pStyle w:val="Brdtextmedindrag"/>
      </w:pPr>
      <w:r>
        <w:t xml:space="preserve">I </w:t>
      </w:r>
      <w:r w:rsidRPr="00AD3BEE">
        <w:rPr>
          <w:i/>
        </w:rPr>
        <w:t>andra punkten</w:t>
      </w:r>
      <w:r>
        <w:t xml:space="preserve"> tydliggörs, i enlighet med allmänna principer inom avtalsrätten, att äldre bestämmelser tillämpas på avtal som ingåtts före ikraftträdandet. </w:t>
      </w:r>
    </w:p>
    <w:p w:rsidR="00655D68" w:rsidRPr="00AD3BEE" w:rsidRDefault="00655D68" w:rsidP="00655D68">
      <w:pPr>
        <w:pStyle w:val="Brdtextmedindrag"/>
      </w:pPr>
      <w:r>
        <w:t>Övervägandena finns i avsnitt 10. Genom bestämmelserna genomförs artikel 28 i direktivet.</w:t>
      </w:r>
    </w:p>
    <w:p w:rsidR="00655D68" w:rsidRDefault="00655D68" w:rsidP="00A64F4A">
      <w:pPr>
        <w:pStyle w:val="Rubrik2"/>
      </w:pPr>
      <w:bookmarkStart w:id="1703" w:name="_Toc351982111"/>
      <w:bookmarkStart w:id="1704" w:name="_Toc351995799"/>
      <w:bookmarkStart w:id="1705" w:name="_Toc352057160"/>
      <w:bookmarkStart w:id="1706" w:name="_Toc352058799"/>
      <w:bookmarkStart w:id="1707" w:name="_Toc354038582"/>
      <w:bookmarkStart w:id="1708" w:name="_Toc354384661"/>
      <w:bookmarkStart w:id="1709" w:name="_Toc354515386"/>
      <w:bookmarkStart w:id="1710" w:name="_Toc355341534"/>
      <w:bookmarkStart w:id="1711" w:name="_Toc357503386"/>
      <w:bookmarkStart w:id="1712" w:name="_Toc357597463"/>
      <w:bookmarkStart w:id="1713" w:name="_Toc357605896"/>
      <w:bookmarkStart w:id="1714" w:name="_Toc357676826"/>
      <w:bookmarkStart w:id="1715" w:name="_Toc358036813"/>
      <w:bookmarkStart w:id="1716" w:name="_Toc358212583"/>
      <w:bookmarkStart w:id="1717" w:name="_Toc358212755"/>
      <w:bookmarkStart w:id="1718" w:name="_Toc358890572"/>
      <w:bookmarkStart w:id="1719" w:name="_Toc358891097"/>
      <w:bookmarkStart w:id="1720" w:name="_Toc359918123"/>
      <w:bookmarkStart w:id="1721" w:name="_Toc360001070"/>
      <w:bookmarkStart w:id="1722" w:name="_Toc360182255"/>
      <w:bookmarkStart w:id="1723" w:name="_Toc364257057"/>
      <w:bookmarkStart w:id="1724" w:name="_Toc364324311"/>
      <w:bookmarkStart w:id="1725" w:name="_Toc364407380"/>
      <w:bookmarkStart w:id="1726" w:name="_Toc364768502"/>
      <w:bookmarkStart w:id="1727" w:name="_Toc364768733"/>
      <w:bookmarkStart w:id="1728" w:name="_Toc364768800"/>
      <w:bookmarkStart w:id="1729" w:name="_Toc365547143"/>
      <w:bookmarkStart w:id="1730" w:name="_Toc365558710"/>
      <w:bookmarkStart w:id="1731" w:name="_Toc365617046"/>
      <w:bookmarkStart w:id="1732" w:name="_Toc365617112"/>
      <w:bookmarkStart w:id="1733" w:name="_Toc365649749"/>
      <w:bookmarkStart w:id="1734" w:name="_Toc365651351"/>
      <w:bookmarkStart w:id="1735" w:name="_Toc365652521"/>
      <w:bookmarkStart w:id="1736" w:name="_Toc365654369"/>
      <w:bookmarkStart w:id="1737" w:name="_Toc365885516"/>
      <w:bookmarkStart w:id="1738" w:name="_Toc365889043"/>
      <w:bookmarkStart w:id="1739" w:name="_Toc365900322"/>
      <w:bookmarkStart w:id="1740" w:name="_Toc365905920"/>
      <w:bookmarkStart w:id="1741" w:name="_Toc365968603"/>
      <w:bookmarkStart w:id="1742" w:name="_Toc366488689"/>
      <w:bookmarkStart w:id="1743" w:name="_Toc366501630"/>
      <w:bookmarkStart w:id="1744" w:name="_Toc366503093"/>
      <w:bookmarkStart w:id="1745" w:name="_Toc366505422"/>
      <w:bookmarkStart w:id="1746" w:name="_Toc367127404"/>
      <w:bookmarkStart w:id="1747" w:name="_Toc367263354"/>
      <w:bookmarkStart w:id="1748" w:name="_Toc367263799"/>
      <w:bookmarkStart w:id="1749" w:name="_Toc367265237"/>
      <w:bookmarkStart w:id="1750" w:name="_Toc367362271"/>
      <w:bookmarkStart w:id="1751" w:name="_Toc367450730"/>
      <w:bookmarkStart w:id="1752" w:name="_Toc367698855"/>
      <w:bookmarkStart w:id="1753" w:name="_Toc367699799"/>
      <w:bookmarkStart w:id="1754" w:name="_Toc367710424"/>
      <w:bookmarkStart w:id="1755" w:name="_Toc367714174"/>
      <w:bookmarkStart w:id="1756" w:name="_Toc367716394"/>
      <w:bookmarkStart w:id="1757" w:name="_Toc368387742"/>
      <w:bookmarkStart w:id="1758" w:name="_Toc368394301"/>
      <w:bookmarkStart w:id="1759" w:name="_Toc368395673"/>
      <w:bookmarkStart w:id="1760" w:name="_Toc368483534"/>
      <w:bookmarkStart w:id="1761" w:name="_Toc368491182"/>
      <w:bookmarkStart w:id="1762" w:name="_Toc368492983"/>
      <w:bookmarkStart w:id="1763" w:name="_Toc368494551"/>
      <w:bookmarkStart w:id="1764" w:name="_Toc368554690"/>
      <w:r>
        <w:lastRenderedPageBreak/>
        <w:t>Förslaget till lag om ändring i lagen (1991:351) om handelsagentur</w:t>
      </w:r>
      <w:bookmarkEnd w:id="1703"/>
      <w:bookmarkEnd w:id="1704"/>
      <w:bookmarkEnd w:id="1705"/>
      <w:bookmarkEnd w:id="1706"/>
      <w:bookmarkEnd w:id="1707"/>
      <w:bookmarkEnd w:id="1708"/>
      <w:bookmarkEnd w:id="1709"/>
      <w:bookmarkEnd w:id="1710"/>
      <w:bookmarkEnd w:id="1711"/>
      <w:bookmarkEnd w:id="1712"/>
      <w:bookmarkEnd w:id="1713"/>
      <w:bookmarkEnd w:id="1714"/>
      <w:bookmarkEnd w:id="1715"/>
      <w:bookmarkEnd w:id="1716"/>
      <w:bookmarkEnd w:id="1717"/>
      <w:bookmarkEnd w:id="1718"/>
      <w:bookmarkEnd w:id="1719"/>
      <w:bookmarkEnd w:id="1720"/>
      <w:bookmarkEnd w:id="1721"/>
      <w:bookmarkEnd w:id="1722"/>
      <w:bookmarkEnd w:id="1723"/>
      <w:bookmarkEnd w:id="1724"/>
      <w:bookmarkEnd w:id="1725"/>
      <w:bookmarkEnd w:id="1726"/>
      <w:bookmarkEnd w:id="1727"/>
      <w:bookmarkEnd w:id="1728"/>
      <w:bookmarkEnd w:id="1729"/>
      <w:bookmarkEnd w:id="1730"/>
      <w:bookmarkEnd w:id="1731"/>
      <w:bookmarkEnd w:id="1732"/>
      <w:bookmarkEnd w:id="1733"/>
      <w:bookmarkEnd w:id="1734"/>
      <w:bookmarkEnd w:id="1735"/>
      <w:bookmarkEnd w:id="1736"/>
      <w:bookmarkEnd w:id="1737"/>
      <w:bookmarkEnd w:id="1738"/>
      <w:bookmarkEnd w:id="1739"/>
      <w:bookmarkEnd w:id="1740"/>
      <w:bookmarkEnd w:id="1741"/>
      <w:bookmarkEnd w:id="1742"/>
      <w:bookmarkEnd w:id="1743"/>
      <w:bookmarkEnd w:id="1744"/>
      <w:bookmarkEnd w:id="1745"/>
      <w:bookmarkEnd w:id="1746"/>
      <w:bookmarkEnd w:id="1747"/>
      <w:bookmarkEnd w:id="1748"/>
      <w:bookmarkEnd w:id="1749"/>
      <w:bookmarkEnd w:id="1750"/>
      <w:bookmarkEnd w:id="1751"/>
      <w:bookmarkEnd w:id="1752"/>
      <w:bookmarkEnd w:id="1753"/>
      <w:bookmarkEnd w:id="1754"/>
      <w:bookmarkEnd w:id="1755"/>
      <w:bookmarkEnd w:id="1756"/>
      <w:bookmarkEnd w:id="1757"/>
      <w:bookmarkEnd w:id="1758"/>
      <w:bookmarkEnd w:id="1759"/>
      <w:bookmarkEnd w:id="1760"/>
      <w:bookmarkEnd w:id="1761"/>
      <w:bookmarkEnd w:id="1762"/>
      <w:bookmarkEnd w:id="1763"/>
      <w:bookmarkEnd w:id="1764"/>
    </w:p>
    <w:p w:rsidR="00655D68" w:rsidRPr="007C7890" w:rsidRDefault="00655D68" w:rsidP="00655D68">
      <w:pPr>
        <w:pStyle w:val="Rubrik5utannumrering"/>
        <w:spacing w:before="0"/>
        <w:rPr>
          <w:i w:val="0"/>
        </w:rPr>
      </w:pPr>
      <w:r w:rsidRPr="007C7890">
        <w:rPr>
          <w:i w:val="0"/>
        </w:rPr>
        <w:t>Förhållandet till tredje man</w:t>
      </w:r>
    </w:p>
    <w:p w:rsidR="00655D68" w:rsidRPr="007C7890" w:rsidRDefault="00655D68" w:rsidP="00655D68">
      <w:pPr>
        <w:pStyle w:val="Brdtext"/>
        <w:rPr>
          <w:sz w:val="18"/>
          <w:szCs w:val="18"/>
        </w:rPr>
      </w:pPr>
      <w:r w:rsidRPr="007C7890">
        <w:rPr>
          <w:b/>
          <w:sz w:val="18"/>
          <w:szCs w:val="18"/>
        </w:rPr>
        <w:t>17 §</w:t>
      </w:r>
      <w:r w:rsidRPr="007C7890">
        <w:rPr>
          <w:sz w:val="18"/>
          <w:szCs w:val="18"/>
        </w:rPr>
        <w:t>  Agenten får inte utan särskilt bemyndigande sluta avtal om försäljning eller köp på huvudmannens vägnar.</w:t>
      </w:r>
    </w:p>
    <w:p w:rsidR="00655D68" w:rsidRPr="007C7890" w:rsidRDefault="00655D68" w:rsidP="00655D68">
      <w:pPr>
        <w:pStyle w:val="Brdtextmedindrag"/>
        <w:rPr>
          <w:sz w:val="18"/>
          <w:szCs w:val="18"/>
        </w:rPr>
      </w:pPr>
      <w:r w:rsidRPr="007C7890">
        <w:rPr>
          <w:sz w:val="18"/>
          <w:szCs w:val="18"/>
        </w:rPr>
        <w:t xml:space="preserve">I fråga om distansavtal och </w:t>
      </w:r>
      <w:r>
        <w:rPr>
          <w:i/>
          <w:sz w:val="18"/>
          <w:szCs w:val="18"/>
        </w:rPr>
        <w:t>avtal utanför</w:t>
      </w:r>
      <w:r w:rsidRPr="007C7890">
        <w:rPr>
          <w:i/>
          <w:sz w:val="18"/>
          <w:szCs w:val="18"/>
        </w:rPr>
        <w:t xml:space="preserve"> affärslokaler</w:t>
      </w:r>
      <w:r w:rsidRPr="007C7890">
        <w:rPr>
          <w:sz w:val="18"/>
          <w:szCs w:val="18"/>
        </w:rPr>
        <w:t xml:space="preserve"> finns särskilda bestäm</w:t>
      </w:r>
      <w:r>
        <w:rPr>
          <w:sz w:val="18"/>
          <w:szCs w:val="18"/>
        </w:rPr>
        <w:softHyphen/>
      </w:r>
      <w:r w:rsidRPr="007C7890">
        <w:rPr>
          <w:sz w:val="18"/>
          <w:szCs w:val="18"/>
        </w:rPr>
        <w:t xml:space="preserve">melser i </w:t>
      </w:r>
      <w:r w:rsidRPr="007C7890">
        <w:rPr>
          <w:i/>
          <w:sz w:val="18"/>
          <w:szCs w:val="18"/>
        </w:rPr>
        <w:t>lagen (2005:59) om dist</w:t>
      </w:r>
      <w:r>
        <w:rPr>
          <w:i/>
          <w:sz w:val="18"/>
          <w:szCs w:val="18"/>
        </w:rPr>
        <w:t>ansavtal och avtal utanför</w:t>
      </w:r>
      <w:r w:rsidRPr="007C7890">
        <w:rPr>
          <w:i/>
          <w:sz w:val="18"/>
          <w:szCs w:val="18"/>
        </w:rPr>
        <w:t xml:space="preserve"> affärslokaler.</w:t>
      </w:r>
    </w:p>
    <w:p w:rsidR="00655D68" w:rsidRDefault="00655D68" w:rsidP="00655D68">
      <w:pPr>
        <w:pStyle w:val="Brdtextmedindrag"/>
      </w:pPr>
    </w:p>
    <w:p w:rsidR="00655D68" w:rsidRDefault="00655D68" w:rsidP="00655D68">
      <w:pPr>
        <w:pStyle w:val="Brdtext"/>
      </w:pPr>
      <w:r>
        <w:t>Paragrafens första stycke innehåller huvudregeln om förhållandet till tredje man i fråga om behörigheten att ingå avtal. I andra stycket erinras om att det finns särskilda bestämmelser för vissa typer av avtal.</w:t>
      </w:r>
    </w:p>
    <w:p w:rsidR="00655D68" w:rsidRDefault="00655D68" w:rsidP="00655D68">
      <w:pPr>
        <w:pStyle w:val="Brdtextmedindrag"/>
      </w:pPr>
      <w:r>
        <w:t xml:space="preserve">Hänvisningen i </w:t>
      </w:r>
      <w:r w:rsidRPr="001F554E">
        <w:rPr>
          <w:i/>
        </w:rPr>
        <w:t>andra stycket</w:t>
      </w:r>
      <w:r>
        <w:t xml:space="preserve"> ändras med anledning av att distans- och hemförsäljningslagen byter namn och att begreppet hemförsäljning ersätts av det vidare begreppet avtal utanför affärslokaler. Hänvisningen tar sikte på bestämmel</w:t>
      </w:r>
      <w:r>
        <w:softHyphen/>
        <w:t>serna i 1 kap. 3 § om behörighet för närings</w:t>
      </w:r>
      <w:r>
        <w:softHyphen/>
        <w:t xml:space="preserve">idkarens ombud. </w:t>
      </w:r>
    </w:p>
    <w:p w:rsidR="00655D68" w:rsidRDefault="00655D68" w:rsidP="00655D68">
      <w:pPr>
        <w:pStyle w:val="Brdtextmedindrag"/>
      </w:pPr>
    </w:p>
    <w:p w:rsidR="00655D68" w:rsidRPr="006502DE" w:rsidRDefault="00655D68" w:rsidP="00655D68">
      <w:pPr>
        <w:pStyle w:val="Brdtext"/>
        <w:rPr>
          <w:sz w:val="18"/>
          <w:szCs w:val="18"/>
        </w:rPr>
      </w:pPr>
      <w:r w:rsidRPr="006502DE">
        <w:rPr>
          <w:b/>
          <w:sz w:val="18"/>
          <w:szCs w:val="18"/>
        </w:rPr>
        <w:t>22 §</w:t>
      </w:r>
      <w:r w:rsidRPr="006502DE">
        <w:rPr>
          <w:sz w:val="18"/>
          <w:szCs w:val="18"/>
        </w:rPr>
        <w:t>  Agenten får inte utan särskilt bemyndigande ta emot betalning för sålda varor eller efter det att ett avtal har ingåtts medge anstånd med betalningen eller nedsättning i priset eller annan ändring i avtalet.</w:t>
      </w:r>
    </w:p>
    <w:p w:rsidR="00655D68" w:rsidRPr="006502DE" w:rsidRDefault="00655D68" w:rsidP="00655D68">
      <w:pPr>
        <w:pStyle w:val="Brdtextmedindrag"/>
        <w:rPr>
          <w:sz w:val="18"/>
          <w:szCs w:val="18"/>
        </w:rPr>
      </w:pPr>
      <w:r w:rsidRPr="000321B9">
        <w:rPr>
          <w:i/>
          <w:sz w:val="18"/>
          <w:szCs w:val="18"/>
        </w:rPr>
        <w:t xml:space="preserve">Om </w:t>
      </w:r>
      <w:r w:rsidRPr="006502DE">
        <w:rPr>
          <w:sz w:val="18"/>
          <w:szCs w:val="18"/>
        </w:rPr>
        <w:t xml:space="preserve">huvudmannen </w:t>
      </w:r>
      <w:r w:rsidRPr="000321B9">
        <w:rPr>
          <w:i/>
          <w:sz w:val="18"/>
          <w:szCs w:val="18"/>
        </w:rPr>
        <w:t>får</w:t>
      </w:r>
      <w:r>
        <w:rPr>
          <w:sz w:val="18"/>
          <w:szCs w:val="18"/>
        </w:rPr>
        <w:t xml:space="preserve"> </w:t>
      </w:r>
      <w:r w:rsidRPr="006502DE">
        <w:rPr>
          <w:sz w:val="18"/>
          <w:szCs w:val="18"/>
        </w:rPr>
        <w:t>kännedom om att agenten utan bemyndigande har vid</w:t>
      </w:r>
      <w:r>
        <w:rPr>
          <w:sz w:val="18"/>
          <w:szCs w:val="18"/>
        </w:rPr>
        <w:softHyphen/>
      </w:r>
      <w:r w:rsidRPr="006502DE">
        <w:rPr>
          <w:sz w:val="18"/>
          <w:szCs w:val="18"/>
        </w:rPr>
        <w:t xml:space="preserve">tagit en åtgärd som avses i första stycket beträffande ett avtal som kan anses ha kommit till stånd genom agentens medverkan eller som har ingåtts med en tredje man som hör till ett område eller en kundkrets som har tilldelats agenten, </w:t>
      </w:r>
      <w:r w:rsidRPr="006502DE">
        <w:rPr>
          <w:i/>
          <w:sz w:val="18"/>
          <w:szCs w:val="18"/>
        </w:rPr>
        <w:t>ska</w:t>
      </w:r>
      <w:r w:rsidRPr="006502DE">
        <w:rPr>
          <w:sz w:val="18"/>
          <w:szCs w:val="18"/>
        </w:rPr>
        <w:t xml:space="preserve"> huvudmannen, om han inte vill godkänna åtgärden, meddela tredje man det</w:t>
      </w:r>
      <w:r>
        <w:rPr>
          <w:sz w:val="18"/>
          <w:szCs w:val="18"/>
        </w:rPr>
        <w:t>ta utan oskäligt uppe</w:t>
      </w:r>
      <w:r>
        <w:rPr>
          <w:sz w:val="18"/>
          <w:szCs w:val="18"/>
        </w:rPr>
        <w:softHyphen/>
        <w:t xml:space="preserve">håll. </w:t>
      </w:r>
      <w:r w:rsidRPr="000321B9">
        <w:rPr>
          <w:i/>
          <w:sz w:val="18"/>
          <w:szCs w:val="18"/>
        </w:rPr>
        <w:t>Om</w:t>
      </w:r>
      <w:r>
        <w:rPr>
          <w:sz w:val="18"/>
          <w:szCs w:val="18"/>
        </w:rPr>
        <w:t xml:space="preserve"> </w:t>
      </w:r>
      <w:r w:rsidRPr="006502DE">
        <w:rPr>
          <w:sz w:val="18"/>
          <w:szCs w:val="18"/>
        </w:rPr>
        <w:t xml:space="preserve">han inte </w:t>
      </w:r>
      <w:r w:rsidRPr="000321B9">
        <w:rPr>
          <w:i/>
          <w:sz w:val="18"/>
          <w:szCs w:val="18"/>
        </w:rPr>
        <w:t>gör</w:t>
      </w:r>
      <w:r>
        <w:rPr>
          <w:sz w:val="18"/>
          <w:szCs w:val="18"/>
        </w:rPr>
        <w:t xml:space="preserve"> </w:t>
      </w:r>
      <w:r w:rsidRPr="006502DE">
        <w:rPr>
          <w:sz w:val="18"/>
          <w:szCs w:val="18"/>
        </w:rPr>
        <w:t>det, anses han ha godkänt åtgärden.</w:t>
      </w:r>
    </w:p>
    <w:p w:rsidR="00655D68" w:rsidRPr="006502DE" w:rsidRDefault="00655D68" w:rsidP="00655D68">
      <w:pPr>
        <w:pStyle w:val="Brdtextmedindrag"/>
        <w:rPr>
          <w:sz w:val="18"/>
          <w:szCs w:val="18"/>
        </w:rPr>
      </w:pPr>
      <w:r w:rsidRPr="006502DE">
        <w:rPr>
          <w:sz w:val="18"/>
          <w:szCs w:val="18"/>
        </w:rPr>
        <w:t xml:space="preserve">I fråga om distansavtal och </w:t>
      </w:r>
      <w:r>
        <w:rPr>
          <w:i/>
          <w:sz w:val="18"/>
          <w:szCs w:val="18"/>
        </w:rPr>
        <w:t>avtal utanför</w:t>
      </w:r>
      <w:r w:rsidRPr="006502DE">
        <w:rPr>
          <w:i/>
          <w:sz w:val="18"/>
          <w:szCs w:val="18"/>
        </w:rPr>
        <w:t xml:space="preserve"> affärslokaler</w:t>
      </w:r>
      <w:r w:rsidRPr="006502DE">
        <w:rPr>
          <w:sz w:val="18"/>
          <w:szCs w:val="18"/>
        </w:rPr>
        <w:t xml:space="preserve"> finns särskilda bestäm</w:t>
      </w:r>
      <w:r>
        <w:rPr>
          <w:sz w:val="18"/>
          <w:szCs w:val="18"/>
        </w:rPr>
        <w:softHyphen/>
      </w:r>
      <w:r w:rsidRPr="006502DE">
        <w:rPr>
          <w:sz w:val="18"/>
          <w:szCs w:val="18"/>
        </w:rPr>
        <w:t xml:space="preserve">melser i </w:t>
      </w:r>
      <w:r w:rsidRPr="006502DE">
        <w:rPr>
          <w:i/>
          <w:sz w:val="18"/>
          <w:szCs w:val="18"/>
        </w:rPr>
        <w:t>lagen (2005:59) om dist</w:t>
      </w:r>
      <w:r>
        <w:rPr>
          <w:i/>
          <w:sz w:val="18"/>
          <w:szCs w:val="18"/>
        </w:rPr>
        <w:t>ansavtal och avtal utanför</w:t>
      </w:r>
      <w:r w:rsidRPr="006502DE">
        <w:rPr>
          <w:i/>
          <w:sz w:val="18"/>
          <w:szCs w:val="18"/>
        </w:rPr>
        <w:t xml:space="preserve"> affärslokaler</w:t>
      </w:r>
      <w:r w:rsidRPr="006502DE">
        <w:rPr>
          <w:sz w:val="18"/>
          <w:szCs w:val="18"/>
        </w:rPr>
        <w:t>.</w:t>
      </w:r>
    </w:p>
    <w:p w:rsidR="00655D68" w:rsidRDefault="00655D68" w:rsidP="00655D68">
      <w:pPr>
        <w:pStyle w:val="Brdtextmedindrag"/>
      </w:pPr>
    </w:p>
    <w:p w:rsidR="00655D68" w:rsidRDefault="00655D68" w:rsidP="00655D68">
      <w:pPr>
        <w:pStyle w:val="Brdtext"/>
      </w:pPr>
      <w:r>
        <w:t>Första och andra styckena i paragrafen innehåller huvudreglerna om för</w:t>
      </w:r>
      <w:r>
        <w:softHyphen/>
        <w:t xml:space="preserve">hållandet till tredje man i fråga om behörigheten att ta emot betalning, att medge anstånd med betalningen eller att medge prisnedsättning eller annan ändring i avtalet. I tredje stycket erinras om att det finns särskilda bestämmelser för vissa typer av avtal. </w:t>
      </w:r>
    </w:p>
    <w:p w:rsidR="00655D68" w:rsidRDefault="00655D68" w:rsidP="00655D68">
      <w:pPr>
        <w:pStyle w:val="Brdtextmedindrag"/>
      </w:pPr>
      <w:r>
        <w:t xml:space="preserve">I </w:t>
      </w:r>
      <w:r w:rsidRPr="008606CB">
        <w:rPr>
          <w:i/>
        </w:rPr>
        <w:t>andra stycket</w:t>
      </w:r>
      <w:r>
        <w:t xml:space="preserve"> görs enbart språkliga ändringar. </w:t>
      </w:r>
    </w:p>
    <w:p w:rsidR="00655D68" w:rsidRDefault="00655D68" w:rsidP="00655D68">
      <w:pPr>
        <w:pStyle w:val="Brdtextmedindrag"/>
      </w:pPr>
      <w:r>
        <w:t xml:space="preserve">Hänvisningen i </w:t>
      </w:r>
      <w:r w:rsidRPr="00805CE9">
        <w:rPr>
          <w:i/>
        </w:rPr>
        <w:t>tredje stycket</w:t>
      </w:r>
      <w:r>
        <w:t xml:space="preserve"> ändras med anledning av att distans- och hemförsäljningslagen byter namn och att begreppet hemförsäljning ersätts av det vidare begreppet avtal utanför affärslokaler. Hänvisningen tar sikte på bestämmel</w:t>
      </w:r>
      <w:r>
        <w:softHyphen/>
        <w:t>serna i 1 kap. 3 § om behörighet för närings</w:t>
      </w:r>
      <w:r>
        <w:softHyphen/>
        <w:t xml:space="preserve">idkarens ombud. </w:t>
      </w:r>
    </w:p>
    <w:p w:rsidR="00655D68" w:rsidRDefault="00655D68" w:rsidP="00A64F4A">
      <w:pPr>
        <w:pStyle w:val="Rubrik2"/>
      </w:pPr>
      <w:bookmarkStart w:id="1765" w:name="_Toc351982112"/>
      <w:bookmarkStart w:id="1766" w:name="_Toc351995800"/>
      <w:bookmarkStart w:id="1767" w:name="_Toc352057161"/>
      <w:bookmarkStart w:id="1768" w:name="_Toc352058800"/>
      <w:bookmarkStart w:id="1769" w:name="_Toc354038583"/>
      <w:bookmarkStart w:id="1770" w:name="_Toc354384662"/>
      <w:bookmarkStart w:id="1771" w:name="_Toc354515387"/>
      <w:bookmarkStart w:id="1772" w:name="_Toc355341535"/>
      <w:bookmarkStart w:id="1773" w:name="_Toc357503387"/>
      <w:bookmarkStart w:id="1774" w:name="_Toc357597464"/>
      <w:bookmarkStart w:id="1775" w:name="_Toc357605897"/>
      <w:bookmarkStart w:id="1776" w:name="_Toc357676827"/>
      <w:bookmarkStart w:id="1777" w:name="_Toc358036814"/>
      <w:bookmarkStart w:id="1778" w:name="_Toc358212584"/>
      <w:bookmarkStart w:id="1779" w:name="_Toc358212756"/>
      <w:bookmarkStart w:id="1780" w:name="_Toc358890573"/>
      <w:bookmarkStart w:id="1781" w:name="_Toc358891098"/>
      <w:bookmarkStart w:id="1782" w:name="_Toc359918124"/>
      <w:bookmarkStart w:id="1783" w:name="_Toc360001071"/>
      <w:bookmarkStart w:id="1784" w:name="_Toc360182256"/>
      <w:bookmarkStart w:id="1785" w:name="_Toc364257058"/>
      <w:bookmarkStart w:id="1786" w:name="_Toc364324312"/>
      <w:bookmarkStart w:id="1787" w:name="_Toc364407381"/>
      <w:bookmarkStart w:id="1788" w:name="_Toc364768503"/>
      <w:bookmarkStart w:id="1789" w:name="_Toc364768734"/>
      <w:bookmarkStart w:id="1790" w:name="_Toc364768801"/>
      <w:bookmarkStart w:id="1791" w:name="_Toc365547144"/>
      <w:bookmarkStart w:id="1792" w:name="_Toc365558711"/>
      <w:bookmarkStart w:id="1793" w:name="_Toc365617047"/>
      <w:bookmarkStart w:id="1794" w:name="_Toc365617113"/>
      <w:bookmarkStart w:id="1795" w:name="_Toc365649750"/>
      <w:bookmarkStart w:id="1796" w:name="_Toc365651352"/>
      <w:bookmarkStart w:id="1797" w:name="_Toc365652522"/>
      <w:bookmarkStart w:id="1798" w:name="_Toc365654370"/>
      <w:bookmarkStart w:id="1799" w:name="_Toc365885517"/>
      <w:bookmarkStart w:id="1800" w:name="_Toc365889044"/>
      <w:bookmarkStart w:id="1801" w:name="_Toc365900323"/>
      <w:bookmarkStart w:id="1802" w:name="_Toc365905921"/>
      <w:bookmarkStart w:id="1803" w:name="_Toc365968604"/>
      <w:bookmarkStart w:id="1804" w:name="_Toc366488690"/>
      <w:bookmarkStart w:id="1805" w:name="_Toc366501631"/>
      <w:bookmarkStart w:id="1806" w:name="_Toc366503094"/>
      <w:bookmarkStart w:id="1807" w:name="_Toc366505423"/>
      <w:bookmarkStart w:id="1808" w:name="_Toc367127405"/>
      <w:bookmarkStart w:id="1809" w:name="_Toc367263355"/>
      <w:bookmarkStart w:id="1810" w:name="_Toc367263800"/>
      <w:bookmarkStart w:id="1811" w:name="_Toc367265238"/>
      <w:bookmarkStart w:id="1812" w:name="_Toc367362272"/>
      <w:bookmarkStart w:id="1813" w:name="_Toc367450731"/>
      <w:bookmarkStart w:id="1814" w:name="_Toc367698856"/>
      <w:bookmarkStart w:id="1815" w:name="_Toc367699800"/>
      <w:bookmarkStart w:id="1816" w:name="_Toc367710425"/>
      <w:bookmarkStart w:id="1817" w:name="_Toc367714175"/>
      <w:bookmarkStart w:id="1818" w:name="_Toc367716395"/>
      <w:bookmarkStart w:id="1819" w:name="_Toc368387743"/>
      <w:bookmarkStart w:id="1820" w:name="_Toc368394302"/>
      <w:bookmarkStart w:id="1821" w:name="_Toc368395674"/>
      <w:bookmarkStart w:id="1822" w:name="_Toc368483535"/>
      <w:bookmarkStart w:id="1823" w:name="_Toc368491183"/>
      <w:bookmarkStart w:id="1824" w:name="_Toc368492984"/>
      <w:bookmarkStart w:id="1825" w:name="_Toc368494552"/>
      <w:bookmarkStart w:id="1826" w:name="_Toc368554691"/>
      <w:r>
        <w:t>Förslaget till lag om ändring i lagen (1994:1512) om avtalsvillkor i konsumentförhållanden</w:t>
      </w:r>
      <w:bookmarkEnd w:id="1765"/>
      <w:bookmarkEnd w:id="1766"/>
      <w:bookmarkEnd w:id="1767"/>
      <w:bookmarkEnd w:id="1768"/>
      <w:bookmarkEnd w:id="1769"/>
      <w:bookmarkEnd w:id="1770"/>
      <w:bookmarkEnd w:id="1771"/>
      <w:bookmarkEnd w:id="1772"/>
      <w:bookmarkEnd w:id="1773"/>
      <w:bookmarkEnd w:id="1774"/>
      <w:bookmarkEnd w:id="1775"/>
      <w:bookmarkEnd w:id="1776"/>
      <w:bookmarkEnd w:id="1777"/>
      <w:bookmarkEnd w:id="1778"/>
      <w:bookmarkEnd w:id="1779"/>
      <w:bookmarkEnd w:id="1780"/>
      <w:bookmarkEnd w:id="1781"/>
      <w:bookmarkEnd w:id="1782"/>
      <w:bookmarkEnd w:id="1783"/>
      <w:bookmarkEnd w:id="1784"/>
      <w:bookmarkEnd w:id="1785"/>
      <w:bookmarkEnd w:id="1786"/>
      <w:bookmarkEnd w:id="1787"/>
      <w:bookmarkEnd w:id="1788"/>
      <w:bookmarkEnd w:id="1789"/>
      <w:bookmarkEnd w:id="1790"/>
      <w:bookmarkEnd w:id="1791"/>
      <w:bookmarkEnd w:id="1792"/>
      <w:bookmarkEnd w:id="1793"/>
      <w:bookmarkEnd w:id="1794"/>
      <w:bookmarkEnd w:id="1795"/>
      <w:bookmarkEnd w:id="1796"/>
      <w:bookmarkEnd w:id="1797"/>
      <w:bookmarkEnd w:id="1798"/>
      <w:bookmarkEnd w:id="1799"/>
      <w:bookmarkEnd w:id="1800"/>
      <w:bookmarkEnd w:id="1801"/>
      <w:bookmarkEnd w:id="1802"/>
      <w:bookmarkEnd w:id="1803"/>
      <w:bookmarkEnd w:id="1804"/>
      <w:bookmarkEnd w:id="1805"/>
      <w:bookmarkEnd w:id="1806"/>
      <w:bookmarkEnd w:id="1807"/>
      <w:bookmarkEnd w:id="1808"/>
      <w:bookmarkEnd w:id="1809"/>
      <w:bookmarkEnd w:id="1810"/>
      <w:bookmarkEnd w:id="1811"/>
      <w:bookmarkEnd w:id="1812"/>
      <w:bookmarkEnd w:id="1813"/>
      <w:bookmarkEnd w:id="1814"/>
      <w:bookmarkEnd w:id="1815"/>
      <w:bookmarkEnd w:id="1816"/>
      <w:bookmarkEnd w:id="1817"/>
      <w:bookmarkEnd w:id="1818"/>
      <w:bookmarkEnd w:id="1819"/>
      <w:bookmarkEnd w:id="1820"/>
      <w:bookmarkEnd w:id="1821"/>
      <w:bookmarkEnd w:id="1822"/>
      <w:bookmarkEnd w:id="1823"/>
      <w:bookmarkEnd w:id="1824"/>
      <w:bookmarkEnd w:id="1825"/>
      <w:bookmarkEnd w:id="1826"/>
    </w:p>
    <w:p w:rsidR="00655D68" w:rsidRDefault="00655D68" w:rsidP="00655D68">
      <w:pPr>
        <w:pStyle w:val="Brdtext"/>
        <w:rPr>
          <w:i/>
          <w:sz w:val="18"/>
          <w:szCs w:val="18"/>
        </w:rPr>
      </w:pPr>
      <w:r w:rsidRPr="00AB5EC6">
        <w:rPr>
          <w:b/>
          <w:i/>
          <w:sz w:val="18"/>
          <w:szCs w:val="18"/>
        </w:rPr>
        <w:t>3 a §</w:t>
      </w:r>
      <w:r w:rsidRPr="00AB5EC6">
        <w:rPr>
          <w:i/>
          <w:sz w:val="18"/>
          <w:szCs w:val="18"/>
        </w:rPr>
        <w:t>  </w:t>
      </w:r>
      <w:r>
        <w:rPr>
          <w:i/>
          <w:sz w:val="18"/>
          <w:szCs w:val="18"/>
        </w:rPr>
        <w:t>Vid tillämpning av 3 </w:t>
      </w:r>
      <w:r w:rsidRPr="00AB5EC6">
        <w:rPr>
          <w:i/>
          <w:sz w:val="18"/>
          <w:szCs w:val="18"/>
        </w:rPr>
        <w:t>§ ska ett avtalsvillkor anses oskäligt om de</w:t>
      </w:r>
      <w:r>
        <w:rPr>
          <w:i/>
          <w:sz w:val="18"/>
          <w:szCs w:val="18"/>
        </w:rPr>
        <w:t>t innebär att konsu</w:t>
      </w:r>
      <w:r>
        <w:rPr>
          <w:i/>
          <w:sz w:val="18"/>
          <w:szCs w:val="18"/>
        </w:rPr>
        <w:softHyphen/>
        <w:t xml:space="preserve">menten </w:t>
      </w:r>
      <w:r w:rsidRPr="00AB5EC6">
        <w:rPr>
          <w:i/>
          <w:sz w:val="18"/>
          <w:szCs w:val="18"/>
        </w:rPr>
        <w:t xml:space="preserve">är hänvisad till att använda </w:t>
      </w:r>
      <w:r>
        <w:rPr>
          <w:i/>
          <w:sz w:val="18"/>
          <w:szCs w:val="18"/>
        </w:rPr>
        <w:t>ett telefonnummer</w:t>
      </w:r>
      <w:r w:rsidRPr="00AB5EC6">
        <w:rPr>
          <w:i/>
          <w:sz w:val="18"/>
          <w:szCs w:val="18"/>
        </w:rPr>
        <w:t xml:space="preserve"> med </w:t>
      </w:r>
      <w:r>
        <w:rPr>
          <w:i/>
          <w:sz w:val="18"/>
          <w:szCs w:val="18"/>
        </w:rPr>
        <w:t>förhöjd taxa för att</w:t>
      </w:r>
      <w:r w:rsidRPr="00AB5EC6">
        <w:rPr>
          <w:i/>
          <w:sz w:val="18"/>
          <w:szCs w:val="18"/>
        </w:rPr>
        <w:t xml:space="preserve"> ta kontakt med näringsidkaren </w:t>
      </w:r>
      <w:r>
        <w:rPr>
          <w:i/>
          <w:sz w:val="18"/>
          <w:szCs w:val="18"/>
        </w:rPr>
        <w:t xml:space="preserve">per telefon </w:t>
      </w:r>
      <w:r w:rsidRPr="00AB5EC6">
        <w:rPr>
          <w:i/>
          <w:sz w:val="18"/>
          <w:szCs w:val="18"/>
        </w:rPr>
        <w:t>med anledning av ett</w:t>
      </w:r>
      <w:r>
        <w:rPr>
          <w:i/>
          <w:sz w:val="18"/>
          <w:szCs w:val="18"/>
        </w:rPr>
        <w:t xml:space="preserve"> mellan dem</w:t>
      </w:r>
      <w:r w:rsidRPr="00AB5EC6">
        <w:rPr>
          <w:i/>
          <w:sz w:val="18"/>
          <w:szCs w:val="18"/>
        </w:rPr>
        <w:t xml:space="preserve"> ingånget avtal.</w:t>
      </w:r>
    </w:p>
    <w:p w:rsidR="00655D68" w:rsidRPr="002824EA" w:rsidRDefault="00655D68" w:rsidP="00655D68">
      <w:pPr>
        <w:pStyle w:val="Brdtextmedindrag"/>
      </w:pPr>
    </w:p>
    <w:p w:rsidR="00655D68" w:rsidRDefault="00655D68" w:rsidP="00655D68">
      <w:pPr>
        <w:pStyle w:val="Brdtext"/>
      </w:pPr>
      <w:r>
        <w:t>Paragrafen, som är ny, innehåller en reglering om att vissa avtals</w:t>
      </w:r>
      <w:r>
        <w:softHyphen/>
        <w:t>villkor i konsumentavtal, vid en prövning enligt 3 §, alltid ska anses oskäliga. Det innebär bl.a. att Marknadsdomstolen får förbjuda näringsidkaren att i framtiden använda avtalsvillkoren. Över</w:t>
      </w:r>
      <w:r>
        <w:softHyphen/>
        <w:t>vägan</w:t>
      </w:r>
      <w:r>
        <w:softHyphen/>
        <w:t xml:space="preserve">dena finns i avsnitt 8. Genom paragrafen genomförs artikel 21 i direktivet. </w:t>
      </w:r>
    </w:p>
    <w:p w:rsidR="00655D68" w:rsidRDefault="00655D68" w:rsidP="00655D68">
      <w:pPr>
        <w:pStyle w:val="Brdtextmedindrag"/>
      </w:pPr>
      <w:r>
        <w:t>Paragrafen behandlar avtalsvillkor som reglerar konsumentens telefon</w:t>
      </w:r>
      <w:r>
        <w:softHyphen/>
        <w:t>kontakter med näringsidkaren med anledning av ett ingånget avtal. Det kan t.ex. gälla telefonkontakter för att reklamera en vara eller för att få upplysningar om hur varan fungerar. Det kan också handla om kontakter efter ett avtals ingående men före avtalets fullgörande, t.ex. vid beställ</w:t>
      </w:r>
      <w:r>
        <w:softHyphen/>
        <w:t>ning av varor med lång leveranstid. Om konsumenten vid sådana efter</w:t>
      </w:r>
      <w:r>
        <w:softHyphen/>
        <w:t>följande telefonkon</w:t>
      </w:r>
      <w:r>
        <w:softHyphen/>
        <w:t>takter är hänvisad till att använda ett telefon</w:t>
      </w:r>
      <w:r>
        <w:softHyphen/>
        <w:t>nummer med en högre taxa än normaltaxa, är avtalsvillkoret oskäligt. Vad som är normaltaxa kan variera över tid och nivån på taxan kan också bero på avståndet mellan konsumenten och näringsidkaren. Bestämmelsen är av</w:t>
      </w:r>
      <w:r w:rsidR="006D1FB4">
        <w:softHyphen/>
      </w:r>
      <w:r>
        <w:t>sedd att komma åt avtalsvillkor som innebär att konsumenten är hänvisad till ett s.k. betalnummer, dvs. ett telefonnummer som har en taxa som överstiger vad som får anses normalt vid traditionella telefon</w:t>
      </w:r>
      <w:r>
        <w:softHyphen/>
        <w:t xml:space="preserve">samtal. </w:t>
      </w:r>
    </w:p>
    <w:p w:rsidR="00655D68" w:rsidRDefault="00655D68" w:rsidP="00655D68">
      <w:pPr>
        <w:pStyle w:val="Brdtextmedindrag"/>
      </w:pPr>
    </w:p>
    <w:p w:rsidR="00655D68" w:rsidRPr="00AB5EC6" w:rsidRDefault="00655D68" w:rsidP="00600A3D">
      <w:pPr>
        <w:pStyle w:val="Brdtext"/>
        <w:rPr>
          <w:i/>
          <w:sz w:val="18"/>
          <w:szCs w:val="18"/>
        </w:rPr>
      </w:pPr>
      <w:r w:rsidRPr="00AB5EC6">
        <w:rPr>
          <w:b/>
          <w:i/>
          <w:sz w:val="18"/>
          <w:szCs w:val="18"/>
        </w:rPr>
        <w:t>13 §</w:t>
      </w:r>
      <w:r w:rsidRPr="00AB5EC6">
        <w:rPr>
          <w:i/>
          <w:sz w:val="18"/>
          <w:szCs w:val="18"/>
        </w:rPr>
        <w:t xml:space="preserve">  Ett avtalsvillkor som innebär att konsumenten ska betala mer </w:t>
      </w:r>
      <w:r>
        <w:rPr>
          <w:i/>
          <w:sz w:val="18"/>
          <w:szCs w:val="18"/>
        </w:rPr>
        <w:t>för en vara, tjänst eller annan n</w:t>
      </w:r>
      <w:r w:rsidR="00593922">
        <w:rPr>
          <w:i/>
          <w:sz w:val="18"/>
          <w:szCs w:val="18"/>
        </w:rPr>
        <w:t>yttighet än det som i avtalet an</w:t>
      </w:r>
      <w:r>
        <w:rPr>
          <w:i/>
          <w:sz w:val="18"/>
          <w:szCs w:val="18"/>
        </w:rPr>
        <w:t>ges vara priset för nyttigheten är utan verkan mot konsumenten, om denne inte uttryckligen har godkänt</w:t>
      </w:r>
      <w:r w:rsidRPr="00AB5EC6">
        <w:rPr>
          <w:i/>
          <w:sz w:val="18"/>
          <w:szCs w:val="18"/>
        </w:rPr>
        <w:t xml:space="preserve"> villkoret.</w:t>
      </w:r>
    </w:p>
    <w:p w:rsidR="00655D68" w:rsidRDefault="00655D68" w:rsidP="00655D68">
      <w:pPr>
        <w:pStyle w:val="Brdtextmedindrag"/>
      </w:pPr>
    </w:p>
    <w:p w:rsidR="00655D68" w:rsidRDefault="00655D68" w:rsidP="00655D68">
      <w:pPr>
        <w:pStyle w:val="Brdtext"/>
      </w:pPr>
      <w:r>
        <w:t>Paragrafen, som är ny, tar sikte på avtalsvillkor som ålägger konsumen</w:t>
      </w:r>
      <w:r>
        <w:softHyphen/>
        <w:t>ten att betala mer för en vara, tjänst eller annan ny</w:t>
      </w:r>
      <w:r w:rsidR="00593922">
        <w:t>ttighet än det som i avtalet ang</w:t>
      </w:r>
      <w:r>
        <w:t xml:space="preserve">etts vara priset för nyttigheten. Övervägandena finns i avsnitt 8. Genom paragrafen genomförs artikel 22 i direktivet. </w:t>
      </w:r>
    </w:p>
    <w:p w:rsidR="00655D68" w:rsidRDefault="00655D68" w:rsidP="00655D68">
      <w:pPr>
        <w:pStyle w:val="Brdtextmedindrag"/>
      </w:pPr>
      <w:r>
        <w:t xml:space="preserve">Bestämmelsen utgår från situationen att det finns ett pris för en vara, tjänst eller annan nyttighet som konsumenten ska betala. Om det utöver priset finns ett annat villkor som innebär att konsumenten ska betala mer än det angivna priset, är utgångspunkten att villkoret är utan verkan. Syftet med bestämmelsen är att konsumenten inte ska vilseledas av en prisuppgift. </w:t>
      </w:r>
    </w:p>
    <w:p w:rsidR="00655D68" w:rsidRDefault="00655D68" w:rsidP="00655D68">
      <w:pPr>
        <w:pStyle w:val="Brdtextmedindrag"/>
      </w:pPr>
      <w:r>
        <w:t>Avtalsvillkor som innebär att konsumenten får betala tillägg för till</w:t>
      </w:r>
      <w:r>
        <w:softHyphen/>
        <w:t xml:space="preserve">behör eller tilläggstjänster omfattas inte av bestämmelsen, t.ex. tillägg för en cykelkorg till en cykel eller extratjänster kopplade till ett betal- eller kreditkort. Om ett villkor innebär att konsumenten ska betala extra för något som naturligen uppfattas som en del av en vara, tjänst eller annan nyttighet, t.ex. däck till en cykel eller underarbete vid en måleritjänst till fast pris, torde villkoret dock träffas av bestämmelsen. </w:t>
      </w:r>
    </w:p>
    <w:p w:rsidR="00655D68" w:rsidRDefault="00655D68" w:rsidP="00655D68">
      <w:pPr>
        <w:pStyle w:val="Brdtextmedindrag"/>
      </w:pPr>
      <w:r>
        <w:t>För att ett avtalsvillkor som träffas av bestämmelsen ska gälla gent</w:t>
      </w:r>
      <w:r>
        <w:softHyphen/>
        <w:t>emot konsumenten fordras att konsumenten uttryckligen har godkänt detta. Godkännandet ska avse just det aktuella avtalsvillkoret. Det gäller inte något formkrav för godkännan</w:t>
      </w:r>
      <w:r>
        <w:softHyphen/>
        <w:t>det. Ett uttryckligt godkännande kan ske genom att en handling skrivs under eller att konsumenten på särskild fråga muntligen godkänner villkoret. Att enbart nämna villkoret i ett standardavtal är inte tillräckligt. Det ankommer på närings</w:t>
      </w:r>
      <w:r>
        <w:softHyphen/>
        <w:t>idkaren att vid en tvist visa att konsumenten uttryckligen har god</w:t>
      </w:r>
      <w:r>
        <w:softHyphen/>
        <w:t xml:space="preserve">känt villkoret. Om konsumenten inte uttryckligen har godkänt villkoret, är det utan verkan </w:t>
      </w:r>
      <w:r>
        <w:lastRenderedPageBreak/>
        <w:t>mot konsumenten. En konsument som redan betalat har då rätt att få tillbaka sina pengar.</w:t>
      </w:r>
    </w:p>
    <w:p w:rsidR="00655D68" w:rsidRDefault="00655D68" w:rsidP="00655D68">
      <w:pPr>
        <w:pStyle w:val="Rubrik4utannumrering"/>
      </w:pPr>
      <w:r>
        <w:t>Ikraftträdande- och övergångsbestämmelser</w:t>
      </w:r>
    </w:p>
    <w:p w:rsidR="00655D68" w:rsidRPr="006B4A96" w:rsidRDefault="00655D68" w:rsidP="00655D68">
      <w:pPr>
        <w:pStyle w:val="Brdtextmedindrag"/>
        <w:rPr>
          <w:sz w:val="18"/>
          <w:szCs w:val="18"/>
        </w:rPr>
      </w:pPr>
      <w:r w:rsidRPr="006B4A96">
        <w:rPr>
          <w:sz w:val="18"/>
          <w:szCs w:val="18"/>
        </w:rPr>
        <w:t>1. Denna lag träder i kraft den 13 juni 2014.</w:t>
      </w:r>
    </w:p>
    <w:p w:rsidR="00655D68" w:rsidRPr="006B4A96" w:rsidRDefault="00655D68" w:rsidP="00655D68">
      <w:pPr>
        <w:pStyle w:val="Brdtextmedindrag"/>
        <w:rPr>
          <w:sz w:val="18"/>
          <w:szCs w:val="18"/>
        </w:rPr>
      </w:pPr>
      <w:r>
        <w:rPr>
          <w:sz w:val="18"/>
          <w:szCs w:val="18"/>
        </w:rPr>
        <w:t>2. Bestämmelsen i 13 §</w:t>
      </w:r>
      <w:r w:rsidRPr="006B4A96">
        <w:rPr>
          <w:sz w:val="18"/>
          <w:szCs w:val="18"/>
        </w:rPr>
        <w:t xml:space="preserve"> gäller </w:t>
      </w:r>
      <w:r>
        <w:rPr>
          <w:sz w:val="18"/>
          <w:szCs w:val="18"/>
        </w:rPr>
        <w:t>endast för avtal som har ingåtts efter</w:t>
      </w:r>
      <w:r w:rsidRPr="006B4A96">
        <w:rPr>
          <w:sz w:val="18"/>
          <w:szCs w:val="18"/>
        </w:rPr>
        <w:t xml:space="preserve"> ikraft</w:t>
      </w:r>
      <w:r w:rsidRPr="006B4A96">
        <w:rPr>
          <w:sz w:val="18"/>
          <w:szCs w:val="18"/>
        </w:rPr>
        <w:softHyphen/>
        <w:t>trädandet.</w:t>
      </w:r>
    </w:p>
    <w:p w:rsidR="00655D68" w:rsidRDefault="00655D68" w:rsidP="00655D68">
      <w:pPr>
        <w:pStyle w:val="Brdtext"/>
      </w:pPr>
    </w:p>
    <w:p w:rsidR="00655D68" w:rsidRDefault="00655D68" w:rsidP="00655D68">
      <w:pPr>
        <w:pStyle w:val="Brdtext"/>
      </w:pPr>
      <w:r>
        <w:t xml:space="preserve">Enligt </w:t>
      </w:r>
      <w:r w:rsidRPr="00AD3BEE">
        <w:rPr>
          <w:i/>
        </w:rPr>
        <w:t>första punkten</w:t>
      </w:r>
      <w:r>
        <w:t xml:space="preserve"> börjar de nya bestämmelserna tillämpas den 13 juni 2014.</w:t>
      </w:r>
    </w:p>
    <w:p w:rsidR="00655D68" w:rsidRDefault="00655D68" w:rsidP="00655D68">
      <w:pPr>
        <w:pStyle w:val="Brdtextmedindrag"/>
      </w:pPr>
      <w:r>
        <w:t xml:space="preserve">I </w:t>
      </w:r>
      <w:r w:rsidRPr="00AD3BEE">
        <w:rPr>
          <w:i/>
        </w:rPr>
        <w:t>andra punkten</w:t>
      </w:r>
      <w:r>
        <w:t xml:space="preserve"> tydliggörs, i enlighet med allmänna principer inom avtalsrätten, att 13 § endast ska tillämpas på avtal som ingåtts efter ikraft</w:t>
      </w:r>
      <w:r>
        <w:softHyphen/>
        <w:t xml:space="preserve">trädandet. </w:t>
      </w:r>
    </w:p>
    <w:p w:rsidR="00655D68" w:rsidRPr="00AD3BEE" w:rsidRDefault="00655D68" w:rsidP="00655D68">
      <w:pPr>
        <w:pStyle w:val="Brdtextmedindrag"/>
      </w:pPr>
      <w:r>
        <w:t>Övervägandena finns i avsnitt 10</w:t>
      </w:r>
      <w:r w:rsidR="00593922">
        <w:t>, där det också framgår att någon över</w:t>
      </w:r>
      <w:r w:rsidR="006D1FB4">
        <w:softHyphen/>
      </w:r>
      <w:r w:rsidR="00593922">
        <w:t>gångsbestämmelse inte är nödvändig för 3 a §</w:t>
      </w:r>
      <w:r>
        <w:t>. Genom bestämmel</w:t>
      </w:r>
      <w:r w:rsidR="006D1FB4">
        <w:softHyphen/>
      </w:r>
      <w:r>
        <w:t>serna genomförs artikel 28 i direktivet.</w:t>
      </w:r>
    </w:p>
    <w:p w:rsidR="00655D68" w:rsidRDefault="00655D68" w:rsidP="00A64F4A">
      <w:pPr>
        <w:pStyle w:val="Rubrik2"/>
      </w:pPr>
      <w:bookmarkStart w:id="1827" w:name="_Toc351995801"/>
      <w:bookmarkStart w:id="1828" w:name="_Toc352057162"/>
      <w:bookmarkStart w:id="1829" w:name="_Toc352058801"/>
      <w:bookmarkStart w:id="1830" w:name="_Toc354038584"/>
      <w:bookmarkStart w:id="1831" w:name="_Toc354384663"/>
      <w:bookmarkStart w:id="1832" w:name="_Toc354515388"/>
      <w:bookmarkStart w:id="1833" w:name="_Toc355341536"/>
      <w:bookmarkStart w:id="1834" w:name="_Toc357503388"/>
      <w:bookmarkStart w:id="1835" w:name="_Toc357597465"/>
      <w:bookmarkStart w:id="1836" w:name="_Toc357605898"/>
      <w:bookmarkStart w:id="1837" w:name="_Toc357676828"/>
      <w:bookmarkStart w:id="1838" w:name="_Toc358036815"/>
      <w:bookmarkStart w:id="1839" w:name="_Toc358212585"/>
      <w:bookmarkStart w:id="1840" w:name="_Toc358212757"/>
      <w:bookmarkStart w:id="1841" w:name="_Toc358890574"/>
      <w:bookmarkStart w:id="1842" w:name="_Toc358891099"/>
      <w:bookmarkStart w:id="1843" w:name="_Toc359918125"/>
      <w:bookmarkStart w:id="1844" w:name="_Toc360001072"/>
      <w:bookmarkStart w:id="1845" w:name="_Toc360182257"/>
      <w:bookmarkStart w:id="1846" w:name="_Toc364257059"/>
      <w:bookmarkStart w:id="1847" w:name="_Toc364324313"/>
      <w:bookmarkStart w:id="1848" w:name="_Toc364407382"/>
      <w:bookmarkStart w:id="1849" w:name="_Toc364768504"/>
      <w:bookmarkStart w:id="1850" w:name="_Toc364768735"/>
      <w:bookmarkStart w:id="1851" w:name="_Toc364768802"/>
      <w:bookmarkStart w:id="1852" w:name="_Toc365547145"/>
      <w:bookmarkStart w:id="1853" w:name="_Toc365558712"/>
      <w:bookmarkStart w:id="1854" w:name="_Toc365617048"/>
      <w:bookmarkStart w:id="1855" w:name="_Toc365617114"/>
      <w:bookmarkStart w:id="1856" w:name="_Toc365649751"/>
      <w:bookmarkStart w:id="1857" w:name="_Toc365651353"/>
      <w:bookmarkStart w:id="1858" w:name="_Toc365652523"/>
      <w:bookmarkStart w:id="1859" w:name="_Toc365654371"/>
      <w:bookmarkStart w:id="1860" w:name="_Toc365885518"/>
      <w:bookmarkStart w:id="1861" w:name="_Toc365889045"/>
      <w:bookmarkStart w:id="1862" w:name="_Toc365900324"/>
      <w:bookmarkStart w:id="1863" w:name="_Toc365905922"/>
      <w:bookmarkStart w:id="1864" w:name="_Toc365968605"/>
      <w:bookmarkStart w:id="1865" w:name="_Toc366488691"/>
      <w:bookmarkStart w:id="1866" w:name="_Toc366501632"/>
      <w:bookmarkStart w:id="1867" w:name="_Toc366503095"/>
      <w:bookmarkStart w:id="1868" w:name="_Toc366505424"/>
      <w:bookmarkStart w:id="1869" w:name="_Toc367127406"/>
      <w:bookmarkStart w:id="1870" w:name="_Toc367263356"/>
      <w:bookmarkStart w:id="1871" w:name="_Toc367263801"/>
      <w:bookmarkStart w:id="1872" w:name="_Toc367265239"/>
      <w:bookmarkStart w:id="1873" w:name="_Toc367362273"/>
      <w:bookmarkStart w:id="1874" w:name="_Toc367450732"/>
      <w:bookmarkStart w:id="1875" w:name="_Toc367698857"/>
      <w:bookmarkStart w:id="1876" w:name="_Toc367699801"/>
      <w:bookmarkStart w:id="1877" w:name="_Toc367710426"/>
      <w:bookmarkStart w:id="1878" w:name="_Toc367714176"/>
      <w:bookmarkStart w:id="1879" w:name="_Toc367716396"/>
      <w:bookmarkStart w:id="1880" w:name="_Toc368387744"/>
      <w:bookmarkStart w:id="1881" w:name="_Toc368394303"/>
      <w:bookmarkStart w:id="1882" w:name="_Toc368395675"/>
      <w:bookmarkStart w:id="1883" w:name="_Toc368483536"/>
      <w:bookmarkStart w:id="1884" w:name="_Toc368491184"/>
      <w:bookmarkStart w:id="1885" w:name="_Toc368492985"/>
      <w:bookmarkStart w:id="1886" w:name="_Toc368494553"/>
      <w:bookmarkStart w:id="1887" w:name="_Toc368554692"/>
      <w:r>
        <w:t>Förslaget till lag om ändring i distans- och hemförsäljningslagen (2005:59)</w:t>
      </w:r>
      <w:bookmarkEnd w:id="1827"/>
      <w:bookmarkEnd w:id="1828"/>
      <w:bookmarkEnd w:id="1829"/>
      <w:bookmarkEnd w:id="1830"/>
      <w:bookmarkEnd w:id="1831"/>
      <w:bookmarkEnd w:id="1832"/>
      <w:bookmarkEnd w:id="1833"/>
      <w:bookmarkEnd w:id="1834"/>
      <w:bookmarkEnd w:id="1835"/>
      <w:bookmarkEnd w:id="1836"/>
      <w:bookmarkEnd w:id="1837"/>
      <w:bookmarkEnd w:id="1838"/>
      <w:bookmarkEnd w:id="1839"/>
      <w:bookmarkEnd w:id="1840"/>
      <w:bookmarkEnd w:id="1841"/>
      <w:bookmarkEnd w:id="1842"/>
      <w:bookmarkEnd w:id="1843"/>
      <w:bookmarkEnd w:id="1844"/>
      <w:bookmarkEnd w:id="1845"/>
      <w:bookmarkEnd w:id="1846"/>
      <w:bookmarkEnd w:id="1847"/>
      <w:bookmarkEnd w:id="1848"/>
      <w:bookmarkEnd w:id="1849"/>
      <w:bookmarkEnd w:id="1850"/>
      <w:bookmarkEnd w:id="1851"/>
      <w:bookmarkEnd w:id="1852"/>
      <w:bookmarkEnd w:id="1853"/>
      <w:bookmarkEnd w:id="1854"/>
      <w:bookmarkEnd w:id="1855"/>
      <w:bookmarkEnd w:id="1856"/>
      <w:bookmarkEnd w:id="1857"/>
      <w:bookmarkEnd w:id="1858"/>
      <w:bookmarkEnd w:id="1859"/>
      <w:bookmarkEnd w:id="1860"/>
      <w:bookmarkEnd w:id="1861"/>
      <w:bookmarkEnd w:id="1862"/>
      <w:bookmarkEnd w:id="1863"/>
      <w:bookmarkEnd w:id="1864"/>
      <w:bookmarkEnd w:id="1865"/>
      <w:bookmarkEnd w:id="1866"/>
      <w:bookmarkEnd w:id="1867"/>
      <w:bookmarkEnd w:id="1868"/>
      <w:bookmarkEnd w:id="1869"/>
      <w:bookmarkEnd w:id="1870"/>
      <w:bookmarkEnd w:id="1871"/>
      <w:bookmarkEnd w:id="1872"/>
      <w:bookmarkEnd w:id="1873"/>
      <w:bookmarkEnd w:id="1874"/>
      <w:bookmarkEnd w:id="1875"/>
      <w:bookmarkEnd w:id="1876"/>
      <w:bookmarkEnd w:id="1877"/>
      <w:bookmarkEnd w:id="1878"/>
      <w:bookmarkEnd w:id="1879"/>
      <w:bookmarkEnd w:id="1880"/>
      <w:bookmarkEnd w:id="1881"/>
      <w:bookmarkEnd w:id="1882"/>
      <w:bookmarkEnd w:id="1883"/>
      <w:bookmarkEnd w:id="1884"/>
      <w:bookmarkEnd w:id="1885"/>
      <w:bookmarkEnd w:id="1886"/>
      <w:bookmarkEnd w:id="1887"/>
    </w:p>
    <w:p w:rsidR="00655D68" w:rsidRDefault="00655D68" w:rsidP="00655D68">
      <w:pPr>
        <w:pStyle w:val="Brdtext"/>
      </w:pPr>
      <w:r>
        <w:t>Lagen byter namn till lagen om distansavtal och avtal utanför affärs</w:t>
      </w:r>
      <w:r>
        <w:softHyphen/>
        <w:t>lokaler. Lagens struktur ändras. Samtliga kapitel gäller för såväl distans</w:t>
      </w:r>
      <w:r>
        <w:softHyphen/>
        <w:t>avtal som avtal utanför affärslokaler. Första kapitlet innehåller allmänna bestämmelser och definitioner. Andra kapitlet gäller för avtal om över</w:t>
      </w:r>
      <w:r>
        <w:softHyphen/>
        <w:t xml:space="preserve">låtelse och upplåtelse av lös egendom samt utförande av </w:t>
      </w:r>
      <w:r w:rsidR="00D51D07">
        <w:t xml:space="preserve">icke-finansiella </w:t>
      </w:r>
      <w:r>
        <w:t>tjänster. Med tjänst avses i det kapitlet också vissa avtal om uthyrning av fast egen</w:t>
      </w:r>
      <w:r>
        <w:softHyphen/>
        <w:t>dom. Som en följd av att gemensamma bestämmelser i stor utsträckning införs för distansavtal och avtal utanför affärslokaler om</w:t>
      </w:r>
      <w:r w:rsidR="006D1FB4">
        <w:softHyphen/>
      </w:r>
      <w:r>
        <w:t>arbetas kapitlet i sin helhet. Av samma anledning utmönstras också det särskilda kapitlet om hemförsälj</w:t>
      </w:r>
      <w:r>
        <w:softHyphen/>
        <w:t>ning (4 kap.). Tredje kapitlet som behandlar distansavtal om finansiella tjänster och finansiella instrument vidgas till att omfatta även sådana avtal om finansiella tjänster som träffas utanför affärs</w:t>
      </w:r>
      <w:r>
        <w:softHyphen/>
        <w:t xml:space="preserve">lokaler. Bestämmelserna i femte kapitlet upphör att gälla eller flyttas till övriga kapitel. Lagen kommer alltså att innehålla tre kapitel. Flera bestämmelser från nuvarande andra kapitlet överförs i sak oförändrade till det </w:t>
      </w:r>
      <w:r w:rsidR="00D51D07">
        <w:t xml:space="preserve">nya </w:t>
      </w:r>
      <w:r>
        <w:t>omarbetade andra kapitlet. För en mer utförlig kommen</w:t>
      </w:r>
      <w:r>
        <w:softHyphen/>
        <w:t>tar till dessa bestämmelser hänvisas till prop. 1999/2000:89 och prop. 2004/05:13.</w:t>
      </w:r>
    </w:p>
    <w:p w:rsidR="00655D68" w:rsidRDefault="00655D68" w:rsidP="00655D68">
      <w:pPr>
        <w:pStyle w:val="Rubrik4utannumrering"/>
      </w:pPr>
      <w:r>
        <w:t>1 kap. Inledande bestämmelser</w:t>
      </w:r>
    </w:p>
    <w:p w:rsidR="00655D68" w:rsidRPr="00AB5EC6" w:rsidRDefault="00655D68" w:rsidP="00655D68">
      <w:pPr>
        <w:pStyle w:val="Rubrik5utannumrering"/>
        <w:spacing w:before="0"/>
        <w:rPr>
          <w:i w:val="0"/>
        </w:rPr>
      </w:pPr>
      <w:r w:rsidRPr="00AB5EC6">
        <w:rPr>
          <w:i w:val="0"/>
        </w:rPr>
        <w:t>Lagens innehåll</w:t>
      </w:r>
    </w:p>
    <w:p w:rsidR="00655D68" w:rsidRPr="00AB5EC6" w:rsidRDefault="00655D68" w:rsidP="00655D68">
      <w:pPr>
        <w:pStyle w:val="Brdtext"/>
        <w:rPr>
          <w:i/>
          <w:sz w:val="18"/>
          <w:szCs w:val="18"/>
        </w:rPr>
      </w:pPr>
      <w:r w:rsidRPr="00AB5EC6">
        <w:rPr>
          <w:b/>
          <w:sz w:val="18"/>
          <w:szCs w:val="18"/>
        </w:rPr>
        <w:t>1 §</w:t>
      </w:r>
      <w:r w:rsidRPr="00AB5EC6">
        <w:rPr>
          <w:sz w:val="18"/>
          <w:szCs w:val="18"/>
        </w:rPr>
        <w:t xml:space="preserve">  Denna lag innehåller bestämmelser om konsumentskydd vid distansavtal </w:t>
      </w:r>
      <w:r>
        <w:rPr>
          <w:i/>
          <w:sz w:val="18"/>
          <w:szCs w:val="18"/>
        </w:rPr>
        <w:t xml:space="preserve">och avtal utanför </w:t>
      </w:r>
      <w:r w:rsidRPr="00AB5EC6">
        <w:rPr>
          <w:i/>
          <w:sz w:val="18"/>
          <w:szCs w:val="18"/>
        </w:rPr>
        <w:t xml:space="preserve">affärslokaler. </w:t>
      </w:r>
    </w:p>
    <w:p w:rsidR="00655D68" w:rsidRDefault="00655D68" w:rsidP="00655D68">
      <w:pPr>
        <w:pStyle w:val="Brdtextmedindrag"/>
      </w:pPr>
    </w:p>
    <w:p w:rsidR="00655D68" w:rsidRDefault="00655D68" w:rsidP="00655D68">
      <w:pPr>
        <w:pStyle w:val="Brdtext"/>
      </w:pPr>
      <w:r>
        <w:t xml:space="preserve">I paragrafen anges vad lagen innehåller. Ändringarna i paragrafen är en följd av att lagens struktur förändras. </w:t>
      </w:r>
    </w:p>
    <w:p w:rsidR="00655D68" w:rsidRPr="00AB5EC6" w:rsidRDefault="00655D68" w:rsidP="00655D68">
      <w:pPr>
        <w:pStyle w:val="Rubrik5utannumrering"/>
        <w:rPr>
          <w:i w:val="0"/>
        </w:rPr>
      </w:pPr>
      <w:r w:rsidRPr="00AB5EC6">
        <w:rPr>
          <w:i w:val="0"/>
        </w:rPr>
        <w:lastRenderedPageBreak/>
        <w:t>Definitioner</w:t>
      </w:r>
    </w:p>
    <w:p w:rsidR="00655D68" w:rsidRPr="00305CF4" w:rsidRDefault="00655D68" w:rsidP="00655D68">
      <w:pPr>
        <w:pStyle w:val="Brdtext"/>
        <w:rPr>
          <w:sz w:val="18"/>
          <w:szCs w:val="18"/>
        </w:rPr>
      </w:pPr>
      <w:r w:rsidRPr="00305CF4">
        <w:rPr>
          <w:b/>
          <w:sz w:val="18"/>
          <w:szCs w:val="18"/>
        </w:rPr>
        <w:t>2 §</w:t>
      </w:r>
      <w:r w:rsidRPr="00305CF4">
        <w:rPr>
          <w:sz w:val="18"/>
          <w:szCs w:val="18"/>
        </w:rPr>
        <w:t>  I lagen avses med</w:t>
      </w:r>
    </w:p>
    <w:p w:rsidR="00655D68" w:rsidRPr="00305CF4" w:rsidRDefault="00655D68" w:rsidP="00600A3D">
      <w:pPr>
        <w:pStyle w:val="Brdtextmedindrag"/>
        <w:rPr>
          <w:sz w:val="18"/>
          <w:szCs w:val="18"/>
        </w:rPr>
      </w:pPr>
      <w:r w:rsidRPr="00605EF6">
        <w:rPr>
          <w:i/>
          <w:sz w:val="18"/>
          <w:szCs w:val="18"/>
          <w:u w:val="single"/>
        </w:rPr>
        <w:t>distansavtal</w:t>
      </w:r>
      <w:r w:rsidRPr="00605EF6">
        <w:rPr>
          <w:sz w:val="18"/>
          <w:szCs w:val="18"/>
          <w:u w:val="single"/>
        </w:rPr>
        <w:t>:</w:t>
      </w:r>
      <w:r w:rsidRPr="0013566E">
        <w:rPr>
          <w:sz w:val="18"/>
          <w:szCs w:val="18"/>
        </w:rPr>
        <w:t xml:space="preserve"> </w:t>
      </w:r>
      <w:r w:rsidRPr="00305CF4">
        <w:rPr>
          <w:sz w:val="18"/>
          <w:szCs w:val="18"/>
        </w:rPr>
        <w:t>avtal som ingås inom ramen för ett av närings</w:t>
      </w:r>
      <w:r w:rsidRPr="00305CF4">
        <w:rPr>
          <w:sz w:val="18"/>
          <w:szCs w:val="18"/>
        </w:rPr>
        <w:softHyphen/>
        <w:t>idkaren organiserat system för att träffa avtal på distans</w:t>
      </w:r>
      <w:r w:rsidR="00593922" w:rsidRPr="00593922">
        <w:rPr>
          <w:i/>
          <w:sz w:val="18"/>
          <w:szCs w:val="18"/>
        </w:rPr>
        <w:t>, om</w:t>
      </w:r>
      <w:r w:rsidRPr="00305CF4">
        <w:rPr>
          <w:sz w:val="18"/>
          <w:szCs w:val="18"/>
        </w:rPr>
        <w:t xml:space="preserve"> kommunikationen uteslutande sker på distans,</w:t>
      </w:r>
    </w:p>
    <w:p w:rsidR="00655D68" w:rsidRPr="00305CF4" w:rsidRDefault="00655D68" w:rsidP="00655D68">
      <w:pPr>
        <w:pStyle w:val="Brdtextmedindrag"/>
        <w:rPr>
          <w:i/>
          <w:sz w:val="18"/>
          <w:szCs w:val="18"/>
        </w:rPr>
      </w:pPr>
      <w:r>
        <w:rPr>
          <w:i/>
          <w:sz w:val="18"/>
          <w:szCs w:val="18"/>
          <w:u w:val="single"/>
        </w:rPr>
        <w:t xml:space="preserve">avtal utanför </w:t>
      </w:r>
      <w:r w:rsidRPr="00305CF4">
        <w:rPr>
          <w:i/>
          <w:sz w:val="18"/>
          <w:szCs w:val="18"/>
          <w:u w:val="single"/>
        </w:rPr>
        <w:t>affärslokaler</w:t>
      </w:r>
      <w:r w:rsidRPr="004F1ECD">
        <w:rPr>
          <w:i/>
          <w:sz w:val="18"/>
          <w:szCs w:val="18"/>
        </w:rPr>
        <w:t>:</w:t>
      </w:r>
      <w:r w:rsidRPr="004F1ECD">
        <w:rPr>
          <w:sz w:val="18"/>
          <w:szCs w:val="18"/>
        </w:rPr>
        <w:t xml:space="preserve"> </w:t>
      </w:r>
      <w:r w:rsidRPr="00305CF4">
        <w:rPr>
          <w:i/>
          <w:sz w:val="18"/>
          <w:szCs w:val="18"/>
        </w:rPr>
        <w:t>avtal som ingås</w:t>
      </w:r>
    </w:p>
    <w:p w:rsidR="00655D68" w:rsidRPr="00305CF4" w:rsidRDefault="00655D68" w:rsidP="00655D68">
      <w:pPr>
        <w:pStyle w:val="Brdtextmedindrag"/>
        <w:rPr>
          <w:i/>
          <w:sz w:val="18"/>
          <w:szCs w:val="18"/>
        </w:rPr>
      </w:pPr>
      <w:r w:rsidRPr="00305CF4">
        <w:rPr>
          <w:i/>
          <w:sz w:val="18"/>
          <w:szCs w:val="18"/>
        </w:rPr>
        <w:t>–</w:t>
      </w:r>
      <w:r>
        <w:rPr>
          <w:i/>
          <w:sz w:val="18"/>
          <w:szCs w:val="18"/>
        </w:rPr>
        <w:t> </w:t>
      </w:r>
      <w:r w:rsidRPr="00305CF4">
        <w:rPr>
          <w:i/>
          <w:sz w:val="18"/>
          <w:szCs w:val="18"/>
        </w:rPr>
        <w:t>då näringsidkaren och konsu</w:t>
      </w:r>
      <w:r>
        <w:rPr>
          <w:i/>
          <w:sz w:val="18"/>
          <w:szCs w:val="18"/>
        </w:rPr>
        <w:t xml:space="preserve">menten samtidigt är </w:t>
      </w:r>
      <w:r w:rsidRPr="00305CF4">
        <w:rPr>
          <w:i/>
          <w:sz w:val="18"/>
          <w:szCs w:val="18"/>
        </w:rPr>
        <w:t>nä</w:t>
      </w:r>
      <w:r>
        <w:rPr>
          <w:i/>
          <w:sz w:val="18"/>
          <w:szCs w:val="18"/>
        </w:rPr>
        <w:t>rvarande på någon annan plats än i näringsidkarens fasta eller rörliga affärslokal</w:t>
      </w:r>
      <w:r w:rsidRPr="00305CF4">
        <w:rPr>
          <w:i/>
          <w:sz w:val="18"/>
          <w:szCs w:val="18"/>
        </w:rPr>
        <w:t xml:space="preserve"> eller efter det att ko</w:t>
      </w:r>
      <w:r>
        <w:rPr>
          <w:i/>
          <w:sz w:val="18"/>
          <w:szCs w:val="18"/>
        </w:rPr>
        <w:t>nsumenten lämnat ett anbud på en sådan plats,</w:t>
      </w:r>
    </w:p>
    <w:p w:rsidR="00655D68" w:rsidRPr="00305CF4" w:rsidRDefault="00655D68" w:rsidP="00655D68">
      <w:pPr>
        <w:pStyle w:val="Brdtextmedindrag"/>
        <w:rPr>
          <w:i/>
          <w:sz w:val="18"/>
          <w:szCs w:val="18"/>
        </w:rPr>
      </w:pPr>
      <w:r>
        <w:rPr>
          <w:i/>
          <w:sz w:val="18"/>
          <w:szCs w:val="18"/>
        </w:rPr>
        <w:t>– i näringsidkarens affärslokal eller med hjälp av ett</w:t>
      </w:r>
      <w:r w:rsidRPr="00305CF4">
        <w:rPr>
          <w:i/>
          <w:sz w:val="18"/>
          <w:szCs w:val="18"/>
        </w:rPr>
        <w:t xml:space="preserve"> medel f</w:t>
      </w:r>
      <w:r>
        <w:rPr>
          <w:i/>
          <w:sz w:val="18"/>
          <w:szCs w:val="18"/>
        </w:rPr>
        <w:t>ör distans</w:t>
      </w:r>
      <w:r>
        <w:rPr>
          <w:i/>
          <w:sz w:val="18"/>
          <w:szCs w:val="18"/>
        </w:rPr>
        <w:softHyphen/>
        <w:t>kommunikation i omedelbar anslutning till att</w:t>
      </w:r>
      <w:r w:rsidRPr="00305CF4">
        <w:rPr>
          <w:i/>
          <w:sz w:val="18"/>
          <w:szCs w:val="18"/>
        </w:rPr>
        <w:t xml:space="preserve"> konsumenten kontaktats </w:t>
      </w:r>
      <w:r>
        <w:rPr>
          <w:i/>
          <w:sz w:val="18"/>
          <w:szCs w:val="18"/>
        </w:rPr>
        <w:t>av närings</w:t>
      </w:r>
      <w:r>
        <w:rPr>
          <w:i/>
          <w:sz w:val="18"/>
          <w:szCs w:val="18"/>
        </w:rPr>
        <w:softHyphen/>
        <w:t>idkaren på någon annan plats där de samtidigt varit</w:t>
      </w:r>
      <w:r w:rsidRPr="00305CF4">
        <w:rPr>
          <w:i/>
          <w:sz w:val="18"/>
          <w:szCs w:val="18"/>
        </w:rPr>
        <w:t xml:space="preserve"> närvarande, eller</w:t>
      </w:r>
    </w:p>
    <w:p w:rsidR="00655D68" w:rsidRPr="00305CF4" w:rsidRDefault="00655D68" w:rsidP="00655D68">
      <w:pPr>
        <w:pStyle w:val="Brdtextmedindrag"/>
        <w:rPr>
          <w:i/>
          <w:sz w:val="18"/>
          <w:szCs w:val="18"/>
        </w:rPr>
      </w:pPr>
      <w:r>
        <w:rPr>
          <w:i/>
          <w:sz w:val="18"/>
          <w:szCs w:val="18"/>
        </w:rPr>
        <w:t>– under en utflykt som har organiserats</w:t>
      </w:r>
      <w:r w:rsidRPr="00305CF4">
        <w:rPr>
          <w:i/>
          <w:sz w:val="18"/>
          <w:szCs w:val="18"/>
        </w:rPr>
        <w:t xml:space="preserve"> av näringsidkaren </w:t>
      </w:r>
      <w:r>
        <w:rPr>
          <w:i/>
          <w:sz w:val="18"/>
          <w:szCs w:val="18"/>
        </w:rPr>
        <w:t>i marknadsförings- eller försäljningssyfte</w:t>
      </w:r>
      <w:r w:rsidRPr="00305CF4">
        <w:rPr>
          <w:i/>
          <w:sz w:val="18"/>
          <w:szCs w:val="18"/>
        </w:rPr>
        <w:t>,</w:t>
      </w:r>
    </w:p>
    <w:p w:rsidR="00655D68" w:rsidRPr="00305CF4" w:rsidRDefault="00655D68" w:rsidP="00655D68">
      <w:pPr>
        <w:pStyle w:val="Brdtextmedindrag"/>
        <w:rPr>
          <w:sz w:val="18"/>
          <w:szCs w:val="18"/>
        </w:rPr>
      </w:pPr>
      <w:r w:rsidRPr="0021712C">
        <w:rPr>
          <w:i/>
          <w:sz w:val="18"/>
          <w:szCs w:val="18"/>
        </w:rPr>
        <w:t>konsument</w:t>
      </w:r>
      <w:r w:rsidRPr="0021712C">
        <w:rPr>
          <w:sz w:val="18"/>
          <w:szCs w:val="18"/>
        </w:rPr>
        <w:t>:</w:t>
      </w:r>
      <w:r w:rsidRPr="00305CF4">
        <w:rPr>
          <w:sz w:val="18"/>
          <w:szCs w:val="18"/>
        </w:rPr>
        <w:t xml:space="preserve"> en fysisk person som handlar huvudsakligen för ändamål som faller utanför näringsverksamhet,</w:t>
      </w:r>
    </w:p>
    <w:p w:rsidR="00655D68" w:rsidRPr="00305CF4" w:rsidRDefault="00655D68" w:rsidP="00655D68">
      <w:pPr>
        <w:pStyle w:val="Brdtextmedindrag"/>
        <w:rPr>
          <w:sz w:val="18"/>
          <w:szCs w:val="18"/>
        </w:rPr>
      </w:pPr>
      <w:r w:rsidRPr="0021712C">
        <w:rPr>
          <w:i/>
          <w:sz w:val="18"/>
          <w:szCs w:val="18"/>
        </w:rPr>
        <w:t>näringsidkare</w:t>
      </w:r>
      <w:r w:rsidRPr="0021712C">
        <w:rPr>
          <w:sz w:val="18"/>
          <w:szCs w:val="18"/>
        </w:rPr>
        <w:t>:</w:t>
      </w:r>
      <w:r w:rsidRPr="00305CF4">
        <w:rPr>
          <w:sz w:val="18"/>
          <w:szCs w:val="18"/>
        </w:rPr>
        <w:t xml:space="preserve"> en fysisk eller juridisk person som handlar för ändamål som har samband med den egna näringsverksamheten.</w:t>
      </w:r>
    </w:p>
    <w:p w:rsidR="00655D68" w:rsidRDefault="00655D68" w:rsidP="00655D68">
      <w:pPr>
        <w:pStyle w:val="Brdtextmedindrag"/>
      </w:pPr>
    </w:p>
    <w:p w:rsidR="00655D68" w:rsidRDefault="00655D68" w:rsidP="00655D68">
      <w:pPr>
        <w:pStyle w:val="Brdtext"/>
      </w:pPr>
      <w:r>
        <w:t>Paragrafen anger innebörden av olika uttryck som används i lagen. Ändringarna innebär att definitionerna av begreppen hemförsäljnings</w:t>
      </w:r>
      <w:r>
        <w:softHyphen/>
        <w:t xml:space="preserve">avtal och hembesök utgår och att det i stället införs en definition av ”avtal utanför affärslokaler”. </w:t>
      </w:r>
      <w:r w:rsidR="00DA59FD">
        <w:t xml:space="preserve">Ändringen i definitionen av distansavtal är enbart språklig. </w:t>
      </w:r>
      <w:r>
        <w:t>Övervägandena finns i avsnitt 5.1. Genom ändringarna i paragrafen genomförs artikel 2 i direktivet.</w:t>
      </w:r>
    </w:p>
    <w:p w:rsidR="00655D68" w:rsidRDefault="00655D68" w:rsidP="00655D68">
      <w:pPr>
        <w:pStyle w:val="Brdtextmedindrag"/>
      </w:pPr>
      <w:r>
        <w:t>Begreppet affärslokaler är centralt i definitionen av avtal utanför affärs</w:t>
      </w:r>
      <w:r>
        <w:softHyphen/>
        <w:t>lokaler. Med affärslokaler avses fasta eller rörliga lokaler som närings</w:t>
      </w:r>
      <w:r>
        <w:softHyphen/>
        <w:t>idkaren, permanent eller säsongsvis, använder som vanlig plats för sin affärs</w:t>
      </w:r>
      <w:r>
        <w:softHyphen/>
        <w:t>verksamhet. Det finns inget krav på att lokalen måste utgöra en butik eller ett kontor utan även enklare affärsställen omfattas. Kiosker, varubussar och marknads- eller mässtånd kan alltså vara affärslokaler. Vid bedömningen av om det är fråga om en affärslokal eller inte ska hän</w:t>
      </w:r>
      <w:r>
        <w:softHyphen/>
        <w:t>syn tas till hur regelbunden näringsidkarens verksamhet är i den aktuella lokalen. Om försäljningen från lokalen inte endast sker undantagsvis, är det normalt fråga om en affärslokal. Det betyder att lokaler där en näringsidkare utövar sin verksamhet under en inte alltför kort period, t.ex. under turistsäsongen på en skid- eller badort, på en julmarknad eller vid en organiserad torghandel, i regel utgör affärslokaler. Däremot omfattas inte ett försäljningsställe i en galleria där en näringsidkare under några dagar säljer smycken. Vid bedömningen av om verksamheten ska anses ha skett i en affärslokal bör hänsyn tas till om det framstår som naturligt för konsumenten att själv söka upp lokalen för ett köp. Om det inte är så utan försäljningstillfället snarast innebär ett överrasknings</w:t>
      </w:r>
      <w:r>
        <w:softHyphen/>
        <w:t>moment för konsumen</w:t>
      </w:r>
      <w:r w:rsidR="00D51D07">
        <w:t>ten, bör ett avtal anses ingånget</w:t>
      </w:r>
      <w:r>
        <w:t xml:space="preserve"> utanför affärs</w:t>
      </w:r>
      <w:r w:rsidR="006D1FB4">
        <w:softHyphen/>
      </w:r>
      <w:r>
        <w:t xml:space="preserve">lokal. </w:t>
      </w:r>
    </w:p>
    <w:p w:rsidR="00655D68" w:rsidRDefault="00655D68" w:rsidP="00655D68">
      <w:pPr>
        <w:pStyle w:val="Brdtextmedindrag"/>
      </w:pPr>
      <w:r>
        <w:t xml:space="preserve">Om avtalet ingås utanför affärslokaler blir bestämmelserna i lagen om bl.a. informationsskyldighet och ångerrätt tillämpliga. I definitionen anges de tre olika fall då det är fråga om avtal utanför affärslokaler. Det första fallet består i att avtal ingås, eller konsumenten lämnar ett anbud, när konsumenten och näringsidkaren samtidigt är fysiskt närvarande på en annan plats än i näringsidkarens fasta eller rörliga affärslokal. Det kan vara fråga om avtal som ingås i konsumentens bostad eller på dennes </w:t>
      </w:r>
      <w:r>
        <w:lastRenderedPageBreak/>
        <w:t>arbets</w:t>
      </w:r>
      <w:r>
        <w:softHyphen/>
        <w:t>plats eller i en annan näringsidkares lokaler. Även avtal som ingås på allmänna platser som gator, köpcenter, badstränder, idrottsanlägg</w:t>
      </w:r>
      <w:r>
        <w:softHyphen/>
        <w:t xml:space="preserve">ningar och allmänna transportmedel omfattas. </w:t>
      </w:r>
    </w:p>
    <w:p w:rsidR="00655D68" w:rsidRDefault="00655D68" w:rsidP="00655D68">
      <w:pPr>
        <w:pStyle w:val="Brdtextmedindrag"/>
      </w:pPr>
      <w:r>
        <w:t>Det andra fallet gäller avtal som ingås i näringsidkarens affärs</w:t>
      </w:r>
      <w:r>
        <w:softHyphen/>
        <w:t>lokaler eller genom distanskommunikation, men där konsumen</w:t>
      </w:r>
      <w:r>
        <w:softHyphen/>
        <w:t>ten omedelbart dessförinnan blivit kontaktad av näringsidkaren utanför affärslokalerna. Det gäller alltså både när konsumenten i nära anslutning till kontakten följer med näringsidkaren till affärslokalerna och när konsumen</w:t>
      </w:r>
      <w:r>
        <w:softHyphen/>
        <w:t xml:space="preserve">ten, med anledning av kontakten med näringsidkaren, exempelvis ringer denne eller kontaktar denne med e-post. </w:t>
      </w:r>
    </w:p>
    <w:p w:rsidR="00655D68" w:rsidRDefault="00655D68" w:rsidP="00655D68">
      <w:pPr>
        <w:pStyle w:val="Brdtextmedindrag"/>
      </w:pPr>
      <w:r>
        <w:t>Det tredje fallet avser avtal som ingås på en utflykt som har organise</w:t>
      </w:r>
      <w:r>
        <w:softHyphen/>
        <w:t>rats av näringsidkaren. Sådana avtal omfattas av den hittillsvarande defini</w:t>
      </w:r>
      <w:r>
        <w:softHyphen/>
        <w:t>tionen av hemförsäljningsavtal och den närmare innebörden har tidigare disku</w:t>
      </w:r>
      <w:r>
        <w:softHyphen/>
        <w:t>terats (prop. 2004/05:13 s. 123). Ett typfall där utflykts</w:t>
      </w:r>
      <w:r>
        <w:softHyphen/>
        <w:t>regeln är tillämplig är när en detaljhandlare anordnar en resa för konsu</w:t>
      </w:r>
      <w:r>
        <w:softHyphen/>
        <w:t xml:space="preserve">menter till ett näringsställe och där visar och säljer sina produkter. </w:t>
      </w:r>
    </w:p>
    <w:p w:rsidR="00655D68" w:rsidRDefault="00655D68" w:rsidP="00655D68">
      <w:pPr>
        <w:pStyle w:val="Rubrik5utannumrering"/>
      </w:pPr>
      <w:r>
        <w:t>Behörighet för näringsidkarens ombud</w:t>
      </w:r>
    </w:p>
    <w:p w:rsidR="00655D68" w:rsidRPr="00E42357" w:rsidRDefault="00655D68" w:rsidP="00655D68">
      <w:pPr>
        <w:pStyle w:val="Brdtext"/>
        <w:rPr>
          <w:i/>
          <w:sz w:val="18"/>
          <w:szCs w:val="18"/>
        </w:rPr>
      </w:pPr>
      <w:r w:rsidRPr="00E42357">
        <w:rPr>
          <w:b/>
          <w:i/>
          <w:sz w:val="18"/>
          <w:szCs w:val="18"/>
        </w:rPr>
        <w:t>3 §</w:t>
      </w:r>
      <w:r w:rsidRPr="00E42357">
        <w:rPr>
          <w:i/>
          <w:sz w:val="18"/>
          <w:szCs w:val="18"/>
        </w:rPr>
        <w:t>  Om näringsidkaren anlitar ett om</w:t>
      </w:r>
      <w:r w:rsidRPr="00E42357">
        <w:rPr>
          <w:i/>
          <w:sz w:val="18"/>
          <w:szCs w:val="18"/>
        </w:rPr>
        <w:softHyphen/>
        <w:t>bud, ska denne alltid anses be</w:t>
      </w:r>
      <w:r w:rsidRPr="00E42357">
        <w:rPr>
          <w:i/>
          <w:sz w:val="18"/>
          <w:szCs w:val="18"/>
        </w:rPr>
        <w:softHyphen/>
        <w:t>hörig att handla på närings</w:t>
      </w:r>
      <w:r w:rsidRPr="00E42357">
        <w:rPr>
          <w:i/>
          <w:sz w:val="18"/>
          <w:szCs w:val="18"/>
        </w:rPr>
        <w:softHyphen/>
        <w:t>idkarens vägnar när det gäller att</w:t>
      </w:r>
    </w:p>
    <w:p w:rsidR="00655D68" w:rsidRPr="00E42357" w:rsidRDefault="00655D68" w:rsidP="00655D68">
      <w:pPr>
        <w:pStyle w:val="Brdtextmedindrag"/>
        <w:rPr>
          <w:i/>
          <w:sz w:val="18"/>
          <w:szCs w:val="18"/>
        </w:rPr>
      </w:pPr>
      <w:r>
        <w:rPr>
          <w:i/>
          <w:sz w:val="18"/>
          <w:szCs w:val="18"/>
        </w:rPr>
        <w:t>– </w:t>
      </w:r>
      <w:r w:rsidRPr="00E42357">
        <w:rPr>
          <w:i/>
          <w:sz w:val="18"/>
          <w:szCs w:val="18"/>
        </w:rPr>
        <w:t>ingå distansavtal eller avtal utan</w:t>
      </w:r>
      <w:r w:rsidRPr="00E42357">
        <w:rPr>
          <w:i/>
          <w:sz w:val="18"/>
          <w:szCs w:val="18"/>
        </w:rPr>
        <w:softHyphen/>
        <w:t xml:space="preserve">för affärslokaler, </w:t>
      </w:r>
    </w:p>
    <w:p w:rsidR="00655D68" w:rsidRPr="00E42357" w:rsidRDefault="00655D68" w:rsidP="00655D68">
      <w:pPr>
        <w:pStyle w:val="Brdtextmedindrag"/>
        <w:rPr>
          <w:i/>
          <w:sz w:val="18"/>
          <w:szCs w:val="18"/>
        </w:rPr>
      </w:pPr>
      <w:r w:rsidRPr="00E42357">
        <w:rPr>
          <w:i/>
          <w:sz w:val="18"/>
          <w:szCs w:val="18"/>
        </w:rPr>
        <w:t>–</w:t>
      </w:r>
      <w:r>
        <w:rPr>
          <w:i/>
          <w:sz w:val="18"/>
          <w:szCs w:val="18"/>
        </w:rPr>
        <w:t> </w:t>
      </w:r>
      <w:r w:rsidRPr="00E42357">
        <w:rPr>
          <w:i/>
          <w:sz w:val="18"/>
          <w:szCs w:val="18"/>
        </w:rPr>
        <w:t>utfästa för</w:t>
      </w:r>
      <w:r w:rsidRPr="00E42357">
        <w:rPr>
          <w:i/>
          <w:sz w:val="18"/>
          <w:szCs w:val="18"/>
        </w:rPr>
        <w:softHyphen/>
        <w:t>måner som är avsedda att ingå i ett sådant avtal</w:t>
      </w:r>
      <w:r>
        <w:rPr>
          <w:i/>
          <w:sz w:val="18"/>
          <w:szCs w:val="18"/>
        </w:rPr>
        <w:t>, och</w:t>
      </w:r>
      <w:r w:rsidRPr="00E42357">
        <w:rPr>
          <w:i/>
          <w:sz w:val="18"/>
          <w:szCs w:val="18"/>
        </w:rPr>
        <w:t xml:space="preserve"> </w:t>
      </w:r>
    </w:p>
    <w:p w:rsidR="00655D68" w:rsidRPr="00E42357" w:rsidRDefault="00655D68" w:rsidP="00655D68">
      <w:pPr>
        <w:pStyle w:val="Brdtextmedindrag"/>
        <w:rPr>
          <w:i/>
          <w:sz w:val="18"/>
          <w:szCs w:val="18"/>
        </w:rPr>
      </w:pPr>
      <w:r w:rsidRPr="00E42357">
        <w:rPr>
          <w:i/>
          <w:sz w:val="18"/>
          <w:szCs w:val="18"/>
        </w:rPr>
        <w:t>–</w:t>
      </w:r>
      <w:r>
        <w:rPr>
          <w:i/>
          <w:sz w:val="18"/>
          <w:szCs w:val="18"/>
        </w:rPr>
        <w:t> </w:t>
      </w:r>
      <w:r w:rsidRPr="00E42357">
        <w:rPr>
          <w:i/>
          <w:sz w:val="18"/>
          <w:szCs w:val="18"/>
        </w:rPr>
        <w:t>ta emot betalning för näringsidkarens räk</w:t>
      </w:r>
      <w:r w:rsidRPr="00E42357">
        <w:rPr>
          <w:i/>
          <w:sz w:val="18"/>
          <w:szCs w:val="18"/>
        </w:rPr>
        <w:softHyphen/>
        <w:t>ning.</w:t>
      </w:r>
    </w:p>
    <w:p w:rsidR="00655D68" w:rsidRPr="00E42357" w:rsidRDefault="00655D68" w:rsidP="00655D68">
      <w:pPr>
        <w:pStyle w:val="Brdtextmedindrag"/>
        <w:rPr>
          <w:i/>
          <w:sz w:val="18"/>
          <w:szCs w:val="18"/>
        </w:rPr>
      </w:pPr>
      <w:r w:rsidRPr="00E42357">
        <w:rPr>
          <w:i/>
          <w:sz w:val="18"/>
          <w:szCs w:val="18"/>
        </w:rPr>
        <w:t>Näringsidkaren får inte till nackdel för konsumenten in</w:t>
      </w:r>
      <w:r w:rsidRPr="00E42357">
        <w:rPr>
          <w:i/>
          <w:sz w:val="18"/>
          <w:szCs w:val="18"/>
        </w:rPr>
        <w:softHyphen/>
        <w:t>skränka denna behörighet.</w:t>
      </w:r>
    </w:p>
    <w:p w:rsidR="00655D68" w:rsidRDefault="00655D68" w:rsidP="00655D68">
      <w:pPr>
        <w:pStyle w:val="Brdtextmedindrag"/>
      </w:pPr>
    </w:p>
    <w:p w:rsidR="00655D68" w:rsidRDefault="00655D68" w:rsidP="00655D68">
      <w:pPr>
        <w:pStyle w:val="Brdtext"/>
      </w:pPr>
      <w:r>
        <w:t>Paragrafen behandlar den behörighet som tillkommer ombud för närings</w:t>
      </w:r>
      <w:r>
        <w:softHyphen/>
        <w:t>idkaren. Bestämmelserna i paragrafen överförs i sak i princip oförändra</w:t>
      </w:r>
      <w:r>
        <w:softHyphen/>
        <w:t>de från</w:t>
      </w:r>
      <w:r w:rsidRPr="00C24C33">
        <w:t xml:space="preserve"> 5</w:t>
      </w:r>
      <w:r>
        <w:t> </w:t>
      </w:r>
      <w:r w:rsidRPr="00C24C33">
        <w:t>kap</w:t>
      </w:r>
      <w:r>
        <w:t>. 1 §. Begreppet ”hemförsäljningsavtal” byts mot begreppet ”avtal utanför affärslokaler” och i övrigt görs endast språkliga och redak</w:t>
      </w:r>
      <w:r w:rsidR="006D1FB4">
        <w:softHyphen/>
      </w:r>
      <w:r>
        <w:t xml:space="preserve">tionella ändringar. </w:t>
      </w:r>
    </w:p>
    <w:p w:rsidR="00655D68" w:rsidRDefault="00655D68" w:rsidP="00655D68">
      <w:pPr>
        <w:pStyle w:val="Rubrik4utannumrering"/>
      </w:pPr>
      <w:r>
        <w:t>2 kap. Avtal om varor och icke finansiella tjänster</w:t>
      </w:r>
    </w:p>
    <w:p w:rsidR="00655D68" w:rsidRPr="00C55B1E" w:rsidRDefault="00655D68" w:rsidP="00655D68">
      <w:pPr>
        <w:pStyle w:val="Rubrik5utannumrering"/>
        <w:spacing w:before="0"/>
        <w:rPr>
          <w:i w:val="0"/>
        </w:rPr>
      </w:pPr>
      <w:r w:rsidRPr="00C55B1E">
        <w:rPr>
          <w:i w:val="0"/>
        </w:rPr>
        <w:t>Tillämpningsområde</w:t>
      </w:r>
    </w:p>
    <w:p w:rsidR="00655D68" w:rsidRPr="00DA59FD" w:rsidRDefault="00655D68" w:rsidP="00600A3D">
      <w:pPr>
        <w:pStyle w:val="Brdtext"/>
        <w:rPr>
          <w:sz w:val="18"/>
          <w:szCs w:val="18"/>
        </w:rPr>
      </w:pPr>
      <w:r w:rsidRPr="00DA59FD">
        <w:rPr>
          <w:b/>
          <w:sz w:val="18"/>
          <w:szCs w:val="18"/>
        </w:rPr>
        <w:t>1 §</w:t>
      </w:r>
      <w:r w:rsidRPr="00DA59FD">
        <w:rPr>
          <w:sz w:val="18"/>
          <w:szCs w:val="18"/>
        </w:rPr>
        <w:t xml:space="preserve">  Detta kapitel gäller för avtal varigenom en näringsidkare överlåter eller upplåter lös egendom till eller utför en tjänst åt en konsument. Med tjänst avses i detta kapitel också uthyrning av fast egendom. </w:t>
      </w:r>
      <w:r w:rsidR="00593922" w:rsidRPr="00DA59FD">
        <w:rPr>
          <w:sz w:val="18"/>
          <w:szCs w:val="18"/>
        </w:rPr>
        <w:t>För avtal om finansiella tjänster eller om överlåtelse eller emission av finansiella instrument gäller i stället 3 kap.</w:t>
      </w:r>
    </w:p>
    <w:p w:rsidR="00655D68" w:rsidRDefault="00593922" w:rsidP="00600A3D">
      <w:pPr>
        <w:pStyle w:val="Brdtextmedindrag"/>
        <w:rPr>
          <w:sz w:val="18"/>
          <w:szCs w:val="18"/>
        </w:rPr>
      </w:pPr>
      <w:r>
        <w:rPr>
          <w:sz w:val="18"/>
          <w:szCs w:val="18"/>
        </w:rPr>
        <w:t>Detta kapitel</w:t>
      </w:r>
      <w:r w:rsidR="00655D68" w:rsidRPr="00C55B1E">
        <w:rPr>
          <w:sz w:val="18"/>
          <w:szCs w:val="18"/>
        </w:rPr>
        <w:t xml:space="preserve"> gäller inte </w:t>
      </w:r>
      <w:r>
        <w:rPr>
          <w:sz w:val="18"/>
          <w:szCs w:val="18"/>
        </w:rPr>
        <w:t xml:space="preserve">för </w:t>
      </w:r>
      <w:r w:rsidR="00655D68" w:rsidRPr="00C55B1E">
        <w:rPr>
          <w:sz w:val="18"/>
          <w:szCs w:val="18"/>
        </w:rPr>
        <w:t>avtal som</w:t>
      </w:r>
    </w:p>
    <w:p w:rsidR="00655D68" w:rsidRDefault="00655D68" w:rsidP="00655D68">
      <w:pPr>
        <w:pStyle w:val="Brdtextmedindrag"/>
        <w:rPr>
          <w:sz w:val="18"/>
          <w:szCs w:val="18"/>
        </w:rPr>
      </w:pPr>
      <w:r>
        <w:rPr>
          <w:sz w:val="18"/>
          <w:szCs w:val="18"/>
        </w:rPr>
        <w:t>1. avser uthyrning för varaktigt boende,</w:t>
      </w:r>
    </w:p>
    <w:p w:rsidR="00655D68" w:rsidRPr="00C55B1E" w:rsidRDefault="00655D68" w:rsidP="00655D68">
      <w:pPr>
        <w:pStyle w:val="Brdtextmedindrag"/>
        <w:rPr>
          <w:sz w:val="18"/>
          <w:szCs w:val="18"/>
        </w:rPr>
      </w:pPr>
      <w:r>
        <w:rPr>
          <w:sz w:val="18"/>
          <w:szCs w:val="18"/>
        </w:rPr>
        <w:t>2</w:t>
      </w:r>
      <w:r w:rsidRPr="00C55B1E">
        <w:rPr>
          <w:sz w:val="18"/>
          <w:szCs w:val="18"/>
        </w:rPr>
        <w:t>. avser uppförande av byggnad eller annan fast anläggning på mark eller i vatten,</w:t>
      </w:r>
    </w:p>
    <w:p w:rsidR="00655D68" w:rsidRPr="00C55B1E" w:rsidRDefault="00655D68" w:rsidP="00655D68">
      <w:pPr>
        <w:pStyle w:val="Brdtextmedindrag"/>
        <w:rPr>
          <w:sz w:val="18"/>
          <w:szCs w:val="18"/>
        </w:rPr>
      </w:pPr>
      <w:r>
        <w:rPr>
          <w:sz w:val="18"/>
          <w:szCs w:val="18"/>
        </w:rPr>
        <w:t>3</w:t>
      </w:r>
      <w:r w:rsidRPr="00C55B1E">
        <w:rPr>
          <w:sz w:val="18"/>
          <w:szCs w:val="18"/>
        </w:rPr>
        <w:t xml:space="preserve">. ingås med hjälp av en varuautomat </w:t>
      </w:r>
      <w:r>
        <w:rPr>
          <w:sz w:val="18"/>
          <w:szCs w:val="18"/>
        </w:rPr>
        <w:t xml:space="preserve">eller annan liknande automat </w:t>
      </w:r>
      <w:r w:rsidRPr="00C55B1E">
        <w:rPr>
          <w:sz w:val="18"/>
          <w:szCs w:val="18"/>
        </w:rPr>
        <w:t>eller i en automatiserad affärslokal,</w:t>
      </w:r>
    </w:p>
    <w:p w:rsidR="00655D68" w:rsidRDefault="00655D68" w:rsidP="00655D68">
      <w:pPr>
        <w:pStyle w:val="Brdtextmedindrag"/>
        <w:rPr>
          <w:sz w:val="18"/>
          <w:szCs w:val="18"/>
        </w:rPr>
      </w:pPr>
      <w:r>
        <w:rPr>
          <w:sz w:val="18"/>
          <w:szCs w:val="18"/>
        </w:rPr>
        <w:t>4</w:t>
      </w:r>
      <w:r w:rsidRPr="00C55B1E">
        <w:rPr>
          <w:sz w:val="18"/>
          <w:szCs w:val="18"/>
        </w:rPr>
        <w:t>. ingås med en operatör genom användning av en offentlig telefonautomat</w:t>
      </w:r>
      <w:r>
        <w:rPr>
          <w:sz w:val="18"/>
          <w:szCs w:val="18"/>
        </w:rPr>
        <w:t>,</w:t>
      </w:r>
    </w:p>
    <w:p w:rsidR="00655D68" w:rsidRPr="00C55B1E" w:rsidRDefault="00655D68" w:rsidP="00655D68">
      <w:pPr>
        <w:pStyle w:val="Brdtextmedindrag"/>
        <w:rPr>
          <w:sz w:val="18"/>
          <w:szCs w:val="18"/>
        </w:rPr>
      </w:pPr>
      <w:r>
        <w:rPr>
          <w:sz w:val="18"/>
          <w:szCs w:val="18"/>
        </w:rPr>
        <w:t xml:space="preserve">5. avser en tjänst som fullgörs genom användning av en </w:t>
      </w:r>
      <w:r w:rsidRPr="00C55B1E">
        <w:rPr>
          <w:sz w:val="18"/>
          <w:szCs w:val="18"/>
        </w:rPr>
        <w:t>telefon-,</w:t>
      </w:r>
      <w:r>
        <w:rPr>
          <w:sz w:val="18"/>
          <w:szCs w:val="18"/>
        </w:rPr>
        <w:t xml:space="preserve"> internet- eller faxuppkoppling, om tjänsten utförs vid ett enda tillfälle,</w:t>
      </w:r>
    </w:p>
    <w:p w:rsidR="00655D68" w:rsidRPr="00C55B1E" w:rsidRDefault="00655D68" w:rsidP="00655D68">
      <w:pPr>
        <w:pStyle w:val="Brdtextmedindrag"/>
        <w:rPr>
          <w:sz w:val="18"/>
          <w:szCs w:val="18"/>
        </w:rPr>
      </w:pPr>
      <w:r>
        <w:rPr>
          <w:sz w:val="18"/>
          <w:szCs w:val="18"/>
        </w:rPr>
        <w:t>6</w:t>
      </w:r>
      <w:r w:rsidRPr="00C55B1E">
        <w:rPr>
          <w:sz w:val="18"/>
          <w:szCs w:val="18"/>
        </w:rPr>
        <w:t>. </w:t>
      </w:r>
      <w:r>
        <w:rPr>
          <w:sz w:val="18"/>
          <w:szCs w:val="18"/>
        </w:rPr>
        <w:t>avser vadhållning, kasinospel eller andra lotteritjänster</w:t>
      </w:r>
      <w:r w:rsidRPr="00C55B1E">
        <w:rPr>
          <w:sz w:val="18"/>
          <w:szCs w:val="18"/>
        </w:rPr>
        <w:t>,</w:t>
      </w:r>
    </w:p>
    <w:p w:rsidR="00655D68" w:rsidRPr="00C55B1E" w:rsidRDefault="00655D68" w:rsidP="00655D68">
      <w:pPr>
        <w:pStyle w:val="Brdtextmedindrag"/>
        <w:rPr>
          <w:sz w:val="18"/>
          <w:szCs w:val="18"/>
        </w:rPr>
      </w:pPr>
      <w:r>
        <w:rPr>
          <w:sz w:val="18"/>
          <w:szCs w:val="18"/>
        </w:rPr>
        <w:t>7</w:t>
      </w:r>
      <w:r w:rsidRPr="00C55B1E">
        <w:rPr>
          <w:sz w:val="18"/>
          <w:szCs w:val="18"/>
        </w:rPr>
        <w:t xml:space="preserve">. avser försäljning av </w:t>
      </w:r>
      <w:r>
        <w:rPr>
          <w:sz w:val="18"/>
          <w:szCs w:val="18"/>
        </w:rPr>
        <w:t xml:space="preserve">livsmedel eller andra </w:t>
      </w:r>
      <w:r w:rsidRPr="00C55B1E">
        <w:rPr>
          <w:sz w:val="18"/>
          <w:szCs w:val="18"/>
        </w:rPr>
        <w:t xml:space="preserve">dagligvaror </w:t>
      </w:r>
      <w:r>
        <w:rPr>
          <w:sz w:val="18"/>
          <w:szCs w:val="18"/>
        </w:rPr>
        <w:t xml:space="preserve">för hushållet </w:t>
      </w:r>
      <w:r w:rsidRPr="00C55B1E">
        <w:rPr>
          <w:sz w:val="18"/>
          <w:szCs w:val="18"/>
        </w:rPr>
        <w:t xml:space="preserve">som levereras till en konsuments bostad eller arbetsplats i ett distributionssystem med regelbunden utkörning, </w:t>
      </w:r>
      <w:r>
        <w:rPr>
          <w:sz w:val="18"/>
          <w:szCs w:val="18"/>
        </w:rPr>
        <w:t>eller</w:t>
      </w:r>
    </w:p>
    <w:p w:rsidR="00655D68" w:rsidRPr="00C55B1E" w:rsidRDefault="00655D68" w:rsidP="00655D68">
      <w:pPr>
        <w:pStyle w:val="Brdtextmedindrag"/>
        <w:rPr>
          <w:sz w:val="18"/>
          <w:szCs w:val="18"/>
        </w:rPr>
      </w:pPr>
      <w:r>
        <w:rPr>
          <w:sz w:val="18"/>
          <w:szCs w:val="18"/>
        </w:rPr>
        <w:lastRenderedPageBreak/>
        <w:t>8</w:t>
      </w:r>
      <w:r w:rsidRPr="00C55B1E">
        <w:rPr>
          <w:sz w:val="18"/>
          <w:szCs w:val="18"/>
        </w:rPr>
        <w:t>. omfattas av lagen (1992:1672) om paketresor eller lagen (2011:914) om konsumentskydd vid avtal om tidsdelat boende eller lå</w:t>
      </w:r>
      <w:r>
        <w:rPr>
          <w:sz w:val="18"/>
          <w:szCs w:val="18"/>
        </w:rPr>
        <w:t>ngfristig semesterprodukt.</w:t>
      </w:r>
    </w:p>
    <w:p w:rsidR="00655D68" w:rsidRDefault="00655D68" w:rsidP="00655D68">
      <w:pPr>
        <w:pStyle w:val="Brdtextmedindrag"/>
        <w:rPr>
          <w:sz w:val="18"/>
          <w:szCs w:val="18"/>
        </w:rPr>
      </w:pPr>
      <w:r w:rsidRPr="00C55B1E">
        <w:rPr>
          <w:sz w:val="18"/>
          <w:szCs w:val="18"/>
        </w:rPr>
        <w:t>Kapitlet gäl</w:t>
      </w:r>
      <w:r>
        <w:rPr>
          <w:sz w:val="18"/>
          <w:szCs w:val="18"/>
        </w:rPr>
        <w:t>ler inte för avtal utanför</w:t>
      </w:r>
      <w:r w:rsidRPr="00C55B1E">
        <w:rPr>
          <w:sz w:val="18"/>
          <w:szCs w:val="18"/>
        </w:rPr>
        <w:t xml:space="preserve"> affärslokaler, om det pris som konsu</w:t>
      </w:r>
      <w:r>
        <w:rPr>
          <w:sz w:val="18"/>
          <w:szCs w:val="18"/>
        </w:rPr>
        <w:softHyphen/>
      </w:r>
      <w:r w:rsidRPr="00C55B1E">
        <w:rPr>
          <w:sz w:val="18"/>
          <w:szCs w:val="18"/>
        </w:rPr>
        <w:t>men</w:t>
      </w:r>
      <w:r>
        <w:rPr>
          <w:sz w:val="18"/>
          <w:szCs w:val="18"/>
        </w:rPr>
        <w:softHyphen/>
      </w:r>
      <w:r w:rsidRPr="00C55B1E">
        <w:rPr>
          <w:sz w:val="18"/>
          <w:szCs w:val="18"/>
        </w:rPr>
        <w:t>ten sammanlagt ska betala understiger 400 kronor.</w:t>
      </w:r>
    </w:p>
    <w:p w:rsidR="00655D68" w:rsidRPr="00C55B1E" w:rsidRDefault="00655D68" w:rsidP="00655D68">
      <w:pPr>
        <w:pStyle w:val="Brdtextmedindrag"/>
        <w:rPr>
          <w:sz w:val="18"/>
          <w:szCs w:val="18"/>
        </w:rPr>
      </w:pPr>
      <w:r w:rsidRPr="00C55B1E">
        <w:rPr>
          <w:sz w:val="18"/>
          <w:szCs w:val="18"/>
        </w:rPr>
        <w:t>I fråga om avtal om transp</w:t>
      </w:r>
      <w:r>
        <w:rPr>
          <w:sz w:val="18"/>
          <w:szCs w:val="18"/>
        </w:rPr>
        <w:t>ort av personer gäller endast 3 § tredje stycket och 9 </w:t>
      </w:r>
      <w:r w:rsidRPr="00C55B1E">
        <w:rPr>
          <w:sz w:val="18"/>
          <w:szCs w:val="18"/>
        </w:rPr>
        <w:t>§.</w:t>
      </w:r>
    </w:p>
    <w:p w:rsidR="00655D68" w:rsidRDefault="00655D68" w:rsidP="00655D68">
      <w:pPr>
        <w:pStyle w:val="Brdtextmedindrag"/>
      </w:pPr>
    </w:p>
    <w:p w:rsidR="00655D68" w:rsidRDefault="00655D68" w:rsidP="00655D68">
      <w:pPr>
        <w:pStyle w:val="Brdtext"/>
      </w:pPr>
      <w:r>
        <w:t>I paragrafen anges tillämpningsområdet för lagens bestämmelser om distansavtal och avtal utanför affärslokaler när det gäller varor (lös egen</w:t>
      </w:r>
      <w:r>
        <w:softHyphen/>
        <w:t>dom) och icke finansiella tjänster. I första stycket anges ramen för vilka slag av avtal som omfattas, medan det andra stycket innehåller undantag för åtta olika typer av avtal. I tredje stycket undantas avtal utanför affärs</w:t>
      </w:r>
      <w:r>
        <w:softHyphen/>
        <w:t>lokaler som avser mindre belopp. I fjärde stycket anges vad som gäller för avtal om persontransporter. Paragrafen motsvarar i huvudsak hittills</w:t>
      </w:r>
      <w:r w:rsidR="00D142E4">
        <w:softHyphen/>
      </w:r>
      <w:r>
        <w:t>varande 2 kap. 1 § och 4 kap. 1 §. Över</w:t>
      </w:r>
      <w:r>
        <w:softHyphen/>
        <w:t xml:space="preserve">vägandena finns i avsnitt 5.1. Genom paragrafen genomförs artikel 3 i direktivet. </w:t>
      </w:r>
    </w:p>
    <w:p w:rsidR="00655D68" w:rsidRDefault="00655D68" w:rsidP="00655D68">
      <w:pPr>
        <w:pStyle w:val="Rubrik5utannumrering"/>
      </w:pPr>
      <w:r>
        <w:t>Första stycket</w:t>
      </w:r>
    </w:p>
    <w:p w:rsidR="00655D68" w:rsidRDefault="00655D68" w:rsidP="00655D68">
      <w:pPr>
        <w:pStyle w:val="Brdtext"/>
      </w:pPr>
      <w:r>
        <w:t>Kapitlet gäller avtal varigenom en näringsidkare överlåter eller upplåter lös egendom till eller utför tjänster åt en konsument. I lagen används i övriga delar ”varor” i betydelsen ”lös egendom”. Med överlåtelse avses avtal varigenom äganderätten till det överlåtna övergår till konsumenten. Med upplåtelse avses sådana avtal varigenom konsumenten får en beg</w:t>
      </w:r>
      <w:r w:rsidR="00593922">
        <w:t>ränsad rätt till före</w:t>
      </w:r>
      <w:r w:rsidR="00593922">
        <w:softHyphen/>
        <w:t>målet, så</w:t>
      </w:r>
      <w:r>
        <w:t>som olika former av nyttjanderätter. När det gäller tjänster kan det vara fråga om t.ex. arbeten på fasta eller lösa saker, om förvaring av egendom eller om uppdrag av intellek</w:t>
      </w:r>
      <w:r>
        <w:softHyphen/>
        <w:t>tuellt eller konstnärligt slag. Det sagda överensstämmer med vad som hittills gäller. Enligt första stycket avses med tjänst i kapitlet också uthyrning av fast egendom. Med uthyrning avses såväl upplåtelser genom hyra som upp</w:t>
      </w:r>
      <w:r>
        <w:softHyphen/>
        <w:t>låtelser genom arrende. Det inne</w:t>
      </w:r>
      <w:r>
        <w:softHyphen/>
        <w:t xml:space="preserve">bär att kapitlet exempelvis omfattar avtal varigenom en näringsidkare hyr ut en villa eller en parkeringsplats åt en konsument. Upplåtelser för varaktigt boende är dock undantagna, se vidare andra stycket 1. </w:t>
      </w:r>
    </w:p>
    <w:p w:rsidR="00655D68" w:rsidRDefault="00655D68" w:rsidP="00655D68">
      <w:pPr>
        <w:pStyle w:val="Brdtextmedindrag"/>
      </w:pPr>
      <w:r>
        <w:t>Liksom hittills omfattas avtal om leverans av vatten, el och gas av tillämpningsområdet. Även avtal om leverans av fjärrvärme omfattas. Tillämpningsområdet omfattar även köp av digitala produkter, dvs. avtal om leverans av digitalt innehåll. Det kan röra sig om t.ex. datorprogram, applikationer, spel, musik, videor eller texter. Åtkomsten kan ske genom nedladdning eller direktuppspelning, från ett fysiskt medium eller på något annat sätt.</w:t>
      </w:r>
    </w:p>
    <w:p w:rsidR="00AF6BEA" w:rsidRDefault="00AF6BEA" w:rsidP="00DA59FD">
      <w:pPr>
        <w:pStyle w:val="Brdtextmedindrag"/>
      </w:pPr>
      <w:r>
        <w:t>Av första stycket framgår också att andra kapitlet inte gäller för avtal om finansiella tjänster eller om överlåtelse eller emission av finansiella instrument. För dessa avtal gäller i stället tredje kapitlet i lagen. Det gäller såväl distansavtal som avtal utanför affärslokaler. En motsvarande hänvisning finns i hittillsvarande 2 kap. 1 § tredje stycket.</w:t>
      </w:r>
    </w:p>
    <w:p w:rsidR="00655D68" w:rsidRDefault="00655D68" w:rsidP="00655D68">
      <w:pPr>
        <w:pStyle w:val="Rubrik5utannumrering"/>
      </w:pPr>
      <w:r>
        <w:t>Andra stycket</w:t>
      </w:r>
    </w:p>
    <w:p w:rsidR="00655D68" w:rsidRDefault="00655D68" w:rsidP="00655D68">
      <w:pPr>
        <w:pStyle w:val="Brdtext"/>
      </w:pPr>
      <w:r>
        <w:t>I andra stycket görs undantag för vissa typer av avtal. Några undantag är oförändrade i förhållande till hittillsvarande undantag i lagen, medan andra är nya.</w:t>
      </w:r>
    </w:p>
    <w:p w:rsidR="00655D68" w:rsidRPr="00F778D7" w:rsidRDefault="00655D68" w:rsidP="00655D68">
      <w:pPr>
        <w:pStyle w:val="Brdtextmedindrag"/>
      </w:pPr>
      <w:r>
        <w:lastRenderedPageBreak/>
        <w:t xml:space="preserve">I </w:t>
      </w:r>
      <w:r w:rsidRPr="00F778D7">
        <w:rPr>
          <w:i/>
        </w:rPr>
        <w:t xml:space="preserve">första punkten </w:t>
      </w:r>
      <w:r>
        <w:t>undantas uthyrning för varaktigt boende. Med varak</w:t>
      </w:r>
      <w:r>
        <w:softHyphen/>
        <w:t>tigt boende avses uthyrning för bostadsändamål när hyresgästen använ</w:t>
      </w:r>
      <w:r>
        <w:softHyphen/>
        <w:t>de</w:t>
      </w:r>
      <w:r w:rsidR="00593922">
        <w:t>r egendomen som sin permamenta</w:t>
      </w:r>
      <w:r>
        <w:t xml:space="preserve"> bostad. Det gäller uthyrning av såväl lös egendom, t.ex. en byggnad på ofri grund, som fast egendom. Kapitlet tillämpas alltså inte i fråga om avtal om hyra av bostadslägenhet enligt 12 kap. jorda</w:t>
      </w:r>
      <w:r>
        <w:softHyphen/>
        <w:t>balken, om lägenheten ska användas som permanent bostad. Även övernattningslägenheter som används som komplemen</w:t>
      </w:r>
      <w:r w:rsidR="00593922">
        <w:t>t till en permanent bostad bör</w:t>
      </w:r>
      <w:r>
        <w:t xml:space="preserve"> omfattas av undantaget. Att undantaget inne</w:t>
      </w:r>
      <w:r>
        <w:softHyphen/>
        <w:t>håller ett krav på varaktigt boende innebär att kapitlet gäller för upp</w:t>
      </w:r>
      <w:r>
        <w:softHyphen/>
        <w:t>låtelser av semesterbostäder. Även lång</w:t>
      </w:r>
      <w:r>
        <w:softHyphen/>
        <w:t>fristiga avtal om upplåtelser av mark, t.ex. en campingplats eller en parkeringsplats, omfattas av kapitlets tillämpningsområde. Detsamma gäller avtal som innebär att en konsu</w:t>
      </w:r>
      <w:r>
        <w:softHyphen/>
        <w:t>ment hyr en lokal t.ex. hyra av en ateljé för fritidsändamål, hyra av en festlokal och hyra av ett garage eller ett förråd.</w:t>
      </w:r>
    </w:p>
    <w:p w:rsidR="00655D68" w:rsidRDefault="00655D68" w:rsidP="00655D68">
      <w:pPr>
        <w:pStyle w:val="Brdtextmedindrag"/>
      </w:pPr>
      <w:r>
        <w:t xml:space="preserve">I </w:t>
      </w:r>
      <w:r>
        <w:rPr>
          <w:i/>
        </w:rPr>
        <w:t>andra</w:t>
      </w:r>
      <w:r w:rsidRPr="001140EE">
        <w:rPr>
          <w:i/>
        </w:rPr>
        <w:t xml:space="preserve"> punkten</w:t>
      </w:r>
      <w:r>
        <w:t xml:space="preserve"> undantas avtal om uppförande av byggnad eller annan fast anläggning på mark eller i vatten. Undantaget är oförändrat (jfr hittillsvarande 2 kap. 1 § andra stycket 1 och 4 kap. 1 § andra stycket 3).</w:t>
      </w:r>
    </w:p>
    <w:p w:rsidR="00655D68" w:rsidRPr="00671988" w:rsidRDefault="00655D68" w:rsidP="00655D68">
      <w:pPr>
        <w:pStyle w:val="Brdtextmedindrag"/>
      </w:pPr>
      <w:r w:rsidRPr="00671988">
        <w:t xml:space="preserve">I </w:t>
      </w:r>
      <w:r>
        <w:rPr>
          <w:i/>
        </w:rPr>
        <w:t>tredje</w:t>
      </w:r>
      <w:r w:rsidRPr="00671988">
        <w:rPr>
          <w:i/>
        </w:rPr>
        <w:t xml:space="preserve"> punkten</w:t>
      </w:r>
      <w:r w:rsidRPr="00671988">
        <w:t xml:space="preserve"> undantas avtal som ingås med hjälp av varuautomater eller andra liknande automater eller i en automatiserad affärslokal. Undantaget är oförändrat (jfr </w:t>
      </w:r>
      <w:r>
        <w:t xml:space="preserve">hittillsvarande </w:t>
      </w:r>
      <w:r w:rsidRPr="00671988">
        <w:t>2 kap. 1 §</w:t>
      </w:r>
      <w:r>
        <w:t xml:space="preserve"> andra stycket</w:t>
      </w:r>
      <w:r w:rsidRPr="00671988">
        <w:t> 2).</w:t>
      </w:r>
    </w:p>
    <w:p w:rsidR="00655D68" w:rsidRPr="00671988" w:rsidRDefault="00655D68" w:rsidP="00655D68">
      <w:pPr>
        <w:pStyle w:val="Brdtextmedindrag"/>
      </w:pPr>
      <w:r w:rsidRPr="00671988">
        <w:t xml:space="preserve">Undantaget i </w:t>
      </w:r>
      <w:r>
        <w:rPr>
          <w:i/>
        </w:rPr>
        <w:t>fjärde</w:t>
      </w:r>
      <w:r w:rsidRPr="00671988">
        <w:rPr>
          <w:i/>
        </w:rPr>
        <w:t xml:space="preserve"> punkten</w:t>
      </w:r>
      <w:r w:rsidRPr="00671988">
        <w:t>,</w:t>
      </w:r>
      <w:r>
        <w:t xml:space="preserve"> som avser användning av en offentlig telefonautomat för </w:t>
      </w:r>
      <w:r w:rsidRPr="00671988">
        <w:t>samtal, är oförändrat (</w:t>
      </w:r>
      <w:r>
        <w:t xml:space="preserve">jfr hittillsvarande </w:t>
      </w:r>
      <w:r w:rsidRPr="00671988">
        <w:t>2 kap. 1 §</w:t>
      </w:r>
      <w:r>
        <w:t xml:space="preserve"> andra stycket</w:t>
      </w:r>
      <w:r w:rsidRPr="00671988">
        <w:t xml:space="preserve"> 3). </w:t>
      </w:r>
    </w:p>
    <w:p w:rsidR="00655D68" w:rsidRDefault="00655D68" w:rsidP="00655D68">
      <w:pPr>
        <w:pStyle w:val="Brdtextmedindrag"/>
      </w:pPr>
      <w:r>
        <w:t xml:space="preserve">Av </w:t>
      </w:r>
      <w:r>
        <w:rPr>
          <w:i/>
        </w:rPr>
        <w:t>femte</w:t>
      </w:r>
      <w:r w:rsidRPr="00AE0B18">
        <w:rPr>
          <w:i/>
        </w:rPr>
        <w:t xml:space="preserve"> punkten</w:t>
      </w:r>
      <w:r>
        <w:t xml:space="preserve"> framgår att också vissa andra avtal om telefoni m.m. undantas. Det handlar om avtal om tjänster som ingås genom att en konsument ringer ett enda telefon</w:t>
      </w:r>
      <w:r>
        <w:softHyphen/>
        <w:t>samtal, sänder ett telefax eller kopplar upp sig mot internet vid ett tillfälle. Det gäller t.ex. när en konsument ringer till en nummerupplysning som tillhör en operatör med vilken konsumenten inte har något abonnemangsavtal. Även andra betalsamtal som endast sker vid ett tillfälle och där det inte före samtalet varit någon kontakt mellan konsumenten och den som erbjuder tjänsten omfattas, t.ex. telefonröstning. Om konsumenten däremot tecknat ett abonnemang, där avsikten är att flera samtal ska ske, omfattas avtalet inte av undan</w:t>
      </w:r>
      <w:r>
        <w:softHyphen/>
        <w:t>taget.</w:t>
      </w:r>
    </w:p>
    <w:p w:rsidR="00655D68" w:rsidRDefault="00655D68" w:rsidP="00655D68">
      <w:pPr>
        <w:pStyle w:val="Brdtextmedindrag"/>
      </w:pPr>
      <w:r>
        <w:t>Ett annat exempel som omfattas av undantaget är en sms-tjänst av</w:t>
      </w:r>
      <w:r>
        <w:softHyphen/>
        <w:t>seende rapportering av väd</w:t>
      </w:r>
      <w:r w:rsidR="00D51D07">
        <w:t xml:space="preserve">er </w:t>
      </w:r>
      <w:r>
        <w:t>som, på grund av en över</w:t>
      </w:r>
      <w:r>
        <w:softHyphen/>
        <w:t>ens</w:t>
      </w:r>
      <w:r>
        <w:softHyphen/>
        <w:t>kommelse mellan tjänsteleverantören och den operatör med vilken konsumenten tecknat ett mobiltelefonabonnemang, tillhandahålls genom mobiltele</w:t>
      </w:r>
      <w:r w:rsidR="00A44481">
        <w:softHyphen/>
      </w:r>
      <w:r>
        <w:t>fonen och faktureras av operatören. Om avtalet avser en åter</w:t>
      </w:r>
      <w:r>
        <w:softHyphen/>
        <w:t>kommande prenumerationstjänst, t.ex. väderrapportering som meddelas en gång i veckan, omfattas det inte av undantaget. Inte heller anslutning till s.k. dejtingtjänster på internet torde omfattas av undantaget.</w:t>
      </w:r>
    </w:p>
    <w:p w:rsidR="00655D68" w:rsidRDefault="00655D68" w:rsidP="00655D68">
      <w:pPr>
        <w:pStyle w:val="Brdtextmedindrag"/>
      </w:pPr>
      <w:r>
        <w:t xml:space="preserve">I </w:t>
      </w:r>
      <w:r>
        <w:rPr>
          <w:i/>
        </w:rPr>
        <w:t>sjätte</w:t>
      </w:r>
      <w:r w:rsidRPr="000E11DF">
        <w:rPr>
          <w:i/>
        </w:rPr>
        <w:t xml:space="preserve"> </w:t>
      </w:r>
      <w:r w:rsidRPr="009C3127">
        <w:rPr>
          <w:i/>
        </w:rPr>
        <w:t>punkten</w:t>
      </w:r>
      <w:r w:rsidRPr="009C3127">
        <w:t xml:space="preserve"> undantas avtal som avser </w:t>
      </w:r>
      <w:r>
        <w:t>vadhållning</w:t>
      </w:r>
      <w:r w:rsidRPr="009C3127">
        <w:t xml:space="preserve">, kasinospel eller </w:t>
      </w:r>
      <w:r w:rsidRPr="00A44481">
        <w:rPr>
          <w:spacing w:val="-2"/>
        </w:rPr>
        <w:t>andra lotteritjänster. Begreppet lotteri definieras i lotterilagen (1994:1000)</w:t>
      </w:r>
      <w:r>
        <w:t xml:space="preserve"> och undantaget omfattar i vart fall de tjänster som omfattas av den lagen. Med lotteri avses lottning, gissning, vadhållning och lik</w:t>
      </w:r>
      <w:r>
        <w:softHyphen/>
        <w:t>nande förfaran</w:t>
      </w:r>
      <w:r w:rsidR="00A44481">
        <w:softHyphen/>
      </w:r>
      <w:r>
        <w:t>den liksom t.ex. bingospel, automatspel, roulettspel, tär</w:t>
      </w:r>
      <w:r>
        <w:softHyphen/>
        <w:t>nings</w:t>
      </w:r>
      <w:r>
        <w:softHyphen/>
        <w:t>spel och kortspel (3 § lotterilagen). Vadhållning och andra lotteri</w:t>
      </w:r>
      <w:r>
        <w:softHyphen/>
        <w:t>tjänster omfattas av den hittillsvarande regleringen i fråga om distans</w:t>
      </w:r>
      <w:r>
        <w:softHyphen/>
        <w:t>avtal med undantag för ångerrätten (2 kap. 4 § 5).</w:t>
      </w:r>
    </w:p>
    <w:p w:rsidR="00655D68" w:rsidRDefault="00655D68" w:rsidP="00655D68">
      <w:pPr>
        <w:pStyle w:val="Brdtextmedindrag"/>
      </w:pPr>
      <w:r>
        <w:lastRenderedPageBreak/>
        <w:t xml:space="preserve">Bestämmelsen i </w:t>
      </w:r>
      <w:r>
        <w:rPr>
          <w:i/>
        </w:rPr>
        <w:t>sjunde</w:t>
      </w:r>
      <w:r w:rsidRPr="000E11DF">
        <w:rPr>
          <w:i/>
        </w:rPr>
        <w:t xml:space="preserve"> punkten</w:t>
      </w:r>
      <w:r>
        <w:t xml:space="preserve"> innehåller ett undantag för avtal om leverans av livsmedel eller andra dagligvaror för hushållet till en konsu</w:t>
      </w:r>
      <w:r>
        <w:softHyphen/>
        <w:t>ments bostad eller arbetsplats. Det är alltså fråga om mat, drycker och andra livsmedel med begränsad hållbarhet. Även avtal om leveranser som huvudsakligen innehåller sådana varor, men även i begränsad omfattning andra varor, omfattas av undantaget. Undantaget omfattar av</w:t>
      </w:r>
      <w:r w:rsidR="00A44481">
        <w:softHyphen/>
      </w:r>
      <w:r>
        <w:t>tal om hemleverans av så kallade mat</w:t>
      </w:r>
      <w:r>
        <w:softHyphen/>
        <w:t>kassar, innehållande färskvaror att användas under någon eller några veckors tid. Dessa avtal omfattas av den hittillsvarande regleringen men undantas från informationsskyldighet och ångerrätt (2 kap. 3 § andra stycket och 4 kap. 2 § andra stycket).</w:t>
      </w:r>
    </w:p>
    <w:p w:rsidR="00655D68" w:rsidRDefault="00655D68" w:rsidP="00655D68">
      <w:pPr>
        <w:pStyle w:val="Brdtextmedindrag"/>
      </w:pPr>
      <w:r>
        <w:t xml:space="preserve">I </w:t>
      </w:r>
      <w:r>
        <w:rPr>
          <w:i/>
        </w:rPr>
        <w:t>åttonde</w:t>
      </w:r>
      <w:r w:rsidRPr="000E11DF">
        <w:rPr>
          <w:i/>
        </w:rPr>
        <w:t xml:space="preserve"> punkten</w:t>
      </w:r>
      <w:r>
        <w:t xml:space="preserve"> undantas avtal som omfattas av lagstiftningen om paketresor eller om tidsdelat boende. Dessa avtal undantas i princip även i den hittillsvarande regleringen (2 kap. 2 och 3 §§ samt 4 kap. 2 §).</w:t>
      </w:r>
    </w:p>
    <w:p w:rsidR="00655D68" w:rsidRDefault="00655D68" w:rsidP="00655D68">
      <w:pPr>
        <w:pStyle w:val="Rubrik5utannumrering"/>
      </w:pPr>
      <w:r>
        <w:t>Tredje stycket</w:t>
      </w:r>
    </w:p>
    <w:p w:rsidR="00655D68" w:rsidRDefault="00655D68" w:rsidP="00AA4466">
      <w:pPr>
        <w:pStyle w:val="Brdtext"/>
      </w:pPr>
      <w:r>
        <w:t>Tredje stycket innehåller ett undantag för avtal utanför affärslokaler om det totala pris som konsumenten ska betala understiger 400</w:t>
      </w:r>
      <w:r w:rsidR="00A44481">
        <w:t> </w:t>
      </w:r>
      <w:r>
        <w:t xml:space="preserve">kronor. </w:t>
      </w:r>
      <w:r w:rsidR="00AA4466">
        <w:t xml:space="preserve">Beloppsgränsen gäller det sammanlagda priset för det som konsumenten köper vid avtalstillfället. Om en konsument t.ex. köper flera böcker som var för sig </w:t>
      </w:r>
      <w:r w:rsidR="00DA59FD">
        <w:t xml:space="preserve">enbart </w:t>
      </w:r>
      <w:r w:rsidR="00AA4466">
        <w:t xml:space="preserve">kostar </w:t>
      </w:r>
      <w:r w:rsidR="00DA59FD">
        <w:t>100</w:t>
      </w:r>
      <w:r w:rsidR="00AA4466">
        <w:t xml:space="preserve"> kronor men tillsammans kostar 400</w:t>
      </w:r>
      <w:r w:rsidR="00A44481">
        <w:t> </w:t>
      </w:r>
      <w:r w:rsidR="00AA4466">
        <w:t>kronor eller mer, är lagen tillämplig. Näringsidkaren kan således inte kringgå bestämmelsen genom att upprätta separata avtal för varje enhet eller produkt.</w:t>
      </w:r>
      <w:r w:rsidR="00593922">
        <w:t xml:space="preserve"> </w:t>
      </w:r>
      <w:r w:rsidR="00AA4466">
        <w:t xml:space="preserve">För distansavtal finns inte motsvarande undantag. </w:t>
      </w:r>
      <w:r>
        <w:t>Bestämmel</w:t>
      </w:r>
      <w:r w:rsidR="00D142E4">
        <w:softHyphen/>
      </w:r>
      <w:r>
        <w:t>sen motsvarar hittillsvarande 4 kap. 1 § andra stycket 1 med den skillnaden att beloppet höjs från 300 till 400 kronor.</w:t>
      </w:r>
    </w:p>
    <w:p w:rsidR="00655D68" w:rsidRDefault="00655D68" w:rsidP="00655D68">
      <w:pPr>
        <w:pStyle w:val="Rubrik5utannumrering"/>
      </w:pPr>
      <w:r>
        <w:t>Fjärde stycket</w:t>
      </w:r>
    </w:p>
    <w:p w:rsidR="00655D68" w:rsidRDefault="00655D68" w:rsidP="00AF6BEA">
      <w:pPr>
        <w:pStyle w:val="Brdtext"/>
      </w:pPr>
      <w:r>
        <w:t>Av fjärde stycket framgår att det av kapitlets bestämmelser endast är 3 § tredje stycket och 9 § som ska tillämpas på avtal om transport av personer. I de paragraferna finns särskilda bestämmelser som gäller för det fall att avtalet har ingåtts på en näringsidkares webbplats. Undantaget gäller för samtliga transportslag och oberoende av om det är fråga om kollektivtrafik eller en transport av endast en passagerare, t.ex. i taxi. Övriga bestämmelser i kapitlet gäller inte för avtal om transport av personer. Det innebär bl.a. att bestämmelserna om ångerrät</w:t>
      </w:r>
      <w:r w:rsidR="00AF6BEA">
        <w:t>t inte gäller för sådana avtal.</w:t>
      </w:r>
    </w:p>
    <w:p w:rsidR="00655D68" w:rsidRPr="000E11DF" w:rsidRDefault="00655D68" w:rsidP="00655D68">
      <w:pPr>
        <w:pStyle w:val="Rubrik5utannumrering"/>
        <w:rPr>
          <w:i w:val="0"/>
        </w:rPr>
      </w:pPr>
      <w:r w:rsidRPr="000E11DF">
        <w:rPr>
          <w:i w:val="0"/>
        </w:rPr>
        <w:t>Information innan ett avtal ingås</w:t>
      </w:r>
    </w:p>
    <w:p w:rsidR="00655D68" w:rsidRPr="000E11DF" w:rsidRDefault="00655D68" w:rsidP="00655D68">
      <w:pPr>
        <w:pStyle w:val="Brdtext"/>
        <w:rPr>
          <w:sz w:val="18"/>
          <w:szCs w:val="18"/>
        </w:rPr>
      </w:pPr>
      <w:r w:rsidRPr="000E11DF">
        <w:rPr>
          <w:b/>
          <w:sz w:val="18"/>
          <w:szCs w:val="18"/>
        </w:rPr>
        <w:t>2 §</w:t>
      </w:r>
      <w:r w:rsidRPr="000E11DF">
        <w:rPr>
          <w:sz w:val="18"/>
          <w:szCs w:val="18"/>
        </w:rPr>
        <w:t>  </w:t>
      </w:r>
      <w:r>
        <w:rPr>
          <w:sz w:val="18"/>
          <w:szCs w:val="18"/>
        </w:rPr>
        <w:t>I</w:t>
      </w:r>
      <w:r w:rsidRPr="000E11DF">
        <w:rPr>
          <w:sz w:val="18"/>
          <w:szCs w:val="18"/>
        </w:rPr>
        <w:t>nnan ett avtal ingås ska näringsidkaren ge konsumenten informa</w:t>
      </w:r>
      <w:r w:rsidRPr="000E11DF">
        <w:rPr>
          <w:sz w:val="18"/>
          <w:szCs w:val="18"/>
        </w:rPr>
        <w:softHyphen/>
        <w:t xml:space="preserve">tion om </w:t>
      </w:r>
    </w:p>
    <w:p w:rsidR="00655D68" w:rsidRPr="000E11DF" w:rsidRDefault="00655D68" w:rsidP="00655D68">
      <w:pPr>
        <w:pStyle w:val="Brdtextmedindrag"/>
        <w:rPr>
          <w:sz w:val="18"/>
          <w:szCs w:val="18"/>
        </w:rPr>
      </w:pPr>
      <w:r w:rsidRPr="000E11DF">
        <w:rPr>
          <w:sz w:val="18"/>
          <w:szCs w:val="18"/>
        </w:rPr>
        <w:t xml:space="preserve">1. sitt namn, </w:t>
      </w:r>
      <w:r>
        <w:rPr>
          <w:sz w:val="18"/>
          <w:szCs w:val="18"/>
        </w:rPr>
        <w:t xml:space="preserve">organisationsnummer, </w:t>
      </w:r>
      <w:r w:rsidRPr="000E11DF">
        <w:rPr>
          <w:sz w:val="18"/>
          <w:szCs w:val="18"/>
        </w:rPr>
        <w:t xml:space="preserve">telefonnummer </w:t>
      </w:r>
      <w:r>
        <w:rPr>
          <w:sz w:val="18"/>
          <w:szCs w:val="18"/>
        </w:rPr>
        <w:t xml:space="preserve">och telefaxnummer samt sin </w:t>
      </w:r>
      <w:r w:rsidRPr="000E11DF">
        <w:rPr>
          <w:sz w:val="18"/>
          <w:szCs w:val="18"/>
        </w:rPr>
        <w:t xml:space="preserve">adress och e-postadress, och, om näringsidkaren agerar för </w:t>
      </w:r>
      <w:r>
        <w:rPr>
          <w:sz w:val="18"/>
          <w:szCs w:val="18"/>
        </w:rPr>
        <w:t xml:space="preserve">någon </w:t>
      </w:r>
      <w:r w:rsidRPr="000E11DF">
        <w:rPr>
          <w:sz w:val="18"/>
          <w:szCs w:val="18"/>
        </w:rPr>
        <w:t xml:space="preserve">annans räkning, dennes motsvarande uppgifter, </w:t>
      </w:r>
    </w:p>
    <w:p w:rsidR="00655D68" w:rsidRPr="000E11DF" w:rsidRDefault="00655D68" w:rsidP="00655D68">
      <w:pPr>
        <w:pStyle w:val="Brdtextmedindrag"/>
        <w:rPr>
          <w:sz w:val="18"/>
          <w:szCs w:val="18"/>
        </w:rPr>
      </w:pPr>
      <w:r w:rsidRPr="000E11DF">
        <w:rPr>
          <w:sz w:val="18"/>
          <w:szCs w:val="18"/>
        </w:rPr>
        <w:t>2. varans eller tjänstens huvudsakliga egenskaper i den o</w:t>
      </w:r>
      <w:r>
        <w:rPr>
          <w:sz w:val="18"/>
          <w:szCs w:val="18"/>
        </w:rPr>
        <w:t>mfattning som är lämplig med hänsyn till varan eller tjänsten och till hur informationen ges</w:t>
      </w:r>
      <w:r w:rsidRPr="000E11DF">
        <w:rPr>
          <w:sz w:val="18"/>
          <w:szCs w:val="18"/>
        </w:rPr>
        <w:t>,</w:t>
      </w:r>
    </w:p>
    <w:p w:rsidR="00655D68" w:rsidRPr="000E11DF" w:rsidRDefault="00655D68" w:rsidP="00655D68">
      <w:pPr>
        <w:pStyle w:val="Brdtextmedindrag"/>
        <w:rPr>
          <w:sz w:val="18"/>
          <w:szCs w:val="18"/>
        </w:rPr>
      </w:pPr>
      <w:r w:rsidRPr="000E11DF">
        <w:rPr>
          <w:sz w:val="18"/>
          <w:szCs w:val="18"/>
        </w:rPr>
        <w:t>3. varans eller tjänstens pris</w:t>
      </w:r>
      <w:r>
        <w:rPr>
          <w:sz w:val="18"/>
          <w:szCs w:val="18"/>
        </w:rPr>
        <w:t>,</w:t>
      </w:r>
      <w:r w:rsidRPr="000E11DF">
        <w:rPr>
          <w:sz w:val="18"/>
          <w:szCs w:val="18"/>
        </w:rPr>
        <w:t xml:space="preserve"> inbegripet skatter och avgifter, eller, om priset inte kan anges i förväg, hur priset be</w:t>
      </w:r>
      <w:r>
        <w:rPr>
          <w:sz w:val="18"/>
          <w:szCs w:val="18"/>
        </w:rPr>
        <w:t>räknas; om avtalet löper på obegränsad tid eller avser en prenumeration, ska även kostnaderna per faktureringsperiod och per månad anges,</w:t>
      </w:r>
    </w:p>
    <w:p w:rsidR="00655D68" w:rsidRPr="000E11DF" w:rsidRDefault="00655D68" w:rsidP="00655D68">
      <w:pPr>
        <w:pStyle w:val="Brdtextmedindrag"/>
        <w:rPr>
          <w:sz w:val="18"/>
          <w:szCs w:val="18"/>
        </w:rPr>
      </w:pPr>
      <w:r w:rsidRPr="000E11DF">
        <w:rPr>
          <w:sz w:val="18"/>
          <w:szCs w:val="18"/>
        </w:rPr>
        <w:t>4.</w:t>
      </w:r>
      <w:r>
        <w:rPr>
          <w:sz w:val="18"/>
          <w:szCs w:val="18"/>
        </w:rPr>
        <w:t> </w:t>
      </w:r>
      <w:r w:rsidRPr="000E11DF">
        <w:rPr>
          <w:sz w:val="18"/>
          <w:szCs w:val="18"/>
        </w:rPr>
        <w:t>kostnader för leverans eller porto och andra tillkommande kostnader,</w:t>
      </w:r>
    </w:p>
    <w:p w:rsidR="00655D68" w:rsidRPr="000E11DF" w:rsidRDefault="00655D68" w:rsidP="00655D68">
      <w:pPr>
        <w:pStyle w:val="Brdtextmedindrag"/>
        <w:rPr>
          <w:sz w:val="18"/>
          <w:szCs w:val="18"/>
        </w:rPr>
      </w:pPr>
      <w:r w:rsidRPr="000E11DF">
        <w:rPr>
          <w:sz w:val="18"/>
          <w:szCs w:val="18"/>
        </w:rPr>
        <w:t>5.</w:t>
      </w:r>
      <w:r>
        <w:rPr>
          <w:sz w:val="18"/>
          <w:szCs w:val="18"/>
        </w:rPr>
        <w:t> </w:t>
      </w:r>
      <w:r w:rsidRPr="000E11DF">
        <w:rPr>
          <w:sz w:val="18"/>
          <w:szCs w:val="18"/>
        </w:rPr>
        <w:t>kostnaden för att ett medel för distanskommunikation används, om inte kostnaden är beräknad efter normaltaxa,</w:t>
      </w:r>
    </w:p>
    <w:p w:rsidR="00655D68" w:rsidRDefault="00655D68" w:rsidP="00655D68">
      <w:pPr>
        <w:pStyle w:val="Brdtextmedindrag"/>
        <w:rPr>
          <w:sz w:val="18"/>
          <w:szCs w:val="18"/>
        </w:rPr>
      </w:pPr>
      <w:r w:rsidRPr="000E11DF">
        <w:rPr>
          <w:sz w:val="18"/>
          <w:szCs w:val="18"/>
        </w:rPr>
        <w:lastRenderedPageBreak/>
        <w:t>6.</w:t>
      </w:r>
      <w:r>
        <w:rPr>
          <w:sz w:val="18"/>
          <w:szCs w:val="18"/>
        </w:rPr>
        <w:t> villkoren för betalning samt för</w:t>
      </w:r>
      <w:r w:rsidRPr="000E11DF">
        <w:rPr>
          <w:sz w:val="18"/>
          <w:szCs w:val="18"/>
        </w:rPr>
        <w:t xml:space="preserve"> leverans eller fullgö</w:t>
      </w:r>
      <w:r>
        <w:rPr>
          <w:sz w:val="18"/>
          <w:szCs w:val="18"/>
        </w:rPr>
        <w:t>rande på något annat sätt och tidpunkt för leverans eller fullgörande; om avtalet ska ingås på närings</w:t>
      </w:r>
      <w:r>
        <w:rPr>
          <w:sz w:val="18"/>
          <w:szCs w:val="18"/>
        </w:rPr>
        <w:softHyphen/>
        <w:t>idkarens webbplats, ska det i början av beställningsprocessen anges vilka betal</w:t>
      </w:r>
      <w:r>
        <w:rPr>
          <w:sz w:val="18"/>
          <w:szCs w:val="18"/>
        </w:rPr>
        <w:softHyphen/>
        <w:t>ningssätt som godtas och om det finns några begränsningar för leveransen,</w:t>
      </w:r>
    </w:p>
    <w:p w:rsidR="00655D68" w:rsidRDefault="00655D68" w:rsidP="00655D68">
      <w:pPr>
        <w:pStyle w:val="Brdtextmedindrag"/>
        <w:rPr>
          <w:sz w:val="18"/>
          <w:szCs w:val="18"/>
        </w:rPr>
      </w:pPr>
      <w:r>
        <w:rPr>
          <w:sz w:val="18"/>
          <w:szCs w:val="18"/>
        </w:rPr>
        <w:t>7. </w:t>
      </w:r>
      <w:r w:rsidRPr="000E11DF">
        <w:rPr>
          <w:sz w:val="18"/>
          <w:szCs w:val="18"/>
        </w:rPr>
        <w:t>handpenning eller andra ekonomiska garantier som konsumen</w:t>
      </w:r>
      <w:r w:rsidRPr="000E11DF">
        <w:rPr>
          <w:sz w:val="18"/>
          <w:szCs w:val="18"/>
        </w:rPr>
        <w:softHyphen/>
        <w:t>ten ska lämna och de villkor som gäller för detta,</w:t>
      </w:r>
    </w:p>
    <w:p w:rsidR="00655D68" w:rsidRPr="000E11DF" w:rsidRDefault="00655D68" w:rsidP="00600A3D">
      <w:pPr>
        <w:pStyle w:val="Brdtextmedindrag"/>
        <w:rPr>
          <w:sz w:val="18"/>
          <w:szCs w:val="18"/>
        </w:rPr>
      </w:pPr>
      <w:r>
        <w:rPr>
          <w:sz w:val="18"/>
          <w:szCs w:val="18"/>
        </w:rPr>
        <w:t>8</w:t>
      </w:r>
      <w:r w:rsidRPr="000E11DF">
        <w:rPr>
          <w:sz w:val="18"/>
          <w:szCs w:val="18"/>
        </w:rPr>
        <w:t>.</w:t>
      </w:r>
      <w:r>
        <w:rPr>
          <w:sz w:val="18"/>
          <w:szCs w:val="18"/>
        </w:rPr>
        <w:t> den rätt som konsumenten har att reklamera enlig</w:t>
      </w:r>
      <w:r w:rsidR="00AF6BEA">
        <w:rPr>
          <w:sz w:val="18"/>
          <w:szCs w:val="18"/>
        </w:rPr>
        <w:t xml:space="preserve">t lag, hur reklamation kan göras </w:t>
      </w:r>
      <w:r>
        <w:rPr>
          <w:sz w:val="18"/>
          <w:szCs w:val="18"/>
        </w:rPr>
        <w:t>och gatuadressen till det verksamhetsställe dit konsumenten kan vända sig för att framställa klagomål,</w:t>
      </w:r>
    </w:p>
    <w:p w:rsidR="00655D68" w:rsidRPr="000E11DF" w:rsidRDefault="00655D68" w:rsidP="00655D68">
      <w:pPr>
        <w:pStyle w:val="Brdtextmedindrag"/>
        <w:rPr>
          <w:sz w:val="18"/>
          <w:szCs w:val="18"/>
        </w:rPr>
      </w:pPr>
      <w:r>
        <w:rPr>
          <w:sz w:val="18"/>
          <w:szCs w:val="18"/>
        </w:rPr>
        <w:t>9</w:t>
      </w:r>
      <w:r w:rsidRPr="000E11DF">
        <w:rPr>
          <w:sz w:val="18"/>
          <w:szCs w:val="18"/>
        </w:rPr>
        <w:t>.</w:t>
      </w:r>
      <w:r>
        <w:rPr>
          <w:sz w:val="18"/>
          <w:szCs w:val="18"/>
        </w:rPr>
        <w:t xml:space="preserve"> huruvida och under vilka förutsättningar det finns en ångerrätt, tidsfristen och övriga villkor för ångerrätten, </w:t>
      </w:r>
      <w:r w:rsidRPr="000E11DF">
        <w:rPr>
          <w:sz w:val="18"/>
          <w:szCs w:val="18"/>
        </w:rPr>
        <w:t>hur ångerrät</w:t>
      </w:r>
      <w:r w:rsidR="00D54C3A">
        <w:rPr>
          <w:sz w:val="18"/>
          <w:szCs w:val="18"/>
        </w:rPr>
        <w:t>ten utövas samt</w:t>
      </w:r>
      <w:r>
        <w:rPr>
          <w:sz w:val="18"/>
          <w:szCs w:val="18"/>
        </w:rPr>
        <w:t xml:space="preserve"> att det finns ett standard</w:t>
      </w:r>
      <w:r>
        <w:rPr>
          <w:sz w:val="18"/>
          <w:szCs w:val="18"/>
        </w:rPr>
        <w:softHyphen/>
        <w:t>formulär</w:t>
      </w:r>
      <w:r w:rsidRPr="000E11DF">
        <w:rPr>
          <w:sz w:val="18"/>
          <w:szCs w:val="18"/>
        </w:rPr>
        <w:t xml:space="preserve"> </w:t>
      </w:r>
      <w:r>
        <w:rPr>
          <w:sz w:val="18"/>
          <w:szCs w:val="18"/>
        </w:rPr>
        <w:t>för utövande av ångerrätten och hur konsumenten kan ta del av det,</w:t>
      </w:r>
      <w:r w:rsidRPr="000E11DF">
        <w:rPr>
          <w:sz w:val="18"/>
          <w:szCs w:val="18"/>
        </w:rPr>
        <w:t xml:space="preserve"> </w:t>
      </w:r>
    </w:p>
    <w:p w:rsidR="00655D68" w:rsidRDefault="00655D68" w:rsidP="00655D68">
      <w:pPr>
        <w:pStyle w:val="Brdtextmedindrag"/>
        <w:rPr>
          <w:sz w:val="18"/>
          <w:szCs w:val="18"/>
        </w:rPr>
      </w:pPr>
      <w:r>
        <w:rPr>
          <w:sz w:val="18"/>
          <w:szCs w:val="18"/>
        </w:rPr>
        <w:t xml:space="preserve">10. den </w:t>
      </w:r>
      <w:r w:rsidRPr="000E11DF">
        <w:rPr>
          <w:sz w:val="18"/>
          <w:szCs w:val="18"/>
        </w:rPr>
        <w:t>skyldighet</w:t>
      </w:r>
      <w:r>
        <w:rPr>
          <w:sz w:val="18"/>
          <w:szCs w:val="18"/>
        </w:rPr>
        <w:t xml:space="preserve"> konsumenten vid utövande av ångerrätten kan ha</w:t>
      </w:r>
      <w:r w:rsidRPr="000E11DF">
        <w:rPr>
          <w:sz w:val="18"/>
          <w:szCs w:val="18"/>
        </w:rPr>
        <w:t xml:space="preserve"> att </w:t>
      </w:r>
      <w:r>
        <w:rPr>
          <w:sz w:val="18"/>
          <w:szCs w:val="18"/>
        </w:rPr>
        <w:t>på egen bekostnad återsända varan samt</w:t>
      </w:r>
      <w:r w:rsidRPr="000E11DF">
        <w:rPr>
          <w:sz w:val="18"/>
          <w:szCs w:val="18"/>
        </w:rPr>
        <w:t xml:space="preserve">, </w:t>
      </w:r>
      <w:r>
        <w:rPr>
          <w:sz w:val="18"/>
          <w:szCs w:val="18"/>
        </w:rPr>
        <w:t xml:space="preserve">vid distansavtal, kostnaden för att återsända varan om den </w:t>
      </w:r>
      <w:r w:rsidRPr="000E11DF">
        <w:rPr>
          <w:sz w:val="18"/>
          <w:szCs w:val="18"/>
        </w:rPr>
        <w:t>är sådan</w:t>
      </w:r>
      <w:r>
        <w:rPr>
          <w:sz w:val="18"/>
          <w:szCs w:val="18"/>
        </w:rPr>
        <w:t xml:space="preserve"> att den inte kan återsändas med</w:t>
      </w:r>
      <w:r w:rsidRPr="000E11DF">
        <w:rPr>
          <w:sz w:val="18"/>
          <w:szCs w:val="18"/>
        </w:rPr>
        <w:t xml:space="preserve"> po</w:t>
      </w:r>
      <w:r>
        <w:rPr>
          <w:sz w:val="18"/>
          <w:szCs w:val="18"/>
        </w:rPr>
        <w:t xml:space="preserve">st, </w:t>
      </w:r>
    </w:p>
    <w:p w:rsidR="00655D68" w:rsidRPr="000E11DF" w:rsidRDefault="00655D68" w:rsidP="00655D68">
      <w:pPr>
        <w:pStyle w:val="Brdtextmedindrag"/>
        <w:rPr>
          <w:sz w:val="18"/>
          <w:szCs w:val="18"/>
        </w:rPr>
      </w:pPr>
      <w:r>
        <w:rPr>
          <w:sz w:val="18"/>
          <w:szCs w:val="18"/>
        </w:rPr>
        <w:t>11</w:t>
      </w:r>
      <w:r w:rsidRPr="000E11DF">
        <w:rPr>
          <w:sz w:val="18"/>
          <w:szCs w:val="18"/>
        </w:rPr>
        <w:t>.</w:t>
      </w:r>
      <w:r>
        <w:rPr>
          <w:sz w:val="18"/>
          <w:szCs w:val="18"/>
        </w:rPr>
        <w:t xml:space="preserve"> huruvida konsumenten </w:t>
      </w:r>
      <w:r w:rsidRPr="000E11DF">
        <w:rPr>
          <w:sz w:val="18"/>
          <w:szCs w:val="18"/>
        </w:rPr>
        <w:t>är skyldig att ersätta näringsidkaren</w:t>
      </w:r>
      <w:r>
        <w:rPr>
          <w:sz w:val="18"/>
          <w:szCs w:val="18"/>
        </w:rPr>
        <w:t xml:space="preserve"> enligt 15 § 3 eller 4</w:t>
      </w:r>
      <w:r w:rsidRPr="000E11DF">
        <w:rPr>
          <w:sz w:val="18"/>
          <w:szCs w:val="18"/>
        </w:rPr>
        <w:t>,</w:t>
      </w:r>
    </w:p>
    <w:p w:rsidR="00655D68" w:rsidRPr="000E11DF" w:rsidRDefault="00655D68" w:rsidP="00655D68">
      <w:pPr>
        <w:pStyle w:val="Brdtextmedindrag"/>
        <w:rPr>
          <w:sz w:val="18"/>
          <w:szCs w:val="18"/>
        </w:rPr>
      </w:pPr>
      <w:r>
        <w:rPr>
          <w:sz w:val="18"/>
          <w:szCs w:val="18"/>
        </w:rPr>
        <w:t>12</w:t>
      </w:r>
      <w:r w:rsidRPr="000E11DF">
        <w:rPr>
          <w:sz w:val="18"/>
          <w:szCs w:val="18"/>
        </w:rPr>
        <w:t>.</w:t>
      </w:r>
      <w:r>
        <w:rPr>
          <w:sz w:val="18"/>
          <w:szCs w:val="18"/>
        </w:rPr>
        <w:t> </w:t>
      </w:r>
      <w:r w:rsidRPr="000E11DF">
        <w:rPr>
          <w:sz w:val="18"/>
          <w:szCs w:val="18"/>
        </w:rPr>
        <w:t>garantier eller liknande utf</w:t>
      </w:r>
      <w:r>
        <w:rPr>
          <w:sz w:val="18"/>
          <w:szCs w:val="18"/>
        </w:rPr>
        <w:t xml:space="preserve">ästelser samt den </w:t>
      </w:r>
      <w:r w:rsidRPr="000E11DF">
        <w:rPr>
          <w:sz w:val="18"/>
          <w:szCs w:val="18"/>
        </w:rPr>
        <w:t>assistans och service som gäller efter försäljningen,</w:t>
      </w:r>
    </w:p>
    <w:p w:rsidR="00655D68" w:rsidRPr="000E11DF" w:rsidRDefault="00655D68" w:rsidP="00655D68">
      <w:pPr>
        <w:pStyle w:val="Brdtextmedindrag"/>
        <w:rPr>
          <w:sz w:val="18"/>
          <w:szCs w:val="18"/>
        </w:rPr>
      </w:pPr>
      <w:r>
        <w:rPr>
          <w:sz w:val="18"/>
          <w:szCs w:val="18"/>
        </w:rPr>
        <w:t>13</w:t>
      </w:r>
      <w:r w:rsidRPr="000E11DF">
        <w:rPr>
          <w:sz w:val="18"/>
          <w:szCs w:val="18"/>
        </w:rPr>
        <w:t>.</w:t>
      </w:r>
      <w:r>
        <w:rPr>
          <w:sz w:val="18"/>
          <w:szCs w:val="18"/>
        </w:rPr>
        <w:t> </w:t>
      </w:r>
      <w:r w:rsidRPr="000E11DF">
        <w:rPr>
          <w:sz w:val="18"/>
          <w:szCs w:val="18"/>
        </w:rPr>
        <w:t xml:space="preserve">uppförandekoder </w:t>
      </w:r>
      <w:r>
        <w:rPr>
          <w:sz w:val="18"/>
          <w:szCs w:val="18"/>
        </w:rPr>
        <w:t>som gäller för näringsidkaren och hur konsu</w:t>
      </w:r>
      <w:r>
        <w:rPr>
          <w:sz w:val="18"/>
          <w:szCs w:val="18"/>
        </w:rPr>
        <w:softHyphen/>
        <w:t xml:space="preserve">menten kan ta del av </w:t>
      </w:r>
      <w:r w:rsidRPr="000E11DF">
        <w:rPr>
          <w:sz w:val="18"/>
          <w:szCs w:val="18"/>
        </w:rPr>
        <w:t>dem,</w:t>
      </w:r>
    </w:p>
    <w:p w:rsidR="00655D68" w:rsidRDefault="00655D68" w:rsidP="00655D68">
      <w:pPr>
        <w:pStyle w:val="Brdtextmedindrag"/>
        <w:rPr>
          <w:sz w:val="18"/>
          <w:szCs w:val="18"/>
        </w:rPr>
      </w:pPr>
      <w:r>
        <w:rPr>
          <w:sz w:val="18"/>
          <w:szCs w:val="18"/>
        </w:rPr>
        <w:t>14</w:t>
      </w:r>
      <w:r w:rsidRPr="000E11DF">
        <w:rPr>
          <w:sz w:val="18"/>
          <w:szCs w:val="18"/>
        </w:rPr>
        <w:t>.</w:t>
      </w:r>
      <w:r>
        <w:rPr>
          <w:sz w:val="18"/>
          <w:szCs w:val="18"/>
        </w:rPr>
        <w:t> </w:t>
      </w:r>
      <w:r w:rsidRPr="000E11DF">
        <w:rPr>
          <w:sz w:val="18"/>
          <w:szCs w:val="18"/>
        </w:rPr>
        <w:t>avtalets lö</w:t>
      </w:r>
      <w:r>
        <w:rPr>
          <w:sz w:val="18"/>
          <w:szCs w:val="18"/>
        </w:rPr>
        <w:t xml:space="preserve">ptid, </w:t>
      </w:r>
    </w:p>
    <w:p w:rsidR="00655D68" w:rsidRPr="000E11DF" w:rsidRDefault="00655D68" w:rsidP="00600A3D">
      <w:pPr>
        <w:pStyle w:val="Brdtextmedindrag"/>
        <w:rPr>
          <w:sz w:val="18"/>
          <w:szCs w:val="18"/>
        </w:rPr>
      </w:pPr>
      <w:r>
        <w:rPr>
          <w:sz w:val="18"/>
          <w:szCs w:val="18"/>
        </w:rPr>
        <w:t>15. </w:t>
      </w:r>
      <w:r w:rsidR="00AF6BEA">
        <w:rPr>
          <w:sz w:val="18"/>
          <w:szCs w:val="18"/>
        </w:rPr>
        <w:t>kortaste giltighetstid för konsumentens skyldigheter enligt avtalet,</w:t>
      </w:r>
    </w:p>
    <w:p w:rsidR="00655D68" w:rsidRPr="000E11DF" w:rsidRDefault="00655D68" w:rsidP="00600A3D">
      <w:pPr>
        <w:pStyle w:val="Brdtextmedindrag"/>
        <w:rPr>
          <w:sz w:val="18"/>
          <w:szCs w:val="18"/>
        </w:rPr>
      </w:pPr>
      <w:r>
        <w:rPr>
          <w:sz w:val="18"/>
          <w:szCs w:val="18"/>
        </w:rPr>
        <w:t>16</w:t>
      </w:r>
      <w:r w:rsidRPr="000E11DF">
        <w:rPr>
          <w:sz w:val="18"/>
          <w:szCs w:val="18"/>
        </w:rPr>
        <w:t>.</w:t>
      </w:r>
      <w:r>
        <w:rPr>
          <w:sz w:val="18"/>
          <w:szCs w:val="18"/>
        </w:rPr>
        <w:t> </w:t>
      </w:r>
      <w:r w:rsidR="00AF6BEA" w:rsidRPr="000E11DF">
        <w:rPr>
          <w:sz w:val="18"/>
          <w:szCs w:val="18"/>
        </w:rPr>
        <w:t>villkor</w:t>
      </w:r>
      <w:r w:rsidR="00AF6BEA">
        <w:rPr>
          <w:sz w:val="18"/>
          <w:szCs w:val="18"/>
        </w:rPr>
        <w:t>en för att säga upp avtalet, om det gäller tills vidare eller förnyas automatiskt</w:t>
      </w:r>
      <w:r w:rsidR="00AF6BEA" w:rsidRPr="000E11DF">
        <w:rPr>
          <w:sz w:val="18"/>
          <w:szCs w:val="18"/>
        </w:rPr>
        <w:t>,</w:t>
      </w:r>
    </w:p>
    <w:p w:rsidR="00655D68" w:rsidRPr="000E11DF" w:rsidRDefault="00655D68" w:rsidP="00655D68">
      <w:pPr>
        <w:pStyle w:val="Brdtextmedindrag"/>
        <w:rPr>
          <w:sz w:val="18"/>
          <w:szCs w:val="18"/>
        </w:rPr>
      </w:pPr>
      <w:r>
        <w:rPr>
          <w:sz w:val="18"/>
          <w:szCs w:val="18"/>
        </w:rPr>
        <w:t>17</w:t>
      </w:r>
      <w:r w:rsidRPr="000E11DF">
        <w:rPr>
          <w:sz w:val="18"/>
          <w:szCs w:val="18"/>
        </w:rPr>
        <w:t>.</w:t>
      </w:r>
      <w:r>
        <w:rPr>
          <w:sz w:val="18"/>
          <w:szCs w:val="18"/>
        </w:rPr>
        <w:t xml:space="preserve"> funktionen hos digitalt innehåll, inbegripet </w:t>
      </w:r>
      <w:r w:rsidRPr="000E11DF">
        <w:rPr>
          <w:sz w:val="18"/>
          <w:szCs w:val="18"/>
        </w:rPr>
        <w:t>t</w:t>
      </w:r>
      <w:r>
        <w:rPr>
          <w:sz w:val="18"/>
          <w:szCs w:val="18"/>
        </w:rPr>
        <w:t xml:space="preserve">ekniska skyddsåtgärder, och </w:t>
      </w:r>
      <w:r w:rsidRPr="000E11DF">
        <w:rPr>
          <w:sz w:val="18"/>
          <w:szCs w:val="18"/>
        </w:rPr>
        <w:t xml:space="preserve">vilken maskin- och programvara som krävs för att använda </w:t>
      </w:r>
      <w:r>
        <w:rPr>
          <w:sz w:val="18"/>
          <w:szCs w:val="18"/>
        </w:rPr>
        <w:t>det digitala</w:t>
      </w:r>
      <w:r w:rsidRPr="000E11DF">
        <w:rPr>
          <w:sz w:val="18"/>
          <w:szCs w:val="18"/>
        </w:rPr>
        <w:t xml:space="preserve"> inne</w:t>
      </w:r>
      <w:r>
        <w:rPr>
          <w:sz w:val="18"/>
          <w:szCs w:val="18"/>
        </w:rPr>
        <w:softHyphen/>
      </w:r>
      <w:r w:rsidRPr="000E11DF">
        <w:rPr>
          <w:sz w:val="18"/>
          <w:szCs w:val="18"/>
        </w:rPr>
        <w:t>håll</w:t>
      </w:r>
      <w:r>
        <w:rPr>
          <w:sz w:val="18"/>
          <w:szCs w:val="18"/>
        </w:rPr>
        <w:t>et</w:t>
      </w:r>
      <w:r w:rsidRPr="000E11DF">
        <w:rPr>
          <w:sz w:val="18"/>
          <w:szCs w:val="18"/>
        </w:rPr>
        <w:t>, och</w:t>
      </w:r>
    </w:p>
    <w:p w:rsidR="00655D68" w:rsidRPr="000E11DF" w:rsidRDefault="00655D68" w:rsidP="00655D68">
      <w:pPr>
        <w:pStyle w:val="Brdtextmedindrag"/>
        <w:rPr>
          <w:sz w:val="18"/>
          <w:szCs w:val="18"/>
        </w:rPr>
      </w:pPr>
      <w:r>
        <w:rPr>
          <w:sz w:val="18"/>
          <w:szCs w:val="18"/>
        </w:rPr>
        <w:t>18</w:t>
      </w:r>
      <w:r w:rsidRPr="000E11DF">
        <w:rPr>
          <w:sz w:val="18"/>
          <w:szCs w:val="18"/>
        </w:rPr>
        <w:t>.</w:t>
      </w:r>
      <w:r>
        <w:rPr>
          <w:sz w:val="18"/>
          <w:szCs w:val="18"/>
        </w:rPr>
        <w:t> </w:t>
      </w:r>
      <w:r w:rsidRPr="000E11DF">
        <w:rPr>
          <w:sz w:val="18"/>
          <w:szCs w:val="18"/>
        </w:rPr>
        <w:t>vilka möjligheter som finns att få en tvist med närings</w:t>
      </w:r>
      <w:r w:rsidRPr="000E11DF">
        <w:rPr>
          <w:sz w:val="18"/>
          <w:szCs w:val="18"/>
        </w:rPr>
        <w:softHyphen/>
        <w:t>idkaren prövad utanför domstol.</w:t>
      </w:r>
    </w:p>
    <w:p w:rsidR="00655D68" w:rsidRDefault="00655D68" w:rsidP="00655D68">
      <w:pPr>
        <w:pStyle w:val="Brdtextmedindrag"/>
        <w:rPr>
          <w:sz w:val="18"/>
          <w:szCs w:val="18"/>
        </w:rPr>
      </w:pPr>
      <w:r>
        <w:rPr>
          <w:sz w:val="18"/>
          <w:szCs w:val="18"/>
        </w:rPr>
        <w:t xml:space="preserve">Vid en auktion </w:t>
      </w:r>
      <w:r w:rsidRPr="000E11DF">
        <w:rPr>
          <w:sz w:val="18"/>
          <w:szCs w:val="18"/>
        </w:rPr>
        <w:t>får informationen enligt första stycket</w:t>
      </w:r>
      <w:r>
        <w:rPr>
          <w:sz w:val="18"/>
          <w:szCs w:val="18"/>
        </w:rPr>
        <w:t xml:space="preserve"> 1 </w:t>
      </w:r>
      <w:r w:rsidRPr="000E11DF">
        <w:rPr>
          <w:sz w:val="18"/>
          <w:szCs w:val="18"/>
        </w:rPr>
        <w:t>ersättas med mot</w:t>
      </w:r>
      <w:r>
        <w:rPr>
          <w:sz w:val="18"/>
          <w:szCs w:val="18"/>
        </w:rPr>
        <w:softHyphen/>
      </w:r>
      <w:r w:rsidRPr="000E11DF">
        <w:rPr>
          <w:sz w:val="18"/>
          <w:szCs w:val="18"/>
        </w:rPr>
        <w:t>svarande uppgifter om auktions</w:t>
      </w:r>
      <w:r w:rsidRPr="000E11DF">
        <w:rPr>
          <w:sz w:val="18"/>
          <w:szCs w:val="18"/>
        </w:rPr>
        <w:softHyphen/>
        <w:t>förrättaren</w:t>
      </w:r>
      <w:r>
        <w:rPr>
          <w:sz w:val="18"/>
          <w:szCs w:val="18"/>
        </w:rPr>
        <w:t>, om det är möjligt att delta i auktionen även på ett annat sätt än genom att använda ett medel för distanskommunikation</w:t>
      </w:r>
      <w:r w:rsidRPr="000E11DF">
        <w:rPr>
          <w:sz w:val="18"/>
          <w:szCs w:val="18"/>
        </w:rPr>
        <w:t>.</w:t>
      </w:r>
      <w:r>
        <w:rPr>
          <w:sz w:val="18"/>
          <w:szCs w:val="18"/>
        </w:rPr>
        <w:t xml:space="preserve"> Under samma förutsättning får information enligt första stycket 8 om gatu</w:t>
      </w:r>
      <w:r>
        <w:rPr>
          <w:sz w:val="18"/>
          <w:szCs w:val="18"/>
        </w:rPr>
        <w:softHyphen/>
        <w:t>adressen till det verksamhetsställe dit konsumenten kan framställa klagomål avse auktionsförrättarens verksamhetsställe.</w:t>
      </w:r>
    </w:p>
    <w:p w:rsidR="00655D68" w:rsidRPr="002B1CCB" w:rsidRDefault="00655D68" w:rsidP="00655D68">
      <w:pPr>
        <w:pStyle w:val="Brdtextmedindrag"/>
        <w:rPr>
          <w:sz w:val="18"/>
          <w:szCs w:val="18"/>
        </w:rPr>
      </w:pPr>
      <w:r w:rsidRPr="002B1CCB">
        <w:rPr>
          <w:sz w:val="18"/>
          <w:szCs w:val="18"/>
        </w:rPr>
        <w:t>Vid telef</w:t>
      </w:r>
      <w:r>
        <w:rPr>
          <w:sz w:val="18"/>
          <w:szCs w:val="18"/>
        </w:rPr>
        <w:t>onförsäljning ska försäljaren i början av samtalet informera konsu</w:t>
      </w:r>
      <w:r>
        <w:rPr>
          <w:sz w:val="18"/>
          <w:szCs w:val="18"/>
        </w:rPr>
        <w:softHyphen/>
        <w:t>menten</w:t>
      </w:r>
      <w:r w:rsidRPr="002B1CCB">
        <w:rPr>
          <w:sz w:val="18"/>
          <w:szCs w:val="18"/>
        </w:rPr>
        <w:t xml:space="preserve"> </w:t>
      </w:r>
      <w:r>
        <w:rPr>
          <w:sz w:val="18"/>
          <w:szCs w:val="18"/>
        </w:rPr>
        <w:t>om sitt namn, samtalets syfte, näringsidkarens</w:t>
      </w:r>
      <w:r w:rsidRPr="002B1CCB">
        <w:rPr>
          <w:sz w:val="18"/>
          <w:szCs w:val="18"/>
        </w:rPr>
        <w:t xml:space="preserve"> identitet och </w:t>
      </w:r>
      <w:r>
        <w:rPr>
          <w:sz w:val="18"/>
          <w:szCs w:val="18"/>
        </w:rPr>
        <w:t xml:space="preserve">försäljarens </w:t>
      </w:r>
      <w:r w:rsidRPr="002B1CCB">
        <w:rPr>
          <w:sz w:val="18"/>
          <w:szCs w:val="18"/>
        </w:rPr>
        <w:t xml:space="preserve">relation </w:t>
      </w:r>
      <w:r>
        <w:rPr>
          <w:sz w:val="18"/>
          <w:szCs w:val="18"/>
        </w:rPr>
        <w:t>till närings</w:t>
      </w:r>
      <w:r>
        <w:rPr>
          <w:sz w:val="18"/>
          <w:szCs w:val="18"/>
        </w:rPr>
        <w:softHyphen/>
        <w:t xml:space="preserve">idkaren. </w:t>
      </w:r>
    </w:p>
    <w:p w:rsidR="00655D68" w:rsidRDefault="00655D68" w:rsidP="00655D68">
      <w:pPr>
        <w:pStyle w:val="Brdtextmedindrag"/>
      </w:pPr>
    </w:p>
    <w:p w:rsidR="00655D68" w:rsidRDefault="00655D68" w:rsidP="00655D68">
      <w:pPr>
        <w:pStyle w:val="Brdtext"/>
      </w:pPr>
      <w:r>
        <w:t>I paragrafen regleras den skyldighet en näringsidkare har att informera konsumenten innan ett distansavtal eller ett avtal utanför affärslokaler ingås. Paragrafen motsvarar till stora delar vad som gäller för distans</w:t>
      </w:r>
      <w:r>
        <w:softHyphen/>
        <w:t>avtal enligt hittillsvarande 2 kap. 6 § (innan avtalet ingås) och 7 § (när avtalet ingåtts). En nyhet är att all information ska lämnas innan avtalet ingås. Informations</w:t>
      </w:r>
      <w:r>
        <w:softHyphen/>
        <w:t>kraven anpassas också för att överensstämma med direk</w:t>
      </w:r>
      <w:r>
        <w:softHyphen/>
        <w:t>tivet, bl.a. införs särskilda informationskrav för digitalt innehåll (punkten 17). Hur informationen ska lämnas regleras i 3–5 §§. Över</w:t>
      </w:r>
      <w:r>
        <w:softHyphen/>
        <w:t xml:space="preserve">vägandena finns i avsnitt 5.3. Genom paragrafen genomförs artiklarna 6.1, 6.2, 6.3, 6.4, 8.3 och 8.5 i direktivet. </w:t>
      </w:r>
    </w:p>
    <w:p w:rsidR="00655D68" w:rsidRDefault="00655D68" w:rsidP="00655D68">
      <w:pPr>
        <w:pStyle w:val="Rubrik5utannumrering"/>
      </w:pPr>
      <w:r>
        <w:lastRenderedPageBreak/>
        <w:t xml:space="preserve">Första stycket </w:t>
      </w:r>
    </w:p>
    <w:p w:rsidR="00655D68" w:rsidRDefault="00655D68" w:rsidP="00655D68">
      <w:pPr>
        <w:pStyle w:val="Brdtext"/>
      </w:pPr>
      <w:r>
        <w:t xml:space="preserve">I första stycket anges, i 18 punkter, information som ska lämnas innan ett avtal ingås. Flera punkter avser förhållanden som inte alltid föreligger i det enskilda fallet. Finns det </w:t>
      </w:r>
      <w:r w:rsidR="00AF6BEA">
        <w:t xml:space="preserve">t.ex. </w:t>
      </w:r>
      <w:r>
        <w:t xml:space="preserve">inga kostnader för leverans eller avser avtalet inte digitalt innehåll, behöver givetvis ingen uppgift lämnas om det. </w:t>
      </w:r>
    </w:p>
    <w:p w:rsidR="00655D68" w:rsidRDefault="00655D68" w:rsidP="00600A3D">
      <w:pPr>
        <w:pStyle w:val="Brdtextmedindrag"/>
      </w:pPr>
      <w:r>
        <w:t xml:space="preserve">Enligt </w:t>
      </w:r>
      <w:r w:rsidRPr="001E66E7">
        <w:rPr>
          <w:i/>
        </w:rPr>
        <w:t>punkten 1</w:t>
      </w:r>
      <w:r>
        <w:t xml:space="preserve"> ska näringsidkaren informera om sitt namn, organisa</w:t>
      </w:r>
      <w:r>
        <w:softHyphen/>
        <w:t>tions</w:t>
      </w:r>
      <w:r>
        <w:softHyphen/>
        <w:t xml:space="preserve">nummer, telefonnummer och telefaxnummer samt sin adress och e-postadress. Informationen ska vara sådan att konsumenten enkelt ska kunna identifiera och kontakta näringsidkaren. Om </w:t>
      </w:r>
      <w:r w:rsidR="00AF6BEA">
        <w:t>näringsidkaren</w:t>
      </w:r>
      <w:r>
        <w:t xml:space="preserve"> age</w:t>
      </w:r>
      <w:r w:rsidR="00AF6BEA">
        <w:t>rar för någon annans räkning</w:t>
      </w:r>
      <w:r>
        <w:t>, ska dennes motsvarande uppgifter också an</w:t>
      </w:r>
      <w:r w:rsidR="00D142E4">
        <w:softHyphen/>
      </w:r>
      <w:r>
        <w:t xml:space="preserve">ges. </w:t>
      </w:r>
      <w:r w:rsidR="00AF6BEA">
        <w:t xml:space="preserve">Som </w:t>
      </w:r>
      <w:r w:rsidR="00AF6BEA" w:rsidRPr="00AF6BEA">
        <w:rPr>
          <w:i/>
        </w:rPr>
        <w:t>Lagrådet</w:t>
      </w:r>
      <w:r w:rsidR="00AF6BEA">
        <w:t xml:space="preserve"> påpekar innebär det t.ex. att en försäljnings</w:t>
      </w:r>
      <w:r w:rsidR="00026324">
        <w:softHyphen/>
      </w:r>
      <w:r w:rsidR="00AF6BEA">
        <w:t>kommiss</w:t>
      </w:r>
      <w:r w:rsidR="00026324">
        <w:t>i</w:t>
      </w:r>
      <w:r w:rsidR="00AF6BEA">
        <w:t xml:space="preserve">onär ska lämna uppgifter om kommittenten. </w:t>
      </w:r>
      <w:r>
        <w:t>Bestämmelsen motsvarar delvis hittillsvarande 2 kap. 6 § första stycket 1.</w:t>
      </w:r>
    </w:p>
    <w:p w:rsidR="00655D68" w:rsidRDefault="00655D68" w:rsidP="00655D68">
      <w:pPr>
        <w:pStyle w:val="Brdtextmedindrag"/>
      </w:pPr>
      <w:r w:rsidRPr="001E66E7">
        <w:rPr>
          <w:i/>
        </w:rPr>
        <w:t>Punkten 2</w:t>
      </w:r>
      <w:r>
        <w:t xml:space="preserve"> föreskriver att näringsidkaren ska lämna information om varans eller tjänstens huvudsakliga egenskaper i den omfattning som är lämplig med hänsyn till varan eller tjänsten och till hur informationen ska lämnas. Bestäm</w:t>
      </w:r>
      <w:r>
        <w:softHyphen/>
        <w:t xml:space="preserve">melsen motsvarar </w:t>
      </w:r>
      <w:r w:rsidR="00AF6BEA">
        <w:t xml:space="preserve">delvis </w:t>
      </w:r>
      <w:r>
        <w:t xml:space="preserve">hittillsvarande </w:t>
      </w:r>
      <w:r w:rsidRPr="003E2C5D">
        <w:t>2</w:t>
      </w:r>
      <w:r>
        <w:t> </w:t>
      </w:r>
      <w:r w:rsidRPr="003E2C5D">
        <w:t>kap</w:t>
      </w:r>
      <w:r>
        <w:t xml:space="preserve">. 6 § första stycket 2. </w:t>
      </w:r>
    </w:p>
    <w:p w:rsidR="00655D68" w:rsidRDefault="00655D68" w:rsidP="00655D68">
      <w:pPr>
        <w:pStyle w:val="Brdtextmedindrag"/>
      </w:pPr>
      <w:r>
        <w:t xml:space="preserve">Enligt </w:t>
      </w:r>
      <w:r w:rsidRPr="001E66E7">
        <w:rPr>
          <w:i/>
        </w:rPr>
        <w:t>punkten 3</w:t>
      </w:r>
      <w:r>
        <w:t xml:space="preserve"> ska näringsidkaren informera om varans eller tjänstens pris. Det som ska anges är det totala pris som konsumenten ska betala. En nyhet i förhållande till hittillsvarande 2 kap. 6 § första stycket 3 är att det uttryckligen anges att om priset inte kan anges i för</w:t>
      </w:r>
      <w:r w:rsidR="00A44481">
        <w:softHyphen/>
      </w:r>
      <w:r>
        <w:t>väg, ska information ges om hur det beräknas. I fråga om arbete på löpande räkning ska därmed anges hur stor kostnaden är per arbetad timme. Kan det inte i förväg med säkerhet sägas vilket material som behövs för att utföra tjänsten, ska kostnaderna anges för sådant material man kan anta kommer att behövas. I punkten finns också en precisering som gäller avtal som löper på obe</w:t>
      </w:r>
      <w:r>
        <w:softHyphen/>
        <w:t xml:space="preserve">gränsad tid eller som avser en prenumeration. I dessa fall ska priset anges per faktureringsperiod. Om fakturering inte sker månadsvis, ska även kostnaden per månad anges. </w:t>
      </w:r>
    </w:p>
    <w:p w:rsidR="00655D68" w:rsidRDefault="00655D68" w:rsidP="00655D68">
      <w:pPr>
        <w:pStyle w:val="Brdtextmedindrag"/>
      </w:pPr>
      <w:r>
        <w:t xml:space="preserve">Enligt </w:t>
      </w:r>
      <w:r w:rsidRPr="001E66E7">
        <w:rPr>
          <w:i/>
        </w:rPr>
        <w:t>punkten 4</w:t>
      </w:r>
      <w:r>
        <w:t xml:space="preserve"> ska näringsidkaren lämna information om kostnader för leverans eller porto. Det kan röra sig om kostnader för att närings</w:t>
      </w:r>
      <w:r>
        <w:softHyphen/>
        <w:t>idkaren själv levererar varan eller för att den fraktas på annat sätt, t.ex. per post. Därutöver ska näringsidkaren informera om alla andra kost</w:t>
      </w:r>
      <w:r>
        <w:softHyphen/>
        <w:t>nader som kan tillkomma, av vilket slag de än är. Ett exempel är faktu</w:t>
      </w:r>
      <w:r w:rsidR="00A44481">
        <w:softHyphen/>
      </w:r>
      <w:r>
        <w:t>re</w:t>
      </w:r>
      <w:r w:rsidR="00A44481">
        <w:softHyphen/>
      </w:r>
      <w:r>
        <w:t>ringskostnader. Om kostnaderna inte kan beräknas i förväg, ska det ges information om att sådana ytterligare kostnader kan tillkomma. Enligt 7 § har näringsidkaren inte rätt till ersättning för leveranskostnader eller andra tillkommande kostnader, om information inte har lämnats i enlig</w:t>
      </w:r>
      <w:r w:rsidR="00A44481">
        <w:softHyphen/>
      </w:r>
      <w:r>
        <w:t>het med denna punkt.</w:t>
      </w:r>
    </w:p>
    <w:p w:rsidR="00655D68" w:rsidRDefault="00655D68" w:rsidP="00655D68">
      <w:pPr>
        <w:pStyle w:val="Brdtextmedindrag"/>
      </w:pPr>
      <w:r w:rsidRPr="001E66E7">
        <w:rPr>
          <w:i/>
        </w:rPr>
        <w:t>Punkten 5</w:t>
      </w:r>
      <w:r>
        <w:t xml:space="preserve"> gäller information om kostnader överstigande normaltaxa för att ett visst medel för distanskommunikation används. Bestämmelsen överensstämmer med hittillsvarande 2 kap. 6 § första stycket 7. Ett avtals</w:t>
      </w:r>
      <w:r>
        <w:softHyphen/>
        <w:t xml:space="preserve">villkor som innebär att konsumenten är hänvisad till att använda ett </w:t>
      </w:r>
      <w:r w:rsidR="0042421E">
        <w:t>telefonnummer med</w:t>
      </w:r>
      <w:r>
        <w:t xml:space="preserve"> förhöjd taxa för att ta kontakt med näringsidkaren per telefon med anledning av ett</w:t>
      </w:r>
      <w:r w:rsidR="0042421E">
        <w:t xml:space="preserve"> ingånget avtal är enligt </w:t>
      </w:r>
      <w:r>
        <w:t>3 a § lagen (1994:1512) om avtalsvillkor i konsumentförhållanden</w:t>
      </w:r>
      <w:r w:rsidR="0042421E">
        <w:t xml:space="preserve"> att anse som oskäligt</w:t>
      </w:r>
      <w:r>
        <w:t xml:space="preserve">. </w:t>
      </w:r>
    </w:p>
    <w:p w:rsidR="00655D68" w:rsidRDefault="00655D68" w:rsidP="00655D68">
      <w:pPr>
        <w:pStyle w:val="Brdtextmedindrag"/>
      </w:pPr>
      <w:r>
        <w:lastRenderedPageBreak/>
        <w:t xml:space="preserve">Enligt </w:t>
      </w:r>
      <w:r w:rsidRPr="001E66E7">
        <w:rPr>
          <w:i/>
        </w:rPr>
        <w:t>punkten 6</w:t>
      </w:r>
      <w:r>
        <w:t xml:space="preserve"> ska näringsidkaren informera om villkoren för betal</w:t>
      </w:r>
      <w:r>
        <w:softHyphen/>
        <w:t>ning och för leverans eller annat fullgörande. Det innebär att det ska anges vilka betalningssätt som godtas och när betalning ska ske. Det ska också anges vid vilken tidpunkt näringsidkaren senast ska leverera varan eller tillhandahålla tjänsten eller när konsumenten kan hämta varan och om det finns några begränsningar för leveransen eller tillhandahållandet. Om ett avtal ska ingås på en näringsidkares webbplats finns en särskild regel om när informationen ska lämnas</w:t>
      </w:r>
      <w:r w:rsidR="00D51D07">
        <w:t>. Det ska på webbplatsen, redan</w:t>
      </w:r>
      <w:r>
        <w:t xml:space="preserve"> i början av beställningsprocessen, anges om det finns några begränsningar för leveransen, t.ex. om näringsidkaren inte levererar till vissa länder, samt vilka betalningssätt som godtas. Bestämmelsen motsvarar delvis hittillsvarande 2 kap. 6 § första stycket 5.</w:t>
      </w:r>
    </w:p>
    <w:p w:rsidR="00655D68" w:rsidRDefault="00655D68" w:rsidP="00655D68">
      <w:pPr>
        <w:pStyle w:val="Brdtextmedindrag"/>
      </w:pPr>
      <w:r>
        <w:t xml:space="preserve">Av </w:t>
      </w:r>
      <w:r>
        <w:rPr>
          <w:i/>
        </w:rPr>
        <w:t>punkten 7</w:t>
      </w:r>
      <w:r>
        <w:t xml:space="preserve"> framgår att näringsidkaren ska lämna information dels om konsumenten ska betala någon handpenning, det vill säga om någon del av betalningen ska göras som förskottsbetalning, dels om konsumen</w:t>
      </w:r>
      <w:r>
        <w:softHyphen/>
        <w:t>ten ska lämna några andra ekonomiska garantier, så som att lämna egen</w:t>
      </w:r>
      <w:r>
        <w:softHyphen/>
        <w:t>dom som pant. Information ska även lämnas om de villkor som gäller för handpenningen eller garantin.</w:t>
      </w:r>
    </w:p>
    <w:p w:rsidR="00655D68" w:rsidRDefault="00655D68" w:rsidP="00655D68">
      <w:pPr>
        <w:pStyle w:val="Brdtextmedindrag"/>
      </w:pPr>
      <w:r>
        <w:t xml:space="preserve">Enligt </w:t>
      </w:r>
      <w:r>
        <w:rPr>
          <w:i/>
        </w:rPr>
        <w:t>punkten 8</w:t>
      </w:r>
      <w:r>
        <w:t xml:space="preserve"> ska näringsidkaren informera om den rätt som konsu</w:t>
      </w:r>
      <w:r>
        <w:softHyphen/>
        <w:t>menten har att reklamera enligt lag. I princip innebär det att konsumenten ska få information om den treåriga reklamationsfristen i konsument</w:t>
      </w:r>
      <w:r>
        <w:softHyphen/>
        <w:t>köplagen (1990:932). Konsumenten ska också få information om nä</w:t>
      </w:r>
      <w:r>
        <w:softHyphen/>
        <w:t>ringsidkarens reklamationshantering. Det innebär infor</w:t>
      </w:r>
      <w:r w:rsidR="0042421E">
        <w:t xml:space="preserve">mation om hur </w:t>
      </w:r>
      <w:r w:rsidR="00390226">
        <w:t>konsumenten kan gå till väga för att reklamera och hur en reklamation</w:t>
      </w:r>
      <w:r>
        <w:t xml:space="preserve"> hanteras. Näringsidkaren ska också ange adressen till det verksamhets</w:t>
      </w:r>
      <w:r w:rsidR="00D142E4">
        <w:softHyphen/>
      </w:r>
      <w:r>
        <w:t>ställe dit konsumenten kan reklamera, om inte den informationen lämnas enligt punkten 1. Det kan handla om fall när näringsidkaren har flera adresser eller om näringsidkaren agerar för annans räkning. Bestämmel</w:t>
      </w:r>
      <w:r w:rsidR="00D142E4">
        <w:softHyphen/>
      </w:r>
      <w:r>
        <w:t>sen överensstämmer delvis med hittillsvarande 2 kap. 7 § andra stycket 2.</w:t>
      </w:r>
    </w:p>
    <w:p w:rsidR="00655D68" w:rsidRDefault="00655D68" w:rsidP="00655D68">
      <w:pPr>
        <w:pStyle w:val="Brdtextmedindrag"/>
      </w:pPr>
      <w:r>
        <w:t xml:space="preserve">Enligt </w:t>
      </w:r>
      <w:r>
        <w:rPr>
          <w:i/>
        </w:rPr>
        <w:t>punkten 9</w:t>
      </w:r>
      <w:r>
        <w:t xml:space="preserve"> ska näringsidkaren informera konsumenten om huru</w:t>
      </w:r>
      <w:r>
        <w:softHyphen/>
        <w:t>vida och under vilka förutsättningar det finns en ångerrätt</w:t>
      </w:r>
      <w:r w:rsidR="00390226">
        <w:t xml:space="preserve"> (jfr 10 §)</w:t>
      </w:r>
      <w:r>
        <w:t>. Om det finns en ångerrätt ska konsumenten få information om ångerfristen och hur den beräknas, hur konsumenten ska göra om han eller hon vill ångra sig samt vad som gäller när konsumenten har ångrat sig. Konsu</w:t>
      </w:r>
      <w:r w:rsidR="00A44481">
        <w:softHyphen/>
      </w:r>
      <w:r>
        <w:t>menten ska också upplysas om att det finns ett standardformulär, som kan användas när ångerrätten utövas samt var det finns att få tag på. Konsumentverket ska fastställa och hålla formuläret tillgängligt för närings</w:t>
      </w:r>
      <w:r w:rsidR="00A44481">
        <w:softHyphen/>
      </w:r>
      <w:r>
        <w:t>idkare och konsu</w:t>
      </w:r>
      <w:r>
        <w:softHyphen/>
        <w:t>menter, vilket kommer att anges i förordning. När det är fråga om avtal av de slag som regleras i 11 §, ska närings</w:t>
      </w:r>
      <w:r w:rsidR="00D142E4">
        <w:softHyphen/>
      </w:r>
      <w:r>
        <w:t>idkaren särskilt informera om att konsumenten inte har någon ångerrätt eller att ångerrätten under vissa omständigheter kan förloras. Det handlar dels om avtal om tjänster som, med konsumen</w:t>
      </w:r>
      <w:r>
        <w:softHyphen/>
        <w:t>tens samtycke, har påbörjats under ångerfristen och också fullgjorts, dels om vissa avtals</w:t>
      </w:r>
      <w:r w:rsidR="00D142E4">
        <w:softHyphen/>
      </w:r>
      <w:r>
        <w:t>typer där en ångerrätt, med hänsyn till varans eller tjänstens natur, framstår som olämplig. Någon ångerrätt finns inte heller vid avtal om brådskande reparations- eller under</w:t>
      </w:r>
      <w:r>
        <w:softHyphen/>
        <w:t>hållsåtgärder som ingås vid ett hembesök på konsumentens begäran. Punkten överens</w:t>
      </w:r>
      <w:r>
        <w:softHyphen/>
        <w:t>stämmer i stora delar med vad som gäller enligt hittillsvarande 2 kap. 6 § första stycket 6.</w:t>
      </w:r>
    </w:p>
    <w:p w:rsidR="00655D68" w:rsidRDefault="00655D68" w:rsidP="00655D68">
      <w:pPr>
        <w:pStyle w:val="Brdtextmedindrag"/>
      </w:pPr>
      <w:r>
        <w:t xml:space="preserve">Av </w:t>
      </w:r>
      <w:r>
        <w:rPr>
          <w:i/>
        </w:rPr>
        <w:t>punkten 10</w:t>
      </w:r>
      <w:r>
        <w:t xml:space="preserve"> framgår att närings</w:t>
      </w:r>
      <w:r>
        <w:softHyphen/>
        <w:t>idkaren ska lämna information om att konsumenten vid utövandet av ångerrätten kan vara skyldig att själv betala vad det kostar att sända tillbaka varan</w:t>
      </w:r>
      <w:r w:rsidR="00390226">
        <w:t xml:space="preserve"> (jfr 13 §)</w:t>
      </w:r>
      <w:r>
        <w:t>. Om, vid distans</w:t>
      </w:r>
      <w:r w:rsidR="00C870D6">
        <w:softHyphen/>
      </w:r>
      <w:r>
        <w:lastRenderedPageBreak/>
        <w:t>avtal, varorna är sådana att de inte kan återsändas per post, ska närings</w:t>
      </w:r>
      <w:r w:rsidR="00C870D6">
        <w:softHyphen/>
      </w:r>
      <w:r>
        <w:t>idkaren också ange hur stora kostnaderna för återsändandet beräknas bli. Det handlar om varor som till sin natur är sådana att vanlig post</w:t>
      </w:r>
      <w:r w:rsidR="00C870D6">
        <w:softHyphen/>
      </w:r>
      <w:r>
        <w:t xml:space="preserve">hantering, dvs. att skicka varan i ett kuvert eller i ett paket, inte är möjlig. Det kan vara fråga om skrymmande varor som en soffa eller varor som inte tål att skickas med post. </w:t>
      </w:r>
      <w:r w:rsidR="0042421E">
        <w:t xml:space="preserve">Av 13 § </w:t>
      </w:r>
      <w:r w:rsidR="00390226">
        <w:t xml:space="preserve">andra stycket </w:t>
      </w:r>
      <w:r w:rsidR="0042421E">
        <w:t>följer att närings</w:t>
      </w:r>
      <w:r w:rsidR="00A44481">
        <w:softHyphen/>
      </w:r>
      <w:r w:rsidR="0042421E">
        <w:t>idkaren på egen bekostnad ska hämta varan om den, vid avtal utanför affärslokaler levererats till konsumentens bostad när avtalet ingicks och inte lämpligen kan återsändas med post.</w:t>
      </w:r>
    </w:p>
    <w:p w:rsidR="00655D68" w:rsidRDefault="00655D68" w:rsidP="00655D68">
      <w:pPr>
        <w:pStyle w:val="Brdtextmedindrag"/>
      </w:pPr>
      <w:r>
        <w:t xml:space="preserve">I </w:t>
      </w:r>
      <w:r>
        <w:rPr>
          <w:i/>
        </w:rPr>
        <w:t>punkten 11</w:t>
      </w:r>
      <w:r>
        <w:t xml:space="preserve"> finns en särskild bestämmelse om att näringsidkaren ska informera om att konsumenten, i fall som avses i 15 § 3 eller 4, ska ersätta näringsidkaren för tjänster som har utförts innan ångerrätten utövats. Det handlar om fall när en konsument uttryckligen begärt att tillhandahållandet av en tjänst eller leverans av fjärrvärme, vatten, gas eller el ska inledas under ångerfristen. </w:t>
      </w:r>
    </w:p>
    <w:p w:rsidR="00655D68" w:rsidRPr="00C13A5F" w:rsidRDefault="00655D68" w:rsidP="00655D68">
      <w:pPr>
        <w:pStyle w:val="Brdtextmedindrag"/>
      </w:pPr>
      <w:r>
        <w:t>För information om ångerrätten kommer det att finnas ett standard</w:t>
      </w:r>
      <w:r>
        <w:softHyphen/>
        <w:t>formulär, som näringsidkaren har möjlighet att använda för att ge infor</w:t>
      </w:r>
      <w:r w:rsidR="00A44481">
        <w:softHyphen/>
      </w:r>
      <w:r>
        <w:t>mation enligt punkterna 9–11, bl.a. om hur ångerrätten utövas och vilka kostnader ett utövande kan medföra fö</w:t>
      </w:r>
      <w:r w:rsidR="00D51D07">
        <w:t>r konsumenten. K</w:t>
      </w:r>
      <w:r>
        <w:t>onsumentverket ska fastställa och tillhandahålla formuläret, vilket kommer att anges i förordning.</w:t>
      </w:r>
    </w:p>
    <w:p w:rsidR="00655D68" w:rsidRDefault="00655D68" w:rsidP="00655D68">
      <w:pPr>
        <w:pStyle w:val="Brdtextmedindrag"/>
      </w:pPr>
      <w:r>
        <w:rPr>
          <w:i/>
        </w:rPr>
        <w:t>Punkten 12</w:t>
      </w:r>
      <w:r>
        <w:t xml:space="preserve"> gäller information om garantier och motsvarande utfästel</w:t>
      </w:r>
      <w:r>
        <w:softHyphen/>
        <w:t>ser som gäller för en såld vara eller en tjänst. Det gäller garantier som följer av avtalet. Näringsidkaren kan också ha gjort en utfästelse om att under vissa förutsättningar återbetala priset för varan eller att byta ut, reparera eller utföra någon form av service på varan. Konsumenten ska även få information om den service eller assistans som konsumenten enligt avtalet har rätt till. Bestämmelserna motsvarar i huvudsak hittills</w:t>
      </w:r>
      <w:r>
        <w:softHyphen/>
        <w:t>varande 2 kap. 7 § andra stycket 3.</w:t>
      </w:r>
    </w:p>
    <w:p w:rsidR="00655D68" w:rsidRDefault="00655D68" w:rsidP="00655D68">
      <w:pPr>
        <w:pStyle w:val="Brdtextmedindrag"/>
      </w:pPr>
      <w:r>
        <w:t xml:space="preserve">Enligt </w:t>
      </w:r>
      <w:r>
        <w:rPr>
          <w:i/>
        </w:rPr>
        <w:t>punkten 13</w:t>
      </w:r>
      <w:r>
        <w:t xml:space="preserve"> ska näringsidkaren informera om uppförandekoder som gäller för hans eller hennes verksamhet och om hur konsumenten kan få del av dessa. Vad som avses är olika former av icke författnings</w:t>
      </w:r>
      <w:r>
        <w:softHyphen/>
        <w:t>reglerade branschregler om affärsmetoder som gäller på nationell eller internationell nivå. Begreppet uppförandekod finns definierat i artikel 2 f i direktivet om otillbörliga affärsmetoder</w:t>
      </w:r>
      <w:r>
        <w:rPr>
          <w:rStyle w:val="Fotnotsreferens"/>
        </w:rPr>
        <w:footnoteReference w:id="28"/>
      </w:r>
      <w:r>
        <w:t>. Begreppet har samma bety</w:t>
      </w:r>
      <w:r>
        <w:softHyphen/>
        <w:t>delse här.</w:t>
      </w:r>
    </w:p>
    <w:p w:rsidR="00655D68" w:rsidRDefault="00655D68" w:rsidP="00655D68">
      <w:pPr>
        <w:pStyle w:val="Brdtextmedindrag"/>
      </w:pPr>
      <w:r>
        <w:rPr>
          <w:i/>
        </w:rPr>
        <w:t>Punkten 14</w:t>
      </w:r>
      <w:r>
        <w:t xml:space="preserve"> föreskriver att näringsidkaren ska informera om avtalets löptid. Informationen ska vara sådan att de</w:t>
      </w:r>
      <w:r w:rsidR="0042421E">
        <w:t>t framgår under vilken tid konsumenten</w:t>
      </w:r>
      <w:r>
        <w:t xml:space="preserve"> är bunden av avtalet. </w:t>
      </w:r>
    </w:p>
    <w:p w:rsidR="00F34696" w:rsidRDefault="0042421E" w:rsidP="00600A3D">
      <w:pPr>
        <w:pStyle w:val="Brdtextmedindrag"/>
      </w:pPr>
      <w:r>
        <w:t xml:space="preserve">Enligt </w:t>
      </w:r>
      <w:r>
        <w:rPr>
          <w:i/>
        </w:rPr>
        <w:t>punkten 15</w:t>
      </w:r>
      <w:r w:rsidR="00943648">
        <w:t xml:space="preserve">, som utformas i enlighet med </w:t>
      </w:r>
      <w:r w:rsidR="00943648" w:rsidRPr="00943648">
        <w:rPr>
          <w:i/>
        </w:rPr>
        <w:t>Lagrådets</w:t>
      </w:r>
      <w:r w:rsidR="00943648">
        <w:t xml:space="preserve"> förslag,</w:t>
      </w:r>
      <w:r>
        <w:t xml:space="preserve"> ska näringsidkaren särskilt infor</w:t>
      </w:r>
      <w:r>
        <w:softHyphen/>
        <w:t xml:space="preserve">mera om den kortaste giltighetstiden för konsumentens skyldigheter enligt avtalet. Det kan gälla </w:t>
      </w:r>
      <w:r w:rsidR="00390226">
        <w:t xml:space="preserve">information om avtalets kortaste löptid </w:t>
      </w:r>
      <w:r>
        <w:t>om avtalet avser åter</w:t>
      </w:r>
      <w:r>
        <w:softHyphen/>
        <w:t xml:space="preserve">kommande leveranser av varor eller om det avser tjänster som ska utföras fortlöpande. </w:t>
      </w:r>
      <w:r>
        <w:lastRenderedPageBreak/>
        <w:t xml:space="preserve">Bestämmelsen </w:t>
      </w:r>
      <w:r w:rsidR="00D51D07">
        <w:t>har viss motsvarighet i</w:t>
      </w:r>
      <w:r>
        <w:t xml:space="preserve"> hittillsvarande 2 kap. 6 § första stycket 9.</w:t>
      </w:r>
    </w:p>
    <w:p w:rsidR="00655D68" w:rsidRDefault="00655D68" w:rsidP="00600A3D">
      <w:pPr>
        <w:pStyle w:val="Brdtextmedindrag"/>
      </w:pPr>
      <w:r>
        <w:t>Om avtalet gäller tills vidare eller förnyas automatiskt, ska närings</w:t>
      </w:r>
      <w:r>
        <w:softHyphen/>
        <w:t xml:space="preserve">idkaren enligt </w:t>
      </w:r>
      <w:r w:rsidR="0042421E">
        <w:rPr>
          <w:i/>
        </w:rPr>
        <w:t>punkten 16</w:t>
      </w:r>
      <w:r>
        <w:t xml:space="preserve"> informera om villkoren för att säga upp avtalet. Konsumenten ska alltså få information om hur han eller hon ska göra för att avsluta sitt åtagande. Bestämmelsen motsvarar delvis hittillsvarande 2 kap. 7 § andra stycket 4.</w:t>
      </w:r>
    </w:p>
    <w:p w:rsidR="00655D68" w:rsidRDefault="00655D68" w:rsidP="00655D68">
      <w:pPr>
        <w:pStyle w:val="Brdtextmedindrag"/>
      </w:pPr>
      <w:r>
        <w:rPr>
          <w:i/>
        </w:rPr>
        <w:t>Punkten 17</w:t>
      </w:r>
      <w:r>
        <w:t xml:space="preserve"> gäller information vid avtal om digitalt innehåll. Närings</w:t>
      </w:r>
      <w:r>
        <w:softHyphen/>
        <w:t xml:space="preserve">idkaren ska upplysa om funktionen hos </w:t>
      </w:r>
      <w:r w:rsidR="00D51D07">
        <w:t>det digitala</w:t>
      </w:r>
      <w:r>
        <w:t xml:space="preserve"> innehåll</w:t>
      </w:r>
      <w:r w:rsidR="00D51D07">
        <w:t>et</w:t>
      </w:r>
      <w:r>
        <w:t>. Bestäm</w:t>
      </w:r>
      <w:r>
        <w:softHyphen/>
        <w:t>mel</w:t>
      </w:r>
      <w:r>
        <w:softHyphen/>
        <w:t>sen syftar till att konsumenten ska få allmän information om produktens funktion för att kunna bilda sig en uppfatt</w:t>
      </w:r>
      <w:r>
        <w:softHyphen/>
        <w:t>ning om produktens använd</w:t>
      </w:r>
      <w:r>
        <w:softHyphen/>
        <w:t>ningsområde. Utförligare instruktioner om användning och funk</w:t>
      </w:r>
      <w:r>
        <w:softHyphen/>
        <w:t>tion kan lämnas i bruksanvisningen och behöver alltså inte lämnas innan avtalet ingås. Konsumenten ska få information om vilka tekniska skydds</w:t>
      </w:r>
      <w:r w:rsidR="00A44481">
        <w:softHyphen/>
      </w:r>
      <w:r>
        <w:t>åtgärder som har använts, vilket t.ex. innebär att information ska ges om huruvida det följer några särskilda begränsningar i möjligheten att använda inne</w:t>
      </w:r>
      <w:r w:rsidR="00C870D6">
        <w:softHyphen/>
      </w:r>
      <w:r>
        <w:t>hållet till följd av att detta är skyddat mot exempelvis kopiering. Närings</w:t>
      </w:r>
      <w:r w:rsidR="00C870D6">
        <w:softHyphen/>
      </w:r>
      <w:r>
        <w:t>idkaren ska vidare informera om vilken maskin- och programvara som krävs för att använda det digitala innehållet. Ett exem</w:t>
      </w:r>
      <w:r>
        <w:softHyphen/>
        <w:t>pel kan vara om det krävs en särskild programvara eller maskin för att ett spel ska kunna användas eller en skiva ska kunna spelas. Näringsidkarens informations</w:t>
      </w:r>
      <w:r w:rsidR="00C870D6">
        <w:softHyphen/>
      </w:r>
      <w:r>
        <w:t xml:space="preserve">krav avser det som han eller hon känner till eller rimligen kan förväntas känna till. </w:t>
      </w:r>
    </w:p>
    <w:p w:rsidR="00655D68" w:rsidRDefault="00655D68" w:rsidP="00655D68">
      <w:pPr>
        <w:pStyle w:val="Brdtextmedindrag"/>
      </w:pPr>
      <w:r>
        <w:t xml:space="preserve">Enligt </w:t>
      </w:r>
      <w:r>
        <w:rPr>
          <w:i/>
        </w:rPr>
        <w:t>punkten 18</w:t>
      </w:r>
      <w:r>
        <w:t xml:space="preserve"> ska </w:t>
      </w:r>
      <w:r w:rsidR="00D51D07">
        <w:t>information ges</w:t>
      </w:r>
      <w:r>
        <w:t xml:space="preserve"> om vilka möjligheter konsumen</w:t>
      </w:r>
      <w:r>
        <w:softHyphen/>
        <w:t>ten har att få en tvist med näringsidkaren prövad utom domstol. Det gäller information om olika reklamationsnämnder och liknande alterna</w:t>
      </w:r>
      <w:r>
        <w:softHyphen/>
        <w:t>tiva tvistlösningsförfaranden.</w:t>
      </w:r>
    </w:p>
    <w:p w:rsidR="00655D68" w:rsidRDefault="00655D68" w:rsidP="00655D68">
      <w:pPr>
        <w:pStyle w:val="Rubrik5utannumrering"/>
      </w:pPr>
      <w:r>
        <w:t>Andra stycket</w:t>
      </w:r>
    </w:p>
    <w:p w:rsidR="00655D68" w:rsidRDefault="00655D68" w:rsidP="00655D68">
      <w:pPr>
        <w:pStyle w:val="Brdtext"/>
      </w:pPr>
      <w:r>
        <w:t>I andra stycket anges att när ett avtal ingås vid en auktion, där budgivare kan vara fysiskt närvarande i auktionslokalen, får viss information om näringsidkaren i stället avse auktionsförrättaren. Det betyder att namn, gatuadress och andra kontaktuppgifter, inklusive gatuadressen till det verksamhetsställe dit konsumenten kan framställa klagomål, kan avse det auktionsföretag som förrättar auktionen.</w:t>
      </w:r>
    </w:p>
    <w:p w:rsidR="00655D68" w:rsidRDefault="00655D68" w:rsidP="00655D68">
      <w:pPr>
        <w:pStyle w:val="Rubrik5utannumrering"/>
      </w:pPr>
      <w:r>
        <w:t>Tredje stycket</w:t>
      </w:r>
    </w:p>
    <w:p w:rsidR="00655D68" w:rsidRDefault="00655D68" w:rsidP="00655D68">
      <w:pPr>
        <w:pStyle w:val="Brdtext"/>
      </w:pPr>
      <w:r>
        <w:t xml:space="preserve">I </w:t>
      </w:r>
      <w:r w:rsidRPr="00B13DB1">
        <w:t>tredje stycket ges</w:t>
      </w:r>
      <w:r>
        <w:t xml:space="preserve"> vissa särskilda regler om näringsidkarens skyldigheter vid telefonförsäljning. Bestämmelsen motsvarar hittillsvarande 2 kap. 6 § tredje stycket. Konsumenten ska omedelbart informeras om att det är fråga om ett samtal i försäljningssyfte. Vidare ska försäljaren informera om sitt namn, om näringsidkarens identitet och om sin relation till närings</w:t>
      </w:r>
      <w:r>
        <w:softHyphen/>
        <w:t>idkaren. Konsu</w:t>
      </w:r>
      <w:r>
        <w:softHyphen/>
        <w:t>menten ska alltså direkt vid samtalets början få veta vilket företags varor eller tjänster som saluförs, vem som utför försälj</w:t>
      </w:r>
      <w:r>
        <w:softHyphen/>
        <w:t xml:space="preserve">ningen och om denne är anställd av eller arbetar på uppdrag av företaget. </w:t>
      </w:r>
    </w:p>
    <w:p w:rsidR="00655D68" w:rsidRPr="003059C6" w:rsidRDefault="00655D68" w:rsidP="00655D68">
      <w:pPr>
        <w:pStyle w:val="Rubrik5utannumrering"/>
        <w:rPr>
          <w:i w:val="0"/>
        </w:rPr>
      </w:pPr>
      <w:r>
        <w:rPr>
          <w:i w:val="0"/>
        </w:rPr>
        <w:t>Hur information ska ges</w:t>
      </w:r>
      <w:r w:rsidRPr="003059C6">
        <w:rPr>
          <w:i w:val="0"/>
        </w:rPr>
        <w:t xml:space="preserve"> vid distansavtal</w:t>
      </w:r>
    </w:p>
    <w:p w:rsidR="00655D68" w:rsidRPr="002B1CCB" w:rsidRDefault="00655D68" w:rsidP="00655D68">
      <w:pPr>
        <w:pStyle w:val="Brdtext"/>
        <w:rPr>
          <w:sz w:val="18"/>
          <w:szCs w:val="18"/>
        </w:rPr>
      </w:pPr>
      <w:r>
        <w:rPr>
          <w:b/>
          <w:sz w:val="18"/>
          <w:szCs w:val="18"/>
        </w:rPr>
        <w:t>3</w:t>
      </w:r>
      <w:r w:rsidRPr="002B1CCB">
        <w:rPr>
          <w:b/>
          <w:sz w:val="18"/>
          <w:szCs w:val="18"/>
        </w:rPr>
        <w:t> §</w:t>
      </w:r>
      <w:r w:rsidRPr="002B1CCB">
        <w:rPr>
          <w:sz w:val="18"/>
          <w:szCs w:val="18"/>
        </w:rPr>
        <w:t>  I fråga om distansavtal ska informationen enligt 2 §</w:t>
      </w:r>
      <w:r>
        <w:rPr>
          <w:sz w:val="18"/>
          <w:szCs w:val="18"/>
        </w:rPr>
        <w:t xml:space="preserve"> första och andra styckena</w:t>
      </w:r>
      <w:r w:rsidRPr="002B1CCB">
        <w:rPr>
          <w:sz w:val="18"/>
          <w:szCs w:val="18"/>
        </w:rPr>
        <w:t xml:space="preserve"> ges klart och begripligt </w:t>
      </w:r>
      <w:r>
        <w:rPr>
          <w:sz w:val="18"/>
          <w:szCs w:val="18"/>
        </w:rPr>
        <w:t xml:space="preserve">och </w:t>
      </w:r>
      <w:r w:rsidRPr="002B1CCB">
        <w:rPr>
          <w:sz w:val="18"/>
          <w:szCs w:val="18"/>
        </w:rPr>
        <w:t xml:space="preserve">på ett sätt som är anpassat till det medel för </w:t>
      </w:r>
      <w:r w:rsidRPr="002B1CCB">
        <w:rPr>
          <w:sz w:val="18"/>
          <w:szCs w:val="18"/>
        </w:rPr>
        <w:lastRenderedPageBreak/>
        <w:t>distanskommunikation som används.</w:t>
      </w:r>
      <w:r>
        <w:rPr>
          <w:sz w:val="18"/>
          <w:szCs w:val="18"/>
        </w:rPr>
        <w:t xml:space="preserve"> Särskild hänsyn ska tas till behoven hos underåriga och andra särskilt utsatta personer.</w:t>
      </w:r>
    </w:p>
    <w:p w:rsidR="00655D68" w:rsidRPr="002B1CCB" w:rsidRDefault="00655D68" w:rsidP="00600A3D">
      <w:pPr>
        <w:pStyle w:val="Brdtextmedindrag"/>
        <w:rPr>
          <w:sz w:val="18"/>
          <w:szCs w:val="18"/>
        </w:rPr>
      </w:pPr>
      <w:r w:rsidRPr="002B1CCB">
        <w:rPr>
          <w:sz w:val="18"/>
          <w:szCs w:val="18"/>
        </w:rPr>
        <w:t xml:space="preserve">Om avtalet ska ingås med hjälp av ett </w:t>
      </w:r>
      <w:r>
        <w:rPr>
          <w:sz w:val="18"/>
          <w:szCs w:val="18"/>
        </w:rPr>
        <w:t xml:space="preserve">sådant </w:t>
      </w:r>
      <w:r w:rsidRPr="002B1CCB">
        <w:rPr>
          <w:sz w:val="18"/>
          <w:szCs w:val="18"/>
        </w:rPr>
        <w:t xml:space="preserve">medel för distanskommunikation som gör att </w:t>
      </w:r>
      <w:r w:rsidRPr="00557F1E">
        <w:rPr>
          <w:sz w:val="18"/>
          <w:szCs w:val="18"/>
        </w:rPr>
        <w:t xml:space="preserve">information endast kan ges i begränsad omfattning eller under begränsad tid, ska åtminstone information enligt </w:t>
      </w:r>
      <w:r>
        <w:rPr>
          <w:sz w:val="18"/>
          <w:szCs w:val="18"/>
        </w:rPr>
        <w:t>2 </w:t>
      </w:r>
      <w:r w:rsidRPr="00557F1E">
        <w:rPr>
          <w:sz w:val="18"/>
          <w:szCs w:val="18"/>
        </w:rPr>
        <w:t>§</w:t>
      </w:r>
      <w:r>
        <w:rPr>
          <w:sz w:val="18"/>
          <w:szCs w:val="18"/>
        </w:rPr>
        <w:t xml:space="preserve"> första stycket 1, i fråga om</w:t>
      </w:r>
      <w:r w:rsidRPr="00557F1E">
        <w:rPr>
          <w:sz w:val="18"/>
          <w:szCs w:val="18"/>
        </w:rPr>
        <w:t xml:space="preserve"> näringsidkarens namn och organisationsnummer, 2–4, 14 o</w:t>
      </w:r>
      <w:r w:rsidR="0042421E">
        <w:rPr>
          <w:sz w:val="18"/>
          <w:szCs w:val="18"/>
        </w:rPr>
        <w:t>ch 16</w:t>
      </w:r>
      <w:r>
        <w:rPr>
          <w:sz w:val="18"/>
          <w:szCs w:val="18"/>
        </w:rPr>
        <w:t xml:space="preserve"> ges</w:t>
      </w:r>
      <w:r w:rsidRPr="00557F1E">
        <w:rPr>
          <w:sz w:val="18"/>
          <w:szCs w:val="18"/>
        </w:rPr>
        <w:t xml:space="preserve"> med hjälp av det kommu</w:t>
      </w:r>
      <w:r w:rsidRPr="00557F1E">
        <w:rPr>
          <w:sz w:val="18"/>
          <w:szCs w:val="18"/>
        </w:rPr>
        <w:softHyphen/>
        <w:t xml:space="preserve">nikationsmedlet. </w:t>
      </w:r>
      <w:r>
        <w:rPr>
          <w:sz w:val="18"/>
          <w:szCs w:val="18"/>
        </w:rPr>
        <w:t xml:space="preserve">Om det finns en ångerrätt, ska information enligt 2 § första stycket 9 också ges med hjälp av kommunikationsmedlet. </w:t>
      </w:r>
      <w:r w:rsidRPr="00557F1E">
        <w:rPr>
          <w:sz w:val="18"/>
          <w:szCs w:val="18"/>
        </w:rPr>
        <w:t>Övrig informat</w:t>
      </w:r>
      <w:r>
        <w:rPr>
          <w:sz w:val="18"/>
          <w:szCs w:val="18"/>
        </w:rPr>
        <w:t>ion enligt 2 </w:t>
      </w:r>
      <w:r w:rsidRPr="00557F1E">
        <w:rPr>
          <w:sz w:val="18"/>
          <w:szCs w:val="18"/>
        </w:rPr>
        <w:t xml:space="preserve">§ första stycket </w:t>
      </w:r>
      <w:r>
        <w:rPr>
          <w:sz w:val="18"/>
          <w:szCs w:val="18"/>
        </w:rPr>
        <w:t>ska ges</w:t>
      </w:r>
      <w:r w:rsidRPr="00557F1E">
        <w:rPr>
          <w:sz w:val="18"/>
          <w:szCs w:val="18"/>
        </w:rPr>
        <w:t xml:space="preserve"> på något annat lämpligt sätt i enlighet med kraven i första stycket</w:t>
      </w:r>
      <w:r>
        <w:rPr>
          <w:sz w:val="18"/>
          <w:szCs w:val="18"/>
        </w:rPr>
        <w:t xml:space="preserve"> i denna paragraf</w:t>
      </w:r>
      <w:r w:rsidRPr="00557F1E">
        <w:rPr>
          <w:sz w:val="18"/>
          <w:szCs w:val="18"/>
        </w:rPr>
        <w:t>.</w:t>
      </w:r>
    </w:p>
    <w:p w:rsidR="00655D68" w:rsidRPr="002B1CCB" w:rsidRDefault="00655D68" w:rsidP="00655D68">
      <w:pPr>
        <w:pStyle w:val="Brdtextmedindrag"/>
        <w:rPr>
          <w:sz w:val="18"/>
          <w:szCs w:val="18"/>
        </w:rPr>
      </w:pPr>
      <w:r>
        <w:rPr>
          <w:sz w:val="18"/>
          <w:szCs w:val="18"/>
        </w:rPr>
        <w:t>Om avtalet ska ingås på näringsidkarens webbplats, ska konsumenten särskilt</w:t>
      </w:r>
      <w:r w:rsidRPr="002B1CCB">
        <w:rPr>
          <w:sz w:val="18"/>
          <w:szCs w:val="18"/>
        </w:rPr>
        <w:t xml:space="preserve"> uppmärk</w:t>
      </w:r>
      <w:r w:rsidRPr="002B1CCB">
        <w:rPr>
          <w:sz w:val="18"/>
          <w:szCs w:val="18"/>
        </w:rPr>
        <w:softHyphen/>
        <w:t>samma</w:t>
      </w:r>
      <w:r>
        <w:rPr>
          <w:sz w:val="18"/>
          <w:szCs w:val="18"/>
        </w:rPr>
        <w:t xml:space="preserve">s </w:t>
      </w:r>
      <w:r w:rsidRPr="002B1CCB">
        <w:rPr>
          <w:sz w:val="18"/>
          <w:szCs w:val="18"/>
        </w:rPr>
        <w:t>på innehållet i den information som ges e</w:t>
      </w:r>
      <w:r>
        <w:rPr>
          <w:sz w:val="18"/>
          <w:szCs w:val="18"/>
        </w:rPr>
        <w:t>nligt 2 § första stycket 2–4 och 14–16</w:t>
      </w:r>
      <w:r w:rsidRPr="002B1CCB">
        <w:rPr>
          <w:sz w:val="18"/>
          <w:szCs w:val="18"/>
        </w:rPr>
        <w:t>.</w:t>
      </w:r>
      <w:r>
        <w:rPr>
          <w:sz w:val="18"/>
          <w:szCs w:val="18"/>
        </w:rPr>
        <w:t xml:space="preserve"> </w:t>
      </w:r>
    </w:p>
    <w:p w:rsidR="00655D68" w:rsidRDefault="00655D68" w:rsidP="00655D68">
      <w:pPr>
        <w:pStyle w:val="Brdtextmedindrag"/>
      </w:pPr>
    </w:p>
    <w:p w:rsidR="00655D68" w:rsidRDefault="00655D68" w:rsidP="00655D68">
      <w:pPr>
        <w:pStyle w:val="Brdtext"/>
      </w:pPr>
      <w:r>
        <w:t xml:space="preserve">I paragrafen regleras hur informationen enligt 2 § första och andra styckena ska lämnas inför ingående av distansavtal. Övervägandena finns i avsnitt 5.3. Genom paragrafen genomförs artiklarna 6.1, 8.1, 8.2 och 8.4 i direktivet. </w:t>
      </w:r>
    </w:p>
    <w:p w:rsidR="00655D68" w:rsidRDefault="00655D68" w:rsidP="00655D68">
      <w:pPr>
        <w:pStyle w:val="Brdtextmedindrag"/>
      </w:pPr>
      <w:r>
        <w:t xml:space="preserve">I </w:t>
      </w:r>
      <w:r w:rsidRPr="002B1CCB">
        <w:rPr>
          <w:i/>
        </w:rPr>
        <w:t>första stycket</w:t>
      </w:r>
      <w:r>
        <w:t xml:space="preserve"> anges att information enligt 2 § första och andra styckena ska ges klart och begripligt och lämnas på ett sätt som är anpassat för det medel för distanskommunikation som används. Med att informationen ska ges klart och begripligt avses att den ska ges på ett sådant sätt att konsumenten normalt sett inte har några svårigheter att ta del av den eller att förstå den. Det faller sig i regel naturligt vilken metod som näringsidkaren bör använda sig av. </w:t>
      </w:r>
      <w:r w:rsidR="0042421E">
        <w:t>När avtalet ingås per telefon</w:t>
      </w:r>
      <w:r>
        <w:t xml:space="preserve"> ges alltså informationen muntligen under telefonsamtalet, medan informa</w:t>
      </w:r>
      <w:r w:rsidR="00C870D6">
        <w:softHyphen/>
      </w:r>
      <w:r>
        <w:t>tionen kan finnas på närings</w:t>
      </w:r>
      <w:r>
        <w:softHyphen/>
        <w:t>idkarens webbplats om avtalet ingås på internet. Av betydelse är här givetvis vem informationen riktar sig till. Det påpekas att näringsidkaren ska ta särskild hänsyn till behovet av skydd för underåriga och andra särskilt utsatta konsu</w:t>
      </w:r>
      <w:r>
        <w:softHyphen/>
        <w:t>menter. Det kan handla om konsumenter med ned</w:t>
      </w:r>
      <w:r>
        <w:softHyphen/>
        <w:t>satt fysisk eller psykisk funk</w:t>
      </w:r>
      <w:r>
        <w:softHyphen/>
        <w:t>tions</w:t>
      </w:r>
      <w:r>
        <w:softHyphen/>
        <w:t>förmåga. Bestämmelsen överens</w:t>
      </w:r>
      <w:r>
        <w:softHyphen/>
        <w:t>stämmer i huvudsak med hittills</w:t>
      </w:r>
      <w:r>
        <w:softHyphen/>
        <w:t>varande regle</w:t>
      </w:r>
      <w:r>
        <w:softHyphen/>
        <w:t xml:space="preserve">ring i 2 kap. 6 § andra stycket. </w:t>
      </w:r>
    </w:p>
    <w:p w:rsidR="00655D68" w:rsidRDefault="00655D68" w:rsidP="00655D68">
      <w:pPr>
        <w:pStyle w:val="Brdtextmedindrag"/>
      </w:pPr>
      <w:r>
        <w:t xml:space="preserve">I </w:t>
      </w:r>
      <w:r w:rsidRPr="007E2F1B">
        <w:rPr>
          <w:i/>
        </w:rPr>
        <w:t>andra stycket</w:t>
      </w:r>
      <w:r>
        <w:t xml:space="preserve"> regleras den situationen att distanskommunikation sker med ett medel där utrymmet för information är begränsat eller där infor</w:t>
      </w:r>
      <w:r>
        <w:softHyphen/>
        <w:t>mationen endast kan ges under en kortare tid. Ett exempel kan vara textmed</w:t>
      </w:r>
      <w:r>
        <w:softHyphen/>
        <w:t>delanden som skickas till en telefon. I de fallen gäller en begräns</w:t>
      </w:r>
      <w:r w:rsidR="00A44481">
        <w:softHyphen/>
      </w:r>
      <w:r>
        <w:t>ning av skyl</w:t>
      </w:r>
      <w:r>
        <w:softHyphen/>
        <w:t>digheten att lämna information med det kommunika</w:t>
      </w:r>
      <w:r>
        <w:softHyphen/>
        <w:t>tions</w:t>
      </w:r>
      <w:r w:rsidR="00A44481">
        <w:softHyphen/>
      </w:r>
      <w:r>
        <w:t>medlet. Viss information ska dock alltid lämnas med det aktuella kom</w:t>
      </w:r>
      <w:r w:rsidR="00A44481">
        <w:softHyphen/>
      </w:r>
      <w:r>
        <w:t>munika</w:t>
      </w:r>
      <w:r w:rsidR="00A44481">
        <w:softHyphen/>
      </w:r>
      <w:r>
        <w:t>tionsmedlet. Vilken information som alltid ska lämnas anges genom hänvisningar till de aktuella punkterna i 2 § första stycket. Övrig information ska lämnas på något annat lämpligt sätt. Det kan innebära att informationen skickas med post eller e-post eller att den finns tillgänglig på en hemsida dit konsumenten hänvisas. Informationen ska lämnas i enlig</w:t>
      </w:r>
      <w:r w:rsidR="00A44481">
        <w:softHyphen/>
      </w:r>
      <w:r>
        <w:t>het med de krav som anges i första stycket, dvs. klart och begripligt och anpassat till kommunikationsmedlet i fråga.</w:t>
      </w:r>
    </w:p>
    <w:p w:rsidR="00655D68" w:rsidRDefault="00655D68" w:rsidP="00655D68">
      <w:pPr>
        <w:pStyle w:val="Brdtextmedindrag"/>
      </w:pPr>
      <w:r w:rsidRPr="007E2F1B">
        <w:rPr>
          <w:i/>
        </w:rPr>
        <w:t>Tredje stycket</w:t>
      </w:r>
      <w:r>
        <w:t xml:space="preserve"> är tillämpligt vid avtal som ingås på en näringsidkares webbplats. Vad som avses är alltså beställningar från en hemsida som tillhandahåller närings</w:t>
      </w:r>
      <w:r>
        <w:softHyphen/>
        <w:t>idkarens varor eller tjänster. Bestämmelsen ålägger näringsidkaren att särskilt upp</w:t>
      </w:r>
      <w:r>
        <w:softHyphen/>
        <w:t>märksamma konsumenten på vissa delar av informationen innan denne ingår något bindande avtal på webbplatsen. Den informa</w:t>
      </w:r>
      <w:r>
        <w:softHyphen/>
        <w:t>tion som särskilt ska framhållas gäller näringsidkarens iden</w:t>
      </w:r>
      <w:r>
        <w:softHyphen/>
      </w:r>
      <w:r>
        <w:lastRenderedPageBreak/>
        <w:t>titet, priset och leveranskostnaderna samt avtalets löptid och hur avtalet sägs upp. För att informationsskyldigheten ska anses uppfylld ska upp</w:t>
      </w:r>
      <w:r>
        <w:softHyphen/>
        <w:t>gifterna finnas tydligt synliga för konsumenten i samband med att denne genomför sin beställ</w:t>
      </w:r>
      <w:r>
        <w:softHyphen/>
        <w:t>ning. Även i 2 § första stycket 6 finns en bestäm</w:t>
      </w:r>
      <w:r>
        <w:softHyphen/>
        <w:t>melse som särskilt gäller vid avtal som ingås på en näringsidkares webbplats.</w:t>
      </w:r>
    </w:p>
    <w:p w:rsidR="00655D68" w:rsidRDefault="00655D68" w:rsidP="00655D68">
      <w:pPr>
        <w:pStyle w:val="Brdtextmedindrag"/>
      </w:pPr>
    </w:p>
    <w:p w:rsidR="00655D68" w:rsidRPr="007E2F1B" w:rsidRDefault="00655D68" w:rsidP="00655D68">
      <w:pPr>
        <w:pStyle w:val="Brdtext"/>
        <w:rPr>
          <w:sz w:val="18"/>
          <w:szCs w:val="18"/>
        </w:rPr>
      </w:pPr>
      <w:r>
        <w:rPr>
          <w:b/>
          <w:sz w:val="18"/>
          <w:szCs w:val="18"/>
        </w:rPr>
        <w:t>4</w:t>
      </w:r>
      <w:r w:rsidRPr="007E2F1B">
        <w:rPr>
          <w:b/>
          <w:sz w:val="18"/>
          <w:szCs w:val="18"/>
        </w:rPr>
        <w:t> §</w:t>
      </w:r>
      <w:r w:rsidRPr="007E2F1B">
        <w:rPr>
          <w:sz w:val="18"/>
          <w:szCs w:val="18"/>
        </w:rPr>
        <w:t>  När ett distansavtal har ingåtts ska näringsidkaren in</w:t>
      </w:r>
      <w:r>
        <w:rPr>
          <w:sz w:val="18"/>
          <w:szCs w:val="18"/>
        </w:rPr>
        <w:t>om rimlig tid ge</w:t>
      </w:r>
      <w:r w:rsidRPr="007E2F1B">
        <w:rPr>
          <w:sz w:val="18"/>
          <w:szCs w:val="18"/>
        </w:rPr>
        <w:t xml:space="preserve"> konsu</w:t>
      </w:r>
      <w:r>
        <w:rPr>
          <w:sz w:val="18"/>
          <w:szCs w:val="18"/>
        </w:rPr>
        <w:softHyphen/>
      </w:r>
      <w:r w:rsidRPr="007E2F1B">
        <w:rPr>
          <w:sz w:val="18"/>
          <w:szCs w:val="18"/>
        </w:rPr>
        <w:t>menten</w:t>
      </w:r>
      <w:r>
        <w:rPr>
          <w:sz w:val="18"/>
          <w:szCs w:val="18"/>
        </w:rPr>
        <w:t xml:space="preserve"> en bekräftelse på </w:t>
      </w:r>
      <w:r w:rsidRPr="007E2F1B">
        <w:rPr>
          <w:sz w:val="18"/>
          <w:szCs w:val="18"/>
        </w:rPr>
        <w:t>a</w:t>
      </w:r>
      <w:r>
        <w:rPr>
          <w:sz w:val="18"/>
          <w:szCs w:val="18"/>
        </w:rPr>
        <w:t>vtalet. Bekräftel</w:t>
      </w:r>
      <w:r>
        <w:rPr>
          <w:sz w:val="18"/>
          <w:szCs w:val="18"/>
        </w:rPr>
        <w:softHyphen/>
        <w:t>sen ska ges</w:t>
      </w:r>
      <w:r w:rsidRPr="007E2F1B">
        <w:rPr>
          <w:sz w:val="18"/>
          <w:szCs w:val="18"/>
        </w:rPr>
        <w:t xml:space="preserve"> senast när varan leverer</w:t>
      </w:r>
      <w:r>
        <w:rPr>
          <w:sz w:val="18"/>
          <w:szCs w:val="18"/>
        </w:rPr>
        <w:t>as eller tjänsten börjar utföras</w:t>
      </w:r>
      <w:r w:rsidRPr="007E2F1B">
        <w:rPr>
          <w:sz w:val="18"/>
          <w:szCs w:val="18"/>
        </w:rPr>
        <w:t xml:space="preserve">. </w:t>
      </w:r>
    </w:p>
    <w:p w:rsidR="00655D68" w:rsidRDefault="00655D68" w:rsidP="00655D68">
      <w:pPr>
        <w:pStyle w:val="Brdtextmedindrag"/>
        <w:rPr>
          <w:sz w:val="18"/>
          <w:szCs w:val="18"/>
        </w:rPr>
      </w:pPr>
      <w:r>
        <w:rPr>
          <w:sz w:val="18"/>
          <w:szCs w:val="18"/>
        </w:rPr>
        <w:t>Bekräftelsen ska ges</w:t>
      </w:r>
      <w:r w:rsidRPr="007E2F1B">
        <w:rPr>
          <w:sz w:val="18"/>
          <w:szCs w:val="18"/>
        </w:rPr>
        <w:t xml:space="preserve"> i en läsbar och varaktig form som är tillgänglig f</w:t>
      </w:r>
      <w:r>
        <w:rPr>
          <w:sz w:val="18"/>
          <w:szCs w:val="18"/>
        </w:rPr>
        <w:t>ör konsu</w:t>
      </w:r>
      <w:r>
        <w:rPr>
          <w:sz w:val="18"/>
          <w:szCs w:val="18"/>
        </w:rPr>
        <w:softHyphen/>
        <w:t>menten och innehålla den</w:t>
      </w:r>
      <w:r w:rsidRPr="007E2F1B">
        <w:rPr>
          <w:sz w:val="18"/>
          <w:szCs w:val="18"/>
        </w:rPr>
        <w:t xml:space="preserve"> information </w:t>
      </w:r>
      <w:r>
        <w:rPr>
          <w:sz w:val="18"/>
          <w:szCs w:val="18"/>
        </w:rPr>
        <w:t>enligt 2 § första och andra styckena som inte redan gett</w:t>
      </w:r>
      <w:r w:rsidRPr="007E2F1B">
        <w:rPr>
          <w:sz w:val="18"/>
          <w:szCs w:val="18"/>
        </w:rPr>
        <w:t xml:space="preserve">s i sådan form. </w:t>
      </w:r>
      <w:r>
        <w:rPr>
          <w:sz w:val="18"/>
          <w:szCs w:val="18"/>
        </w:rPr>
        <w:t>Om konsumenten i enlighet med 11 § </w:t>
      </w:r>
      <w:r w:rsidRPr="007E2F1B">
        <w:rPr>
          <w:sz w:val="18"/>
          <w:szCs w:val="18"/>
        </w:rPr>
        <w:t xml:space="preserve">11 </w:t>
      </w:r>
      <w:r>
        <w:rPr>
          <w:sz w:val="18"/>
          <w:szCs w:val="18"/>
        </w:rPr>
        <w:t>har gått med på att det inte finns någon</w:t>
      </w:r>
      <w:r w:rsidRPr="007E2F1B">
        <w:rPr>
          <w:sz w:val="18"/>
          <w:szCs w:val="18"/>
        </w:rPr>
        <w:t xml:space="preserve"> ångerrätt</w:t>
      </w:r>
      <w:r>
        <w:rPr>
          <w:sz w:val="18"/>
          <w:szCs w:val="18"/>
        </w:rPr>
        <w:t xml:space="preserve"> vid köp av digitalt innehåll, ska det framgå av bekräftelsen.</w:t>
      </w:r>
    </w:p>
    <w:p w:rsidR="00655D68" w:rsidRPr="007E2F1B" w:rsidRDefault="00655D68" w:rsidP="00655D68">
      <w:pPr>
        <w:pStyle w:val="Brdtextmedindrag"/>
        <w:rPr>
          <w:sz w:val="18"/>
          <w:szCs w:val="18"/>
        </w:rPr>
      </w:pPr>
    </w:p>
    <w:p w:rsidR="00655D68" w:rsidRDefault="00655D68" w:rsidP="00655D68">
      <w:pPr>
        <w:pStyle w:val="Brdtext"/>
      </w:pPr>
      <w:r>
        <w:t>Paragrafen innehåller bestämmelser om den bekräftelse som närings</w:t>
      </w:r>
      <w:r>
        <w:softHyphen/>
        <w:t xml:space="preserve">idkaren ska lämna till konsumenten efter det att ett distansavtal har ingåtts. Paragrafen motsvarar delvis hittillsvarande 2 kap. 7 § första stycket. Övervägandena finns i avsnitt 5.3. Genom paragrafen genomförs artikel 8.7 i direktivet. </w:t>
      </w:r>
    </w:p>
    <w:p w:rsidR="00655D68" w:rsidRDefault="00655D68" w:rsidP="00655D68">
      <w:pPr>
        <w:pStyle w:val="Brdtextmedindrag"/>
      </w:pPr>
      <w:r>
        <w:t xml:space="preserve">Av </w:t>
      </w:r>
      <w:r w:rsidRPr="007E2F1B">
        <w:rPr>
          <w:i/>
        </w:rPr>
        <w:t>första stycket</w:t>
      </w:r>
      <w:r>
        <w:t xml:space="preserve"> framgår att näringsidkaren är skyldig att lämna konsumenten en bekräftelse på parternas avtal. Bekräftelsen ska lämnas inom rimlig tid. Begreppet rimlig tid härrör från direktivet, och vad som är rimlig tid får avgöras utifrån omständigheterna i det enskilda fallet. Rimlig tid är dock aldrig längre än fram till den tidpunkt då varan levereras eller tjänsten börjar utföras.</w:t>
      </w:r>
    </w:p>
    <w:p w:rsidR="00655D68" w:rsidRDefault="00655D68" w:rsidP="00655D68">
      <w:pPr>
        <w:pStyle w:val="Brdtextmedindrag"/>
      </w:pPr>
      <w:r>
        <w:t xml:space="preserve">I </w:t>
      </w:r>
      <w:r w:rsidRPr="007E2F1B">
        <w:rPr>
          <w:i/>
        </w:rPr>
        <w:t>andra stycket</w:t>
      </w:r>
      <w:r>
        <w:t xml:space="preserve"> anges att bekräftelsen ska lämnas </w:t>
      </w:r>
      <w:r w:rsidR="0042421E">
        <w:t>i en varaktig och läsbar form</w:t>
      </w:r>
      <w:r>
        <w:t xml:space="preserve">. </w:t>
      </w:r>
      <w:r w:rsidR="00390226">
        <w:t>Det</w:t>
      </w:r>
      <w:r>
        <w:t xml:space="preserve"> innebär det att informationen kan lämnas med e-post eller på en cd eller liknande. Också en webbplats på internet där informa</w:t>
      </w:r>
      <w:r w:rsidR="00A44481">
        <w:softHyphen/>
      </w:r>
      <w:r>
        <w:t>tionen lagras kan uppfylla kraven, förutsatt att informationen med säker</w:t>
      </w:r>
      <w:r w:rsidR="00A44481">
        <w:softHyphen/>
      </w:r>
      <w:r>
        <w:t xml:space="preserve">het bevaras i ursprungligt skick och i det enskilda fallet är tillgänglig för konsumenten så länge informationen är relevant (se t.ex. prop. 2009/10:242 s. 97 och prop. 2004/05:13 s. 44). </w:t>
      </w:r>
    </w:p>
    <w:p w:rsidR="00655D68" w:rsidRDefault="00655D68" w:rsidP="00655D68">
      <w:pPr>
        <w:pStyle w:val="Brdtextmedindrag"/>
      </w:pPr>
      <w:r>
        <w:t>I stycket regleras också vad bekräftelsen ska innehålla. När det gäller innehållet får det betydelse vilken information som tidigare lämnats i läsbar och varaktig form. Bekräf</w:t>
      </w:r>
      <w:r>
        <w:softHyphen/>
        <w:t>telsen behöver endast ta upp sådan infor</w:t>
      </w:r>
      <w:r>
        <w:softHyphen/>
        <w:t>mation som konsu</w:t>
      </w:r>
      <w:r>
        <w:softHyphen/>
        <w:t>menten inte redan fått i sådan form. Om konsumenten, i fråga om leverans av digitalt innehåll som inte finns på ett fysiskt medium, samtyckt till att leverans sker under ångerfristen och gått med på att ångerrätten inte ska gälla, ska det särskilt anges i bekräftelsen.</w:t>
      </w:r>
    </w:p>
    <w:p w:rsidR="00655D68" w:rsidRPr="007E2F1B" w:rsidRDefault="00655D68" w:rsidP="00655D68">
      <w:pPr>
        <w:pStyle w:val="Rubrik5utannumrering"/>
        <w:rPr>
          <w:i w:val="0"/>
        </w:rPr>
      </w:pPr>
      <w:r w:rsidRPr="007E2F1B">
        <w:rPr>
          <w:i w:val="0"/>
        </w:rPr>
        <w:t>Hur information sk</w:t>
      </w:r>
      <w:r>
        <w:rPr>
          <w:i w:val="0"/>
        </w:rPr>
        <w:t>a ges vid avtal utanför</w:t>
      </w:r>
      <w:r w:rsidRPr="007E2F1B">
        <w:rPr>
          <w:i w:val="0"/>
        </w:rPr>
        <w:t xml:space="preserve"> affärslokaler</w:t>
      </w:r>
    </w:p>
    <w:p w:rsidR="00655D68" w:rsidRPr="007E2F1B" w:rsidRDefault="00655D68" w:rsidP="00655D68">
      <w:pPr>
        <w:pStyle w:val="Brdtext"/>
        <w:rPr>
          <w:sz w:val="18"/>
          <w:szCs w:val="18"/>
        </w:rPr>
      </w:pPr>
      <w:r>
        <w:rPr>
          <w:b/>
          <w:sz w:val="18"/>
          <w:szCs w:val="18"/>
        </w:rPr>
        <w:t>5</w:t>
      </w:r>
      <w:r w:rsidRPr="007E2F1B">
        <w:rPr>
          <w:b/>
          <w:sz w:val="18"/>
          <w:szCs w:val="18"/>
        </w:rPr>
        <w:t> §</w:t>
      </w:r>
      <w:r w:rsidRPr="007E2F1B">
        <w:rPr>
          <w:sz w:val="18"/>
          <w:szCs w:val="18"/>
        </w:rPr>
        <w:t>  </w:t>
      </w:r>
      <w:r>
        <w:rPr>
          <w:sz w:val="18"/>
          <w:szCs w:val="18"/>
        </w:rPr>
        <w:t>I fråga om avtal utanför</w:t>
      </w:r>
      <w:r w:rsidRPr="007E2F1B">
        <w:rPr>
          <w:sz w:val="18"/>
          <w:szCs w:val="18"/>
        </w:rPr>
        <w:t xml:space="preserve"> affärsloka</w:t>
      </w:r>
      <w:r>
        <w:rPr>
          <w:sz w:val="18"/>
          <w:szCs w:val="18"/>
        </w:rPr>
        <w:t>ler ska informa</w:t>
      </w:r>
      <w:r>
        <w:rPr>
          <w:sz w:val="18"/>
          <w:szCs w:val="18"/>
        </w:rPr>
        <w:softHyphen/>
        <w:t>tionen enligt 2 </w:t>
      </w:r>
      <w:r w:rsidRPr="007E2F1B">
        <w:rPr>
          <w:sz w:val="18"/>
          <w:szCs w:val="18"/>
        </w:rPr>
        <w:t>§</w:t>
      </w:r>
      <w:r>
        <w:rPr>
          <w:sz w:val="18"/>
          <w:szCs w:val="18"/>
        </w:rPr>
        <w:t xml:space="preserve"> första och andra styckena</w:t>
      </w:r>
      <w:r w:rsidRPr="007E2F1B">
        <w:rPr>
          <w:sz w:val="18"/>
          <w:szCs w:val="18"/>
        </w:rPr>
        <w:t xml:space="preserve"> ges klart och begripligt i en handling</w:t>
      </w:r>
      <w:r>
        <w:rPr>
          <w:sz w:val="18"/>
          <w:szCs w:val="18"/>
        </w:rPr>
        <w:t xml:space="preserve"> eller,</w:t>
      </w:r>
      <w:r w:rsidRPr="00252F33">
        <w:rPr>
          <w:sz w:val="18"/>
          <w:szCs w:val="18"/>
        </w:rPr>
        <w:t xml:space="preserve"> </w:t>
      </w:r>
      <w:r>
        <w:rPr>
          <w:sz w:val="18"/>
          <w:szCs w:val="18"/>
        </w:rPr>
        <w:t>o</w:t>
      </w:r>
      <w:r w:rsidRPr="007E2F1B">
        <w:rPr>
          <w:sz w:val="18"/>
          <w:szCs w:val="18"/>
        </w:rPr>
        <w:t>m konsume</w:t>
      </w:r>
      <w:r>
        <w:rPr>
          <w:sz w:val="18"/>
          <w:szCs w:val="18"/>
        </w:rPr>
        <w:t xml:space="preserve">nten samtycker till det, </w:t>
      </w:r>
      <w:r w:rsidRPr="007E2F1B">
        <w:rPr>
          <w:sz w:val="18"/>
          <w:szCs w:val="18"/>
        </w:rPr>
        <w:t xml:space="preserve">i </w:t>
      </w:r>
      <w:r>
        <w:rPr>
          <w:sz w:val="18"/>
          <w:szCs w:val="18"/>
        </w:rPr>
        <w:t xml:space="preserve">en </w:t>
      </w:r>
      <w:r w:rsidRPr="007E2F1B">
        <w:rPr>
          <w:sz w:val="18"/>
          <w:szCs w:val="18"/>
        </w:rPr>
        <w:t>annan läsbar och varaktig form som är tillgänglig för konsu</w:t>
      </w:r>
      <w:r w:rsidRPr="007E2F1B">
        <w:rPr>
          <w:sz w:val="18"/>
          <w:szCs w:val="18"/>
        </w:rPr>
        <w:softHyphen/>
        <w:t>menten</w:t>
      </w:r>
      <w:r>
        <w:rPr>
          <w:sz w:val="18"/>
          <w:szCs w:val="18"/>
        </w:rPr>
        <w:t>. Särskild hänsyn ska tas till behoven hos underåriga och andra särskilt utsatta personer.</w:t>
      </w:r>
      <w:r w:rsidRPr="007E2F1B">
        <w:rPr>
          <w:sz w:val="18"/>
          <w:szCs w:val="18"/>
        </w:rPr>
        <w:t xml:space="preserve"> </w:t>
      </w:r>
    </w:p>
    <w:p w:rsidR="00655D68" w:rsidRPr="007E2F1B" w:rsidRDefault="00655D68" w:rsidP="00655D68">
      <w:pPr>
        <w:pStyle w:val="Brdtextmedindrag"/>
        <w:rPr>
          <w:sz w:val="18"/>
          <w:szCs w:val="18"/>
        </w:rPr>
      </w:pPr>
      <w:r w:rsidRPr="007E2F1B">
        <w:rPr>
          <w:sz w:val="18"/>
          <w:szCs w:val="18"/>
        </w:rPr>
        <w:t xml:space="preserve">När ett avtal </w:t>
      </w:r>
      <w:r>
        <w:rPr>
          <w:sz w:val="18"/>
          <w:szCs w:val="18"/>
        </w:rPr>
        <w:t>har ingåtts ska näringsidkaren ge konsumenten en kopia av det undertecknade</w:t>
      </w:r>
      <w:r w:rsidRPr="007E2F1B">
        <w:rPr>
          <w:sz w:val="18"/>
          <w:szCs w:val="18"/>
        </w:rPr>
        <w:t xml:space="preserve"> avtal</w:t>
      </w:r>
      <w:r>
        <w:rPr>
          <w:sz w:val="18"/>
          <w:szCs w:val="18"/>
        </w:rPr>
        <w:t>et eller en bekräftelse på avtalet</w:t>
      </w:r>
      <w:r w:rsidRPr="007E2F1B">
        <w:rPr>
          <w:sz w:val="18"/>
          <w:szCs w:val="18"/>
        </w:rPr>
        <w:t xml:space="preserve">. </w:t>
      </w:r>
      <w:r>
        <w:rPr>
          <w:sz w:val="18"/>
          <w:szCs w:val="18"/>
        </w:rPr>
        <w:t>Kopian eller bekräftelsen ska ge</w:t>
      </w:r>
      <w:r w:rsidRPr="007E2F1B">
        <w:rPr>
          <w:sz w:val="18"/>
          <w:szCs w:val="18"/>
        </w:rPr>
        <w:t>s i en handling eller, om konsumenten sam</w:t>
      </w:r>
      <w:r w:rsidRPr="007E2F1B">
        <w:rPr>
          <w:sz w:val="18"/>
          <w:szCs w:val="18"/>
        </w:rPr>
        <w:softHyphen/>
        <w:t xml:space="preserve">tycker till det, i en annan läsbar och varaktig form som är tillgänglig för konsumenten. </w:t>
      </w:r>
      <w:r>
        <w:rPr>
          <w:sz w:val="18"/>
          <w:szCs w:val="18"/>
        </w:rPr>
        <w:t>Om konsumenten i enlig</w:t>
      </w:r>
      <w:r>
        <w:rPr>
          <w:sz w:val="18"/>
          <w:szCs w:val="18"/>
        </w:rPr>
        <w:softHyphen/>
      </w:r>
      <w:r>
        <w:rPr>
          <w:sz w:val="18"/>
          <w:szCs w:val="18"/>
        </w:rPr>
        <w:lastRenderedPageBreak/>
        <w:t>het med 11 § </w:t>
      </w:r>
      <w:r w:rsidRPr="007E2F1B">
        <w:rPr>
          <w:sz w:val="18"/>
          <w:szCs w:val="18"/>
        </w:rPr>
        <w:t xml:space="preserve">11 </w:t>
      </w:r>
      <w:r>
        <w:rPr>
          <w:sz w:val="18"/>
          <w:szCs w:val="18"/>
        </w:rPr>
        <w:t>har gått med på att det inte finns någon</w:t>
      </w:r>
      <w:r w:rsidRPr="007E2F1B">
        <w:rPr>
          <w:sz w:val="18"/>
          <w:szCs w:val="18"/>
        </w:rPr>
        <w:t xml:space="preserve"> ångerrätt</w:t>
      </w:r>
      <w:r>
        <w:rPr>
          <w:sz w:val="18"/>
          <w:szCs w:val="18"/>
        </w:rPr>
        <w:t xml:space="preserve"> vid köp av digitalt innehåll, ska det framgå av kopian eller bekräftelsen</w:t>
      </w:r>
      <w:r w:rsidRPr="007E2F1B">
        <w:rPr>
          <w:sz w:val="18"/>
          <w:szCs w:val="18"/>
        </w:rPr>
        <w:t>.</w:t>
      </w:r>
    </w:p>
    <w:p w:rsidR="00655D68" w:rsidRDefault="00655D68" w:rsidP="00655D68">
      <w:pPr>
        <w:pStyle w:val="Brdtextmedindrag"/>
      </w:pPr>
    </w:p>
    <w:p w:rsidR="00655D68" w:rsidRDefault="00655D68" w:rsidP="00655D68">
      <w:pPr>
        <w:pStyle w:val="Brdtext"/>
      </w:pPr>
      <w:r>
        <w:t>Paragrafen innehåller bestämmelser dels om hur informationen enligt 2 § första och andra styckena ska lämnas vid avtal utanför affärslokaler, dels om näringsidkarens skyldighet att i de fallen ge konsumenten en kopia eller bekräftelse av avtalet. Paragrafen motsvarar i vissa delar hittills</w:t>
      </w:r>
      <w:r>
        <w:softHyphen/>
        <w:t xml:space="preserve">varande 4 kap. 3 §. Övervägandena finns i avsnitt 5.3. Genom paragrafen genomförs artiklarna 6.1, 7.1 och 7.2 i direktivet. </w:t>
      </w:r>
    </w:p>
    <w:p w:rsidR="00655D68" w:rsidRDefault="00655D68" w:rsidP="00655D68">
      <w:pPr>
        <w:pStyle w:val="Brdtextmedindrag"/>
      </w:pPr>
      <w:r>
        <w:t xml:space="preserve">Av </w:t>
      </w:r>
      <w:r w:rsidRPr="007E2F1B">
        <w:rPr>
          <w:i/>
        </w:rPr>
        <w:t>första stycket</w:t>
      </w:r>
      <w:r>
        <w:t xml:space="preserve"> framgår att huvudregeln, vid avtal utanför affärs</w:t>
      </w:r>
      <w:r>
        <w:softHyphen/>
        <w:t>lokaler, är att informationen enligt 2 § första och andra styckena ska ges klart och begripligt i en hand</w:t>
      </w:r>
      <w:r>
        <w:softHyphen/>
        <w:t>ling. Med handling avses</w:t>
      </w:r>
      <w:r w:rsidR="0042421E">
        <w:t>, liksom i övrigt i konsumenträtten,</w:t>
      </w:r>
      <w:r>
        <w:t xml:space="preserve"> ett pappers</w:t>
      </w:r>
      <w:r>
        <w:softHyphen/>
        <w:t>dokument. Endast om konsumenten sam</w:t>
      </w:r>
      <w:r w:rsidR="00C870D6">
        <w:softHyphen/>
      </w:r>
      <w:r>
        <w:t>tycker till det, får informationen ges i en annan läsbar och varaktig form som är tillgänglig för konsu</w:t>
      </w:r>
      <w:r>
        <w:softHyphen/>
        <w:t xml:space="preserve">menten. Med att informationen ska ges klart och begripligt avses att den ska ges på ett sådant sätt att konsumenten normalt sett inte har några svårigheter att ta del av den eller att förstå den. Liksom vid distansavtal ska särskild hänsyn tas till behoven hos underåriga och andra särskilt utsatta personer. </w:t>
      </w:r>
    </w:p>
    <w:p w:rsidR="00655D68" w:rsidRDefault="00655D68" w:rsidP="00655D68">
      <w:pPr>
        <w:pStyle w:val="Brdtextmedindrag"/>
      </w:pPr>
      <w:r>
        <w:t xml:space="preserve">Av </w:t>
      </w:r>
      <w:r w:rsidRPr="007E2F1B">
        <w:rPr>
          <w:i/>
        </w:rPr>
        <w:t>andra stycket</w:t>
      </w:r>
      <w:r>
        <w:t xml:space="preserve"> framgår att näringsidkaren, sedan avtalet ingåtts, ska ge konsumenten en kopia av avtals</w:t>
      </w:r>
      <w:r>
        <w:softHyphen/>
        <w:t>dokumentet eller en bekräftelse av avtalet. Som huvudregel ska det ske i en handling, dvs. i pappersform. Med konsumentens samtycke får det dock ges i en annan läsbar och varaktig form. Om konsu</w:t>
      </w:r>
      <w:r>
        <w:softHyphen/>
        <w:t>menten, i fråga om leverans av digitalt innehåll som inte finns på ett fysiskt medium, samtyckt till att leverans får ske under ångerfristen och gått med på att ångerrätten därmed inte ska gälla, ska det anges i kopian eller bekräftelsen.</w:t>
      </w:r>
    </w:p>
    <w:p w:rsidR="00655D68" w:rsidRPr="007E2F1B" w:rsidRDefault="00655D68" w:rsidP="00655D68">
      <w:pPr>
        <w:pStyle w:val="Rubrik5utannumrering"/>
        <w:rPr>
          <w:i w:val="0"/>
        </w:rPr>
      </w:pPr>
      <w:r w:rsidRPr="007E2F1B">
        <w:rPr>
          <w:i w:val="0"/>
        </w:rPr>
        <w:t>Påföljd</w:t>
      </w:r>
      <w:r>
        <w:rPr>
          <w:i w:val="0"/>
        </w:rPr>
        <w:t>er</w:t>
      </w:r>
      <w:r w:rsidRPr="007E2F1B">
        <w:rPr>
          <w:i w:val="0"/>
        </w:rPr>
        <w:t xml:space="preserve"> vid utebliven information</w:t>
      </w:r>
    </w:p>
    <w:p w:rsidR="00655D68" w:rsidRPr="0019145F" w:rsidRDefault="00655D68" w:rsidP="00600A3D">
      <w:pPr>
        <w:pStyle w:val="Brdtext"/>
        <w:rPr>
          <w:sz w:val="18"/>
          <w:szCs w:val="18"/>
        </w:rPr>
      </w:pPr>
      <w:r>
        <w:rPr>
          <w:b/>
          <w:sz w:val="18"/>
          <w:szCs w:val="18"/>
        </w:rPr>
        <w:t>6</w:t>
      </w:r>
      <w:r w:rsidRPr="0019145F">
        <w:rPr>
          <w:b/>
          <w:sz w:val="18"/>
          <w:szCs w:val="18"/>
        </w:rPr>
        <w:t> §</w:t>
      </w:r>
      <w:r w:rsidRPr="0019145F">
        <w:rPr>
          <w:sz w:val="18"/>
          <w:szCs w:val="18"/>
        </w:rPr>
        <w:t>  Om näringsidkaren inte ge</w:t>
      </w:r>
      <w:r>
        <w:rPr>
          <w:sz w:val="18"/>
          <w:szCs w:val="18"/>
        </w:rPr>
        <w:t>r information i enlighet med 2–5 </w:t>
      </w:r>
      <w:r w:rsidRPr="0019145F">
        <w:rPr>
          <w:sz w:val="18"/>
          <w:szCs w:val="18"/>
        </w:rPr>
        <w:t>§§</w:t>
      </w:r>
      <w:r w:rsidR="0042421E">
        <w:rPr>
          <w:sz w:val="18"/>
          <w:szCs w:val="18"/>
        </w:rPr>
        <w:t>,</w:t>
      </w:r>
      <w:r w:rsidRPr="0019145F">
        <w:rPr>
          <w:sz w:val="18"/>
          <w:szCs w:val="18"/>
        </w:rPr>
        <w:t xml:space="preserve"> ska marknads</w:t>
      </w:r>
      <w:r>
        <w:rPr>
          <w:sz w:val="18"/>
          <w:szCs w:val="18"/>
        </w:rPr>
        <w:softHyphen/>
      </w:r>
      <w:r w:rsidRPr="0019145F">
        <w:rPr>
          <w:sz w:val="18"/>
          <w:szCs w:val="18"/>
        </w:rPr>
        <w:t>föringslagen (2008:486) tillämpas, med und</w:t>
      </w:r>
      <w:r>
        <w:rPr>
          <w:sz w:val="18"/>
          <w:szCs w:val="18"/>
        </w:rPr>
        <w:t>antag av bestämmelserna i 29–36 </w:t>
      </w:r>
      <w:r w:rsidRPr="0019145F">
        <w:rPr>
          <w:sz w:val="18"/>
          <w:szCs w:val="18"/>
        </w:rPr>
        <w:t>§§ om marknadsstörnings</w:t>
      </w:r>
      <w:r w:rsidRPr="0019145F">
        <w:rPr>
          <w:sz w:val="18"/>
          <w:szCs w:val="18"/>
        </w:rPr>
        <w:softHyphen/>
        <w:t>avgift. Sådan information ska</w:t>
      </w:r>
      <w:r>
        <w:rPr>
          <w:sz w:val="18"/>
          <w:szCs w:val="18"/>
        </w:rPr>
        <w:t xml:space="preserve"> anses vara väsentlig enligt 10 </w:t>
      </w:r>
      <w:r w:rsidRPr="0019145F">
        <w:rPr>
          <w:sz w:val="18"/>
          <w:szCs w:val="18"/>
        </w:rPr>
        <w:t>§ tredje stycket marknadsföringslagen.</w:t>
      </w:r>
    </w:p>
    <w:p w:rsidR="00655D68" w:rsidRDefault="00655D68" w:rsidP="00655D68">
      <w:pPr>
        <w:pStyle w:val="Brdtextmedindrag"/>
      </w:pPr>
    </w:p>
    <w:p w:rsidR="00655D68" w:rsidRDefault="00655D68" w:rsidP="00655D68">
      <w:pPr>
        <w:pStyle w:val="Brdtext"/>
      </w:pPr>
      <w:r>
        <w:t>I paragrafen anges de marknadsrättsliga följderna av att näringsidkaren inte uppfyller sin informationsskyldighet. Bestämmelsen, som hänvisar till marknadsföringslagen, överensstämmer med hittillsvarande 2 kap. 8 § och 4 kap. 4 §. Övervägandena finns i avsnitt 5.3 och 9. Genom para</w:t>
      </w:r>
      <w:r>
        <w:softHyphen/>
        <w:t>grafen genom</w:t>
      </w:r>
      <w:r>
        <w:softHyphen/>
        <w:t>förs artikel 24 i direktivet.</w:t>
      </w:r>
    </w:p>
    <w:p w:rsidR="00655D68" w:rsidRDefault="00655D68" w:rsidP="00655D68">
      <w:pPr>
        <w:pStyle w:val="Brdtextmedindrag"/>
      </w:pPr>
    </w:p>
    <w:p w:rsidR="00655D68" w:rsidRPr="0019145F" w:rsidRDefault="00655D68" w:rsidP="00655D68">
      <w:pPr>
        <w:pStyle w:val="Brdtext"/>
        <w:rPr>
          <w:sz w:val="18"/>
          <w:szCs w:val="18"/>
        </w:rPr>
      </w:pPr>
      <w:r>
        <w:rPr>
          <w:b/>
          <w:sz w:val="18"/>
          <w:szCs w:val="18"/>
        </w:rPr>
        <w:t>7</w:t>
      </w:r>
      <w:r w:rsidRPr="0019145F">
        <w:rPr>
          <w:b/>
          <w:sz w:val="18"/>
          <w:szCs w:val="18"/>
        </w:rPr>
        <w:t> §</w:t>
      </w:r>
      <w:r w:rsidRPr="0019145F">
        <w:rPr>
          <w:sz w:val="18"/>
          <w:szCs w:val="18"/>
        </w:rPr>
        <w:t xml:space="preserve">  Om näringsidkaren inte </w:t>
      </w:r>
      <w:r>
        <w:rPr>
          <w:sz w:val="18"/>
          <w:szCs w:val="18"/>
        </w:rPr>
        <w:t>före avtalets ingående och på det sätt som anges i 3 § eller 5 § första stycket har gett</w:t>
      </w:r>
      <w:r w:rsidRPr="0019145F">
        <w:rPr>
          <w:sz w:val="18"/>
          <w:szCs w:val="18"/>
        </w:rPr>
        <w:t xml:space="preserve"> </w:t>
      </w:r>
      <w:r>
        <w:rPr>
          <w:sz w:val="18"/>
          <w:szCs w:val="18"/>
        </w:rPr>
        <w:t xml:space="preserve">sådan </w:t>
      </w:r>
      <w:r w:rsidRPr="0019145F">
        <w:rPr>
          <w:sz w:val="18"/>
          <w:szCs w:val="18"/>
        </w:rPr>
        <w:t>information om tillk</w:t>
      </w:r>
      <w:r>
        <w:rPr>
          <w:sz w:val="18"/>
          <w:szCs w:val="18"/>
        </w:rPr>
        <w:t>ommande kostnader som anges i 2 </w:t>
      </w:r>
      <w:r w:rsidRPr="0019145F">
        <w:rPr>
          <w:sz w:val="18"/>
          <w:szCs w:val="18"/>
        </w:rPr>
        <w:t>§ första stycket 4, är konsumente</w:t>
      </w:r>
      <w:r>
        <w:rPr>
          <w:sz w:val="18"/>
          <w:szCs w:val="18"/>
        </w:rPr>
        <w:t>n inte skyl</w:t>
      </w:r>
      <w:r>
        <w:rPr>
          <w:sz w:val="18"/>
          <w:szCs w:val="18"/>
        </w:rPr>
        <w:softHyphen/>
        <w:t>dig att betala dessa</w:t>
      </w:r>
      <w:r w:rsidRPr="0019145F">
        <w:rPr>
          <w:sz w:val="18"/>
          <w:szCs w:val="18"/>
        </w:rPr>
        <w:t xml:space="preserve"> kostnader.</w:t>
      </w:r>
    </w:p>
    <w:p w:rsidR="00655D68" w:rsidRDefault="00655D68" w:rsidP="00655D68">
      <w:pPr>
        <w:pStyle w:val="Brdtextmedindrag"/>
      </w:pPr>
    </w:p>
    <w:p w:rsidR="00655D68" w:rsidRDefault="00655D68" w:rsidP="00655D68">
      <w:pPr>
        <w:pStyle w:val="Brdtext"/>
      </w:pPr>
      <w:r>
        <w:t>I paragrafen anges en civilrättslig följd av att näringsidkaren i visst avseende inte uppfyllt lagens informationskrav. Övervägandena finns i avsnitt 5.3. Genom paragrafen genomförs artikel 6.6 i direk</w:t>
      </w:r>
      <w:r>
        <w:softHyphen/>
        <w:t>tivet.</w:t>
      </w:r>
    </w:p>
    <w:p w:rsidR="00655D68" w:rsidRDefault="00655D68" w:rsidP="00655D68">
      <w:pPr>
        <w:pStyle w:val="Brdtextmedindrag"/>
      </w:pPr>
      <w:r>
        <w:t>Om näringsidkaren inte före avtalets ingående informerat om leverans- eller porto</w:t>
      </w:r>
      <w:r>
        <w:softHyphen/>
        <w:t xml:space="preserve">kostnader eller andra tillkommande kostnader, är konsumenten inte skyldig att stå för dessa kostnader. Att informationen ska ha getts på </w:t>
      </w:r>
      <w:r>
        <w:lastRenderedPageBreak/>
        <w:t xml:space="preserve">det sätt som anges i 3 § eller 5 § första stycket innebär bl.a. att den ska ha getts klart och begripligt och att den för distansavtal ska ha getts på ett sätt som är anpassat till det medel för distanskommunikation som använts. Vid avtal utanför affärslokaler är huvudregeln att informationen ska ha getts i en handling. </w:t>
      </w:r>
    </w:p>
    <w:p w:rsidR="00655D68" w:rsidRDefault="00655D68" w:rsidP="00655D68">
      <w:pPr>
        <w:pStyle w:val="Brdtextmedindrag"/>
      </w:pPr>
      <w:r>
        <w:t>Har näringsidkaren brustit i sin informationsskyldighet i de avseenden som anges, får det alltså civilrättsliga konsekvenser. En konsument som betalat kostnader av aktuellt slag kan då kräva att näringsidkaren ska betala tillbaka dessa. Vid en tvist åligger det närings</w:t>
      </w:r>
      <w:r>
        <w:softHyphen/>
        <w:t>idkaren att visa att informationen har lämnats på föreskrivet sätt.</w:t>
      </w:r>
    </w:p>
    <w:p w:rsidR="00655D68" w:rsidRDefault="00655D68" w:rsidP="00655D68">
      <w:pPr>
        <w:pStyle w:val="Brdtextmedindrag"/>
      </w:pPr>
      <w:r>
        <w:t xml:space="preserve">I 12 § fjärde stycket finns en bestämmelse som särskilt reglerar följden av att näringsidkaren inte informerar om ångerrätten eller att sådan information lämnas för sent. </w:t>
      </w:r>
    </w:p>
    <w:p w:rsidR="00655D68" w:rsidRPr="0019145F" w:rsidRDefault="00655D68" w:rsidP="00655D68">
      <w:pPr>
        <w:pStyle w:val="Rubrik5utannumrering"/>
        <w:rPr>
          <w:i w:val="0"/>
        </w:rPr>
      </w:pPr>
      <w:r w:rsidRPr="0019145F">
        <w:rPr>
          <w:i w:val="0"/>
        </w:rPr>
        <w:t>Informationen som avtalsinnehåll</w:t>
      </w:r>
    </w:p>
    <w:p w:rsidR="00655D68" w:rsidRPr="0019145F" w:rsidRDefault="00655D68" w:rsidP="00655D68">
      <w:pPr>
        <w:pStyle w:val="Brdtext"/>
        <w:rPr>
          <w:sz w:val="18"/>
          <w:szCs w:val="18"/>
        </w:rPr>
      </w:pPr>
      <w:r>
        <w:rPr>
          <w:b/>
          <w:sz w:val="18"/>
          <w:szCs w:val="18"/>
        </w:rPr>
        <w:t>8</w:t>
      </w:r>
      <w:r w:rsidRPr="0019145F">
        <w:rPr>
          <w:b/>
          <w:sz w:val="18"/>
          <w:szCs w:val="18"/>
        </w:rPr>
        <w:t> §</w:t>
      </w:r>
      <w:r w:rsidRPr="0019145F">
        <w:rPr>
          <w:sz w:val="18"/>
          <w:szCs w:val="18"/>
        </w:rPr>
        <w:t>  </w:t>
      </w:r>
      <w:r>
        <w:rPr>
          <w:sz w:val="18"/>
          <w:szCs w:val="18"/>
        </w:rPr>
        <w:t>Informationen enligt 2 §</w:t>
      </w:r>
      <w:r w:rsidRPr="0019145F">
        <w:rPr>
          <w:sz w:val="18"/>
          <w:szCs w:val="18"/>
        </w:rPr>
        <w:t xml:space="preserve"> </w:t>
      </w:r>
      <w:r>
        <w:rPr>
          <w:sz w:val="18"/>
          <w:szCs w:val="18"/>
        </w:rPr>
        <w:t xml:space="preserve">första och andra styckena är </w:t>
      </w:r>
      <w:r w:rsidRPr="0019145F">
        <w:rPr>
          <w:sz w:val="18"/>
          <w:szCs w:val="18"/>
        </w:rPr>
        <w:t xml:space="preserve">en del av avtalet, såvida parterna inte uttryckligen </w:t>
      </w:r>
      <w:r>
        <w:rPr>
          <w:sz w:val="18"/>
          <w:szCs w:val="18"/>
        </w:rPr>
        <w:t>har kommit</w:t>
      </w:r>
      <w:r w:rsidRPr="0019145F">
        <w:rPr>
          <w:sz w:val="18"/>
          <w:szCs w:val="18"/>
        </w:rPr>
        <w:t xml:space="preserve"> överens om </w:t>
      </w:r>
      <w:r>
        <w:rPr>
          <w:sz w:val="18"/>
          <w:szCs w:val="18"/>
        </w:rPr>
        <w:t xml:space="preserve">något </w:t>
      </w:r>
      <w:r w:rsidRPr="0019145F">
        <w:rPr>
          <w:sz w:val="18"/>
          <w:szCs w:val="18"/>
        </w:rPr>
        <w:t>annat.</w:t>
      </w:r>
    </w:p>
    <w:p w:rsidR="00655D68" w:rsidRDefault="00655D68" w:rsidP="00655D68">
      <w:pPr>
        <w:pStyle w:val="Brdtextmedindrag"/>
      </w:pPr>
    </w:p>
    <w:p w:rsidR="00655D68" w:rsidRDefault="00655D68" w:rsidP="00655D68">
      <w:pPr>
        <w:pStyle w:val="Brdtext"/>
      </w:pPr>
      <w:r>
        <w:t>Paragrafen innehåller en bestämmelse om betydelsen av informationen i förhållandet mellan parterna. Övervägandena finns i avsnitt 5.3. Genom paragrafen genomförs artikel 6.5 i direktivet.</w:t>
      </w:r>
    </w:p>
    <w:p w:rsidR="00A0655A" w:rsidRDefault="00655D68" w:rsidP="00A0655A">
      <w:pPr>
        <w:pStyle w:val="Brdtextmedindrag"/>
      </w:pPr>
      <w:r>
        <w:t>Av bestämmelsen följer att om konsumenten eller näringsidkaren gör gällande att avtalet inte överensstämmer med den information som närings</w:t>
      </w:r>
      <w:r w:rsidR="00C870D6">
        <w:softHyphen/>
      </w:r>
      <w:r>
        <w:t>idkaren lämnat, så åligger det den parten att visa att parterna har träffat en uttrycklig överenskommelse om att avtalet har ett annat inne</w:t>
      </w:r>
      <w:r w:rsidR="00C870D6">
        <w:softHyphen/>
      </w:r>
      <w:r>
        <w:t>håll än det som följer av informationen. Lyckas inte detta, ska avtalet anses ha det innehåll som framgår av den lämnade informa</w:t>
      </w:r>
      <w:r>
        <w:softHyphen/>
        <w:t xml:space="preserve">tionen. </w:t>
      </w:r>
      <w:r w:rsidR="00A0655A">
        <w:t xml:space="preserve">Upplysningar i informationen som inte i något avseende rör parternas förpliktelser </w:t>
      </w:r>
      <w:r w:rsidR="00390226">
        <w:t xml:space="preserve">anses dock inte utgöra </w:t>
      </w:r>
      <w:r w:rsidR="00A0655A">
        <w:t>avtalsvillkor.</w:t>
      </w:r>
    </w:p>
    <w:p w:rsidR="00655D68" w:rsidRDefault="00655D68" w:rsidP="00A0655A">
      <w:pPr>
        <w:pStyle w:val="Brdtextmedindrag"/>
      </w:pPr>
      <w:r>
        <w:t>Syftet med kravet på en uttrycklig överenskommelse är att frågan särskilt ska ha uppmärksammats och att det har skett ett aktivt ställnings</w:t>
      </w:r>
      <w:r>
        <w:softHyphen/>
        <w:t>tagande. En uttrycklig överenskommelse kan ske t.ex. genom att en hand</w:t>
      </w:r>
      <w:r>
        <w:softHyphen/>
        <w:t xml:space="preserve">ling skrivs under, att en särskild ruta fylls i eller att part på särskild fråga muntligen godkänner överenskommelsen. </w:t>
      </w:r>
    </w:p>
    <w:p w:rsidR="00655D68" w:rsidRPr="0019145F" w:rsidRDefault="00655D68" w:rsidP="00655D68">
      <w:pPr>
        <w:pStyle w:val="Rubrik5utannumrering"/>
        <w:rPr>
          <w:i w:val="0"/>
        </w:rPr>
      </w:pPr>
      <w:r>
        <w:rPr>
          <w:i w:val="0"/>
        </w:rPr>
        <w:t>Beställning som görs på en webbplats</w:t>
      </w:r>
    </w:p>
    <w:p w:rsidR="00655D68" w:rsidRPr="0019145F" w:rsidRDefault="00655D68" w:rsidP="00655D68">
      <w:pPr>
        <w:pStyle w:val="Brdtext"/>
        <w:rPr>
          <w:sz w:val="18"/>
          <w:szCs w:val="18"/>
        </w:rPr>
      </w:pPr>
      <w:r>
        <w:rPr>
          <w:b/>
          <w:sz w:val="18"/>
          <w:szCs w:val="18"/>
        </w:rPr>
        <w:t>9</w:t>
      </w:r>
      <w:r w:rsidRPr="0019145F">
        <w:rPr>
          <w:b/>
          <w:sz w:val="18"/>
          <w:szCs w:val="18"/>
        </w:rPr>
        <w:t> §</w:t>
      </w:r>
      <w:r w:rsidRPr="0019145F">
        <w:rPr>
          <w:sz w:val="18"/>
          <w:szCs w:val="18"/>
        </w:rPr>
        <w:t>  </w:t>
      </w:r>
      <w:r>
        <w:rPr>
          <w:sz w:val="18"/>
          <w:szCs w:val="18"/>
        </w:rPr>
        <w:t xml:space="preserve">Vid distansavtal som ingås på en webbplats är konsumenten </w:t>
      </w:r>
      <w:r w:rsidRPr="0019145F">
        <w:rPr>
          <w:sz w:val="18"/>
          <w:szCs w:val="18"/>
        </w:rPr>
        <w:t xml:space="preserve">bunden av en </w:t>
      </w:r>
      <w:r>
        <w:rPr>
          <w:sz w:val="18"/>
          <w:szCs w:val="18"/>
        </w:rPr>
        <w:t xml:space="preserve">beställning som medför en </w:t>
      </w:r>
      <w:r w:rsidRPr="0019145F">
        <w:rPr>
          <w:sz w:val="18"/>
          <w:szCs w:val="18"/>
        </w:rPr>
        <w:t xml:space="preserve">betalningsförpliktelse endast om </w:t>
      </w:r>
      <w:r>
        <w:rPr>
          <w:sz w:val="18"/>
          <w:szCs w:val="18"/>
        </w:rPr>
        <w:t>förpliktelsen har tydliggjorts före beställningen och konsumenten</w:t>
      </w:r>
      <w:r w:rsidRPr="0019145F">
        <w:rPr>
          <w:sz w:val="18"/>
          <w:szCs w:val="18"/>
        </w:rPr>
        <w:t xml:space="preserve"> uttryckligen </w:t>
      </w:r>
      <w:r>
        <w:rPr>
          <w:sz w:val="18"/>
          <w:szCs w:val="18"/>
        </w:rPr>
        <w:t xml:space="preserve">har </w:t>
      </w:r>
      <w:r w:rsidRPr="0019145F">
        <w:rPr>
          <w:sz w:val="18"/>
          <w:szCs w:val="18"/>
        </w:rPr>
        <w:t>påtagit sig förpliktelsen.</w:t>
      </w:r>
    </w:p>
    <w:p w:rsidR="00655D68" w:rsidRDefault="00655D68" w:rsidP="00655D68">
      <w:pPr>
        <w:pStyle w:val="Brdtextmedindrag"/>
      </w:pPr>
    </w:p>
    <w:p w:rsidR="00655D68" w:rsidRDefault="00655D68" w:rsidP="00655D68">
      <w:pPr>
        <w:pStyle w:val="Brdtext"/>
      </w:pPr>
      <w:r>
        <w:t>Paragrafen innehåller en regel som är avsedd att skydda konsumenten mot att omedelbart ta på sig ett betalningsansvar vid elektroniska beställ</w:t>
      </w:r>
      <w:r>
        <w:softHyphen/>
        <w:t>ningar. Övervägandena finns i avsnitt 5.3. Genom paragrafen genomförs artikel 8.2 i direktivet.</w:t>
      </w:r>
    </w:p>
    <w:p w:rsidR="00655D68" w:rsidRDefault="00655D68" w:rsidP="00655D68">
      <w:pPr>
        <w:pStyle w:val="Brdtextmedindrag"/>
      </w:pPr>
      <w:r>
        <w:t>Enligt paragrafen är konsumen</w:t>
      </w:r>
      <w:r>
        <w:softHyphen/>
        <w:t>ten bunden av ett distansavtal som ingås på en webbplats endast om han eller hon uttryckligen påtagit sig ett betalningsansvar. Det innebär att webbsidor där konsumenter kan göra beställningar ska vara så utformade, att näringsidkaren före beställningen tydliggör förpliktelsen på ett sådant sätt att konsumenten uttryck</w:t>
      </w:r>
      <w:r>
        <w:softHyphen/>
        <w:t xml:space="preserve">ligen kan påta sig betalningsansvar när denne gör en beställning. Finns det en </w:t>
      </w:r>
      <w:r>
        <w:lastRenderedPageBreak/>
        <w:t>kn</w:t>
      </w:r>
      <w:r w:rsidR="00BB491E">
        <w:t>app som konsu</w:t>
      </w:r>
      <w:r w:rsidR="00BB491E">
        <w:softHyphen/>
        <w:t>men</w:t>
      </w:r>
      <w:r w:rsidR="00BB491E">
        <w:softHyphen/>
        <w:t>ten ska klicka</w:t>
      </w:r>
      <w:r>
        <w:t xml:space="preserve"> på för att genomföra beställningen, ska texten på eller i omedelbar anslutning till knappen således ange att beställningen medför betalnings</w:t>
      </w:r>
      <w:r>
        <w:softHyphen/>
        <w:t>skyldighet. Om sådan information sak</w:t>
      </w:r>
      <w:r>
        <w:softHyphen/>
        <w:t xml:space="preserve">nas, eller om beställningen genomförs utan att konsumenten på annat sätt uttryckligen påtagit sig betalningsansvar, är denne inte bunden av beställningen. </w:t>
      </w:r>
    </w:p>
    <w:p w:rsidR="00655D68" w:rsidRPr="0019145F" w:rsidRDefault="00655D68" w:rsidP="00655D68">
      <w:pPr>
        <w:pStyle w:val="Rubrik5utannumrering"/>
        <w:rPr>
          <w:i w:val="0"/>
        </w:rPr>
      </w:pPr>
      <w:r w:rsidRPr="0019145F">
        <w:rPr>
          <w:i w:val="0"/>
        </w:rPr>
        <w:t>Konsumentens ångerrätt</w:t>
      </w:r>
    </w:p>
    <w:p w:rsidR="00655D68" w:rsidRPr="0019145F" w:rsidRDefault="00655D68" w:rsidP="00655D68">
      <w:pPr>
        <w:pStyle w:val="Brdtext"/>
        <w:rPr>
          <w:sz w:val="18"/>
          <w:szCs w:val="18"/>
        </w:rPr>
      </w:pPr>
      <w:r>
        <w:rPr>
          <w:b/>
          <w:sz w:val="18"/>
          <w:szCs w:val="18"/>
        </w:rPr>
        <w:t>10</w:t>
      </w:r>
      <w:r w:rsidRPr="0019145F">
        <w:rPr>
          <w:b/>
          <w:sz w:val="18"/>
          <w:szCs w:val="18"/>
        </w:rPr>
        <w:t> §</w:t>
      </w:r>
      <w:r w:rsidRPr="0019145F">
        <w:rPr>
          <w:sz w:val="18"/>
          <w:szCs w:val="18"/>
        </w:rPr>
        <w:t>  Konsumenten har rätt att frånträda avtalet (ångerrätt) genom att till närings</w:t>
      </w:r>
      <w:r>
        <w:rPr>
          <w:sz w:val="18"/>
          <w:szCs w:val="18"/>
        </w:rPr>
        <w:softHyphen/>
      </w:r>
      <w:r w:rsidRPr="0019145F">
        <w:rPr>
          <w:sz w:val="18"/>
          <w:szCs w:val="18"/>
        </w:rPr>
        <w:t>idkaren lämna eller sända ett meddelande om detta inom 14 d</w:t>
      </w:r>
      <w:r>
        <w:rPr>
          <w:sz w:val="18"/>
          <w:szCs w:val="18"/>
        </w:rPr>
        <w:t>agar från den dag som anges i 12 §</w:t>
      </w:r>
      <w:r w:rsidRPr="0019145F">
        <w:rPr>
          <w:sz w:val="18"/>
          <w:szCs w:val="18"/>
        </w:rPr>
        <w:t xml:space="preserve"> (ånger</w:t>
      </w:r>
      <w:r w:rsidRPr="0019145F">
        <w:rPr>
          <w:sz w:val="18"/>
          <w:szCs w:val="18"/>
        </w:rPr>
        <w:softHyphen/>
        <w:t>frist). O</w:t>
      </w:r>
      <w:r>
        <w:rPr>
          <w:sz w:val="18"/>
          <w:szCs w:val="18"/>
        </w:rPr>
        <w:t xml:space="preserve">m konsumenten </w:t>
      </w:r>
      <w:r w:rsidRPr="0019145F">
        <w:rPr>
          <w:sz w:val="18"/>
          <w:szCs w:val="18"/>
        </w:rPr>
        <w:t>lämna</w:t>
      </w:r>
      <w:r>
        <w:rPr>
          <w:sz w:val="18"/>
          <w:szCs w:val="18"/>
        </w:rPr>
        <w:t xml:space="preserve">r </w:t>
      </w:r>
      <w:r w:rsidRPr="0019145F">
        <w:rPr>
          <w:sz w:val="18"/>
          <w:szCs w:val="18"/>
        </w:rPr>
        <w:t>meddelande</w:t>
      </w:r>
      <w:r>
        <w:rPr>
          <w:sz w:val="18"/>
          <w:szCs w:val="18"/>
        </w:rPr>
        <w:t>t på närings</w:t>
      </w:r>
      <w:r>
        <w:rPr>
          <w:sz w:val="18"/>
          <w:szCs w:val="18"/>
        </w:rPr>
        <w:softHyphen/>
        <w:t xml:space="preserve">idkarens webbplats, ska </w:t>
      </w:r>
      <w:r w:rsidRPr="0019145F">
        <w:rPr>
          <w:sz w:val="18"/>
          <w:szCs w:val="18"/>
        </w:rPr>
        <w:t>näringsidkaren utan d</w:t>
      </w:r>
      <w:r>
        <w:rPr>
          <w:sz w:val="18"/>
          <w:szCs w:val="18"/>
        </w:rPr>
        <w:t xml:space="preserve">röjsmål </w:t>
      </w:r>
      <w:r w:rsidRPr="0019145F">
        <w:rPr>
          <w:sz w:val="18"/>
          <w:szCs w:val="18"/>
        </w:rPr>
        <w:t>bekräfta mottagandet av meddelandet</w:t>
      </w:r>
      <w:r>
        <w:rPr>
          <w:sz w:val="18"/>
          <w:szCs w:val="18"/>
        </w:rPr>
        <w:t xml:space="preserve"> i en läsbar och varaktig form som är tillgänglig för konsumenten</w:t>
      </w:r>
      <w:r w:rsidRPr="0019145F">
        <w:rPr>
          <w:sz w:val="18"/>
          <w:szCs w:val="18"/>
        </w:rPr>
        <w:t xml:space="preserve">. </w:t>
      </w:r>
    </w:p>
    <w:p w:rsidR="00655D68" w:rsidRPr="0019145F" w:rsidRDefault="00655D68" w:rsidP="00655D68">
      <w:pPr>
        <w:pStyle w:val="Brdtextmedindrag"/>
        <w:rPr>
          <w:sz w:val="18"/>
          <w:szCs w:val="18"/>
        </w:rPr>
      </w:pPr>
      <w:r>
        <w:rPr>
          <w:sz w:val="18"/>
          <w:szCs w:val="18"/>
        </w:rPr>
        <w:t>Om</w:t>
      </w:r>
      <w:r w:rsidRPr="0019145F">
        <w:rPr>
          <w:sz w:val="18"/>
          <w:szCs w:val="18"/>
        </w:rPr>
        <w:t xml:space="preserve"> konsumenten i rätt tid och på ett ändamålsenligt sätt </w:t>
      </w:r>
      <w:r>
        <w:rPr>
          <w:sz w:val="18"/>
          <w:szCs w:val="18"/>
        </w:rPr>
        <w:t xml:space="preserve">har </w:t>
      </w:r>
      <w:r w:rsidRPr="0019145F">
        <w:rPr>
          <w:sz w:val="18"/>
          <w:szCs w:val="18"/>
        </w:rPr>
        <w:t>lämnat eller sänt ett meddelande enligt första stycket, får meddelandet åberopas även om det försenas, förvanskas eller inte kommer fram.</w:t>
      </w:r>
    </w:p>
    <w:p w:rsidR="00655D68" w:rsidRDefault="00655D68" w:rsidP="00655D68">
      <w:pPr>
        <w:pStyle w:val="Brdtextmedindrag"/>
      </w:pPr>
    </w:p>
    <w:p w:rsidR="00655D68" w:rsidRDefault="00655D68" w:rsidP="00655D68">
      <w:pPr>
        <w:pStyle w:val="Brdtext"/>
      </w:pPr>
      <w:r>
        <w:t>Paragrafen innehåller den grundläggande bestämmelsen om konsumen</w:t>
      </w:r>
      <w:r>
        <w:softHyphen/>
        <w:t>tens ångerrätt. I paragrafen anges också hur ångerrätten utövas. Para</w:t>
      </w:r>
      <w:r>
        <w:softHyphen/>
        <w:t>grafen motsvarar i huvudsak hittillsvarande 2 kap. 9 §, 4 kap. 5 § och 5 kap. 3 § första meningen. Övervägandena finns i avsnitt 5.4. Genom paragrafen genomförs artiklarna 9.1 och 11 i direktivet.</w:t>
      </w:r>
    </w:p>
    <w:p w:rsidR="00655D68" w:rsidRDefault="00655D68" w:rsidP="00655D68">
      <w:pPr>
        <w:pStyle w:val="Brdtextmedindrag"/>
      </w:pPr>
      <w:r>
        <w:t xml:space="preserve">I </w:t>
      </w:r>
      <w:r w:rsidRPr="00480A90">
        <w:rPr>
          <w:i/>
        </w:rPr>
        <w:t>första stycket</w:t>
      </w:r>
      <w:r>
        <w:t xml:space="preserve"> anges att konsumenten har en ångerrätt. Det anges också vad konsumenten ska göra om han eller hon vill utöva ångerrätten. Av 11 § framgår att det finns vissa undantag från ångerrätten.</w:t>
      </w:r>
    </w:p>
    <w:p w:rsidR="00655D68" w:rsidRDefault="00655D68" w:rsidP="00655D68">
      <w:pPr>
        <w:pStyle w:val="Brdtextmedindrag"/>
      </w:pPr>
      <w:r>
        <w:t>Konsumenten har rätt att ångra avtalet utan att ange några skäl. Om konsumenten utövar sin ångerrätt, upphör parternas skyldigheter att full</w:t>
      </w:r>
      <w:r w:rsidR="00A44481">
        <w:softHyphen/>
      </w:r>
      <w:r>
        <w:t xml:space="preserve">göra avtalet. Det ligger i sakens natur att om konsumenten endast lämnat ett anbud när han eller hon utövar ångerrätten, upphör dennes bundenhet av anbudet (se artikel 12). </w:t>
      </w:r>
    </w:p>
    <w:p w:rsidR="00655D68" w:rsidRDefault="00655D68" w:rsidP="00655D68">
      <w:pPr>
        <w:pStyle w:val="Brdtextmedindrag"/>
      </w:pPr>
      <w:r>
        <w:t xml:space="preserve">Att ångra avtalet kan i vissa fall innebära kostnader för konsumenten, vilket framgår av 13 och 15 §§. </w:t>
      </w:r>
    </w:p>
    <w:p w:rsidR="00655D68" w:rsidRDefault="00655D68" w:rsidP="00655D68">
      <w:pPr>
        <w:pStyle w:val="Brdtextmedindrag"/>
      </w:pPr>
      <w:r>
        <w:t>Ångerrätten utövas genom att konsumenten lämnar eller sänder ett meddelande om det till näringsidkaren. För det ändamålet kan konsu</w:t>
      </w:r>
      <w:r>
        <w:softHyphen/>
        <w:t>men</w:t>
      </w:r>
      <w:r>
        <w:softHyphen/>
        <w:t>ten använda sig av ett standardformulär. Av 2 § första stycket 9 framgår att näringsidkaren ska informera konsumenten om att det finns ett sådant standardformulär</w:t>
      </w:r>
      <w:r w:rsidRPr="000E11DF">
        <w:t xml:space="preserve"> </w:t>
      </w:r>
      <w:r>
        <w:t xml:space="preserve">och hur konsumenten kan få tillgång till det, se närmare författningskommentaren till den paragrafen. Konsumenten kan också välja att på annat sätt meddela att avtalet frånträds. </w:t>
      </w:r>
    </w:p>
    <w:p w:rsidR="00655D68" w:rsidRDefault="00655D68" w:rsidP="00655D68">
      <w:pPr>
        <w:pStyle w:val="Brdtextmedindrag"/>
      </w:pPr>
      <w:r>
        <w:t>Ångerfristen är 14 kalenderdagar räknat från den dag som anges i 12 §. När det gäller varor innebär det i princip den dag då konsumenten får varan i sin besittning och när det gäller tjänster den dag då avtalet ingås. I 12 § finns också en särskild bestämmelse om ångerfristen som gäller när näringsidkaren inte har lämnat information om ångerrätten, eller har lämnat den för sent. Det är naturligtvis så att konsumenten, om förutsätt</w:t>
      </w:r>
      <w:r>
        <w:softHyphen/>
        <w:t>ningarna i övrigt är uppfyllda, har rätt att ångra sig även innan ånger</w:t>
      </w:r>
      <w:r>
        <w:softHyphen/>
        <w:t>fristen börjar löpa.</w:t>
      </w:r>
    </w:p>
    <w:p w:rsidR="00655D68" w:rsidRDefault="00655D68" w:rsidP="00655D68">
      <w:pPr>
        <w:pStyle w:val="Brdtextmedindrag"/>
      </w:pPr>
      <w:r>
        <w:t xml:space="preserve">Av andra meningen i första stycket framgår att om konsumenten </w:t>
      </w:r>
      <w:r w:rsidRPr="0019145F">
        <w:t>läm</w:t>
      </w:r>
      <w:r>
        <w:softHyphen/>
      </w:r>
      <w:r w:rsidRPr="0019145F">
        <w:t>na</w:t>
      </w:r>
      <w:r>
        <w:t xml:space="preserve">r </w:t>
      </w:r>
      <w:r w:rsidRPr="0019145F">
        <w:t>meddelande</w:t>
      </w:r>
      <w:r>
        <w:t xml:space="preserve"> om ångerrätten på näringsidkarens webbplats, ska </w:t>
      </w:r>
      <w:r w:rsidRPr="0019145F">
        <w:t>närings</w:t>
      </w:r>
      <w:r>
        <w:softHyphen/>
      </w:r>
      <w:r w:rsidRPr="0019145F">
        <w:t>idkaren utan d</w:t>
      </w:r>
      <w:r>
        <w:t xml:space="preserve">röjsmål </w:t>
      </w:r>
      <w:r w:rsidRPr="0019145F">
        <w:t>bekräfta mottagandet av meddelandet</w:t>
      </w:r>
      <w:r>
        <w:t xml:space="preserve"> i en läsbar och varaktig form</w:t>
      </w:r>
      <w:r w:rsidRPr="0019145F">
        <w:t xml:space="preserve">. </w:t>
      </w:r>
      <w:r>
        <w:t>Det finns dock ingen skyldighet för närings</w:t>
      </w:r>
      <w:r>
        <w:softHyphen/>
      </w:r>
      <w:r>
        <w:lastRenderedPageBreak/>
        <w:t>idkaren att möjliggöra för konsumenten att ångra avtalet på webbplatsen. Vad som avses med läsbar och varaktig form framgår av författnings</w:t>
      </w:r>
      <w:r>
        <w:softHyphen/>
        <w:t>kommentaren till 4 §. Bekräftelsen kan t.ex. skickas med e-post.</w:t>
      </w:r>
    </w:p>
    <w:p w:rsidR="00655D68" w:rsidRDefault="00655D68" w:rsidP="00655D68">
      <w:pPr>
        <w:pStyle w:val="Brdtextmedindrag"/>
      </w:pPr>
      <w:r>
        <w:rPr>
          <w:i/>
        </w:rPr>
        <w:t>Andra</w:t>
      </w:r>
      <w:r w:rsidRPr="00480A90">
        <w:rPr>
          <w:i/>
        </w:rPr>
        <w:t xml:space="preserve"> stycket</w:t>
      </w:r>
      <w:r>
        <w:t xml:space="preserve">, som förs över från hittillsvarande 5 kap. 3 §, innehåller en regel om att det är näringsidkaren som, om konsumenten kan visa att ett meddelande om att denne utövar ångerrätten lämnats eller sänts, bär risken för att meddelandet försenas, förvanskas eller inte kommer fram. Bestämmelsen i hittillsvarande 5 kap. 3 § andra meningen om risken för meddelanden om hävning på grund av dröjsmål utgår, eftersom lagen inte längre innehåller några bestämmelser om fullgörelsetidpunkt. </w:t>
      </w:r>
    </w:p>
    <w:p w:rsidR="00655D68" w:rsidRPr="0021011F" w:rsidRDefault="00655D68" w:rsidP="00655D68">
      <w:pPr>
        <w:pStyle w:val="Rubrik5utannumrering"/>
        <w:rPr>
          <w:i w:val="0"/>
        </w:rPr>
      </w:pPr>
      <w:r w:rsidRPr="0021011F">
        <w:rPr>
          <w:i w:val="0"/>
        </w:rPr>
        <w:t>Undantag från ångerrätten</w:t>
      </w:r>
    </w:p>
    <w:p w:rsidR="00655D68" w:rsidRPr="00C22826" w:rsidRDefault="00655D68" w:rsidP="00655D68">
      <w:pPr>
        <w:pStyle w:val="Brdtext"/>
        <w:rPr>
          <w:sz w:val="18"/>
          <w:szCs w:val="18"/>
        </w:rPr>
      </w:pPr>
      <w:r>
        <w:rPr>
          <w:b/>
          <w:sz w:val="18"/>
          <w:szCs w:val="18"/>
        </w:rPr>
        <w:t>11</w:t>
      </w:r>
      <w:r w:rsidRPr="00C22826">
        <w:rPr>
          <w:b/>
          <w:sz w:val="18"/>
          <w:szCs w:val="18"/>
        </w:rPr>
        <w:t> §</w:t>
      </w:r>
      <w:r w:rsidRPr="00C22826">
        <w:rPr>
          <w:sz w:val="18"/>
          <w:szCs w:val="18"/>
        </w:rPr>
        <w:t>  Ångerrätt gäller inte för avtal som</w:t>
      </w:r>
    </w:p>
    <w:p w:rsidR="00655D68" w:rsidRPr="00C22826" w:rsidRDefault="00655D68" w:rsidP="00655D68">
      <w:pPr>
        <w:pStyle w:val="Brdtextmedindrag"/>
        <w:rPr>
          <w:sz w:val="18"/>
          <w:szCs w:val="18"/>
        </w:rPr>
      </w:pPr>
      <w:r w:rsidRPr="00C22826">
        <w:rPr>
          <w:sz w:val="18"/>
          <w:szCs w:val="18"/>
        </w:rPr>
        <w:t>1.</w:t>
      </w:r>
      <w:r>
        <w:rPr>
          <w:sz w:val="18"/>
          <w:szCs w:val="18"/>
        </w:rPr>
        <w:t> </w:t>
      </w:r>
      <w:r w:rsidRPr="00C22826">
        <w:rPr>
          <w:sz w:val="18"/>
          <w:szCs w:val="18"/>
        </w:rPr>
        <w:t xml:space="preserve">avser en tjänst som har fullgjorts, </w:t>
      </w:r>
      <w:r>
        <w:rPr>
          <w:sz w:val="18"/>
          <w:szCs w:val="18"/>
        </w:rPr>
        <w:t>om konsumenten uttryckligen har sam</w:t>
      </w:r>
      <w:r>
        <w:rPr>
          <w:sz w:val="18"/>
          <w:szCs w:val="18"/>
        </w:rPr>
        <w:softHyphen/>
        <w:t>tyckt till att tjänsten börjar utföras och gått med på att det inte finns någon ånger</w:t>
      </w:r>
      <w:r>
        <w:rPr>
          <w:sz w:val="18"/>
          <w:szCs w:val="18"/>
        </w:rPr>
        <w:softHyphen/>
        <w:t xml:space="preserve">rätt </w:t>
      </w:r>
      <w:r w:rsidRPr="00C22826">
        <w:rPr>
          <w:sz w:val="18"/>
          <w:szCs w:val="18"/>
        </w:rPr>
        <w:t xml:space="preserve">när tjänsten har fullgjorts, </w:t>
      </w:r>
    </w:p>
    <w:p w:rsidR="00655D68" w:rsidRPr="00C22826" w:rsidRDefault="00655D68" w:rsidP="00655D68">
      <w:pPr>
        <w:pStyle w:val="Brdtextmedindrag"/>
        <w:rPr>
          <w:sz w:val="18"/>
          <w:szCs w:val="18"/>
        </w:rPr>
      </w:pPr>
      <w:r w:rsidRPr="00C22826">
        <w:rPr>
          <w:sz w:val="18"/>
          <w:szCs w:val="18"/>
        </w:rPr>
        <w:t>2.</w:t>
      </w:r>
      <w:r>
        <w:rPr>
          <w:sz w:val="18"/>
          <w:szCs w:val="18"/>
        </w:rPr>
        <w:t> </w:t>
      </w:r>
      <w:r w:rsidRPr="00C22826">
        <w:rPr>
          <w:sz w:val="18"/>
          <w:szCs w:val="18"/>
        </w:rPr>
        <w:t>avser en vara eller tjänst vars pris beror på sådana sväng</w:t>
      </w:r>
      <w:r w:rsidRPr="00C22826">
        <w:rPr>
          <w:sz w:val="18"/>
          <w:szCs w:val="18"/>
        </w:rPr>
        <w:softHyphen/>
        <w:t>ningar på mark</w:t>
      </w:r>
      <w:r>
        <w:rPr>
          <w:sz w:val="18"/>
          <w:szCs w:val="18"/>
        </w:rPr>
        <w:softHyphen/>
      </w:r>
      <w:r w:rsidRPr="00C22826">
        <w:rPr>
          <w:sz w:val="18"/>
          <w:szCs w:val="18"/>
        </w:rPr>
        <w:t>naden som näringsidkaren int</w:t>
      </w:r>
      <w:r>
        <w:rPr>
          <w:sz w:val="18"/>
          <w:szCs w:val="18"/>
        </w:rPr>
        <w:t>e kan påverka och som kan inträffa</w:t>
      </w:r>
      <w:r w:rsidRPr="00C22826">
        <w:rPr>
          <w:sz w:val="18"/>
          <w:szCs w:val="18"/>
        </w:rPr>
        <w:t xml:space="preserve"> under ånger</w:t>
      </w:r>
      <w:r>
        <w:rPr>
          <w:sz w:val="18"/>
          <w:szCs w:val="18"/>
        </w:rPr>
        <w:softHyphen/>
      </w:r>
      <w:r w:rsidRPr="00C22826">
        <w:rPr>
          <w:sz w:val="18"/>
          <w:szCs w:val="18"/>
        </w:rPr>
        <w:t>fristen,</w:t>
      </w:r>
    </w:p>
    <w:p w:rsidR="00655D68" w:rsidRPr="00C22826" w:rsidRDefault="00655D68" w:rsidP="00655D68">
      <w:pPr>
        <w:pStyle w:val="Brdtextmedindrag"/>
        <w:rPr>
          <w:sz w:val="18"/>
          <w:szCs w:val="18"/>
        </w:rPr>
      </w:pPr>
      <w:r w:rsidRPr="00C22826">
        <w:rPr>
          <w:sz w:val="18"/>
          <w:szCs w:val="18"/>
        </w:rPr>
        <w:t>3.</w:t>
      </w:r>
      <w:r>
        <w:rPr>
          <w:sz w:val="18"/>
          <w:szCs w:val="18"/>
        </w:rPr>
        <w:t> </w:t>
      </w:r>
      <w:r w:rsidRPr="00C22826">
        <w:rPr>
          <w:sz w:val="18"/>
          <w:szCs w:val="18"/>
        </w:rPr>
        <w:t xml:space="preserve">avser en vara som har tillverkats enligt konsumentens anvisningar </w:t>
      </w:r>
      <w:r>
        <w:rPr>
          <w:sz w:val="18"/>
          <w:szCs w:val="18"/>
        </w:rPr>
        <w:t>eller som annars har fått</w:t>
      </w:r>
      <w:r w:rsidRPr="00C22826">
        <w:rPr>
          <w:sz w:val="18"/>
          <w:szCs w:val="18"/>
        </w:rPr>
        <w:t xml:space="preserve"> en tydlig personlig prägel,</w:t>
      </w:r>
    </w:p>
    <w:p w:rsidR="00655D68" w:rsidRPr="00C22826" w:rsidRDefault="00655D68" w:rsidP="00655D68">
      <w:pPr>
        <w:pStyle w:val="Brdtextmedindrag"/>
        <w:rPr>
          <w:sz w:val="18"/>
          <w:szCs w:val="18"/>
        </w:rPr>
      </w:pPr>
      <w:r w:rsidRPr="00C22826">
        <w:rPr>
          <w:sz w:val="18"/>
          <w:szCs w:val="18"/>
        </w:rPr>
        <w:t>4.</w:t>
      </w:r>
      <w:r>
        <w:rPr>
          <w:sz w:val="18"/>
          <w:szCs w:val="18"/>
        </w:rPr>
        <w:t> </w:t>
      </w:r>
      <w:r w:rsidRPr="00C22826">
        <w:rPr>
          <w:sz w:val="18"/>
          <w:szCs w:val="18"/>
        </w:rPr>
        <w:t>avser en vara som snabbt kan försämras eller bli för gammal,</w:t>
      </w:r>
    </w:p>
    <w:p w:rsidR="00655D68" w:rsidRPr="00C22826" w:rsidRDefault="00655D68" w:rsidP="00655D68">
      <w:pPr>
        <w:pStyle w:val="Brdtextmedindrag"/>
        <w:rPr>
          <w:sz w:val="18"/>
          <w:szCs w:val="18"/>
        </w:rPr>
      </w:pPr>
      <w:r w:rsidRPr="00C22826">
        <w:rPr>
          <w:sz w:val="18"/>
          <w:szCs w:val="18"/>
        </w:rPr>
        <w:t>5.</w:t>
      </w:r>
      <w:r>
        <w:rPr>
          <w:sz w:val="18"/>
          <w:szCs w:val="18"/>
        </w:rPr>
        <w:t> </w:t>
      </w:r>
      <w:r w:rsidRPr="00C22826">
        <w:rPr>
          <w:sz w:val="18"/>
          <w:szCs w:val="18"/>
        </w:rPr>
        <w:t xml:space="preserve">avser </w:t>
      </w:r>
      <w:r>
        <w:rPr>
          <w:sz w:val="18"/>
          <w:szCs w:val="18"/>
        </w:rPr>
        <w:t>en vara som med bruten försegling inte lämpligen kan återlämnas på grund av hälso- eller hygienskäl och förseglingen har brutits av konsumenten</w:t>
      </w:r>
      <w:r w:rsidRPr="00C22826">
        <w:rPr>
          <w:sz w:val="18"/>
          <w:szCs w:val="18"/>
        </w:rPr>
        <w:t>,</w:t>
      </w:r>
    </w:p>
    <w:p w:rsidR="00655D68" w:rsidRPr="00C22826" w:rsidRDefault="00655D68" w:rsidP="00655D68">
      <w:pPr>
        <w:pStyle w:val="Brdtextmedindrag"/>
        <w:rPr>
          <w:sz w:val="18"/>
          <w:szCs w:val="18"/>
        </w:rPr>
      </w:pPr>
      <w:r w:rsidRPr="00C22826">
        <w:rPr>
          <w:sz w:val="18"/>
          <w:szCs w:val="18"/>
        </w:rPr>
        <w:t>6.</w:t>
      </w:r>
      <w:r>
        <w:rPr>
          <w:sz w:val="18"/>
          <w:szCs w:val="18"/>
        </w:rPr>
        <w:t> </w:t>
      </w:r>
      <w:r w:rsidRPr="00C22826">
        <w:rPr>
          <w:sz w:val="18"/>
          <w:szCs w:val="18"/>
        </w:rPr>
        <w:t xml:space="preserve">avser en vara som till sin natur är sådan att den efter leverans </w:t>
      </w:r>
      <w:r>
        <w:rPr>
          <w:sz w:val="18"/>
          <w:szCs w:val="18"/>
        </w:rPr>
        <w:t>samman</w:t>
      </w:r>
      <w:r>
        <w:rPr>
          <w:sz w:val="18"/>
          <w:szCs w:val="18"/>
        </w:rPr>
        <w:softHyphen/>
        <w:t>blandas med en annan vara på så sätt att varorna inte kan skiljas från varandra</w:t>
      </w:r>
      <w:r w:rsidRPr="00C22826">
        <w:rPr>
          <w:sz w:val="18"/>
          <w:szCs w:val="18"/>
        </w:rPr>
        <w:t>,</w:t>
      </w:r>
    </w:p>
    <w:p w:rsidR="00655D68" w:rsidRPr="00C22826" w:rsidRDefault="00655D68" w:rsidP="00655D68">
      <w:pPr>
        <w:pStyle w:val="Brdtextmedindrag"/>
        <w:rPr>
          <w:sz w:val="18"/>
          <w:szCs w:val="18"/>
        </w:rPr>
      </w:pPr>
      <w:r>
        <w:rPr>
          <w:sz w:val="18"/>
          <w:szCs w:val="18"/>
        </w:rPr>
        <w:t>7. avser alkoholhaltig dryck</w:t>
      </w:r>
      <w:r w:rsidRPr="00C22826">
        <w:rPr>
          <w:sz w:val="18"/>
          <w:szCs w:val="18"/>
        </w:rPr>
        <w:t xml:space="preserve"> till ett bestämt pris, när leverans inte kan s</w:t>
      </w:r>
      <w:r>
        <w:rPr>
          <w:sz w:val="18"/>
          <w:szCs w:val="18"/>
        </w:rPr>
        <w:t>ke inom 30 dagar och värdet på drycken</w:t>
      </w:r>
      <w:r w:rsidRPr="00C22826">
        <w:rPr>
          <w:sz w:val="18"/>
          <w:szCs w:val="18"/>
        </w:rPr>
        <w:t xml:space="preserve"> </w:t>
      </w:r>
      <w:r>
        <w:rPr>
          <w:sz w:val="18"/>
          <w:szCs w:val="18"/>
        </w:rPr>
        <w:t>vid leveransen</w:t>
      </w:r>
      <w:r w:rsidRPr="00C22826">
        <w:rPr>
          <w:sz w:val="18"/>
          <w:szCs w:val="18"/>
        </w:rPr>
        <w:t xml:space="preserve"> beror på sådana svängningar på marknaden som näringsidkaren inte kan påverka,</w:t>
      </w:r>
    </w:p>
    <w:p w:rsidR="00655D68" w:rsidRPr="00C22826" w:rsidRDefault="00655D68" w:rsidP="00655D68">
      <w:pPr>
        <w:pStyle w:val="Brdtextmedindrag"/>
        <w:rPr>
          <w:sz w:val="18"/>
          <w:szCs w:val="18"/>
        </w:rPr>
      </w:pPr>
      <w:r>
        <w:rPr>
          <w:sz w:val="18"/>
          <w:szCs w:val="18"/>
        </w:rPr>
        <w:t xml:space="preserve">8. avser en förseglad </w:t>
      </w:r>
      <w:r w:rsidRPr="00C22826">
        <w:rPr>
          <w:sz w:val="18"/>
          <w:szCs w:val="18"/>
        </w:rPr>
        <w:t>ljud- eller bildupptagning eller ett förseglat datorprogram och förseglingen har brutits</w:t>
      </w:r>
      <w:r>
        <w:rPr>
          <w:sz w:val="18"/>
          <w:szCs w:val="18"/>
        </w:rPr>
        <w:t xml:space="preserve"> av konsumenten</w:t>
      </w:r>
      <w:r w:rsidRPr="00C22826">
        <w:rPr>
          <w:sz w:val="18"/>
          <w:szCs w:val="18"/>
        </w:rPr>
        <w:t>,</w:t>
      </w:r>
    </w:p>
    <w:p w:rsidR="00655D68" w:rsidRPr="00C22826" w:rsidRDefault="00655D68" w:rsidP="00655D68">
      <w:pPr>
        <w:pStyle w:val="Brdtextmedindrag"/>
        <w:rPr>
          <w:sz w:val="18"/>
          <w:szCs w:val="18"/>
        </w:rPr>
      </w:pPr>
      <w:r w:rsidRPr="00C22826">
        <w:rPr>
          <w:sz w:val="18"/>
          <w:szCs w:val="18"/>
        </w:rPr>
        <w:t>9.</w:t>
      </w:r>
      <w:r>
        <w:rPr>
          <w:sz w:val="18"/>
          <w:szCs w:val="18"/>
        </w:rPr>
        <w:t> </w:t>
      </w:r>
      <w:r w:rsidRPr="00C22826">
        <w:rPr>
          <w:sz w:val="18"/>
          <w:szCs w:val="18"/>
        </w:rPr>
        <w:t xml:space="preserve">avser </w:t>
      </w:r>
      <w:r>
        <w:rPr>
          <w:sz w:val="18"/>
          <w:szCs w:val="18"/>
        </w:rPr>
        <w:t xml:space="preserve">lösnummer av </w:t>
      </w:r>
      <w:r w:rsidRPr="00C22826">
        <w:rPr>
          <w:sz w:val="18"/>
          <w:szCs w:val="18"/>
        </w:rPr>
        <w:t xml:space="preserve">en tidning eller en tidskrift, </w:t>
      </w:r>
    </w:p>
    <w:p w:rsidR="00655D68" w:rsidRPr="00C22826" w:rsidRDefault="00655D68" w:rsidP="00655D68">
      <w:pPr>
        <w:pStyle w:val="Brdtextmedindrag"/>
        <w:rPr>
          <w:sz w:val="18"/>
          <w:szCs w:val="18"/>
        </w:rPr>
      </w:pPr>
      <w:r w:rsidRPr="00C22826">
        <w:rPr>
          <w:sz w:val="18"/>
          <w:szCs w:val="18"/>
        </w:rPr>
        <w:t>10.</w:t>
      </w:r>
      <w:r>
        <w:rPr>
          <w:sz w:val="18"/>
          <w:szCs w:val="18"/>
        </w:rPr>
        <w:t> </w:t>
      </w:r>
      <w:r w:rsidRPr="00C22826">
        <w:rPr>
          <w:sz w:val="18"/>
          <w:szCs w:val="18"/>
        </w:rPr>
        <w:t xml:space="preserve">ingås vid en auktion, om det är möjligt att delta i auktionen även på ett annat sätt än genom att använda ett medel för distanskommunikation, </w:t>
      </w:r>
    </w:p>
    <w:p w:rsidR="00655D68" w:rsidRPr="00C22826" w:rsidRDefault="00655D68" w:rsidP="00655D68">
      <w:pPr>
        <w:pStyle w:val="Brdtextmedindrag"/>
        <w:rPr>
          <w:sz w:val="18"/>
          <w:szCs w:val="18"/>
        </w:rPr>
      </w:pPr>
      <w:r w:rsidRPr="00C22826">
        <w:rPr>
          <w:sz w:val="18"/>
          <w:szCs w:val="18"/>
        </w:rPr>
        <w:t>11.</w:t>
      </w:r>
      <w:r>
        <w:rPr>
          <w:sz w:val="18"/>
          <w:szCs w:val="18"/>
        </w:rPr>
        <w:t> </w:t>
      </w:r>
      <w:r w:rsidRPr="00BC2544">
        <w:rPr>
          <w:sz w:val="18"/>
          <w:szCs w:val="18"/>
        </w:rPr>
        <w:t xml:space="preserve">avser digitalt innehåll som levereras på </w:t>
      </w:r>
      <w:r>
        <w:rPr>
          <w:sz w:val="18"/>
          <w:szCs w:val="18"/>
        </w:rPr>
        <w:t xml:space="preserve">något </w:t>
      </w:r>
      <w:r w:rsidRPr="00BC2544">
        <w:rPr>
          <w:sz w:val="18"/>
          <w:szCs w:val="18"/>
        </w:rPr>
        <w:t>annat sätt än på ett fysiskt medium, om konsumenten uttrycklig</w:t>
      </w:r>
      <w:r>
        <w:rPr>
          <w:sz w:val="18"/>
          <w:szCs w:val="18"/>
        </w:rPr>
        <w:t>en har samtyckt till leverans på detta sätt och gått</w:t>
      </w:r>
      <w:r w:rsidRPr="00BC2544">
        <w:rPr>
          <w:sz w:val="18"/>
          <w:szCs w:val="18"/>
        </w:rPr>
        <w:t xml:space="preserve"> med på att det inte finns någon ångerrätt,</w:t>
      </w:r>
      <w:r w:rsidRPr="00EC68EF">
        <w:t xml:space="preserve"> </w:t>
      </w:r>
    </w:p>
    <w:p w:rsidR="00655D68" w:rsidRPr="00C22826" w:rsidRDefault="00655D68" w:rsidP="00655D68">
      <w:pPr>
        <w:pStyle w:val="Brdtextmedindrag"/>
        <w:rPr>
          <w:sz w:val="18"/>
          <w:szCs w:val="18"/>
        </w:rPr>
      </w:pPr>
      <w:r w:rsidRPr="00C22826">
        <w:rPr>
          <w:sz w:val="18"/>
          <w:szCs w:val="18"/>
        </w:rPr>
        <w:t>12.</w:t>
      </w:r>
      <w:r>
        <w:rPr>
          <w:sz w:val="18"/>
          <w:szCs w:val="18"/>
        </w:rPr>
        <w:t> </w:t>
      </w:r>
      <w:r w:rsidRPr="00C22826">
        <w:rPr>
          <w:sz w:val="18"/>
          <w:szCs w:val="18"/>
        </w:rPr>
        <w:t xml:space="preserve">avser </w:t>
      </w:r>
      <w:r>
        <w:rPr>
          <w:sz w:val="18"/>
          <w:szCs w:val="18"/>
        </w:rPr>
        <w:t>kulturevenemang, idrottsevenemang eller någon annan liknande fritids</w:t>
      </w:r>
      <w:r>
        <w:rPr>
          <w:sz w:val="18"/>
          <w:szCs w:val="18"/>
        </w:rPr>
        <w:softHyphen/>
        <w:t xml:space="preserve">aktivitet, servering, catering eller någon annan liknande tjänst, inkvartering, varutransport eller biluthyrning, </w:t>
      </w:r>
      <w:r w:rsidRPr="00C22826">
        <w:rPr>
          <w:sz w:val="18"/>
          <w:szCs w:val="18"/>
        </w:rPr>
        <w:t xml:space="preserve">om näringsidkaren </w:t>
      </w:r>
      <w:r>
        <w:rPr>
          <w:sz w:val="18"/>
          <w:szCs w:val="18"/>
        </w:rPr>
        <w:t xml:space="preserve">ska tillhandahålla tjänsten </w:t>
      </w:r>
      <w:r w:rsidRPr="00C22826">
        <w:rPr>
          <w:sz w:val="18"/>
          <w:szCs w:val="18"/>
        </w:rPr>
        <w:t>på en bestämd dag eller under en bestämd tidspe</w:t>
      </w:r>
      <w:r>
        <w:rPr>
          <w:sz w:val="18"/>
          <w:szCs w:val="18"/>
        </w:rPr>
        <w:t>riod</w:t>
      </w:r>
      <w:r w:rsidRPr="00C22826">
        <w:rPr>
          <w:sz w:val="18"/>
          <w:szCs w:val="18"/>
        </w:rPr>
        <w:t>, eller</w:t>
      </w:r>
    </w:p>
    <w:p w:rsidR="00655D68" w:rsidRPr="00C22826" w:rsidRDefault="00655D68" w:rsidP="00655D68">
      <w:pPr>
        <w:pStyle w:val="Brdtextmedindrag"/>
        <w:rPr>
          <w:sz w:val="18"/>
          <w:szCs w:val="18"/>
        </w:rPr>
      </w:pPr>
      <w:r w:rsidRPr="00C22826">
        <w:rPr>
          <w:sz w:val="18"/>
          <w:szCs w:val="18"/>
        </w:rPr>
        <w:t>13.</w:t>
      </w:r>
      <w:r>
        <w:rPr>
          <w:sz w:val="18"/>
          <w:szCs w:val="18"/>
        </w:rPr>
        <w:t> </w:t>
      </w:r>
      <w:r w:rsidRPr="00C22826">
        <w:rPr>
          <w:sz w:val="18"/>
          <w:szCs w:val="18"/>
        </w:rPr>
        <w:t xml:space="preserve">avser </w:t>
      </w:r>
      <w:r>
        <w:rPr>
          <w:sz w:val="18"/>
          <w:szCs w:val="18"/>
        </w:rPr>
        <w:t xml:space="preserve">en </w:t>
      </w:r>
      <w:r w:rsidRPr="00C22826">
        <w:rPr>
          <w:sz w:val="18"/>
          <w:szCs w:val="18"/>
        </w:rPr>
        <w:t>brådskande repar</w:t>
      </w:r>
      <w:r>
        <w:rPr>
          <w:sz w:val="18"/>
          <w:szCs w:val="18"/>
        </w:rPr>
        <w:t>ations- eller underhållsåtgärd vid ett besök i konsumentens bostad, om besöket äger rum på konsumentens initiativ och ut</w:t>
      </w:r>
      <w:r>
        <w:rPr>
          <w:sz w:val="18"/>
          <w:szCs w:val="18"/>
        </w:rPr>
        <w:softHyphen/>
        <w:t>tryck</w:t>
      </w:r>
      <w:r>
        <w:rPr>
          <w:sz w:val="18"/>
          <w:szCs w:val="18"/>
        </w:rPr>
        <w:softHyphen/>
        <w:t>liga begäran och reparations- eller underhållsåtgärden omfattas av konsu</w:t>
      </w:r>
      <w:r>
        <w:rPr>
          <w:sz w:val="18"/>
          <w:szCs w:val="18"/>
        </w:rPr>
        <w:softHyphen/>
        <w:t>mentens begäran eller har ett direkt samband med denna.</w:t>
      </w:r>
    </w:p>
    <w:p w:rsidR="00655D68" w:rsidRDefault="00655D68" w:rsidP="00655D68">
      <w:pPr>
        <w:pStyle w:val="Brdtextmedindrag"/>
      </w:pPr>
    </w:p>
    <w:p w:rsidR="00655D68" w:rsidRDefault="00655D68" w:rsidP="00655D68">
      <w:pPr>
        <w:pStyle w:val="Brdtext"/>
      </w:pPr>
      <w:r>
        <w:t>Enligt paragrafen gäller inte kapitlets bestämmelser om ångerrätt för de uppräknade situationerna eller typerna av avtal. Paragrafen motsvaras delvis av reglerin</w:t>
      </w:r>
      <w:r w:rsidR="00BB491E">
        <w:t>gen i hittillsvarande 2 kap. 2–5</w:t>
      </w:r>
      <w:r>
        <w:t> §§ och 4 kap. 2 §. Över</w:t>
      </w:r>
      <w:r>
        <w:softHyphen/>
        <w:t xml:space="preserve">vägandena finns i avsnitt 5.4. Genom paragrafen genomförs artikel 16 i direktivet. </w:t>
      </w:r>
    </w:p>
    <w:p w:rsidR="00655D68" w:rsidRDefault="00655D68" w:rsidP="00655D68">
      <w:pPr>
        <w:pStyle w:val="Brdtextmedindrag"/>
      </w:pPr>
      <w:r>
        <w:t>I paragrafen anges 13 situationer eller typer av avtal för vilka ånger</w:t>
      </w:r>
      <w:r>
        <w:softHyphen/>
        <w:t>rätten inte gäller.</w:t>
      </w:r>
    </w:p>
    <w:p w:rsidR="00655D68" w:rsidRDefault="00655D68" w:rsidP="00655D68">
      <w:pPr>
        <w:pStyle w:val="Brdtextmedindrag"/>
      </w:pPr>
      <w:r>
        <w:lastRenderedPageBreak/>
        <w:t xml:space="preserve">Enligt </w:t>
      </w:r>
      <w:r w:rsidRPr="00C22826">
        <w:rPr>
          <w:i/>
        </w:rPr>
        <w:t>punkten 1</w:t>
      </w:r>
      <w:r>
        <w:t xml:space="preserve"> finns inte ångerrätt vid avtal om en tjänst som full</w:t>
      </w:r>
      <w:r>
        <w:softHyphen/>
        <w:t>gjorts, under förutsättning att konsumenten uttryckligen har samtyckt till att tjänsten påbörjas och gått med på att det inte finns någon ångerrätt när tjänsten har fullgjorts. Bestämmelsen gäller alltså till att börja med endast tjänster som fullgjorts, dvs. helt och fullt har avslutats. En andra förut</w:t>
      </w:r>
      <w:r>
        <w:softHyphen/>
        <w:t>sättning är att konsumen</w:t>
      </w:r>
      <w:r>
        <w:softHyphen/>
        <w:t xml:space="preserve">ten gått med på att det inte finns någon ångerrätt när tjänsten har fullgjorts. Det krävs inte att konsumentens medgivande till att det inte finns någon ångerrätt sker i någon särskild form, men det ankommer på näringsidkaren att visa att medgivande har skett. Slutligen förutsätts att tjänsten, med konsumentens uttryckliga samtycke, påbörjas under ångerfristen. </w:t>
      </w:r>
      <w:r w:rsidR="00BB491E">
        <w:t>Ett uttryckligt samtycke kan lämnas</w:t>
      </w:r>
      <w:r>
        <w:t xml:space="preserve"> t.ex. genom att en handling skrivs under, att en särskild ruta fylls i eller att konsumenten på särskild fråga muntligen godkänner överenskommelsen. </w:t>
      </w:r>
    </w:p>
    <w:p w:rsidR="00655D68" w:rsidRDefault="00655D68" w:rsidP="00655D68">
      <w:pPr>
        <w:pStyle w:val="Brdtextmedindrag"/>
      </w:pPr>
      <w:r w:rsidRPr="00C22826">
        <w:rPr>
          <w:i/>
        </w:rPr>
        <w:t>Punkten 2</w:t>
      </w:r>
      <w:r>
        <w:t xml:space="preserve"> gäller varor eller tjänster vars priser varierar på grund av svängningar på marknaden och där näringsidkaren inte kan påverka prisutvecklingen. </w:t>
      </w:r>
    </w:p>
    <w:p w:rsidR="00655D68" w:rsidRDefault="00655D68" w:rsidP="00655D68">
      <w:pPr>
        <w:pStyle w:val="Brdtextmedindrag"/>
      </w:pPr>
      <w:r>
        <w:t xml:space="preserve">Enligt </w:t>
      </w:r>
      <w:r w:rsidRPr="00C22826">
        <w:rPr>
          <w:i/>
        </w:rPr>
        <w:t>punkten 3</w:t>
      </w:r>
      <w:r>
        <w:t xml:space="preserve"> gäller ett undantag för varor som tillverkats enligt konsumentens önskemål eller annars har fått en personlig prägel. Undan</w:t>
      </w:r>
      <w:r>
        <w:softHyphen/>
        <w:t>tagets räckvidd är i huvudsak densamma som i hittillsvarande 2 kap. 5 §.</w:t>
      </w:r>
    </w:p>
    <w:p w:rsidR="00655D68" w:rsidRDefault="00655D68" w:rsidP="00655D68">
      <w:pPr>
        <w:pStyle w:val="Brdtextmedindrag"/>
      </w:pPr>
      <w:r>
        <w:t xml:space="preserve">Undantaget i </w:t>
      </w:r>
      <w:r w:rsidRPr="00C22826">
        <w:rPr>
          <w:i/>
        </w:rPr>
        <w:t>punkten 4</w:t>
      </w:r>
      <w:r>
        <w:t xml:space="preserve"> gäller varor som snabbt kan försämras eller bli för gamla. Bestämmelsen överensstämmer i huvudsak med hittills</w:t>
      </w:r>
      <w:r>
        <w:softHyphen/>
        <w:t>varan</w:t>
      </w:r>
      <w:r>
        <w:softHyphen/>
        <w:t>de 2 kap. 4 § 2.</w:t>
      </w:r>
    </w:p>
    <w:p w:rsidR="00655D68" w:rsidRDefault="00655D68" w:rsidP="00655D68">
      <w:pPr>
        <w:pStyle w:val="Brdtextmedindrag"/>
      </w:pPr>
      <w:r>
        <w:t xml:space="preserve">Enligt </w:t>
      </w:r>
      <w:r w:rsidRPr="00C22826">
        <w:rPr>
          <w:i/>
        </w:rPr>
        <w:t>punkten 5</w:t>
      </w:r>
      <w:r>
        <w:t xml:space="preserve"> undantas förseglade varor där förseglingen brutits av konsumenten och då varorna av hygien- eller hälsoskäl inte lämpligen kan återlämnas. Ett exempel på sådana varor kan vara underkläder. </w:t>
      </w:r>
    </w:p>
    <w:p w:rsidR="00655D68" w:rsidRDefault="00655D68" w:rsidP="00655D68">
      <w:pPr>
        <w:pStyle w:val="Brdtextmedindrag"/>
      </w:pPr>
      <w:r w:rsidRPr="00C22826">
        <w:rPr>
          <w:i/>
        </w:rPr>
        <w:t>Punkten 6</w:t>
      </w:r>
      <w:r>
        <w:t xml:space="preserve"> gäller varor som efter leverans sammanblandas med en annan vara på så sätt att de inte kan skiljas från varandra. Undantaget gäller till exempel för bränsle som fylls på direkt i en </w:t>
      </w:r>
      <w:r w:rsidR="00BB491E">
        <w:t xml:space="preserve">tank till en </w:t>
      </w:r>
      <w:r>
        <w:t>värme</w:t>
      </w:r>
      <w:r w:rsidR="00A44481">
        <w:softHyphen/>
      </w:r>
      <w:r>
        <w:t xml:space="preserve">panna. Även om varan inte har sammanblandats i det enskilda fallet saknas ångerrätt. </w:t>
      </w:r>
    </w:p>
    <w:p w:rsidR="00655D68" w:rsidRDefault="00655D68" w:rsidP="00655D68">
      <w:pPr>
        <w:pStyle w:val="Brdtextmedindrag"/>
      </w:pPr>
      <w:r>
        <w:t xml:space="preserve">Av </w:t>
      </w:r>
      <w:r w:rsidRPr="00C22826">
        <w:rPr>
          <w:i/>
        </w:rPr>
        <w:t>punkten 7</w:t>
      </w:r>
      <w:r>
        <w:t xml:space="preserve"> framgår att ångerrätt inte heller gäller vid försäljning av alkoholhaltig dryck som prissätts på en marknad. Det gäller t.ex. försälj</w:t>
      </w:r>
      <w:r>
        <w:softHyphen/>
        <w:t>ning av primörvin, dvs. försäljning av vin i förskott.</w:t>
      </w:r>
    </w:p>
    <w:p w:rsidR="00655D68" w:rsidRDefault="00655D68" w:rsidP="00655D68">
      <w:pPr>
        <w:pStyle w:val="Brdtextmedindrag"/>
      </w:pPr>
      <w:r>
        <w:t xml:space="preserve">Undantaget enligt </w:t>
      </w:r>
      <w:r w:rsidRPr="00C22826">
        <w:rPr>
          <w:i/>
        </w:rPr>
        <w:t>punkten 8</w:t>
      </w:r>
      <w:r>
        <w:t xml:space="preserve"> gäller förseglade ljud- eller bild</w:t>
      </w:r>
      <w:r>
        <w:softHyphen/>
        <w:t>upptag</w:t>
      </w:r>
      <w:r>
        <w:softHyphen/>
        <w:t>ningar och förseglade datorprogram där förseglingen brutits av konsu</w:t>
      </w:r>
      <w:r>
        <w:softHyphen/>
        <w:t>men</w:t>
      </w:r>
      <w:r>
        <w:softHyphen/>
        <w:t>ten. Bestämmelsen motsvarar hittillsvarande 2 kap. 4 § 3.</w:t>
      </w:r>
    </w:p>
    <w:p w:rsidR="00655D68" w:rsidRDefault="00655D68" w:rsidP="00655D68">
      <w:pPr>
        <w:pStyle w:val="Brdtextmedindrag"/>
      </w:pPr>
      <w:r>
        <w:t xml:space="preserve">Enligt </w:t>
      </w:r>
      <w:r w:rsidRPr="00C22826">
        <w:rPr>
          <w:i/>
        </w:rPr>
        <w:t>punkten 9</w:t>
      </w:r>
      <w:r>
        <w:t xml:space="preserve"> gäller ingen ångerrätt vid köp av lösnummer av en tidning eller en tidskrift. Till skillnad från vad som gäller enligt hittills</w:t>
      </w:r>
      <w:r>
        <w:softHyphen/>
        <w:t>varande 2 kap. 4 § 4 gäller undantaget inte för prenumerationer.</w:t>
      </w:r>
    </w:p>
    <w:p w:rsidR="00655D68" w:rsidRDefault="00655D68" w:rsidP="00655D68">
      <w:pPr>
        <w:pStyle w:val="Brdtextmedindrag"/>
      </w:pPr>
      <w:r w:rsidRPr="00C22826">
        <w:rPr>
          <w:i/>
        </w:rPr>
        <w:t>Punkten 10</w:t>
      </w:r>
      <w:r>
        <w:t xml:space="preserve"> undantar avtal som ingåtts vid en auktion där det varit möjligt att delta även på annat sätt än genom ett medel för distans</w:t>
      </w:r>
      <w:r>
        <w:softHyphen/>
        <w:t>kommunikation. Vid sådana auktioner, där budgivare kan vara fysiskt närvarande i auktionslokalen, gäller alltså ingen ångerrätt. Sker budgiv</w:t>
      </w:r>
      <w:r>
        <w:softHyphen/>
        <w:t xml:space="preserve">ningen uteslutande genom distanskommunikation, finns det däremot ångerrätt. </w:t>
      </w:r>
    </w:p>
    <w:p w:rsidR="00655D68" w:rsidRDefault="00655D68" w:rsidP="00655D68">
      <w:pPr>
        <w:pStyle w:val="Brdtextmedindrag"/>
      </w:pPr>
      <w:r>
        <w:t xml:space="preserve">Undantaget i </w:t>
      </w:r>
      <w:r w:rsidRPr="00C22826">
        <w:rPr>
          <w:i/>
        </w:rPr>
        <w:t>punkten 11</w:t>
      </w:r>
      <w:r>
        <w:t xml:space="preserve"> gäller digitalt innehåll som levereras på annat sätt än på ett fysiskt medium. Det handlar alltså om t.ex. köp av dator</w:t>
      </w:r>
      <w:r>
        <w:softHyphen/>
        <w:t>program, applikationer, spel, musik, videor eller texter där åtkomsten sker genom nedladdning eller direktuppspelning. Om det digitala inne</w:t>
      </w:r>
      <w:r>
        <w:softHyphen/>
        <w:t xml:space="preserve">hållet levereras på ett fysiskt medium. dvs. t.ex. på en cd eller dvd, omfattas det inte av bestämmelsen. </w:t>
      </w:r>
    </w:p>
    <w:p w:rsidR="00655D68" w:rsidRDefault="00655D68" w:rsidP="00655D68">
      <w:pPr>
        <w:pStyle w:val="Brdtextmedindrag"/>
      </w:pPr>
      <w:r>
        <w:lastRenderedPageBreak/>
        <w:t xml:space="preserve">Om sådant innehåll levereras under ångerfristen och konsumenten avstår från ångerrätten, är avståendet giltigt. Avgörande för om det finns ångerrätt vid avtal om digitalt innehåll är således enbart om konsumenten uttryckligen samtycker till leveransen och samtidigt går med på att det inte finns någon ångerrätt. </w:t>
      </w:r>
      <w:r w:rsidR="00BB491E">
        <w:t>Ett uttryckligt samtycke kan lämnas</w:t>
      </w:r>
      <w:r>
        <w:t xml:space="preserve"> t.ex. genom att en handling skriv</w:t>
      </w:r>
      <w:r w:rsidR="00BB491E">
        <w:t>s under, att en särskild ruta</w:t>
      </w:r>
      <w:r>
        <w:t xml:space="preserve"> fylls i eller att konsu</w:t>
      </w:r>
      <w:r>
        <w:softHyphen/>
        <w:t>menten på särskild fråga muntligen godkänner överenskommelsen. Om konsumen</w:t>
      </w:r>
      <w:r>
        <w:softHyphen/>
        <w:t>ten inte uttryckligen samtycker till att digitalt innehåll till</w:t>
      </w:r>
      <w:r>
        <w:softHyphen/>
        <w:t>handa</w:t>
      </w:r>
      <w:r>
        <w:softHyphen/>
        <w:t>hålls under ångerfristen och samtidigt går med på att det inte finns någon ångerrätt, har konsumenten alltså rätt att ångra avtalet. Om konsu</w:t>
      </w:r>
      <w:r>
        <w:softHyphen/>
        <w:t>menten utnyttjar sin ångerrätt ska näringsidkaren också återbetala vad konsumenten har betalat, se 14 §.</w:t>
      </w:r>
    </w:p>
    <w:p w:rsidR="00655D68" w:rsidRDefault="00655D68" w:rsidP="00655D68">
      <w:pPr>
        <w:pStyle w:val="Brdtextmedindrag"/>
      </w:pPr>
      <w:r>
        <w:t xml:space="preserve">Enligt </w:t>
      </w:r>
      <w:r w:rsidRPr="00C22826">
        <w:rPr>
          <w:i/>
        </w:rPr>
        <w:t>punkten 12</w:t>
      </w:r>
      <w:r>
        <w:t xml:space="preserve"> gäller ångerrätten inte heller för avtal enligt vilka näringsidkaren på en bestämd dag eller under bestämd tid ska tillhanda</w:t>
      </w:r>
      <w:r>
        <w:softHyphen/>
        <w:t>hålla vissa tjänster. Bestämmelsen motsvarar till stora delar hittills</w:t>
      </w:r>
      <w:r>
        <w:softHyphen/>
        <w:t>varande 2 kap. 3 § första stycket. Liksom hittills undantas tjänster som avser kulturevenemang och idrottsevenemang eller någon annan liknande fritidsaktivitet. Ett exempel på en fritidsaktivitet kan vara att konsumen</w:t>
      </w:r>
      <w:r>
        <w:softHyphen/>
        <w:t>ten utövar en sport. Undantaget för servering, catering och andra lik</w:t>
      </w:r>
      <w:r>
        <w:softHyphen/>
        <w:t>nande tjänster överensstämmer med vad som hittills gäller. Med in</w:t>
      </w:r>
      <w:r>
        <w:softHyphen/>
        <w:t>kvarte</w:t>
      </w:r>
      <w:r>
        <w:softHyphen/>
        <w:t>ring avses all</w:t>
      </w:r>
      <w:r w:rsidR="00BB491E">
        <w:t>t</w:t>
      </w:r>
      <w:r>
        <w:t xml:space="preserve"> logi, dvs. såväl övernattning på hotell och vandrar</w:t>
      </w:r>
      <w:r>
        <w:softHyphen/>
        <w:t xml:space="preserve">hem som hyra av semesterbostäder. Avtal om uthyrning för varaktigt boende omfattas inte av lagens tillämpningsområde (1 § andra stycket 1). Vidare finns det inte någon ångerrätt för avtal om varutransporter. Att ångerrätten inte gäller vid avtal om persontransporter följer redan av 1 § fjärde stycket. Även biluthyrning undantas. </w:t>
      </w:r>
    </w:p>
    <w:p w:rsidR="00655D68" w:rsidRDefault="00655D68" w:rsidP="00655D68">
      <w:pPr>
        <w:pStyle w:val="Brdtextmedindrag"/>
      </w:pPr>
      <w:r w:rsidRPr="00C22826">
        <w:rPr>
          <w:i/>
        </w:rPr>
        <w:t>Punkten 13</w:t>
      </w:r>
      <w:r>
        <w:t xml:space="preserve"> omfattar avtal avseende bråd</w:t>
      </w:r>
      <w:r>
        <w:softHyphen/>
        <w:t>skan</w:t>
      </w:r>
      <w:r>
        <w:softHyphen/>
        <w:t>de reparations- eller underhållsarbete vid ett besök i konsumentens bostad som äger rum på konsumentens initiativ och uttryckliga begäran. Viss motsvarighet finns i hittillsvarande 4 kap.</w:t>
      </w:r>
      <w:r w:rsidR="00AD5C4F">
        <w:t xml:space="preserve"> 1 § andra stycket 4. En f</w:t>
      </w:r>
      <w:r>
        <w:t>örutsättning för att punkten ska vara tillämplig är att det gäller avtal om reparation eller underhålls</w:t>
      </w:r>
      <w:r w:rsidR="00A44481">
        <w:softHyphen/>
      </w:r>
      <w:r>
        <w:t>arbete. Endast brådskande arbeten omfattas. Exempel på brådskande arbeten är reparation av ett skadat tak eller en vattenläcka. Det kan också gälla arbete på egendom som konsumenten har ett starkt behov av, såsom reparation av ett kylskåp eller en tvättmaskin. Det är tillräckligt att arbetet är brådskande enligt konsumentens uppfattning. Om konsumen</w:t>
      </w:r>
      <w:r w:rsidR="00A44481">
        <w:softHyphen/>
      </w:r>
      <w:r>
        <w:t>ten vid sin kontakt med näringsidkaren uppger att åtgärden är bråd</w:t>
      </w:r>
      <w:r w:rsidR="00A44481">
        <w:softHyphen/>
      </w:r>
      <w:r>
        <w:t>skande, bör näringsidkaren således i allmänhet kunna förlita sig på den upp</w:t>
      </w:r>
      <w:r>
        <w:softHyphen/>
        <w:t>giften. Vidare förutsätter bestämmelsen att hembesöket sker på konsumentens initiativ och uttryckliga begäran. Undantaget gäller endast för sådant brådskande arbete som konsumenten begärt ska utföras eller som har ett direkt samband med denna. Om ytterligare tjänster utförs eller andra varor säljs vid besöket, gäller alltså inte undantaget.</w:t>
      </w:r>
    </w:p>
    <w:p w:rsidR="00655D68" w:rsidRPr="00C22826" w:rsidRDefault="00655D68" w:rsidP="00655D68">
      <w:pPr>
        <w:pStyle w:val="Rubrik5utannumrering"/>
        <w:rPr>
          <w:i w:val="0"/>
        </w:rPr>
      </w:pPr>
      <w:r>
        <w:rPr>
          <w:i w:val="0"/>
        </w:rPr>
        <w:t>Ångerfristen</w:t>
      </w:r>
    </w:p>
    <w:p w:rsidR="00655D68" w:rsidRPr="00822AC7" w:rsidRDefault="00655D68" w:rsidP="00655D68">
      <w:pPr>
        <w:pStyle w:val="Brdtext"/>
        <w:rPr>
          <w:sz w:val="18"/>
          <w:szCs w:val="18"/>
        </w:rPr>
      </w:pPr>
      <w:r w:rsidRPr="00822AC7">
        <w:rPr>
          <w:b/>
          <w:sz w:val="18"/>
          <w:szCs w:val="18"/>
        </w:rPr>
        <w:t>12 §</w:t>
      </w:r>
      <w:r w:rsidRPr="00822AC7">
        <w:rPr>
          <w:sz w:val="18"/>
          <w:szCs w:val="18"/>
        </w:rPr>
        <w:t>  Vid avtal om överlåtelse eller upplåtelse av en vara börjar ångerfristen löpa den dag d</w:t>
      </w:r>
      <w:r>
        <w:rPr>
          <w:sz w:val="18"/>
          <w:szCs w:val="18"/>
        </w:rPr>
        <w:t>å konsumenten får varan i sin besittning</w:t>
      </w:r>
      <w:r w:rsidRPr="00822AC7">
        <w:rPr>
          <w:sz w:val="18"/>
          <w:szCs w:val="18"/>
        </w:rPr>
        <w:t xml:space="preserve">. Vid avtal om en tjänst börjar ångerfristen löpa den dag då avtalet ingås. </w:t>
      </w:r>
    </w:p>
    <w:p w:rsidR="00655D68" w:rsidRPr="00822AC7" w:rsidRDefault="00655D68" w:rsidP="00655D68">
      <w:pPr>
        <w:pStyle w:val="Brdtextmedindrag"/>
        <w:rPr>
          <w:sz w:val="18"/>
          <w:szCs w:val="18"/>
        </w:rPr>
      </w:pPr>
      <w:r w:rsidRPr="00822AC7">
        <w:rPr>
          <w:sz w:val="18"/>
          <w:szCs w:val="18"/>
        </w:rPr>
        <w:t xml:space="preserve">Om avtalet avser flera varor eller en vara som består av flera delar, börjar ångerfristen löpa den dag då konsumenten </w:t>
      </w:r>
      <w:r>
        <w:rPr>
          <w:sz w:val="18"/>
          <w:szCs w:val="18"/>
        </w:rPr>
        <w:t>får den</w:t>
      </w:r>
      <w:r w:rsidRPr="00822AC7">
        <w:rPr>
          <w:sz w:val="18"/>
          <w:szCs w:val="18"/>
        </w:rPr>
        <w:t xml:space="preserve"> sista varan </w:t>
      </w:r>
      <w:r>
        <w:rPr>
          <w:sz w:val="18"/>
          <w:szCs w:val="18"/>
        </w:rPr>
        <w:t>respektive</w:t>
      </w:r>
      <w:r w:rsidRPr="00822AC7">
        <w:rPr>
          <w:sz w:val="18"/>
          <w:szCs w:val="18"/>
        </w:rPr>
        <w:t xml:space="preserve"> den sista delen av varan</w:t>
      </w:r>
      <w:r>
        <w:rPr>
          <w:sz w:val="18"/>
          <w:szCs w:val="18"/>
        </w:rPr>
        <w:t xml:space="preserve"> i sin besittning</w:t>
      </w:r>
      <w:r w:rsidRPr="00822AC7">
        <w:rPr>
          <w:sz w:val="18"/>
          <w:szCs w:val="18"/>
        </w:rPr>
        <w:t xml:space="preserve">. </w:t>
      </w:r>
      <w:r>
        <w:rPr>
          <w:sz w:val="18"/>
          <w:szCs w:val="18"/>
        </w:rPr>
        <w:t>I fråga om</w:t>
      </w:r>
      <w:r w:rsidRPr="00822AC7">
        <w:rPr>
          <w:sz w:val="18"/>
          <w:szCs w:val="18"/>
        </w:rPr>
        <w:t xml:space="preserve"> regelbunden leve</w:t>
      </w:r>
      <w:r>
        <w:rPr>
          <w:sz w:val="18"/>
          <w:szCs w:val="18"/>
        </w:rPr>
        <w:t xml:space="preserve">rans av varor under en </w:t>
      </w:r>
      <w:r>
        <w:rPr>
          <w:sz w:val="18"/>
          <w:szCs w:val="18"/>
        </w:rPr>
        <w:lastRenderedPageBreak/>
        <w:t>viss tid</w:t>
      </w:r>
      <w:r w:rsidRPr="00822AC7">
        <w:rPr>
          <w:sz w:val="18"/>
          <w:szCs w:val="18"/>
        </w:rPr>
        <w:t xml:space="preserve"> börjar ångerfristen </w:t>
      </w:r>
      <w:r>
        <w:rPr>
          <w:sz w:val="18"/>
          <w:szCs w:val="18"/>
        </w:rPr>
        <w:t xml:space="preserve">dock </w:t>
      </w:r>
      <w:r w:rsidRPr="00822AC7">
        <w:rPr>
          <w:sz w:val="18"/>
          <w:szCs w:val="18"/>
        </w:rPr>
        <w:t>löpa när konsu</w:t>
      </w:r>
      <w:r>
        <w:rPr>
          <w:sz w:val="18"/>
          <w:szCs w:val="18"/>
        </w:rPr>
        <w:t>menten får varorna från den första leveransen i sin besittning</w:t>
      </w:r>
      <w:r w:rsidRPr="00822AC7">
        <w:rPr>
          <w:sz w:val="18"/>
          <w:szCs w:val="18"/>
        </w:rPr>
        <w:t>.</w:t>
      </w:r>
    </w:p>
    <w:p w:rsidR="00655D68" w:rsidRPr="00822AC7" w:rsidRDefault="00655D68" w:rsidP="00655D68">
      <w:pPr>
        <w:pStyle w:val="Brdtextmedindrag"/>
        <w:rPr>
          <w:sz w:val="18"/>
          <w:szCs w:val="18"/>
        </w:rPr>
      </w:pPr>
      <w:r>
        <w:rPr>
          <w:sz w:val="18"/>
          <w:szCs w:val="18"/>
        </w:rPr>
        <w:t>I fråga om</w:t>
      </w:r>
      <w:r w:rsidRPr="00822AC7">
        <w:rPr>
          <w:sz w:val="18"/>
          <w:szCs w:val="18"/>
        </w:rPr>
        <w:t xml:space="preserve"> avtal om leverans av vatten, gas eller el, när försäljningen inte sker i en begränsad volym eller </w:t>
      </w:r>
      <w:r>
        <w:rPr>
          <w:sz w:val="18"/>
          <w:szCs w:val="18"/>
        </w:rPr>
        <w:t>en fastställd kvantitet, och i fråga om</w:t>
      </w:r>
      <w:r w:rsidRPr="00822AC7">
        <w:rPr>
          <w:sz w:val="18"/>
          <w:szCs w:val="18"/>
        </w:rPr>
        <w:t xml:space="preserve"> avtal om leverans av fjärrvärme</w:t>
      </w:r>
      <w:r>
        <w:rPr>
          <w:sz w:val="18"/>
          <w:szCs w:val="18"/>
        </w:rPr>
        <w:t>, börjar ångerfristen löpa den dag då avtalet ingås. Detsamma gäller</w:t>
      </w:r>
      <w:r w:rsidRPr="00822AC7">
        <w:rPr>
          <w:sz w:val="18"/>
          <w:szCs w:val="18"/>
        </w:rPr>
        <w:t xml:space="preserve"> </w:t>
      </w:r>
      <w:r>
        <w:rPr>
          <w:sz w:val="18"/>
          <w:szCs w:val="18"/>
        </w:rPr>
        <w:t xml:space="preserve">i fråga om </w:t>
      </w:r>
      <w:r w:rsidRPr="00822AC7">
        <w:rPr>
          <w:sz w:val="18"/>
          <w:szCs w:val="18"/>
        </w:rPr>
        <w:t xml:space="preserve">avtal </w:t>
      </w:r>
      <w:r>
        <w:rPr>
          <w:sz w:val="18"/>
          <w:szCs w:val="18"/>
        </w:rPr>
        <w:t xml:space="preserve">om </w:t>
      </w:r>
      <w:r w:rsidRPr="00822AC7">
        <w:rPr>
          <w:sz w:val="18"/>
          <w:szCs w:val="18"/>
        </w:rPr>
        <w:t xml:space="preserve">digitalt innehåll </w:t>
      </w:r>
      <w:r>
        <w:rPr>
          <w:sz w:val="18"/>
          <w:szCs w:val="18"/>
        </w:rPr>
        <w:t>som levereras på något annat sätt än</w:t>
      </w:r>
      <w:r w:rsidRPr="00822AC7">
        <w:rPr>
          <w:sz w:val="18"/>
          <w:szCs w:val="18"/>
        </w:rPr>
        <w:t xml:space="preserve"> på ett </w:t>
      </w:r>
      <w:r>
        <w:rPr>
          <w:sz w:val="18"/>
          <w:szCs w:val="18"/>
        </w:rPr>
        <w:t>fysiskt medium</w:t>
      </w:r>
      <w:r w:rsidRPr="00822AC7">
        <w:rPr>
          <w:sz w:val="18"/>
          <w:szCs w:val="18"/>
        </w:rPr>
        <w:t>.</w:t>
      </w:r>
    </w:p>
    <w:p w:rsidR="00655D68" w:rsidRDefault="00655D68" w:rsidP="00655D68">
      <w:pPr>
        <w:pStyle w:val="Brdtextmedindrag"/>
        <w:rPr>
          <w:sz w:val="18"/>
          <w:szCs w:val="18"/>
        </w:rPr>
      </w:pPr>
      <w:r>
        <w:rPr>
          <w:sz w:val="18"/>
          <w:szCs w:val="18"/>
        </w:rPr>
        <w:t>Ångerfristen enligt första–tredje styckena börjar aldrig löpa förrän konsumen</w:t>
      </w:r>
      <w:r>
        <w:rPr>
          <w:sz w:val="18"/>
          <w:szCs w:val="18"/>
        </w:rPr>
        <w:softHyphen/>
        <w:t xml:space="preserve">ten har fått information om ångerrätten enligt 2 § första stycket 9 på det sätt som anges i 3 § eller 5 § första stycket. Rätten att ångra sig upphör dock senast ett år efter det att ångerfristen skulle ha löpt ut om information hade getts på föreskrivet sätt. </w:t>
      </w:r>
    </w:p>
    <w:p w:rsidR="00655D68" w:rsidRPr="00822AC7" w:rsidRDefault="00655D68" w:rsidP="00655D68">
      <w:pPr>
        <w:pStyle w:val="Brdtextmedindrag"/>
        <w:rPr>
          <w:sz w:val="18"/>
          <w:szCs w:val="18"/>
        </w:rPr>
      </w:pPr>
    </w:p>
    <w:p w:rsidR="00655D68" w:rsidRDefault="00655D68" w:rsidP="00655D68">
      <w:pPr>
        <w:pStyle w:val="Brdtext"/>
      </w:pPr>
      <w:r>
        <w:t xml:space="preserve">I paragrafen anges när ångerfristen om 14 dagar börjar löpa i fråga om olika avtalstyper. I första stycket anges huvudregeln för avtal om en vara eller en tjänst. I de följande styckena anges särregler som gäller för vissa typer av avtal. Det finns också </w:t>
      </w:r>
      <w:r w:rsidR="00AD5C4F">
        <w:t xml:space="preserve">i sista stycket </w:t>
      </w:r>
      <w:r>
        <w:t>en bestämmelse om för</w:t>
      </w:r>
      <w:r w:rsidR="00026324">
        <w:softHyphen/>
      </w:r>
      <w:r>
        <w:t xml:space="preserve">längd ångerfrist i vissa fall. Paragrafen motsvarar delvis hittillsvarande 2 kap. 10 och 11 §§ samt 4 kap. 6 §. Övervägandena finns i avsnitt 5.4. Genom paragrafen genomförs artiklarna 9 och 10 i direktivet. </w:t>
      </w:r>
    </w:p>
    <w:p w:rsidR="00655D68" w:rsidRDefault="00655D68" w:rsidP="00655D68">
      <w:pPr>
        <w:pStyle w:val="Brdtextmedindrag"/>
      </w:pPr>
      <w:r>
        <w:t xml:space="preserve">Av </w:t>
      </w:r>
      <w:r w:rsidRPr="00386B21">
        <w:rPr>
          <w:i/>
        </w:rPr>
        <w:t>första styckets</w:t>
      </w:r>
      <w:r>
        <w:t xml:space="preserve"> första mening framgår att ångerfristen vid avtal om överlåtelse eller upplåtelse av varor börjar löpa när konsumenten får varan i sin besittning. Begreppet besittning har samma innebörd som i 6 § konsumentköplagen (1990:932), dvs. att varan har tagits om hand av konsumenten eller överlämnats till någon som handlar på konsumentens vägnar. För avtal om tjänster gäller, enligt andra meningen, att ånger</w:t>
      </w:r>
      <w:r>
        <w:softHyphen/>
        <w:t>fristen börjar löpa den dag då avtalet ingås. Som framgår av 1 § första stycket och andra stycket 1 avses med tjänster också uthyrning av fast egendom för andra ändamål än varaktigt boende. Hyresavtal som avser logi är dock i princip undantagna från ångerrätten (11 § 12). Vid exem</w:t>
      </w:r>
      <w:r>
        <w:softHyphen/>
        <w:t xml:space="preserve">pelvis uthyrning av ett garage eller förråd, börjar ångerfristen, enligt förevarande bestämmelse, löpa vid avtalets ingående. </w:t>
      </w:r>
    </w:p>
    <w:p w:rsidR="00655D68" w:rsidRDefault="00655D68" w:rsidP="00655D68">
      <w:pPr>
        <w:pStyle w:val="Brdtextmedindrag"/>
      </w:pPr>
      <w:r>
        <w:t xml:space="preserve">I </w:t>
      </w:r>
      <w:r w:rsidRPr="00386B21">
        <w:rPr>
          <w:i/>
        </w:rPr>
        <w:t>andra stycket</w:t>
      </w:r>
      <w:r>
        <w:t xml:space="preserve"> finns förtydligande regler om vad som gäller vid avtal om köp av flera varor eller av en vara som består av flera delar.</w:t>
      </w:r>
    </w:p>
    <w:p w:rsidR="00655D68" w:rsidRDefault="00655D68" w:rsidP="00655D68">
      <w:pPr>
        <w:pStyle w:val="Brdtextmedindrag"/>
      </w:pPr>
      <w:r>
        <w:t xml:space="preserve">I </w:t>
      </w:r>
      <w:r w:rsidRPr="00386B21">
        <w:rPr>
          <w:i/>
        </w:rPr>
        <w:t>tredje stycket</w:t>
      </w:r>
      <w:r>
        <w:t xml:space="preserve"> anges att ångerfristen vid de där angivna avtalstyperna börjar löpa den dag då avtalet ingås. Det gäller avtal om leverans av vatten, gas eller el i de fall försälj</w:t>
      </w:r>
      <w:r>
        <w:softHyphen/>
        <w:t>ningen inte sker i en begränsad volym eller en fastställd kvantitet. Sker försäljning i en begränsad volym eller en fastställd kvantitet, är det fråga om en vara och i så fall gäller första stycket. Också vid avtal om leverans av fjärrvärme samt vid tillhanda</w:t>
      </w:r>
      <w:r>
        <w:softHyphen/>
        <w:t>hållande av digitalt innehåll som inte finns på något fysiskt medium gäller att ångerfristen börjar löpa den dag då avtalet ingås.</w:t>
      </w:r>
    </w:p>
    <w:p w:rsidR="00655D68" w:rsidRDefault="00655D68" w:rsidP="00655D68">
      <w:pPr>
        <w:pStyle w:val="Brdtextmedindrag"/>
      </w:pPr>
      <w:r>
        <w:t xml:space="preserve">I </w:t>
      </w:r>
      <w:r>
        <w:rPr>
          <w:i/>
        </w:rPr>
        <w:t>fjärde</w:t>
      </w:r>
      <w:r w:rsidRPr="003759DB">
        <w:rPr>
          <w:i/>
        </w:rPr>
        <w:t xml:space="preserve"> stycket </w:t>
      </w:r>
      <w:r>
        <w:t xml:space="preserve">finns särskilda regler om ångerfristens längd i vissa situationer. Det gäller om näringsidkaren inte lämnar information om ångerrätten i rätt tid, om den information som lämnas är ofullständig eller felaktig eller om näringsidkaren helt underlåter att lämna information om ångerrätten. Av bestämmelsen framgår att ångerfristen aldrig börjar löpa förrän konsumenten fått information om ångerrätten på det sätt som anges i 3 § eller 5 § första stycket. Enligt de bestämmelserna ska informationen ha getts klart och begripligt och, vid distansavtal, på ett sätt som är anpassat till det medel för distanskommunikation som </w:t>
      </w:r>
      <w:r>
        <w:lastRenderedPageBreak/>
        <w:t xml:space="preserve">använts. Vid avtal utanför affärslokaler är huvudregeln att informationen ska ha getts i en handling. </w:t>
      </w:r>
    </w:p>
    <w:p w:rsidR="00655D68" w:rsidRDefault="00655D68" w:rsidP="00655D68">
      <w:pPr>
        <w:pStyle w:val="Brdtextmedindrag"/>
      </w:pPr>
      <w:r>
        <w:t>Om näringsidkaren uppfyllt informationsskyldigheten vid en senare tidpunkt än när ångerfristen enligt huvudregeln i föregående stycken börjat löpa, löper ångerfristen ut 14 dagar efter det att konsumenten fick del av informationen. Rätten att ångra sig upphör dock alltid, dvs. oavsett om konsumenten fått informationen eller inte, att gälla senast ett år efter det att ångerfristen skulle ha löpt ut om informationen hade getts på före</w:t>
      </w:r>
      <w:r w:rsidR="00026324">
        <w:softHyphen/>
      </w:r>
      <w:r>
        <w:t xml:space="preserve">skrivet sätt. </w:t>
      </w:r>
    </w:p>
    <w:p w:rsidR="00655D68" w:rsidRPr="00386B21" w:rsidRDefault="00655D68" w:rsidP="00655D68">
      <w:pPr>
        <w:pStyle w:val="Rubrik5utannumrering"/>
        <w:rPr>
          <w:i w:val="0"/>
        </w:rPr>
      </w:pPr>
      <w:r w:rsidRPr="00386B21">
        <w:rPr>
          <w:i w:val="0"/>
        </w:rPr>
        <w:t>Verkan av att konsumenten utövar sin ångerrätt</w:t>
      </w:r>
    </w:p>
    <w:p w:rsidR="00655D68" w:rsidRPr="0040216B" w:rsidRDefault="00655D68" w:rsidP="00655D68">
      <w:pPr>
        <w:pStyle w:val="Brdtext"/>
        <w:rPr>
          <w:sz w:val="18"/>
          <w:szCs w:val="18"/>
        </w:rPr>
      </w:pPr>
      <w:r w:rsidRPr="0040216B">
        <w:rPr>
          <w:b/>
          <w:sz w:val="18"/>
          <w:szCs w:val="18"/>
        </w:rPr>
        <w:t>13 §</w:t>
      </w:r>
      <w:r w:rsidRPr="0040216B">
        <w:rPr>
          <w:sz w:val="18"/>
          <w:szCs w:val="18"/>
        </w:rPr>
        <w:t>  Om konsumenten utövar sin ångerrätt</w:t>
      </w:r>
      <w:r>
        <w:rPr>
          <w:sz w:val="18"/>
          <w:szCs w:val="18"/>
        </w:rPr>
        <w:t>,</w:t>
      </w:r>
      <w:r w:rsidRPr="0040216B">
        <w:rPr>
          <w:sz w:val="18"/>
          <w:szCs w:val="18"/>
        </w:rPr>
        <w:t xml:space="preserve"> ska konsumenten </w:t>
      </w:r>
      <w:r>
        <w:rPr>
          <w:sz w:val="18"/>
          <w:szCs w:val="18"/>
        </w:rPr>
        <w:t>utan onödigt dröjsmål och</w:t>
      </w:r>
      <w:r w:rsidRPr="0040216B">
        <w:rPr>
          <w:sz w:val="18"/>
          <w:szCs w:val="18"/>
        </w:rPr>
        <w:t xml:space="preserve"> </w:t>
      </w:r>
      <w:r>
        <w:rPr>
          <w:sz w:val="18"/>
          <w:szCs w:val="18"/>
        </w:rPr>
        <w:t xml:space="preserve">senast </w:t>
      </w:r>
      <w:r w:rsidRPr="0040216B">
        <w:rPr>
          <w:sz w:val="18"/>
          <w:szCs w:val="18"/>
        </w:rPr>
        <w:t xml:space="preserve">inom 14 dagar på egen bekostnad lämna eller sända tillbaka varan till näringsidkaren. Om näringsidkaren har gått med på att stå för kostnaden för återsändande av varan eller inte har gett konsumenten information enligt </w:t>
      </w:r>
      <w:r>
        <w:rPr>
          <w:sz w:val="18"/>
          <w:szCs w:val="18"/>
        </w:rPr>
        <w:t>2 </w:t>
      </w:r>
      <w:r w:rsidRPr="0040216B">
        <w:rPr>
          <w:sz w:val="18"/>
          <w:szCs w:val="18"/>
        </w:rPr>
        <w:t xml:space="preserve">§ </w:t>
      </w:r>
      <w:r>
        <w:rPr>
          <w:sz w:val="18"/>
          <w:szCs w:val="18"/>
        </w:rPr>
        <w:t>första stycket </w:t>
      </w:r>
      <w:r w:rsidRPr="0040216B">
        <w:rPr>
          <w:sz w:val="18"/>
          <w:szCs w:val="18"/>
        </w:rPr>
        <w:t>10</w:t>
      </w:r>
      <w:r>
        <w:rPr>
          <w:sz w:val="18"/>
          <w:szCs w:val="18"/>
        </w:rPr>
        <w:t xml:space="preserve"> på det sätt som anges i 3 § </w:t>
      </w:r>
      <w:r w:rsidRPr="0040216B">
        <w:rPr>
          <w:sz w:val="18"/>
          <w:szCs w:val="18"/>
        </w:rPr>
        <w:t>eller 5 §</w:t>
      </w:r>
      <w:r>
        <w:rPr>
          <w:sz w:val="18"/>
          <w:szCs w:val="18"/>
        </w:rPr>
        <w:t> första stycket</w:t>
      </w:r>
      <w:r w:rsidRPr="0040216B">
        <w:rPr>
          <w:sz w:val="18"/>
          <w:szCs w:val="18"/>
        </w:rPr>
        <w:t>, ska kostnaden bäras av näringsidkaren.</w:t>
      </w:r>
    </w:p>
    <w:p w:rsidR="00655D68" w:rsidRPr="0040216B" w:rsidRDefault="00655D68" w:rsidP="00600A3D">
      <w:pPr>
        <w:pStyle w:val="Brdtextmedindrag"/>
        <w:rPr>
          <w:sz w:val="18"/>
          <w:szCs w:val="18"/>
        </w:rPr>
      </w:pPr>
      <w:r>
        <w:rPr>
          <w:sz w:val="18"/>
          <w:szCs w:val="18"/>
        </w:rPr>
        <w:t>Första stycket gäller</w:t>
      </w:r>
      <w:r w:rsidRPr="0040216B">
        <w:rPr>
          <w:sz w:val="18"/>
          <w:szCs w:val="18"/>
        </w:rPr>
        <w:t xml:space="preserve"> inte</w:t>
      </w:r>
      <w:r>
        <w:rPr>
          <w:sz w:val="18"/>
          <w:szCs w:val="18"/>
        </w:rPr>
        <w:t>,</w:t>
      </w:r>
      <w:r w:rsidRPr="0040216B">
        <w:rPr>
          <w:sz w:val="18"/>
          <w:szCs w:val="18"/>
        </w:rPr>
        <w:t xml:space="preserve"> om näringsidkaren har erbj</w:t>
      </w:r>
      <w:r>
        <w:rPr>
          <w:sz w:val="18"/>
          <w:szCs w:val="18"/>
        </w:rPr>
        <w:t xml:space="preserve">udit sig att hämta varan eller, </w:t>
      </w:r>
      <w:r w:rsidRPr="0040216B">
        <w:rPr>
          <w:sz w:val="18"/>
          <w:szCs w:val="18"/>
        </w:rPr>
        <w:t>vid avtal utanför</w:t>
      </w:r>
      <w:r>
        <w:rPr>
          <w:sz w:val="18"/>
          <w:szCs w:val="18"/>
        </w:rPr>
        <w:t xml:space="preserve"> affärslokaler, </w:t>
      </w:r>
      <w:r w:rsidRPr="0040216B">
        <w:rPr>
          <w:sz w:val="18"/>
          <w:szCs w:val="18"/>
        </w:rPr>
        <w:t>varan levererats till konsumen</w:t>
      </w:r>
      <w:r w:rsidRPr="0040216B">
        <w:rPr>
          <w:sz w:val="18"/>
          <w:szCs w:val="18"/>
        </w:rPr>
        <w:softHyphen/>
        <w:t xml:space="preserve">tens bostad </w:t>
      </w:r>
      <w:r w:rsidR="00BB491E">
        <w:rPr>
          <w:sz w:val="18"/>
          <w:szCs w:val="18"/>
        </w:rPr>
        <w:t xml:space="preserve">när avtalet ingicks </w:t>
      </w:r>
      <w:r w:rsidRPr="0040216B">
        <w:rPr>
          <w:sz w:val="18"/>
          <w:szCs w:val="18"/>
        </w:rPr>
        <w:t xml:space="preserve">och </w:t>
      </w:r>
      <w:r>
        <w:rPr>
          <w:sz w:val="18"/>
          <w:szCs w:val="18"/>
        </w:rPr>
        <w:t>inte lämpligen kan återsändas</w:t>
      </w:r>
      <w:r w:rsidRPr="0040216B">
        <w:rPr>
          <w:sz w:val="18"/>
          <w:szCs w:val="18"/>
        </w:rPr>
        <w:t xml:space="preserve"> med post.</w:t>
      </w:r>
      <w:r>
        <w:rPr>
          <w:sz w:val="18"/>
          <w:szCs w:val="18"/>
        </w:rPr>
        <w:t xml:space="preserve"> I sådana fall ska näringsidkaren på egen bekostnad hämta varan.</w:t>
      </w:r>
    </w:p>
    <w:p w:rsidR="00655D68" w:rsidRDefault="00655D68" w:rsidP="00655D68">
      <w:pPr>
        <w:pStyle w:val="Brdtextmedindrag"/>
      </w:pPr>
    </w:p>
    <w:p w:rsidR="00655D68" w:rsidRDefault="00655D68" w:rsidP="00600A3D">
      <w:pPr>
        <w:pStyle w:val="Brdtext"/>
      </w:pPr>
      <w:r>
        <w:t>I paragrafen regleras frågan om återsändande av varan när konsumenten utövar sin ångerrätt. Övervägandena finns i avsnitt 5.4. Para</w:t>
      </w:r>
      <w:r>
        <w:softHyphen/>
        <w:t>grafen överens</w:t>
      </w:r>
      <w:r>
        <w:softHyphen/>
        <w:t>stämmer delvis med hittillsvarande 2 kap. 13 § första stycket och 4 kap. 8 § första stycket. Genom para</w:t>
      </w:r>
      <w:r>
        <w:softHyphen/>
        <w:t xml:space="preserve">grafen genomförs artiklarna 6.6 och 14 i direktivet. </w:t>
      </w:r>
    </w:p>
    <w:p w:rsidR="00655D68" w:rsidRDefault="00655D68" w:rsidP="00655D68">
      <w:pPr>
        <w:pStyle w:val="Brdtextmedindrag"/>
      </w:pPr>
      <w:r>
        <w:t xml:space="preserve">När det gäller köp av varor som redan levererats följer av </w:t>
      </w:r>
      <w:r w:rsidRPr="00386B21">
        <w:rPr>
          <w:i/>
        </w:rPr>
        <w:t>första styckets</w:t>
      </w:r>
      <w:r>
        <w:t xml:space="preserve"> första mening att huvudregeln är att konsu</w:t>
      </w:r>
      <w:r>
        <w:softHyphen/>
        <w:t>menten på egen bekostnad ska lämna eller sända tillbaka varan till näringsidkaren. Med vara avses också material som är levererat och som är avsett att användas för utförande av en tjänst. Återlämnandet ska ske utan onödigt dröjsmål, vilket innebär att konsumenten ska sträva efter att skicka tillbaka varan så fort som möjligt. Varan ska skickas eller lämnas åter senast 14 dagar efter det att konsumenten utövade sin ångerrätt, dvs. lämnade med</w:t>
      </w:r>
      <w:r>
        <w:softHyphen/>
        <w:t>delandet om detta. Innan konsumenten har lämnat tillbaka varan, är närings</w:t>
      </w:r>
      <w:r w:rsidR="00026324">
        <w:softHyphen/>
      </w:r>
      <w:r>
        <w:t xml:space="preserve">idkaren inte skyldig att betala tillbaka vad konsumenten har betalat, se 14 § andra stycket. </w:t>
      </w:r>
    </w:p>
    <w:p w:rsidR="00655D68" w:rsidRDefault="00655D68" w:rsidP="00655D68">
      <w:pPr>
        <w:pStyle w:val="Brdtextmedindrag"/>
      </w:pPr>
      <w:r>
        <w:t>I stycket anges vidare två fall där konsumenten visserligen är skyldig att lämna eller sända tillbaka varan, men där kostnaden för åtgärden ska bäras av näringsidkaren. Det gäller för det första när näringsidkaren erbjudit sig att stå för den kostnaden. Vidare gäller det när närings</w:t>
      </w:r>
      <w:r>
        <w:softHyphen/>
        <w:t xml:space="preserve">idkaren inte uppfyllt sin skyldighet att informera konsumenten om att denne ska svara för returkostnaderna. Skyldigheten har uppfyllts om näringsidkaren har gett konsumenten denna information på sätt som anges i 3 § eller 5 § första stycket. </w:t>
      </w:r>
    </w:p>
    <w:p w:rsidR="00655D68" w:rsidRDefault="00655D68" w:rsidP="00600A3D">
      <w:pPr>
        <w:pStyle w:val="Brdtextmedindrag"/>
      </w:pPr>
      <w:r w:rsidRPr="0093430F">
        <w:rPr>
          <w:i/>
        </w:rPr>
        <w:t>Andra stycket</w:t>
      </w:r>
      <w:r w:rsidR="00E51764">
        <w:t xml:space="preserve">, som utformas </w:t>
      </w:r>
      <w:r w:rsidR="00F34696">
        <w:t>i enlighet med</w:t>
      </w:r>
      <w:r w:rsidR="00E51764">
        <w:t xml:space="preserve"> </w:t>
      </w:r>
      <w:r w:rsidR="00E51764" w:rsidRPr="00E51764">
        <w:rPr>
          <w:i/>
        </w:rPr>
        <w:t>Lagrådets</w:t>
      </w:r>
      <w:r w:rsidR="00E51764">
        <w:t xml:space="preserve"> förslag, </w:t>
      </w:r>
      <w:r>
        <w:t>inne</w:t>
      </w:r>
      <w:r w:rsidR="00026324">
        <w:softHyphen/>
      </w:r>
      <w:r>
        <w:t>håller undan</w:t>
      </w:r>
      <w:r w:rsidR="00C870D6">
        <w:softHyphen/>
      </w:r>
      <w:r>
        <w:t>tag från huvudregeln i första stycket. Konsumenten är inte skyldig att lämna eller sända tillbaka varan till näringsidkaren om denne erbjudit sig att hämta den. I det fallet in</w:t>
      </w:r>
      <w:r>
        <w:softHyphen/>
        <w:t>skränker sig konsumentens skyldighet till att lämna ut varan till närings</w:t>
      </w:r>
      <w:r>
        <w:softHyphen/>
        <w:t xml:space="preserve">idkaren när denne kommer </w:t>
      </w:r>
      <w:r>
        <w:lastRenderedPageBreak/>
        <w:t xml:space="preserve">för att hämta den. Det andra undantaget gäller avtal utanför affärslokaler om varan </w:t>
      </w:r>
      <w:r w:rsidR="00390226">
        <w:t>levererats till konsumentens bostad i samband med att avtalet ingicks</w:t>
      </w:r>
      <w:r>
        <w:t>. Om en sådan vara är olämplig att sända med post, har konsu</w:t>
      </w:r>
      <w:r w:rsidR="00026324">
        <w:softHyphen/>
      </w:r>
      <w:r>
        <w:t>men</w:t>
      </w:r>
      <w:r w:rsidR="00026324">
        <w:softHyphen/>
      </w:r>
      <w:r>
        <w:t>ten inte någon skyldighet att på egen bekostnad sända tillbaka den på annat sätt. Det kan t.ex. gälla skrymmande, tunga eller sköra varor eller varor som är temperaturkänsliga. I dessa fall ska näringsidkaren på egen bekostnad hämta varan.</w:t>
      </w:r>
    </w:p>
    <w:p w:rsidR="00655D68" w:rsidRPr="009266A1" w:rsidRDefault="00655D68" w:rsidP="00655D68">
      <w:pPr>
        <w:pStyle w:val="Brdtextmedindrag"/>
        <w:rPr>
          <w:sz w:val="18"/>
          <w:szCs w:val="18"/>
        </w:rPr>
      </w:pPr>
    </w:p>
    <w:p w:rsidR="00655D68" w:rsidRPr="009266A1" w:rsidRDefault="00655D68" w:rsidP="00655D68">
      <w:pPr>
        <w:pStyle w:val="Brdtext"/>
        <w:rPr>
          <w:sz w:val="18"/>
          <w:szCs w:val="18"/>
        </w:rPr>
      </w:pPr>
      <w:r w:rsidRPr="009266A1">
        <w:rPr>
          <w:b/>
          <w:sz w:val="18"/>
          <w:szCs w:val="18"/>
        </w:rPr>
        <w:t>14 §  </w:t>
      </w:r>
      <w:r w:rsidRPr="009266A1">
        <w:rPr>
          <w:sz w:val="18"/>
          <w:szCs w:val="18"/>
        </w:rPr>
        <w:t>Om konsumenten utövar sin ångerrätt, ska näringsidkaren betala tillbaka vad konsumenten har betalat till näringsidkaren. Återbetalning ska göras u</w:t>
      </w:r>
      <w:r>
        <w:rPr>
          <w:sz w:val="18"/>
          <w:szCs w:val="18"/>
        </w:rPr>
        <w:t xml:space="preserve">tan onödigt dröjsmål och senast </w:t>
      </w:r>
      <w:r w:rsidRPr="009266A1">
        <w:rPr>
          <w:sz w:val="18"/>
          <w:szCs w:val="18"/>
        </w:rPr>
        <w:t>inom 14 dagar från den dag då näringsidkaren tog emot konsumentens me</w:t>
      </w:r>
      <w:r>
        <w:rPr>
          <w:sz w:val="18"/>
          <w:szCs w:val="18"/>
        </w:rPr>
        <w:t>ddelande om att avtalet frånträtt</w:t>
      </w:r>
      <w:r w:rsidRPr="009266A1">
        <w:rPr>
          <w:sz w:val="18"/>
          <w:szCs w:val="18"/>
        </w:rPr>
        <w:t xml:space="preserve">s. </w:t>
      </w:r>
    </w:p>
    <w:p w:rsidR="00655D68" w:rsidRPr="009266A1" w:rsidRDefault="00655D68" w:rsidP="00600A3D">
      <w:pPr>
        <w:pStyle w:val="Brdtextmedindrag"/>
        <w:rPr>
          <w:sz w:val="18"/>
          <w:szCs w:val="18"/>
        </w:rPr>
      </w:pPr>
      <w:r w:rsidRPr="009266A1">
        <w:rPr>
          <w:sz w:val="18"/>
          <w:szCs w:val="18"/>
        </w:rPr>
        <w:t xml:space="preserve">Vid avtal om överlåtelse eller upplåtelse av en vara </w:t>
      </w:r>
      <w:r>
        <w:rPr>
          <w:sz w:val="18"/>
          <w:szCs w:val="18"/>
        </w:rPr>
        <w:t>behöver återbetalning dock inte göras förrän näringsidkaren tagit emot varan</w:t>
      </w:r>
      <w:r w:rsidRPr="009266A1">
        <w:rPr>
          <w:sz w:val="18"/>
          <w:szCs w:val="18"/>
        </w:rPr>
        <w:t xml:space="preserve"> </w:t>
      </w:r>
      <w:r w:rsidR="00D73120">
        <w:rPr>
          <w:sz w:val="18"/>
          <w:szCs w:val="18"/>
        </w:rPr>
        <w:t xml:space="preserve">från konsumenten </w:t>
      </w:r>
      <w:r w:rsidRPr="009266A1">
        <w:rPr>
          <w:sz w:val="18"/>
          <w:szCs w:val="18"/>
        </w:rPr>
        <w:t xml:space="preserve">eller </w:t>
      </w:r>
      <w:r>
        <w:rPr>
          <w:sz w:val="18"/>
          <w:szCs w:val="18"/>
        </w:rPr>
        <w:t>konsu</w:t>
      </w:r>
      <w:r w:rsidR="00026324">
        <w:rPr>
          <w:sz w:val="18"/>
          <w:szCs w:val="18"/>
        </w:rPr>
        <w:softHyphen/>
      </w:r>
      <w:r>
        <w:rPr>
          <w:sz w:val="18"/>
          <w:szCs w:val="18"/>
        </w:rPr>
        <w:t xml:space="preserve">menten visat att varan sänts tillbaka. Detta gäller </w:t>
      </w:r>
      <w:r w:rsidRPr="009266A1">
        <w:rPr>
          <w:sz w:val="18"/>
          <w:szCs w:val="18"/>
        </w:rPr>
        <w:t>inte</w:t>
      </w:r>
      <w:r>
        <w:rPr>
          <w:sz w:val="18"/>
          <w:szCs w:val="18"/>
        </w:rPr>
        <w:t xml:space="preserve"> om</w:t>
      </w:r>
      <w:r w:rsidRPr="009266A1">
        <w:rPr>
          <w:sz w:val="18"/>
          <w:szCs w:val="18"/>
        </w:rPr>
        <w:t xml:space="preserve"> näringsidkaren </w:t>
      </w:r>
      <w:r w:rsidR="00F34696">
        <w:rPr>
          <w:sz w:val="18"/>
          <w:szCs w:val="18"/>
        </w:rPr>
        <w:t>enligt 13 § andra stycket på egen bekostnad</w:t>
      </w:r>
      <w:r w:rsidR="004A6186">
        <w:rPr>
          <w:sz w:val="18"/>
          <w:szCs w:val="18"/>
        </w:rPr>
        <w:t xml:space="preserve"> ska</w:t>
      </w:r>
      <w:r>
        <w:rPr>
          <w:sz w:val="18"/>
          <w:szCs w:val="18"/>
        </w:rPr>
        <w:t xml:space="preserve"> </w:t>
      </w:r>
      <w:r w:rsidRPr="009266A1">
        <w:rPr>
          <w:sz w:val="18"/>
          <w:szCs w:val="18"/>
        </w:rPr>
        <w:t>hämta varan.</w:t>
      </w:r>
    </w:p>
    <w:p w:rsidR="00655D68" w:rsidRPr="001479E0" w:rsidRDefault="00655D68" w:rsidP="00655D68">
      <w:pPr>
        <w:pStyle w:val="Brdtextmedindrag"/>
        <w:rPr>
          <w:sz w:val="18"/>
          <w:szCs w:val="18"/>
        </w:rPr>
      </w:pPr>
      <w:r>
        <w:rPr>
          <w:sz w:val="18"/>
          <w:szCs w:val="18"/>
        </w:rPr>
        <w:t>Näringsidkaren ska använda samma betalningssätt som konsumenten, om inte konsumenten uttryckligen går med på något annat. Konsumenten får inte drabbas av</w:t>
      </w:r>
      <w:r w:rsidRPr="001479E0">
        <w:rPr>
          <w:sz w:val="18"/>
          <w:szCs w:val="18"/>
        </w:rPr>
        <w:t xml:space="preserve"> några kos</w:t>
      </w:r>
      <w:r>
        <w:rPr>
          <w:sz w:val="18"/>
          <w:szCs w:val="18"/>
        </w:rPr>
        <w:t>tnader på grund av att ett annat</w:t>
      </w:r>
      <w:r w:rsidRPr="001479E0">
        <w:rPr>
          <w:sz w:val="18"/>
          <w:szCs w:val="18"/>
        </w:rPr>
        <w:t xml:space="preserve"> betalningssätt används.</w:t>
      </w:r>
    </w:p>
    <w:p w:rsidR="00655D68" w:rsidRDefault="00655D68" w:rsidP="00655D68">
      <w:pPr>
        <w:pStyle w:val="Brdtextmedindrag"/>
      </w:pPr>
    </w:p>
    <w:p w:rsidR="00655D68" w:rsidRDefault="00655D68" w:rsidP="00655D68">
      <w:pPr>
        <w:pStyle w:val="Brdtext"/>
      </w:pPr>
      <w:r>
        <w:t>I paragrafen regleras näringsidkarens återbetalningsskyldighet när konsu</w:t>
      </w:r>
      <w:r>
        <w:softHyphen/>
        <w:t xml:space="preserve">menten utnyttjar ångerrätten. Paragrafen motsvarar delvis hittillsvarande 2 kap. 14 § första stycket och 4 kap. 9 § första stycket. Övervägandena finns i avsnitt 5.4. Genom paragrafen genomförs artikel 13 i direktivet. </w:t>
      </w:r>
    </w:p>
    <w:p w:rsidR="00655D68" w:rsidRDefault="00655D68" w:rsidP="00655D68">
      <w:pPr>
        <w:pStyle w:val="Brdtextmedindrag"/>
      </w:pPr>
      <w:r>
        <w:t xml:space="preserve">I </w:t>
      </w:r>
      <w:r w:rsidRPr="001479E0">
        <w:rPr>
          <w:i/>
        </w:rPr>
        <w:t>första styckets</w:t>
      </w:r>
      <w:r>
        <w:t xml:space="preserve"> första mening ges huvudregeln, att näringsidkaren ska återbetala det som han eller hon mottagit utan onödigt dröjsmål och senast inom 14 dagar. Hittillsvarande bestämmelse innebär att betalning ska ske snarast. Utan onödigt dröjsmål torde i och för sig innebära att näringsidkaren har något mer tid på sig att betala tillbaka. I praktiken innebär ändringen dock inte någon större skillnad, eftersom tidsfristen kortas från 30 dagar till 14 dagar. </w:t>
      </w:r>
    </w:p>
    <w:p w:rsidR="00655D68" w:rsidRDefault="00655D68" w:rsidP="00600A3D">
      <w:pPr>
        <w:pStyle w:val="Brdtextmedindrag"/>
      </w:pPr>
      <w:r>
        <w:t xml:space="preserve">I </w:t>
      </w:r>
      <w:r w:rsidRPr="00B854C5">
        <w:rPr>
          <w:i/>
        </w:rPr>
        <w:t>andra stycket</w:t>
      </w:r>
      <w:r>
        <w:t xml:space="preserve"> införs en regel som innebär att näringsidkaren, vid köp av varor, kan vänta med återbetalningen till dess att han eller hon återfått varan eller konsumenten visat att varan avsänts, till exempel genom ett inlämningskvitto. </w:t>
      </w:r>
      <w:r w:rsidR="00BB491E">
        <w:t>Näringsidkaren kan dock inte vänta med återbetal</w:t>
      </w:r>
      <w:r w:rsidR="00C870D6">
        <w:softHyphen/>
      </w:r>
      <w:r w:rsidR="00BB491E">
        <w:t>ning</w:t>
      </w:r>
      <w:r w:rsidR="00026324">
        <w:softHyphen/>
      </w:r>
      <w:r w:rsidR="00BB491E">
        <w:t xml:space="preserve">en om han eller hon </w:t>
      </w:r>
      <w:r w:rsidR="00390226">
        <w:t>själv ska</w:t>
      </w:r>
      <w:r w:rsidR="00BB491E">
        <w:t xml:space="preserve"> hämta varan, antingen på grund av eget åtagande eller på grund av att </w:t>
      </w:r>
      <w:r w:rsidR="003E47EC">
        <w:t>det rör sig om ett avtal utanför affärs</w:t>
      </w:r>
      <w:r w:rsidR="00026324">
        <w:softHyphen/>
      </w:r>
      <w:r w:rsidR="003E47EC">
        <w:t xml:space="preserve">lokaler där varan levererats till konsumentens bostad när avtalet ingicks och inte lämpligen kan återsändas med post. </w:t>
      </w:r>
      <w:r w:rsidR="00E45539">
        <w:t xml:space="preserve">Bestämmelsen </w:t>
      </w:r>
      <w:r w:rsidR="002E0D69">
        <w:t xml:space="preserve">utformas med beaktande av </w:t>
      </w:r>
      <w:r w:rsidR="00E45539" w:rsidRPr="00E45539">
        <w:rPr>
          <w:i/>
        </w:rPr>
        <w:t>Lagrådets</w:t>
      </w:r>
      <w:r w:rsidR="00E45539">
        <w:t xml:space="preserve"> synpunkter.</w:t>
      </w:r>
    </w:p>
    <w:p w:rsidR="00655D68" w:rsidRDefault="00655D68" w:rsidP="00655D68">
      <w:pPr>
        <w:pStyle w:val="Brdtextmedindrag"/>
      </w:pPr>
      <w:r>
        <w:t xml:space="preserve">I </w:t>
      </w:r>
      <w:r>
        <w:rPr>
          <w:i/>
        </w:rPr>
        <w:t>tredje</w:t>
      </w:r>
      <w:r w:rsidRPr="001479E0">
        <w:rPr>
          <w:i/>
        </w:rPr>
        <w:t xml:space="preserve"> stycket</w:t>
      </w:r>
      <w:r>
        <w:t xml:space="preserve"> regleras formerna för återbetalningen. Enligt första meningen ska återbetalningen normalt göras med samma betal</w:t>
      </w:r>
      <w:r>
        <w:softHyphen/>
        <w:t>ningssätt som konsumenten använt. Om konsumenten betalat med ett kontokort, ska alltså medlen återföras till det konto som är kopplat till kortet. Av</w:t>
      </w:r>
      <w:r>
        <w:softHyphen/>
        <w:t>vikelser från den bestämmelsen får göras endast om konsumenten uttryckligen har gått med på det. Ett sådant medgivande kan lämnas antingen i samband med det ursprungliga avtalet om köp av varan eller när återbetalningen aktualiseras. Enligt andra meningen får det valda återbetalningssättet inte i sådana fall innebära några extra kostnader för konsumenten.</w:t>
      </w:r>
    </w:p>
    <w:p w:rsidR="00655D68" w:rsidRDefault="00655D68" w:rsidP="00655D68">
      <w:pPr>
        <w:pStyle w:val="Brdtextmedindrag"/>
      </w:pPr>
    </w:p>
    <w:p w:rsidR="00655D68" w:rsidRPr="001479E0" w:rsidRDefault="00655D68" w:rsidP="00655D68">
      <w:pPr>
        <w:pStyle w:val="Brdtext"/>
        <w:rPr>
          <w:sz w:val="18"/>
          <w:szCs w:val="18"/>
        </w:rPr>
      </w:pPr>
      <w:r>
        <w:rPr>
          <w:b/>
          <w:sz w:val="18"/>
          <w:szCs w:val="18"/>
        </w:rPr>
        <w:lastRenderedPageBreak/>
        <w:t>15</w:t>
      </w:r>
      <w:r w:rsidRPr="001479E0">
        <w:rPr>
          <w:b/>
          <w:sz w:val="18"/>
          <w:szCs w:val="18"/>
        </w:rPr>
        <w:t> §  </w:t>
      </w:r>
      <w:r>
        <w:rPr>
          <w:sz w:val="18"/>
          <w:szCs w:val="18"/>
        </w:rPr>
        <w:t>Om konsumenten utövar sin ångerrätt, ska konsumenten ersätta närings</w:t>
      </w:r>
      <w:r>
        <w:rPr>
          <w:sz w:val="18"/>
          <w:szCs w:val="18"/>
        </w:rPr>
        <w:softHyphen/>
        <w:t>idkaren</w:t>
      </w:r>
      <w:r w:rsidRPr="001479E0">
        <w:rPr>
          <w:sz w:val="18"/>
          <w:szCs w:val="18"/>
        </w:rPr>
        <w:t xml:space="preserve"> för</w:t>
      </w:r>
    </w:p>
    <w:p w:rsidR="00655D68" w:rsidRPr="001479E0" w:rsidRDefault="00655D68" w:rsidP="00655D68">
      <w:pPr>
        <w:pStyle w:val="Brdtextmedindrag"/>
        <w:rPr>
          <w:sz w:val="18"/>
          <w:szCs w:val="18"/>
        </w:rPr>
      </w:pPr>
      <w:r w:rsidRPr="001479E0">
        <w:rPr>
          <w:sz w:val="18"/>
          <w:szCs w:val="18"/>
        </w:rPr>
        <w:t>1. </w:t>
      </w:r>
      <w:r>
        <w:rPr>
          <w:sz w:val="18"/>
          <w:szCs w:val="18"/>
        </w:rPr>
        <w:t xml:space="preserve">förhöjda leveranskostnader på grund av konsumentens val av leveransmetod, </w:t>
      </w:r>
    </w:p>
    <w:p w:rsidR="00655D68" w:rsidRDefault="00655D68" w:rsidP="00655D68">
      <w:pPr>
        <w:pStyle w:val="Brdtextmedindrag"/>
        <w:rPr>
          <w:sz w:val="18"/>
          <w:szCs w:val="18"/>
        </w:rPr>
      </w:pPr>
      <w:r w:rsidRPr="001479E0">
        <w:rPr>
          <w:sz w:val="18"/>
          <w:szCs w:val="18"/>
        </w:rPr>
        <w:t>2. </w:t>
      </w:r>
      <w:r>
        <w:rPr>
          <w:sz w:val="18"/>
          <w:szCs w:val="18"/>
        </w:rPr>
        <w:t xml:space="preserve">en varas </w:t>
      </w:r>
      <w:r w:rsidRPr="001479E0">
        <w:rPr>
          <w:sz w:val="18"/>
          <w:szCs w:val="18"/>
        </w:rPr>
        <w:t>värde</w:t>
      </w:r>
      <w:r>
        <w:rPr>
          <w:sz w:val="18"/>
          <w:szCs w:val="18"/>
        </w:rPr>
        <w:t>minskning i den mån den beror på att konsumenten hanterat</w:t>
      </w:r>
      <w:r w:rsidRPr="001479E0">
        <w:rPr>
          <w:sz w:val="18"/>
          <w:szCs w:val="18"/>
        </w:rPr>
        <w:t xml:space="preserve"> varan i större omfattning än som varit nödvändigt för att faststäl</w:t>
      </w:r>
      <w:r>
        <w:rPr>
          <w:sz w:val="18"/>
          <w:szCs w:val="18"/>
        </w:rPr>
        <w:t>la dess egen</w:t>
      </w:r>
      <w:r>
        <w:rPr>
          <w:sz w:val="18"/>
          <w:szCs w:val="18"/>
        </w:rPr>
        <w:softHyphen/>
        <w:t>skaper eller funktion</w:t>
      </w:r>
      <w:r w:rsidR="00D73120">
        <w:rPr>
          <w:sz w:val="18"/>
          <w:szCs w:val="18"/>
        </w:rPr>
        <w:t>,</w:t>
      </w:r>
      <w:r>
        <w:rPr>
          <w:sz w:val="18"/>
          <w:szCs w:val="18"/>
        </w:rPr>
        <w:t xml:space="preserve"> under förutsättning att näringsidkaren har gett konsumenten</w:t>
      </w:r>
      <w:r w:rsidRPr="001479E0">
        <w:rPr>
          <w:sz w:val="18"/>
          <w:szCs w:val="18"/>
        </w:rPr>
        <w:t xml:space="preserve"> informat</w:t>
      </w:r>
      <w:r>
        <w:rPr>
          <w:sz w:val="18"/>
          <w:szCs w:val="18"/>
        </w:rPr>
        <w:t>ion enligt 2 § första stycket 9 på det sätt som anges i 3 § eller 5 § första stycket,</w:t>
      </w:r>
    </w:p>
    <w:p w:rsidR="00655D68" w:rsidRDefault="003E47EC" w:rsidP="00600A3D">
      <w:pPr>
        <w:pStyle w:val="Brdtextmedindrag"/>
        <w:rPr>
          <w:sz w:val="18"/>
          <w:szCs w:val="18"/>
        </w:rPr>
      </w:pPr>
      <w:r>
        <w:rPr>
          <w:sz w:val="18"/>
          <w:szCs w:val="18"/>
        </w:rPr>
        <w:t>3. en proportionell andel av det avtalade priset, i den mån priset är skäligt</w:t>
      </w:r>
      <w:r w:rsidR="00655D68">
        <w:rPr>
          <w:sz w:val="18"/>
          <w:szCs w:val="18"/>
        </w:rPr>
        <w:t xml:space="preserve">, för </w:t>
      </w:r>
      <w:r w:rsidR="004478B6">
        <w:rPr>
          <w:sz w:val="18"/>
          <w:szCs w:val="18"/>
        </w:rPr>
        <w:t xml:space="preserve">en </w:t>
      </w:r>
      <w:r w:rsidR="00D54C3A">
        <w:rPr>
          <w:sz w:val="18"/>
          <w:szCs w:val="18"/>
        </w:rPr>
        <w:t>tjänst som delvis utförts innan</w:t>
      </w:r>
      <w:r w:rsidR="00655D68" w:rsidRPr="001479E0">
        <w:rPr>
          <w:sz w:val="18"/>
          <w:szCs w:val="18"/>
        </w:rPr>
        <w:t xml:space="preserve"> konsumenten utövade ångerrätten, under förutsättning att konsu</w:t>
      </w:r>
      <w:r w:rsidR="00655D68">
        <w:rPr>
          <w:sz w:val="18"/>
          <w:szCs w:val="18"/>
        </w:rPr>
        <w:softHyphen/>
      </w:r>
      <w:r w:rsidR="00655D68" w:rsidRPr="001479E0">
        <w:rPr>
          <w:sz w:val="18"/>
          <w:szCs w:val="18"/>
        </w:rPr>
        <w:t>m</w:t>
      </w:r>
      <w:r w:rsidR="00655D68">
        <w:rPr>
          <w:sz w:val="18"/>
          <w:szCs w:val="18"/>
        </w:rPr>
        <w:t xml:space="preserve">enten </w:t>
      </w:r>
      <w:r>
        <w:rPr>
          <w:sz w:val="18"/>
          <w:szCs w:val="18"/>
        </w:rPr>
        <w:t xml:space="preserve">uttryckligen har </w:t>
      </w:r>
      <w:r w:rsidR="00655D68">
        <w:rPr>
          <w:sz w:val="18"/>
          <w:szCs w:val="18"/>
        </w:rPr>
        <w:t>begärt att tjänsten skulle börja utföras</w:t>
      </w:r>
      <w:r w:rsidR="00655D68" w:rsidRPr="001479E0">
        <w:rPr>
          <w:sz w:val="18"/>
          <w:szCs w:val="18"/>
        </w:rPr>
        <w:t xml:space="preserve"> under ångerfristen</w:t>
      </w:r>
      <w:r w:rsidR="00655D68">
        <w:rPr>
          <w:sz w:val="18"/>
          <w:szCs w:val="18"/>
        </w:rPr>
        <w:t xml:space="preserve"> och näringsidkaren har gett konsumenten</w:t>
      </w:r>
      <w:r w:rsidR="00655D68" w:rsidRPr="001479E0">
        <w:rPr>
          <w:sz w:val="18"/>
          <w:szCs w:val="18"/>
        </w:rPr>
        <w:t xml:space="preserve"> informa</w:t>
      </w:r>
      <w:r w:rsidR="00655D68">
        <w:rPr>
          <w:sz w:val="18"/>
          <w:szCs w:val="18"/>
        </w:rPr>
        <w:t>tion enligt 2 § första stycket 9 och 11 på det sätt som anges i 3 § eller 5 § första stycket, och</w:t>
      </w:r>
    </w:p>
    <w:p w:rsidR="00655D68" w:rsidRPr="001479E0" w:rsidRDefault="003E47EC" w:rsidP="00600A3D">
      <w:pPr>
        <w:pStyle w:val="Brdtextmedindrag"/>
        <w:rPr>
          <w:sz w:val="18"/>
          <w:szCs w:val="18"/>
        </w:rPr>
      </w:pPr>
      <w:r>
        <w:rPr>
          <w:sz w:val="18"/>
          <w:szCs w:val="18"/>
        </w:rPr>
        <w:t>4. en proportionell andel av det avtalade priset, i den mån priset är skäligt</w:t>
      </w:r>
      <w:r w:rsidR="00655D68">
        <w:rPr>
          <w:sz w:val="18"/>
          <w:szCs w:val="18"/>
        </w:rPr>
        <w:t xml:space="preserve">, för </w:t>
      </w:r>
      <w:r w:rsidR="00655D68" w:rsidRPr="001479E0">
        <w:rPr>
          <w:sz w:val="18"/>
          <w:szCs w:val="18"/>
        </w:rPr>
        <w:t xml:space="preserve">vatten, gas eller el, när försäljningen inte skett i en begränsad volym eller en fastställd kvantitet, eller fjärrvärme, </w:t>
      </w:r>
      <w:r w:rsidR="00D54C3A">
        <w:rPr>
          <w:sz w:val="18"/>
          <w:szCs w:val="18"/>
        </w:rPr>
        <w:t>där leveransen påbörjats</w:t>
      </w:r>
      <w:r w:rsidR="00655D68" w:rsidRPr="001479E0">
        <w:rPr>
          <w:sz w:val="18"/>
          <w:szCs w:val="18"/>
        </w:rPr>
        <w:t xml:space="preserve"> innan konsumenten utövade ångerrätten, allt under förutsättning att kon</w:t>
      </w:r>
      <w:r w:rsidR="00655D68">
        <w:rPr>
          <w:sz w:val="18"/>
          <w:szCs w:val="18"/>
        </w:rPr>
        <w:t xml:space="preserve">sumenten </w:t>
      </w:r>
      <w:r>
        <w:rPr>
          <w:sz w:val="18"/>
          <w:szCs w:val="18"/>
        </w:rPr>
        <w:t xml:space="preserve">uttryckligen har </w:t>
      </w:r>
      <w:r w:rsidR="00655D68">
        <w:rPr>
          <w:sz w:val="18"/>
          <w:szCs w:val="18"/>
        </w:rPr>
        <w:t>begärt att leverans skulle påbörjas under ånger</w:t>
      </w:r>
      <w:r w:rsidR="00655D68">
        <w:rPr>
          <w:sz w:val="18"/>
          <w:szCs w:val="18"/>
        </w:rPr>
        <w:softHyphen/>
        <w:t xml:space="preserve">fristen och </w:t>
      </w:r>
      <w:r w:rsidR="00655D68" w:rsidRPr="001479E0">
        <w:rPr>
          <w:sz w:val="18"/>
          <w:szCs w:val="18"/>
        </w:rPr>
        <w:t>näringsidkare</w:t>
      </w:r>
      <w:r w:rsidR="00655D68">
        <w:rPr>
          <w:sz w:val="18"/>
          <w:szCs w:val="18"/>
        </w:rPr>
        <w:t>n har gett</w:t>
      </w:r>
      <w:r w:rsidR="00655D68" w:rsidRPr="001479E0">
        <w:rPr>
          <w:sz w:val="18"/>
          <w:szCs w:val="18"/>
        </w:rPr>
        <w:t xml:space="preserve"> </w:t>
      </w:r>
      <w:r w:rsidR="00655D68">
        <w:rPr>
          <w:sz w:val="18"/>
          <w:szCs w:val="18"/>
        </w:rPr>
        <w:t xml:space="preserve">konsumenten </w:t>
      </w:r>
      <w:r w:rsidR="00655D68" w:rsidRPr="001479E0">
        <w:rPr>
          <w:sz w:val="18"/>
          <w:szCs w:val="18"/>
        </w:rPr>
        <w:t>informa</w:t>
      </w:r>
      <w:r w:rsidR="00655D68">
        <w:rPr>
          <w:sz w:val="18"/>
          <w:szCs w:val="18"/>
        </w:rPr>
        <w:t>tion enligt 2 § första stycket 9 och 11 på det sätt som anges i 3 § eller 5 § första stycket.</w:t>
      </w:r>
    </w:p>
    <w:p w:rsidR="00655D68" w:rsidRPr="001479E0" w:rsidRDefault="00655D68" w:rsidP="00655D68">
      <w:pPr>
        <w:pStyle w:val="Brdtextmedindrag"/>
        <w:rPr>
          <w:sz w:val="18"/>
          <w:szCs w:val="18"/>
        </w:rPr>
      </w:pPr>
    </w:p>
    <w:p w:rsidR="00655D68" w:rsidRDefault="00E51764" w:rsidP="00600A3D">
      <w:pPr>
        <w:pStyle w:val="Brdtext"/>
      </w:pPr>
      <w:r>
        <w:t xml:space="preserve">I paragrafen regleras vad </w:t>
      </w:r>
      <w:r w:rsidR="00655D68">
        <w:t xml:space="preserve">konsumenten ska ersätta </w:t>
      </w:r>
      <w:r>
        <w:t xml:space="preserve">näringsidkaren för </w:t>
      </w:r>
      <w:r w:rsidR="00655D68">
        <w:t xml:space="preserve">vid utövande av ångerrätten. Ofta kan näringsidkaren reglera </w:t>
      </w:r>
      <w:r w:rsidR="000201DD">
        <w:t>ersättningen</w:t>
      </w:r>
      <w:r w:rsidR="00655D68">
        <w:t xml:space="preserve"> genom att göra avdrag vid återbetalning enligt 14 §. Övervägandena finns i avsnitt 5.4. Genom paragrafen genomförs artiklarna 7.3, 8.8, 13 och 14 i direktivet.</w:t>
      </w:r>
      <w:r w:rsidR="003E47EC">
        <w:t xml:space="preserve"> </w:t>
      </w:r>
    </w:p>
    <w:p w:rsidR="00655D68" w:rsidRDefault="00655D68" w:rsidP="00655D68">
      <w:pPr>
        <w:pStyle w:val="Brdtextmedindrag"/>
      </w:pPr>
      <w:r>
        <w:t xml:space="preserve">I </w:t>
      </w:r>
      <w:r w:rsidRPr="001479E0">
        <w:rPr>
          <w:i/>
        </w:rPr>
        <w:t>punkten 1</w:t>
      </w:r>
      <w:r>
        <w:t xml:space="preserve"> anges att konsumenten ska betala för leverans enligt ett särskilt önske</w:t>
      </w:r>
      <w:r>
        <w:softHyphen/>
        <w:t>mål som varit dyrare än det leveransalternativ som närings</w:t>
      </w:r>
      <w:r>
        <w:softHyphen/>
        <w:t>idkaren normalt använder. Ersättningen ska avse skillnaden mellan vad konsumenten betalat och kostnaden för leverans med näringsidkarens vanliga leveransmetod.</w:t>
      </w:r>
    </w:p>
    <w:p w:rsidR="00655D68" w:rsidRDefault="00655D68" w:rsidP="00655D68">
      <w:pPr>
        <w:pStyle w:val="Brdtextmedindrag"/>
      </w:pPr>
      <w:r>
        <w:t xml:space="preserve">Enligt </w:t>
      </w:r>
      <w:r w:rsidRPr="001479E0">
        <w:rPr>
          <w:i/>
        </w:rPr>
        <w:t>punkten 2</w:t>
      </w:r>
      <w:r>
        <w:t xml:space="preserve"> ska konsumenten betala ersättning för en värde</w:t>
      </w:r>
      <w:r>
        <w:softHyphen/>
        <w:t>minskning på en vara. Det gäller sådan värde</w:t>
      </w:r>
      <w:r>
        <w:softHyphen/>
        <w:t>minskning som beror på att konsumenten hanterat varan i större omfattning än som varit nödvändigt för att fastställa dess egen</w:t>
      </w:r>
      <w:r>
        <w:softHyphen/>
        <w:t>skaper eller funktion. I vilken utsträckning det är nödvändigt att hantera en vara för att fastställa dess egenskaper eller funktion får bedömas utifrån vilken typ av vara det är fråga om. Det kan till exempel vara fråga om värdeminskning till följd av att kläder fläckats eller skadats när de hanterats. Konsumenten ska endast betala värde</w:t>
      </w:r>
      <w:r>
        <w:softHyphen/>
        <w:t>minskningen om näringsidkaren uppfyllt sin informations</w:t>
      </w:r>
      <w:r>
        <w:softHyphen/>
        <w:t>skyldighet enligt 2 § första stycket 9. Enligt den bestämmelsen ska konsumenten få information bl.a. om de villkor som gäller när ångerrätten utövas, dvs. bl.a. att konsumenten kan bli skyldig att betala för värdeminskning av en vara. Informationen ska också ha getts på det sätt som anges i 3 § eller 5 § första stycket.</w:t>
      </w:r>
    </w:p>
    <w:p w:rsidR="00655D68" w:rsidRDefault="00655D68" w:rsidP="00600A3D">
      <w:pPr>
        <w:pStyle w:val="Brdtextmedindrag"/>
      </w:pPr>
      <w:r>
        <w:t xml:space="preserve">Av </w:t>
      </w:r>
      <w:r>
        <w:rPr>
          <w:i/>
        </w:rPr>
        <w:t>punkten 3</w:t>
      </w:r>
      <w:r w:rsidR="00E51764">
        <w:t xml:space="preserve">, som utformas efter </w:t>
      </w:r>
      <w:r w:rsidR="00E51764" w:rsidRPr="00E51764">
        <w:rPr>
          <w:i/>
        </w:rPr>
        <w:t>Lagrådets</w:t>
      </w:r>
      <w:r w:rsidR="00E51764">
        <w:t xml:space="preserve"> förslag,</w:t>
      </w:r>
      <w:r>
        <w:t xml:space="preserve"> framgår att konsumenten ska betala för den del av en tjänst som utförts under ånger</w:t>
      </w:r>
      <w:r w:rsidR="00026324">
        <w:softHyphen/>
      </w:r>
      <w:r>
        <w:t>fristen. En förutsättning är att det är konsu</w:t>
      </w:r>
      <w:r>
        <w:softHyphen/>
        <w:t>menten som uttryckligen begärt att utförandet av tjänsten skulle inledas under fristen. Utgångs</w:t>
      </w:r>
      <w:r w:rsidR="00147A25">
        <w:softHyphen/>
      </w:r>
      <w:r>
        <w:t>punkten är att det som konsumenten ska betala ska stå i proportion till omfattningen av den del av tjänsten som tillhanda</w:t>
      </w:r>
      <w:r>
        <w:softHyphen/>
        <w:t>hållits fram till dess att konsu</w:t>
      </w:r>
      <w:r>
        <w:softHyphen/>
        <w:t xml:space="preserve">menten underrättar näringsidkaren om att han eller hon utövar sin </w:t>
      </w:r>
      <w:r>
        <w:lastRenderedPageBreak/>
        <w:t>ånger</w:t>
      </w:r>
      <w:r>
        <w:softHyphen/>
        <w:t>rätt jämfört med den fullt utförda tjänsten som föreskrivs i avtale</w:t>
      </w:r>
      <w:r w:rsidR="003E47EC">
        <w:t>t. Om beloppet inte är skäligt</w:t>
      </w:r>
      <w:r>
        <w:t>, ska det sättas ned. Vid bedömningen av om beloppet är skäligt bör det göras en beräkning utifrån marknads</w:t>
      </w:r>
      <w:r>
        <w:softHyphen/>
        <w:t>värdet av det som utförts. En förutsättning för betal</w:t>
      </w:r>
      <w:r>
        <w:softHyphen/>
        <w:t>ningsskyldighet är att närings</w:t>
      </w:r>
      <w:r w:rsidR="00026324">
        <w:softHyphen/>
      </w:r>
      <w:r>
        <w:t>idkaren har lämnat infor</w:t>
      </w:r>
      <w:r>
        <w:softHyphen/>
        <w:t>mation enligt 2 § första stycket 9 och 11. Det innebär att näringsidkaren ska ha informerat om förutsättningarna för att utöva ångerrätten och om att konsumenten kan bli skyldig at</w:t>
      </w:r>
      <w:r w:rsidR="000201DD">
        <w:t>t betala ersättning</w:t>
      </w:r>
      <w:r>
        <w:t xml:space="preserve"> för utförda tjänster. Informationen ska ha getts på det sätt som anges i 3 § eller 5 § första stycket.</w:t>
      </w:r>
    </w:p>
    <w:p w:rsidR="00655D68" w:rsidRDefault="00B440C5" w:rsidP="00600A3D">
      <w:pPr>
        <w:pStyle w:val="Brdtextmedindrag"/>
      </w:pPr>
      <w:r>
        <w:t>Det finns</w:t>
      </w:r>
      <w:r w:rsidR="00655D68">
        <w:t xml:space="preserve"> enligt </w:t>
      </w:r>
      <w:r w:rsidR="00655D68" w:rsidRPr="001479E0">
        <w:rPr>
          <w:i/>
        </w:rPr>
        <w:t>pun</w:t>
      </w:r>
      <w:r w:rsidR="00655D68">
        <w:rPr>
          <w:i/>
        </w:rPr>
        <w:t>kten 4</w:t>
      </w:r>
      <w:r w:rsidR="00655D68">
        <w:t xml:space="preserve"> </w:t>
      </w:r>
      <w:r w:rsidR="00E51764">
        <w:t xml:space="preserve">som </w:t>
      </w:r>
      <w:r w:rsidR="00E10025">
        <w:t xml:space="preserve">också </w:t>
      </w:r>
      <w:r w:rsidR="00E51764">
        <w:t xml:space="preserve">utformas efter </w:t>
      </w:r>
      <w:r w:rsidR="00E51764" w:rsidRPr="00E51764">
        <w:rPr>
          <w:i/>
        </w:rPr>
        <w:t xml:space="preserve">Lagrådets </w:t>
      </w:r>
      <w:r w:rsidR="00E51764">
        <w:t xml:space="preserve">förslag, </w:t>
      </w:r>
      <w:r w:rsidR="00655D68">
        <w:t>även en skyldig</w:t>
      </w:r>
      <w:r w:rsidR="00655D68">
        <w:softHyphen/>
        <w:t xml:space="preserve">het för konsumenten att betala för </w:t>
      </w:r>
      <w:r w:rsidR="00AD5C4F">
        <w:t xml:space="preserve">en proportionell andel av det avtalade priset för </w:t>
      </w:r>
      <w:r w:rsidR="00655D68">
        <w:t xml:space="preserve">leverans av vatten, gas eller el, i de fall när försäljningen inte sker i en begränsad volym eller en fastställd kvantitet, och för leverans av fjärrvärme. Även i dessa fall gäller att konsumenten är betalningsskyldig endast om denne </w:t>
      </w:r>
      <w:r w:rsidR="003E47EC">
        <w:t>uttryck</w:t>
      </w:r>
      <w:r w:rsidR="00DB316B">
        <w:softHyphen/>
      </w:r>
      <w:r w:rsidR="003E47EC">
        <w:t xml:space="preserve">ligen </w:t>
      </w:r>
      <w:r w:rsidR="00655D68">
        <w:t xml:space="preserve">begärt att leveransen skulle ske under ångerfristen. Sker försäljning av vatten, gas eller el i en begränsad volym eller fastställd kvantitet, är det fråga om en vara och i så fall gäller 13 och 14 §§. På samma sätt som </w:t>
      </w:r>
      <w:r w:rsidR="003E47EC">
        <w:t>enligt punkten 3 ska ersättningen vara skälig</w:t>
      </w:r>
      <w:r w:rsidR="00655D68">
        <w:t xml:space="preserve"> och en förutsättning för betalningsskyldighet är att näringsidkaren har lämnat information enligt 2 § första stycket 9 och 11, på det sätt som anges i 3 § eller 5 § första stycket.</w:t>
      </w:r>
    </w:p>
    <w:p w:rsidR="00655D68" w:rsidRPr="001479E0" w:rsidRDefault="00655D68" w:rsidP="00655D68">
      <w:pPr>
        <w:pStyle w:val="Rubrik5utannumrering"/>
        <w:rPr>
          <w:i w:val="0"/>
        </w:rPr>
      </w:pPr>
      <w:r w:rsidRPr="001479E0">
        <w:rPr>
          <w:i w:val="0"/>
        </w:rPr>
        <w:t>Anknytande avtal</w:t>
      </w:r>
    </w:p>
    <w:p w:rsidR="00655D68" w:rsidRPr="00ED4051" w:rsidRDefault="00655D68" w:rsidP="00655D68">
      <w:pPr>
        <w:pStyle w:val="Brdtext"/>
        <w:rPr>
          <w:sz w:val="18"/>
          <w:szCs w:val="18"/>
        </w:rPr>
      </w:pPr>
      <w:r>
        <w:rPr>
          <w:b/>
          <w:sz w:val="18"/>
          <w:szCs w:val="18"/>
        </w:rPr>
        <w:t>16</w:t>
      </w:r>
      <w:r w:rsidRPr="00ED4051">
        <w:rPr>
          <w:b/>
          <w:sz w:val="18"/>
          <w:szCs w:val="18"/>
        </w:rPr>
        <w:t> §  </w:t>
      </w:r>
      <w:r w:rsidRPr="00ED4051">
        <w:rPr>
          <w:sz w:val="18"/>
          <w:szCs w:val="18"/>
        </w:rPr>
        <w:t>Om konsumenten utövar sin ångerrätt och med anledning av avtalet har ingått ett anknytande avtal med näringsidkaren eller med någon annan på grund av en överenskommelse mellan denne och näringsidkaren, ska det anknytande avtalet upphöra att gälla utan att konsumenten får åläggas någon påföljd för de</w:t>
      </w:r>
      <w:r>
        <w:rPr>
          <w:sz w:val="18"/>
          <w:szCs w:val="18"/>
        </w:rPr>
        <w:t>tta. Detsamma ska gälla om konsumenten utövar ångerrätten och det är fråga om ett sådant kreditköp som avses i konsumentkreditlagen (2010:1846).</w:t>
      </w:r>
    </w:p>
    <w:p w:rsidR="00655D68" w:rsidRDefault="00655D68" w:rsidP="00655D68">
      <w:pPr>
        <w:pStyle w:val="Brdtextmedindrag"/>
      </w:pPr>
    </w:p>
    <w:p w:rsidR="00655D68" w:rsidRDefault="00655D68" w:rsidP="00655D68">
      <w:pPr>
        <w:pStyle w:val="Brdtext"/>
      </w:pPr>
      <w:r>
        <w:t>Paragrafen innehåller en bestämmelse om automatisk återgång av så kallade anknytande avtal. Paragrafen motsvarar delvis hittillsvarande 2 kap. 16 § och 4 kap. 10 §. Övervägandena finns i avsnitt 5.4. Genom paragrafen genomförs artikel 15 i direktivet.</w:t>
      </w:r>
    </w:p>
    <w:p w:rsidR="00655D68" w:rsidRDefault="00655D68" w:rsidP="00655D68">
      <w:pPr>
        <w:pStyle w:val="Brdtextmedindrag"/>
      </w:pPr>
      <w:r>
        <w:t>Med anknytande avtal avses ett avtal genom vilket konsumenten för</w:t>
      </w:r>
      <w:r w:rsidR="00026324">
        <w:softHyphen/>
      </w:r>
      <w:r>
        <w:t>värvar varor eller tjänster i samband med ett distansavtal eller ett avtal utanför affärslokaler, när varorna levereras eller tjänsterna tillhandahålls av näringsidkaren eller en tredje part på grundval av en överens</w:t>
      </w:r>
      <w:r>
        <w:softHyphen/>
        <w:t>kom</w:t>
      </w:r>
      <w:r w:rsidR="00026324">
        <w:softHyphen/>
      </w:r>
      <w:r>
        <w:t xml:space="preserve">melse mellan den tredje parten och näringsidkaren (se definitionen av biavtal i artikel 2.15). I förhållande till hittillsvarande 2 kap. 16 § och 4 kap. 10 § utvidgas tillämpningsområdet genom att bestämmelsen inte endast omfattar kreditavtal utan alla anknytande avtal som ingåtts med anledning av distansavtalet eller avtalet utanför affärslokaler. Det kan till exempel vara fråga om försäkringsavtal eller avtal om service eller underhåll. </w:t>
      </w:r>
    </w:p>
    <w:p w:rsidR="00655D68" w:rsidRDefault="00655D68" w:rsidP="00655D68">
      <w:pPr>
        <w:pStyle w:val="Brdtextmedindrag"/>
      </w:pPr>
      <w:r>
        <w:t>Liksom enligt hittillsvarande bestämmelser ska ett anknytande kredit</w:t>
      </w:r>
      <w:r>
        <w:softHyphen/>
        <w:t xml:space="preserve">avtal, som ingåtts med någon annan än säljaren, upphöra att gälla när konsumenten utövar sin ångerrätt gentemot säljaren också när det inte finns någon överenskommelse mellan säljaren och kreditgivaren men där varan eller tjänsten anges i kreditavtalet. </w:t>
      </w:r>
    </w:p>
    <w:p w:rsidR="00655D68" w:rsidRDefault="00655D68" w:rsidP="00655D68">
      <w:pPr>
        <w:pStyle w:val="Brdtextmedindrag"/>
      </w:pPr>
      <w:r>
        <w:lastRenderedPageBreak/>
        <w:t>Att konsumenten inte får åläggas någon påföljd innebär inte att konsu</w:t>
      </w:r>
      <w:r>
        <w:softHyphen/>
        <w:t>menten undgår alla konsekvenser av att avtalet återgår. Konsumenten kan behöva stå för kostnader enligt 13 och 15 §§, t.ex. kostnader för att sända tillbaka varan, eventuella förhöjda leveranskostnader i enlighet med konsumentens val och värdeminskning i den mån sådana kostnader följer av att det anknytande avtalet upphör att gälla.</w:t>
      </w:r>
    </w:p>
    <w:p w:rsidR="00655D68" w:rsidRDefault="00655D68" w:rsidP="00655D68">
      <w:pPr>
        <w:pStyle w:val="Rubrik4utannumrering"/>
      </w:pPr>
      <w:r>
        <w:t xml:space="preserve">3 kap. </w:t>
      </w:r>
      <w:r w:rsidRPr="00ED4051">
        <w:rPr>
          <w:i/>
        </w:rPr>
        <w:t>Avtal</w:t>
      </w:r>
      <w:r>
        <w:t xml:space="preserve"> om finansiella tjänster och finansiella instrument</w:t>
      </w:r>
    </w:p>
    <w:p w:rsidR="00655D68" w:rsidRPr="00ED4051" w:rsidRDefault="00655D68" w:rsidP="00655D68">
      <w:pPr>
        <w:pStyle w:val="Rubrik5utannumrering"/>
        <w:spacing w:before="0"/>
        <w:rPr>
          <w:i w:val="0"/>
        </w:rPr>
      </w:pPr>
      <w:r w:rsidRPr="00ED4051">
        <w:rPr>
          <w:i w:val="0"/>
        </w:rPr>
        <w:t>Tillämpningsområde</w:t>
      </w:r>
    </w:p>
    <w:p w:rsidR="00655D68" w:rsidRPr="00ED4051" w:rsidRDefault="00655D68" w:rsidP="00655D68">
      <w:pPr>
        <w:pStyle w:val="Brdtext"/>
        <w:rPr>
          <w:sz w:val="18"/>
          <w:szCs w:val="18"/>
        </w:rPr>
      </w:pPr>
      <w:r w:rsidRPr="00ED4051">
        <w:rPr>
          <w:b/>
          <w:sz w:val="18"/>
          <w:szCs w:val="18"/>
        </w:rPr>
        <w:t>1 §  </w:t>
      </w:r>
      <w:r w:rsidRPr="00ED4051">
        <w:rPr>
          <w:sz w:val="18"/>
          <w:szCs w:val="18"/>
        </w:rPr>
        <w:t>Detta kapitel gäller för distansavtal mellan en näringsidkare och en konsu</w:t>
      </w:r>
      <w:r>
        <w:rPr>
          <w:sz w:val="18"/>
          <w:szCs w:val="18"/>
        </w:rPr>
        <w:softHyphen/>
      </w:r>
      <w:r w:rsidRPr="00ED4051">
        <w:rPr>
          <w:sz w:val="18"/>
          <w:szCs w:val="18"/>
        </w:rPr>
        <w:t>ment om kredit, försäkring, betalning eller andra finansiella tjänster eller om överlåtelse eller emission av finansiella instrument.</w:t>
      </w:r>
    </w:p>
    <w:p w:rsidR="00655D68" w:rsidRPr="00ED4051" w:rsidRDefault="00655D68" w:rsidP="00655D68">
      <w:pPr>
        <w:pStyle w:val="Brdtextmedindrag"/>
        <w:rPr>
          <w:i/>
          <w:sz w:val="18"/>
          <w:szCs w:val="18"/>
        </w:rPr>
      </w:pPr>
      <w:r w:rsidRPr="00ED4051">
        <w:rPr>
          <w:i/>
          <w:sz w:val="18"/>
          <w:szCs w:val="18"/>
        </w:rPr>
        <w:t>Kapitlet gäll</w:t>
      </w:r>
      <w:r>
        <w:rPr>
          <w:i/>
          <w:sz w:val="18"/>
          <w:szCs w:val="18"/>
        </w:rPr>
        <w:t xml:space="preserve">er även för avtal utanför </w:t>
      </w:r>
      <w:r w:rsidRPr="00ED4051">
        <w:rPr>
          <w:i/>
          <w:sz w:val="18"/>
          <w:szCs w:val="18"/>
        </w:rPr>
        <w:t>affärslokaler mellan en näringsidkare och en konsument om finansiella tjänster</w:t>
      </w:r>
      <w:r>
        <w:rPr>
          <w:i/>
          <w:sz w:val="18"/>
          <w:szCs w:val="18"/>
        </w:rPr>
        <w:t xml:space="preserve">. Kapitlet gäller dock inte för ett sådant avtal, om det pris som konsumenten sammanlagt ska betala understiger 400 kronor eller om avtalet </w:t>
      </w:r>
      <w:r w:rsidRPr="00ED4051">
        <w:rPr>
          <w:i/>
          <w:sz w:val="18"/>
          <w:szCs w:val="18"/>
        </w:rPr>
        <w:t xml:space="preserve">omfattas av konsumentkreditlagen (2010:1846). </w:t>
      </w:r>
    </w:p>
    <w:p w:rsidR="00655D68" w:rsidRPr="00ED4051" w:rsidRDefault="00655D68" w:rsidP="00655D68">
      <w:pPr>
        <w:pStyle w:val="Brdtextmedindrag"/>
        <w:rPr>
          <w:sz w:val="18"/>
          <w:szCs w:val="18"/>
        </w:rPr>
      </w:pPr>
      <w:r w:rsidRPr="00ED4051">
        <w:rPr>
          <w:sz w:val="18"/>
          <w:szCs w:val="18"/>
        </w:rPr>
        <w:t>Bestämmelserna gäller inte för de enskilda tjänster eller överlåtelser som utförs inom ramen för ett avtal om fortlöpande tjänster eller återkommande överlåtelser.</w:t>
      </w:r>
    </w:p>
    <w:p w:rsidR="00655D68" w:rsidRPr="00ED4051" w:rsidRDefault="00655D68" w:rsidP="00655D68">
      <w:pPr>
        <w:pStyle w:val="Brdtextmedindrag"/>
        <w:rPr>
          <w:sz w:val="18"/>
          <w:szCs w:val="18"/>
        </w:rPr>
      </w:pPr>
      <w:r w:rsidRPr="00ED4051">
        <w:rPr>
          <w:sz w:val="18"/>
          <w:szCs w:val="18"/>
        </w:rPr>
        <w:t xml:space="preserve">Om parterna inom ett år ingår ett nytt </w:t>
      </w:r>
      <w:r w:rsidRPr="00B34CF5">
        <w:rPr>
          <w:i/>
          <w:sz w:val="18"/>
          <w:szCs w:val="18"/>
        </w:rPr>
        <w:t>avtal</w:t>
      </w:r>
      <w:r w:rsidRPr="00ED4051">
        <w:rPr>
          <w:sz w:val="18"/>
          <w:szCs w:val="18"/>
        </w:rPr>
        <w:t xml:space="preserve"> om samma slag av finansiella tjänster eller finansiella instrument, behöver näringsidkaren inte på nytt l</w:t>
      </w:r>
      <w:r>
        <w:rPr>
          <w:sz w:val="18"/>
          <w:szCs w:val="18"/>
        </w:rPr>
        <w:t>ämna information enligt 3 och 4 </w:t>
      </w:r>
      <w:r w:rsidRPr="00ED4051">
        <w:rPr>
          <w:sz w:val="18"/>
          <w:szCs w:val="18"/>
        </w:rPr>
        <w:t>§§.</w:t>
      </w:r>
    </w:p>
    <w:p w:rsidR="00655D68" w:rsidRPr="00ED4051" w:rsidRDefault="00655D68" w:rsidP="00655D68">
      <w:pPr>
        <w:pStyle w:val="Brdtextmedindrag"/>
        <w:rPr>
          <w:sz w:val="18"/>
          <w:szCs w:val="18"/>
        </w:rPr>
      </w:pPr>
      <w:r w:rsidRPr="00ED4051">
        <w:rPr>
          <w:sz w:val="18"/>
          <w:szCs w:val="18"/>
        </w:rPr>
        <w:t>Med finansiella instrument avses detsamma som i lagen (1991:980) om handel med finansiella instrument. Det som sägs i detta kapitel om finansiella instrument gäller också andra finansiella produkter.</w:t>
      </w:r>
    </w:p>
    <w:p w:rsidR="00655D68" w:rsidRDefault="00655D68" w:rsidP="00655D68">
      <w:pPr>
        <w:pStyle w:val="Brdtextmedindrag"/>
      </w:pPr>
    </w:p>
    <w:p w:rsidR="00655D68" w:rsidRDefault="00655D68" w:rsidP="00655D68">
      <w:pPr>
        <w:pStyle w:val="Brdtext"/>
      </w:pPr>
      <w:r>
        <w:t xml:space="preserve">Paragrafen anger tillämpningsområdet för lagens bestämmelser om avtal om finansiella tjänster och finansiella instrument. Övervägandena finns i avsnitt 5.2. </w:t>
      </w:r>
    </w:p>
    <w:p w:rsidR="00655D68" w:rsidRDefault="00655D68" w:rsidP="00655D68">
      <w:pPr>
        <w:pStyle w:val="Brdtextmedindrag"/>
      </w:pPr>
      <w:r>
        <w:t xml:space="preserve">Enligt </w:t>
      </w:r>
      <w:r w:rsidRPr="00101E47">
        <w:rPr>
          <w:i/>
        </w:rPr>
        <w:t>andra stycket</w:t>
      </w:r>
      <w:r>
        <w:t>, som är nytt, gäller 3 kap. även för avtal utanför affärslokaler om finansiella tjänster. En definition av begreppet avtal utanför affärslokaler finns i 1 kap. 2 §. Det gäller alltså t.ex. försäkrings</w:t>
      </w:r>
      <w:r>
        <w:softHyphen/>
        <w:t>avtal som träffas i konsumentens bostad eller i ett köpcentrum. Precis som när det gäller 2 kap. gäller inte kapitlet om det pris som konsu</w:t>
      </w:r>
      <w:r>
        <w:softHyphen/>
        <w:t>menten ska betala understiger 400 kronor. Avtal som omfattas av konsu</w:t>
      </w:r>
      <w:r w:rsidR="00DB316B">
        <w:softHyphen/>
      </w:r>
      <w:r>
        <w:t>mentkreditlagen (2010:1846) är också undantagna. För kreditavtal som ingås utanför affärslokaler regleras informations</w:t>
      </w:r>
      <w:r>
        <w:softHyphen/>
        <w:t xml:space="preserve">krav och ångerrätt av den lagen. </w:t>
      </w:r>
    </w:p>
    <w:p w:rsidR="00655D68" w:rsidRDefault="00655D68" w:rsidP="00655D68">
      <w:pPr>
        <w:pStyle w:val="Brdtextmedindrag"/>
      </w:pPr>
      <w:r w:rsidRPr="00101E47">
        <w:rPr>
          <w:i/>
        </w:rPr>
        <w:t>Fjärde stycket</w:t>
      </w:r>
      <w:r>
        <w:t xml:space="preserve">, som motsvarar hittillsvarande tredje stycket, ändras endast på så sätt att ”distansavtal” ersätts av ”avtal”. </w:t>
      </w:r>
    </w:p>
    <w:p w:rsidR="00655D68" w:rsidRDefault="00655D68" w:rsidP="00655D68">
      <w:pPr>
        <w:pStyle w:val="Brdtextmedindrag"/>
      </w:pPr>
    </w:p>
    <w:p w:rsidR="00655D68" w:rsidRPr="00101E47" w:rsidRDefault="00655D68" w:rsidP="00655D68">
      <w:pPr>
        <w:pStyle w:val="Brdtext"/>
        <w:rPr>
          <w:sz w:val="18"/>
          <w:szCs w:val="18"/>
        </w:rPr>
      </w:pPr>
      <w:r w:rsidRPr="00101E47">
        <w:rPr>
          <w:b/>
          <w:sz w:val="18"/>
          <w:szCs w:val="18"/>
        </w:rPr>
        <w:t>2 §</w:t>
      </w:r>
      <w:r w:rsidRPr="00101E47">
        <w:rPr>
          <w:sz w:val="18"/>
          <w:szCs w:val="18"/>
        </w:rPr>
        <w:t>  Bes</w:t>
      </w:r>
      <w:r>
        <w:rPr>
          <w:sz w:val="18"/>
          <w:szCs w:val="18"/>
        </w:rPr>
        <w:t>tämmelserna om ångerrätt i 7–12 </w:t>
      </w:r>
      <w:r w:rsidRPr="00101E47">
        <w:rPr>
          <w:sz w:val="18"/>
          <w:szCs w:val="18"/>
        </w:rPr>
        <w:t xml:space="preserve">§§ gäller inte </w:t>
      </w:r>
      <w:r w:rsidRPr="00101E47">
        <w:rPr>
          <w:i/>
          <w:sz w:val="18"/>
          <w:szCs w:val="18"/>
        </w:rPr>
        <w:t>avtal</w:t>
      </w:r>
      <w:r w:rsidRPr="00101E47">
        <w:rPr>
          <w:sz w:val="18"/>
          <w:szCs w:val="18"/>
        </w:rPr>
        <w:t xml:space="preserve"> om</w:t>
      </w:r>
    </w:p>
    <w:p w:rsidR="00655D68" w:rsidRPr="00101E47" w:rsidRDefault="00655D68" w:rsidP="00655D68">
      <w:pPr>
        <w:pStyle w:val="Brdtextmedindrag"/>
        <w:rPr>
          <w:sz w:val="18"/>
          <w:szCs w:val="18"/>
        </w:rPr>
      </w:pPr>
      <w:r w:rsidRPr="00101E47">
        <w:rPr>
          <w:sz w:val="18"/>
          <w:szCs w:val="18"/>
        </w:rPr>
        <w:t>1. finansiell tjänst eller överlåtel</w:t>
      </w:r>
      <w:r>
        <w:rPr>
          <w:sz w:val="18"/>
          <w:szCs w:val="18"/>
        </w:rPr>
        <w:t>se av finansiellt instrument</w:t>
      </w:r>
      <w:r w:rsidRPr="004F4107">
        <w:rPr>
          <w:i/>
          <w:sz w:val="18"/>
          <w:szCs w:val="18"/>
        </w:rPr>
        <w:t>,</w:t>
      </w:r>
      <w:r>
        <w:rPr>
          <w:sz w:val="18"/>
          <w:szCs w:val="18"/>
        </w:rPr>
        <w:t xml:space="preserve"> </w:t>
      </w:r>
      <w:r w:rsidRPr="00745107">
        <w:rPr>
          <w:i/>
          <w:sz w:val="18"/>
          <w:szCs w:val="18"/>
        </w:rPr>
        <w:t>om</w:t>
      </w:r>
      <w:r w:rsidRPr="00101E47">
        <w:rPr>
          <w:sz w:val="18"/>
          <w:szCs w:val="18"/>
        </w:rPr>
        <w:t xml:space="preserve"> priset beror på sådana svängningar på finansmarknaden som näringsidkaren inte kan påverka och som kan inträffa under ångerfristen,</w:t>
      </w:r>
    </w:p>
    <w:p w:rsidR="00655D68" w:rsidRPr="00101E47" w:rsidRDefault="00655D68" w:rsidP="00655D68">
      <w:pPr>
        <w:pStyle w:val="Brdtextmedindrag"/>
        <w:rPr>
          <w:sz w:val="18"/>
          <w:szCs w:val="18"/>
        </w:rPr>
      </w:pPr>
      <w:r w:rsidRPr="00101E47">
        <w:rPr>
          <w:sz w:val="18"/>
          <w:szCs w:val="18"/>
        </w:rPr>
        <w:t>2. deltagande i emission eller annan likartad aktivitet</w:t>
      </w:r>
      <w:r w:rsidRPr="004F4107">
        <w:rPr>
          <w:i/>
          <w:sz w:val="18"/>
          <w:szCs w:val="18"/>
        </w:rPr>
        <w:t>,</w:t>
      </w:r>
      <w:r w:rsidRPr="00101E47">
        <w:rPr>
          <w:sz w:val="18"/>
          <w:szCs w:val="18"/>
        </w:rPr>
        <w:t xml:space="preserve"> </w:t>
      </w:r>
      <w:r>
        <w:rPr>
          <w:i/>
          <w:sz w:val="18"/>
          <w:szCs w:val="18"/>
        </w:rPr>
        <w:t>om</w:t>
      </w:r>
      <w:r w:rsidRPr="00101E47">
        <w:rPr>
          <w:sz w:val="18"/>
          <w:szCs w:val="18"/>
        </w:rPr>
        <w:t xml:space="preserve"> priset för den rättighet som aktiviteten avser efter teckningstidens utgång kommer att bero på sådana svängningar på finansmarknaden som sägs i 1,</w:t>
      </w:r>
    </w:p>
    <w:p w:rsidR="00655D68" w:rsidRPr="00101E47" w:rsidRDefault="00655D68" w:rsidP="00655D68">
      <w:pPr>
        <w:pStyle w:val="Brdtextmedindrag"/>
        <w:rPr>
          <w:sz w:val="18"/>
          <w:szCs w:val="18"/>
        </w:rPr>
      </w:pPr>
      <w:r w:rsidRPr="00101E47">
        <w:rPr>
          <w:sz w:val="18"/>
          <w:szCs w:val="18"/>
        </w:rPr>
        <w:t>3. kredit som är förenad med panträtt i fast egendom, tomträtt eller bostadsrätt eller liknande rätt eller som är förenad med motsvarande rätt i byggnad som inte hör till fastighet, eller</w:t>
      </w:r>
    </w:p>
    <w:p w:rsidR="00655D68" w:rsidRPr="00101E47" w:rsidRDefault="00655D68" w:rsidP="00655D68">
      <w:pPr>
        <w:pStyle w:val="Brdtextmedindrag"/>
        <w:rPr>
          <w:sz w:val="18"/>
          <w:szCs w:val="18"/>
        </w:rPr>
      </w:pPr>
      <w:r w:rsidRPr="00101E47">
        <w:rPr>
          <w:sz w:val="18"/>
          <w:szCs w:val="18"/>
        </w:rPr>
        <w:t>4. försäkring med en avtalad giltighetstid om en månad eller mindre.</w:t>
      </w:r>
    </w:p>
    <w:p w:rsidR="00655D68" w:rsidRPr="00101E47" w:rsidRDefault="00655D68" w:rsidP="00655D68">
      <w:pPr>
        <w:pStyle w:val="Brdtextmedindrag"/>
        <w:rPr>
          <w:sz w:val="18"/>
          <w:szCs w:val="18"/>
        </w:rPr>
      </w:pPr>
      <w:r w:rsidRPr="00101E47">
        <w:rPr>
          <w:sz w:val="18"/>
          <w:szCs w:val="18"/>
        </w:rPr>
        <w:lastRenderedPageBreak/>
        <w:t>Bestämmelserna om ångerrätt gäller inte heller om båda parter på konsumen</w:t>
      </w:r>
      <w:r>
        <w:rPr>
          <w:sz w:val="18"/>
          <w:szCs w:val="18"/>
        </w:rPr>
        <w:softHyphen/>
      </w:r>
      <w:r w:rsidRPr="00101E47">
        <w:rPr>
          <w:sz w:val="18"/>
          <w:szCs w:val="18"/>
        </w:rPr>
        <w:t xml:space="preserve">tens begäran har fullgjort sina förpliktelser enligt </w:t>
      </w:r>
      <w:r w:rsidRPr="0053038A">
        <w:rPr>
          <w:i/>
          <w:sz w:val="18"/>
          <w:szCs w:val="18"/>
        </w:rPr>
        <w:t>avtalet</w:t>
      </w:r>
      <w:r w:rsidRPr="00101E47">
        <w:rPr>
          <w:sz w:val="18"/>
          <w:szCs w:val="18"/>
        </w:rPr>
        <w:t>.</w:t>
      </w:r>
    </w:p>
    <w:p w:rsidR="00655D68" w:rsidRDefault="00655D68" w:rsidP="00655D68">
      <w:pPr>
        <w:pStyle w:val="Brdtextmedindrag"/>
      </w:pPr>
    </w:p>
    <w:p w:rsidR="00655D68" w:rsidRDefault="00655D68" w:rsidP="00655D68">
      <w:pPr>
        <w:pStyle w:val="Brdtext"/>
      </w:pPr>
      <w:r>
        <w:t>Paragrafen innehåller vissa undantag från bestämmelserna om ångerrätt. Övervägandena finns i avsnitt 5.2.</w:t>
      </w:r>
    </w:p>
    <w:p w:rsidR="00655D68" w:rsidRDefault="00655D68" w:rsidP="00655D68">
      <w:pPr>
        <w:pStyle w:val="Brdtextmedindrag"/>
      </w:pPr>
      <w:r>
        <w:t>Ändringarna i paragrafen innebär att ”distansavtal” ersätts av ”avtal”, eftersom bestämmelserna förutom distansavtal även gäller avtal utanför affärslokaler som avser finansiella tjänster, se 1 §. Det innebär att samma undantag från ångerrätten gäller vid dessa avtal. I övrigt görs ingen ändring i sak.</w:t>
      </w:r>
    </w:p>
    <w:p w:rsidR="00655D68" w:rsidRPr="00101E47" w:rsidRDefault="00655D68" w:rsidP="00655D68">
      <w:pPr>
        <w:pStyle w:val="Rubrik5utannumrering"/>
        <w:rPr>
          <w:i w:val="0"/>
        </w:rPr>
      </w:pPr>
      <w:r w:rsidRPr="00101E47">
        <w:rPr>
          <w:i w:val="0"/>
        </w:rPr>
        <w:t>Information innan ett avtal ingås</w:t>
      </w:r>
    </w:p>
    <w:p w:rsidR="00655D68" w:rsidRPr="00101E47" w:rsidRDefault="00655D68" w:rsidP="00655D68">
      <w:pPr>
        <w:pStyle w:val="Brdtext"/>
        <w:rPr>
          <w:sz w:val="18"/>
          <w:szCs w:val="18"/>
        </w:rPr>
      </w:pPr>
      <w:r w:rsidRPr="00101E47">
        <w:rPr>
          <w:b/>
          <w:sz w:val="18"/>
          <w:szCs w:val="18"/>
        </w:rPr>
        <w:t>3 §  </w:t>
      </w:r>
      <w:r w:rsidRPr="00101E47">
        <w:rPr>
          <w:sz w:val="18"/>
          <w:szCs w:val="18"/>
        </w:rPr>
        <w:t xml:space="preserve">I rimlig tid innan ett </w:t>
      </w:r>
      <w:r w:rsidRPr="008329D2">
        <w:rPr>
          <w:i/>
          <w:sz w:val="18"/>
          <w:szCs w:val="18"/>
        </w:rPr>
        <w:t>avtal</w:t>
      </w:r>
      <w:r w:rsidRPr="00101E47">
        <w:rPr>
          <w:sz w:val="18"/>
          <w:szCs w:val="18"/>
        </w:rPr>
        <w:t xml:space="preserve"> ingås ska näringsidkaren ge information om</w:t>
      </w:r>
    </w:p>
    <w:p w:rsidR="00655D68" w:rsidRPr="00101E47" w:rsidRDefault="00655D68" w:rsidP="00655D68">
      <w:pPr>
        <w:pStyle w:val="Brdtextmedindrag"/>
        <w:rPr>
          <w:sz w:val="18"/>
          <w:szCs w:val="18"/>
        </w:rPr>
      </w:pPr>
      <w:r w:rsidRPr="00101E47">
        <w:rPr>
          <w:sz w:val="18"/>
          <w:szCs w:val="18"/>
        </w:rPr>
        <w:t>1. sitt namn och organisationsnummer, sin adress, sitt telefonnummer eller sin e-postadress och sin huvudsakliga verksamhet samt motsvarande uppgifter beträffande en mellanman som näringsidkaren anlitar, inklusive uppgift om dennes relation till näringsidkaren,</w:t>
      </w:r>
    </w:p>
    <w:p w:rsidR="00655D68" w:rsidRPr="00101E47" w:rsidRDefault="00655D68" w:rsidP="00655D68">
      <w:pPr>
        <w:pStyle w:val="Brdtextmedindrag"/>
        <w:rPr>
          <w:sz w:val="18"/>
          <w:szCs w:val="18"/>
        </w:rPr>
      </w:pPr>
      <w:r w:rsidRPr="00101E47">
        <w:rPr>
          <w:sz w:val="18"/>
          <w:szCs w:val="18"/>
        </w:rPr>
        <w:t>2. ansvarig tillsynsmyndighet, om verksamheten kräver tillstånd,</w:t>
      </w:r>
    </w:p>
    <w:p w:rsidR="00655D68" w:rsidRPr="00101E47" w:rsidRDefault="00655D68" w:rsidP="00655D68">
      <w:pPr>
        <w:pStyle w:val="Brdtextmedindrag"/>
        <w:rPr>
          <w:sz w:val="18"/>
          <w:szCs w:val="18"/>
        </w:rPr>
      </w:pPr>
      <w:r w:rsidRPr="00101E47">
        <w:rPr>
          <w:sz w:val="18"/>
          <w:szCs w:val="18"/>
        </w:rPr>
        <w:t>3. den finansiella tjänstens eller det finansiella instrumentets huvudsakliga egenskaper,</w:t>
      </w:r>
    </w:p>
    <w:p w:rsidR="00655D68" w:rsidRPr="00101E47" w:rsidRDefault="00655D68" w:rsidP="00655D68">
      <w:pPr>
        <w:pStyle w:val="Brdtextmedindrag"/>
        <w:rPr>
          <w:sz w:val="18"/>
          <w:szCs w:val="18"/>
        </w:rPr>
      </w:pPr>
      <w:r w:rsidRPr="00101E47">
        <w:rPr>
          <w:sz w:val="18"/>
          <w:szCs w:val="18"/>
        </w:rPr>
        <w:t>4. den finansiella tjänstens eller det finansiella instrumentets pris, inbegripet arvoden, skatter och avgifter,</w:t>
      </w:r>
    </w:p>
    <w:p w:rsidR="00655D68" w:rsidRPr="00101E47" w:rsidRDefault="00655D68" w:rsidP="00655D68">
      <w:pPr>
        <w:pStyle w:val="Brdtextmedindrag"/>
        <w:rPr>
          <w:sz w:val="18"/>
          <w:szCs w:val="18"/>
        </w:rPr>
      </w:pPr>
      <w:r w:rsidRPr="00101E47">
        <w:rPr>
          <w:sz w:val="18"/>
          <w:szCs w:val="18"/>
        </w:rPr>
        <w:t>5. att det med avtalet kan följa skatter, avgifter eller kostnader som varken betalas genom näringsidkaren eller påförs av denne,</w:t>
      </w:r>
    </w:p>
    <w:p w:rsidR="00655D68" w:rsidRPr="00101E47" w:rsidRDefault="00655D68" w:rsidP="00655D68">
      <w:pPr>
        <w:pStyle w:val="Brdtextmedindrag"/>
        <w:rPr>
          <w:sz w:val="18"/>
          <w:szCs w:val="18"/>
        </w:rPr>
      </w:pPr>
      <w:r w:rsidRPr="00101E47">
        <w:rPr>
          <w:sz w:val="18"/>
          <w:szCs w:val="18"/>
        </w:rPr>
        <w:t>6. de särskilda risker som följer med det finansiella instrument som avtalet avser, inklusive uppgift om att den tidigare värdeutvecklingen och avkastningen inte ger någon säker vägledning i fråga om den framtida utvecklingen och avkastningen,</w:t>
      </w:r>
    </w:p>
    <w:p w:rsidR="00655D68" w:rsidRPr="00101E47" w:rsidRDefault="00655D68" w:rsidP="00655D68">
      <w:pPr>
        <w:pStyle w:val="Brdtextmedindrag"/>
        <w:rPr>
          <w:sz w:val="18"/>
          <w:szCs w:val="18"/>
        </w:rPr>
      </w:pPr>
      <w:r w:rsidRPr="00101E47">
        <w:rPr>
          <w:sz w:val="18"/>
          <w:szCs w:val="18"/>
        </w:rPr>
        <w:t>7. sättet för betalning och för fullgörande,</w:t>
      </w:r>
    </w:p>
    <w:p w:rsidR="00655D68" w:rsidRPr="00101E47" w:rsidRDefault="00655D68" w:rsidP="00655D68">
      <w:pPr>
        <w:pStyle w:val="Brdtextmedindrag"/>
        <w:rPr>
          <w:sz w:val="18"/>
          <w:szCs w:val="18"/>
        </w:rPr>
      </w:pPr>
      <w:r w:rsidRPr="00101E47">
        <w:rPr>
          <w:sz w:val="18"/>
          <w:szCs w:val="18"/>
        </w:rPr>
        <w:t>8. vad som gäller om ångerrätt enligt denna lag, inklusive uppgi</w:t>
      </w:r>
      <w:r>
        <w:rPr>
          <w:sz w:val="18"/>
          <w:szCs w:val="18"/>
        </w:rPr>
        <w:t>ft om vad konsumenten enligt 11 </w:t>
      </w:r>
      <w:r w:rsidRPr="00101E47">
        <w:rPr>
          <w:sz w:val="18"/>
          <w:szCs w:val="18"/>
        </w:rPr>
        <w:t>§ kan komma att få betala vid utövande av ångerrätten,</w:t>
      </w:r>
    </w:p>
    <w:p w:rsidR="00655D68" w:rsidRPr="00101E47" w:rsidRDefault="00655D68" w:rsidP="00655D68">
      <w:pPr>
        <w:pStyle w:val="Brdtextmedindrag"/>
        <w:rPr>
          <w:sz w:val="18"/>
          <w:szCs w:val="18"/>
        </w:rPr>
      </w:pPr>
      <w:r w:rsidRPr="00101E47">
        <w:rPr>
          <w:sz w:val="18"/>
          <w:szCs w:val="18"/>
        </w:rPr>
        <w:t>9. kostnaden för att ett medel för distanskommunikation används, om inte kostnaden är beräknad efter normaltaxa,</w:t>
      </w:r>
    </w:p>
    <w:p w:rsidR="00655D68" w:rsidRPr="00101E47" w:rsidRDefault="00655D68" w:rsidP="00655D68">
      <w:pPr>
        <w:pStyle w:val="Brdtextmedindrag"/>
        <w:rPr>
          <w:sz w:val="18"/>
          <w:szCs w:val="18"/>
        </w:rPr>
      </w:pPr>
      <w:r w:rsidRPr="00101E47">
        <w:rPr>
          <w:sz w:val="18"/>
          <w:szCs w:val="18"/>
        </w:rPr>
        <w:t>10. den tid under vilken erbjudandet gäller,</w:t>
      </w:r>
    </w:p>
    <w:p w:rsidR="00655D68" w:rsidRPr="00101E47" w:rsidRDefault="00655D68" w:rsidP="00655D68">
      <w:pPr>
        <w:pStyle w:val="Brdtextmedindrag"/>
        <w:rPr>
          <w:sz w:val="18"/>
          <w:szCs w:val="18"/>
        </w:rPr>
      </w:pPr>
      <w:r w:rsidRPr="00101E47">
        <w:rPr>
          <w:sz w:val="18"/>
          <w:szCs w:val="18"/>
        </w:rPr>
        <w:t>11. avtalets kortaste löptid, om avtalet avser en fortlöpande eller periodiskt återkommande finansiell tjänst,</w:t>
      </w:r>
    </w:p>
    <w:p w:rsidR="00655D68" w:rsidRPr="00101E47" w:rsidRDefault="00655D68" w:rsidP="00655D68">
      <w:pPr>
        <w:pStyle w:val="Brdtextmedindrag"/>
        <w:rPr>
          <w:sz w:val="18"/>
          <w:szCs w:val="18"/>
        </w:rPr>
      </w:pPr>
      <w:r w:rsidRPr="00101E47">
        <w:rPr>
          <w:sz w:val="18"/>
          <w:szCs w:val="18"/>
        </w:rPr>
        <w:t>12. vad som gäller om uppsägning av avtalet i förtid eller ensidigt,</w:t>
      </w:r>
    </w:p>
    <w:p w:rsidR="00655D68" w:rsidRPr="00101E47" w:rsidRDefault="00655D68" w:rsidP="00655D68">
      <w:pPr>
        <w:pStyle w:val="Brdtextmedindrag"/>
        <w:rPr>
          <w:sz w:val="18"/>
          <w:szCs w:val="18"/>
        </w:rPr>
      </w:pPr>
      <w:r w:rsidRPr="00101E47">
        <w:rPr>
          <w:sz w:val="18"/>
          <w:szCs w:val="18"/>
        </w:rPr>
        <w:t>13. vilket lands lag om marknadsföring som har följts,</w:t>
      </w:r>
    </w:p>
    <w:p w:rsidR="00655D68" w:rsidRPr="00101E47" w:rsidRDefault="00655D68" w:rsidP="00655D68">
      <w:pPr>
        <w:pStyle w:val="Brdtextmedindrag"/>
        <w:rPr>
          <w:sz w:val="18"/>
          <w:szCs w:val="18"/>
        </w:rPr>
      </w:pPr>
      <w:r w:rsidRPr="00101E47">
        <w:rPr>
          <w:sz w:val="18"/>
          <w:szCs w:val="18"/>
        </w:rPr>
        <w:t>14. avtalsvillkor om vilket lands lag som ska tillämpas på avtalet och om vilken domstol som är behörig,</w:t>
      </w:r>
    </w:p>
    <w:p w:rsidR="00655D68" w:rsidRPr="00101E47" w:rsidRDefault="00655D68" w:rsidP="00655D68">
      <w:pPr>
        <w:pStyle w:val="Brdtextmedindrag"/>
        <w:rPr>
          <w:sz w:val="18"/>
          <w:szCs w:val="18"/>
        </w:rPr>
      </w:pPr>
      <w:r w:rsidRPr="00101E47">
        <w:rPr>
          <w:sz w:val="18"/>
          <w:szCs w:val="18"/>
        </w:rPr>
        <w:t>15. på vilket språk avtalsvillkoren och informationen tillhandahålls och på vilket språk näringsidkaren åtar sig att kommunicera under avtalstiden,</w:t>
      </w:r>
    </w:p>
    <w:p w:rsidR="00655D68" w:rsidRPr="00101E47" w:rsidRDefault="00655D68" w:rsidP="00655D68">
      <w:pPr>
        <w:pStyle w:val="Brdtextmedindrag"/>
        <w:rPr>
          <w:sz w:val="18"/>
          <w:szCs w:val="18"/>
        </w:rPr>
      </w:pPr>
      <w:r w:rsidRPr="00101E47">
        <w:rPr>
          <w:sz w:val="18"/>
          <w:szCs w:val="18"/>
        </w:rPr>
        <w:t>16. hur klagomål i fråga om avtalet behandlas och vilka möjligheter som finns att få en tvist med näringsidkaren prövad utanför domstol, och</w:t>
      </w:r>
    </w:p>
    <w:p w:rsidR="00655D68" w:rsidRPr="00101E47" w:rsidRDefault="00655D68" w:rsidP="00655D68">
      <w:pPr>
        <w:pStyle w:val="Brdtextmedindrag"/>
        <w:rPr>
          <w:sz w:val="18"/>
          <w:szCs w:val="18"/>
        </w:rPr>
      </w:pPr>
      <w:r w:rsidRPr="00101E47">
        <w:rPr>
          <w:sz w:val="18"/>
          <w:szCs w:val="18"/>
        </w:rPr>
        <w:t>17. vilka garantifonder eller liknande ersättningssystem som finns.</w:t>
      </w:r>
    </w:p>
    <w:p w:rsidR="00655D68" w:rsidRPr="00101E47" w:rsidRDefault="00655D68" w:rsidP="00655D68">
      <w:pPr>
        <w:pStyle w:val="Brdtextmedindrag"/>
        <w:rPr>
          <w:sz w:val="18"/>
          <w:szCs w:val="18"/>
        </w:rPr>
      </w:pPr>
      <w:r w:rsidRPr="00101E47">
        <w:rPr>
          <w:sz w:val="18"/>
          <w:szCs w:val="18"/>
        </w:rPr>
        <w:t>Informationen ska ges klart och begripligt och på ett sätt som är anpassat till det medel för distanskommunikation som används. Näringsidkaren ska ta särskild hänsyn till behovet av skydd för underåriga.</w:t>
      </w:r>
    </w:p>
    <w:p w:rsidR="00655D68" w:rsidRPr="00101E47" w:rsidRDefault="00655D68" w:rsidP="00655D68">
      <w:pPr>
        <w:pStyle w:val="Brdtextmedindrag"/>
        <w:rPr>
          <w:sz w:val="18"/>
          <w:szCs w:val="18"/>
        </w:rPr>
      </w:pPr>
      <w:r w:rsidRPr="00101E47">
        <w:rPr>
          <w:sz w:val="18"/>
          <w:szCs w:val="18"/>
        </w:rPr>
        <w:t xml:space="preserve">I rimlig tid innan ett </w:t>
      </w:r>
      <w:r w:rsidRPr="00101E47">
        <w:rPr>
          <w:i/>
          <w:sz w:val="18"/>
          <w:szCs w:val="18"/>
        </w:rPr>
        <w:t>avtal</w:t>
      </w:r>
      <w:r w:rsidRPr="00101E47">
        <w:rPr>
          <w:sz w:val="18"/>
          <w:szCs w:val="18"/>
        </w:rPr>
        <w:t xml:space="preserve"> ingås ska näringsidkaren också tillhandahålla samtliga avtalsvillkor.</w:t>
      </w:r>
    </w:p>
    <w:p w:rsidR="00655D68" w:rsidRPr="00101E47" w:rsidRDefault="00655D68" w:rsidP="00655D68">
      <w:pPr>
        <w:pStyle w:val="Brdtextmedindrag"/>
        <w:rPr>
          <w:sz w:val="18"/>
          <w:szCs w:val="18"/>
        </w:rPr>
      </w:pPr>
      <w:r w:rsidRPr="00101E47">
        <w:rPr>
          <w:sz w:val="18"/>
          <w:szCs w:val="18"/>
        </w:rPr>
        <w:t>Informationen och avtalsvillkoren ska ges i en handling eller i någon annan läsbar och varaktig form som är tillgänglig för konsumenten. Om avtalet ska ingås genom ett medel för distanskommunikation som inte tillåter att informa</w:t>
      </w:r>
      <w:r>
        <w:rPr>
          <w:sz w:val="18"/>
          <w:szCs w:val="18"/>
        </w:rPr>
        <w:softHyphen/>
      </w:r>
      <w:r w:rsidRPr="00101E47">
        <w:rPr>
          <w:sz w:val="18"/>
          <w:szCs w:val="18"/>
        </w:rPr>
        <w:t xml:space="preserve">tionen och avtalsvillkoren ges i sådan form före avtalsslutet, ska näringsidkaren </w:t>
      </w:r>
      <w:r w:rsidRPr="00101E47">
        <w:rPr>
          <w:sz w:val="18"/>
          <w:szCs w:val="18"/>
        </w:rPr>
        <w:lastRenderedPageBreak/>
        <w:t>ge konsumenten informationen i denna form snarast efter det att avtalet har ingåtts.</w:t>
      </w:r>
    </w:p>
    <w:p w:rsidR="00655D68" w:rsidRPr="00101E47" w:rsidRDefault="00655D68" w:rsidP="00655D68">
      <w:pPr>
        <w:pStyle w:val="Brdtextmedindrag"/>
        <w:rPr>
          <w:sz w:val="18"/>
          <w:szCs w:val="18"/>
        </w:rPr>
      </w:pPr>
      <w:r w:rsidRPr="00101E47">
        <w:rPr>
          <w:sz w:val="18"/>
          <w:szCs w:val="18"/>
        </w:rPr>
        <w:t xml:space="preserve">Om </w:t>
      </w:r>
      <w:r w:rsidRPr="00101E47">
        <w:rPr>
          <w:i/>
          <w:sz w:val="18"/>
          <w:szCs w:val="18"/>
        </w:rPr>
        <w:t>avtalet</w:t>
      </w:r>
      <w:r w:rsidRPr="00101E47">
        <w:rPr>
          <w:sz w:val="18"/>
          <w:szCs w:val="18"/>
        </w:rPr>
        <w:t xml:space="preserve"> avser en betaltjänst enligt lagen (2010:751) om betal</w:t>
      </w:r>
      <w:r w:rsidRPr="00101E47">
        <w:rPr>
          <w:sz w:val="18"/>
          <w:szCs w:val="18"/>
        </w:rPr>
        <w:softHyphen/>
        <w:t>tjänster gäller inte första stycket 1–4, 11, 12 och 14–16.</w:t>
      </w:r>
    </w:p>
    <w:p w:rsidR="00655D68" w:rsidRDefault="00655D68" w:rsidP="00655D68">
      <w:pPr>
        <w:pStyle w:val="Brdtextmedindrag"/>
      </w:pPr>
    </w:p>
    <w:p w:rsidR="00655D68" w:rsidRDefault="00655D68" w:rsidP="00655D68">
      <w:pPr>
        <w:pStyle w:val="Brdtext"/>
      </w:pPr>
      <w:r>
        <w:t xml:space="preserve">Paragrafen reglerar de informationskrav som gäller för avtal om finansiella tjänster och finansiella instrument. Övervägandena finns i avsnitt 5.2.  </w:t>
      </w:r>
    </w:p>
    <w:p w:rsidR="00655D68" w:rsidRDefault="00655D68" w:rsidP="00655D68">
      <w:pPr>
        <w:pStyle w:val="Brdtextmedindrag"/>
      </w:pPr>
      <w:r>
        <w:t xml:space="preserve">Ändringarna innebär att ”distansavtal” ersätts av ”avtal”. </w:t>
      </w:r>
    </w:p>
    <w:p w:rsidR="00655D68" w:rsidRPr="00101E47" w:rsidRDefault="00655D68" w:rsidP="00655D68">
      <w:pPr>
        <w:pStyle w:val="Rubrik5utannumrering"/>
        <w:rPr>
          <w:i w:val="0"/>
        </w:rPr>
      </w:pPr>
      <w:r w:rsidRPr="00101E47">
        <w:rPr>
          <w:i w:val="0"/>
        </w:rPr>
        <w:t>Konsumentens ångerrätt</w:t>
      </w:r>
    </w:p>
    <w:p w:rsidR="00655D68" w:rsidRPr="00101E47" w:rsidRDefault="00655D68" w:rsidP="00655D68">
      <w:pPr>
        <w:pStyle w:val="Brdtext"/>
        <w:rPr>
          <w:sz w:val="18"/>
          <w:szCs w:val="18"/>
        </w:rPr>
      </w:pPr>
      <w:r w:rsidRPr="00101E47">
        <w:rPr>
          <w:b/>
          <w:sz w:val="18"/>
          <w:szCs w:val="18"/>
        </w:rPr>
        <w:t>7 §  </w:t>
      </w:r>
      <w:r w:rsidRPr="00101E47">
        <w:rPr>
          <w:sz w:val="18"/>
          <w:szCs w:val="18"/>
        </w:rPr>
        <w:t xml:space="preserve">Konsumenten har rätt att frånträda </w:t>
      </w:r>
      <w:r w:rsidRPr="00101E47">
        <w:rPr>
          <w:i/>
          <w:sz w:val="18"/>
          <w:szCs w:val="18"/>
        </w:rPr>
        <w:t>avtalet</w:t>
      </w:r>
      <w:r w:rsidRPr="00101E47">
        <w:rPr>
          <w:sz w:val="18"/>
          <w:szCs w:val="18"/>
        </w:rPr>
        <w:t xml:space="preserve"> (ångerrätt) genom att till näringsidkaren lämna eller sända ett meddelande om detta inom 14 d</w:t>
      </w:r>
      <w:r>
        <w:rPr>
          <w:sz w:val="18"/>
          <w:szCs w:val="18"/>
        </w:rPr>
        <w:t>agar från den dag som anges i 8 </w:t>
      </w:r>
      <w:r w:rsidRPr="00101E47">
        <w:rPr>
          <w:sz w:val="18"/>
          <w:szCs w:val="18"/>
        </w:rPr>
        <w:t xml:space="preserve">§ (ångerfrist). Vid </w:t>
      </w:r>
      <w:r w:rsidRPr="00101E47">
        <w:rPr>
          <w:i/>
          <w:sz w:val="18"/>
          <w:szCs w:val="18"/>
        </w:rPr>
        <w:t>avtal</w:t>
      </w:r>
      <w:r>
        <w:rPr>
          <w:sz w:val="18"/>
          <w:szCs w:val="18"/>
        </w:rPr>
        <w:t xml:space="preserve"> om liv</w:t>
      </w:r>
      <w:r w:rsidRPr="00101E47">
        <w:rPr>
          <w:sz w:val="18"/>
          <w:szCs w:val="18"/>
        </w:rPr>
        <w:t>försäkring eller privat individuellt pensionssparande är ångerfristen dock 30 dagar.</w:t>
      </w:r>
    </w:p>
    <w:p w:rsidR="00655D68" w:rsidRPr="00101E47" w:rsidRDefault="00655D68" w:rsidP="00655D68">
      <w:pPr>
        <w:pStyle w:val="Brdtextmedindrag"/>
        <w:rPr>
          <w:i/>
          <w:sz w:val="18"/>
          <w:szCs w:val="18"/>
        </w:rPr>
      </w:pPr>
      <w:r>
        <w:rPr>
          <w:i/>
          <w:sz w:val="18"/>
          <w:szCs w:val="18"/>
        </w:rPr>
        <w:t>Om</w:t>
      </w:r>
      <w:r w:rsidRPr="00101E47">
        <w:rPr>
          <w:i/>
          <w:sz w:val="18"/>
          <w:szCs w:val="18"/>
        </w:rPr>
        <w:t xml:space="preserve"> konsumenten i rätt tid och på ett ändamålsenligt sätt </w:t>
      </w:r>
      <w:r>
        <w:rPr>
          <w:i/>
          <w:sz w:val="18"/>
          <w:szCs w:val="18"/>
        </w:rPr>
        <w:t xml:space="preserve">har </w:t>
      </w:r>
      <w:r w:rsidRPr="00101E47">
        <w:rPr>
          <w:i/>
          <w:sz w:val="18"/>
          <w:szCs w:val="18"/>
        </w:rPr>
        <w:t>lämnat eller sänt ett meddelande enligt första stycket, får meddelandet åberopas även om det försenas, förvanskas eller inte kommer fram.</w:t>
      </w:r>
    </w:p>
    <w:p w:rsidR="00655D68" w:rsidRDefault="00655D68" w:rsidP="00655D68">
      <w:pPr>
        <w:pStyle w:val="Brdtextmedindrag"/>
      </w:pPr>
    </w:p>
    <w:p w:rsidR="00655D68" w:rsidRDefault="00655D68" w:rsidP="00655D68">
      <w:pPr>
        <w:pStyle w:val="Brdtext"/>
      </w:pPr>
      <w:r>
        <w:t xml:space="preserve">I paragrafen ges den grundläggande rätten för konsumenten att frånträda ett ingånget avtal. Övervägandena finns i avsnitt 5.2 och 5.4. </w:t>
      </w:r>
    </w:p>
    <w:p w:rsidR="00655D68" w:rsidRDefault="00655D68" w:rsidP="00655D68">
      <w:pPr>
        <w:pStyle w:val="Brdtextmedindrag"/>
      </w:pPr>
      <w:r>
        <w:t xml:space="preserve">Ändringarna i </w:t>
      </w:r>
      <w:r w:rsidRPr="00101E47">
        <w:rPr>
          <w:i/>
        </w:rPr>
        <w:t>första stycket</w:t>
      </w:r>
      <w:r>
        <w:t xml:space="preserve"> innebär att ”distansavtal” ersätts av ”avtal”. På samma sätt som enligt hittillsvarande bestämmelse om hem</w:t>
      </w:r>
      <w:r w:rsidR="00DB316B">
        <w:softHyphen/>
      </w:r>
      <w:r>
        <w:t xml:space="preserve">försäljning (4 kap. 5 §) gäller att ångerfristen är 30 dagar vid avtal om livförsäkring. </w:t>
      </w:r>
    </w:p>
    <w:p w:rsidR="00655D68" w:rsidRDefault="00655D68" w:rsidP="00655D68">
      <w:pPr>
        <w:pStyle w:val="Brdtextmedindrag"/>
      </w:pPr>
      <w:r w:rsidRPr="00002580">
        <w:rPr>
          <w:i/>
        </w:rPr>
        <w:t>Andra stycket</w:t>
      </w:r>
      <w:r>
        <w:t xml:space="preserve">, som är nytt och som motsvarar hittillsvarande 5 kap. 3 § första meningen, innehåller en regel om att det är näringsidkaren som bär risken för att meddelanden från konsumenten om att denne utövar ångerrätten försenas, förvanskas eller inte kommer fram. </w:t>
      </w:r>
    </w:p>
    <w:p w:rsidR="00655D68" w:rsidRDefault="00655D68" w:rsidP="00655D68">
      <w:pPr>
        <w:pStyle w:val="Brdtextmedindrag"/>
      </w:pPr>
    </w:p>
    <w:p w:rsidR="00655D68" w:rsidRPr="00002580" w:rsidRDefault="00655D68" w:rsidP="00655D68">
      <w:pPr>
        <w:pStyle w:val="Brdtext"/>
        <w:rPr>
          <w:sz w:val="18"/>
          <w:szCs w:val="18"/>
        </w:rPr>
      </w:pPr>
      <w:r w:rsidRPr="00002580">
        <w:rPr>
          <w:b/>
          <w:sz w:val="18"/>
          <w:szCs w:val="18"/>
        </w:rPr>
        <w:t>8 §  </w:t>
      </w:r>
      <w:r w:rsidRPr="00002580">
        <w:rPr>
          <w:sz w:val="18"/>
          <w:szCs w:val="18"/>
        </w:rPr>
        <w:t xml:space="preserve">Ångerfristen börjar löpa den dag då </w:t>
      </w:r>
      <w:r w:rsidRPr="00002580">
        <w:rPr>
          <w:i/>
          <w:sz w:val="18"/>
          <w:szCs w:val="18"/>
        </w:rPr>
        <w:t>avtalet</w:t>
      </w:r>
      <w:r w:rsidRPr="00002580">
        <w:rPr>
          <w:sz w:val="18"/>
          <w:szCs w:val="18"/>
        </w:rPr>
        <w:t xml:space="preserve"> ingås. Vid </w:t>
      </w:r>
      <w:r w:rsidRPr="00002580">
        <w:rPr>
          <w:i/>
          <w:sz w:val="18"/>
          <w:szCs w:val="18"/>
        </w:rPr>
        <w:t>avtal</w:t>
      </w:r>
      <w:r w:rsidRPr="00002580">
        <w:rPr>
          <w:sz w:val="18"/>
          <w:szCs w:val="18"/>
        </w:rPr>
        <w:t xml:space="preserve"> om livförsäkring börjar ångerfristen dock löpa den dag då konsumenten får kännedom om att försäkringsavtalet kommit till stånd.</w:t>
      </w:r>
    </w:p>
    <w:p w:rsidR="00655D68" w:rsidRPr="00002580" w:rsidRDefault="00655D68" w:rsidP="00655D68">
      <w:pPr>
        <w:pStyle w:val="Brdtextmedindrag"/>
        <w:rPr>
          <w:sz w:val="18"/>
          <w:szCs w:val="18"/>
        </w:rPr>
      </w:pPr>
      <w:r w:rsidRPr="00002580">
        <w:rPr>
          <w:sz w:val="18"/>
          <w:szCs w:val="18"/>
        </w:rPr>
        <w:t>Ångerfristen börjar löpa tidigast den dag då information och avtalsvillkor enligt 3 § fjärde stycket eller 4 § andra stycket kommer konsumenten till handa.</w:t>
      </w:r>
    </w:p>
    <w:p w:rsidR="00655D68" w:rsidRDefault="00655D68" w:rsidP="00655D68">
      <w:pPr>
        <w:pStyle w:val="Brdtextmedindrag"/>
      </w:pPr>
    </w:p>
    <w:p w:rsidR="00655D68" w:rsidRDefault="00655D68" w:rsidP="00655D68">
      <w:pPr>
        <w:pStyle w:val="Brdtext"/>
      </w:pPr>
      <w:r>
        <w:t xml:space="preserve">I paragrafen anges vilken dag ångerfristen börjar löpa. Övervägandena finns i avsnitt 5.2. </w:t>
      </w:r>
    </w:p>
    <w:p w:rsidR="00655D68" w:rsidRDefault="00655D68" w:rsidP="00655D68">
      <w:pPr>
        <w:pStyle w:val="Brdtextmedindrag"/>
      </w:pPr>
      <w:r>
        <w:t>Ändringarna innebär att ”distansavtal” ersätts av ”avtal”.</w:t>
      </w:r>
    </w:p>
    <w:p w:rsidR="00655D68" w:rsidRPr="006934F7" w:rsidRDefault="00655D68" w:rsidP="00655D68">
      <w:pPr>
        <w:pStyle w:val="Rubrik5utannumrering"/>
        <w:rPr>
          <w:i w:val="0"/>
        </w:rPr>
      </w:pPr>
      <w:r w:rsidRPr="006934F7">
        <w:rPr>
          <w:i w:val="0"/>
        </w:rPr>
        <w:t>Verkan av att konsumenten utövar sin ångerrätt</w:t>
      </w:r>
    </w:p>
    <w:p w:rsidR="00655D68" w:rsidRPr="00002580" w:rsidRDefault="00655D68" w:rsidP="00655D68">
      <w:pPr>
        <w:pStyle w:val="Brdtext"/>
        <w:rPr>
          <w:sz w:val="18"/>
          <w:szCs w:val="18"/>
        </w:rPr>
      </w:pPr>
      <w:r w:rsidRPr="00002580">
        <w:rPr>
          <w:b/>
          <w:sz w:val="18"/>
          <w:szCs w:val="18"/>
        </w:rPr>
        <w:t>11 §</w:t>
      </w:r>
      <w:r w:rsidRPr="00002580">
        <w:rPr>
          <w:sz w:val="18"/>
          <w:szCs w:val="18"/>
        </w:rPr>
        <w:t xml:space="preserve">  Näringsidkaren har rätt till ersättning för den tjänst som har tillhandahållits enligt </w:t>
      </w:r>
      <w:r w:rsidRPr="00002580">
        <w:rPr>
          <w:i/>
          <w:sz w:val="18"/>
          <w:szCs w:val="18"/>
        </w:rPr>
        <w:t>avtalet</w:t>
      </w:r>
      <w:r w:rsidRPr="00002580">
        <w:rPr>
          <w:sz w:val="18"/>
          <w:szCs w:val="18"/>
        </w:rPr>
        <w:t xml:space="preserve"> innan ångerrätten utövades. Ersättningen får inte överstiga ett belopp som står i proportion till omfattningen av den tillhandahållna tjänsten, jämförd med den fullständiga tjänsten enligt avtalet.</w:t>
      </w:r>
    </w:p>
    <w:p w:rsidR="00655D68" w:rsidRPr="00002580" w:rsidRDefault="00655D68" w:rsidP="00655D68">
      <w:pPr>
        <w:pStyle w:val="Brdtextmedindrag"/>
        <w:rPr>
          <w:sz w:val="18"/>
          <w:szCs w:val="18"/>
        </w:rPr>
      </w:pPr>
      <w:r w:rsidRPr="00002580">
        <w:rPr>
          <w:sz w:val="18"/>
          <w:szCs w:val="18"/>
        </w:rPr>
        <w:t>Näringsidkaren får inte kräva betalning enligt första stycket, om närings</w:t>
      </w:r>
      <w:r>
        <w:rPr>
          <w:sz w:val="18"/>
          <w:szCs w:val="18"/>
        </w:rPr>
        <w:softHyphen/>
      </w:r>
      <w:r w:rsidRPr="00002580">
        <w:rPr>
          <w:sz w:val="18"/>
          <w:szCs w:val="18"/>
        </w:rPr>
        <w:t>idkaren</w:t>
      </w:r>
    </w:p>
    <w:p w:rsidR="00655D68" w:rsidRPr="00002580" w:rsidRDefault="00655D68" w:rsidP="00655D68">
      <w:pPr>
        <w:pStyle w:val="Brdtextmedindrag"/>
        <w:rPr>
          <w:sz w:val="18"/>
          <w:szCs w:val="18"/>
        </w:rPr>
      </w:pPr>
      <w:r w:rsidRPr="00002580">
        <w:rPr>
          <w:sz w:val="18"/>
          <w:szCs w:val="18"/>
        </w:rPr>
        <w:t>1. har underlåtit att lämna information enligt 3 § första stycket 8 om vad konsumenten kan komma att få betala vid utövande av ångerrätten, eller</w:t>
      </w:r>
    </w:p>
    <w:p w:rsidR="00655D68" w:rsidRPr="00002580" w:rsidRDefault="00655D68" w:rsidP="00655D68">
      <w:pPr>
        <w:pStyle w:val="Brdtextmedindrag"/>
        <w:rPr>
          <w:sz w:val="18"/>
          <w:szCs w:val="18"/>
        </w:rPr>
      </w:pPr>
      <w:r w:rsidRPr="00002580">
        <w:rPr>
          <w:sz w:val="18"/>
          <w:szCs w:val="18"/>
        </w:rPr>
        <w:t>2. utan begäran från konsumenten har påbörjat fullgörandet av avtalet innan ångerfristen har löpt ut.</w:t>
      </w:r>
    </w:p>
    <w:p w:rsidR="00655D68" w:rsidRDefault="00655D68" w:rsidP="00655D68">
      <w:pPr>
        <w:pStyle w:val="Brdtextmedindrag"/>
      </w:pPr>
    </w:p>
    <w:p w:rsidR="00655D68" w:rsidRDefault="00655D68" w:rsidP="00655D68">
      <w:pPr>
        <w:pStyle w:val="Brdtext"/>
      </w:pPr>
      <w:r>
        <w:lastRenderedPageBreak/>
        <w:t>Paragrafen innehåller bestämmelser om näringsidkarens rätt till ersätt</w:t>
      </w:r>
      <w:r>
        <w:softHyphen/>
        <w:t>ning när konsumenten har utövat sin ångerrätt. Övervägan</w:t>
      </w:r>
      <w:r>
        <w:softHyphen/>
        <w:t xml:space="preserve">dena finns i avsnitt 5.2. </w:t>
      </w:r>
    </w:p>
    <w:p w:rsidR="00655D68" w:rsidRDefault="00655D68" w:rsidP="00655D68">
      <w:pPr>
        <w:pStyle w:val="Brdtextmedindrag"/>
      </w:pPr>
      <w:r>
        <w:t>Ändringen innebär att ”distansavtal” ersätts av ”avtal”.</w:t>
      </w:r>
    </w:p>
    <w:p w:rsidR="00655D68" w:rsidRPr="00002580" w:rsidRDefault="00655D68" w:rsidP="00655D68">
      <w:pPr>
        <w:pStyle w:val="Rubrik5utannumrering"/>
        <w:rPr>
          <w:i w:val="0"/>
        </w:rPr>
      </w:pPr>
      <w:r w:rsidRPr="00002580">
        <w:rPr>
          <w:i w:val="0"/>
        </w:rPr>
        <w:t>Anknytande avtal</w:t>
      </w:r>
    </w:p>
    <w:p w:rsidR="00655D68" w:rsidRPr="00002580" w:rsidRDefault="00655D68" w:rsidP="00655D68">
      <w:pPr>
        <w:pStyle w:val="Brdtext"/>
        <w:rPr>
          <w:sz w:val="18"/>
          <w:szCs w:val="18"/>
        </w:rPr>
      </w:pPr>
      <w:r w:rsidRPr="00002580">
        <w:rPr>
          <w:b/>
          <w:sz w:val="18"/>
          <w:szCs w:val="18"/>
        </w:rPr>
        <w:t>12 §</w:t>
      </w:r>
      <w:r w:rsidRPr="00002580">
        <w:rPr>
          <w:sz w:val="18"/>
          <w:szCs w:val="18"/>
        </w:rPr>
        <w:t>  Om konsumenten utövar sin ångerrätt och det med anled</w:t>
      </w:r>
      <w:r w:rsidRPr="00002580">
        <w:rPr>
          <w:sz w:val="18"/>
          <w:szCs w:val="18"/>
        </w:rPr>
        <w:softHyphen/>
        <w:t xml:space="preserve">ning av </w:t>
      </w:r>
      <w:r w:rsidRPr="00002580">
        <w:rPr>
          <w:i/>
          <w:sz w:val="18"/>
          <w:szCs w:val="18"/>
        </w:rPr>
        <w:t>avtalet</w:t>
      </w:r>
      <w:r w:rsidRPr="00002580">
        <w:rPr>
          <w:sz w:val="18"/>
          <w:szCs w:val="18"/>
        </w:rPr>
        <w:t xml:space="preserve"> har ingåtts ett anknytande avtal om tjänster som tillhandahålls av näringsidkaren eller av någon annan på grund av en överenskommelse mellan denne och närings</w:t>
      </w:r>
      <w:r>
        <w:rPr>
          <w:sz w:val="18"/>
          <w:szCs w:val="18"/>
        </w:rPr>
        <w:softHyphen/>
      </w:r>
      <w:r w:rsidRPr="00002580">
        <w:rPr>
          <w:sz w:val="18"/>
          <w:szCs w:val="18"/>
        </w:rPr>
        <w:t xml:space="preserve">idkaren, </w:t>
      </w:r>
      <w:r w:rsidRPr="00002580">
        <w:rPr>
          <w:i/>
          <w:sz w:val="18"/>
          <w:szCs w:val="18"/>
        </w:rPr>
        <w:t>ska</w:t>
      </w:r>
      <w:r w:rsidRPr="00002580">
        <w:rPr>
          <w:sz w:val="18"/>
          <w:szCs w:val="18"/>
        </w:rPr>
        <w:t xml:space="preserve"> det anknytande avtalet upphöra att gälla utan att konsumenten får åläggas någon påföljd för detta.</w:t>
      </w:r>
    </w:p>
    <w:p w:rsidR="00655D68" w:rsidRDefault="00655D68" w:rsidP="00655D68">
      <w:pPr>
        <w:pStyle w:val="Brdtextmedindrag"/>
      </w:pPr>
    </w:p>
    <w:p w:rsidR="00655D68" w:rsidRDefault="00655D68" w:rsidP="00655D68">
      <w:pPr>
        <w:pStyle w:val="Brdtext"/>
      </w:pPr>
      <w:r>
        <w:t xml:space="preserve">Paragrafen innehåller en bestämmelse om automatisk återgång av vissa anknytande avtal. Övervägandena finns i avsnitt 5.2. </w:t>
      </w:r>
    </w:p>
    <w:p w:rsidR="00655D68" w:rsidRDefault="00655D68" w:rsidP="00655D68">
      <w:pPr>
        <w:pStyle w:val="Brdtextmedindrag"/>
      </w:pPr>
      <w:r>
        <w:t>Ändringen innebär att ”distansavtal” ersätts av ”avtal”.</w:t>
      </w:r>
    </w:p>
    <w:p w:rsidR="00655D68" w:rsidRDefault="00655D68" w:rsidP="00655D68">
      <w:pPr>
        <w:pStyle w:val="Rubrik5utannumrering"/>
      </w:pPr>
      <w:r>
        <w:t>Lagval</w:t>
      </w:r>
    </w:p>
    <w:p w:rsidR="00655D68" w:rsidRPr="00002580" w:rsidRDefault="00655D68" w:rsidP="00655D68">
      <w:pPr>
        <w:pStyle w:val="Brdtext"/>
        <w:rPr>
          <w:i/>
          <w:sz w:val="18"/>
          <w:szCs w:val="18"/>
        </w:rPr>
      </w:pPr>
      <w:r w:rsidRPr="00002580">
        <w:rPr>
          <w:b/>
          <w:i/>
          <w:sz w:val="18"/>
          <w:szCs w:val="18"/>
        </w:rPr>
        <w:t>14 §  </w:t>
      </w:r>
      <w:r w:rsidRPr="00002580">
        <w:rPr>
          <w:i/>
          <w:sz w:val="18"/>
          <w:szCs w:val="18"/>
        </w:rPr>
        <w:t>Ett avtalsvillkor som anger att lagen i ett land utanför Europeiska ekonomiska samarbetsområdet ska tillämpas på avtalet gäller inte, om den lag som gäller med bortseende från villkoret är lagen i ett land inom Europeiska ekonomiska samarbetsområdet och den lagen ger konsumenten ett bättre skydd.</w:t>
      </w:r>
    </w:p>
    <w:p w:rsidR="00655D68" w:rsidRDefault="00655D68" w:rsidP="00655D68">
      <w:pPr>
        <w:pStyle w:val="Brdtextmedindrag"/>
      </w:pPr>
    </w:p>
    <w:p w:rsidR="00655D68" w:rsidRDefault="00655D68" w:rsidP="00655D68">
      <w:pPr>
        <w:pStyle w:val="Brdtext"/>
      </w:pPr>
      <w:r>
        <w:t>Paragrafen, som är ny och som motsvarar hittillsvarande 5 kap. 2 §, ger skydd mot vissa s.k. lagvalsklausuler. Övervägandena finns i avsnitt 5.6.</w:t>
      </w:r>
    </w:p>
    <w:p w:rsidR="00655D68" w:rsidRDefault="00655D68" w:rsidP="00655D68">
      <w:pPr>
        <w:pStyle w:val="Brdtextmedindrag"/>
      </w:pPr>
      <w:r>
        <w:t xml:space="preserve">Placeringen av paragrafen i förevarande kapitel i lagen innebär att den nu enbart gäller för avtal om finansiella tjänster och finansiella instrument. Lagvalsfrågor som rör avtal om varor och icke finansiella tjänster regleras i sin helhet av Rom I-förordningen. </w:t>
      </w:r>
    </w:p>
    <w:p w:rsidR="00655D68" w:rsidRDefault="00655D68" w:rsidP="00655D68">
      <w:pPr>
        <w:pStyle w:val="Rubrik4utannumrering"/>
      </w:pPr>
      <w:r>
        <w:t>Ikraftträdande- och övergångsbestämmelser</w:t>
      </w:r>
    </w:p>
    <w:p w:rsidR="00655D68" w:rsidRPr="006B4A96" w:rsidRDefault="00655D68" w:rsidP="00655D68">
      <w:pPr>
        <w:pStyle w:val="Brdtextmedindrag"/>
        <w:rPr>
          <w:sz w:val="18"/>
          <w:szCs w:val="18"/>
        </w:rPr>
      </w:pPr>
      <w:r w:rsidRPr="006B4A96">
        <w:rPr>
          <w:sz w:val="18"/>
          <w:szCs w:val="18"/>
        </w:rPr>
        <w:t>1. Denna lag träder i kraft den 13 juni 2014.</w:t>
      </w:r>
    </w:p>
    <w:p w:rsidR="00655D68" w:rsidRPr="006B4A96" w:rsidRDefault="00655D68" w:rsidP="00655D68">
      <w:pPr>
        <w:pStyle w:val="Brdtextmedindrag"/>
        <w:rPr>
          <w:sz w:val="18"/>
          <w:szCs w:val="18"/>
        </w:rPr>
      </w:pPr>
      <w:r w:rsidRPr="006B4A96">
        <w:rPr>
          <w:sz w:val="18"/>
          <w:szCs w:val="18"/>
        </w:rPr>
        <w:t>2. Äldre föreskrifter gäller för avtal som har ingåtts före ikraft</w:t>
      </w:r>
      <w:r w:rsidRPr="006B4A96">
        <w:rPr>
          <w:sz w:val="18"/>
          <w:szCs w:val="18"/>
        </w:rPr>
        <w:softHyphen/>
        <w:t>trädandet.</w:t>
      </w:r>
    </w:p>
    <w:p w:rsidR="00655D68" w:rsidRDefault="00655D68" w:rsidP="00655D68">
      <w:pPr>
        <w:pStyle w:val="Brdtext"/>
      </w:pPr>
    </w:p>
    <w:p w:rsidR="00655D68" w:rsidRDefault="00655D68" w:rsidP="00655D68">
      <w:pPr>
        <w:pStyle w:val="Brdtext"/>
      </w:pPr>
      <w:r>
        <w:t xml:space="preserve">Enligt </w:t>
      </w:r>
      <w:r w:rsidRPr="00AD3BEE">
        <w:rPr>
          <w:i/>
        </w:rPr>
        <w:t>första punkten</w:t>
      </w:r>
      <w:r>
        <w:t xml:space="preserve"> börjar de nya bestämmelserna tillämpas den 13 juni 2014.</w:t>
      </w:r>
    </w:p>
    <w:p w:rsidR="00655D68" w:rsidRDefault="00655D68" w:rsidP="00655D68">
      <w:pPr>
        <w:pStyle w:val="Brdtextmedindrag"/>
      </w:pPr>
      <w:r>
        <w:t xml:space="preserve">I </w:t>
      </w:r>
      <w:r w:rsidRPr="00AD3BEE">
        <w:rPr>
          <w:i/>
        </w:rPr>
        <w:t>andra punkten</w:t>
      </w:r>
      <w:r>
        <w:t xml:space="preserve"> tydliggörs, i enlighet med allmänna principer inom avtalsrätten, att äldre bestämmelser tillämpas på avtal som ingåtts före ikraftträdandet. </w:t>
      </w:r>
    </w:p>
    <w:p w:rsidR="00655D68" w:rsidRPr="00AD3BEE" w:rsidRDefault="00655D68" w:rsidP="00655D68">
      <w:pPr>
        <w:pStyle w:val="Brdtextmedindrag"/>
      </w:pPr>
      <w:r>
        <w:t>Övervägandena finns i avsnitt 10. Genom bestämmelserna genomförs artikel 28 i direktivet.</w:t>
      </w:r>
    </w:p>
    <w:p w:rsidR="00655D68" w:rsidRDefault="00655D68" w:rsidP="00A64F4A">
      <w:pPr>
        <w:pStyle w:val="Rubrik2"/>
      </w:pPr>
      <w:bookmarkStart w:id="1888" w:name="_Toc352057163"/>
      <w:bookmarkStart w:id="1889" w:name="_Toc352058802"/>
      <w:bookmarkStart w:id="1890" w:name="_Toc354038585"/>
      <w:bookmarkStart w:id="1891" w:name="_Toc354384664"/>
      <w:bookmarkStart w:id="1892" w:name="_Toc354515389"/>
      <w:bookmarkStart w:id="1893" w:name="_Toc355341537"/>
      <w:bookmarkStart w:id="1894" w:name="_Toc357503389"/>
      <w:bookmarkStart w:id="1895" w:name="_Toc357597466"/>
      <w:bookmarkStart w:id="1896" w:name="_Toc357605899"/>
      <w:bookmarkStart w:id="1897" w:name="_Toc357676829"/>
      <w:bookmarkStart w:id="1898" w:name="_Toc358036816"/>
      <w:bookmarkStart w:id="1899" w:name="_Toc358212586"/>
      <w:bookmarkStart w:id="1900" w:name="_Toc358212758"/>
      <w:bookmarkStart w:id="1901" w:name="_Toc358890575"/>
      <w:bookmarkStart w:id="1902" w:name="_Toc358891100"/>
      <w:bookmarkStart w:id="1903" w:name="_Toc359918126"/>
      <w:bookmarkStart w:id="1904" w:name="_Toc360001073"/>
      <w:bookmarkStart w:id="1905" w:name="_Toc360182258"/>
      <w:bookmarkStart w:id="1906" w:name="_Toc364257060"/>
      <w:bookmarkStart w:id="1907" w:name="_Toc364324314"/>
      <w:bookmarkStart w:id="1908" w:name="_Toc364407383"/>
      <w:bookmarkStart w:id="1909" w:name="_Toc364768505"/>
      <w:bookmarkStart w:id="1910" w:name="_Toc364768736"/>
      <w:bookmarkStart w:id="1911" w:name="_Toc364768803"/>
      <w:bookmarkStart w:id="1912" w:name="_Toc365547146"/>
      <w:bookmarkStart w:id="1913" w:name="_Toc365558713"/>
      <w:bookmarkStart w:id="1914" w:name="_Toc365617049"/>
      <w:bookmarkStart w:id="1915" w:name="_Toc365617115"/>
      <w:bookmarkStart w:id="1916" w:name="_Toc365649752"/>
      <w:bookmarkStart w:id="1917" w:name="_Toc365651354"/>
      <w:bookmarkStart w:id="1918" w:name="_Toc365652524"/>
      <w:bookmarkStart w:id="1919" w:name="_Toc365654372"/>
      <w:bookmarkStart w:id="1920" w:name="_Toc365885519"/>
      <w:bookmarkStart w:id="1921" w:name="_Toc365889046"/>
      <w:bookmarkStart w:id="1922" w:name="_Toc365900325"/>
      <w:bookmarkStart w:id="1923" w:name="_Toc365905923"/>
      <w:bookmarkStart w:id="1924" w:name="_Toc365968606"/>
      <w:bookmarkStart w:id="1925" w:name="_Toc366488692"/>
      <w:bookmarkStart w:id="1926" w:name="_Toc366501633"/>
      <w:bookmarkStart w:id="1927" w:name="_Toc366503096"/>
      <w:bookmarkStart w:id="1928" w:name="_Toc366505425"/>
      <w:bookmarkStart w:id="1929" w:name="_Toc367127407"/>
      <w:bookmarkStart w:id="1930" w:name="_Toc367263357"/>
      <w:bookmarkStart w:id="1931" w:name="_Toc367263802"/>
      <w:bookmarkStart w:id="1932" w:name="_Toc367265240"/>
      <w:bookmarkStart w:id="1933" w:name="_Toc367362274"/>
      <w:bookmarkStart w:id="1934" w:name="_Toc367450733"/>
      <w:bookmarkStart w:id="1935" w:name="_Toc367698858"/>
      <w:bookmarkStart w:id="1936" w:name="_Toc367699802"/>
      <w:bookmarkStart w:id="1937" w:name="_Toc367710427"/>
      <w:bookmarkStart w:id="1938" w:name="_Toc367714177"/>
      <w:bookmarkStart w:id="1939" w:name="_Toc367716397"/>
      <w:bookmarkStart w:id="1940" w:name="_Toc368387745"/>
      <w:bookmarkStart w:id="1941" w:name="_Toc368394304"/>
      <w:bookmarkStart w:id="1942" w:name="_Toc368395676"/>
      <w:bookmarkStart w:id="1943" w:name="_Toc368483537"/>
      <w:bookmarkStart w:id="1944" w:name="_Toc368491185"/>
      <w:bookmarkStart w:id="1945" w:name="_Toc368492986"/>
      <w:bookmarkStart w:id="1946" w:name="_Toc368494554"/>
      <w:bookmarkStart w:id="1947" w:name="_Toc368554693"/>
      <w:r>
        <w:t>Förslaget till lag om ändring i lagen (2007:528) om värdepappersmarknaden</w:t>
      </w:r>
      <w:bookmarkEnd w:id="1888"/>
      <w:bookmarkEnd w:id="1889"/>
      <w:bookmarkEnd w:id="1890"/>
      <w:bookmarkEnd w:id="1891"/>
      <w:bookmarkEnd w:id="1892"/>
      <w:bookmarkEnd w:id="1893"/>
      <w:bookmarkEnd w:id="1894"/>
      <w:bookmarkEnd w:id="1895"/>
      <w:bookmarkEnd w:id="1896"/>
      <w:bookmarkEnd w:id="1897"/>
      <w:bookmarkEnd w:id="1898"/>
      <w:bookmarkEnd w:id="1899"/>
      <w:bookmarkEnd w:id="1900"/>
      <w:bookmarkEnd w:id="1901"/>
      <w:bookmarkEnd w:id="1902"/>
      <w:bookmarkEnd w:id="1903"/>
      <w:bookmarkEnd w:id="1904"/>
      <w:bookmarkEnd w:id="1905"/>
      <w:bookmarkEnd w:id="1906"/>
      <w:bookmarkEnd w:id="1907"/>
      <w:bookmarkEnd w:id="1908"/>
      <w:bookmarkEnd w:id="1909"/>
      <w:bookmarkEnd w:id="1910"/>
      <w:bookmarkEnd w:id="1911"/>
      <w:bookmarkEnd w:id="1912"/>
      <w:bookmarkEnd w:id="1913"/>
      <w:bookmarkEnd w:id="1914"/>
      <w:bookmarkEnd w:id="1915"/>
      <w:bookmarkEnd w:id="1916"/>
      <w:bookmarkEnd w:id="1917"/>
      <w:bookmarkEnd w:id="1918"/>
      <w:bookmarkEnd w:id="1919"/>
      <w:bookmarkEnd w:id="1920"/>
      <w:bookmarkEnd w:id="1921"/>
      <w:bookmarkEnd w:id="1922"/>
      <w:bookmarkEnd w:id="1923"/>
      <w:bookmarkEnd w:id="1924"/>
      <w:bookmarkEnd w:id="1925"/>
      <w:bookmarkEnd w:id="1926"/>
      <w:bookmarkEnd w:id="1927"/>
      <w:bookmarkEnd w:id="1928"/>
      <w:bookmarkEnd w:id="1929"/>
      <w:bookmarkEnd w:id="1930"/>
      <w:bookmarkEnd w:id="1931"/>
      <w:bookmarkEnd w:id="1932"/>
      <w:bookmarkEnd w:id="1933"/>
      <w:bookmarkEnd w:id="1934"/>
      <w:bookmarkEnd w:id="1935"/>
      <w:bookmarkEnd w:id="1936"/>
      <w:bookmarkEnd w:id="1937"/>
      <w:bookmarkEnd w:id="1938"/>
      <w:bookmarkEnd w:id="1939"/>
      <w:bookmarkEnd w:id="1940"/>
      <w:bookmarkEnd w:id="1941"/>
      <w:bookmarkEnd w:id="1942"/>
      <w:bookmarkEnd w:id="1943"/>
      <w:bookmarkEnd w:id="1944"/>
      <w:bookmarkEnd w:id="1945"/>
      <w:bookmarkEnd w:id="1946"/>
      <w:bookmarkEnd w:id="1947"/>
    </w:p>
    <w:p w:rsidR="00655D68" w:rsidRDefault="00655D68" w:rsidP="00655D68">
      <w:pPr>
        <w:pStyle w:val="Rubrik4utannumrering"/>
        <w:spacing w:before="0"/>
      </w:pPr>
      <w:r>
        <w:t>8 kap. Skydd för investerare och andra rörelseregler</w:t>
      </w:r>
    </w:p>
    <w:p w:rsidR="00655D68" w:rsidRPr="00002580" w:rsidRDefault="00655D68" w:rsidP="00655D68">
      <w:pPr>
        <w:pStyle w:val="Rubrik5utannumrering"/>
        <w:spacing w:before="0"/>
        <w:rPr>
          <w:i w:val="0"/>
        </w:rPr>
      </w:pPr>
      <w:r w:rsidRPr="00002580">
        <w:rPr>
          <w:i w:val="0"/>
        </w:rPr>
        <w:t>Information till kund</w:t>
      </w:r>
    </w:p>
    <w:p w:rsidR="00655D68" w:rsidRPr="00002580" w:rsidRDefault="00655D68" w:rsidP="00655D68">
      <w:pPr>
        <w:pStyle w:val="Brdtext"/>
        <w:rPr>
          <w:sz w:val="18"/>
          <w:szCs w:val="18"/>
        </w:rPr>
      </w:pPr>
      <w:r w:rsidRPr="00002580">
        <w:rPr>
          <w:b/>
          <w:sz w:val="18"/>
          <w:szCs w:val="18"/>
        </w:rPr>
        <w:t>22 §  </w:t>
      </w:r>
      <w:r w:rsidRPr="00002580">
        <w:rPr>
          <w:sz w:val="18"/>
          <w:szCs w:val="18"/>
        </w:rPr>
        <w:t>Ett värdepappersinstitut ska förse sina kunder med lättbegriplig information om</w:t>
      </w:r>
    </w:p>
    <w:p w:rsidR="00655D68" w:rsidRPr="00002580" w:rsidRDefault="00655D68" w:rsidP="00655D68">
      <w:pPr>
        <w:pStyle w:val="Brdtextmedindrag"/>
        <w:rPr>
          <w:sz w:val="18"/>
          <w:szCs w:val="18"/>
        </w:rPr>
      </w:pPr>
      <w:r w:rsidRPr="00002580">
        <w:rPr>
          <w:sz w:val="18"/>
          <w:szCs w:val="18"/>
        </w:rPr>
        <w:t>1. värdepappersinstitutet och dess tjänster,</w:t>
      </w:r>
    </w:p>
    <w:p w:rsidR="00655D68" w:rsidRPr="00002580" w:rsidRDefault="00655D68" w:rsidP="00655D68">
      <w:pPr>
        <w:pStyle w:val="Brdtextmedindrag"/>
        <w:rPr>
          <w:sz w:val="18"/>
          <w:szCs w:val="18"/>
        </w:rPr>
      </w:pPr>
      <w:r w:rsidRPr="00002580">
        <w:rPr>
          <w:sz w:val="18"/>
          <w:szCs w:val="18"/>
        </w:rPr>
        <w:lastRenderedPageBreak/>
        <w:t>2. finansiella instrument och föreslagna placeringsstrategier,</w:t>
      </w:r>
    </w:p>
    <w:p w:rsidR="00655D68" w:rsidRPr="00002580" w:rsidRDefault="00655D68" w:rsidP="00655D68">
      <w:pPr>
        <w:pStyle w:val="Brdtextmedindrag"/>
        <w:rPr>
          <w:sz w:val="18"/>
          <w:szCs w:val="18"/>
        </w:rPr>
      </w:pPr>
      <w:r w:rsidRPr="00002580">
        <w:rPr>
          <w:sz w:val="18"/>
          <w:szCs w:val="18"/>
        </w:rPr>
        <w:t>3. handelsplatser,</w:t>
      </w:r>
    </w:p>
    <w:p w:rsidR="00655D68" w:rsidRPr="00002580" w:rsidRDefault="00655D68" w:rsidP="00655D68">
      <w:pPr>
        <w:pStyle w:val="Brdtextmedindrag"/>
        <w:rPr>
          <w:sz w:val="18"/>
          <w:szCs w:val="18"/>
        </w:rPr>
      </w:pPr>
      <w:r w:rsidRPr="00002580">
        <w:rPr>
          <w:sz w:val="18"/>
          <w:szCs w:val="18"/>
        </w:rPr>
        <w:t>4. priser och avgifter, samt</w:t>
      </w:r>
    </w:p>
    <w:p w:rsidR="00655D68" w:rsidRPr="00002580" w:rsidRDefault="00655D68" w:rsidP="00655D68">
      <w:pPr>
        <w:pStyle w:val="Brdtextmedindrag"/>
        <w:rPr>
          <w:sz w:val="18"/>
          <w:szCs w:val="18"/>
        </w:rPr>
      </w:pPr>
      <w:r w:rsidRPr="00002580">
        <w:rPr>
          <w:sz w:val="18"/>
          <w:szCs w:val="18"/>
        </w:rPr>
        <w:t>5. institutets riktlinjer för utförande av order.</w:t>
      </w:r>
    </w:p>
    <w:p w:rsidR="00655D68" w:rsidRPr="00002580" w:rsidRDefault="00655D68" w:rsidP="00655D68">
      <w:pPr>
        <w:pStyle w:val="Brdtextmedindrag"/>
        <w:rPr>
          <w:sz w:val="18"/>
          <w:szCs w:val="18"/>
        </w:rPr>
      </w:pPr>
      <w:r w:rsidRPr="00002580">
        <w:rPr>
          <w:sz w:val="18"/>
          <w:szCs w:val="18"/>
        </w:rPr>
        <w:t>Informationen ska ge kunderna rimliga möjligheter att förstå arten av och vilka risker som är förknippade med de investe</w:t>
      </w:r>
      <w:r w:rsidRPr="00002580">
        <w:rPr>
          <w:sz w:val="18"/>
          <w:szCs w:val="18"/>
        </w:rPr>
        <w:softHyphen/>
        <w:t>ringstjänster och de finansiella instru</w:t>
      </w:r>
      <w:r>
        <w:rPr>
          <w:sz w:val="18"/>
          <w:szCs w:val="18"/>
        </w:rPr>
        <w:softHyphen/>
      </w:r>
      <w:r w:rsidRPr="00002580">
        <w:rPr>
          <w:sz w:val="18"/>
          <w:szCs w:val="18"/>
        </w:rPr>
        <w:t>ment som institutet erbjuder. Informationen får lämnas i standardiserad form.</w:t>
      </w:r>
    </w:p>
    <w:p w:rsidR="00655D68" w:rsidRPr="00002580" w:rsidRDefault="00655D68" w:rsidP="00655D68">
      <w:pPr>
        <w:pStyle w:val="Brdtextmedindrag"/>
        <w:rPr>
          <w:sz w:val="18"/>
          <w:szCs w:val="18"/>
        </w:rPr>
      </w:pPr>
      <w:r w:rsidRPr="00002580">
        <w:rPr>
          <w:sz w:val="18"/>
          <w:szCs w:val="18"/>
        </w:rPr>
        <w:t>All information som ett värdepappersinstitut lämnar till sina kunder ska vara rättvisande och tydlig och får i</w:t>
      </w:r>
      <w:r>
        <w:rPr>
          <w:sz w:val="18"/>
          <w:szCs w:val="18"/>
        </w:rPr>
        <w:t>nte vara vilseledande. Marknads</w:t>
      </w:r>
      <w:r w:rsidRPr="00002580">
        <w:rPr>
          <w:sz w:val="18"/>
          <w:szCs w:val="18"/>
        </w:rPr>
        <w:t>föringsmaterial ska lätt kunna identifieras som sådant.</w:t>
      </w:r>
    </w:p>
    <w:p w:rsidR="00655D68" w:rsidRPr="00C1091A" w:rsidRDefault="00655D68" w:rsidP="00655D68">
      <w:pPr>
        <w:pStyle w:val="Brdtextmedindrag"/>
        <w:rPr>
          <w:sz w:val="18"/>
          <w:szCs w:val="18"/>
        </w:rPr>
      </w:pPr>
      <w:r w:rsidRPr="00002580">
        <w:rPr>
          <w:sz w:val="18"/>
          <w:szCs w:val="18"/>
        </w:rPr>
        <w:t>Särskilda bestämmelser om en näringsidkares marknadsföring av produkter och tjänster och vilken information som ska lämnas till kunder finns i mark</w:t>
      </w:r>
      <w:r>
        <w:rPr>
          <w:sz w:val="18"/>
          <w:szCs w:val="18"/>
        </w:rPr>
        <w:softHyphen/>
      </w:r>
      <w:r w:rsidRPr="00002580">
        <w:rPr>
          <w:sz w:val="18"/>
          <w:szCs w:val="18"/>
        </w:rPr>
        <w:t>nads</w:t>
      </w:r>
      <w:r>
        <w:rPr>
          <w:sz w:val="18"/>
          <w:szCs w:val="18"/>
        </w:rPr>
        <w:softHyphen/>
      </w:r>
      <w:r w:rsidRPr="00002580">
        <w:rPr>
          <w:sz w:val="18"/>
          <w:szCs w:val="18"/>
        </w:rPr>
        <w:t xml:space="preserve">föringslagen (2008:486) samt i </w:t>
      </w:r>
      <w:r w:rsidRPr="00002580">
        <w:rPr>
          <w:i/>
          <w:sz w:val="18"/>
          <w:szCs w:val="18"/>
        </w:rPr>
        <w:t>lagen (2005:59) om dist</w:t>
      </w:r>
      <w:r>
        <w:rPr>
          <w:i/>
          <w:sz w:val="18"/>
          <w:szCs w:val="18"/>
        </w:rPr>
        <w:t>ansavtal och avtal utan</w:t>
      </w:r>
      <w:r>
        <w:rPr>
          <w:i/>
          <w:sz w:val="18"/>
          <w:szCs w:val="18"/>
        </w:rPr>
        <w:softHyphen/>
        <w:t>för</w:t>
      </w:r>
      <w:r w:rsidRPr="00002580">
        <w:rPr>
          <w:i/>
          <w:sz w:val="18"/>
          <w:szCs w:val="18"/>
        </w:rPr>
        <w:t xml:space="preserve"> affärslokaler</w:t>
      </w:r>
      <w:r w:rsidRPr="00C1091A">
        <w:rPr>
          <w:sz w:val="18"/>
          <w:szCs w:val="18"/>
        </w:rPr>
        <w:t>.</w:t>
      </w:r>
    </w:p>
    <w:p w:rsidR="00655D68" w:rsidRDefault="00655D68" w:rsidP="00655D68">
      <w:pPr>
        <w:pStyle w:val="Brdtextmedindrag"/>
      </w:pPr>
    </w:p>
    <w:p w:rsidR="00655D68" w:rsidRDefault="00655D68" w:rsidP="00655D68">
      <w:pPr>
        <w:pStyle w:val="Brdtext"/>
      </w:pPr>
      <w:r>
        <w:t>Paragrafen innehåller bestämmelser om information som värde</w:t>
      </w:r>
      <w:r>
        <w:softHyphen/>
        <w:t>pappers</w:t>
      </w:r>
      <w:r>
        <w:softHyphen/>
        <w:t xml:space="preserve">institut ska ge sina kunder. </w:t>
      </w:r>
    </w:p>
    <w:p w:rsidR="00655D68" w:rsidRDefault="00655D68" w:rsidP="00655D68">
      <w:pPr>
        <w:pStyle w:val="Brdtextmedindrag"/>
      </w:pPr>
      <w:r>
        <w:t xml:space="preserve">Ändringen i </w:t>
      </w:r>
      <w:r w:rsidRPr="00547094">
        <w:rPr>
          <w:i/>
        </w:rPr>
        <w:t>fjärde stycket</w:t>
      </w:r>
      <w:r>
        <w:t xml:space="preserve"> är en följd av att distans- och hem</w:t>
      </w:r>
      <w:r>
        <w:softHyphen/>
        <w:t>försälj</w:t>
      </w:r>
      <w:r>
        <w:softHyphen/>
        <w:t>ningslagen byter namn till lagen om distansavtal och avtal utanför affärslokaler.</w:t>
      </w:r>
    </w:p>
    <w:p w:rsidR="00655D68" w:rsidRDefault="00655D68" w:rsidP="00A64F4A">
      <w:pPr>
        <w:pStyle w:val="Rubrik2"/>
      </w:pPr>
      <w:bookmarkStart w:id="1948" w:name="_Toc352057164"/>
      <w:bookmarkStart w:id="1949" w:name="_Toc352058803"/>
      <w:bookmarkStart w:id="1950" w:name="_Toc354038586"/>
      <w:bookmarkStart w:id="1951" w:name="_Toc354384665"/>
      <w:bookmarkStart w:id="1952" w:name="_Toc354515390"/>
      <w:bookmarkStart w:id="1953" w:name="_Toc355341538"/>
      <w:bookmarkStart w:id="1954" w:name="_Toc357503390"/>
      <w:bookmarkStart w:id="1955" w:name="_Toc357597467"/>
      <w:bookmarkStart w:id="1956" w:name="_Toc357605900"/>
      <w:bookmarkStart w:id="1957" w:name="_Toc357676830"/>
      <w:bookmarkStart w:id="1958" w:name="_Toc358036817"/>
      <w:bookmarkStart w:id="1959" w:name="_Toc358212587"/>
      <w:bookmarkStart w:id="1960" w:name="_Toc358212759"/>
      <w:bookmarkStart w:id="1961" w:name="_Toc358890576"/>
      <w:bookmarkStart w:id="1962" w:name="_Toc358891101"/>
      <w:bookmarkStart w:id="1963" w:name="_Toc359918127"/>
      <w:bookmarkStart w:id="1964" w:name="_Toc360001074"/>
      <w:bookmarkStart w:id="1965" w:name="_Toc360182259"/>
      <w:bookmarkStart w:id="1966" w:name="_Toc364257061"/>
      <w:bookmarkStart w:id="1967" w:name="_Toc364324315"/>
      <w:bookmarkStart w:id="1968" w:name="_Toc364407384"/>
      <w:bookmarkStart w:id="1969" w:name="_Toc364768506"/>
      <w:bookmarkStart w:id="1970" w:name="_Toc364768737"/>
      <w:bookmarkStart w:id="1971" w:name="_Toc364768804"/>
      <w:bookmarkStart w:id="1972" w:name="_Toc365547147"/>
      <w:bookmarkStart w:id="1973" w:name="_Toc365558714"/>
      <w:bookmarkStart w:id="1974" w:name="_Toc365617050"/>
      <w:bookmarkStart w:id="1975" w:name="_Toc365617116"/>
      <w:bookmarkStart w:id="1976" w:name="_Toc365649753"/>
      <w:bookmarkStart w:id="1977" w:name="_Toc365651355"/>
      <w:bookmarkStart w:id="1978" w:name="_Toc365652525"/>
      <w:bookmarkStart w:id="1979" w:name="_Toc365654373"/>
      <w:bookmarkStart w:id="1980" w:name="_Toc365885520"/>
      <w:bookmarkStart w:id="1981" w:name="_Toc365889047"/>
      <w:bookmarkStart w:id="1982" w:name="_Toc365900326"/>
      <w:bookmarkStart w:id="1983" w:name="_Toc365905924"/>
      <w:bookmarkStart w:id="1984" w:name="_Toc365968607"/>
      <w:bookmarkStart w:id="1985" w:name="_Toc366488693"/>
      <w:bookmarkStart w:id="1986" w:name="_Toc366501634"/>
      <w:bookmarkStart w:id="1987" w:name="_Toc366503097"/>
      <w:bookmarkStart w:id="1988" w:name="_Toc366505426"/>
      <w:bookmarkStart w:id="1989" w:name="_Toc367127408"/>
      <w:bookmarkStart w:id="1990" w:name="_Toc367263358"/>
      <w:bookmarkStart w:id="1991" w:name="_Toc367263803"/>
      <w:bookmarkStart w:id="1992" w:name="_Toc367265241"/>
      <w:bookmarkStart w:id="1993" w:name="_Toc367362275"/>
      <w:bookmarkStart w:id="1994" w:name="_Toc367450734"/>
      <w:bookmarkStart w:id="1995" w:name="_Toc367698859"/>
      <w:bookmarkStart w:id="1996" w:name="_Toc367699803"/>
      <w:bookmarkStart w:id="1997" w:name="_Toc367710428"/>
      <w:bookmarkStart w:id="1998" w:name="_Toc367714178"/>
      <w:bookmarkStart w:id="1999" w:name="_Toc367716398"/>
      <w:bookmarkStart w:id="2000" w:name="_Toc368387746"/>
      <w:bookmarkStart w:id="2001" w:name="_Toc368394305"/>
      <w:bookmarkStart w:id="2002" w:name="_Toc368395677"/>
      <w:bookmarkStart w:id="2003" w:name="_Toc368483538"/>
      <w:bookmarkStart w:id="2004" w:name="_Toc368491186"/>
      <w:bookmarkStart w:id="2005" w:name="_Toc368492987"/>
      <w:bookmarkStart w:id="2006" w:name="_Toc368494555"/>
      <w:bookmarkStart w:id="2007" w:name="_Toc368554694"/>
      <w:r>
        <w:t>Förslaget till lag om ändring i marknadsföringslagen (2008:486)</w:t>
      </w:r>
      <w:bookmarkEnd w:id="1948"/>
      <w:bookmarkEnd w:id="1949"/>
      <w:bookmarkEnd w:id="1950"/>
      <w:bookmarkEnd w:id="1951"/>
      <w:bookmarkEnd w:id="1952"/>
      <w:bookmarkEnd w:id="1953"/>
      <w:bookmarkEnd w:id="1954"/>
      <w:bookmarkEnd w:id="1955"/>
      <w:bookmarkEnd w:id="1956"/>
      <w:bookmarkEnd w:id="1957"/>
      <w:bookmarkEnd w:id="1958"/>
      <w:bookmarkEnd w:id="1959"/>
      <w:bookmarkEnd w:id="1960"/>
      <w:bookmarkEnd w:id="1961"/>
      <w:bookmarkEnd w:id="1962"/>
      <w:bookmarkEnd w:id="1963"/>
      <w:bookmarkEnd w:id="1964"/>
      <w:bookmarkEnd w:id="1965"/>
      <w:bookmarkEnd w:id="1966"/>
      <w:bookmarkEnd w:id="1967"/>
      <w:bookmarkEnd w:id="1968"/>
      <w:bookmarkEnd w:id="1969"/>
      <w:bookmarkEnd w:id="1970"/>
      <w:bookmarkEnd w:id="1971"/>
      <w:bookmarkEnd w:id="1972"/>
      <w:bookmarkEnd w:id="1973"/>
      <w:bookmarkEnd w:id="1974"/>
      <w:bookmarkEnd w:id="1975"/>
      <w:bookmarkEnd w:id="1976"/>
      <w:bookmarkEnd w:id="1977"/>
      <w:bookmarkEnd w:id="1978"/>
      <w:bookmarkEnd w:id="1979"/>
      <w:bookmarkEnd w:id="1980"/>
      <w:bookmarkEnd w:id="1981"/>
      <w:bookmarkEnd w:id="1982"/>
      <w:bookmarkEnd w:id="1983"/>
      <w:bookmarkEnd w:id="1984"/>
      <w:bookmarkEnd w:id="1985"/>
      <w:bookmarkEnd w:id="1986"/>
      <w:bookmarkEnd w:id="1987"/>
      <w:bookmarkEnd w:id="1988"/>
      <w:bookmarkEnd w:id="1989"/>
      <w:bookmarkEnd w:id="1990"/>
      <w:bookmarkEnd w:id="1991"/>
      <w:bookmarkEnd w:id="1992"/>
      <w:bookmarkEnd w:id="1993"/>
      <w:bookmarkEnd w:id="1994"/>
      <w:bookmarkEnd w:id="1995"/>
      <w:bookmarkEnd w:id="1996"/>
      <w:bookmarkEnd w:id="1997"/>
      <w:bookmarkEnd w:id="1998"/>
      <w:bookmarkEnd w:id="1999"/>
      <w:bookmarkEnd w:id="2000"/>
      <w:bookmarkEnd w:id="2001"/>
      <w:bookmarkEnd w:id="2002"/>
      <w:bookmarkEnd w:id="2003"/>
      <w:bookmarkEnd w:id="2004"/>
      <w:bookmarkEnd w:id="2005"/>
      <w:bookmarkEnd w:id="2006"/>
      <w:bookmarkEnd w:id="2007"/>
    </w:p>
    <w:p w:rsidR="00655D68" w:rsidRPr="00A65C7D" w:rsidRDefault="00655D68" w:rsidP="00655D68">
      <w:pPr>
        <w:pStyle w:val="Rubrik5utannumrering"/>
        <w:spacing w:before="0"/>
        <w:rPr>
          <w:i w:val="0"/>
        </w:rPr>
      </w:pPr>
      <w:r w:rsidRPr="00A65C7D">
        <w:rPr>
          <w:i w:val="0"/>
        </w:rPr>
        <w:t>Inledande bestämmelse</w:t>
      </w:r>
    </w:p>
    <w:p w:rsidR="00655D68" w:rsidRPr="00A65C7D" w:rsidRDefault="00655D68" w:rsidP="00655D68">
      <w:pPr>
        <w:pStyle w:val="Brdtext"/>
        <w:rPr>
          <w:sz w:val="18"/>
          <w:szCs w:val="18"/>
        </w:rPr>
      </w:pPr>
      <w:r w:rsidRPr="00A65C7D">
        <w:rPr>
          <w:b/>
          <w:sz w:val="18"/>
          <w:szCs w:val="18"/>
        </w:rPr>
        <w:t>1 §</w:t>
      </w:r>
      <w:r w:rsidRPr="00A65C7D">
        <w:rPr>
          <w:sz w:val="18"/>
          <w:szCs w:val="18"/>
        </w:rPr>
        <w:t>  Denna lag har till syfte att främja konsumenternas och näringslivets intressen i samband med marknadsföring av produkter och att motverka marknadsföring som är otillbörlig mot konsumenter och näringsidkare.</w:t>
      </w:r>
    </w:p>
    <w:p w:rsidR="00655D68" w:rsidRPr="00A65C7D" w:rsidRDefault="00655D68" w:rsidP="00655D68">
      <w:pPr>
        <w:pStyle w:val="Brdtextmedindrag"/>
        <w:rPr>
          <w:sz w:val="18"/>
          <w:szCs w:val="18"/>
        </w:rPr>
      </w:pPr>
      <w:r w:rsidRPr="00A65C7D">
        <w:rPr>
          <w:sz w:val="18"/>
          <w:szCs w:val="18"/>
        </w:rPr>
        <w:t>Bestämmelser om marknadsföring finns bl.a. i</w:t>
      </w:r>
    </w:p>
    <w:p w:rsidR="00655D68" w:rsidRPr="00A65C7D" w:rsidRDefault="00655D68" w:rsidP="00655D68">
      <w:pPr>
        <w:pStyle w:val="Brdtextmedindrag"/>
        <w:rPr>
          <w:sz w:val="18"/>
          <w:szCs w:val="18"/>
        </w:rPr>
      </w:pPr>
      <w:r w:rsidRPr="00A65C7D">
        <w:rPr>
          <w:sz w:val="18"/>
          <w:szCs w:val="18"/>
        </w:rPr>
        <w:t>–</w:t>
      </w:r>
      <w:r>
        <w:rPr>
          <w:sz w:val="18"/>
          <w:szCs w:val="18"/>
        </w:rPr>
        <w:t> </w:t>
      </w:r>
      <w:r w:rsidRPr="00A65C7D">
        <w:rPr>
          <w:sz w:val="18"/>
          <w:szCs w:val="18"/>
        </w:rPr>
        <w:t>lagen (1992:1672) om paketresor,</w:t>
      </w:r>
    </w:p>
    <w:p w:rsidR="00655D68" w:rsidRPr="00A65C7D" w:rsidRDefault="00655D68" w:rsidP="00655D68">
      <w:pPr>
        <w:pStyle w:val="Brdtextmedindrag"/>
        <w:rPr>
          <w:sz w:val="18"/>
          <w:szCs w:val="18"/>
        </w:rPr>
      </w:pPr>
      <w:r w:rsidRPr="00A65C7D">
        <w:rPr>
          <w:sz w:val="18"/>
          <w:szCs w:val="18"/>
        </w:rPr>
        <w:t>–</w:t>
      </w:r>
      <w:r>
        <w:rPr>
          <w:sz w:val="18"/>
          <w:szCs w:val="18"/>
        </w:rPr>
        <w:t> </w:t>
      </w:r>
      <w:r w:rsidRPr="00A65C7D">
        <w:rPr>
          <w:sz w:val="18"/>
          <w:szCs w:val="18"/>
        </w:rPr>
        <w:t>tobakslagen (1993:581),</w:t>
      </w:r>
    </w:p>
    <w:p w:rsidR="00655D68" w:rsidRPr="00A65C7D" w:rsidRDefault="00655D68" w:rsidP="00655D68">
      <w:pPr>
        <w:pStyle w:val="Brdtextmedindrag"/>
        <w:rPr>
          <w:sz w:val="18"/>
          <w:szCs w:val="18"/>
        </w:rPr>
      </w:pPr>
      <w:r w:rsidRPr="00A65C7D">
        <w:rPr>
          <w:sz w:val="18"/>
          <w:szCs w:val="18"/>
        </w:rPr>
        <w:t>–</w:t>
      </w:r>
      <w:r>
        <w:rPr>
          <w:sz w:val="18"/>
          <w:szCs w:val="18"/>
        </w:rPr>
        <w:t> </w:t>
      </w:r>
      <w:r w:rsidRPr="00A65C7D">
        <w:rPr>
          <w:sz w:val="18"/>
          <w:szCs w:val="18"/>
        </w:rPr>
        <w:t>lagen (1995:1571) om insättningsgaranti,</w:t>
      </w:r>
    </w:p>
    <w:p w:rsidR="00655D68" w:rsidRPr="00A65C7D" w:rsidRDefault="00655D68" w:rsidP="00655D68">
      <w:pPr>
        <w:pStyle w:val="Brdtextmedindrag"/>
        <w:rPr>
          <w:sz w:val="18"/>
          <w:szCs w:val="18"/>
        </w:rPr>
      </w:pPr>
      <w:r w:rsidRPr="00A65C7D">
        <w:rPr>
          <w:sz w:val="18"/>
          <w:szCs w:val="18"/>
        </w:rPr>
        <w:t>–</w:t>
      </w:r>
      <w:r>
        <w:rPr>
          <w:sz w:val="18"/>
          <w:szCs w:val="18"/>
        </w:rPr>
        <w:t> </w:t>
      </w:r>
      <w:r w:rsidRPr="00A65C7D">
        <w:rPr>
          <w:sz w:val="18"/>
          <w:szCs w:val="18"/>
        </w:rPr>
        <w:t>lagen (1996:1006) om anmälningsplikt avseende viss finansiell verksamhet,</w:t>
      </w:r>
    </w:p>
    <w:p w:rsidR="00655D68" w:rsidRPr="00A65C7D" w:rsidRDefault="00655D68" w:rsidP="00655D68">
      <w:pPr>
        <w:pStyle w:val="Brdtextmedindrag"/>
        <w:rPr>
          <w:sz w:val="18"/>
          <w:szCs w:val="18"/>
        </w:rPr>
      </w:pPr>
      <w:r w:rsidRPr="00A65C7D">
        <w:rPr>
          <w:sz w:val="18"/>
          <w:szCs w:val="18"/>
        </w:rPr>
        <w:t>–</w:t>
      </w:r>
      <w:r>
        <w:rPr>
          <w:sz w:val="18"/>
          <w:szCs w:val="18"/>
        </w:rPr>
        <w:t> </w:t>
      </w:r>
      <w:r w:rsidRPr="00A65C7D">
        <w:rPr>
          <w:sz w:val="18"/>
          <w:szCs w:val="18"/>
        </w:rPr>
        <w:t>lagen (1996:1118) om marknadsföring av kristallglas,</w:t>
      </w:r>
    </w:p>
    <w:p w:rsidR="00655D68" w:rsidRPr="00A65C7D" w:rsidRDefault="00655D68" w:rsidP="00655D68">
      <w:pPr>
        <w:pStyle w:val="Brdtextmedindrag"/>
        <w:rPr>
          <w:sz w:val="18"/>
          <w:szCs w:val="18"/>
        </w:rPr>
      </w:pPr>
      <w:r w:rsidRPr="00A65C7D">
        <w:rPr>
          <w:sz w:val="18"/>
          <w:szCs w:val="18"/>
        </w:rPr>
        <w:t>–</w:t>
      </w:r>
      <w:r>
        <w:rPr>
          <w:sz w:val="18"/>
          <w:szCs w:val="18"/>
        </w:rPr>
        <w:t> </w:t>
      </w:r>
      <w:r w:rsidRPr="00A65C7D">
        <w:rPr>
          <w:sz w:val="18"/>
          <w:szCs w:val="18"/>
        </w:rPr>
        <w:t>lagen (1999:268) om betalningsöverföringar inom Europeiska ekonomiska samarbetsområdet,</w:t>
      </w:r>
    </w:p>
    <w:p w:rsidR="00655D68" w:rsidRPr="00A65C7D" w:rsidRDefault="00655D68" w:rsidP="00655D68">
      <w:pPr>
        <w:pStyle w:val="Brdtextmedindrag"/>
        <w:rPr>
          <w:sz w:val="18"/>
          <w:szCs w:val="18"/>
        </w:rPr>
      </w:pPr>
      <w:r w:rsidRPr="00A65C7D">
        <w:rPr>
          <w:sz w:val="18"/>
          <w:szCs w:val="18"/>
        </w:rPr>
        <w:t>–</w:t>
      </w:r>
      <w:r>
        <w:rPr>
          <w:sz w:val="18"/>
          <w:szCs w:val="18"/>
        </w:rPr>
        <w:t> </w:t>
      </w:r>
      <w:r w:rsidRPr="00A65C7D">
        <w:rPr>
          <w:sz w:val="18"/>
          <w:szCs w:val="18"/>
        </w:rPr>
        <w:t>lagen (1999:158) om investerarskydd,</w:t>
      </w:r>
    </w:p>
    <w:p w:rsidR="00655D68" w:rsidRPr="00A65C7D" w:rsidRDefault="00655D68" w:rsidP="00655D68">
      <w:pPr>
        <w:pStyle w:val="Brdtextmedindrag"/>
        <w:rPr>
          <w:sz w:val="18"/>
          <w:szCs w:val="18"/>
        </w:rPr>
      </w:pPr>
      <w:r w:rsidRPr="00A65C7D">
        <w:rPr>
          <w:sz w:val="18"/>
          <w:szCs w:val="18"/>
        </w:rPr>
        <w:t>–</w:t>
      </w:r>
      <w:r>
        <w:rPr>
          <w:sz w:val="18"/>
          <w:szCs w:val="18"/>
        </w:rPr>
        <w:t> </w:t>
      </w:r>
      <w:r w:rsidRPr="00A65C7D">
        <w:rPr>
          <w:sz w:val="18"/>
          <w:szCs w:val="18"/>
        </w:rPr>
        <w:t>lagen (2002:562) om elekt</w:t>
      </w:r>
      <w:r>
        <w:rPr>
          <w:sz w:val="18"/>
          <w:szCs w:val="18"/>
        </w:rPr>
        <w:t>ronisk handel och andra informa</w:t>
      </w:r>
      <w:r w:rsidRPr="00A65C7D">
        <w:rPr>
          <w:sz w:val="18"/>
          <w:szCs w:val="18"/>
        </w:rPr>
        <w:t>tionssamhällets tjänster,</w:t>
      </w:r>
    </w:p>
    <w:p w:rsidR="00655D68" w:rsidRPr="00A65C7D" w:rsidRDefault="00655D68" w:rsidP="00655D68">
      <w:pPr>
        <w:pStyle w:val="Brdtextmedindrag"/>
        <w:rPr>
          <w:sz w:val="18"/>
          <w:szCs w:val="18"/>
        </w:rPr>
      </w:pPr>
      <w:r w:rsidRPr="00A65C7D">
        <w:rPr>
          <w:sz w:val="18"/>
          <w:szCs w:val="18"/>
        </w:rPr>
        <w:t>–</w:t>
      </w:r>
      <w:r>
        <w:rPr>
          <w:sz w:val="18"/>
          <w:szCs w:val="18"/>
        </w:rPr>
        <w:t> </w:t>
      </w:r>
      <w:r w:rsidRPr="00A65C7D">
        <w:rPr>
          <w:sz w:val="18"/>
          <w:szCs w:val="18"/>
        </w:rPr>
        <w:t>lagen (2004:299) om inlåningsverksamhet,</w:t>
      </w:r>
    </w:p>
    <w:p w:rsidR="00655D68" w:rsidRPr="00A65C7D" w:rsidRDefault="00655D68" w:rsidP="00655D68">
      <w:pPr>
        <w:pStyle w:val="Brdtextmedindrag"/>
        <w:rPr>
          <w:sz w:val="18"/>
          <w:szCs w:val="18"/>
        </w:rPr>
      </w:pPr>
      <w:r w:rsidRPr="00A65C7D">
        <w:rPr>
          <w:sz w:val="18"/>
          <w:szCs w:val="18"/>
        </w:rPr>
        <w:t>–</w:t>
      </w:r>
      <w:r>
        <w:rPr>
          <w:sz w:val="18"/>
          <w:szCs w:val="18"/>
        </w:rPr>
        <w:t> </w:t>
      </w:r>
      <w:r w:rsidRPr="00A65C7D">
        <w:rPr>
          <w:sz w:val="18"/>
          <w:szCs w:val="18"/>
        </w:rPr>
        <w:t>prisinformationslagen (2004:347),</w:t>
      </w:r>
    </w:p>
    <w:p w:rsidR="00655D68" w:rsidRPr="00A65C7D" w:rsidRDefault="00655D68" w:rsidP="00655D68">
      <w:pPr>
        <w:pStyle w:val="Brdtextmedindrag"/>
        <w:rPr>
          <w:sz w:val="18"/>
          <w:szCs w:val="18"/>
        </w:rPr>
      </w:pPr>
      <w:r w:rsidRPr="00A65C7D">
        <w:rPr>
          <w:sz w:val="18"/>
          <w:szCs w:val="18"/>
        </w:rPr>
        <w:t>–</w:t>
      </w:r>
      <w:r>
        <w:rPr>
          <w:sz w:val="18"/>
          <w:szCs w:val="18"/>
        </w:rPr>
        <w:t> </w:t>
      </w:r>
      <w:r w:rsidRPr="00A65C7D">
        <w:rPr>
          <w:i/>
          <w:sz w:val="18"/>
          <w:szCs w:val="18"/>
        </w:rPr>
        <w:t>lagen (2005:59) om dist</w:t>
      </w:r>
      <w:r>
        <w:rPr>
          <w:i/>
          <w:sz w:val="18"/>
          <w:szCs w:val="18"/>
        </w:rPr>
        <w:t>ansavtal och avtal utanför</w:t>
      </w:r>
      <w:r w:rsidRPr="00A65C7D">
        <w:rPr>
          <w:i/>
          <w:sz w:val="18"/>
          <w:szCs w:val="18"/>
        </w:rPr>
        <w:t xml:space="preserve"> affärslokaler,</w:t>
      </w:r>
    </w:p>
    <w:p w:rsidR="00655D68" w:rsidRPr="00A65C7D" w:rsidRDefault="00655D68" w:rsidP="00655D68">
      <w:pPr>
        <w:pStyle w:val="Brdtextmedindrag"/>
        <w:rPr>
          <w:sz w:val="18"/>
          <w:szCs w:val="18"/>
        </w:rPr>
      </w:pPr>
      <w:r w:rsidRPr="00A65C7D">
        <w:rPr>
          <w:sz w:val="18"/>
          <w:szCs w:val="18"/>
        </w:rPr>
        <w:t>–</w:t>
      </w:r>
      <w:r>
        <w:rPr>
          <w:sz w:val="18"/>
          <w:szCs w:val="18"/>
        </w:rPr>
        <w:t> </w:t>
      </w:r>
      <w:r w:rsidRPr="00A65C7D">
        <w:rPr>
          <w:sz w:val="18"/>
          <w:szCs w:val="18"/>
        </w:rPr>
        <w:t>försäkringsavtalslagen (2005:104),</w:t>
      </w:r>
    </w:p>
    <w:p w:rsidR="00655D68" w:rsidRPr="00A65C7D" w:rsidRDefault="00655D68" w:rsidP="00655D68">
      <w:pPr>
        <w:pStyle w:val="Brdtextmedindrag"/>
        <w:rPr>
          <w:sz w:val="18"/>
          <w:szCs w:val="18"/>
        </w:rPr>
      </w:pPr>
      <w:r w:rsidRPr="00A65C7D">
        <w:rPr>
          <w:sz w:val="18"/>
          <w:szCs w:val="18"/>
        </w:rPr>
        <w:t>–</w:t>
      </w:r>
      <w:r>
        <w:rPr>
          <w:sz w:val="18"/>
          <w:szCs w:val="18"/>
        </w:rPr>
        <w:t> </w:t>
      </w:r>
      <w:r w:rsidRPr="00A65C7D">
        <w:rPr>
          <w:sz w:val="18"/>
          <w:szCs w:val="18"/>
        </w:rPr>
        <w:t>lagen (2005:405) om försäkringsförmedling,</w:t>
      </w:r>
    </w:p>
    <w:p w:rsidR="00655D68" w:rsidRPr="00A65C7D" w:rsidRDefault="00655D68" w:rsidP="00655D68">
      <w:pPr>
        <w:pStyle w:val="Brdtextmedindrag"/>
        <w:rPr>
          <w:sz w:val="18"/>
          <w:szCs w:val="18"/>
        </w:rPr>
      </w:pPr>
      <w:r w:rsidRPr="00A65C7D">
        <w:rPr>
          <w:sz w:val="18"/>
          <w:szCs w:val="18"/>
        </w:rPr>
        <w:t>–</w:t>
      </w:r>
      <w:r>
        <w:rPr>
          <w:sz w:val="18"/>
          <w:szCs w:val="18"/>
        </w:rPr>
        <w:t> </w:t>
      </w:r>
      <w:r w:rsidRPr="00A65C7D">
        <w:rPr>
          <w:sz w:val="18"/>
          <w:szCs w:val="18"/>
        </w:rPr>
        <w:t>lagen (2006:484) om franchisegivares informationsskyldighet,</w:t>
      </w:r>
    </w:p>
    <w:p w:rsidR="00655D68" w:rsidRPr="00A65C7D" w:rsidRDefault="00655D68" w:rsidP="00655D68">
      <w:pPr>
        <w:pStyle w:val="Brdtextmedindrag"/>
        <w:rPr>
          <w:sz w:val="18"/>
          <w:szCs w:val="18"/>
        </w:rPr>
      </w:pPr>
      <w:r w:rsidRPr="00A65C7D">
        <w:rPr>
          <w:sz w:val="18"/>
          <w:szCs w:val="18"/>
        </w:rPr>
        <w:t>–</w:t>
      </w:r>
      <w:r>
        <w:rPr>
          <w:sz w:val="18"/>
          <w:szCs w:val="18"/>
        </w:rPr>
        <w:t> </w:t>
      </w:r>
      <w:r w:rsidRPr="00A65C7D">
        <w:rPr>
          <w:sz w:val="18"/>
          <w:szCs w:val="18"/>
        </w:rPr>
        <w:t>lagen (2010:510) om lufttransporter,</w:t>
      </w:r>
    </w:p>
    <w:p w:rsidR="00655D68" w:rsidRPr="00A65C7D" w:rsidRDefault="00655D68" w:rsidP="00655D68">
      <w:pPr>
        <w:pStyle w:val="Brdtextmedindrag"/>
        <w:rPr>
          <w:sz w:val="18"/>
          <w:szCs w:val="18"/>
        </w:rPr>
      </w:pPr>
      <w:r w:rsidRPr="00A65C7D">
        <w:rPr>
          <w:sz w:val="18"/>
          <w:szCs w:val="18"/>
        </w:rPr>
        <w:t>–</w:t>
      </w:r>
      <w:r>
        <w:rPr>
          <w:sz w:val="18"/>
          <w:szCs w:val="18"/>
        </w:rPr>
        <w:t> </w:t>
      </w:r>
      <w:r w:rsidRPr="00A65C7D">
        <w:rPr>
          <w:sz w:val="18"/>
          <w:szCs w:val="18"/>
        </w:rPr>
        <w:t>radio- och tv-lagen (2010:696),</w:t>
      </w:r>
    </w:p>
    <w:p w:rsidR="00655D68" w:rsidRPr="00A65C7D" w:rsidRDefault="00655D68" w:rsidP="00655D68">
      <w:pPr>
        <w:pStyle w:val="Brdtextmedindrag"/>
        <w:rPr>
          <w:sz w:val="18"/>
          <w:szCs w:val="18"/>
        </w:rPr>
      </w:pPr>
      <w:r w:rsidRPr="00A65C7D">
        <w:rPr>
          <w:sz w:val="18"/>
          <w:szCs w:val="18"/>
        </w:rPr>
        <w:t>–</w:t>
      </w:r>
      <w:r>
        <w:rPr>
          <w:sz w:val="18"/>
          <w:szCs w:val="18"/>
        </w:rPr>
        <w:t> </w:t>
      </w:r>
      <w:r w:rsidRPr="00A65C7D">
        <w:rPr>
          <w:sz w:val="18"/>
          <w:szCs w:val="18"/>
        </w:rPr>
        <w:t>alkohollagen (2010:1622),</w:t>
      </w:r>
    </w:p>
    <w:p w:rsidR="00655D68" w:rsidRPr="00A65C7D" w:rsidRDefault="00655D68" w:rsidP="00655D68">
      <w:pPr>
        <w:pStyle w:val="Brdtextmedindrag"/>
        <w:rPr>
          <w:sz w:val="18"/>
          <w:szCs w:val="18"/>
        </w:rPr>
      </w:pPr>
      <w:r w:rsidRPr="00A65C7D">
        <w:rPr>
          <w:sz w:val="18"/>
          <w:szCs w:val="18"/>
        </w:rPr>
        <w:t>–</w:t>
      </w:r>
      <w:r>
        <w:rPr>
          <w:sz w:val="18"/>
          <w:szCs w:val="18"/>
        </w:rPr>
        <w:t> </w:t>
      </w:r>
      <w:r w:rsidRPr="00A65C7D">
        <w:rPr>
          <w:sz w:val="18"/>
          <w:szCs w:val="18"/>
        </w:rPr>
        <w:t>konsu</w:t>
      </w:r>
      <w:r w:rsidR="00C864EF">
        <w:rPr>
          <w:sz w:val="18"/>
          <w:szCs w:val="18"/>
        </w:rPr>
        <w:t xml:space="preserve">mentkreditlagen (2010:1846), </w:t>
      </w:r>
    </w:p>
    <w:p w:rsidR="00655D68" w:rsidRDefault="00655D68" w:rsidP="00655D68">
      <w:pPr>
        <w:pStyle w:val="Brdtextmedindrag"/>
        <w:rPr>
          <w:sz w:val="18"/>
          <w:szCs w:val="18"/>
        </w:rPr>
      </w:pPr>
      <w:r w:rsidRPr="00A65C7D">
        <w:rPr>
          <w:sz w:val="18"/>
          <w:szCs w:val="18"/>
        </w:rPr>
        <w:t>–</w:t>
      </w:r>
      <w:r>
        <w:rPr>
          <w:sz w:val="18"/>
          <w:szCs w:val="18"/>
        </w:rPr>
        <w:t> </w:t>
      </w:r>
      <w:r w:rsidRPr="00A65C7D">
        <w:rPr>
          <w:sz w:val="18"/>
          <w:szCs w:val="18"/>
        </w:rPr>
        <w:t>lagen (2011:914) om konsumentskydd vid avtal om tidsdelat boende el</w:t>
      </w:r>
      <w:r w:rsidR="00C864EF">
        <w:rPr>
          <w:sz w:val="18"/>
          <w:szCs w:val="18"/>
        </w:rPr>
        <w:t>ler långfristig semesterprodukt, och</w:t>
      </w:r>
    </w:p>
    <w:p w:rsidR="00C864EF" w:rsidRPr="00A65C7D" w:rsidRDefault="00C864EF" w:rsidP="00655D68">
      <w:pPr>
        <w:pStyle w:val="Brdtextmedindrag"/>
        <w:rPr>
          <w:sz w:val="18"/>
          <w:szCs w:val="18"/>
        </w:rPr>
      </w:pPr>
      <w:r>
        <w:rPr>
          <w:sz w:val="18"/>
          <w:szCs w:val="18"/>
        </w:rPr>
        <w:t>– lagen (2013:000) om marknadsföring av modersmjölksersättning och tillskottsnäring.</w:t>
      </w:r>
    </w:p>
    <w:p w:rsidR="00655D68" w:rsidRDefault="00655D68" w:rsidP="00655D68">
      <w:pPr>
        <w:pStyle w:val="Brdtextmedindrag"/>
      </w:pPr>
    </w:p>
    <w:p w:rsidR="00655D68" w:rsidRDefault="00655D68" w:rsidP="00655D68">
      <w:pPr>
        <w:pStyle w:val="Brdtext"/>
      </w:pPr>
      <w:r>
        <w:t>Paragrafen innehåller en bestämmelse om lagens syfte. Vidare finns en uppräkning av ett antal lagar som innehåller bestämmelser om marknads</w:t>
      </w:r>
      <w:r>
        <w:softHyphen/>
        <w:t xml:space="preserve">föring. </w:t>
      </w:r>
    </w:p>
    <w:p w:rsidR="00655D68" w:rsidRDefault="00655D68" w:rsidP="00655D68">
      <w:pPr>
        <w:pStyle w:val="Brdtextmedindrag"/>
      </w:pPr>
      <w:r>
        <w:t>I andra stycket görs den ändringen att hänvisningen till distans- och hemförsäljningslagen (2005:59) ersätts av en hänvisning till det nya namnet på den lagen, lagen om distansavtal och avtal utanför affärs</w:t>
      </w:r>
      <w:r>
        <w:softHyphen/>
        <w:t>lokaler.</w:t>
      </w:r>
    </w:p>
    <w:p w:rsidR="00655D68" w:rsidRDefault="00655D68" w:rsidP="00655D68">
      <w:pPr>
        <w:pStyle w:val="Rubrik5utannumrering"/>
      </w:pPr>
      <w:r>
        <w:t>Information innan ett konsumentavtal ingås</w:t>
      </w:r>
    </w:p>
    <w:p w:rsidR="00655D68" w:rsidRDefault="00655D68" w:rsidP="00600A3D">
      <w:pPr>
        <w:pStyle w:val="Brdtext"/>
        <w:rPr>
          <w:i/>
          <w:sz w:val="18"/>
          <w:szCs w:val="18"/>
        </w:rPr>
      </w:pPr>
      <w:r w:rsidRPr="0003735B">
        <w:rPr>
          <w:b/>
          <w:i/>
          <w:sz w:val="18"/>
          <w:szCs w:val="18"/>
        </w:rPr>
        <w:t>22 a §</w:t>
      </w:r>
      <w:r w:rsidRPr="00A65C7D">
        <w:rPr>
          <w:b/>
          <w:sz w:val="18"/>
          <w:szCs w:val="18"/>
        </w:rPr>
        <w:t>  </w:t>
      </w:r>
      <w:r>
        <w:rPr>
          <w:i/>
          <w:sz w:val="18"/>
          <w:szCs w:val="18"/>
        </w:rPr>
        <w:t xml:space="preserve">Vid andra avtal än distansavtal och avtal utanför affärslokaler enligt </w:t>
      </w:r>
      <w:r w:rsidR="003E47EC">
        <w:rPr>
          <w:i/>
          <w:sz w:val="18"/>
          <w:szCs w:val="18"/>
        </w:rPr>
        <w:t xml:space="preserve">1 kap. 2 § </w:t>
      </w:r>
      <w:r>
        <w:rPr>
          <w:i/>
          <w:sz w:val="18"/>
          <w:szCs w:val="18"/>
        </w:rPr>
        <w:t>lagen (2005:59) om distansavtal och avtal utanför affärslokaler ska närings</w:t>
      </w:r>
      <w:r>
        <w:rPr>
          <w:i/>
          <w:sz w:val="18"/>
          <w:szCs w:val="18"/>
        </w:rPr>
        <w:softHyphen/>
        <w:t xml:space="preserve">idkaren innan avtalet ingås ge konsumenten klar och begriplig information om </w:t>
      </w:r>
    </w:p>
    <w:p w:rsidR="00655D68" w:rsidRPr="001E68BE" w:rsidRDefault="00655D68" w:rsidP="00600A3D">
      <w:pPr>
        <w:pStyle w:val="Brdtextmedindrag"/>
        <w:rPr>
          <w:i/>
          <w:sz w:val="18"/>
          <w:szCs w:val="18"/>
        </w:rPr>
      </w:pPr>
      <w:r w:rsidRPr="001E68BE">
        <w:rPr>
          <w:i/>
          <w:sz w:val="18"/>
          <w:szCs w:val="18"/>
        </w:rPr>
        <w:t>1. </w:t>
      </w:r>
      <w:r>
        <w:rPr>
          <w:i/>
          <w:sz w:val="18"/>
          <w:szCs w:val="18"/>
        </w:rPr>
        <w:t>sitt</w:t>
      </w:r>
      <w:r w:rsidRPr="001E68BE">
        <w:rPr>
          <w:i/>
          <w:sz w:val="18"/>
          <w:szCs w:val="18"/>
        </w:rPr>
        <w:t xml:space="preserve"> na</w:t>
      </w:r>
      <w:r w:rsidR="003E47EC">
        <w:rPr>
          <w:i/>
          <w:sz w:val="18"/>
          <w:szCs w:val="18"/>
        </w:rPr>
        <w:t>mn och</w:t>
      </w:r>
      <w:r>
        <w:rPr>
          <w:i/>
          <w:sz w:val="18"/>
          <w:szCs w:val="18"/>
        </w:rPr>
        <w:t xml:space="preserve"> telefonnummer</w:t>
      </w:r>
      <w:r w:rsidR="003E47EC">
        <w:rPr>
          <w:i/>
          <w:sz w:val="18"/>
          <w:szCs w:val="18"/>
        </w:rPr>
        <w:t xml:space="preserve"> samt sin</w:t>
      </w:r>
      <w:r w:rsidRPr="001E68BE">
        <w:rPr>
          <w:i/>
          <w:sz w:val="18"/>
          <w:szCs w:val="18"/>
        </w:rPr>
        <w:t xml:space="preserve"> gatuadress</w:t>
      </w:r>
      <w:r w:rsidR="003E47EC">
        <w:rPr>
          <w:i/>
          <w:sz w:val="18"/>
          <w:szCs w:val="18"/>
        </w:rPr>
        <w:t xml:space="preserve"> och e-postadress</w:t>
      </w:r>
      <w:r w:rsidRPr="001E68BE">
        <w:rPr>
          <w:i/>
          <w:sz w:val="18"/>
          <w:szCs w:val="18"/>
        </w:rPr>
        <w:t>,</w:t>
      </w:r>
    </w:p>
    <w:p w:rsidR="00655D68" w:rsidRPr="001E68BE" w:rsidRDefault="00655D68" w:rsidP="00655D68">
      <w:pPr>
        <w:pStyle w:val="Brdtextmedindrag"/>
        <w:rPr>
          <w:i/>
          <w:sz w:val="18"/>
          <w:szCs w:val="18"/>
        </w:rPr>
      </w:pPr>
      <w:r w:rsidRPr="001E68BE">
        <w:rPr>
          <w:i/>
          <w:sz w:val="18"/>
          <w:szCs w:val="18"/>
        </w:rPr>
        <w:t>2. </w:t>
      </w:r>
      <w:r>
        <w:rPr>
          <w:i/>
          <w:sz w:val="18"/>
          <w:szCs w:val="18"/>
        </w:rPr>
        <w:t>produktens</w:t>
      </w:r>
      <w:r w:rsidRPr="001E68BE">
        <w:rPr>
          <w:i/>
          <w:sz w:val="18"/>
          <w:szCs w:val="18"/>
        </w:rPr>
        <w:t xml:space="preserve"> huvudsakliga egenskaper i den omfattning som är </w:t>
      </w:r>
      <w:r>
        <w:rPr>
          <w:i/>
          <w:sz w:val="18"/>
          <w:szCs w:val="18"/>
        </w:rPr>
        <w:t>lämplig med hänsyn till produkten och till hur informationen ges</w:t>
      </w:r>
      <w:r w:rsidRPr="001E68BE">
        <w:rPr>
          <w:i/>
          <w:sz w:val="18"/>
          <w:szCs w:val="18"/>
        </w:rPr>
        <w:t>,</w:t>
      </w:r>
    </w:p>
    <w:p w:rsidR="00655D68" w:rsidRPr="001E68BE" w:rsidRDefault="00655D68" w:rsidP="00655D68">
      <w:pPr>
        <w:pStyle w:val="Brdtextmedindrag"/>
        <w:rPr>
          <w:i/>
          <w:sz w:val="18"/>
          <w:szCs w:val="18"/>
        </w:rPr>
      </w:pPr>
      <w:r w:rsidRPr="001E68BE">
        <w:rPr>
          <w:i/>
          <w:sz w:val="18"/>
          <w:szCs w:val="18"/>
        </w:rPr>
        <w:t>3. </w:t>
      </w:r>
      <w:r>
        <w:rPr>
          <w:i/>
          <w:sz w:val="18"/>
          <w:szCs w:val="18"/>
        </w:rPr>
        <w:t>produktens</w:t>
      </w:r>
      <w:r w:rsidRPr="001E68BE">
        <w:rPr>
          <w:i/>
          <w:sz w:val="18"/>
          <w:szCs w:val="18"/>
        </w:rPr>
        <w:t xml:space="preserve"> pris</w:t>
      </w:r>
      <w:r>
        <w:rPr>
          <w:i/>
          <w:sz w:val="18"/>
          <w:szCs w:val="18"/>
        </w:rPr>
        <w:t>,</w:t>
      </w:r>
      <w:r w:rsidRPr="001E68BE">
        <w:rPr>
          <w:i/>
          <w:sz w:val="18"/>
          <w:szCs w:val="18"/>
        </w:rPr>
        <w:t xml:space="preserve"> inbegripet skatter och avgifter, eller, om priset inte kan anges i förväg, hur priset beräknas,</w:t>
      </w:r>
    </w:p>
    <w:p w:rsidR="00655D68" w:rsidRPr="001E68BE" w:rsidRDefault="00655D68" w:rsidP="00655D68">
      <w:pPr>
        <w:pStyle w:val="Brdtextmedindrag"/>
        <w:rPr>
          <w:i/>
          <w:sz w:val="18"/>
          <w:szCs w:val="18"/>
        </w:rPr>
      </w:pPr>
      <w:r w:rsidRPr="001E68BE">
        <w:rPr>
          <w:i/>
          <w:sz w:val="18"/>
          <w:szCs w:val="18"/>
        </w:rPr>
        <w:t>4. kostnader för leverans eller porto och andra tillkommande kostnader,</w:t>
      </w:r>
    </w:p>
    <w:p w:rsidR="00655D68" w:rsidRDefault="00655D68" w:rsidP="00655D68">
      <w:pPr>
        <w:pStyle w:val="Brdtextmedindrag"/>
        <w:rPr>
          <w:i/>
          <w:sz w:val="18"/>
          <w:szCs w:val="18"/>
        </w:rPr>
      </w:pPr>
      <w:r w:rsidRPr="001E68BE">
        <w:rPr>
          <w:i/>
          <w:sz w:val="18"/>
          <w:szCs w:val="18"/>
        </w:rPr>
        <w:t>5. </w:t>
      </w:r>
      <w:r>
        <w:rPr>
          <w:i/>
          <w:sz w:val="18"/>
          <w:szCs w:val="18"/>
        </w:rPr>
        <w:t xml:space="preserve">villkoren för betalning samt </w:t>
      </w:r>
      <w:r w:rsidRPr="001E68BE">
        <w:rPr>
          <w:i/>
          <w:sz w:val="18"/>
          <w:szCs w:val="18"/>
        </w:rPr>
        <w:t xml:space="preserve">för leverans eller fullgörande på </w:t>
      </w:r>
      <w:r>
        <w:rPr>
          <w:i/>
          <w:sz w:val="18"/>
          <w:szCs w:val="18"/>
        </w:rPr>
        <w:t xml:space="preserve">något </w:t>
      </w:r>
      <w:r w:rsidRPr="001E68BE">
        <w:rPr>
          <w:i/>
          <w:sz w:val="18"/>
          <w:szCs w:val="18"/>
        </w:rPr>
        <w:t>anna</w:t>
      </w:r>
      <w:r>
        <w:rPr>
          <w:i/>
          <w:sz w:val="18"/>
          <w:szCs w:val="18"/>
        </w:rPr>
        <w:t>t sätt och tidpunkt för leverans eller fullgörande,</w:t>
      </w:r>
    </w:p>
    <w:p w:rsidR="00655D68" w:rsidRPr="001E68BE" w:rsidRDefault="00655D68" w:rsidP="00600A3D">
      <w:pPr>
        <w:pStyle w:val="Brdtextmedindrag"/>
        <w:rPr>
          <w:i/>
          <w:sz w:val="18"/>
          <w:szCs w:val="18"/>
        </w:rPr>
      </w:pPr>
      <w:r>
        <w:rPr>
          <w:i/>
          <w:sz w:val="18"/>
          <w:szCs w:val="18"/>
        </w:rPr>
        <w:t xml:space="preserve">6. den rätt som konsumenten har att reklamera enligt </w:t>
      </w:r>
      <w:r w:rsidR="003E47EC">
        <w:rPr>
          <w:i/>
          <w:sz w:val="18"/>
          <w:szCs w:val="18"/>
        </w:rPr>
        <w:t>lag och hur reklamation kan göras</w:t>
      </w:r>
      <w:r>
        <w:rPr>
          <w:i/>
          <w:sz w:val="18"/>
          <w:szCs w:val="18"/>
        </w:rPr>
        <w:t>,</w:t>
      </w:r>
    </w:p>
    <w:p w:rsidR="00655D68" w:rsidRPr="001E68BE" w:rsidRDefault="00655D68" w:rsidP="00655D68">
      <w:pPr>
        <w:pStyle w:val="Brdtextmedindrag"/>
        <w:rPr>
          <w:i/>
          <w:sz w:val="18"/>
          <w:szCs w:val="18"/>
        </w:rPr>
      </w:pPr>
      <w:r>
        <w:rPr>
          <w:i/>
          <w:sz w:val="18"/>
          <w:szCs w:val="18"/>
        </w:rPr>
        <w:t>7</w:t>
      </w:r>
      <w:r w:rsidRPr="001E68BE">
        <w:rPr>
          <w:i/>
          <w:sz w:val="18"/>
          <w:szCs w:val="18"/>
        </w:rPr>
        <w:t>. </w:t>
      </w:r>
      <w:r>
        <w:rPr>
          <w:i/>
          <w:sz w:val="18"/>
          <w:szCs w:val="18"/>
        </w:rPr>
        <w:t xml:space="preserve">garantier eller liknande utfästelser samt den </w:t>
      </w:r>
      <w:r w:rsidRPr="001E68BE">
        <w:rPr>
          <w:i/>
          <w:sz w:val="18"/>
          <w:szCs w:val="18"/>
        </w:rPr>
        <w:t>assistans och service som gäller efter försäljningen,</w:t>
      </w:r>
    </w:p>
    <w:p w:rsidR="00655D68" w:rsidRDefault="00655D68" w:rsidP="00655D68">
      <w:pPr>
        <w:pStyle w:val="Brdtextmedindrag"/>
        <w:rPr>
          <w:i/>
          <w:sz w:val="18"/>
          <w:szCs w:val="18"/>
        </w:rPr>
      </w:pPr>
      <w:r>
        <w:rPr>
          <w:i/>
          <w:sz w:val="18"/>
          <w:szCs w:val="18"/>
        </w:rPr>
        <w:t>8</w:t>
      </w:r>
      <w:r w:rsidRPr="001E68BE">
        <w:rPr>
          <w:i/>
          <w:sz w:val="18"/>
          <w:szCs w:val="18"/>
        </w:rPr>
        <w:t>. </w:t>
      </w:r>
      <w:r>
        <w:rPr>
          <w:i/>
          <w:sz w:val="18"/>
          <w:szCs w:val="18"/>
        </w:rPr>
        <w:t xml:space="preserve">avtalets löptid, </w:t>
      </w:r>
    </w:p>
    <w:p w:rsidR="00655D68" w:rsidRPr="001E68BE" w:rsidRDefault="00655D68" w:rsidP="00655D68">
      <w:pPr>
        <w:pStyle w:val="Brdtextmedindrag"/>
        <w:rPr>
          <w:i/>
          <w:sz w:val="18"/>
          <w:szCs w:val="18"/>
        </w:rPr>
      </w:pPr>
      <w:r>
        <w:rPr>
          <w:i/>
          <w:sz w:val="18"/>
          <w:szCs w:val="18"/>
        </w:rPr>
        <w:t>9. villkoren för att säga upp avtalet</w:t>
      </w:r>
      <w:r w:rsidRPr="001E68BE">
        <w:rPr>
          <w:i/>
          <w:sz w:val="18"/>
          <w:szCs w:val="18"/>
        </w:rPr>
        <w:t>,</w:t>
      </w:r>
      <w:r>
        <w:rPr>
          <w:i/>
          <w:sz w:val="18"/>
          <w:szCs w:val="18"/>
        </w:rPr>
        <w:t xml:space="preserve"> om det gäller tills vidare eller förnyas automatiskt, och</w:t>
      </w:r>
    </w:p>
    <w:p w:rsidR="00655D68" w:rsidRPr="001E68BE" w:rsidRDefault="00655D68" w:rsidP="00655D68">
      <w:pPr>
        <w:pStyle w:val="Brdtextmedindrag"/>
        <w:rPr>
          <w:i/>
          <w:sz w:val="18"/>
          <w:szCs w:val="18"/>
        </w:rPr>
      </w:pPr>
      <w:r>
        <w:rPr>
          <w:i/>
          <w:sz w:val="18"/>
          <w:szCs w:val="18"/>
        </w:rPr>
        <w:t>10</w:t>
      </w:r>
      <w:r w:rsidRPr="001E68BE">
        <w:rPr>
          <w:i/>
          <w:sz w:val="18"/>
          <w:szCs w:val="18"/>
        </w:rPr>
        <w:t>. </w:t>
      </w:r>
      <w:r>
        <w:rPr>
          <w:i/>
          <w:sz w:val="18"/>
          <w:szCs w:val="18"/>
        </w:rPr>
        <w:t xml:space="preserve">funktionen hos digitalt innehåll, inbegripet </w:t>
      </w:r>
      <w:r w:rsidRPr="001E68BE">
        <w:rPr>
          <w:i/>
          <w:sz w:val="18"/>
          <w:szCs w:val="18"/>
        </w:rPr>
        <w:t>teknisk</w:t>
      </w:r>
      <w:r>
        <w:rPr>
          <w:i/>
          <w:sz w:val="18"/>
          <w:szCs w:val="18"/>
        </w:rPr>
        <w:t>a skyddsåtgärder</w:t>
      </w:r>
      <w:r w:rsidRPr="001E68BE">
        <w:rPr>
          <w:i/>
          <w:sz w:val="18"/>
          <w:szCs w:val="18"/>
        </w:rPr>
        <w:t>,</w:t>
      </w:r>
      <w:r>
        <w:rPr>
          <w:i/>
          <w:sz w:val="18"/>
          <w:szCs w:val="18"/>
        </w:rPr>
        <w:t xml:space="preserve"> och </w:t>
      </w:r>
      <w:r w:rsidRPr="001E68BE">
        <w:rPr>
          <w:i/>
          <w:sz w:val="18"/>
          <w:szCs w:val="18"/>
        </w:rPr>
        <w:t xml:space="preserve">vilken maskin- och programvara som krävs för att använda </w:t>
      </w:r>
      <w:r>
        <w:rPr>
          <w:i/>
          <w:sz w:val="18"/>
          <w:szCs w:val="18"/>
        </w:rPr>
        <w:t>det digitala</w:t>
      </w:r>
      <w:r w:rsidRPr="001E68BE">
        <w:rPr>
          <w:i/>
          <w:sz w:val="18"/>
          <w:szCs w:val="18"/>
        </w:rPr>
        <w:t xml:space="preserve"> inne</w:t>
      </w:r>
      <w:r>
        <w:rPr>
          <w:i/>
          <w:sz w:val="18"/>
          <w:szCs w:val="18"/>
        </w:rPr>
        <w:softHyphen/>
      </w:r>
      <w:r w:rsidRPr="001E68BE">
        <w:rPr>
          <w:i/>
          <w:sz w:val="18"/>
          <w:szCs w:val="18"/>
        </w:rPr>
        <w:t>håll</w:t>
      </w:r>
      <w:r>
        <w:rPr>
          <w:i/>
          <w:sz w:val="18"/>
          <w:szCs w:val="18"/>
        </w:rPr>
        <w:t>et</w:t>
      </w:r>
      <w:r w:rsidRPr="001E68BE">
        <w:rPr>
          <w:i/>
          <w:sz w:val="18"/>
          <w:szCs w:val="18"/>
        </w:rPr>
        <w:t xml:space="preserve">. </w:t>
      </w:r>
    </w:p>
    <w:p w:rsidR="00655D68" w:rsidRPr="001010BE" w:rsidRDefault="00655D68" w:rsidP="00600A3D">
      <w:pPr>
        <w:pStyle w:val="Brdtextmedindrag"/>
        <w:rPr>
          <w:i/>
          <w:sz w:val="18"/>
          <w:szCs w:val="18"/>
        </w:rPr>
      </w:pPr>
      <w:r w:rsidRPr="001010BE">
        <w:rPr>
          <w:i/>
          <w:sz w:val="18"/>
          <w:szCs w:val="18"/>
        </w:rPr>
        <w:t xml:space="preserve">Informationsskyldigheten </w:t>
      </w:r>
      <w:r>
        <w:rPr>
          <w:i/>
          <w:sz w:val="18"/>
          <w:szCs w:val="18"/>
        </w:rPr>
        <w:t xml:space="preserve">enligt första stycket </w:t>
      </w:r>
      <w:r w:rsidRPr="001010BE">
        <w:rPr>
          <w:i/>
          <w:sz w:val="18"/>
          <w:szCs w:val="18"/>
        </w:rPr>
        <w:t xml:space="preserve">gäller </w:t>
      </w:r>
      <w:r w:rsidR="003E47EC">
        <w:rPr>
          <w:i/>
          <w:sz w:val="18"/>
          <w:szCs w:val="18"/>
        </w:rPr>
        <w:t xml:space="preserve">inte, om informationen </w:t>
      </w:r>
      <w:r>
        <w:rPr>
          <w:i/>
          <w:sz w:val="18"/>
          <w:szCs w:val="18"/>
        </w:rPr>
        <w:t>framgår av sammanhanget. Informationsskyldigheten gäller inte heller i fråga om</w:t>
      </w:r>
      <w:r w:rsidRPr="001010BE">
        <w:rPr>
          <w:i/>
          <w:sz w:val="18"/>
          <w:szCs w:val="18"/>
        </w:rPr>
        <w:t xml:space="preserve"> </w:t>
      </w:r>
    </w:p>
    <w:p w:rsidR="00655D68" w:rsidRPr="001E68BE" w:rsidRDefault="00655D68" w:rsidP="00655D68">
      <w:pPr>
        <w:pStyle w:val="Brdtextmedindrag"/>
        <w:rPr>
          <w:i/>
          <w:sz w:val="18"/>
          <w:szCs w:val="18"/>
        </w:rPr>
      </w:pPr>
      <w:r w:rsidRPr="001E68BE">
        <w:rPr>
          <w:i/>
          <w:sz w:val="18"/>
          <w:szCs w:val="18"/>
        </w:rPr>
        <w:t>1. </w:t>
      </w:r>
      <w:r>
        <w:rPr>
          <w:i/>
          <w:sz w:val="18"/>
          <w:szCs w:val="18"/>
        </w:rPr>
        <w:t>vardagliga avtal som fullgörs omedelbart</w:t>
      </w:r>
      <w:r w:rsidRPr="001E68BE">
        <w:rPr>
          <w:i/>
          <w:sz w:val="18"/>
          <w:szCs w:val="18"/>
        </w:rPr>
        <w:t>,</w:t>
      </w:r>
    </w:p>
    <w:p w:rsidR="00655D68" w:rsidRDefault="00655D68" w:rsidP="00655D68">
      <w:pPr>
        <w:pStyle w:val="Brdtextmedindrag"/>
        <w:rPr>
          <w:i/>
          <w:sz w:val="18"/>
          <w:szCs w:val="18"/>
        </w:rPr>
      </w:pPr>
      <w:r w:rsidRPr="001E68BE">
        <w:rPr>
          <w:i/>
          <w:sz w:val="18"/>
          <w:szCs w:val="18"/>
        </w:rPr>
        <w:t>2. </w:t>
      </w:r>
      <w:r>
        <w:rPr>
          <w:i/>
          <w:sz w:val="18"/>
          <w:szCs w:val="18"/>
        </w:rPr>
        <w:t>andra avtal om fast egendom än sådana som avser uthyrning av fast egendom</w:t>
      </w:r>
      <w:r w:rsidRPr="001E68BE">
        <w:rPr>
          <w:i/>
          <w:sz w:val="18"/>
          <w:szCs w:val="18"/>
        </w:rPr>
        <w:t>,</w:t>
      </w:r>
      <w:r>
        <w:rPr>
          <w:i/>
          <w:sz w:val="18"/>
          <w:szCs w:val="18"/>
        </w:rPr>
        <w:t xml:space="preserve"> eller</w:t>
      </w:r>
    </w:p>
    <w:p w:rsidR="00655D68" w:rsidRPr="0003735B" w:rsidRDefault="00655D68" w:rsidP="00600A3D">
      <w:pPr>
        <w:pStyle w:val="Brdtextmedindrag"/>
        <w:rPr>
          <w:i/>
          <w:sz w:val="18"/>
          <w:szCs w:val="18"/>
        </w:rPr>
      </w:pPr>
      <w:r w:rsidRPr="001E68BE">
        <w:rPr>
          <w:i/>
          <w:sz w:val="18"/>
          <w:szCs w:val="18"/>
        </w:rPr>
        <w:t>3. </w:t>
      </w:r>
      <w:r>
        <w:rPr>
          <w:i/>
          <w:sz w:val="18"/>
          <w:szCs w:val="18"/>
        </w:rPr>
        <w:t>avtal som anges i 2 ka</w:t>
      </w:r>
      <w:r w:rsidR="00D73120">
        <w:rPr>
          <w:i/>
          <w:sz w:val="18"/>
          <w:szCs w:val="18"/>
        </w:rPr>
        <w:t>p. 1 § andra stycket 1, 2 och 6–</w:t>
      </w:r>
      <w:r w:rsidR="003E47EC">
        <w:rPr>
          <w:i/>
          <w:sz w:val="18"/>
          <w:szCs w:val="18"/>
        </w:rPr>
        <w:t>8 samt fjärde stycket och i 3 kap.</w:t>
      </w:r>
      <w:r>
        <w:rPr>
          <w:i/>
          <w:sz w:val="18"/>
          <w:szCs w:val="18"/>
        </w:rPr>
        <w:t xml:space="preserve"> lagen om distansavtal och avtal utanför affärslokaler.</w:t>
      </w:r>
    </w:p>
    <w:p w:rsidR="00655D68" w:rsidRDefault="00655D68" w:rsidP="00655D68">
      <w:pPr>
        <w:pStyle w:val="Brdtextmedindrag"/>
      </w:pPr>
    </w:p>
    <w:p w:rsidR="00655D68" w:rsidRDefault="00655D68" w:rsidP="00655D68">
      <w:pPr>
        <w:pStyle w:val="Brdtext"/>
      </w:pPr>
      <w:r>
        <w:t>Paragrafen, som är ny, reglerar den information som näringsidkaren ska lämna innan en konsument blir bunden av vissa typer av avtal. Över</w:t>
      </w:r>
      <w:r>
        <w:softHyphen/>
        <w:t xml:space="preserve">vägandena finns i avsnitt 6. Genom paragrafen genomförs artikel 5 i direktivet. </w:t>
      </w:r>
    </w:p>
    <w:p w:rsidR="00655D68" w:rsidRDefault="00655D68" w:rsidP="00600A3D">
      <w:pPr>
        <w:pStyle w:val="Brdtextmedindrag"/>
      </w:pPr>
      <w:r>
        <w:t xml:space="preserve">I </w:t>
      </w:r>
      <w:r w:rsidRPr="000D6237">
        <w:rPr>
          <w:i/>
        </w:rPr>
        <w:t>första stycket</w:t>
      </w:r>
      <w:r w:rsidR="003E47EC">
        <w:rPr>
          <w:i/>
        </w:rPr>
        <w:t xml:space="preserve">, </w:t>
      </w:r>
      <w:r w:rsidR="003E47EC" w:rsidRPr="003E47EC">
        <w:t xml:space="preserve">som </w:t>
      </w:r>
      <w:r w:rsidR="00E51764">
        <w:t xml:space="preserve">utformas </w:t>
      </w:r>
      <w:r w:rsidR="00F34696">
        <w:t>i enlighet med</w:t>
      </w:r>
      <w:r w:rsidR="003E47EC">
        <w:rPr>
          <w:i/>
        </w:rPr>
        <w:t xml:space="preserve"> Lagrådets </w:t>
      </w:r>
      <w:r w:rsidR="003E47EC" w:rsidRPr="003E47EC">
        <w:t>förslag,</w:t>
      </w:r>
      <w:r>
        <w:t xml:space="preserve"> anges att vid andra avtal än distansavtal och avtal utanför affärslokaler ska närings</w:t>
      </w:r>
      <w:r w:rsidR="00DB316B">
        <w:softHyphen/>
      </w:r>
      <w:r>
        <w:t>idkaren ge konsumenten information innan avtalet ingås. Begreppen distansavtal och avtal utanför affärs</w:t>
      </w:r>
      <w:r>
        <w:softHyphen/>
        <w:t xml:space="preserve">lokaler </w:t>
      </w:r>
      <w:r w:rsidR="003E47EC">
        <w:t>definieras</w:t>
      </w:r>
      <w:r>
        <w:t xml:space="preserve"> i</w:t>
      </w:r>
      <w:r w:rsidR="003E47EC">
        <w:t xml:space="preserve"> 1 kap. 2 §</w:t>
      </w:r>
      <w:r>
        <w:t xml:space="preserve"> lagen om distansavtal och avtal utanför affärslokaler. Den lagen innehåller mer långtgående informa</w:t>
      </w:r>
      <w:r>
        <w:softHyphen/>
        <w:t>tions</w:t>
      </w:r>
      <w:r>
        <w:softHyphen/>
        <w:t xml:space="preserve">krav för den typen av avtal. I och med att dessa avtal är undantagna gäller paragrafen huvudsakligen avtal som ingås i en näringsidkares affärslokal. Att informationen ska ges </w:t>
      </w:r>
      <w:r>
        <w:lastRenderedPageBreak/>
        <w:t>innan ett avtal ingås innebär att den ska ges när konsumenten står i begrepp att ingå avtalet och alltså på ett senare stadium än den informa</w:t>
      </w:r>
      <w:r w:rsidR="00026324">
        <w:softHyphen/>
      </w:r>
      <w:r>
        <w:t>tion som ska ges i samband med ett köperbjudande enligt 12 §. Före</w:t>
      </w:r>
      <w:r w:rsidR="00026324">
        <w:softHyphen/>
      </w:r>
      <w:r>
        <w:t>varande paragrafs placering i lagen gör bestämmelsen till ett informationsåläggande. Det innebär att informa</w:t>
      </w:r>
      <w:r>
        <w:softHyphen/>
        <w:t>tionen anses väsentlig och utelämnande av informa</w:t>
      </w:r>
      <w:r w:rsidR="00DB316B">
        <w:softHyphen/>
      </w:r>
      <w:r>
        <w:t xml:space="preserve">tionen är vidare </w:t>
      </w:r>
      <w:r w:rsidRPr="007F45F0">
        <w:rPr>
          <w:spacing w:val="-2"/>
        </w:rPr>
        <w:t>otillbörligt (detsamma gäller information enligt 22 §, se prop. 2007/08:115</w:t>
      </w:r>
      <w:r>
        <w:t xml:space="preserve"> s. 155). Det innebär att marknadsföringslagens sank</w:t>
      </w:r>
      <w:r w:rsidR="00DB316B">
        <w:softHyphen/>
      </w:r>
      <w:r>
        <w:t>tionsbestämmelser kan användas, om infor</w:t>
      </w:r>
      <w:r>
        <w:softHyphen/>
        <w:t>ma</w:t>
      </w:r>
      <w:r>
        <w:softHyphen/>
        <w:t>tionen inte ges. Näringsidkaren kan därmed bl.a. åläggas att lämna infor</w:t>
      </w:r>
      <w:r>
        <w:softHyphen/>
        <w:t>ma</w:t>
      </w:r>
      <w:r>
        <w:softHyphen/>
        <w:t xml:space="preserve">tionen om den uteblir (24 §). </w:t>
      </w:r>
    </w:p>
    <w:p w:rsidR="00655D68" w:rsidRDefault="00655D68" w:rsidP="00655D68">
      <w:pPr>
        <w:pStyle w:val="Brdtextmedindrag"/>
      </w:pPr>
      <w:r>
        <w:t>Det finns inte något formkrav för hur infor</w:t>
      </w:r>
      <w:r>
        <w:softHyphen/>
        <w:t>ma</w:t>
      </w:r>
      <w:r>
        <w:softHyphen/>
        <w:t>tionen ska ges, men informationen ska vara klar och begriplig. Det betyder, liksom enligt andra bestämmelser med detta krav (t.ex. förslaget till 2 kap. 3 § lagen om distansavtal och avtal utanför affärslokaler), att konsumenten inte ska ha några svårigheter att ta del av eller förstå informationen.</w:t>
      </w:r>
    </w:p>
    <w:p w:rsidR="00655D68" w:rsidRDefault="00655D68" w:rsidP="00655D68">
      <w:pPr>
        <w:pStyle w:val="Brdtextmedindrag"/>
      </w:pPr>
      <w:r>
        <w:t>Den information som ska ges preciseras i tio punkter. Flera punkter avser förhållanden som inte alltid föreligger i det enskilda fallet. Finns det t.ex. inga kostnader för leverans eller avser avtalet inte digitalt inne</w:t>
      </w:r>
      <w:r>
        <w:softHyphen/>
        <w:t>håll, behöver givetvis ingen uppgift lämnas om det. Innehållet i informa</w:t>
      </w:r>
      <w:r>
        <w:softHyphen/>
        <w:t>tionen motsvarar delar av den information som ska lämnas vid distans</w:t>
      </w:r>
      <w:r>
        <w:softHyphen/>
        <w:t>avtal och avtal utanför affärslokaler (förslaget till 2 kap. 2 § förs</w:t>
      </w:r>
      <w:r w:rsidR="000201DD">
        <w:t>ta stycket 1–4, 6, 8, 12, 14, 16</w:t>
      </w:r>
      <w:r>
        <w:t xml:space="preserve"> och 17 lagen om distansavtal och avtal utanför affärs</w:t>
      </w:r>
      <w:r>
        <w:softHyphen/>
        <w:t xml:space="preserve">lokaler). </w:t>
      </w:r>
    </w:p>
    <w:p w:rsidR="00655D68" w:rsidRDefault="00655D68" w:rsidP="00655D68">
      <w:pPr>
        <w:pStyle w:val="Brdtextmedindrag"/>
      </w:pPr>
      <w:r>
        <w:t xml:space="preserve">Enligt </w:t>
      </w:r>
      <w:r w:rsidRPr="000D6237">
        <w:rPr>
          <w:i/>
        </w:rPr>
        <w:t>punkten 1</w:t>
      </w:r>
      <w:r>
        <w:t xml:space="preserve"> ska näringsidkaren informera om sitt namn, sitt telefonnummer och sin gatuadress. Informationen ska vara sådan att konsumenten enkelt ska kunna identifiera och kontakta näringsidkaren. </w:t>
      </w:r>
    </w:p>
    <w:p w:rsidR="00655D68" w:rsidRDefault="00655D68" w:rsidP="00655D68">
      <w:pPr>
        <w:pStyle w:val="Brdtextmedindrag"/>
      </w:pPr>
      <w:r>
        <w:t xml:space="preserve">I </w:t>
      </w:r>
      <w:r>
        <w:rPr>
          <w:i/>
        </w:rPr>
        <w:t>p</w:t>
      </w:r>
      <w:r w:rsidRPr="000D6237">
        <w:rPr>
          <w:i/>
        </w:rPr>
        <w:t>unkten 2</w:t>
      </w:r>
      <w:r>
        <w:t xml:space="preserve"> föreskrivs att näringsidkaren ska lämna information om produktens huvudsakliga egenskaper. Av definitionen i 3 § framgår att med produkt avses bl.a. varor, tjänster och andra nyttigheter. Informa</w:t>
      </w:r>
      <w:r>
        <w:softHyphen/>
        <w:t>tionen ska lämnas i den omfattning som är lämplig med hänsyn till produkten och till hur informationen lämnas. Det bör normalt vara tillräckligt att produktens utmärkande egenskaper anges på ett sådant sätt att konsu</w:t>
      </w:r>
      <w:r>
        <w:softHyphen/>
        <w:t>menten kan bilda sig en upp</w:t>
      </w:r>
      <w:r>
        <w:softHyphen/>
        <w:t>fattning om produkten.</w:t>
      </w:r>
    </w:p>
    <w:p w:rsidR="00655D68" w:rsidRDefault="00655D68" w:rsidP="00655D68">
      <w:pPr>
        <w:pStyle w:val="Brdtextmedindrag"/>
      </w:pPr>
      <w:r>
        <w:t xml:space="preserve">Av </w:t>
      </w:r>
      <w:r w:rsidRPr="000D6237">
        <w:rPr>
          <w:i/>
        </w:rPr>
        <w:t>punkten 3</w:t>
      </w:r>
      <w:r>
        <w:t xml:space="preserve"> framgår att näringsidkaren ska informera om produktens pris. Det som ska anges är det totala pris som konsumenten ska betala. Om priset inte kan anges i förväg, ska det anges hur det beräknas. I fråga om arbete på löpande räkning ska därmed anges hur stor kostnaden är per arbetad timme. I p</w:t>
      </w:r>
      <w:r w:rsidRPr="00C6487E">
        <w:t xml:space="preserve">risinformationslagen </w:t>
      </w:r>
      <w:r>
        <w:t>(2004:347) finns generella be</w:t>
      </w:r>
      <w:r>
        <w:softHyphen/>
        <w:t xml:space="preserve">stämmelser som </w:t>
      </w:r>
      <w:r w:rsidRPr="00C6487E">
        <w:t xml:space="preserve">ställer krav på </w:t>
      </w:r>
      <w:r>
        <w:t>näringsidkaren att ge</w:t>
      </w:r>
      <w:r w:rsidRPr="00C6487E">
        <w:t xml:space="preserve"> korrekt och tydlig prisinformation om produkter.</w:t>
      </w:r>
    </w:p>
    <w:p w:rsidR="00655D68" w:rsidRDefault="00655D68" w:rsidP="00655D68">
      <w:pPr>
        <w:pStyle w:val="Brdtextmedindrag"/>
      </w:pPr>
      <w:r>
        <w:t xml:space="preserve">Enligt </w:t>
      </w:r>
      <w:r w:rsidRPr="000D6237">
        <w:rPr>
          <w:i/>
        </w:rPr>
        <w:t>punkten 4</w:t>
      </w:r>
      <w:r>
        <w:t xml:space="preserve"> ska det lämnas information om kostnader för leverans och porto. Därutöver ska näringsidkaren informera om alla andra kost</w:t>
      </w:r>
      <w:r>
        <w:softHyphen/>
        <w:t>nader som kan tillkomma, av vilket slag de än är. Om kostnaderna inte kan beräknas i förväg, ska det ges information om att sådana ytterligare kostnader kan tillkomma.</w:t>
      </w:r>
    </w:p>
    <w:p w:rsidR="00655D68" w:rsidRDefault="00655D68" w:rsidP="00655D68">
      <w:pPr>
        <w:pStyle w:val="Brdtextmedindrag"/>
      </w:pPr>
      <w:r>
        <w:t xml:space="preserve">I </w:t>
      </w:r>
      <w:r>
        <w:rPr>
          <w:i/>
        </w:rPr>
        <w:t>p</w:t>
      </w:r>
      <w:r w:rsidRPr="000D6237">
        <w:rPr>
          <w:i/>
        </w:rPr>
        <w:t>unkten 5</w:t>
      </w:r>
      <w:r>
        <w:t xml:space="preserve"> föreskrivs att information om villkoren för betalning och leverans eller fullgörande på annat sätt ska lämnas. Även tidpunkt för leverans eller annat fullgörande ska anges. </w:t>
      </w:r>
    </w:p>
    <w:p w:rsidR="00655D68" w:rsidRDefault="00655D68" w:rsidP="00655D68">
      <w:pPr>
        <w:pStyle w:val="Brdtextmedindrag"/>
      </w:pPr>
      <w:r>
        <w:t xml:space="preserve">Enligt </w:t>
      </w:r>
      <w:r w:rsidRPr="00CB358A">
        <w:rPr>
          <w:i/>
        </w:rPr>
        <w:t>punkten 6</w:t>
      </w:r>
      <w:r>
        <w:t xml:space="preserve"> ska näringsidkaren upplysa konsumenten om den rätt som konsumenten har enligt lag att reklamera. Konsumenten ska också få inform</w:t>
      </w:r>
      <w:r w:rsidR="003E47EC">
        <w:t>ation om hur reklamation kan göras</w:t>
      </w:r>
      <w:r>
        <w:t xml:space="preserve">. </w:t>
      </w:r>
    </w:p>
    <w:p w:rsidR="00655D68" w:rsidRDefault="00655D68" w:rsidP="00655D68">
      <w:pPr>
        <w:pStyle w:val="Brdtextmedindrag"/>
      </w:pPr>
      <w:r>
        <w:rPr>
          <w:i/>
        </w:rPr>
        <w:lastRenderedPageBreak/>
        <w:t>Punkten 7</w:t>
      </w:r>
      <w:r>
        <w:t xml:space="preserve"> gäller information om garantier och motsvarande utfästelser som gäller för en såld produkt. Det gäller garantier som följer av avtalet. Även i 22 § finns en bestämmelse om informationsskyldighet när det gäller garantier. Information ska också ges om den service eller assistans som konsumenten enligt avtalet har rätt till.</w:t>
      </w:r>
    </w:p>
    <w:p w:rsidR="00655D68" w:rsidRDefault="00655D68" w:rsidP="00655D68">
      <w:pPr>
        <w:pStyle w:val="Brdtextmedindrag"/>
      </w:pPr>
      <w:r w:rsidRPr="007B6C4D">
        <w:t>I</w:t>
      </w:r>
      <w:r>
        <w:rPr>
          <w:i/>
        </w:rPr>
        <w:t xml:space="preserve"> punkten 8</w:t>
      </w:r>
      <w:r>
        <w:t xml:space="preserve"> föreskrivs att näringsidkaren ska informera om avtalets löptid. Informationen ska vara sådan att det står klart för konsumenten under vilken tid denne blir bunden av avtalet. </w:t>
      </w:r>
    </w:p>
    <w:p w:rsidR="00655D68" w:rsidRDefault="00655D68" w:rsidP="00655D68">
      <w:pPr>
        <w:pStyle w:val="Brdtextmedindrag"/>
      </w:pPr>
      <w:r>
        <w:t>Om avtalet gäller tills vidare eller förnyas automatiskt, ska närings</w:t>
      </w:r>
      <w:r>
        <w:softHyphen/>
        <w:t xml:space="preserve">idkaren enligt </w:t>
      </w:r>
      <w:r w:rsidRPr="00C67E9A">
        <w:rPr>
          <w:i/>
        </w:rPr>
        <w:t>punkten 9</w:t>
      </w:r>
      <w:r>
        <w:t xml:space="preserve"> informera om villkoren för uppsägning. Konsu</w:t>
      </w:r>
      <w:r>
        <w:softHyphen/>
        <w:t xml:space="preserve">menten ska alltså få information om hur han eller hon ska göra för att avsluta sitt åtagande. </w:t>
      </w:r>
    </w:p>
    <w:p w:rsidR="00655D68" w:rsidRDefault="00655D68" w:rsidP="00655D68">
      <w:pPr>
        <w:pStyle w:val="Brdtextmedindrag"/>
      </w:pPr>
      <w:r>
        <w:rPr>
          <w:i/>
        </w:rPr>
        <w:t>Punkten 10</w:t>
      </w:r>
      <w:r>
        <w:t xml:space="preserve"> gäller information vid avtal om digitalt innehåll. Närings</w:t>
      </w:r>
      <w:r>
        <w:softHyphen/>
        <w:t>idkaren ska upplysa om funktionen hos det digitala innehållet. Bestäm</w:t>
      </w:r>
      <w:r>
        <w:softHyphen/>
        <w:t>mel</w:t>
      </w:r>
      <w:r>
        <w:softHyphen/>
        <w:t>sen syftar till att konsumenten ska få allmän information om produktens funktion för att kunna bilda sig en uppfatt</w:t>
      </w:r>
      <w:r>
        <w:softHyphen/>
        <w:t>ning om produktens användningsområde. Utförligare instruktioner om användning och funk</w:t>
      </w:r>
      <w:r>
        <w:softHyphen/>
        <w:t>tion kan lämnas i bruksanvisningen och behöver alltså inte lämnas innan avtalet ingås. Konsumenten ska få information om vilka tekniska skydds</w:t>
      </w:r>
      <w:r>
        <w:softHyphen/>
        <w:t>åtgärder som har använts, vilket exempelvis innebär att information ska ges om huruvida det följer några särskilda begränsningar i möjligheten att använda innehållet till följd av att detta är skyddat mot exempelvis kopiering. Näringsidkaren ska vidare informera om vilken maskin- och programvara som krävs för att använda det digitala innehållet. Ett exempel kan vara om det krävs en särskild programvara eller maskin för att ett spel ska kunna användas eller en skiva kunna spelas. Närings</w:t>
      </w:r>
      <w:r>
        <w:softHyphen/>
        <w:t xml:space="preserve">idkarens informationskrav avser det som han eller hon känner till eller rimligen kan förväntas känna till. </w:t>
      </w:r>
    </w:p>
    <w:p w:rsidR="00655D68" w:rsidRDefault="00655D68" w:rsidP="00655D68">
      <w:pPr>
        <w:pStyle w:val="Brdtextmedindrag"/>
      </w:pPr>
      <w:r>
        <w:t xml:space="preserve">I </w:t>
      </w:r>
      <w:r>
        <w:rPr>
          <w:i/>
        </w:rPr>
        <w:t>andra</w:t>
      </w:r>
      <w:r w:rsidRPr="001010BE">
        <w:rPr>
          <w:i/>
        </w:rPr>
        <w:t xml:space="preserve"> stycket</w:t>
      </w:r>
      <w:r>
        <w:t xml:space="preserve"> anges vissa undantag från informations</w:t>
      </w:r>
      <w:r>
        <w:softHyphen/>
        <w:t>skyldigheten i första stycket. Informationen behöver inte ges särskilt om informationen framgår av sammanhanget. I praktiken torde det ofta vara så att mycket av den information som ska ges, t.ex. namn och adress</w:t>
      </w:r>
      <w:r w:rsidR="001E5582">
        <w:t>,</w:t>
      </w:r>
      <w:r>
        <w:t xml:space="preserve"> framgår av sam</w:t>
      </w:r>
      <w:r>
        <w:softHyphen/>
        <w:t>manhanget; den syns i näringsidkarens lokaler eller på produkten.</w:t>
      </w:r>
    </w:p>
    <w:p w:rsidR="00655D68" w:rsidRDefault="00655D68" w:rsidP="00655D68">
      <w:pPr>
        <w:pStyle w:val="Brdtextmedindrag"/>
      </w:pPr>
      <w:r>
        <w:t xml:space="preserve">Av </w:t>
      </w:r>
      <w:r w:rsidRPr="00B20362">
        <w:rPr>
          <w:i/>
        </w:rPr>
        <w:t xml:space="preserve">punkten 1 </w:t>
      </w:r>
      <w:r>
        <w:t>framgår att informationen inte heller behöver ges om det är fråga om vardagliga avtal som fullgörs omedelbart. Med vardagliga avtal avses köp av dagligvaror och liknade inköp som sker regel</w:t>
      </w:r>
      <w:r>
        <w:softHyphen/>
        <w:t>bundet. Även köp av kläder torde i regel omfattas av undantaget. Större inköp, t.ex. av en TV-apparat, en läsplatta eller möbler, kan däremot inte anses vara vardagliga. Att avtalet fullgörs omedelbart innebär att produkten betalas i sin helhet på en gång och att konsumenten tar med sig produkten ut ur butiken.</w:t>
      </w:r>
    </w:p>
    <w:p w:rsidR="00655D68" w:rsidRDefault="00655D68" w:rsidP="00655D68">
      <w:pPr>
        <w:pStyle w:val="Brdtextmedindrag"/>
      </w:pPr>
      <w:r>
        <w:t xml:space="preserve">Av </w:t>
      </w:r>
      <w:r w:rsidRPr="002917E7">
        <w:rPr>
          <w:i/>
        </w:rPr>
        <w:t>punkten 2</w:t>
      </w:r>
      <w:r>
        <w:t xml:space="preserve"> framgår att informationsskyldigheten inte gäller avtal om fast egendom. I fråga om avtal om uthyrning av fast egendom gäller dock informationsskyldigheten. Det är alltså samma slag av avtal gällande fast egendom som omfattas av informationsskyldigheten enligt denna para</w:t>
      </w:r>
      <w:r w:rsidR="00DB316B">
        <w:softHyphen/>
      </w:r>
      <w:r>
        <w:t>graf som också omfattas av regleringen i lagen om distansavtal och avtal utanför affärslokaler (se 2 kap. 1 § den lagen). Att uthyrning för varaktigt boende undantas från informationsskyldigheten framgår av tredje punkten.</w:t>
      </w:r>
    </w:p>
    <w:p w:rsidR="00655D68" w:rsidRDefault="00655D68" w:rsidP="00655D68">
      <w:pPr>
        <w:pStyle w:val="Brdtextmedindrag"/>
      </w:pPr>
      <w:r>
        <w:t xml:space="preserve">Enligt </w:t>
      </w:r>
      <w:r w:rsidRPr="002917E7">
        <w:rPr>
          <w:i/>
        </w:rPr>
        <w:t>punkten 3</w:t>
      </w:r>
      <w:r>
        <w:t xml:space="preserve"> undantas vidare vissa avtal som anges i lagen om distansavtal och avtal utanför affärslokaler. För en närmare beskrivning </w:t>
      </w:r>
      <w:r>
        <w:lastRenderedPageBreak/>
        <w:t>av vilka avtal som avses, se författning</w:t>
      </w:r>
      <w:r w:rsidR="00B440C5">
        <w:t>skommentaren till 2 kap. 1 § i den lagen</w:t>
      </w:r>
      <w:r>
        <w:t xml:space="preserve">. </w:t>
      </w:r>
    </w:p>
    <w:p w:rsidR="00655D68" w:rsidRDefault="00655D68" w:rsidP="00655D68">
      <w:pPr>
        <w:pStyle w:val="Brdtextmedindrag"/>
      </w:pPr>
    </w:p>
    <w:p w:rsidR="00655D68" w:rsidRPr="00B65C29" w:rsidRDefault="00655D68" w:rsidP="00655D68">
      <w:pPr>
        <w:pStyle w:val="Brdtext"/>
        <w:rPr>
          <w:sz w:val="18"/>
          <w:szCs w:val="18"/>
        </w:rPr>
      </w:pPr>
      <w:r w:rsidRPr="00B65C29">
        <w:rPr>
          <w:b/>
          <w:sz w:val="18"/>
          <w:szCs w:val="18"/>
        </w:rPr>
        <w:t>37 §  </w:t>
      </w:r>
      <w:r w:rsidRPr="00B65C29">
        <w:rPr>
          <w:sz w:val="18"/>
          <w:szCs w:val="18"/>
        </w:rPr>
        <w:t xml:space="preserve">Den som uppsåtligen eller av oaktsamhet bryter mot ett förbud eller ett åläggande som har meddelats med stöd av 23, 24 eller 25 §, eller mot 7 §, eller mot 8 § och någon av bestämmelserna i 9, 10, 12–17 §§, eller mot någon av bestämmelserna i 18–22 </w:t>
      </w:r>
      <w:r w:rsidRPr="001E68BE">
        <w:rPr>
          <w:i/>
          <w:sz w:val="18"/>
          <w:szCs w:val="18"/>
        </w:rPr>
        <w:t>a</w:t>
      </w:r>
      <w:r w:rsidRPr="00B65C29">
        <w:rPr>
          <w:sz w:val="18"/>
          <w:szCs w:val="18"/>
        </w:rPr>
        <w:t xml:space="preserve"> §§, eller mot någon av punkterna i bilaga I till direktiv 2005/29/EG, ska ersätta den skada som därigenom uppkommer för en konsument eller någon annan näringsidkare.</w:t>
      </w:r>
    </w:p>
    <w:p w:rsidR="00655D68" w:rsidRPr="00B65C29" w:rsidRDefault="00655D68" w:rsidP="00655D68">
      <w:pPr>
        <w:pStyle w:val="Brdtextmedindrag"/>
        <w:rPr>
          <w:sz w:val="18"/>
          <w:szCs w:val="18"/>
        </w:rPr>
      </w:pPr>
      <w:r w:rsidRPr="00B65C29">
        <w:rPr>
          <w:sz w:val="18"/>
          <w:szCs w:val="18"/>
        </w:rPr>
        <w:t xml:space="preserve">När ersättningen till näringsidkare bestäms får hänsyn tas även till </w:t>
      </w:r>
      <w:r w:rsidR="00C11041">
        <w:rPr>
          <w:sz w:val="18"/>
          <w:szCs w:val="18"/>
        </w:rPr>
        <w:t>omständig</w:t>
      </w:r>
      <w:r w:rsidR="00C11041">
        <w:rPr>
          <w:sz w:val="18"/>
          <w:szCs w:val="18"/>
        </w:rPr>
        <w:softHyphen/>
      </w:r>
      <w:r w:rsidRPr="00B65C29">
        <w:rPr>
          <w:sz w:val="18"/>
          <w:szCs w:val="18"/>
        </w:rPr>
        <w:t>heter av annan än ekonomisk art.</w:t>
      </w:r>
    </w:p>
    <w:p w:rsidR="00655D68" w:rsidRDefault="00655D68" w:rsidP="00655D68">
      <w:pPr>
        <w:pStyle w:val="Brdtextmedindrag"/>
      </w:pPr>
    </w:p>
    <w:p w:rsidR="00655D68" w:rsidRDefault="00655D68" w:rsidP="00655D68">
      <w:pPr>
        <w:pStyle w:val="Brdtext"/>
      </w:pPr>
      <w:r>
        <w:t>Paragrafen reglerar skadeståndsansvaret vid brott mot bestämmelserna i lagen. Ändringen innebär att även de nya bestämmelserna i 22 a § sank</w:t>
      </w:r>
      <w:r>
        <w:softHyphen/>
        <w:t>tioneras med ett skadeståndsansvar. Det betyder att den som uppsåtligen eller av oaktsamhet utelämnar information som anges i den paragrafen kan bli skadeståndsskyldig.</w:t>
      </w:r>
    </w:p>
    <w:p w:rsidR="00655D68" w:rsidRDefault="00655D68" w:rsidP="00A64F4A">
      <w:pPr>
        <w:pStyle w:val="Rubrik2"/>
      </w:pPr>
      <w:bookmarkStart w:id="2008" w:name="_Toc352057165"/>
      <w:bookmarkStart w:id="2009" w:name="_Toc352058804"/>
      <w:bookmarkStart w:id="2010" w:name="_Toc354038587"/>
      <w:bookmarkStart w:id="2011" w:name="_Toc354384666"/>
      <w:bookmarkStart w:id="2012" w:name="_Toc354515391"/>
      <w:bookmarkStart w:id="2013" w:name="_Toc355341539"/>
      <w:bookmarkStart w:id="2014" w:name="_Toc357503391"/>
      <w:bookmarkStart w:id="2015" w:name="_Toc357597468"/>
      <w:bookmarkStart w:id="2016" w:name="_Toc357605901"/>
      <w:bookmarkStart w:id="2017" w:name="_Toc357676831"/>
      <w:bookmarkStart w:id="2018" w:name="_Toc358036818"/>
      <w:bookmarkStart w:id="2019" w:name="_Toc358212588"/>
      <w:bookmarkStart w:id="2020" w:name="_Toc358212760"/>
      <w:bookmarkStart w:id="2021" w:name="_Toc358890577"/>
      <w:bookmarkStart w:id="2022" w:name="_Toc358891102"/>
      <w:bookmarkStart w:id="2023" w:name="_Toc359918128"/>
      <w:bookmarkStart w:id="2024" w:name="_Toc360001075"/>
      <w:bookmarkStart w:id="2025" w:name="_Toc360182260"/>
      <w:bookmarkStart w:id="2026" w:name="_Toc364257062"/>
      <w:bookmarkStart w:id="2027" w:name="_Toc364324316"/>
      <w:bookmarkStart w:id="2028" w:name="_Toc364407385"/>
      <w:bookmarkStart w:id="2029" w:name="_Toc364768507"/>
      <w:bookmarkStart w:id="2030" w:name="_Toc364768738"/>
      <w:bookmarkStart w:id="2031" w:name="_Toc364768805"/>
      <w:bookmarkStart w:id="2032" w:name="_Toc365547148"/>
      <w:bookmarkStart w:id="2033" w:name="_Toc365558715"/>
      <w:bookmarkStart w:id="2034" w:name="_Toc365617051"/>
      <w:bookmarkStart w:id="2035" w:name="_Toc365617117"/>
      <w:bookmarkStart w:id="2036" w:name="_Toc365649754"/>
      <w:bookmarkStart w:id="2037" w:name="_Toc365651356"/>
      <w:bookmarkStart w:id="2038" w:name="_Toc365652526"/>
      <w:bookmarkStart w:id="2039" w:name="_Toc365654374"/>
      <w:bookmarkStart w:id="2040" w:name="_Toc365885521"/>
      <w:bookmarkStart w:id="2041" w:name="_Toc365889048"/>
      <w:bookmarkStart w:id="2042" w:name="_Toc365900327"/>
      <w:bookmarkStart w:id="2043" w:name="_Toc365905925"/>
      <w:bookmarkStart w:id="2044" w:name="_Toc365968608"/>
      <w:bookmarkStart w:id="2045" w:name="_Toc366488694"/>
      <w:bookmarkStart w:id="2046" w:name="_Toc366501635"/>
      <w:bookmarkStart w:id="2047" w:name="_Toc366503098"/>
      <w:bookmarkStart w:id="2048" w:name="_Toc366505427"/>
      <w:bookmarkStart w:id="2049" w:name="_Toc367127409"/>
      <w:bookmarkStart w:id="2050" w:name="_Toc367263359"/>
      <w:bookmarkStart w:id="2051" w:name="_Toc367263804"/>
      <w:bookmarkStart w:id="2052" w:name="_Toc367265242"/>
      <w:bookmarkStart w:id="2053" w:name="_Toc367362276"/>
      <w:bookmarkStart w:id="2054" w:name="_Toc367450735"/>
      <w:bookmarkStart w:id="2055" w:name="_Toc367698860"/>
      <w:bookmarkStart w:id="2056" w:name="_Toc367699804"/>
      <w:bookmarkStart w:id="2057" w:name="_Toc367710429"/>
      <w:bookmarkStart w:id="2058" w:name="_Toc367714179"/>
      <w:bookmarkStart w:id="2059" w:name="_Toc367716399"/>
      <w:bookmarkStart w:id="2060" w:name="_Toc368387747"/>
      <w:bookmarkStart w:id="2061" w:name="_Toc368394306"/>
      <w:bookmarkStart w:id="2062" w:name="_Toc368395678"/>
      <w:bookmarkStart w:id="2063" w:name="_Toc368483539"/>
      <w:bookmarkStart w:id="2064" w:name="_Toc368491187"/>
      <w:bookmarkStart w:id="2065" w:name="_Toc368492988"/>
      <w:bookmarkStart w:id="2066" w:name="_Toc368494556"/>
      <w:bookmarkStart w:id="2067" w:name="_Toc368554695"/>
      <w:r>
        <w:t>Förslaget till lag om ändring i konsumentkreditlagen (2010:1846)</w:t>
      </w:r>
      <w:bookmarkEnd w:id="2008"/>
      <w:bookmarkEnd w:id="2009"/>
      <w:bookmarkEnd w:id="2010"/>
      <w:bookmarkEnd w:id="2011"/>
      <w:bookmarkEnd w:id="2012"/>
      <w:bookmarkEnd w:id="2013"/>
      <w:bookmarkEnd w:id="2014"/>
      <w:bookmarkEnd w:id="2015"/>
      <w:bookmarkEnd w:id="2016"/>
      <w:bookmarkEnd w:id="2017"/>
      <w:bookmarkEnd w:id="2018"/>
      <w:bookmarkEnd w:id="2019"/>
      <w:bookmarkEnd w:id="2020"/>
      <w:bookmarkEnd w:id="2021"/>
      <w:bookmarkEnd w:id="2022"/>
      <w:bookmarkEnd w:id="2023"/>
      <w:bookmarkEnd w:id="2024"/>
      <w:bookmarkEnd w:id="2025"/>
      <w:bookmarkEnd w:id="2026"/>
      <w:bookmarkEnd w:id="2027"/>
      <w:bookmarkEnd w:id="2028"/>
      <w:bookmarkEnd w:id="2029"/>
      <w:bookmarkEnd w:id="2030"/>
      <w:bookmarkEnd w:id="2031"/>
      <w:bookmarkEnd w:id="2032"/>
      <w:bookmarkEnd w:id="2033"/>
      <w:bookmarkEnd w:id="2034"/>
      <w:bookmarkEnd w:id="2035"/>
      <w:bookmarkEnd w:id="2036"/>
      <w:bookmarkEnd w:id="2037"/>
      <w:bookmarkEnd w:id="2038"/>
      <w:bookmarkEnd w:id="2039"/>
      <w:bookmarkEnd w:id="2040"/>
      <w:bookmarkEnd w:id="2041"/>
      <w:bookmarkEnd w:id="2042"/>
      <w:bookmarkEnd w:id="2043"/>
      <w:bookmarkEnd w:id="2044"/>
      <w:bookmarkEnd w:id="2045"/>
      <w:bookmarkEnd w:id="2046"/>
      <w:bookmarkEnd w:id="2047"/>
      <w:bookmarkEnd w:id="2048"/>
      <w:bookmarkEnd w:id="2049"/>
      <w:bookmarkEnd w:id="2050"/>
      <w:bookmarkEnd w:id="2051"/>
      <w:bookmarkEnd w:id="2052"/>
      <w:bookmarkEnd w:id="2053"/>
      <w:bookmarkEnd w:id="2054"/>
      <w:bookmarkEnd w:id="2055"/>
      <w:bookmarkEnd w:id="2056"/>
      <w:bookmarkEnd w:id="2057"/>
      <w:bookmarkEnd w:id="2058"/>
      <w:bookmarkEnd w:id="2059"/>
      <w:bookmarkEnd w:id="2060"/>
      <w:bookmarkEnd w:id="2061"/>
      <w:bookmarkEnd w:id="2062"/>
      <w:bookmarkEnd w:id="2063"/>
      <w:bookmarkEnd w:id="2064"/>
      <w:bookmarkEnd w:id="2065"/>
      <w:bookmarkEnd w:id="2066"/>
      <w:bookmarkEnd w:id="2067"/>
    </w:p>
    <w:p w:rsidR="00655D68" w:rsidRPr="00B65C29" w:rsidRDefault="00655D68" w:rsidP="00655D68">
      <w:pPr>
        <w:pStyle w:val="Brdtext"/>
        <w:rPr>
          <w:sz w:val="18"/>
          <w:szCs w:val="18"/>
        </w:rPr>
      </w:pPr>
      <w:r w:rsidRPr="00B65C29">
        <w:rPr>
          <w:b/>
          <w:sz w:val="18"/>
          <w:szCs w:val="18"/>
        </w:rPr>
        <w:t>10 §  </w:t>
      </w:r>
      <w:r w:rsidRPr="00B65C29">
        <w:rPr>
          <w:sz w:val="18"/>
          <w:szCs w:val="18"/>
        </w:rPr>
        <w:t xml:space="preserve">Vid telefonförsäljning av en kredit tillämpas i stället för 8 § första stycket och 9 § första stycket det som föreskrivs i 3 kap. 4 § första stycket </w:t>
      </w:r>
      <w:r w:rsidRPr="00B65C29">
        <w:rPr>
          <w:i/>
          <w:sz w:val="18"/>
          <w:szCs w:val="18"/>
        </w:rPr>
        <w:t>lagen (2005:59) om distansavta</w:t>
      </w:r>
      <w:r>
        <w:rPr>
          <w:i/>
          <w:sz w:val="18"/>
          <w:szCs w:val="18"/>
        </w:rPr>
        <w:t>l och avtal utanför</w:t>
      </w:r>
      <w:r w:rsidRPr="00B65C29">
        <w:rPr>
          <w:i/>
          <w:sz w:val="18"/>
          <w:szCs w:val="18"/>
        </w:rPr>
        <w:t xml:space="preserve"> affärslokaler</w:t>
      </w:r>
      <w:r w:rsidRPr="00B65C29">
        <w:rPr>
          <w:sz w:val="18"/>
          <w:szCs w:val="18"/>
        </w:rPr>
        <w:t>. Den beskrivning av den finansiella tjänstens huvudsakliga egenskaper som ska ges enligt det stycket ska innehålla information om</w:t>
      </w:r>
    </w:p>
    <w:p w:rsidR="00655D68" w:rsidRPr="00B65C29" w:rsidRDefault="00655D68" w:rsidP="00655D68">
      <w:pPr>
        <w:pStyle w:val="Brdtextmedindrag"/>
        <w:rPr>
          <w:sz w:val="18"/>
          <w:szCs w:val="18"/>
        </w:rPr>
      </w:pPr>
      <w:r w:rsidRPr="00B65C29">
        <w:rPr>
          <w:sz w:val="18"/>
          <w:szCs w:val="18"/>
        </w:rPr>
        <w:t>1.</w:t>
      </w:r>
      <w:r>
        <w:rPr>
          <w:sz w:val="18"/>
          <w:szCs w:val="18"/>
        </w:rPr>
        <w:t> </w:t>
      </w:r>
      <w:r w:rsidRPr="00B65C29">
        <w:rPr>
          <w:sz w:val="18"/>
          <w:szCs w:val="18"/>
        </w:rPr>
        <w:t>kreditbeloppet och villkoren för utnyttjande av krediten,</w:t>
      </w:r>
    </w:p>
    <w:p w:rsidR="00655D68" w:rsidRPr="00B65C29" w:rsidRDefault="00655D68" w:rsidP="00655D68">
      <w:pPr>
        <w:pStyle w:val="Brdtextmedindrag"/>
        <w:rPr>
          <w:sz w:val="18"/>
          <w:szCs w:val="18"/>
        </w:rPr>
      </w:pPr>
      <w:r w:rsidRPr="00B65C29">
        <w:rPr>
          <w:sz w:val="18"/>
          <w:szCs w:val="18"/>
        </w:rPr>
        <w:t>2.</w:t>
      </w:r>
      <w:r>
        <w:rPr>
          <w:sz w:val="18"/>
          <w:szCs w:val="18"/>
        </w:rPr>
        <w:t> </w:t>
      </w:r>
      <w:r w:rsidRPr="00B65C29">
        <w:rPr>
          <w:sz w:val="18"/>
          <w:szCs w:val="18"/>
        </w:rPr>
        <w:t>kreditavtalets löptid,</w:t>
      </w:r>
    </w:p>
    <w:p w:rsidR="00655D68" w:rsidRPr="00B65C29" w:rsidRDefault="00655D68" w:rsidP="00655D68">
      <w:pPr>
        <w:pStyle w:val="Brdtextmedindrag"/>
        <w:rPr>
          <w:sz w:val="18"/>
          <w:szCs w:val="18"/>
        </w:rPr>
      </w:pPr>
      <w:r w:rsidRPr="00B65C29">
        <w:rPr>
          <w:sz w:val="18"/>
          <w:szCs w:val="18"/>
        </w:rPr>
        <w:t>3.</w:t>
      </w:r>
      <w:r>
        <w:rPr>
          <w:sz w:val="18"/>
          <w:szCs w:val="18"/>
        </w:rPr>
        <w:t> </w:t>
      </w:r>
      <w:r w:rsidRPr="00B65C29">
        <w:rPr>
          <w:sz w:val="18"/>
          <w:szCs w:val="18"/>
        </w:rPr>
        <w:t>varan eller tjänsten och dess kontantpris vid kreditköp,</w:t>
      </w:r>
    </w:p>
    <w:p w:rsidR="00655D68" w:rsidRPr="00B65C29" w:rsidRDefault="00655D68" w:rsidP="00655D68">
      <w:pPr>
        <w:pStyle w:val="Brdtextmedindrag"/>
        <w:rPr>
          <w:sz w:val="18"/>
          <w:szCs w:val="18"/>
        </w:rPr>
      </w:pPr>
      <w:r w:rsidRPr="00B65C29">
        <w:rPr>
          <w:sz w:val="18"/>
          <w:szCs w:val="18"/>
        </w:rPr>
        <w:t>4.</w:t>
      </w:r>
      <w:r>
        <w:rPr>
          <w:sz w:val="18"/>
          <w:szCs w:val="18"/>
        </w:rPr>
        <w:t> </w:t>
      </w:r>
      <w:r w:rsidRPr="00B65C29">
        <w:rPr>
          <w:sz w:val="18"/>
          <w:szCs w:val="18"/>
        </w:rPr>
        <w:t>krediträntan, villkoren för krediträntan med angivande av referensindex eller referensräntor samt tidpunkter, förfaranden och andra villkor för ändring av krediträntan,</w:t>
      </w:r>
    </w:p>
    <w:p w:rsidR="00655D68" w:rsidRPr="00B65C29" w:rsidRDefault="00655D68" w:rsidP="00655D68">
      <w:pPr>
        <w:pStyle w:val="Brdtextmedindrag"/>
        <w:rPr>
          <w:sz w:val="18"/>
          <w:szCs w:val="18"/>
        </w:rPr>
      </w:pPr>
      <w:r w:rsidRPr="00B65C29">
        <w:rPr>
          <w:sz w:val="18"/>
          <w:szCs w:val="18"/>
        </w:rPr>
        <w:t>5.</w:t>
      </w:r>
      <w:r>
        <w:rPr>
          <w:sz w:val="18"/>
          <w:szCs w:val="18"/>
        </w:rPr>
        <w:t> </w:t>
      </w:r>
      <w:r w:rsidRPr="00B65C29">
        <w:rPr>
          <w:sz w:val="18"/>
          <w:szCs w:val="18"/>
        </w:rPr>
        <w:t>den effektiva räntan, med angivande av ett representativt exem</w:t>
      </w:r>
      <w:r w:rsidRPr="00B65C29">
        <w:rPr>
          <w:sz w:val="18"/>
          <w:szCs w:val="18"/>
        </w:rPr>
        <w:softHyphen/>
        <w:t>pel, och det sammanlagda belopp som ska betalas av konsumenten, och</w:t>
      </w:r>
    </w:p>
    <w:p w:rsidR="00655D68" w:rsidRPr="00B65C29" w:rsidRDefault="00655D68" w:rsidP="00655D68">
      <w:pPr>
        <w:pStyle w:val="Brdtextmedindrag"/>
        <w:rPr>
          <w:sz w:val="18"/>
          <w:szCs w:val="18"/>
        </w:rPr>
      </w:pPr>
      <w:r w:rsidRPr="00B65C29">
        <w:rPr>
          <w:sz w:val="18"/>
          <w:szCs w:val="18"/>
        </w:rPr>
        <w:t>6.</w:t>
      </w:r>
      <w:r>
        <w:rPr>
          <w:sz w:val="18"/>
          <w:szCs w:val="18"/>
        </w:rPr>
        <w:t> </w:t>
      </w:r>
      <w:r w:rsidRPr="00B65C29">
        <w:rPr>
          <w:sz w:val="18"/>
          <w:szCs w:val="18"/>
        </w:rPr>
        <w:t>avbetalningarnas storlek, antal och förfallotidpunkter samt den ordning enligt vilken betalningarna ska fördelas på krediter med olika krediträntor.</w:t>
      </w:r>
    </w:p>
    <w:p w:rsidR="00655D68" w:rsidRPr="00B65C29" w:rsidRDefault="00655D68" w:rsidP="00655D68">
      <w:pPr>
        <w:pStyle w:val="Brdtextmedindrag"/>
        <w:rPr>
          <w:sz w:val="18"/>
          <w:szCs w:val="18"/>
        </w:rPr>
      </w:pPr>
      <w:r w:rsidRPr="00B65C29">
        <w:rPr>
          <w:sz w:val="18"/>
          <w:szCs w:val="18"/>
        </w:rPr>
        <w:t>Om det är fråga om en kredit som avses i 9 §, ska beskriv</w:t>
      </w:r>
      <w:r w:rsidRPr="00B65C29">
        <w:rPr>
          <w:sz w:val="18"/>
          <w:szCs w:val="18"/>
        </w:rPr>
        <w:softHyphen/>
        <w:t>ningen innehålla information om kreditbeloppet, krediträntan med villkor för den och angivande av referensindex eller referens</w:t>
      </w:r>
      <w:r w:rsidRPr="00B65C29">
        <w:rPr>
          <w:sz w:val="18"/>
          <w:szCs w:val="18"/>
        </w:rPr>
        <w:softHyphen/>
        <w:t>räntor samt den effektiva räntan med angivande av ett representativt exempel. Om avtalet innebär att konsumenten kan uppmanas att betala tillbaka hela den utestående krediten, ska också det anges.</w:t>
      </w:r>
    </w:p>
    <w:p w:rsidR="00655D68" w:rsidRDefault="00655D68" w:rsidP="00655D68">
      <w:pPr>
        <w:pStyle w:val="Brdtextmedindrag"/>
      </w:pPr>
    </w:p>
    <w:p w:rsidR="00655D68" w:rsidRDefault="00655D68" w:rsidP="00655D68">
      <w:pPr>
        <w:pStyle w:val="Brdtext"/>
      </w:pPr>
      <w:r>
        <w:t>I paragrafen finns särskilda bestämmelser om information som ska lämnas vid telefonförsäljning av krediter.</w:t>
      </w:r>
    </w:p>
    <w:p w:rsidR="00655D68" w:rsidRDefault="00655D68" w:rsidP="00655D68">
      <w:pPr>
        <w:pStyle w:val="Brdtextmedindrag"/>
      </w:pPr>
      <w:r>
        <w:t xml:space="preserve">I </w:t>
      </w:r>
      <w:r w:rsidRPr="00D64818">
        <w:rPr>
          <w:i/>
        </w:rPr>
        <w:t>första stycket</w:t>
      </w:r>
      <w:r>
        <w:t xml:space="preserve"> görs den ändringen att hänvisningen till distans- och hemförsäljningslagen (2005:59) ersätts av en hänvisning till det nya namnet på den lagen, lagen om distansavtal och avtal utanför affärs</w:t>
      </w:r>
      <w:r>
        <w:softHyphen/>
        <w:t>lokaler.</w:t>
      </w:r>
    </w:p>
    <w:p w:rsidR="00655D68" w:rsidRDefault="00655D68" w:rsidP="00A64F4A">
      <w:pPr>
        <w:pStyle w:val="Rubrik2"/>
      </w:pPr>
      <w:bookmarkStart w:id="2068" w:name="_Toc352057166"/>
      <w:bookmarkStart w:id="2069" w:name="_Toc352058805"/>
      <w:bookmarkStart w:id="2070" w:name="_Toc354038588"/>
      <w:bookmarkStart w:id="2071" w:name="_Toc354384667"/>
      <w:bookmarkStart w:id="2072" w:name="_Toc354515392"/>
      <w:bookmarkStart w:id="2073" w:name="_Toc355341540"/>
      <w:bookmarkStart w:id="2074" w:name="_Toc357503392"/>
      <w:bookmarkStart w:id="2075" w:name="_Toc357597469"/>
      <w:bookmarkStart w:id="2076" w:name="_Toc357605902"/>
      <w:bookmarkStart w:id="2077" w:name="_Toc357676832"/>
      <w:bookmarkStart w:id="2078" w:name="_Toc358036819"/>
      <w:bookmarkStart w:id="2079" w:name="_Toc358212589"/>
      <w:bookmarkStart w:id="2080" w:name="_Toc358212761"/>
      <w:bookmarkStart w:id="2081" w:name="_Toc358890578"/>
      <w:bookmarkStart w:id="2082" w:name="_Toc358891103"/>
      <w:bookmarkStart w:id="2083" w:name="_Toc359918129"/>
      <w:bookmarkStart w:id="2084" w:name="_Toc360001076"/>
      <w:bookmarkStart w:id="2085" w:name="_Toc360182261"/>
      <w:bookmarkStart w:id="2086" w:name="_Toc364257063"/>
      <w:bookmarkStart w:id="2087" w:name="_Toc364324317"/>
      <w:bookmarkStart w:id="2088" w:name="_Toc364407386"/>
      <w:bookmarkStart w:id="2089" w:name="_Toc364768508"/>
      <w:bookmarkStart w:id="2090" w:name="_Toc364768739"/>
      <w:bookmarkStart w:id="2091" w:name="_Toc364768806"/>
      <w:bookmarkStart w:id="2092" w:name="_Toc365547149"/>
      <w:bookmarkStart w:id="2093" w:name="_Toc365558716"/>
      <w:bookmarkStart w:id="2094" w:name="_Toc365617052"/>
      <w:bookmarkStart w:id="2095" w:name="_Toc365617118"/>
      <w:bookmarkStart w:id="2096" w:name="_Toc365649755"/>
      <w:bookmarkStart w:id="2097" w:name="_Toc365651357"/>
      <w:bookmarkStart w:id="2098" w:name="_Toc365652527"/>
      <w:bookmarkStart w:id="2099" w:name="_Toc365654375"/>
      <w:bookmarkStart w:id="2100" w:name="_Toc365885522"/>
      <w:bookmarkStart w:id="2101" w:name="_Toc365889049"/>
      <w:bookmarkStart w:id="2102" w:name="_Toc365900328"/>
      <w:bookmarkStart w:id="2103" w:name="_Toc365905926"/>
      <w:bookmarkStart w:id="2104" w:name="_Toc365968609"/>
      <w:bookmarkStart w:id="2105" w:name="_Toc366488695"/>
      <w:bookmarkStart w:id="2106" w:name="_Toc366501636"/>
      <w:bookmarkStart w:id="2107" w:name="_Toc366503099"/>
      <w:bookmarkStart w:id="2108" w:name="_Toc366505428"/>
      <w:bookmarkStart w:id="2109" w:name="_Toc367127410"/>
      <w:bookmarkStart w:id="2110" w:name="_Toc367263360"/>
      <w:bookmarkStart w:id="2111" w:name="_Toc367263805"/>
      <w:bookmarkStart w:id="2112" w:name="_Toc367265243"/>
      <w:bookmarkStart w:id="2113" w:name="_Toc367362277"/>
      <w:bookmarkStart w:id="2114" w:name="_Toc367450736"/>
      <w:bookmarkStart w:id="2115" w:name="_Toc367698861"/>
      <w:bookmarkStart w:id="2116" w:name="_Toc367699805"/>
      <w:bookmarkStart w:id="2117" w:name="_Toc367710430"/>
      <w:bookmarkStart w:id="2118" w:name="_Toc367714180"/>
      <w:bookmarkStart w:id="2119" w:name="_Toc367716400"/>
      <w:bookmarkStart w:id="2120" w:name="_Toc368387748"/>
      <w:bookmarkStart w:id="2121" w:name="_Toc368394307"/>
      <w:bookmarkStart w:id="2122" w:name="_Toc368395679"/>
      <w:bookmarkStart w:id="2123" w:name="_Toc368483540"/>
      <w:bookmarkStart w:id="2124" w:name="_Toc368491188"/>
      <w:bookmarkStart w:id="2125" w:name="_Toc368492989"/>
      <w:bookmarkStart w:id="2126" w:name="_Toc368494557"/>
      <w:bookmarkStart w:id="2127" w:name="_Toc368554696"/>
      <w:r>
        <w:lastRenderedPageBreak/>
        <w:t>Förslaget till lag om ändring i skatteförfarandelagen (2011:1244)</w:t>
      </w:r>
      <w:bookmarkEnd w:id="2068"/>
      <w:bookmarkEnd w:id="2069"/>
      <w:bookmarkEnd w:id="2070"/>
      <w:bookmarkEnd w:id="2071"/>
      <w:bookmarkEnd w:id="2072"/>
      <w:bookmarkEnd w:id="2073"/>
      <w:bookmarkEnd w:id="2074"/>
      <w:bookmarkEnd w:id="2075"/>
      <w:bookmarkEnd w:id="2076"/>
      <w:bookmarkEnd w:id="2077"/>
      <w:bookmarkEnd w:id="2078"/>
      <w:bookmarkEnd w:id="2079"/>
      <w:bookmarkEnd w:id="2080"/>
      <w:bookmarkEnd w:id="2081"/>
      <w:bookmarkEnd w:id="2082"/>
      <w:bookmarkEnd w:id="2083"/>
      <w:bookmarkEnd w:id="2084"/>
      <w:bookmarkEnd w:id="2085"/>
      <w:bookmarkEnd w:id="2086"/>
      <w:bookmarkEnd w:id="2087"/>
      <w:bookmarkEnd w:id="2088"/>
      <w:bookmarkEnd w:id="2089"/>
      <w:bookmarkEnd w:id="2090"/>
      <w:bookmarkEnd w:id="2091"/>
      <w:bookmarkEnd w:id="2092"/>
      <w:bookmarkEnd w:id="2093"/>
      <w:bookmarkEnd w:id="2094"/>
      <w:bookmarkEnd w:id="2095"/>
      <w:bookmarkEnd w:id="2096"/>
      <w:bookmarkEnd w:id="2097"/>
      <w:bookmarkEnd w:id="2098"/>
      <w:bookmarkEnd w:id="2099"/>
      <w:bookmarkEnd w:id="2100"/>
      <w:bookmarkEnd w:id="2101"/>
      <w:bookmarkEnd w:id="2102"/>
      <w:bookmarkEnd w:id="2103"/>
      <w:bookmarkEnd w:id="2104"/>
      <w:bookmarkEnd w:id="2105"/>
      <w:bookmarkEnd w:id="2106"/>
      <w:bookmarkEnd w:id="2107"/>
      <w:bookmarkEnd w:id="2108"/>
      <w:bookmarkEnd w:id="2109"/>
      <w:bookmarkEnd w:id="2110"/>
      <w:bookmarkEnd w:id="2111"/>
      <w:bookmarkEnd w:id="2112"/>
      <w:bookmarkEnd w:id="2113"/>
      <w:bookmarkEnd w:id="2114"/>
      <w:bookmarkEnd w:id="2115"/>
      <w:bookmarkEnd w:id="2116"/>
      <w:bookmarkEnd w:id="2117"/>
      <w:bookmarkEnd w:id="2118"/>
      <w:bookmarkEnd w:id="2119"/>
      <w:bookmarkEnd w:id="2120"/>
      <w:bookmarkEnd w:id="2121"/>
      <w:bookmarkEnd w:id="2122"/>
      <w:bookmarkEnd w:id="2123"/>
      <w:bookmarkEnd w:id="2124"/>
      <w:bookmarkEnd w:id="2125"/>
      <w:bookmarkEnd w:id="2126"/>
      <w:bookmarkEnd w:id="2127"/>
    </w:p>
    <w:p w:rsidR="00655D68" w:rsidRDefault="00655D68" w:rsidP="00655D68">
      <w:pPr>
        <w:pStyle w:val="Rubrik4utannumrering"/>
        <w:spacing w:before="0"/>
      </w:pPr>
      <w:r>
        <w:t>39 kap. Dokumentationsskyldighet</w:t>
      </w:r>
    </w:p>
    <w:p w:rsidR="00655D68" w:rsidRPr="00B65C29" w:rsidRDefault="00655D68" w:rsidP="00655D68">
      <w:pPr>
        <w:pStyle w:val="Rubrik5utannumrering"/>
        <w:spacing w:before="0"/>
        <w:rPr>
          <w:i w:val="0"/>
        </w:rPr>
      </w:pPr>
      <w:r w:rsidRPr="00B65C29">
        <w:rPr>
          <w:i w:val="0"/>
        </w:rPr>
        <w:t>Definitioner</w:t>
      </w:r>
    </w:p>
    <w:p w:rsidR="00655D68" w:rsidRPr="00B65C29" w:rsidRDefault="00655D68" w:rsidP="00655D68">
      <w:pPr>
        <w:pStyle w:val="Brdtext"/>
        <w:rPr>
          <w:sz w:val="18"/>
          <w:szCs w:val="18"/>
        </w:rPr>
      </w:pPr>
      <w:r w:rsidRPr="00B65C29">
        <w:rPr>
          <w:b/>
          <w:sz w:val="18"/>
          <w:szCs w:val="18"/>
        </w:rPr>
        <w:t>2 §</w:t>
      </w:r>
      <w:r w:rsidRPr="00B65C29">
        <w:rPr>
          <w:sz w:val="18"/>
          <w:szCs w:val="18"/>
        </w:rPr>
        <w:t>  I denna lag avses med</w:t>
      </w:r>
    </w:p>
    <w:p w:rsidR="00655D68" w:rsidRPr="00B65C29" w:rsidRDefault="00655D68" w:rsidP="00655D68">
      <w:pPr>
        <w:pStyle w:val="Brdtextmedindrag"/>
        <w:rPr>
          <w:sz w:val="18"/>
          <w:szCs w:val="18"/>
        </w:rPr>
      </w:pPr>
      <w:r w:rsidRPr="00597068">
        <w:rPr>
          <w:i/>
          <w:sz w:val="18"/>
          <w:szCs w:val="18"/>
        </w:rPr>
        <w:t>kassaregister</w:t>
      </w:r>
      <w:r w:rsidRPr="007B6C4D">
        <w:rPr>
          <w:sz w:val="18"/>
          <w:szCs w:val="18"/>
        </w:rPr>
        <w:t>:</w:t>
      </w:r>
      <w:r w:rsidRPr="00B65C29">
        <w:rPr>
          <w:sz w:val="18"/>
          <w:szCs w:val="18"/>
        </w:rPr>
        <w:t xml:space="preserve"> kassaapparat, kassaterminal, kassasystem och liknande appara</w:t>
      </w:r>
      <w:r>
        <w:rPr>
          <w:sz w:val="18"/>
          <w:szCs w:val="18"/>
        </w:rPr>
        <w:softHyphen/>
      </w:r>
      <w:r w:rsidRPr="00B65C29">
        <w:rPr>
          <w:sz w:val="18"/>
          <w:szCs w:val="18"/>
        </w:rPr>
        <w:t>tur för registrering av försäljning av varor och tjänster mot kontant betalning eller mot betalning med kontokort,</w:t>
      </w:r>
    </w:p>
    <w:p w:rsidR="00655D68" w:rsidRPr="00B65C29" w:rsidRDefault="00655D68" w:rsidP="00655D68">
      <w:pPr>
        <w:pStyle w:val="Brdtextmedindrag"/>
        <w:rPr>
          <w:sz w:val="18"/>
          <w:szCs w:val="18"/>
        </w:rPr>
      </w:pPr>
      <w:r w:rsidRPr="00597068">
        <w:rPr>
          <w:i/>
          <w:sz w:val="18"/>
          <w:szCs w:val="18"/>
        </w:rPr>
        <w:t>torg- och marknadshandel</w:t>
      </w:r>
      <w:r w:rsidRPr="007B6C4D">
        <w:rPr>
          <w:sz w:val="18"/>
          <w:szCs w:val="18"/>
        </w:rPr>
        <w:t>:</w:t>
      </w:r>
      <w:r w:rsidRPr="00B65C29">
        <w:rPr>
          <w:sz w:val="18"/>
          <w:szCs w:val="18"/>
        </w:rPr>
        <w:t xml:space="preserve"> all handel utom sådan som en näringsidkare stadig</w:t>
      </w:r>
      <w:r>
        <w:rPr>
          <w:sz w:val="18"/>
          <w:szCs w:val="18"/>
        </w:rPr>
        <w:softHyphen/>
      </w:r>
      <w:r w:rsidRPr="00B65C29">
        <w:rPr>
          <w:sz w:val="18"/>
          <w:szCs w:val="18"/>
        </w:rPr>
        <w:t xml:space="preserve">varande bedriver i permanenta lokaler eller i omedelbar anslutning till dessa, </w:t>
      </w:r>
    </w:p>
    <w:p w:rsidR="00655D68" w:rsidRPr="00B65C29" w:rsidRDefault="00655D68" w:rsidP="00600A3D">
      <w:pPr>
        <w:pStyle w:val="Brdtextmedindrag"/>
        <w:rPr>
          <w:i/>
          <w:sz w:val="18"/>
          <w:szCs w:val="18"/>
        </w:rPr>
      </w:pPr>
      <w:r w:rsidRPr="00B65C29">
        <w:rPr>
          <w:i/>
          <w:sz w:val="18"/>
          <w:szCs w:val="18"/>
          <w:u w:val="single"/>
        </w:rPr>
        <w:t>distansavtal</w:t>
      </w:r>
      <w:r w:rsidRPr="0001569D">
        <w:rPr>
          <w:i/>
          <w:sz w:val="18"/>
          <w:szCs w:val="18"/>
        </w:rPr>
        <w:t>:</w:t>
      </w:r>
      <w:r w:rsidRPr="00B65C29">
        <w:rPr>
          <w:i/>
          <w:sz w:val="18"/>
          <w:szCs w:val="18"/>
        </w:rPr>
        <w:t xml:space="preserve"> avtal som ingås inom ramen för ett av näringsidkaren organise</w:t>
      </w:r>
      <w:r>
        <w:rPr>
          <w:i/>
          <w:sz w:val="18"/>
          <w:szCs w:val="18"/>
        </w:rPr>
        <w:softHyphen/>
      </w:r>
      <w:r w:rsidRPr="00B65C29">
        <w:rPr>
          <w:i/>
          <w:sz w:val="18"/>
          <w:szCs w:val="18"/>
        </w:rPr>
        <w:t>rat system för att träffa avtal på distans</w:t>
      </w:r>
      <w:r w:rsidR="001E5582">
        <w:rPr>
          <w:i/>
          <w:sz w:val="18"/>
          <w:szCs w:val="18"/>
        </w:rPr>
        <w:t>, om</w:t>
      </w:r>
      <w:r w:rsidRPr="00B65C29">
        <w:rPr>
          <w:i/>
          <w:sz w:val="18"/>
          <w:szCs w:val="18"/>
        </w:rPr>
        <w:t xml:space="preserve"> kommunikationen uteslutande sker på distans, </w:t>
      </w:r>
    </w:p>
    <w:p w:rsidR="00655D68" w:rsidRPr="00B65C29" w:rsidRDefault="00655D68" w:rsidP="00655D68">
      <w:pPr>
        <w:pStyle w:val="Brdtextmedindrag"/>
        <w:rPr>
          <w:i/>
          <w:sz w:val="18"/>
          <w:szCs w:val="18"/>
        </w:rPr>
      </w:pPr>
      <w:r w:rsidRPr="00B65C29">
        <w:rPr>
          <w:i/>
          <w:sz w:val="18"/>
          <w:szCs w:val="18"/>
          <w:u w:val="single"/>
        </w:rPr>
        <w:t>hemförsäljningsavtal</w:t>
      </w:r>
      <w:r w:rsidRPr="0001569D">
        <w:rPr>
          <w:i/>
          <w:sz w:val="18"/>
          <w:szCs w:val="18"/>
        </w:rPr>
        <w:t>:</w:t>
      </w:r>
      <w:r w:rsidRPr="00B65C29">
        <w:rPr>
          <w:i/>
          <w:sz w:val="18"/>
          <w:szCs w:val="18"/>
        </w:rPr>
        <w:t xml:space="preserve"> avtal som ingås vid ett hembesök eller under en av näringsidkaren organiserad utflykt till en plats utanför dennes fasta försälj</w:t>
      </w:r>
      <w:r>
        <w:rPr>
          <w:i/>
          <w:sz w:val="18"/>
          <w:szCs w:val="18"/>
        </w:rPr>
        <w:softHyphen/>
      </w:r>
      <w:r w:rsidRPr="00B65C29">
        <w:rPr>
          <w:i/>
          <w:sz w:val="18"/>
          <w:szCs w:val="18"/>
        </w:rPr>
        <w:t>ningsställe,</w:t>
      </w:r>
    </w:p>
    <w:p w:rsidR="00655D68" w:rsidRPr="00597068" w:rsidRDefault="00655D68" w:rsidP="00655D68">
      <w:pPr>
        <w:pStyle w:val="Brdtextmedindrag"/>
        <w:rPr>
          <w:sz w:val="18"/>
          <w:szCs w:val="18"/>
        </w:rPr>
      </w:pPr>
      <w:r w:rsidRPr="00597068">
        <w:rPr>
          <w:i/>
          <w:sz w:val="18"/>
          <w:szCs w:val="18"/>
        </w:rPr>
        <w:t>restaurangverksamhet</w:t>
      </w:r>
      <w:r w:rsidRPr="00597068">
        <w:rPr>
          <w:sz w:val="18"/>
          <w:szCs w:val="18"/>
        </w:rPr>
        <w:t>: näringsverksamhet som avser restaurang, pizzabutik och annat liknande avhämtningsställe, gatukök, kafé, personalmatsal, catering och centralkök,</w:t>
      </w:r>
    </w:p>
    <w:p w:rsidR="00655D68" w:rsidRPr="00597068" w:rsidRDefault="00655D68" w:rsidP="00655D68">
      <w:pPr>
        <w:pStyle w:val="Brdtextmedindrag"/>
        <w:rPr>
          <w:sz w:val="18"/>
          <w:szCs w:val="18"/>
        </w:rPr>
      </w:pPr>
      <w:r w:rsidRPr="00597068">
        <w:rPr>
          <w:i/>
          <w:sz w:val="18"/>
          <w:szCs w:val="18"/>
        </w:rPr>
        <w:t>frisörverksamhet</w:t>
      </w:r>
      <w:r w:rsidRPr="00597068">
        <w:rPr>
          <w:sz w:val="18"/>
          <w:szCs w:val="18"/>
        </w:rPr>
        <w:t>: näringsverksamhet som avser hårvård, samt</w:t>
      </w:r>
    </w:p>
    <w:p w:rsidR="00655D68" w:rsidRPr="00597068" w:rsidRDefault="00655D68" w:rsidP="00655D68">
      <w:pPr>
        <w:pStyle w:val="Brdtextmedindrag"/>
        <w:rPr>
          <w:sz w:val="18"/>
          <w:szCs w:val="18"/>
        </w:rPr>
      </w:pPr>
      <w:r w:rsidRPr="00597068">
        <w:rPr>
          <w:i/>
          <w:sz w:val="18"/>
          <w:szCs w:val="18"/>
        </w:rPr>
        <w:t>tvätteriverksamhet</w:t>
      </w:r>
      <w:r w:rsidRPr="00597068">
        <w:rPr>
          <w:sz w:val="18"/>
          <w:szCs w:val="18"/>
        </w:rPr>
        <w:t>: näringsverksamhet som avser rengöring av textilier eller därmed jämförbara material samt sådan uthyrning, färgning, lagning eller ändring av textilier eller därmed jämförbara material som sker i samband med den näringsverksamheten.</w:t>
      </w:r>
    </w:p>
    <w:p w:rsidR="00655D68" w:rsidRPr="00A37A6F" w:rsidRDefault="00655D68" w:rsidP="00655D68">
      <w:pPr>
        <w:pStyle w:val="Brdtextmedindrag"/>
        <w:rPr>
          <w:sz w:val="18"/>
          <w:szCs w:val="18"/>
        </w:rPr>
      </w:pPr>
      <w:r w:rsidRPr="00A37A6F">
        <w:rPr>
          <w:sz w:val="18"/>
          <w:szCs w:val="18"/>
        </w:rPr>
        <w:t>Näringsverksamhet</w:t>
      </w:r>
      <w:r>
        <w:rPr>
          <w:sz w:val="18"/>
          <w:szCs w:val="18"/>
        </w:rPr>
        <w:t xml:space="preserve"> som huvudsakligen avser annan </w:t>
      </w:r>
      <w:r w:rsidRPr="00A37A6F">
        <w:rPr>
          <w:sz w:val="18"/>
          <w:szCs w:val="18"/>
        </w:rPr>
        <w:t>verksamhet än restau</w:t>
      </w:r>
      <w:r>
        <w:rPr>
          <w:sz w:val="18"/>
          <w:szCs w:val="18"/>
        </w:rPr>
        <w:t>-</w:t>
      </w:r>
      <w:r w:rsidRPr="00A37A6F">
        <w:rPr>
          <w:sz w:val="18"/>
          <w:szCs w:val="18"/>
        </w:rPr>
        <w:t>rang-, frisör- eller tvätteriverksamhet ska dock inte anses som sådan verksamhet.</w:t>
      </w:r>
    </w:p>
    <w:p w:rsidR="00655D68" w:rsidRDefault="00655D68" w:rsidP="00655D68">
      <w:pPr>
        <w:pStyle w:val="Brdtextmedindrag"/>
      </w:pPr>
    </w:p>
    <w:p w:rsidR="00655D68" w:rsidRDefault="00655D68" w:rsidP="00655D68">
      <w:pPr>
        <w:pStyle w:val="Brdtext"/>
      </w:pPr>
      <w:r>
        <w:t>I paragrafen anges innebörden av olika uttryck som används i lagen.</w:t>
      </w:r>
    </w:p>
    <w:p w:rsidR="00655D68" w:rsidRDefault="00655D68" w:rsidP="00655D68">
      <w:pPr>
        <w:pStyle w:val="Brdtextmedindrag"/>
      </w:pPr>
      <w:r>
        <w:t xml:space="preserve">Definitionerna i </w:t>
      </w:r>
      <w:r w:rsidRPr="00D64818">
        <w:rPr>
          <w:i/>
        </w:rPr>
        <w:t>första stycket</w:t>
      </w:r>
      <w:r>
        <w:t xml:space="preserve"> av begreppen kassaregister, torg- och marknadshandel, restaurangverksamhet, frisörverksamhet och tvätteri</w:t>
      </w:r>
      <w:r>
        <w:softHyphen/>
        <w:t>verksamhet ändras inte. Två nya definitioner läggs till i stycket, vilket är en följd av att begreppet hemförsäljningsavtal utmönstras ur lagen (2005:59) om distansavtal och avtal utanför affärslokaler. I och med att begreppet behålls i förevarande lag ändras inte undantagen från skyldig</w:t>
      </w:r>
      <w:r>
        <w:softHyphen/>
        <w:t>heten att använda kassaregister. Definitionen av distansavtal överens</w:t>
      </w:r>
      <w:r>
        <w:softHyphen/>
        <w:t>stämmer med den som finns i lagen om distansavtal och avtal utanför affärslokaler (1 kap. 2 §). Definitionen av hemförsäljningsavtal överens</w:t>
      </w:r>
      <w:r>
        <w:softHyphen/>
        <w:t xml:space="preserve">stämmer med den som finns i den hittillsvarande lydelsen av den paragrafen (se bl.a. prop. 2004/05:13 s. 123). </w:t>
      </w:r>
    </w:p>
    <w:p w:rsidR="00655D68" w:rsidRDefault="00655D68" w:rsidP="00655D68">
      <w:pPr>
        <w:pStyle w:val="Brdtextmedindrag"/>
      </w:pPr>
    </w:p>
    <w:p w:rsidR="00655D68" w:rsidRPr="00140AD2" w:rsidRDefault="00655D68" w:rsidP="00655D68">
      <w:pPr>
        <w:pStyle w:val="Brdtext"/>
        <w:rPr>
          <w:sz w:val="18"/>
          <w:szCs w:val="18"/>
        </w:rPr>
      </w:pPr>
      <w:r w:rsidRPr="00140AD2">
        <w:rPr>
          <w:b/>
          <w:sz w:val="18"/>
          <w:szCs w:val="18"/>
        </w:rPr>
        <w:t>5 §  </w:t>
      </w:r>
      <w:r w:rsidRPr="00140AD2">
        <w:rPr>
          <w:sz w:val="18"/>
          <w:szCs w:val="18"/>
        </w:rPr>
        <w:t>Skyldigheten att använda kassaregister gäller inte för den som</w:t>
      </w:r>
    </w:p>
    <w:p w:rsidR="00655D68" w:rsidRPr="00140AD2" w:rsidRDefault="00655D68" w:rsidP="00655D68">
      <w:pPr>
        <w:pStyle w:val="Brdtextmedindrag"/>
        <w:rPr>
          <w:sz w:val="18"/>
          <w:szCs w:val="18"/>
        </w:rPr>
      </w:pPr>
      <w:r w:rsidRPr="00140AD2">
        <w:rPr>
          <w:sz w:val="18"/>
          <w:szCs w:val="18"/>
        </w:rPr>
        <w:t>1. bara i obetydlig omfattning säljer varor eller tjänster mot kontant betalning eller mot betalning med kontokort,</w:t>
      </w:r>
    </w:p>
    <w:p w:rsidR="00655D68" w:rsidRPr="00140AD2" w:rsidRDefault="00655D68" w:rsidP="00655D68">
      <w:pPr>
        <w:pStyle w:val="Brdtextmedindrag"/>
        <w:rPr>
          <w:sz w:val="18"/>
          <w:szCs w:val="18"/>
        </w:rPr>
      </w:pPr>
      <w:r w:rsidRPr="00140AD2">
        <w:rPr>
          <w:sz w:val="18"/>
          <w:szCs w:val="18"/>
        </w:rPr>
        <w:t>2. är befriad från skattskyldighet enligt inkomstskattelagen (1999:1229) för inkomst från sådan försäljning som avses i 4 §,</w:t>
      </w:r>
    </w:p>
    <w:p w:rsidR="00655D68" w:rsidRPr="00140AD2" w:rsidRDefault="00655D68" w:rsidP="00655D68">
      <w:pPr>
        <w:pStyle w:val="Brdtextmedindrag"/>
        <w:rPr>
          <w:sz w:val="18"/>
          <w:szCs w:val="18"/>
        </w:rPr>
      </w:pPr>
      <w:r w:rsidRPr="00140AD2">
        <w:rPr>
          <w:sz w:val="18"/>
          <w:szCs w:val="18"/>
        </w:rPr>
        <w:t>3. bedriver taxitrafik enligt taxitrafiklagen (2012:211),</w:t>
      </w:r>
    </w:p>
    <w:p w:rsidR="00655D68" w:rsidRPr="00140AD2" w:rsidRDefault="00655D68" w:rsidP="00655D68">
      <w:pPr>
        <w:pStyle w:val="Brdtextmedindrag"/>
        <w:rPr>
          <w:sz w:val="18"/>
          <w:szCs w:val="18"/>
        </w:rPr>
      </w:pPr>
      <w:r w:rsidRPr="00140AD2">
        <w:rPr>
          <w:sz w:val="18"/>
          <w:szCs w:val="18"/>
        </w:rPr>
        <w:t>4. säljer varor eller tjänster genom distansavtal eller hemförsäljningsavtal,</w:t>
      </w:r>
    </w:p>
    <w:p w:rsidR="00655D68" w:rsidRPr="00140AD2" w:rsidRDefault="00655D68" w:rsidP="00655D68">
      <w:pPr>
        <w:pStyle w:val="Brdtextmedindrag"/>
        <w:rPr>
          <w:sz w:val="18"/>
          <w:szCs w:val="18"/>
        </w:rPr>
      </w:pPr>
      <w:r w:rsidRPr="00140AD2">
        <w:rPr>
          <w:sz w:val="18"/>
          <w:szCs w:val="18"/>
        </w:rPr>
        <w:t>5. säljer varor eller tjänster med hjälp av en varuautomat eller annan liknande automat eller i en automatiserad affärslokal,</w:t>
      </w:r>
      <w:r>
        <w:rPr>
          <w:sz w:val="18"/>
          <w:szCs w:val="18"/>
        </w:rPr>
        <w:t xml:space="preserve"> eller</w:t>
      </w:r>
    </w:p>
    <w:p w:rsidR="00655D68" w:rsidRPr="00140AD2" w:rsidRDefault="00655D68" w:rsidP="00655D68">
      <w:pPr>
        <w:pStyle w:val="Brdtextmedindrag"/>
        <w:rPr>
          <w:sz w:val="18"/>
          <w:szCs w:val="18"/>
        </w:rPr>
      </w:pPr>
      <w:r w:rsidRPr="00140AD2">
        <w:rPr>
          <w:sz w:val="18"/>
          <w:szCs w:val="18"/>
        </w:rPr>
        <w:t>6. anordnar automatspel enligt lagen (1982:636) om anord</w:t>
      </w:r>
      <w:r w:rsidRPr="00140AD2">
        <w:rPr>
          <w:sz w:val="18"/>
          <w:szCs w:val="18"/>
        </w:rPr>
        <w:softHyphen/>
        <w:t>nande av visst automatspel eller enligt</w:t>
      </w:r>
      <w:r>
        <w:rPr>
          <w:sz w:val="18"/>
          <w:szCs w:val="18"/>
        </w:rPr>
        <w:t xml:space="preserve"> lotterilagen (1994:1000).</w:t>
      </w:r>
    </w:p>
    <w:p w:rsidR="00655D68" w:rsidRDefault="00655D68" w:rsidP="00655D68">
      <w:pPr>
        <w:pStyle w:val="Brdtextmedindrag"/>
      </w:pPr>
    </w:p>
    <w:p w:rsidR="00655D68" w:rsidRDefault="00655D68" w:rsidP="00655D68">
      <w:pPr>
        <w:pStyle w:val="Brdtext"/>
      </w:pPr>
      <w:r>
        <w:lastRenderedPageBreak/>
        <w:t>I paragrafen regleras undantagen från skyldigheten att använda kassa</w:t>
      </w:r>
      <w:r>
        <w:softHyphen/>
        <w:t xml:space="preserve">register. </w:t>
      </w:r>
    </w:p>
    <w:p w:rsidR="00655D68" w:rsidRDefault="00655D68" w:rsidP="00655D68">
      <w:pPr>
        <w:pStyle w:val="Brdtextmedindrag"/>
      </w:pPr>
      <w:r>
        <w:t xml:space="preserve">I </w:t>
      </w:r>
      <w:r>
        <w:rPr>
          <w:i/>
        </w:rPr>
        <w:t>punkten</w:t>
      </w:r>
      <w:r>
        <w:t xml:space="preserve"> 4 görs den ändringen att hänvisningen till distans- och hem</w:t>
      </w:r>
      <w:r w:rsidR="00DB316B">
        <w:softHyphen/>
      </w:r>
      <w:r>
        <w:t>försäljningslagen (2005:59) tas bort. Hänvisningen är inte längre nödvändig eftersom det i 2 § i förevarande lag införs definitioner av begreppen distansavtal och hemförsäljningsavtal.</w:t>
      </w:r>
    </w:p>
    <w:p w:rsidR="00655D68" w:rsidRDefault="00655D68" w:rsidP="00655D68">
      <w:pPr>
        <w:pStyle w:val="Brdtextmedindrag"/>
        <w:sectPr w:rsidR="00655D68" w:rsidSect="00A64F4A">
          <w:footnotePr>
            <w:numRestart w:val="eachSect"/>
          </w:footnotePr>
          <w:pgSz w:w="9356" w:h="13721" w:code="9"/>
          <w:pgMar w:top="794" w:right="2438" w:bottom="1191" w:left="1020" w:header="0" w:footer="709" w:gutter="0"/>
          <w:cols w:space="720"/>
          <w:docGrid w:linePitch="245"/>
        </w:sectPr>
      </w:pPr>
    </w:p>
    <w:p w:rsidR="00655D68" w:rsidRDefault="00655D68" w:rsidP="00655D68">
      <w:pPr>
        <w:pStyle w:val="Propbilaga"/>
      </w:pPr>
      <w:bookmarkStart w:id="2128" w:name="_Toc357597470"/>
      <w:bookmarkStart w:id="2129" w:name="_Toc357605903"/>
      <w:bookmarkStart w:id="2130" w:name="_Toc357676833"/>
      <w:bookmarkStart w:id="2131" w:name="_Toc358036820"/>
      <w:bookmarkStart w:id="2132" w:name="_Toc358212590"/>
      <w:bookmarkStart w:id="2133" w:name="_Toc358212762"/>
      <w:bookmarkStart w:id="2134" w:name="_Toc358890579"/>
      <w:bookmarkStart w:id="2135" w:name="_Toc358891104"/>
      <w:bookmarkStart w:id="2136" w:name="_Toc359918130"/>
      <w:bookmarkStart w:id="2137" w:name="_Toc360001077"/>
      <w:bookmarkStart w:id="2138" w:name="_Toc360182262"/>
      <w:bookmarkStart w:id="2139" w:name="_Toc364257064"/>
      <w:bookmarkStart w:id="2140" w:name="_Toc364324318"/>
      <w:bookmarkStart w:id="2141" w:name="_Toc364407387"/>
      <w:bookmarkStart w:id="2142" w:name="_Toc364768509"/>
      <w:bookmarkStart w:id="2143" w:name="_Toc364768740"/>
      <w:bookmarkStart w:id="2144" w:name="_Toc364768807"/>
      <w:bookmarkStart w:id="2145" w:name="_Toc365547150"/>
      <w:bookmarkStart w:id="2146" w:name="_Toc365558717"/>
      <w:bookmarkStart w:id="2147" w:name="_Toc365617053"/>
      <w:bookmarkStart w:id="2148" w:name="_Toc365617119"/>
      <w:bookmarkStart w:id="2149" w:name="_Toc365649756"/>
      <w:bookmarkStart w:id="2150" w:name="_Toc365651358"/>
      <w:bookmarkStart w:id="2151" w:name="_Toc365652528"/>
      <w:bookmarkStart w:id="2152" w:name="_Toc365654376"/>
      <w:bookmarkStart w:id="2153" w:name="_Toc365885523"/>
      <w:bookmarkStart w:id="2154" w:name="_Toc365889050"/>
      <w:bookmarkStart w:id="2155" w:name="_Toc365900329"/>
      <w:bookmarkStart w:id="2156" w:name="_Toc365905927"/>
      <w:bookmarkStart w:id="2157" w:name="_Toc365968610"/>
      <w:bookmarkStart w:id="2158" w:name="_Toc366488696"/>
      <w:bookmarkStart w:id="2159" w:name="_Toc366501637"/>
      <w:bookmarkStart w:id="2160" w:name="_Toc366503100"/>
      <w:bookmarkStart w:id="2161" w:name="_Toc366505429"/>
      <w:bookmarkStart w:id="2162" w:name="_Toc367127411"/>
      <w:bookmarkStart w:id="2163" w:name="_Toc367263361"/>
      <w:bookmarkStart w:id="2164" w:name="_Toc367263806"/>
      <w:bookmarkStart w:id="2165" w:name="_Toc367265244"/>
      <w:bookmarkStart w:id="2166" w:name="_Toc367362278"/>
      <w:bookmarkStart w:id="2167" w:name="_Toc367450737"/>
      <w:bookmarkStart w:id="2168" w:name="_Toc367698862"/>
      <w:bookmarkStart w:id="2169" w:name="_Toc367699806"/>
      <w:bookmarkStart w:id="2170" w:name="_Toc367710431"/>
      <w:bookmarkStart w:id="2171" w:name="_Toc367714181"/>
      <w:bookmarkStart w:id="2172" w:name="_Toc367716401"/>
      <w:bookmarkStart w:id="2173" w:name="_Toc368387749"/>
      <w:bookmarkStart w:id="2174" w:name="_Toc368394308"/>
      <w:bookmarkStart w:id="2175" w:name="_Toc368395680"/>
      <w:bookmarkStart w:id="2176" w:name="_Toc368483541"/>
      <w:bookmarkStart w:id="2177" w:name="_Toc368491189"/>
      <w:bookmarkStart w:id="2178" w:name="_Toc368492990"/>
      <w:bookmarkStart w:id="2179" w:name="_Toc368494558"/>
      <w:bookmarkStart w:id="2180" w:name="_Toc368554697"/>
      <w:r>
        <w:lastRenderedPageBreak/>
        <w:t>Direktivet</w:t>
      </w:r>
      <w:bookmarkEnd w:id="2128"/>
      <w:bookmarkEnd w:id="2129"/>
      <w:bookmarkEnd w:id="2130"/>
      <w:bookmarkEnd w:id="2131"/>
      <w:bookmarkEnd w:id="2132"/>
      <w:bookmarkEnd w:id="2133"/>
      <w:bookmarkEnd w:id="2134"/>
      <w:bookmarkEnd w:id="2135"/>
      <w:bookmarkEnd w:id="2136"/>
      <w:bookmarkEnd w:id="2137"/>
      <w:bookmarkEnd w:id="2138"/>
      <w:bookmarkEnd w:id="2139"/>
      <w:bookmarkEnd w:id="2140"/>
      <w:bookmarkEnd w:id="2141"/>
      <w:bookmarkEnd w:id="2142"/>
      <w:bookmarkEnd w:id="2143"/>
      <w:bookmarkEnd w:id="2144"/>
      <w:bookmarkEnd w:id="2145"/>
      <w:bookmarkEnd w:id="2146"/>
      <w:r>
        <w:t xml:space="preserve"> om konsumenträttigheter</w:t>
      </w:r>
      <w:bookmarkEnd w:id="2147"/>
      <w:bookmarkEnd w:id="2148"/>
      <w:bookmarkEnd w:id="2149"/>
      <w:bookmarkEnd w:id="2150"/>
      <w:bookmarkEnd w:id="2151"/>
      <w:bookmarkEnd w:id="2152"/>
      <w:bookmarkEnd w:id="2153"/>
      <w:bookmarkEnd w:id="2154"/>
      <w:bookmarkEnd w:id="2155"/>
      <w:bookmarkEnd w:id="2156"/>
      <w:bookmarkEnd w:id="2157"/>
      <w:bookmarkEnd w:id="2158"/>
      <w:bookmarkEnd w:id="2159"/>
      <w:bookmarkEnd w:id="2160"/>
      <w:bookmarkEnd w:id="2161"/>
      <w:bookmarkEnd w:id="2162"/>
      <w:bookmarkEnd w:id="2163"/>
      <w:bookmarkEnd w:id="2164"/>
      <w:bookmarkEnd w:id="2165"/>
      <w:bookmarkEnd w:id="2166"/>
      <w:bookmarkEnd w:id="2167"/>
      <w:bookmarkEnd w:id="2168"/>
      <w:bookmarkEnd w:id="2169"/>
      <w:bookmarkEnd w:id="2170"/>
      <w:bookmarkEnd w:id="2171"/>
      <w:bookmarkEnd w:id="2172"/>
      <w:bookmarkEnd w:id="2173"/>
      <w:bookmarkEnd w:id="2174"/>
      <w:bookmarkEnd w:id="2175"/>
      <w:bookmarkEnd w:id="2176"/>
      <w:bookmarkEnd w:id="2177"/>
      <w:bookmarkEnd w:id="2178"/>
      <w:bookmarkEnd w:id="2179"/>
      <w:bookmarkEnd w:id="2180"/>
    </w:p>
    <w:p w:rsidR="00655D68" w:rsidRDefault="00655D68" w:rsidP="00655D68">
      <w:pPr>
        <w:overflowPunct/>
        <w:autoSpaceDE/>
        <w:autoSpaceDN/>
        <w:adjustRightInd/>
        <w:textAlignment w:val="auto"/>
        <w:rPr>
          <w:sz w:val="20"/>
        </w:rPr>
      </w:pPr>
      <w:r>
        <w:br w:type="page"/>
      </w:r>
    </w:p>
    <w:p w:rsidR="00655D68" w:rsidRDefault="00655D68" w:rsidP="00655D68">
      <w:pPr>
        <w:overflowPunct/>
        <w:autoSpaceDE/>
        <w:autoSpaceDN/>
        <w:adjustRightInd/>
        <w:textAlignment w:val="auto"/>
        <w:rPr>
          <w:sz w:val="20"/>
        </w:rPr>
      </w:pPr>
      <w:r>
        <w:lastRenderedPageBreak/>
        <w:br w:type="page"/>
      </w:r>
    </w:p>
    <w:p w:rsidR="00655D68" w:rsidRDefault="00655D68" w:rsidP="00655D68">
      <w:pPr>
        <w:overflowPunct/>
        <w:autoSpaceDE/>
        <w:autoSpaceDN/>
        <w:adjustRightInd/>
        <w:textAlignment w:val="auto"/>
        <w:rPr>
          <w:sz w:val="20"/>
        </w:rPr>
      </w:pPr>
      <w:r>
        <w:lastRenderedPageBreak/>
        <w:br w:type="page"/>
      </w:r>
    </w:p>
    <w:p w:rsidR="00655D68" w:rsidRDefault="00655D68" w:rsidP="00655D68">
      <w:pPr>
        <w:overflowPunct/>
        <w:autoSpaceDE/>
        <w:autoSpaceDN/>
        <w:adjustRightInd/>
        <w:textAlignment w:val="auto"/>
        <w:rPr>
          <w:sz w:val="20"/>
        </w:rPr>
      </w:pPr>
      <w:r>
        <w:lastRenderedPageBreak/>
        <w:br w:type="page"/>
      </w:r>
    </w:p>
    <w:p w:rsidR="00655D68" w:rsidRDefault="00655D68" w:rsidP="00655D68">
      <w:pPr>
        <w:overflowPunct/>
        <w:autoSpaceDE/>
        <w:autoSpaceDN/>
        <w:adjustRightInd/>
        <w:textAlignment w:val="auto"/>
        <w:rPr>
          <w:sz w:val="20"/>
        </w:rPr>
      </w:pPr>
      <w:r>
        <w:lastRenderedPageBreak/>
        <w:br w:type="page"/>
      </w:r>
    </w:p>
    <w:p w:rsidR="00655D68" w:rsidRDefault="00655D68" w:rsidP="00655D68">
      <w:pPr>
        <w:overflowPunct/>
        <w:autoSpaceDE/>
        <w:autoSpaceDN/>
        <w:adjustRightInd/>
        <w:textAlignment w:val="auto"/>
        <w:rPr>
          <w:sz w:val="20"/>
        </w:rPr>
      </w:pPr>
      <w:r>
        <w:lastRenderedPageBreak/>
        <w:br w:type="page"/>
      </w:r>
    </w:p>
    <w:p w:rsidR="00655D68" w:rsidRDefault="00655D68" w:rsidP="00655D68">
      <w:pPr>
        <w:overflowPunct/>
        <w:autoSpaceDE/>
        <w:autoSpaceDN/>
        <w:adjustRightInd/>
        <w:textAlignment w:val="auto"/>
      </w:pPr>
      <w:r>
        <w:lastRenderedPageBreak/>
        <w:br w:type="page"/>
      </w:r>
      <w:r>
        <w:lastRenderedPageBreak/>
        <w:br w:type="page"/>
      </w:r>
    </w:p>
    <w:p w:rsidR="00655D68" w:rsidRDefault="00655D68" w:rsidP="00655D68">
      <w:pPr>
        <w:overflowPunct/>
        <w:autoSpaceDE/>
        <w:autoSpaceDN/>
        <w:adjustRightInd/>
        <w:textAlignment w:val="auto"/>
        <w:rPr>
          <w:sz w:val="20"/>
        </w:rPr>
      </w:pPr>
      <w:r>
        <w:rPr>
          <w:sz w:val="20"/>
        </w:rPr>
        <w:lastRenderedPageBreak/>
        <w:br w:type="page"/>
      </w:r>
    </w:p>
    <w:p w:rsidR="00655D68" w:rsidRDefault="00655D68" w:rsidP="00655D68">
      <w:pPr>
        <w:overflowPunct/>
        <w:autoSpaceDE/>
        <w:autoSpaceDN/>
        <w:adjustRightInd/>
        <w:textAlignment w:val="auto"/>
        <w:rPr>
          <w:sz w:val="20"/>
        </w:rPr>
      </w:pPr>
      <w:r>
        <w:rPr>
          <w:sz w:val="20"/>
        </w:rPr>
        <w:lastRenderedPageBreak/>
        <w:br w:type="page"/>
      </w:r>
    </w:p>
    <w:p w:rsidR="00655D68" w:rsidRDefault="00655D68" w:rsidP="00655D68">
      <w:pPr>
        <w:overflowPunct/>
        <w:autoSpaceDE/>
        <w:autoSpaceDN/>
        <w:adjustRightInd/>
        <w:textAlignment w:val="auto"/>
        <w:rPr>
          <w:sz w:val="20"/>
        </w:rPr>
      </w:pPr>
      <w:r>
        <w:rPr>
          <w:sz w:val="20"/>
        </w:rPr>
        <w:lastRenderedPageBreak/>
        <w:br w:type="page"/>
      </w:r>
    </w:p>
    <w:p w:rsidR="00655D68" w:rsidRDefault="00655D68" w:rsidP="00655D68">
      <w:pPr>
        <w:overflowPunct/>
        <w:autoSpaceDE/>
        <w:autoSpaceDN/>
        <w:adjustRightInd/>
        <w:textAlignment w:val="auto"/>
        <w:rPr>
          <w:sz w:val="20"/>
        </w:rPr>
      </w:pPr>
      <w:r>
        <w:rPr>
          <w:sz w:val="20"/>
        </w:rPr>
        <w:lastRenderedPageBreak/>
        <w:br w:type="page"/>
      </w:r>
    </w:p>
    <w:p w:rsidR="00655D68" w:rsidRDefault="00655D68" w:rsidP="00655D68">
      <w:pPr>
        <w:overflowPunct/>
        <w:autoSpaceDE/>
        <w:autoSpaceDN/>
        <w:adjustRightInd/>
        <w:textAlignment w:val="auto"/>
        <w:rPr>
          <w:sz w:val="20"/>
        </w:rPr>
      </w:pPr>
      <w:r>
        <w:lastRenderedPageBreak/>
        <w:br w:type="page"/>
      </w:r>
    </w:p>
    <w:p w:rsidR="00655D68" w:rsidRDefault="00655D68" w:rsidP="00655D68">
      <w:pPr>
        <w:overflowPunct/>
        <w:autoSpaceDE/>
        <w:autoSpaceDN/>
        <w:adjustRightInd/>
        <w:textAlignment w:val="auto"/>
        <w:rPr>
          <w:sz w:val="20"/>
        </w:rPr>
      </w:pPr>
      <w:r>
        <w:lastRenderedPageBreak/>
        <w:br w:type="page"/>
      </w:r>
    </w:p>
    <w:p w:rsidR="00655D68" w:rsidRDefault="00655D68" w:rsidP="00655D68">
      <w:pPr>
        <w:overflowPunct/>
        <w:autoSpaceDE/>
        <w:autoSpaceDN/>
        <w:adjustRightInd/>
        <w:textAlignment w:val="auto"/>
        <w:rPr>
          <w:sz w:val="20"/>
        </w:rPr>
      </w:pPr>
      <w:r>
        <w:lastRenderedPageBreak/>
        <w:br w:type="page"/>
      </w:r>
    </w:p>
    <w:p w:rsidR="00655D68" w:rsidRDefault="00655D68" w:rsidP="00655D68">
      <w:pPr>
        <w:overflowPunct/>
        <w:autoSpaceDE/>
        <w:autoSpaceDN/>
        <w:adjustRightInd/>
        <w:textAlignment w:val="auto"/>
        <w:rPr>
          <w:sz w:val="20"/>
        </w:rPr>
      </w:pPr>
      <w:r>
        <w:lastRenderedPageBreak/>
        <w:br w:type="page"/>
      </w:r>
    </w:p>
    <w:p w:rsidR="00655D68" w:rsidRDefault="00655D68" w:rsidP="00655D68">
      <w:pPr>
        <w:overflowPunct/>
        <w:autoSpaceDE/>
        <w:autoSpaceDN/>
        <w:adjustRightInd/>
        <w:textAlignment w:val="auto"/>
        <w:rPr>
          <w:sz w:val="20"/>
        </w:rPr>
      </w:pPr>
      <w:r>
        <w:lastRenderedPageBreak/>
        <w:br w:type="page"/>
      </w:r>
    </w:p>
    <w:p w:rsidR="00655D68" w:rsidRDefault="00655D68" w:rsidP="00655D68">
      <w:pPr>
        <w:overflowPunct/>
        <w:autoSpaceDE/>
        <w:autoSpaceDN/>
        <w:adjustRightInd/>
        <w:textAlignment w:val="auto"/>
        <w:rPr>
          <w:sz w:val="20"/>
        </w:rPr>
      </w:pPr>
      <w:r>
        <w:lastRenderedPageBreak/>
        <w:br w:type="page"/>
      </w:r>
    </w:p>
    <w:p w:rsidR="00655D68" w:rsidRDefault="00655D68" w:rsidP="00655D68">
      <w:pPr>
        <w:overflowPunct/>
        <w:autoSpaceDE/>
        <w:autoSpaceDN/>
        <w:adjustRightInd/>
        <w:textAlignment w:val="auto"/>
        <w:rPr>
          <w:sz w:val="20"/>
        </w:rPr>
      </w:pPr>
      <w:r>
        <w:lastRenderedPageBreak/>
        <w:br w:type="page"/>
      </w:r>
    </w:p>
    <w:p w:rsidR="00655D68" w:rsidRDefault="00655D68" w:rsidP="00655D68">
      <w:pPr>
        <w:overflowPunct/>
        <w:autoSpaceDE/>
        <w:autoSpaceDN/>
        <w:adjustRightInd/>
        <w:textAlignment w:val="auto"/>
        <w:rPr>
          <w:sz w:val="20"/>
        </w:rPr>
      </w:pPr>
      <w:r>
        <w:lastRenderedPageBreak/>
        <w:br w:type="page"/>
      </w:r>
    </w:p>
    <w:p w:rsidR="00655D68" w:rsidRDefault="00655D68" w:rsidP="00655D68">
      <w:pPr>
        <w:overflowPunct/>
        <w:autoSpaceDE/>
        <w:autoSpaceDN/>
        <w:adjustRightInd/>
        <w:textAlignment w:val="auto"/>
      </w:pPr>
      <w:r>
        <w:lastRenderedPageBreak/>
        <w:br w:type="page"/>
      </w:r>
      <w:r>
        <w:lastRenderedPageBreak/>
        <w:br w:type="page"/>
      </w:r>
    </w:p>
    <w:p w:rsidR="00655D68" w:rsidRDefault="00655D68" w:rsidP="00655D68">
      <w:pPr>
        <w:overflowPunct/>
        <w:autoSpaceDE/>
        <w:autoSpaceDN/>
        <w:adjustRightInd/>
        <w:textAlignment w:val="auto"/>
        <w:rPr>
          <w:sz w:val="20"/>
        </w:rPr>
      </w:pPr>
    </w:p>
    <w:p w:rsidR="00655D68" w:rsidRDefault="00655D68" w:rsidP="00655D68">
      <w:pPr>
        <w:overflowPunct/>
        <w:autoSpaceDE/>
        <w:autoSpaceDN/>
        <w:adjustRightInd/>
        <w:textAlignment w:val="auto"/>
        <w:rPr>
          <w:sz w:val="20"/>
        </w:rPr>
      </w:pPr>
      <w:r>
        <w:br w:type="page"/>
      </w:r>
    </w:p>
    <w:p w:rsidR="00655D68" w:rsidRDefault="00655D68" w:rsidP="00655D68">
      <w:pPr>
        <w:overflowPunct/>
        <w:autoSpaceDE/>
        <w:autoSpaceDN/>
        <w:adjustRightInd/>
        <w:textAlignment w:val="auto"/>
        <w:rPr>
          <w:sz w:val="20"/>
        </w:rPr>
      </w:pPr>
      <w:r>
        <w:lastRenderedPageBreak/>
        <w:br w:type="page"/>
      </w:r>
    </w:p>
    <w:p w:rsidR="00655D68" w:rsidRDefault="00655D68" w:rsidP="00655D68">
      <w:pPr>
        <w:pStyle w:val="Brdtextmedindrag"/>
      </w:pPr>
    </w:p>
    <w:p w:rsidR="00655D68" w:rsidRDefault="00655D68" w:rsidP="00655D68">
      <w:pPr>
        <w:pStyle w:val="Brdtextmedindrag"/>
        <w:sectPr w:rsidR="00655D68" w:rsidSect="00A64F4A">
          <w:headerReference w:type="even" r:id="rId15"/>
          <w:headerReference w:type="default" r:id="rId16"/>
          <w:footnotePr>
            <w:numRestart w:val="eachSect"/>
          </w:footnotePr>
          <w:pgSz w:w="9356" w:h="13721" w:code="9"/>
          <w:pgMar w:top="794" w:right="2438" w:bottom="1191" w:left="1020" w:header="0" w:footer="709" w:gutter="0"/>
          <w:cols w:space="720"/>
          <w:docGrid w:linePitch="245"/>
        </w:sectPr>
      </w:pPr>
    </w:p>
    <w:p w:rsidR="00655D68" w:rsidRDefault="00655D68" w:rsidP="00655D68">
      <w:pPr>
        <w:pStyle w:val="Propbilaga"/>
      </w:pPr>
      <w:bookmarkStart w:id="2181" w:name="_Toc357597471"/>
      <w:bookmarkStart w:id="2182" w:name="_Toc357605904"/>
      <w:bookmarkStart w:id="2183" w:name="_Toc357676834"/>
      <w:bookmarkStart w:id="2184" w:name="_Toc358036821"/>
      <w:bookmarkStart w:id="2185" w:name="_Toc358212591"/>
      <w:bookmarkStart w:id="2186" w:name="_Toc358212763"/>
      <w:bookmarkStart w:id="2187" w:name="_Toc358890580"/>
      <w:bookmarkStart w:id="2188" w:name="_Toc358891105"/>
      <w:bookmarkStart w:id="2189" w:name="_Toc359918131"/>
      <w:bookmarkStart w:id="2190" w:name="_Toc360001078"/>
      <w:bookmarkStart w:id="2191" w:name="_Toc360182263"/>
      <w:bookmarkStart w:id="2192" w:name="_Toc364257065"/>
      <w:bookmarkStart w:id="2193" w:name="_Toc364324319"/>
      <w:bookmarkStart w:id="2194" w:name="_Toc364407388"/>
      <w:bookmarkStart w:id="2195" w:name="_Toc364768510"/>
      <w:bookmarkStart w:id="2196" w:name="_Toc364768741"/>
      <w:bookmarkStart w:id="2197" w:name="_Toc364768808"/>
      <w:bookmarkStart w:id="2198" w:name="_Toc365547151"/>
      <w:bookmarkStart w:id="2199" w:name="_Toc365558718"/>
      <w:bookmarkStart w:id="2200" w:name="_Toc365617054"/>
      <w:bookmarkStart w:id="2201" w:name="_Toc365617120"/>
      <w:bookmarkStart w:id="2202" w:name="_Toc365649757"/>
      <w:bookmarkStart w:id="2203" w:name="_Toc365651359"/>
      <w:bookmarkStart w:id="2204" w:name="_Toc365652529"/>
      <w:bookmarkStart w:id="2205" w:name="_Toc365654377"/>
      <w:bookmarkStart w:id="2206" w:name="_Toc365885524"/>
      <w:bookmarkStart w:id="2207" w:name="_Toc365889051"/>
      <w:bookmarkStart w:id="2208" w:name="_Toc365900330"/>
      <w:bookmarkStart w:id="2209" w:name="_Toc365905928"/>
      <w:bookmarkStart w:id="2210" w:name="_Toc365968611"/>
      <w:bookmarkStart w:id="2211" w:name="_Toc366488697"/>
      <w:bookmarkStart w:id="2212" w:name="_Toc366501638"/>
      <w:bookmarkStart w:id="2213" w:name="_Toc366503101"/>
      <w:bookmarkStart w:id="2214" w:name="_Toc366505430"/>
      <w:bookmarkStart w:id="2215" w:name="_Toc367127412"/>
      <w:bookmarkStart w:id="2216" w:name="_Toc367263362"/>
      <w:bookmarkStart w:id="2217" w:name="_Toc367263807"/>
      <w:bookmarkStart w:id="2218" w:name="_Toc367265245"/>
      <w:bookmarkStart w:id="2219" w:name="_Toc367362279"/>
      <w:bookmarkStart w:id="2220" w:name="_Toc367450738"/>
      <w:bookmarkStart w:id="2221" w:name="_Toc367698863"/>
      <w:bookmarkStart w:id="2222" w:name="_Toc367699807"/>
      <w:bookmarkStart w:id="2223" w:name="_Toc367710432"/>
      <w:bookmarkStart w:id="2224" w:name="_Toc367714182"/>
      <w:bookmarkStart w:id="2225" w:name="_Toc367716402"/>
      <w:bookmarkStart w:id="2226" w:name="_Toc368387750"/>
      <w:bookmarkStart w:id="2227" w:name="_Toc368394309"/>
      <w:bookmarkStart w:id="2228" w:name="_Toc368395681"/>
      <w:bookmarkStart w:id="2229" w:name="_Toc368483542"/>
      <w:bookmarkStart w:id="2230" w:name="_Toc368491190"/>
      <w:bookmarkStart w:id="2231" w:name="_Toc368492991"/>
      <w:bookmarkStart w:id="2232" w:name="_Toc368494559"/>
      <w:bookmarkStart w:id="2233" w:name="_Toc368554698"/>
      <w:r>
        <w:lastRenderedPageBreak/>
        <w:t>Sammanfattning av departementspromemorian</w:t>
      </w:r>
      <w:bookmarkEnd w:id="2181"/>
      <w:bookmarkEnd w:id="2182"/>
      <w:bookmarkEnd w:id="2183"/>
      <w:bookmarkEnd w:id="2184"/>
      <w:bookmarkEnd w:id="2185"/>
      <w:bookmarkEnd w:id="2186"/>
      <w:bookmarkEnd w:id="2187"/>
      <w:bookmarkEnd w:id="2188"/>
      <w:bookmarkEnd w:id="2189"/>
      <w:bookmarkEnd w:id="2190"/>
      <w:bookmarkEnd w:id="2191"/>
      <w:bookmarkEnd w:id="2192"/>
      <w:bookmarkEnd w:id="2193"/>
      <w:bookmarkEnd w:id="2194"/>
      <w:bookmarkEnd w:id="2195"/>
      <w:bookmarkEnd w:id="2196"/>
      <w:bookmarkEnd w:id="2197"/>
      <w:bookmarkEnd w:id="2198"/>
      <w:bookmarkEnd w:id="2199"/>
      <w:bookmarkEnd w:id="2200"/>
      <w:r>
        <w:t xml:space="preserve"> Gemensamt konsumentskydd i EU (Ds 2013:15)</w:t>
      </w:r>
      <w:bookmarkEnd w:id="2201"/>
      <w:bookmarkEnd w:id="2202"/>
      <w:bookmarkEnd w:id="2203"/>
      <w:bookmarkEnd w:id="2204"/>
      <w:bookmarkEnd w:id="2205"/>
      <w:bookmarkEnd w:id="2206"/>
      <w:bookmarkEnd w:id="2207"/>
      <w:bookmarkEnd w:id="2208"/>
      <w:bookmarkEnd w:id="2209"/>
      <w:bookmarkEnd w:id="2210"/>
      <w:bookmarkEnd w:id="2211"/>
      <w:bookmarkEnd w:id="2212"/>
      <w:bookmarkEnd w:id="2213"/>
      <w:bookmarkEnd w:id="2214"/>
      <w:bookmarkEnd w:id="2215"/>
      <w:bookmarkEnd w:id="2216"/>
      <w:bookmarkEnd w:id="2217"/>
      <w:bookmarkEnd w:id="2218"/>
      <w:bookmarkEnd w:id="2219"/>
      <w:bookmarkEnd w:id="2220"/>
      <w:bookmarkEnd w:id="2221"/>
      <w:bookmarkEnd w:id="2222"/>
      <w:bookmarkEnd w:id="2223"/>
      <w:bookmarkEnd w:id="2224"/>
      <w:bookmarkEnd w:id="2225"/>
      <w:bookmarkEnd w:id="2226"/>
      <w:bookmarkEnd w:id="2227"/>
      <w:bookmarkEnd w:id="2228"/>
      <w:bookmarkEnd w:id="2229"/>
      <w:bookmarkEnd w:id="2230"/>
      <w:bookmarkEnd w:id="2231"/>
      <w:bookmarkEnd w:id="2232"/>
      <w:bookmarkEnd w:id="2233"/>
    </w:p>
    <w:p w:rsidR="00655D68" w:rsidRDefault="00655D68" w:rsidP="00655D68">
      <w:pPr>
        <w:pStyle w:val="Brdtext"/>
      </w:pPr>
      <w:r>
        <w:t>Allt fler människor handlar varor och tjänster från andra länder. Ofta träffas avtal på distans, framförallt via internet. I syfte att åstadkomma ett konsumentskydd som ligger på en hög nivå och bidra till att den inre marknaden fungerar till</w:t>
      </w:r>
      <w:r>
        <w:softHyphen/>
        <w:t>fredsställande antogs inom EU hösten 2011 ett nytt direktiv om konsumenträttigheter. Direktivet innebär att konsumen</w:t>
      </w:r>
      <w:r>
        <w:softHyphen/>
        <w:t xml:space="preserve">tens rättigheter inom vissa områden harmoniseras, dvs. att samma regler ska gälla i alla EU-länder. Detta gör att det blir tydligt för en konsument vad som gäller om avtal träffas med en näringsidkare i ett annat EU-land. </w:t>
      </w:r>
    </w:p>
    <w:p w:rsidR="00655D68" w:rsidRDefault="00655D68" w:rsidP="00655D68">
      <w:pPr>
        <w:pStyle w:val="Brdtextmedindrag"/>
      </w:pPr>
      <w:r>
        <w:t>Direktivet tar i första hand sikte på e-handel och annan distans</w:t>
      </w:r>
      <w:r>
        <w:softHyphen/>
        <w:t>försäljning men också andra avtal omfattas, t.ex. sådana som träffas på offentliga platser som gator, köpcentrum och badstränder, s.k. avtal utan</w:t>
      </w:r>
      <w:r>
        <w:softHyphen/>
        <w:t>för fasta affärslokaler. För att genomföra direktivet föreslås i prome</w:t>
      </w:r>
      <w:r>
        <w:softHyphen/>
        <w:t>morian i huvudsak att alla avtal utanför fasta affärslokaler, till skillnad från vad som gäller i dag, ska omfattas av informations</w:t>
      </w:r>
      <w:r>
        <w:softHyphen/>
        <w:t>skyldighet och ångerrätt. Det föreslås vidare att om konsumenten ingår avtal elek</w:t>
      </w:r>
      <w:r>
        <w:softHyphen/>
        <w:t>troniskt, t.ex. via närings</w:t>
      </w:r>
      <w:r>
        <w:softHyphen/>
        <w:t>idkarens webbplats, ska konsumenten vara bunden av ett avtal endast om han eller hon uttryck</w:t>
      </w:r>
      <w:r>
        <w:softHyphen/>
        <w:t>ligen påtagit sig ett betalningsansvar. Distans- och hemförsälj</w:t>
      </w:r>
      <w:r>
        <w:softHyphen/>
        <w:t>ningslagen föreslås också byta namn till lagen om distansavtal och avtal utanför fasta affärs</w:t>
      </w:r>
      <w:r>
        <w:softHyphen/>
        <w:t>lokaler.</w:t>
      </w:r>
    </w:p>
    <w:p w:rsidR="00655D68" w:rsidRDefault="00655D68" w:rsidP="00655D68">
      <w:pPr>
        <w:pStyle w:val="Brdtextmedindrag"/>
      </w:pPr>
      <w:r>
        <w:t>I vissa avseenden föreslås konsumentskyddet stärkas för alla konsu</w:t>
      </w:r>
      <w:r>
        <w:softHyphen/>
        <w:t>ment</w:t>
      </w:r>
      <w:r>
        <w:softHyphen/>
        <w:t>avtal. Ett avtalsvillkor som innebär att konsumenten är hän</w:t>
      </w:r>
      <w:r>
        <w:softHyphen/>
        <w:t>visad till ett betalnummer för telefon</w:t>
      </w:r>
      <w:r>
        <w:softHyphen/>
        <w:t>kontakter med näringsidkaren efter att ett avtal ingåtts, t.ex. för att reklamera en vara, ska anses oskäligt. Ett sådant avtalsvillkor ska få förbjudas av Marknadsdomstolen. Det föreslås också att ett villkor som innebär betal</w:t>
      </w:r>
      <w:r>
        <w:softHyphen/>
        <w:t>ningsskyldighet för konsumenten för olika typer av tillägg i förhållande till näringsidkarens huvudsakliga förpliktelse ska vara ogiltigt, om det inte uttryckligen godkänts av konsu</w:t>
      </w:r>
      <w:r>
        <w:softHyphen/>
        <w:t xml:space="preserve">menten. </w:t>
      </w:r>
    </w:p>
    <w:p w:rsidR="00655D68" w:rsidRDefault="00655D68" w:rsidP="00655D68">
      <w:pPr>
        <w:pStyle w:val="Brdtextmedindrag"/>
      </w:pPr>
      <w:r>
        <w:t>Lagändringarna föreslås träda i kraft den 13 juni 2014.</w:t>
      </w:r>
    </w:p>
    <w:p w:rsidR="00655D68" w:rsidRDefault="00655D68" w:rsidP="00655D68">
      <w:pPr>
        <w:pStyle w:val="Brdtextmedindrag"/>
      </w:pPr>
    </w:p>
    <w:p w:rsidR="00655D68" w:rsidRDefault="00655D68" w:rsidP="00655D68">
      <w:pPr>
        <w:pStyle w:val="Brdtextmedindrag"/>
      </w:pPr>
    </w:p>
    <w:p w:rsidR="00655D68" w:rsidRDefault="00655D68" w:rsidP="00655D68">
      <w:pPr>
        <w:pStyle w:val="Brdtextmedindrag"/>
      </w:pPr>
    </w:p>
    <w:p w:rsidR="00655D68" w:rsidRDefault="00655D68" w:rsidP="00655D68">
      <w:pPr>
        <w:pStyle w:val="Brdtextmedindrag"/>
        <w:sectPr w:rsidR="00655D68" w:rsidSect="00A64F4A">
          <w:headerReference w:type="even" r:id="rId17"/>
          <w:headerReference w:type="default" r:id="rId18"/>
          <w:footnotePr>
            <w:numRestart w:val="eachSect"/>
          </w:footnotePr>
          <w:pgSz w:w="9356" w:h="13721" w:code="9"/>
          <w:pgMar w:top="794" w:right="2438" w:bottom="1191" w:left="1021" w:header="0" w:footer="709" w:gutter="0"/>
          <w:cols w:space="720"/>
          <w:docGrid w:linePitch="245"/>
        </w:sectPr>
      </w:pPr>
    </w:p>
    <w:p w:rsidR="00655D68" w:rsidRDefault="00655D68" w:rsidP="00655D68">
      <w:pPr>
        <w:pStyle w:val="Propbilaga"/>
      </w:pPr>
      <w:bookmarkStart w:id="2234" w:name="_Toc357597472"/>
      <w:bookmarkStart w:id="2235" w:name="_Toc357605905"/>
      <w:bookmarkStart w:id="2236" w:name="_Toc357676835"/>
      <w:bookmarkStart w:id="2237" w:name="_Toc358036822"/>
      <w:bookmarkStart w:id="2238" w:name="_Toc358212592"/>
      <w:bookmarkStart w:id="2239" w:name="_Toc358212764"/>
      <w:bookmarkStart w:id="2240" w:name="_Toc358890581"/>
      <w:bookmarkStart w:id="2241" w:name="_Toc358891106"/>
      <w:bookmarkStart w:id="2242" w:name="_Toc359918132"/>
      <w:bookmarkStart w:id="2243" w:name="_Toc360001079"/>
      <w:bookmarkStart w:id="2244" w:name="_Toc360182264"/>
      <w:bookmarkStart w:id="2245" w:name="_Toc364257066"/>
      <w:bookmarkStart w:id="2246" w:name="_Toc364324320"/>
      <w:bookmarkStart w:id="2247" w:name="_Toc364407389"/>
      <w:bookmarkStart w:id="2248" w:name="_Toc364768511"/>
      <w:bookmarkStart w:id="2249" w:name="_Toc364768742"/>
      <w:bookmarkStart w:id="2250" w:name="_Toc364768809"/>
      <w:bookmarkStart w:id="2251" w:name="_Toc365547152"/>
      <w:bookmarkStart w:id="2252" w:name="_Toc365558719"/>
      <w:bookmarkStart w:id="2253" w:name="_Toc365617055"/>
      <w:bookmarkStart w:id="2254" w:name="_Toc365617121"/>
      <w:bookmarkStart w:id="2255" w:name="_Toc365649758"/>
      <w:bookmarkStart w:id="2256" w:name="_Toc365651360"/>
      <w:bookmarkStart w:id="2257" w:name="_Toc365652530"/>
      <w:bookmarkStart w:id="2258" w:name="_Toc365654378"/>
      <w:bookmarkStart w:id="2259" w:name="_Toc365885525"/>
      <w:bookmarkStart w:id="2260" w:name="_Toc365889052"/>
      <w:bookmarkStart w:id="2261" w:name="_Toc365900331"/>
      <w:bookmarkStart w:id="2262" w:name="_Toc365905929"/>
      <w:bookmarkStart w:id="2263" w:name="_Toc365968612"/>
      <w:bookmarkStart w:id="2264" w:name="_Toc366488698"/>
      <w:bookmarkStart w:id="2265" w:name="_Toc366501639"/>
      <w:bookmarkStart w:id="2266" w:name="_Toc366503102"/>
      <w:bookmarkStart w:id="2267" w:name="_Toc366505431"/>
      <w:bookmarkStart w:id="2268" w:name="_Toc367127413"/>
      <w:bookmarkStart w:id="2269" w:name="_Toc367263363"/>
      <w:bookmarkStart w:id="2270" w:name="_Toc367263808"/>
      <w:bookmarkStart w:id="2271" w:name="_Toc367265246"/>
      <w:bookmarkStart w:id="2272" w:name="_Toc367362280"/>
      <w:bookmarkStart w:id="2273" w:name="_Toc367450739"/>
      <w:bookmarkStart w:id="2274" w:name="_Toc367698864"/>
      <w:bookmarkStart w:id="2275" w:name="_Toc367699808"/>
      <w:bookmarkStart w:id="2276" w:name="_Toc367710433"/>
      <w:bookmarkStart w:id="2277" w:name="_Toc367714183"/>
      <w:bookmarkStart w:id="2278" w:name="_Toc367716403"/>
      <w:bookmarkStart w:id="2279" w:name="_Toc368387751"/>
      <w:bookmarkStart w:id="2280" w:name="_Toc368394310"/>
      <w:bookmarkStart w:id="2281" w:name="_Toc368395682"/>
      <w:bookmarkStart w:id="2282" w:name="_Toc368483543"/>
      <w:bookmarkStart w:id="2283" w:name="_Toc368491191"/>
      <w:bookmarkStart w:id="2284" w:name="_Toc368492992"/>
      <w:bookmarkStart w:id="2285" w:name="_Toc368494560"/>
      <w:bookmarkStart w:id="2286" w:name="_Toc368554699"/>
      <w:r>
        <w:lastRenderedPageBreak/>
        <w:t>Promemorians författningsförslag</w:t>
      </w:r>
      <w:bookmarkEnd w:id="2234"/>
      <w:bookmarkEnd w:id="2235"/>
      <w:bookmarkEnd w:id="2236"/>
      <w:bookmarkEnd w:id="2237"/>
      <w:bookmarkEnd w:id="2238"/>
      <w:bookmarkEnd w:id="2239"/>
      <w:bookmarkEnd w:id="2240"/>
      <w:bookmarkEnd w:id="2241"/>
      <w:bookmarkEnd w:id="2242"/>
      <w:bookmarkEnd w:id="2243"/>
      <w:bookmarkEnd w:id="2244"/>
      <w:bookmarkEnd w:id="2245"/>
      <w:bookmarkEnd w:id="2246"/>
      <w:bookmarkEnd w:id="2247"/>
      <w:bookmarkEnd w:id="2248"/>
      <w:bookmarkEnd w:id="2249"/>
      <w:bookmarkEnd w:id="2250"/>
      <w:bookmarkEnd w:id="2251"/>
      <w:bookmarkEnd w:id="2252"/>
      <w:bookmarkEnd w:id="2253"/>
      <w:bookmarkEnd w:id="2254"/>
      <w:bookmarkEnd w:id="2255"/>
      <w:bookmarkEnd w:id="2256"/>
      <w:bookmarkEnd w:id="2257"/>
      <w:bookmarkEnd w:id="2258"/>
      <w:bookmarkEnd w:id="2259"/>
      <w:bookmarkEnd w:id="2260"/>
      <w:bookmarkEnd w:id="2261"/>
      <w:bookmarkEnd w:id="2262"/>
      <w:bookmarkEnd w:id="2263"/>
      <w:bookmarkEnd w:id="2264"/>
      <w:bookmarkEnd w:id="2265"/>
      <w:bookmarkEnd w:id="2266"/>
      <w:bookmarkEnd w:id="2267"/>
      <w:bookmarkEnd w:id="2268"/>
      <w:bookmarkEnd w:id="2269"/>
      <w:bookmarkEnd w:id="2270"/>
      <w:bookmarkEnd w:id="2271"/>
      <w:bookmarkEnd w:id="2272"/>
      <w:bookmarkEnd w:id="2273"/>
      <w:bookmarkEnd w:id="2274"/>
      <w:bookmarkEnd w:id="2275"/>
      <w:bookmarkEnd w:id="2276"/>
      <w:bookmarkEnd w:id="2277"/>
      <w:bookmarkEnd w:id="2278"/>
      <w:bookmarkEnd w:id="2279"/>
      <w:bookmarkEnd w:id="2280"/>
      <w:bookmarkEnd w:id="2281"/>
      <w:bookmarkEnd w:id="2282"/>
      <w:bookmarkEnd w:id="2283"/>
      <w:bookmarkEnd w:id="2284"/>
      <w:bookmarkEnd w:id="2285"/>
      <w:bookmarkEnd w:id="2286"/>
    </w:p>
    <w:p w:rsidR="00655D68" w:rsidRDefault="00655D68" w:rsidP="00655D68">
      <w:pPr>
        <w:pStyle w:val="Rubrik2utannumrering"/>
        <w:spacing w:before="0"/>
        <w:ind w:left="900" w:hanging="900"/>
      </w:pPr>
      <w:r>
        <w:t>1</w:t>
      </w:r>
      <w:r>
        <w:tab/>
        <w:t>Förslag till lag om ändring i konsumentköplagen (1990:932)</w:t>
      </w:r>
    </w:p>
    <w:p w:rsidR="00655D68" w:rsidRDefault="00655D68" w:rsidP="00655D68">
      <w:pPr>
        <w:pStyle w:val="Brdtextmedindrag"/>
      </w:pPr>
      <w:r>
        <w:t>Härigenom föreskrivs</w:t>
      </w:r>
      <w:r>
        <w:rPr>
          <w:rStyle w:val="Fotnotsreferens"/>
        </w:rPr>
        <w:footnoteReference w:id="29"/>
      </w:r>
      <w:r>
        <w:t xml:space="preserve"> att 5, 12 och 13 §§ konsumentköplagen (1990:932) ska ha följande lydelse.</w:t>
      </w:r>
    </w:p>
    <w:p w:rsidR="00655D68" w:rsidRDefault="00655D68" w:rsidP="00655D68">
      <w:pPr>
        <w:pStyle w:val="Brdtextmedindrag"/>
      </w:pPr>
    </w:p>
    <w:p w:rsidR="00655D68" w:rsidRDefault="00655D68" w:rsidP="00655D68">
      <w:pPr>
        <w:pStyle w:val="Brdtextmedindrag"/>
      </w:pPr>
    </w:p>
    <w:tbl>
      <w:tblPr>
        <w:tblW w:w="5000" w:type="pct"/>
        <w:tblCellMar>
          <w:left w:w="125" w:type="dxa"/>
          <w:right w:w="125" w:type="dxa"/>
        </w:tblCellMar>
        <w:tblLook w:val="0000" w:firstRow="0" w:lastRow="0" w:firstColumn="0" w:lastColumn="0" w:noHBand="0" w:noVBand="0"/>
      </w:tblPr>
      <w:tblGrid>
        <w:gridCol w:w="3073"/>
        <w:gridCol w:w="3074"/>
      </w:tblGrid>
      <w:tr w:rsidR="00655D68" w:rsidRPr="00DD5153" w:rsidTr="00A64F4A">
        <w:tc>
          <w:tcPr>
            <w:tcW w:w="2500" w:type="pct"/>
            <w:shd w:val="clear" w:color="auto" w:fill="auto"/>
          </w:tcPr>
          <w:p w:rsidR="00655D68" w:rsidRPr="00DD5153" w:rsidRDefault="00655D68" w:rsidP="00A64F4A">
            <w:pPr>
              <w:pStyle w:val="Brdtext"/>
              <w:rPr>
                <w:i/>
              </w:rPr>
            </w:pPr>
            <w:r w:rsidRPr="00DD5153">
              <w:rPr>
                <w:i/>
              </w:rPr>
              <w:t>Nuvarande lydelse</w:t>
            </w:r>
          </w:p>
        </w:tc>
        <w:tc>
          <w:tcPr>
            <w:tcW w:w="2500" w:type="pct"/>
            <w:shd w:val="clear" w:color="auto" w:fill="auto"/>
          </w:tcPr>
          <w:p w:rsidR="00655D68" w:rsidRPr="00DD5153" w:rsidRDefault="00655D68" w:rsidP="00A64F4A">
            <w:pPr>
              <w:pStyle w:val="Brdtext"/>
              <w:rPr>
                <w:i/>
              </w:rPr>
            </w:pPr>
            <w:r w:rsidRPr="00DD5153">
              <w:rPr>
                <w:i/>
              </w:rPr>
              <w:t>Föreslagen lydelse</w:t>
            </w:r>
          </w:p>
        </w:tc>
      </w:tr>
    </w:tbl>
    <w:p w:rsidR="00655D68" w:rsidRDefault="00655D68" w:rsidP="00655D68">
      <w:pPr>
        <w:pStyle w:val="Brdtextmedindrag"/>
      </w:pPr>
    </w:p>
    <w:p w:rsidR="00655D68" w:rsidRDefault="00655D68" w:rsidP="00655D68">
      <w:pPr>
        <w:pStyle w:val="Brdtextmedindrag"/>
        <w:jc w:val="center"/>
      </w:pPr>
      <w:r>
        <w:t>5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A64F4A">
        <w:tc>
          <w:tcPr>
            <w:tcW w:w="3061" w:type="dxa"/>
            <w:shd w:val="clear" w:color="auto" w:fill="auto"/>
          </w:tcPr>
          <w:p w:rsidR="00655D68" w:rsidRDefault="00655D68" w:rsidP="00A64F4A">
            <w:pPr>
              <w:pStyle w:val="Brdtextmedindrag"/>
            </w:pPr>
            <w:r w:rsidRPr="00DD5153">
              <w:t xml:space="preserve">Om det inte följer av avtalet att varan </w:t>
            </w:r>
            <w:r w:rsidRPr="00DD5153">
              <w:rPr>
                <w:i/>
              </w:rPr>
              <w:t>skall</w:t>
            </w:r>
            <w:r w:rsidRPr="00DD5153">
              <w:t xml:space="preserve"> avlämnas vid en bestämd tidpunkt, efter an</w:t>
            </w:r>
            <w:r w:rsidRPr="00DD5153">
              <w:softHyphen/>
              <w:t xml:space="preserve">fordran </w:t>
            </w:r>
            <w:r w:rsidRPr="00CA4B8E">
              <w:rPr>
                <w:i/>
              </w:rPr>
              <w:t>eller utan uppskov, skall</w:t>
            </w:r>
            <w:r w:rsidRPr="00DD5153">
              <w:t xml:space="preserve"> den av</w:t>
            </w:r>
            <w:r>
              <w:softHyphen/>
            </w:r>
            <w:r w:rsidRPr="00DD5153">
              <w:t xml:space="preserve">lämnas </w:t>
            </w:r>
            <w:r w:rsidRPr="00CA4B8E">
              <w:rPr>
                <w:i/>
              </w:rPr>
              <w:t>inom skälig tid från köpet</w:t>
            </w:r>
            <w:r w:rsidRPr="00DD5153">
              <w:t>.</w:t>
            </w:r>
          </w:p>
        </w:tc>
        <w:tc>
          <w:tcPr>
            <w:tcW w:w="3061" w:type="dxa"/>
            <w:shd w:val="clear" w:color="auto" w:fill="auto"/>
          </w:tcPr>
          <w:p w:rsidR="00655D68" w:rsidRDefault="00655D68" w:rsidP="00A64F4A">
            <w:pPr>
              <w:pStyle w:val="Brdtextmedindrag"/>
            </w:pPr>
            <w:r w:rsidRPr="00DD5153">
              <w:t xml:space="preserve">Om det inte följer av avtalet att varan </w:t>
            </w:r>
            <w:r w:rsidRPr="00CA4B8E">
              <w:rPr>
                <w:i/>
              </w:rPr>
              <w:t>ska</w:t>
            </w:r>
            <w:r w:rsidRPr="00DD5153">
              <w:t xml:space="preserve"> avlämnas vid en bestämd tidpunkt </w:t>
            </w:r>
            <w:r w:rsidRPr="00CA4B8E">
              <w:rPr>
                <w:i/>
              </w:rPr>
              <w:t>eller</w:t>
            </w:r>
            <w:r w:rsidRPr="00DD5153">
              <w:t xml:space="preserve"> efter an</w:t>
            </w:r>
            <w:r>
              <w:softHyphen/>
            </w:r>
            <w:r w:rsidRPr="00DD5153">
              <w:t xml:space="preserve">fordran, </w:t>
            </w:r>
            <w:r w:rsidRPr="00CA4B8E">
              <w:rPr>
                <w:i/>
              </w:rPr>
              <w:t>ska</w:t>
            </w:r>
            <w:r w:rsidRPr="00DD5153">
              <w:t xml:space="preserve"> den avlämnas </w:t>
            </w:r>
            <w:r w:rsidRPr="00CA4B8E">
              <w:rPr>
                <w:i/>
              </w:rPr>
              <w:t>utan onödigt dröjsmål och senast 30 dagar efter det att avtalet ingicks</w:t>
            </w:r>
            <w:r w:rsidRPr="00DD5153">
              <w:t>.</w:t>
            </w:r>
          </w:p>
        </w:tc>
      </w:tr>
    </w:tbl>
    <w:p w:rsidR="00655D68" w:rsidRDefault="00655D68" w:rsidP="00655D68">
      <w:pPr>
        <w:pStyle w:val="Brdtextmedindrag"/>
      </w:pPr>
      <w:r w:rsidRPr="00CA4B8E">
        <w:t>Har köparen inte fått kredit, är säljaren inte skyldig att lämna ut varan förrän den betalas.</w:t>
      </w:r>
    </w:p>
    <w:p w:rsidR="00655D68" w:rsidRDefault="00655D68" w:rsidP="00655D68">
      <w:pPr>
        <w:pStyle w:val="Brdtextmedindrag"/>
      </w:pPr>
    </w:p>
    <w:p w:rsidR="00655D68" w:rsidRDefault="00655D68" w:rsidP="00655D68">
      <w:pPr>
        <w:pStyle w:val="Brdtextmedindrag"/>
        <w:jc w:val="center"/>
      </w:pPr>
      <w:r>
        <w:t>12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A64F4A">
        <w:tc>
          <w:tcPr>
            <w:tcW w:w="3061" w:type="dxa"/>
            <w:shd w:val="clear" w:color="auto" w:fill="auto"/>
          </w:tcPr>
          <w:p w:rsidR="00655D68" w:rsidRDefault="00655D68" w:rsidP="00A64F4A">
            <w:pPr>
              <w:pStyle w:val="Brdtextmedindrag"/>
            </w:pPr>
            <w:r w:rsidRPr="00195F58">
              <w:t>Köparen får hålla fast vid köpet och kräva att säljaren</w:t>
            </w:r>
            <w:r>
              <w:t xml:space="preserve"> </w:t>
            </w:r>
            <w:r w:rsidRPr="00195F58">
              <w:t>fullgör köpet.</w:t>
            </w:r>
          </w:p>
        </w:tc>
        <w:tc>
          <w:tcPr>
            <w:tcW w:w="3061" w:type="dxa"/>
            <w:shd w:val="clear" w:color="auto" w:fill="auto"/>
          </w:tcPr>
          <w:p w:rsidR="00655D68" w:rsidRDefault="00655D68" w:rsidP="00A64F4A">
            <w:pPr>
              <w:pStyle w:val="Brdtextmedindrag"/>
            </w:pPr>
            <w:r w:rsidRPr="00195F58">
              <w:t>Köparen får hålla fast vid köpet och kräva att säljaren</w:t>
            </w:r>
            <w:r>
              <w:t xml:space="preserve"> </w:t>
            </w:r>
            <w:r w:rsidRPr="00195F58">
              <w:t xml:space="preserve">fullgör köpet </w:t>
            </w:r>
            <w:r w:rsidRPr="00195F58">
              <w:rPr>
                <w:i/>
              </w:rPr>
              <w:t>inom en bestämd tilläggstid, som ska vara skälig</w:t>
            </w:r>
            <w:r w:rsidRPr="00195F58">
              <w:t>.</w:t>
            </w:r>
          </w:p>
        </w:tc>
      </w:tr>
    </w:tbl>
    <w:p w:rsidR="00655D68" w:rsidRDefault="00655D68" w:rsidP="00655D68">
      <w:pPr>
        <w:pStyle w:val="Brdtextmedindrag"/>
      </w:pPr>
      <w:r>
        <w:t>Säljaren är dock inte skyldig att fullgöra köpet, om det föreligger ett hinder som han inte kan övervinna eller om fullgörelsen skulle förutsätta uppoffringar som inte är rimliga med hänsyn till köparens intresse av att säljaren fullgör köpet. Om ett förhållande som nyss nämnts upphör inom rimlig tid, får köparen dock kräva att säljaren fullgör köpet.</w:t>
      </w:r>
    </w:p>
    <w:p w:rsidR="00655D68" w:rsidRDefault="00655D68" w:rsidP="00655D68">
      <w:pPr>
        <w:pStyle w:val="Brdtextmedindrag"/>
      </w:pPr>
      <w:r>
        <w:t>Köparen förlorar rätten att kräva att säljaren fullgör köpet, om han väntar orimligt länge med att framställa kravet.</w:t>
      </w:r>
    </w:p>
    <w:p w:rsidR="00655D68" w:rsidRDefault="00655D68" w:rsidP="00655D68">
      <w:pPr>
        <w:pStyle w:val="Brdtextmedindrag"/>
      </w:pPr>
    </w:p>
    <w:p w:rsidR="00655D68" w:rsidRDefault="00655D68" w:rsidP="00655D68">
      <w:pPr>
        <w:pStyle w:val="Brdtextmedindrag"/>
        <w:jc w:val="center"/>
      </w:pPr>
      <w:r>
        <w:t>13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A64F4A">
        <w:tc>
          <w:tcPr>
            <w:tcW w:w="3061" w:type="dxa"/>
            <w:shd w:val="clear" w:color="auto" w:fill="auto"/>
          </w:tcPr>
          <w:p w:rsidR="00655D68" w:rsidRDefault="00655D68" w:rsidP="00A64F4A">
            <w:pPr>
              <w:pStyle w:val="Brdtextmedindrag"/>
            </w:pPr>
            <w:r w:rsidRPr="00A307C3">
              <w:t>Köparen får häva köpet, om säljarens dröjsmål är av väsentlig betydelse för honom.</w:t>
            </w:r>
          </w:p>
        </w:tc>
        <w:tc>
          <w:tcPr>
            <w:tcW w:w="3061" w:type="dxa"/>
            <w:shd w:val="clear" w:color="auto" w:fill="auto"/>
          </w:tcPr>
          <w:p w:rsidR="00655D68" w:rsidRDefault="00655D68" w:rsidP="00A64F4A">
            <w:pPr>
              <w:pStyle w:val="Brdtextmedindrag"/>
            </w:pPr>
            <w:r w:rsidRPr="00A307C3">
              <w:t>Köparen får häva köpet, om säljarens dröjs</w:t>
            </w:r>
            <w:r w:rsidRPr="00A307C3">
              <w:softHyphen/>
              <w:t xml:space="preserve">mål är av väsentlig betydelse för honom </w:t>
            </w:r>
            <w:r w:rsidRPr="00A307C3">
              <w:rPr>
                <w:i/>
              </w:rPr>
              <w:t>eller om han före avtalets ingående för säljaren angett att avlämnande senast en viss dag är av avgörande bety</w:t>
            </w:r>
            <w:r>
              <w:rPr>
                <w:i/>
              </w:rPr>
              <w:softHyphen/>
            </w:r>
            <w:r w:rsidRPr="00A307C3">
              <w:rPr>
                <w:i/>
              </w:rPr>
              <w:t>delse. Detsamma gäller om sälja</w:t>
            </w:r>
            <w:r>
              <w:rPr>
                <w:i/>
              </w:rPr>
              <w:softHyphen/>
            </w:r>
            <w:r w:rsidRPr="00A307C3">
              <w:rPr>
                <w:i/>
              </w:rPr>
              <w:t>ren förklarat att han inte avser att avlämna varan.</w:t>
            </w:r>
          </w:p>
        </w:tc>
      </w:tr>
      <w:tr w:rsidR="00655D68" w:rsidTr="00A64F4A">
        <w:tc>
          <w:tcPr>
            <w:tcW w:w="3061" w:type="dxa"/>
            <w:shd w:val="clear" w:color="auto" w:fill="auto"/>
          </w:tcPr>
          <w:p w:rsidR="00655D68" w:rsidRDefault="00655D68" w:rsidP="00A64F4A">
            <w:pPr>
              <w:pStyle w:val="Brdtextmedindrag"/>
            </w:pPr>
            <w:r w:rsidRPr="00A307C3">
              <w:lastRenderedPageBreak/>
              <w:t>Har köparen förelagt säljaren en bestämd tilläggstid för varans av</w:t>
            </w:r>
            <w:r>
              <w:softHyphen/>
            </w:r>
            <w:r w:rsidRPr="00A307C3">
              <w:t xml:space="preserve">lämnande </w:t>
            </w:r>
            <w:r w:rsidRPr="00A307C3">
              <w:rPr>
                <w:i/>
              </w:rPr>
              <w:t>och är den inte oskäligt kort</w:t>
            </w:r>
            <w:r w:rsidRPr="00A307C3">
              <w:t>, får köparen även häva köpet om varan inte avlämnas inom tilläggs</w:t>
            </w:r>
            <w:r>
              <w:softHyphen/>
            </w:r>
            <w:r w:rsidRPr="00A307C3">
              <w:t>tiden. Medan tilläggstiden löper får köparen häva köpet endast om säljaren meddelar att han inte kommer att fullgöra köpet inom denna tid.</w:t>
            </w:r>
          </w:p>
        </w:tc>
        <w:tc>
          <w:tcPr>
            <w:tcW w:w="3061" w:type="dxa"/>
            <w:shd w:val="clear" w:color="auto" w:fill="auto"/>
          </w:tcPr>
          <w:p w:rsidR="00655D68" w:rsidRDefault="00655D68" w:rsidP="00A64F4A">
            <w:pPr>
              <w:pStyle w:val="Brdtextmedindrag"/>
            </w:pPr>
            <w:r w:rsidRPr="00A307C3">
              <w:t>Har köparen förelagt säljaren en bestämd tilläggstid för varans av</w:t>
            </w:r>
            <w:r>
              <w:softHyphen/>
            </w:r>
            <w:r w:rsidRPr="00A307C3">
              <w:t>lämnande, får köparen även häva köpet om varan inte avlämnas inom tilläggstiden. Medan tilläggs</w:t>
            </w:r>
            <w:r>
              <w:softHyphen/>
            </w:r>
            <w:r w:rsidRPr="00A307C3">
              <w:t>tiden löper får köparen häva köpet endast om säljaren meddelar att han inte kommer att fullgöra köpet inom denna tid.</w:t>
            </w:r>
          </w:p>
        </w:tc>
      </w:tr>
      <w:tr w:rsidR="00655D68" w:rsidTr="00A64F4A">
        <w:tc>
          <w:tcPr>
            <w:tcW w:w="3061" w:type="dxa"/>
            <w:shd w:val="clear" w:color="auto" w:fill="auto"/>
          </w:tcPr>
          <w:p w:rsidR="00655D68" w:rsidRPr="00A307C3" w:rsidRDefault="00655D68" w:rsidP="00A64F4A">
            <w:pPr>
              <w:pStyle w:val="Brdtextmedindrag"/>
              <w:rPr>
                <w:i/>
              </w:rPr>
            </w:pPr>
            <w:r>
              <w:rPr>
                <w:i/>
              </w:rPr>
              <w:t>Har köparen utan att före</w:t>
            </w:r>
            <w:r w:rsidRPr="00A307C3">
              <w:rPr>
                <w:i/>
              </w:rPr>
              <w:t>lägga säljaren någon tilläggstid krävt fullgörelse av köpet, får köparen häva köpet om varan inte avläm</w:t>
            </w:r>
            <w:r>
              <w:rPr>
                <w:i/>
              </w:rPr>
              <w:softHyphen/>
            </w:r>
            <w:r w:rsidRPr="00A307C3">
              <w:rPr>
                <w:i/>
              </w:rPr>
              <w:t>nas inom en skälig tid efter det att kravet framställdes.</w:t>
            </w:r>
          </w:p>
        </w:tc>
        <w:tc>
          <w:tcPr>
            <w:tcW w:w="3061" w:type="dxa"/>
            <w:shd w:val="clear" w:color="auto" w:fill="auto"/>
          </w:tcPr>
          <w:p w:rsidR="00655D68" w:rsidRPr="00A307C3" w:rsidRDefault="00655D68" w:rsidP="00A64F4A">
            <w:pPr>
              <w:pStyle w:val="Brdtextmedindrag"/>
            </w:pPr>
          </w:p>
        </w:tc>
      </w:tr>
      <w:tr w:rsidR="00655D68" w:rsidTr="00A64F4A">
        <w:tc>
          <w:tcPr>
            <w:tcW w:w="3061" w:type="dxa"/>
            <w:shd w:val="clear" w:color="auto" w:fill="auto"/>
          </w:tcPr>
          <w:p w:rsidR="00655D68" w:rsidRPr="00A307C3" w:rsidRDefault="00655D68" w:rsidP="00A64F4A">
            <w:pPr>
              <w:pStyle w:val="Brdtextmedindrag"/>
              <w:rPr>
                <w:i/>
              </w:rPr>
            </w:pPr>
            <w:r w:rsidRPr="00A307C3">
              <w:rPr>
                <w:i/>
              </w:rPr>
              <w:t>Avser köpet en vara som skall tillverkas eller skaffas särskilt för köparen efter dennes anvisningar eller önskemål och kan säljaren inte utan väsentlig förlust tillgodo</w:t>
            </w:r>
            <w:r>
              <w:rPr>
                <w:i/>
              </w:rPr>
              <w:softHyphen/>
            </w:r>
            <w:r w:rsidRPr="00A307C3">
              <w:rPr>
                <w:i/>
              </w:rPr>
              <w:t>göra sig varan på annat sätt, får köparen häva köpet endast om syftet med köpet är väsentligen för</w:t>
            </w:r>
            <w:r>
              <w:rPr>
                <w:i/>
              </w:rPr>
              <w:softHyphen/>
            </w:r>
            <w:r w:rsidRPr="00A307C3">
              <w:rPr>
                <w:i/>
              </w:rPr>
              <w:t>felat genom dröjsmålet och säljaren insåg eller borde ha insett detta.</w:t>
            </w:r>
          </w:p>
        </w:tc>
        <w:tc>
          <w:tcPr>
            <w:tcW w:w="3061" w:type="dxa"/>
            <w:shd w:val="clear" w:color="auto" w:fill="auto"/>
          </w:tcPr>
          <w:p w:rsidR="00655D68" w:rsidRPr="00A307C3" w:rsidRDefault="00655D68" w:rsidP="00A64F4A">
            <w:pPr>
              <w:pStyle w:val="Brdtextmedindrag"/>
            </w:pPr>
          </w:p>
        </w:tc>
      </w:tr>
    </w:tbl>
    <w:p w:rsidR="00655D68" w:rsidRDefault="00655D68" w:rsidP="00655D68">
      <w:pPr>
        <w:pStyle w:val="Brdtext"/>
        <w:spacing w:after="10"/>
        <w:rPr>
          <w:u w:val="single"/>
        </w:rPr>
      </w:pPr>
      <w:r w:rsidRPr="00A307C3">
        <w:rPr>
          <w:u w:val="single"/>
        </w:rPr>
        <w:t>                                     </w:t>
      </w:r>
    </w:p>
    <w:p w:rsidR="00655D68" w:rsidRDefault="00655D68" w:rsidP="00655D68">
      <w:pPr>
        <w:pStyle w:val="Brdtextmedindrag"/>
      </w:pPr>
    </w:p>
    <w:p w:rsidR="00655D68" w:rsidRDefault="00655D68" w:rsidP="00655D68">
      <w:pPr>
        <w:pStyle w:val="Brdtextmedindrag"/>
      </w:pPr>
      <w:r>
        <w:t>1. Denna lag träder i kraft den 13 juni 2014.</w:t>
      </w:r>
    </w:p>
    <w:p w:rsidR="00655D68" w:rsidRPr="00A307C3" w:rsidRDefault="00655D68" w:rsidP="00655D68">
      <w:pPr>
        <w:pStyle w:val="Brdtextmedindrag"/>
      </w:pPr>
      <w:r>
        <w:t>2. Äldre föreskrifter gäller för avtal som har ingåtts före ikraft</w:t>
      </w:r>
      <w:r>
        <w:softHyphen/>
        <w:t>trädandet.</w:t>
      </w:r>
    </w:p>
    <w:p w:rsidR="00655D68" w:rsidRDefault="00655D68" w:rsidP="00655D68">
      <w:pPr>
        <w:pStyle w:val="Brdtextmedindrag"/>
        <w:sectPr w:rsidR="00655D68" w:rsidSect="00A64F4A">
          <w:headerReference w:type="even" r:id="rId19"/>
          <w:headerReference w:type="default" r:id="rId20"/>
          <w:footnotePr>
            <w:numRestart w:val="eachSect"/>
          </w:footnotePr>
          <w:pgSz w:w="9356" w:h="13721" w:code="9"/>
          <w:pgMar w:top="794" w:right="2438" w:bottom="1191" w:left="1021" w:header="0" w:footer="709" w:gutter="0"/>
          <w:cols w:space="720"/>
        </w:sectPr>
      </w:pPr>
    </w:p>
    <w:p w:rsidR="00655D68" w:rsidRDefault="00655D68" w:rsidP="00655D68">
      <w:pPr>
        <w:pStyle w:val="Rubrik2utannumrering"/>
        <w:spacing w:before="0"/>
        <w:ind w:left="900" w:hanging="900"/>
      </w:pPr>
      <w:r>
        <w:lastRenderedPageBreak/>
        <w:t>2</w:t>
      </w:r>
      <w:r>
        <w:tab/>
        <w:t>Förslag till lag om ändring i lagen (1991:351) om handelsagentur</w:t>
      </w:r>
    </w:p>
    <w:p w:rsidR="00655D68" w:rsidRDefault="00655D68" w:rsidP="00655D68">
      <w:pPr>
        <w:pStyle w:val="Brdtextmedindrag"/>
      </w:pPr>
      <w:r>
        <w:t>Härigenom föreskrivs att 17 och 22 §§ lagen (1991:351) om handels</w:t>
      </w:r>
      <w:r>
        <w:softHyphen/>
        <w:t>agentur ska ha följande lydelse.</w:t>
      </w:r>
    </w:p>
    <w:p w:rsidR="00655D68" w:rsidRDefault="00655D68" w:rsidP="00655D68">
      <w:pPr>
        <w:pStyle w:val="Brdtextmedindrag"/>
      </w:pPr>
    </w:p>
    <w:p w:rsidR="00655D68" w:rsidRDefault="00655D68" w:rsidP="00655D68">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RPr="00E102B4" w:rsidTr="00A64F4A">
        <w:tc>
          <w:tcPr>
            <w:tcW w:w="3061" w:type="dxa"/>
            <w:shd w:val="clear" w:color="auto" w:fill="auto"/>
          </w:tcPr>
          <w:p w:rsidR="00655D68" w:rsidRPr="00E102B4" w:rsidRDefault="00655D68" w:rsidP="00A64F4A">
            <w:pPr>
              <w:pStyle w:val="Brdtext"/>
              <w:rPr>
                <w:i/>
              </w:rPr>
            </w:pPr>
            <w:r w:rsidRPr="00E102B4">
              <w:rPr>
                <w:i/>
              </w:rPr>
              <w:t>Nuvarande lydelse</w:t>
            </w:r>
          </w:p>
        </w:tc>
        <w:tc>
          <w:tcPr>
            <w:tcW w:w="3061" w:type="dxa"/>
            <w:shd w:val="clear" w:color="auto" w:fill="auto"/>
          </w:tcPr>
          <w:p w:rsidR="00655D68" w:rsidRPr="00E102B4" w:rsidRDefault="00655D68" w:rsidP="00A64F4A">
            <w:pPr>
              <w:pStyle w:val="Brdtext"/>
              <w:rPr>
                <w:i/>
              </w:rPr>
            </w:pPr>
            <w:r w:rsidRPr="00E102B4">
              <w:rPr>
                <w:i/>
              </w:rPr>
              <w:t>Föreslagen lydelse</w:t>
            </w:r>
          </w:p>
        </w:tc>
      </w:tr>
    </w:tbl>
    <w:p w:rsidR="00655D68" w:rsidRDefault="00655D68" w:rsidP="00655D68">
      <w:pPr>
        <w:pStyle w:val="Brdtextmedindrag"/>
      </w:pPr>
    </w:p>
    <w:p w:rsidR="00655D68" w:rsidRDefault="00655D68" w:rsidP="00655D68">
      <w:pPr>
        <w:pStyle w:val="Brdtextmedindrag"/>
        <w:jc w:val="center"/>
      </w:pPr>
      <w:r>
        <w:t>17 §</w:t>
      </w:r>
      <w:r>
        <w:rPr>
          <w:rStyle w:val="Fotnotsreferens"/>
        </w:rPr>
        <w:footnoteReference w:id="30"/>
      </w:r>
    </w:p>
    <w:p w:rsidR="00655D68" w:rsidRDefault="00655D68" w:rsidP="00655D68">
      <w:pPr>
        <w:pStyle w:val="Brdtextmedindrag"/>
      </w:pPr>
      <w:r w:rsidRPr="00E102B4">
        <w:t>Agenten får inte utan särskilt bemyndigande sluta avtal om försäljning eller köp på huvudmannens vägnar.</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A64F4A">
        <w:tc>
          <w:tcPr>
            <w:tcW w:w="3061" w:type="dxa"/>
            <w:shd w:val="clear" w:color="auto" w:fill="auto"/>
          </w:tcPr>
          <w:p w:rsidR="00655D68" w:rsidRDefault="00655D68" w:rsidP="00A64F4A">
            <w:pPr>
              <w:pStyle w:val="Brdtextmedindrag"/>
            </w:pPr>
            <w:r w:rsidRPr="00E102B4">
              <w:t xml:space="preserve">I fråga om distansavtal och </w:t>
            </w:r>
            <w:r w:rsidRPr="00E102B4">
              <w:rPr>
                <w:i/>
              </w:rPr>
              <w:t>hemförsäljningsavtal</w:t>
            </w:r>
            <w:r w:rsidRPr="00E102B4">
              <w:t xml:space="preserve"> finns sär-skilda bestämmelser i </w:t>
            </w:r>
            <w:r w:rsidRPr="00E102B4">
              <w:rPr>
                <w:i/>
              </w:rPr>
              <w:t>distans- och hemförsäljningslagen (2005:59)</w:t>
            </w:r>
            <w:r w:rsidRPr="00E102B4">
              <w:t>.</w:t>
            </w:r>
          </w:p>
        </w:tc>
        <w:tc>
          <w:tcPr>
            <w:tcW w:w="3061" w:type="dxa"/>
            <w:shd w:val="clear" w:color="auto" w:fill="auto"/>
          </w:tcPr>
          <w:p w:rsidR="00655D68" w:rsidRDefault="00655D68" w:rsidP="00A64F4A">
            <w:pPr>
              <w:pStyle w:val="Brdtextmedindrag"/>
            </w:pPr>
            <w:r w:rsidRPr="00E102B4">
              <w:t xml:space="preserve">I fråga om distansavtal och </w:t>
            </w:r>
            <w:r w:rsidRPr="00E102B4">
              <w:rPr>
                <w:i/>
              </w:rPr>
              <w:t>avtal utanför fasta affärslokaler</w:t>
            </w:r>
            <w:r w:rsidRPr="00E102B4">
              <w:t xml:space="preserve"> finns särskilda bestämmelser i </w:t>
            </w:r>
            <w:r w:rsidRPr="00E102B4">
              <w:rPr>
                <w:i/>
              </w:rPr>
              <w:t>lagen (2005:59) om distansavtal och av</w:t>
            </w:r>
            <w:r>
              <w:rPr>
                <w:i/>
              </w:rPr>
              <w:softHyphen/>
            </w:r>
            <w:r w:rsidRPr="00E102B4">
              <w:rPr>
                <w:i/>
              </w:rPr>
              <w:t>tal utanför fasta affärs</w:t>
            </w:r>
            <w:r w:rsidRPr="00E102B4">
              <w:rPr>
                <w:i/>
              </w:rPr>
              <w:softHyphen/>
              <w:t>lokaler</w:t>
            </w:r>
            <w:r w:rsidRPr="00E102B4">
              <w:t>.</w:t>
            </w:r>
          </w:p>
        </w:tc>
      </w:tr>
    </w:tbl>
    <w:p w:rsidR="00655D68" w:rsidRDefault="00655D68" w:rsidP="00655D68">
      <w:pPr>
        <w:pStyle w:val="Brdtextmedindrag"/>
      </w:pPr>
    </w:p>
    <w:p w:rsidR="00655D68" w:rsidRDefault="00655D68" w:rsidP="00655D68">
      <w:pPr>
        <w:pStyle w:val="Brdtextmedindrag"/>
        <w:jc w:val="center"/>
      </w:pPr>
      <w:r>
        <w:t>22 §</w:t>
      </w:r>
    </w:p>
    <w:p w:rsidR="00655D68" w:rsidRDefault="00655D68" w:rsidP="00655D68">
      <w:pPr>
        <w:pStyle w:val="Brdtextmedindrag"/>
      </w:pPr>
      <w:r w:rsidRPr="00A50FA1">
        <w:t>Agenten får inte utan särskilt bemyndigande ta emot betalning för sålda varor eller efter det att ett avtal har ingåtts medge anstånd med betalningen eller nedsättning i priset eller annan ändring i avtalet.</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A64F4A">
        <w:tc>
          <w:tcPr>
            <w:tcW w:w="3061" w:type="dxa"/>
            <w:shd w:val="clear" w:color="auto" w:fill="auto"/>
          </w:tcPr>
          <w:p w:rsidR="00655D68" w:rsidRDefault="00655D68" w:rsidP="00A64F4A">
            <w:pPr>
              <w:pStyle w:val="Brdtextmedindrag"/>
            </w:pPr>
            <w:r w:rsidRPr="00A50FA1">
              <w:t>Får huvudmannen kännedom om att agenten utan bemyndigande har vidtagit en åtgärd som avses i första stycket beträffande ett avtal som kan anses ha kommit till stånd genom agentens medverkan eller som har ingåtts med en tredje man som hör till ett område eller en kundkrets som har tilldelats agen</w:t>
            </w:r>
            <w:r>
              <w:softHyphen/>
            </w:r>
            <w:r w:rsidRPr="00A50FA1">
              <w:t xml:space="preserve">ten, </w:t>
            </w:r>
            <w:r w:rsidRPr="00A50FA1">
              <w:rPr>
                <w:i/>
              </w:rPr>
              <w:t>skall</w:t>
            </w:r>
            <w:r>
              <w:t xml:space="preserve"> </w:t>
            </w:r>
            <w:r w:rsidRPr="0062236C">
              <w:t>huvudmannen, om han inte vill godkänna åtgärden, med</w:t>
            </w:r>
            <w:r>
              <w:softHyphen/>
            </w:r>
            <w:r w:rsidRPr="0062236C">
              <w:t>dela tredje man detta utan oskäligt uppehåll. Gör han inte det, anses han ha godkänt åtgärden.</w:t>
            </w:r>
          </w:p>
        </w:tc>
        <w:tc>
          <w:tcPr>
            <w:tcW w:w="3061" w:type="dxa"/>
            <w:shd w:val="clear" w:color="auto" w:fill="auto"/>
          </w:tcPr>
          <w:p w:rsidR="00655D68" w:rsidRDefault="00655D68" w:rsidP="00A64F4A">
            <w:pPr>
              <w:pStyle w:val="Brdtextmedindrag"/>
            </w:pPr>
            <w:r w:rsidRPr="00A50FA1">
              <w:t>Får huvudmannen kännedom om att agenten utan bemyndigande har vidtagit en åtgärd som avses i första stycket beträffande ett avtal som kan anses ha kommit till stånd genom agentens medverkan eller som har ingåtts med en tredje man som hör till ett område eller en kundkrets som har tilldelats agen</w:t>
            </w:r>
            <w:r>
              <w:softHyphen/>
            </w:r>
            <w:r w:rsidRPr="00A50FA1">
              <w:t xml:space="preserve">ten, </w:t>
            </w:r>
            <w:r w:rsidRPr="00A50FA1">
              <w:rPr>
                <w:i/>
              </w:rPr>
              <w:t>ska</w:t>
            </w:r>
            <w:r>
              <w:t xml:space="preserve"> </w:t>
            </w:r>
            <w:r w:rsidRPr="0062236C">
              <w:t>huvudmannen, om han inte vill godkänna åtgärden, med</w:t>
            </w:r>
            <w:r>
              <w:softHyphen/>
            </w:r>
            <w:r w:rsidRPr="0062236C">
              <w:t>dela tredje man detta utan oskäligt uppehåll. Gör han inte det, anses han ha godkänt åtgärden.</w:t>
            </w:r>
          </w:p>
        </w:tc>
      </w:tr>
      <w:tr w:rsidR="00655D68" w:rsidTr="00A64F4A">
        <w:tc>
          <w:tcPr>
            <w:tcW w:w="3061" w:type="dxa"/>
            <w:shd w:val="clear" w:color="auto" w:fill="auto"/>
          </w:tcPr>
          <w:p w:rsidR="00655D68" w:rsidRPr="00A50FA1" w:rsidRDefault="00655D68" w:rsidP="00A64F4A">
            <w:pPr>
              <w:pStyle w:val="Brdtextmedindrag"/>
            </w:pPr>
            <w:r w:rsidRPr="0062236C">
              <w:t xml:space="preserve">I fråga om distansavtal och </w:t>
            </w:r>
            <w:r w:rsidRPr="0062236C">
              <w:rPr>
                <w:i/>
              </w:rPr>
              <w:t>hem</w:t>
            </w:r>
            <w:r>
              <w:rPr>
                <w:i/>
              </w:rPr>
              <w:softHyphen/>
            </w:r>
            <w:r w:rsidRPr="0062236C">
              <w:rPr>
                <w:i/>
              </w:rPr>
              <w:t>försäljningsavtal</w:t>
            </w:r>
            <w:r w:rsidRPr="0062236C">
              <w:t xml:space="preserve"> finns sär-skilda bestämmelser i </w:t>
            </w:r>
            <w:r w:rsidRPr="0062236C">
              <w:rPr>
                <w:i/>
              </w:rPr>
              <w:t>distans- och hem</w:t>
            </w:r>
            <w:r>
              <w:rPr>
                <w:i/>
              </w:rPr>
              <w:softHyphen/>
            </w:r>
            <w:r w:rsidRPr="0062236C">
              <w:rPr>
                <w:i/>
              </w:rPr>
              <w:t>försäljningslagen (2005:59).</w:t>
            </w:r>
          </w:p>
        </w:tc>
        <w:tc>
          <w:tcPr>
            <w:tcW w:w="3061" w:type="dxa"/>
            <w:shd w:val="clear" w:color="auto" w:fill="auto"/>
          </w:tcPr>
          <w:p w:rsidR="00655D68" w:rsidRPr="00A50FA1" w:rsidRDefault="00655D68" w:rsidP="00A64F4A">
            <w:pPr>
              <w:pStyle w:val="Brdtextmedindrag"/>
            </w:pPr>
            <w:r w:rsidRPr="0062236C">
              <w:t xml:space="preserve">I fråga om distansavtal och </w:t>
            </w:r>
            <w:r w:rsidRPr="0062236C">
              <w:rPr>
                <w:i/>
              </w:rPr>
              <w:t>avtal utanför fasta affärslokaler</w:t>
            </w:r>
            <w:r w:rsidRPr="0062236C">
              <w:t xml:space="preserve"> finns särskilda bestämmelser i </w:t>
            </w:r>
            <w:r w:rsidRPr="0062236C">
              <w:rPr>
                <w:i/>
              </w:rPr>
              <w:t>lagen (2005:59) om distansavtal och avtal utanför fasta affärs</w:t>
            </w:r>
            <w:r w:rsidRPr="0062236C">
              <w:rPr>
                <w:i/>
              </w:rPr>
              <w:softHyphen/>
              <w:t>lokaler</w:t>
            </w:r>
            <w:r w:rsidRPr="0062236C">
              <w:t>.</w:t>
            </w:r>
          </w:p>
        </w:tc>
      </w:tr>
    </w:tbl>
    <w:p w:rsidR="00655D68" w:rsidRDefault="00655D68" w:rsidP="00655D68">
      <w:pPr>
        <w:pStyle w:val="Brdtext"/>
        <w:spacing w:after="10"/>
        <w:rPr>
          <w:u w:val="single"/>
        </w:rPr>
      </w:pPr>
      <w:r w:rsidRPr="0024646C">
        <w:rPr>
          <w:u w:val="single"/>
        </w:rPr>
        <w:t>                                     </w:t>
      </w:r>
    </w:p>
    <w:p w:rsidR="00655D68" w:rsidRDefault="00655D68" w:rsidP="00655D68">
      <w:pPr>
        <w:pStyle w:val="Brdtextmedindrag"/>
      </w:pPr>
    </w:p>
    <w:p w:rsidR="00655D68" w:rsidRDefault="00655D68" w:rsidP="00655D68">
      <w:pPr>
        <w:pStyle w:val="Brdtextmedindrag"/>
      </w:pPr>
      <w:r w:rsidRPr="0024646C">
        <w:t>Denna lag träder i kraft den 13 juni 2014.</w:t>
      </w:r>
    </w:p>
    <w:p w:rsidR="00655D68" w:rsidRDefault="00655D68" w:rsidP="00655D68">
      <w:pPr>
        <w:pStyle w:val="Brdtextmedindrag"/>
      </w:pPr>
    </w:p>
    <w:p w:rsidR="00655D68" w:rsidRDefault="00655D68" w:rsidP="00655D68">
      <w:pPr>
        <w:pStyle w:val="Brdtextmedindrag"/>
        <w:sectPr w:rsidR="00655D68" w:rsidSect="00A64F4A">
          <w:footnotePr>
            <w:numRestart w:val="eachSect"/>
          </w:footnotePr>
          <w:pgSz w:w="9356" w:h="13721" w:code="9"/>
          <w:pgMar w:top="794" w:right="2438" w:bottom="1191" w:left="1021" w:header="0" w:footer="709" w:gutter="0"/>
          <w:cols w:space="720"/>
        </w:sectPr>
      </w:pPr>
    </w:p>
    <w:p w:rsidR="00655D68" w:rsidRDefault="00655D68" w:rsidP="00655D68">
      <w:pPr>
        <w:pStyle w:val="Rubrik2utannumrering"/>
        <w:spacing w:before="0"/>
        <w:ind w:left="900" w:hanging="900"/>
      </w:pPr>
      <w:r>
        <w:lastRenderedPageBreak/>
        <w:t>3</w:t>
      </w:r>
      <w:r>
        <w:tab/>
        <w:t>Förslag till lag om ändring i lagen (1994:1512) om avtalsvillkor i konsumentförhållanden</w:t>
      </w:r>
    </w:p>
    <w:p w:rsidR="00655D68" w:rsidRDefault="00655D68" w:rsidP="00655D68">
      <w:pPr>
        <w:pStyle w:val="Brdtextmedindrag"/>
      </w:pPr>
      <w:r>
        <w:t>Härigenom föreskrivs</w:t>
      </w:r>
      <w:r>
        <w:rPr>
          <w:rStyle w:val="Fotnotsreferens"/>
        </w:rPr>
        <w:footnoteReference w:id="31"/>
      </w:r>
      <w:r>
        <w:t xml:space="preserve"> att det i lagen (1994:1512) om avtals</w:t>
      </w:r>
      <w:r>
        <w:softHyphen/>
        <w:t xml:space="preserve">villkor i konsumentförhållanden </w:t>
      </w:r>
    </w:p>
    <w:p w:rsidR="00655D68" w:rsidRDefault="00655D68" w:rsidP="00655D68">
      <w:pPr>
        <w:pStyle w:val="Brdtextmedindrag"/>
      </w:pPr>
      <w:r w:rsidRPr="0024646C">
        <w:rPr>
          <w:i/>
        </w:rPr>
        <w:t>dels</w:t>
      </w:r>
      <w:r>
        <w:t xml:space="preserve"> att nuvarande 13 § ska betecknas 14 §,</w:t>
      </w:r>
    </w:p>
    <w:p w:rsidR="00655D68" w:rsidRPr="0024646C" w:rsidRDefault="00655D68" w:rsidP="00655D68">
      <w:pPr>
        <w:pStyle w:val="Brdtextmedindrag"/>
      </w:pPr>
      <w:r w:rsidRPr="0024646C">
        <w:rPr>
          <w:i/>
        </w:rPr>
        <w:t>dels</w:t>
      </w:r>
      <w:r>
        <w:t xml:space="preserve"> att det i lagen ska införas två nya paragrafer, 3 a § och 13 §, av följande lydelse.</w:t>
      </w:r>
    </w:p>
    <w:p w:rsidR="00655D68" w:rsidRDefault="00655D68" w:rsidP="00655D68">
      <w:pPr>
        <w:pStyle w:val="Brdtextmedindrag"/>
      </w:pPr>
    </w:p>
    <w:p w:rsidR="00655D68" w:rsidRDefault="00655D68" w:rsidP="00655D68">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RPr="0024646C" w:rsidTr="00A64F4A">
        <w:tc>
          <w:tcPr>
            <w:tcW w:w="3061" w:type="dxa"/>
            <w:shd w:val="clear" w:color="auto" w:fill="auto"/>
          </w:tcPr>
          <w:p w:rsidR="00655D68" w:rsidRPr="0024646C" w:rsidRDefault="00655D68" w:rsidP="00A64F4A">
            <w:pPr>
              <w:pStyle w:val="Brdtext"/>
              <w:rPr>
                <w:i/>
              </w:rPr>
            </w:pPr>
            <w:r w:rsidRPr="0024646C">
              <w:rPr>
                <w:i/>
              </w:rPr>
              <w:t>Nuvarande lydelse</w:t>
            </w:r>
          </w:p>
        </w:tc>
        <w:tc>
          <w:tcPr>
            <w:tcW w:w="3061" w:type="dxa"/>
            <w:shd w:val="clear" w:color="auto" w:fill="auto"/>
          </w:tcPr>
          <w:p w:rsidR="00655D68" w:rsidRPr="0024646C" w:rsidRDefault="00655D68" w:rsidP="00A64F4A">
            <w:pPr>
              <w:pStyle w:val="Brdtext"/>
              <w:rPr>
                <w:i/>
              </w:rPr>
            </w:pPr>
            <w:r w:rsidRPr="0024646C">
              <w:rPr>
                <w:i/>
              </w:rPr>
              <w:t>Föreslagen lydelse</w:t>
            </w:r>
          </w:p>
        </w:tc>
      </w:tr>
    </w:tbl>
    <w:p w:rsidR="00655D68" w:rsidRDefault="00655D68" w:rsidP="00655D68">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A64F4A">
        <w:tc>
          <w:tcPr>
            <w:tcW w:w="3061" w:type="dxa"/>
            <w:shd w:val="clear" w:color="auto" w:fill="auto"/>
          </w:tcPr>
          <w:p w:rsidR="00655D68" w:rsidRDefault="00655D68" w:rsidP="00A64F4A">
            <w:pPr>
              <w:pStyle w:val="Brdtextmedindrag"/>
            </w:pPr>
          </w:p>
        </w:tc>
        <w:tc>
          <w:tcPr>
            <w:tcW w:w="3061" w:type="dxa"/>
            <w:shd w:val="clear" w:color="auto" w:fill="auto"/>
          </w:tcPr>
          <w:p w:rsidR="00655D68" w:rsidRPr="0024646C" w:rsidRDefault="00655D68" w:rsidP="00A64F4A">
            <w:pPr>
              <w:pStyle w:val="Brdtext"/>
              <w:rPr>
                <w:i/>
              </w:rPr>
            </w:pPr>
            <w:r w:rsidRPr="0024646C">
              <w:rPr>
                <w:i/>
              </w:rPr>
              <w:t>3 a §</w:t>
            </w:r>
          </w:p>
        </w:tc>
      </w:tr>
      <w:tr w:rsidR="00655D68" w:rsidTr="00A64F4A">
        <w:tc>
          <w:tcPr>
            <w:tcW w:w="3061" w:type="dxa"/>
            <w:shd w:val="clear" w:color="auto" w:fill="auto"/>
          </w:tcPr>
          <w:p w:rsidR="00655D68" w:rsidRDefault="00655D68" w:rsidP="00A64F4A">
            <w:pPr>
              <w:pStyle w:val="Brdtextmedindrag"/>
            </w:pPr>
          </w:p>
        </w:tc>
        <w:tc>
          <w:tcPr>
            <w:tcW w:w="3061" w:type="dxa"/>
            <w:shd w:val="clear" w:color="auto" w:fill="auto"/>
          </w:tcPr>
          <w:p w:rsidR="00655D68" w:rsidRPr="0024646C" w:rsidRDefault="00655D68" w:rsidP="00A64F4A">
            <w:pPr>
              <w:pStyle w:val="Brdtextmedindrag"/>
              <w:rPr>
                <w:i/>
              </w:rPr>
            </w:pPr>
            <w:r w:rsidRPr="0024646C">
              <w:rPr>
                <w:i/>
              </w:rPr>
              <w:t>Vid tillämpning av 3 § ska ett avtalsvillkor anses oskä</w:t>
            </w:r>
            <w:r>
              <w:rPr>
                <w:i/>
              </w:rPr>
              <w:t>ligt om det innebär att närings</w:t>
            </w:r>
            <w:r w:rsidRPr="0024646C">
              <w:rPr>
                <w:i/>
              </w:rPr>
              <w:t>idkaren tar ut en större avgift av konsumenten för användning av ett visst betal</w:t>
            </w:r>
            <w:r>
              <w:rPr>
                <w:i/>
              </w:rPr>
              <w:softHyphen/>
            </w:r>
            <w:r w:rsidRPr="0024646C">
              <w:rPr>
                <w:i/>
              </w:rPr>
              <w:t>ningssätt än den kostnad närings</w:t>
            </w:r>
            <w:r>
              <w:rPr>
                <w:i/>
              </w:rPr>
              <w:softHyphen/>
            </w:r>
            <w:r w:rsidRPr="0024646C">
              <w:rPr>
                <w:i/>
              </w:rPr>
              <w:t>idkaren själv har till följd av att det betalnings</w:t>
            </w:r>
            <w:r w:rsidRPr="0024646C">
              <w:rPr>
                <w:i/>
              </w:rPr>
              <w:softHyphen/>
              <w:t>sättet används.</w:t>
            </w:r>
          </w:p>
        </w:tc>
      </w:tr>
      <w:tr w:rsidR="00655D68" w:rsidTr="00A64F4A">
        <w:tc>
          <w:tcPr>
            <w:tcW w:w="3061" w:type="dxa"/>
            <w:shd w:val="clear" w:color="auto" w:fill="auto"/>
          </w:tcPr>
          <w:p w:rsidR="00655D68" w:rsidRDefault="00655D68" w:rsidP="00A64F4A">
            <w:pPr>
              <w:pStyle w:val="Brdtextmedindrag"/>
            </w:pPr>
          </w:p>
        </w:tc>
        <w:tc>
          <w:tcPr>
            <w:tcW w:w="3061" w:type="dxa"/>
            <w:shd w:val="clear" w:color="auto" w:fill="auto"/>
          </w:tcPr>
          <w:p w:rsidR="00655D68" w:rsidRPr="0024646C" w:rsidRDefault="00655D68" w:rsidP="00A64F4A">
            <w:pPr>
              <w:pStyle w:val="Brdtextmedindrag"/>
              <w:rPr>
                <w:i/>
              </w:rPr>
            </w:pPr>
            <w:r w:rsidRPr="0024646C">
              <w:rPr>
                <w:i/>
              </w:rPr>
              <w:t>Detsamma ska gälla ett avtals</w:t>
            </w:r>
            <w:r>
              <w:rPr>
                <w:i/>
              </w:rPr>
              <w:softHyphen/>
            </w:r>
            <w:r w:rsidRPr="0024646C">
              <w:rPr>
                <w:i/>
              </w:rPr>
              <w:t>villkor som innebär att en konsu</w:t>
            </w:r>
            <w:r>
              <w:rPr>
                <w:i/>
              </w:rPr>
              <w:softHyphen/>
            </w:r>
            <w:r w:rsidRPr="0024646C">
              <w:rPr>
                <w:i/>
              </w:rPr>
              <w:t>ment som ska ta kontakt med näringsidkaren med anled</w:t>
            </w:r>
            <w:r w:rsidRPr="0024646C">
              <w:rPr>
                <w:i/>
              </w:rPr>
              <w:softHyphen/>
              <w:t>ning av ett ingånget avtal är hänvisad till att använda ett telefonnummer som debiteras med en högre taxa än normala telefonsamtal.</w:t>
            </w:r>
          </w:p>
        </w:tc>
      </w:tr>
    </w:tbl>
    <w:p w:rsidR="00655D68" w:rsidRDefault="00655D68" w:rsidP="00655D68">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55D68" w:rsidTr="00A64F4A">
        <w:tc>
          <w:tcPr>
            <w:tcW w:w="3061" w:type="dxa"/>
            <w:shd w:val="clear" w:color="auto" w:fill="auto"/>
          </w:tcPr>
          <w:p w:rsidR="00655D68" w:rsidRDefault="00655D68" w:rsidP="00A64F4A">
            <w:pPr>
              <w:pStyle w:val="Brdtextmedindrag"/>
            </w:pPr>
          </w:p>
        </w:tc>
        <w:tc>
          <w:tcPr>
            <w:tcW w:w="3061" w:type="dxa"/>
            <w:shd w:val="clear" w:color="auto" w:fill="auto"/>
          </w:tcPr>
          <w:p w:rsidR="00655D68" w:rsidRPr="00D44983" w:rsidRDefault="00655D68" w:rsidP="00A64F4A">
            <w:pPr>
              <w:pStyle w:val="Brdtext"/>
              <w:rPr>
                <w:i/>
              </w:rPr>
            </w:pPr>
            <w:r w:rsidRPr="00D44983">
              <w:rPr>
                <w:i/>
              </w:rPr>
              <w:t>13 §</w:t>
            </w:r>
          </w:p>
        </w:tc>
      </w:tr>
      <w:tr w:rsidR="00655D68" w:rsidTr="00A64F4A">
        <w:tc>
          <w:tcPr>
            <w:tcW w:w="3061" w:type="dxa"/>
            <w:shd w:val="clear" w:color="auto" w:fill="auto"/>
          </w:tcPr>
          <w:p w:rsidR="00655D68" w:rsidRDefault="00655D68" w:rsidP="00A64F4A">
            <w:pPr>
              <w:pStyle w:val="Brdtextmedindrag"/>
            </w:pPr>
          </w:p>
        </w:tc>
        <w:tc>
          <w:tcPr>
            <w:tcW w:w="3061" w:type="dxa"/>
            <w:shd w:val="clear" w:color="auto" w:fill="auto"/>
          </w:tcPr>
          <w:p w:rsidR="00655D68" w:rsidRPr="00D44983" w:rsidRDefault="00655D68" w:rsidP="00A64F4A">
            <w:pPr>
              <w:pStyle w:val="Brdtextmedindrag"/>
              <w:rPr>
                <w:i/>
              </w:rPr>
            </w:pPr>
            <w:r w:rsidRPr="00D44983">
              <w:rPr>
                <w:i/>
              </w:rPr>
              <w:t>Ett avtalsvillkor som innebär att konsumenten ska betala mer än det avtalade priset för nä</w:t>
            </w:r>
            <w:r w:rsidRPr="00D44983">
              <w:rPr>
                <w:i/>
              </w:rPr>
              <w:softHyphen/>
              <w:t>rings</w:t>
            </w:r>
            <w:r>
              <w:rPr>
                <w:i/>
              </w:rPr>
              <w:softHyphen/>
            </w:r>
            <w:r w:rsidRPr="00D44983">
              <w:rPr>
                <w:i/>
              </w:rPr>
              <w:t>idkarens huvudsakliga för</w:t>
            </w:r>
            <w:r w:rsidRPr="00D44983">
              <w:rPr>
                <w:i/>
              </w:rPr>
              <w:softHyphen/>
              <w:t>pliktelse är ogiltigt, om konsu</w:t>
            </w:r>
            <w:r w:rsidRPr="00D44983">
              <w:rPr>
                <w:i/>
              </w:rPr>
              <w:softHyphen/>
              <w:t>menten inte uttryckligen god</w:t>
            </w:r>
            <w:r w:rsidRPr="00D44983">
              <w:rPr>
                <w:i/>
              </w:rPr>
              <w:softHyphen/>
              <w:t>känt villkoret.</w:t>
            </w:r>
          </w:p>
        </w:tc>
      </w:tr>
    </w:tbl>
    <w:p w:rsidR="00655D68" w:rsidRDefault="00655D68" w:rsidP="00655D68">
      <w:pPr>
        <w:pStyle w:val="Brdtext"/>
        <w:spacing w:after="10"/>
        <w:rPr>
          <w:u w:val="single"/>
        </w:rPr>
      </w:pPr>
      <w:r w:rsidRPr="00D44983">
        <w:rPr>
          <w:u w:val="single"/>
        </w:rPr>
        <w:t>                                     </w:t>
      </w:r>
    </w:p>
    <w:p w:rsidR="00655D68" w:rsidRDefault="00655D68" w:rsidP="00655D68">
      <w:pPr>
        <w:pStyle w:val="Brdtextmedindrag"/>
      </w:pPr>
    </w:p>
    <w:p w:rsidR="00655D68" w:rsidRDefault="00655D68" w:rsidP="00655D68">
      <w:pPr>
        <w:pStyle w:val="Brdtextmedindrag"/>
      </w:pPr>
      <w:r>
        <w:t>1. Denna lag träder i kraft den 13 juni 2014.</w:t>
      </w:r>
    </w:p>
    <w:p w:rsidR="00655D68" w:rsidRDefault="00655D68" w:rsidP="00655D68">
      <w:pPr>
        <w:pStyle w:val="Brdtextmedindrag"/>
      </w:pPr>
      <w:r>
        <w:t>2. Äldre föreskrifter gäller för avtal som har ingåtts före ikraft</w:t>
      </w:r>
      <w:r>
        <w:softHyphen/>
        <w:t>trädandet.</w:t>
      </w:r>
    </w:p>
    <w:p w:rsidR="00655D68" w:rsidRDefault="00655D68" w:rsidP="00655D68">
      <w:pPr>
        <w:pStyle w:val="Brdtextmedindrag"/>
        <w:sectPr w:rsidR="00655D68" w:rsidSect="00A64F4A">
          <w:footnotePr>
            <w:numRestart w:val="eachSect"/>
          </w:footnotePr>
          <w:pgSz w:w="9356" w:h="13721" w:code="9"/>
          <w:pgMar w:top="794" w:right="2438" w:bottom="1191" w:left="1021" w:header="0" w:footer="709" w:gutter="0"/>
          <w:cols w:space="720"/>
        </w:sectPr>
      </w:pPr>
    </w:p>
    <w:p w:rsidR="00655D68" w:rsidRDefault="00655D68" w:rsidP="00655D68">
      <w:pPr>
        <w:pStyle w:val="Rubrik2utannumrering"/>
        <w:spacing w:before="0"/>
        <w:ind w:left="900" w:hanging="900"/>
      </w:pPr>
      <w:r>
        <w:lastRenderedPageBreak/>
        <w:t>4</w:t>
      </w:r>
      <w:r>
        <w:tab/>
        <w:t>Förslag till lag om ändring i distans- och hemförsäljningslagen (2005:59)</w:t>
      </w:r>
    </w:p>
    <w:p w:rsidR="00655D68" w:rsidRDefault="00655D68" w:rsidP="00655D68">
      <w:pPr>
        <w:pStyle w:val="Brdtextmedindrag"/>
      </w:pPr>
      <w:r>
        <w:t>Härigenom föreskrivs</w:t>
      </w:r>
      <w:r>
        <w:rPr>
          <w:rStyle w:val="Fotnotsreferens"/>
        </w:rPr>
        <w:footnoteReference w:id="32"/>
      </w:r>
      <w:r>
        <w:t xml:space="preserve"> i fråga om distans- och hemförsälj</w:t>
      </w:r>
      <w:r>
        <w:softHyphen/>
        <w:t>ningslagen (2005:59)</w:t>
      </w:r>
    </w:p>
    <w:p w:rsidR="00655D68" w:rsidRDefault="00655D68" w:rsidP="00655D68">
      <w:pPr>
        <w:pStyle w:val="Brdtextmedindrag"/>
      </w:pPr>
      <w:r>
        <w:rPr>
          <w:i/>
        </w:rPr>
        <w:t>dels</w:t>
      </w:r>
      <w:r>
        <w:t xml:space="preserve"> att 4 kap. och 5 kap. ska upphöra att gälla,</w:t>
      </w:r>
    </w:p>
    <w:p w:rsidR="00655D68" w:rsidRDefault="00655D68" w:rsidP="00655D68">
      <w:pPr>
        <w:pStyle w:val="Brdtextmedindrag"/>
      </w:pPr>
      <w:r>
        <w:rPr>
          <w:i/>
        </w:rPr>
        <w:t>dels</w:t>
      </w:r>
      <w:r>
        <w:t xml:space="preserve"> att nuvarande 1 kap. 3 § ska betecknas 1 kap. 4 §,</w:t>
      </w:r>
    </w:p>
    <w:p w:rsidR="00655D68" w:rsidRDefault="00655D68" w:rsidP="00655D68">
      <w:pPr>
        <w:pStyle w:val="Brdtextmedindrag"/>
      </w:pPr>
      <w:r>
        <w:rPr>
          <w:i/>
        </w:rPr>
        <w:t>dels</w:t>
      </w:r>
      <w:r>
        <w:t xml:space="preserve"> att rubriken till lagen, rubrikerna till 2 och 3 kap., 1 kap. 1 och 2 §§, 2 kap. samt 3 kap. 1–3, 7, 8, 11 och 12 §§ ska ha följande lydelse,</w:t>
      </w:r>
    </w:p>
    <w:p w:rsidR="00655D68" w:rsidRDefault="00655D68" w:rsidP="00655D68">
      <w:pPr>
        <w:pStyle w:val="Brdtextmedindrag"/>
      </w:pPr>
      <w:r>
        <w:rPr>
          <w:i/>
        </w:rPr>
        <w:t>dels</w:t>
      </w:r>
      <w:r>
        <w:t xml:space="preserve"> att rubriken närmast före 1 kap. 3 § ska sättas närmast före 1 kap. 4 §,</w:t>
      </w:r>
    </w:p>
    <w:p w:rsidR="00655D68" w:rsidRDefault="00655D68" w:rsidP="00655D68">
      <w:pPr>
        <w:pStyle w:val="Brdtextmedindrag"/>
      </w:pPr>
      <w:r>
        <w:rPr>
          <w:i/>
        </w:rPr>
        <w:t>dels</w:t>
      </w:r>
      <w:r>
        <w:t xml:space="preserve"> att det i lagen ska införas två nya paragrafer, 1 kap. 3 § och 3 kap. 14 § samt närmast före 1 kap. 3 § och 3 kap. 14 § nya rubriker av följande lydelse.</w:t>
      </w:r>
    </w:p>
    <w:p w:rsidR="00655D68" w:rsidRDefault="00655D68" w:rsidP="00655D68">
      <w:pPr>
        <w:pStyle w:val="Brdtextmedindrag"/>
      </w:pPr>
    </w:p>
    <w:p w:rsidR="00655D68" w:rsidRDefault="00655D68" w:rsidP="00655D68">
      <w:pPr>
        <w:pStyle w:val="Brdtextmedindrag"/>
      </w:pPr>
    </w:p>
    <w:tbl>
      <w:tblPr>
        <w:tblW w:w="5000" w:type="pct"/>
        <w:tblLook w:val="04A0" w:firstRow="1" w:lastRow="0" w:firstColumn="1" w:lastColumn="0" w:noHBand="0" w:noVBand="1"/>
      </w:tblPr>
      <w:tblGrid>
        <w:gridCol w:w="3056"/>
        <w:gridCol w:w="3057"/>
      </w:tblGrid>
      <w:tr w:rsidR="00655D68" w:rsidTr="00A64F4A">
        <w:tc>
          <w:tcPr>
            <w:tcW w:w="2500" w:type="pct"/>
            <w:hideMark/>
          </w:tcPr>
          <w:p w:rsidR="00655D68" w:rsidRDefault="00655D68" w:rsidP="00A64F4A">
            <w:pPr>
              <w:pStyle w:val="Brdtext"/>
              <w:rPr>
                <w:i/>
              </w:rPr>
            </w:pPr>
            <w:r>
              <w:rPr>
                <w:i/>
              </w:rPr>
              <w:t>Nuvarande lydelse</w:t>
            </w:r>
          </w:p>
        </w:tc>
        <w:tc>
          <w:tcPr>
            <w:tcW w:w="2500" w:type="pct"/>
            <w:hideMark/>
          </w:tcPr>
          <w:p w:rsidR="00655D68" w:rsidRDefault="00655D68" w:rsidP="00A64F4A">
            <w:pPr>
              <w:pStyle w:val="Brdtext"/>
              <w:rPr>
                <w:i/>
              </w:rPr>
            </w:pPr>
            <w:r>
              <w:rPr>
                <w:i/>
              </w:rPr>
              <w:t>Föreslagen lydelse</w:t>
            </w:r>
          </w:p>
        </w:tc>
      </w:tr>
      <w:tr w:rsidR="00655D68" w:rsidTr="00A64F4A">
        <w:tc>
          <w:tcPr>
            <w:tcW w:w="2500" w:type="pct"/>
            <w:hideMark/>
          </w:tcPr>
          <w:p w:rsidR="00655D68" w:rsidRDefault="00655D68" w:rsidP="00A64F4A">
            <w:pPr>
              <w:pStyle w:val="Rubrik4utannumrering"/>
              <w:rPr>
                <w:i/>
              </w:rPr>
            </w:pPr>
            <w:bookmarkStart w:id="2287" w:name="_Toc349131412"/>
            <w:r>
              <w:rPr>
                <w:i/>
              </w:rPr>
              <w:t>Distans- och hemförsäljningslag</w:t>
            </w:r>
            <w:bookmarkEnd w:id="2287"/>
          </w:p>
        </w:tc>
        <w:tc>
          <w:tcPr>
            <w:tcW w:w="2500" w:type="pct"/>
            <w:hideMark/>
          </w:tcPr>
          <w:p w:rsidR="00655D68" w:rsidRDefault="00655D68" w:rsidP="00A64F4A">
            <w:pPr>
              <w:pStyle w:val="Rubrik4utannumrering"/>
              <w:rPr>
                <w:i/>
              </w:rPr>
            </w:pPr>
            <w:bookmarkStart w:id="2288" w:name="_Toc349131413"/>
            <w:r>
              <w:rPr>
                <w:i/>
              </w:rPr>
              <w:t>Lag om distansavtal och avtal utanför fasta affärslokaler</w:t>
            </w:r>
            <w:bookmarkEnd w:id="2288"/>
          </w:p>
        </w:tc>
      </w:tr>
    </w:tbl>
    <w:p w:rsidR="00655D68" w:rsidRDefault="00655D68" w:rsidP="00655D68">
      <w:pPr>
        <w:pStyle w:val="Brdtextmedindrag"/>
        <w:jc w:val="center"/>
        <w:rPr>
          <w:rFonts w:ascii="OrigGarmnd BT" w:hAnsi="OrigGarmnd BT"/>
          <w:b/>
          <w:sz w:val="21"/>
        </w:rPr>
      </w:pPr>
    </w:p>
    <w:p w:rsidR="00655D68" w:rsidRDefault="00655D68" w:rsidP="00655D68">
      <w:pPr>
        <w:pStyle w:val="Brdtextmedindrag"/>
        <w:jc w:val="center"/>
        <w:rPr>
          <w:b/>
        </w:rPr>
      </w:pPr>
      <w:r>
        <w:rPr>
          <w:b/>
        </w:rPr>
        <w:t>1 kap.</w:t>
      </w:r>
    </w:p>
    <w:p w:rsidR="00655D68" w:rsidRDefault="00655D68" w:rsidP="00655D68">
      <w:pPr>
        <w:pStyle w:val="Brdtextmedindrag"/>
        <w:jc w:val="center"/>
      </w:pPr>
      <w:r>
        <w:t>1 §</w:t>
      </w:r>
    </w:p>
    <w:tbl>
      <w:tblPr>
        <w:tblW w:w="5000" w:type="pct"/>
        <w:tblLook w:val="04A0" w:firstRow="1" w:lastRow="0" w:firstColumn="1" w:lastColumn="0" w:noHBand="0" w:noVBand="1"/>
      </w:tblPr>
      <w:tblGrid>
        <w:gridCol w:w="3056"/>
        <w:gridCol w:w="3057"/>
      </w:tblGrid>
      <w:tr w:rsidR="00655D68" w:rsidTr="00A64F4A">
        <w:tc>
          <w:tcPr>
            <w:tcW w:w="2500" w:type="pct"/>
            <w:hideMark/>
          </w:tcPr>
          <w:p w:rsidR="00655D68" w:rsidRDefault="00655D68" w:rsidP="00A64F4A">
            <w:pPr>
              <w:pStyle w:val="Brdtextmedindrag"/>
            </w:pPr>
            <w:r>
              <w:t>Denna lag innehåller be</w:t>
            </w:r>
            <w:r>
              <w:softHyphen/>
              <w:t>stäm</w:t>
            </w:r>
            <w:r>
              <w:softHyphen/>
              <w:t xml:space="preserve">melser om konsumentskydd vid distansavtal </w:t>
            </w:r>
            <w:r>
              <w:rPr>
                <w:i/>
              </w:rPr>
              <w:t xml:space="preserve">om varor och icke </w:t>
            </w:r>
            <w:r w:rsidRPr="004D30EF">
              <w:rPr>
                <w:i/>
                <w:spacing w:val="-2"/>
              </w:rPr>
              <w:t>finansiella tjänster (2 kap.), distans</w:t>
            </w:r>
            <w:r w:rsidRPr="004D30EF">
              <w:rPr>
                <w:i/>
                <w:spacing w:val="-2"/>
              </w:rPr>
              <w:softHyphen/>
            </w:r>
            <w:r>
              <w:rPr>
                <w:i/>
              </w:rPr>
              <w:t xml:space="preserve">avtal om finansiella tjänster och finansiella instrument (3 kap.) och </w:t>
            </w:r>
            <w:r w:rsidRPr="00C800BE">
              <w:rPr>
                <w:i/>
                <w:spacing w:val="-4"/>
              </w:rPr>
              <w:t>hemförsäljningsavtal (4 kap.). Lagen</w:t>
            </w:r>
            <w:r>
              <w:rPr>
                <w:i/>
              </w:rPr>
              <w:t xml:space="preserve"> innehåller också gemensamma be</w:t>
            </w:r>
            <w:r>
              <w:rPr>
                <w:i/>
              </w:rPr>
              <w:softHyphen/>
              <w:t xml:space="preserve">stämmelser för distansavtal och </w:t>
            </w:r>
            <w:r w:rsidRPr="00C800BE">
              <w:rPr>
                <w:i/>
                <w:spacing w:val="-4"/>
              </w:rPr>
              <w:t>hemförsäljningsavtal (1 och 5 kap.).</w:t>
            </w:r>
            <w:r>
              <w:rPr>
                <w:i/>
              </w:rPr>
              <w:t xml:space="preserve"> Dessa gemensamma bestämmelser gäller för alla distans</w:t>
            </w:r>
            <w:r>
              <w:rPr>
                <w:i/>
              </w:rPr>
              <w:softHyphen/>
              <w:t>avtal och hemförsäljningsavtal som omfattas av lagen, om inte annat anges i lagen.</w:t>
            </w:r>
          </w:p>
        </w:tc>
        <w:tc>
          <w:tcPr>
            <w:tcW w:w="2500" w:type="pct"/>
            <w:hideMark/>
          </w:tcPr>
          <w:p w:rsidR="00655D68" w:rsidRDefault="00655D68" w:rsidP="00A64F4A">
            <w:pPr>
              <w:pStyle w:val="Brdtextmedindrag"/>
            </w:pPr>
            <w:r>
              <w:t>Denna lag innehåller be</w:t>
            </w:r>
            <w:r>
              <w:softHyphen/>
              <w:t>stäm</w:t>
            </w:r>
            <w:r>
              <w:softHyphen/>
              <w:t>mel</w:t>
            </w:r>
            <w:r>
              <w:softHyphen/>
              <w:t>ser om konsument</w:t>
            </w:r>
            <w:r>
              <w:softHyphen/>
              <w:t>skydd vid distans</w:t>
            </w:r>
            <w:r>
              <w:softHyphen/>
              <w:t xml:space="preserve">avtal </w:t>
            </w:r>
            <w:r>
              <w:rPr>
                <w:i/>
              </w:rPr>
              <w:t>och avtal utanför fasta affärslokaler. I 2 kap. finns be</w:t>
            </w:r>
            <w:r>
              <w:rPr>
                <w:i/>
              </w:rPr>
              <w:softHyphen/>
              <w:t>stäm</w:t>
            </w:r>
            <w:r>
              <w:rPr>
                <w:i/>
              </w:rPr>
              <w:softHyphen/>
              <w:t>melser som gäller avtal om varor och icke finansiella tjänster m.m. medan det i 3 kap. finns bestämmelser som gäller avtal om finansiella tjänster och finansiella instru</w:t>
            </w:r>
            <w:r>
              <w:rPr>
                <w:i/>
              </w:rPr>
              <w:softHyphen/>
              <w:t>ment</w:t>
            </w:r>
            <w:r>
              <w:t>.</w:t>
            </w:r>
          </w:p>
        </w:tc>
      </w:tr>
    </w:tbl>
    <w:p w:rsidR="00655D68" w:rsidRDefault="00655D68" w:rsidP="00655D68">
      <w:pPr>
        <w:rPr>
          <w:rFonts w:ascii="OrigGarmnd BT" w:hAnsi="OrigGarmnd BT"/>
          <w:sz w:val="21"/>
        </w:rPr>
      </w:pPr>
    </w:p>
    <w:p w:rsidR="00655D68" w:rsidRDefault="00655D68" w:rsidP="00655D68">
      <w:pPr>
        <w:pStyle w:val="Brdtextmedindrag"/>
        <w:jc w:val="center"/>
      </w:pPr>
      <w:r>
        <w:t>2 §</w:t>
      </w:r>
    </w:p>
    <w:p w:rsidR="00655D68" w:rsidRDefault="00655D68" w:rsidP="00655D68">
      <w:pPr>
        <w:pStyle w:val="Brdtextmedindrag"/>
      </w:pPr>
      <w:r>
        <w:t>I lagen avses med</w:t>
      </w:r>
    </w:p>
    <w:p w:rsidR="00655D68" w:rsidRDefault="00655D68" w:rsidP="00655D68">
      <w:pPr>
        <w:pStyle w:val="Brdtextmedindrag"/>
      </w:pPr>
      <w:r>
        <w:rPr>
          <w:i/>
          <w:u w:val="single"/>
        </w:rPr>
        <w:t>distansavtal:</w:t>
      </w:r>
      <w:r>
        <w:t xml:space="preserve"> avtal som ingås inom ramen för ett av närings</w:t>
      </w:r>
      <w:r>
        <w:softHyphen/>
        <w:t>idkaren organiserat system för att träffa avtal på distans och kommunikationen uteslutande sker på distans,</w:t>
      </w:r>
    </w:p>
    <w:tbl>
      <w:tblPr>
        <w:tblW w:w="5000" w:type="pct"/>
        <w:tblLook w:val="04A0" w:firstRow="1" w:lastRow="0" w:firstColumn="1" w:lastColumn="0" w:noHBand="0" w:noVBand="1"/>
      </w:tblPr>
      <w:tblGrid>
        <w:gridCol w:w="3056"/>
        <w:gridCol w:w="3057"/>
      </w:tblGrid>
      <w:tr w:rsidR="00655D68" w:rsidTr="00A64F4A">
        <w:tc>
          <w:tcPr>
            <w:tcW w:w="2500" w:type="pct"/>
            <w:hideMark/>
          </w:tcPr>
          <w:p w:rsidR="00655D68" w:rsidRDefault="00655D68" w:rsidP="00A64F4A">
            <w:pPr>
              <w:pStyle w:val="Brdtextmedindrag"/>
              <w:rPr>
                <w:i/>
              </w:rPr>
            </w:pPr>
            <w:r>
              <w:rPr>
                <w:i/>
                <w:u w:val="single"/>
              </w:rPr>
              <w:lastRenderedPageBreak/>
              <w:t>hemförsäljningsavtal:</w:t>
            </w:r>
            <w:r>
              <w:rPr>
                <w:i/>
              </w:rPr>
              <w:t xml:space="preserve"> avtal som ingås vid ett hembesök eller under en av närings</w:t>
            </w:r>
            <w:r>
              <w:rPr>
                <w:i/>
              </w:rPr>
              <w:softHyphen/>
              <w:t>idkaren organiserad utflykt till en plats utanför dennes fasta försälj</w:t>
            </w:r>
            <w:r>
              <w:rPr>
                <w:i/>
              </w:rPr>
              <w:softHyphen/>
              <w:t>ningsställe,</w:t>
            </w:r>
          </w:p>
        </w:tc>
        <w:tc>
          <w:tcPr>
            <w:tcW w:w="2500" w:type="pct"/>
            <w:hideMark/>
          </w:tcPr>
          <w:p w:rsidR="00655D68" w:rsidRDefault="00655D68" w:rsidP="00A64F4A">
            <w:pPr>
              <w:pStyle w:val="Brdtextmedindrag"/>
              <w:rPr>
                <w:rFonts w:ascii="OrigGarmnd BT" w:hAnsi="OrigGarmnd BT"/>
                <w:i/>
                <w:sz w:val="21"/>
              </w:rPr>
            </w:pPr>
            <w:r>
              <w:rPr>
                <w:i/>
                <w:u w:val="single"/>
              </w:rPr>
              <w:t>avtal utanför fasta affärs</w:t>
            </w:r>
            <w:r>
              <w:rPr>
                <w:i/>
                <w:u w:val="single"/>
              </w:rPr>
              <w:softHyphen/>
              <w:t>lokaler</w:t>
            </w:r>
            <w:r>
              <w:rPr>
                <w:i/>
              </w:rPr>
              <w:t>: avtal som ingås</w:t>
            </w:r>
          </w:p>
          <w:p w:rsidR="00655D68" w:rsidRDefault="00655D68" w:rsidP="00A64F4A">
            <w:pPr>
              <w:pStyle w:val="Brdtextmedindrag"/>
              <w:rPr>
                <w:i/>
                <w:u w:val="single"/>
              </w:rPr>
            </w:pPr>
            <w:r>
              <w:rPr>
                <w:i/>
              </w:rPr>
              <w:t>– då näringsidkaren och kon</w:t>
            </w:r>
            <w:r>
              <w:rPr>
                <w:i/>
              </w:rPr>
              <w:softHyphen/>
              <w:t>sumenten samtidigt är fysiskt när</w:t>
            </w:r>
            <w:r>
              <w:rPr>
                <w:i/>
              </w:rPr>
              <w:softHyphen/>
              <w:t>varande på en plats som inte är näringsidkarens affärslokaler eller som ingås efter det att konsu</w:t>
            </w:r>
            <w:r>
              <w:rPr>
                <w:i/>
              </w:rPr>
              <w:softHyphen/>
              <w:t>menten lämnat ett anbud vid ett sådant sammanträffande, eller</w:t>
            </w:r>
          </w:p>
        </w:tc>
      </w:tr>
      <w:tr w:rsidR="00655D68" w:rsidTr="00A64F4A">
        <w:tc>
          <w:tcPr>
            <w:tcW w:w="2500" w:type="pct"/>
          </w:tcPr>
          <w:p w:rsidR="00655D68" w:rsidRDefault="00655D68" w:rsidP="00A64F4A">
            <w:pPr>
              <w:pStyle w:val="Brdtextmedindrag"/>
              <w:rPr>
                <w:i/>
              </w:rPr>
            </w:pPr>
          </w:p>
        </w:tc>
        <w:tc>
          <w:tcPr>
            <w:tcW w:w="2500" w:type="pct"/>
            <w:hideMark/>
          </w:tcPr>
          <w:p w:rsidR="00655D68" w:rsidRDefault="00655D68" w:rsidP="00A64F4A">
            <w:pPr>
              <w:pStyle w:val="Brdtextmedindrag"/>
              <w:rPr>
                <w:i/>
              </w:rPr>
            </w:pPr>
            <w:r>
              <w:rPr>
                <w:i/>
              </w:rPr>
              <w:t>– i näringsidkarens fasta affärs</w:t>
            </w:r>
            <w:r>
              <w:rPr>
                <w:i/>
              </w:rPr>
              <w:softHyphen/>
              <w:t>lokaler eller med hjälp av något medel för distanskom</w:t>
            </w:r>
            <w:r>
              <w:rPr>
                <w:i/>
              </w:rPr>
              <w:softHyphen/>
              <w:t>munikation sedan konsumenten kon</w:t>
            </w:r>
            <w:r>
              <w:rPr>
                <w:i/>
              </w:rPr>
              <w:softHyphen/>
              <w:t>taktats på någon annan plats där denne och näringsidkaren samtidigt varit fysiskt närva</w:t>
            </w:r>
            <w:r>
              <w:rPr>
                <w:i/>
              </w:rPr>
              <w:softHyphen/>
              <w:t>rande, eller</w:t>
            </w:r>
          </w:p>
        </w:tc>
      </w:tr>
      <w:tr w:rsidR="00655D68" w:rsidTr="00A64F4A">
        <w:tc>
          <w:tcPr>
            <w:tcW w:w="2500" w:type="pct"/>
          </w:tcPr>
          <w:p w:rsidR="00655D68" w:rsidRDefault="00655D68" w:rsidP="00A64F4A">
            <w:pPr>
              <w:pStyle w:val="Brdtextmedindrag"/>
              <w:rPr>
                <w:i/>
              </w:rPr>
            </w:pPr>
          </w:p>
        </w:tc>
        <w:tc>
          <w:tcPr>
            <w:tcW w:w="2500" w:type="pct"/>
            <w:hideMark/>
          </w:tcPr>
          <w:p w:rsidR="00655D68" w:rsidRDefault="00655D68" w:rsidP="00A64F4A">
            <w:pPr>
              <w:pStyle w:val="Brdtextmedindrag"/>
              <w:rPr>
                <w:i/>
              </w:rPr>
            </w:pPr>
            <w:r>
              <w:rPr>
                <w:i/>
              </w:rPr>
              <w:t>– under en utflykt organi</w:t>
            </w:r>
            <w:r>
              <w:rPr>
                <w:i/>
              </w:rPr>
              <w:softHyphen/>
              <w:t>serad av näringsidkaren i syfte att mark</w:t>
            </w:r>
            <w:r>
              <w:rPr>
                <w:i/>
              </w:rPr>
              <w:softHyphen/>
              <w:t>nads</w:t>
            </w:r>
            <w:r>
              <w:rPr>
                <w:i/>
              </w:rPr>
              <w:softHyphen/>
              <w:t>föra och sälja varor eller tjänster till konsumenter,</w:t>
            </w:r>
          </w:p>
        </w:tc>
      </w:tr>
      <w:tr w:rsidR="00655D68" w:rsidTr="00A64F4A">
        <w:tc>
          <w:tcPr>
            <w:tcW w:w="2500" w:type="pct"/>
            <w:hideMark/>
          </w:tcPr>
          <w:p w:rsidR="00655D68" w:rsidRDefault="00655D68" w:rsidP="00A64F4A">
            <w:pPr>
              <w:pStyle w:val="Brdtextmedindrag"/>
              <w:rPr>
                <w:i/>
              </w:rPr>
            </w:pPr>
            <w:r>
              <w:rPr>
                <w:i/>
                <w:u w:val="single"/>
              </w:rPr>
              <w:t>hembesök:</w:t>
            </w:r>
            <w:r>
              <w:rPr>
                <w:i/>
              </w:rPr>
              <w:t xml:space="preserve"> ett besök i konsu</w:t>
            </w:r>
            <w:r>
              <w:rPr>
                <w:i/>
              </w:rPr>
              <w:softHyphen/>
              <w:t>mentens eller någon annan kon</w:t>
            </w:r>
            <w:r>
              <w:rPr>
                <w:i/>
              </w:rPr>
              <w:softHyphen/>
              <w:t>suments bostad eller på någon annan plats där konsu</w:t>
            </w:r>
            <w:r>
              <w:rPr>
                <w:i/>
              </w:rPr>
              <w:softHyphen/>
              <w:t>menten inte endast för stunden befinner sig,</w:t>
            </w:r>
          </w:p>
        </w:tc>
        <w:tc>
          <w:tcPr>
            <w:tcW w:w="2500" w:type="pct"/>
          </w:tcPr>
          <w:p w:rsidR="00655D68" w:rsidRDefault="00655D68" w:rsidP="00A64F4A">
            <w:pPr>
              <w:pStyle w:val="Brdtextmedindrag"/>
            </w:pPr>
          </w:p>
        </w:tc>
      </w:tr>
    </w:tbl>
    <w:p w:rsidR="00655D68" w:rsidRDefault="00655D68" w:rsidP="00655D68">
      <w:pPr>
        <w:pStyle w:val="Brdtextmedindrag"/>
        <w:rPr>
          <w:rFonts w:ascii="OrigGarmnd BT" w:hAnsi="OrigGarmnd BT"/>
          <w:i/>
          <w:sz w:val="21"/>
        </w:rPr>
      </w:pPr>
      <w:r>
        <w:rPr>
          <w:i/>
          <w:u w:val="single"/>
        </w:rPr>
        <w:t>konsument:</w:t>
      </w:r>
      <w:r>
        <w:rPr>
          <w:i/>
        </w:rPr>
        <w:t xml:space="preserve"> en fysisk person som handlar huvudsak</w:t>
      </w:r>
      <w:r>
        <w:rPr>
          <w:i/>
        </w:rPr>
        <w:softHyphen/>
        <w:t>ligen för ändamål som faller utanför näringsverksamhet,</w:t>
      </w:r>
    </w:p>
    <w:p w:rsidR="00655D68" w:rsidRDefault="00655D68" w:rsidP="00655D68">
      <w:pPr>
        <w:pStyle w:val="Brdtextmedindrag"/>
      </w:pPr>
      <w:r>
        <w:rPr>
          <w:i/>
          <w:u w:val="single"/>
        </w:rPr>
        <w:t>näringsidkare:</w:t>
      </w:r>
      <w:r>
        <w:rPr>
          <w:i/>
        </w:rPr>
        <w:t xml:space="preserve"> en fysisk eller juridisk person som hand</w:t>
      </w:r>
      <w:r>
        <w:rPr>
          <w:i/>
        </w:rPr>
        <w:softHyphen/>
        <w:t>lar för ändamål som har sam</w:t>
      </w:r>
      <w:r>
        <w:rPr>
          <w:i/>
        </w:rPr>
        <w:softHyphen/>
        <w:t>band med den egna näringsverksamheten.</w:t>
      </w:r>
    </w:p>
    <w:tbl>
      <w:tblPr>
        <w:tblW w:w="5000" w:type="pct"/>
        <w:tblLook w:val="04A0" w:firstRow="1" w:lastRow="0" w:firstColumn="1" w:lastColumn="0" w:noHBand="0" w:noVBand="1"/>
      </w:tblPr>
      <w:tblGrid>
        <w:gridCol w:w="3056"/>
        <w:gridCol w:w="3057"/>
      </w:tblGrid>
      <w:tr w:rsidR="00655D68" w:rsidTr="00A64F4A">
        <w:tc>
          <w:tcPr>
            <w:tcW w:w="2500" w:type="pct"/>
          </w:tcPr>
          <w:p w:rsidR="00655D68" w:rsidRDefault="00655D68" w:rsidP="00A64F4A">
            <w:pPr>
              <w:pStyle w:val="Brdtextmedindrag"/>
            </w:pPr>
          </w:p>
        </w:tc>
        <w:tc>
          <w:tcPr>
            <w:tcW w:w="2500" w:type="pct"/>
          </w:tcPr>
          <w:p w:rsidR="00655D68" w:rsidRDefault="00655D68" w:rsidP="00A64F4A">
            <w:pPr>
              <w:pStyle w:val="Rubrik5utannumrering"/>
              <w:rPr>
                <w:rFonts w:ascii="OrigGarmnd BT" w:hAnsi="OrigGarmnd BT"/>
                <w:sz w:val="22"/>
              </w:rPr>
            </w:pPr>
            <w:r>
              <w:t>Behörighet för näringsidkarens ombud</w:t>
            </w:r>
          </w:p>
          <w:p w:rsidR="00655D68" w:rsidRDefault="00655D68" w:rsidP="00A64F4A">
            <w:pPr>
              <w:pStyle w:val="Brdtext"/>
              <w:rPr>
                <w:i/>
              </w:rPr>
            </w:pPr>
            <w:r>
              <w:rPr>
                <w:i/>
              </w:rPr>
              <w:t>3 §</w:t>
            </w:r>
          </w:p>
        </w:tc>
      </w:tr>
      <w:tr w:rsidR="00655D68" w:rsidTr="00A64F4A">
        <w:tc>
          <w:tcPr>
            <w:tcW w:w="2500" w:type="pct"/>
          </w:tcPr>
          <w:p w:rsidR="00655D68" w:rsidRDefault="00655D68" w:rsidP="00A64F4A">
            <w:pPr>
              <w:pStyle w:val="Brdtextmedindrag"/>
            </w:pPr>
          </w:p>
        </w:tc>
        <w:tc>
          <w:tcPr>
            <w:tcW w:w="2500" w:type="pct"/>
            <w:hideMark/>
          </w:tcPr>
          <w:p w:rsidR="00655D68" w:rsidRDefault="00655D68" w:rsidP="00A64F4A">
            <w:pPr>
              <w:pStyle w:val="Brdtextmedindrag"/>
              <w:rPr>
                <w:i/>
              </w:rPr>
            </w:pPr>
            <w:r>
              <w:rPr>
                <w:i/>
              </w:rPr>
              <w:t>Anlitar näringsidkaren ett om</w:t>
            </w:r>
            <w:r>
              <w:rPr>
                <w:i/>
              </w:rPr>
              <w:softHyphen/>
              <w:t>bud, ska denne alltid anses behörig att handla på närings</w:t>
            </w:r>
            <w:r>
              <w:rPr>
                <w:i/>
              </w:rPr>
              <w:softHyphen/>
              <w:t>idkarens vägnar när det gäller att ingå distansavtal eller avtal utanför fasta affärslokaler, att utfästa för</w:t>
            </w:r>
            <w:r>
              <w:rPr>
                <w:i/>
              </w:rPr>
              <w:softHyphen/>
              <w:t>måner som är avsedda att ingå i ett sådant avtal samt att ta emot betal</w:t>
            </w:r>
            <w:r>
              <w:rPr>
                <w:i/>
              </w:rPr>
              <w:softHyphen/>
              <w:t>ning för näringsidkarens räkning. Näringsidkaren kan inte till nack</w:t>
            </w:r>
            <w:r>
              <w:rPr>
                <w:i/>
              </w:rPr>
              <w:softHyphen/>
              <w:t>del för konsumenten inskränka denna behörighet.</w:t>
            </w:r>
          </w:p>
        </w:tc>
      </w:tr>
    </w:tbl>
    <w:p w:rsidR="00655D68" w:rsidRDefault="00655D68" w:rsidP="00655D68">
      <w:pPr>
        <w:pStyle w:val="Rubrik4utannumrering"/>
        <w:rPr>
          <w:rFonts w:ascii="OrigGarmnd BT" w:hAnsi="OrigGarmnd BT"/>
          <w:sz w:val="22"/>
        </w:rPr>
      </w:pPr>
      <w:r>
        <w:lastRenderedPageBreak/>
        <w:t>2 kap. Avtal om varor och icke finansiella tjänster m.m.</w:t>
      </w:r>
    </w:p>
    <w:p w:rsidR="00655D68" w:rsidRDefault="00655D68" w:rsidP="00655D68">
      <w:pPr>
        <w:pStyle w:val="Rubrik4utannumrering"/>
        <w:spacing w:before="0"/>
      </w:pPr>
      <w:r>
        <w:t>Tillämpningsområde</w:t>
      </w:r>
    </w:p>
    <w:p w:rsidR="00655D68" w:rsidRDefault="00655D68" w:rsidP="00655D68">
      <w:pPr>
        <w:pStyle w:val="Brdtext"/>
      </w:pPr>
      <w:r>
        <w:rPr>
          <w:b/>
        </w:rPr>
        <w:t>1 §</w:t>
      </w:r>
      <w:r>
        <w:t>  Detta kapitel gäller för avtal varigenom en näringsidkare överlåter eller upplåter lös egendom till eller utför tjänster åt en konsument. Kapitlet gäller också för avtal varigenom en närings</w:t>
      </w:r>
      <w:r>
        <w:softHyphen/>
        <w:t>idkare upplåter fast egendom till en konsu</w:t>
      </w:r>
      <w:r>
        <w:softHyphen/>
        <w:t>ment.</w:t>
      </w:r>
    </w:p>
    <w:p w:rsidR="00655D68" w:rsidRDefault="00655D68" w:rsidP="00655D68">
      <w:pPr>
        <w:pStyle w:val="Brdtextmedindrag"/>
      </w:pPr>
      <w:r>
        <w:t>Kapitlet gäller inte avtal som</w:t>
      </w:r>
    </w:p>
    <w:p w:rsidR="00655D68" w:rsidRDefault="00655D68" w:rsidP="00655D68">
      <w:pPr>
        <w:pStyle w:val="Brdtextmedindrag"/>
      </w:pPr>
      <w:r>
        <w:t>1. avser uppförande av byggnad eller annan fast anläggning på mark eller i vatten,</w:t>
      </w:r>
    </w:p>
    <w:p w:rsidR="00655D68" w:rsidRDefault="00655D68" w:rsidP="00655D68">
      <w:pPr>
        <w:pStyle w:val="Brdtextmedindrag"/>
      </w:pPr>
      <w:r>
        <w:t>2. avser tillskapande, förvärv eller överlåtelse av rättigheter i fast egendom,</w:t>
      </w:r>
    </w:p>
    <w:p w:rsidR="00655D68" w:rsidRDefault="00655D68" w:rsidP="00655D68">
      <w:pPr>
        <w:pStyle w:val="Brdtextmedindrag"/>
      </w:pPr>
      <w:r>
        <w:t>3. avser upplåtelse av en byggnad eller en del av en byggnad som permanent bostad,</w:t>
      </w:r>
    </w:p>
    <w:p w:rsidR="00655D68" w:rsidRDefault="00655D68" w:rsidP="00655D68">
      <w:pPr>
        <w:pStyle w:val="Brdtextmedindrag"/>
      </w:pPr>
      <w:r>
        <w:t>4. ingås med hjälp av en varuautomat eller i en automatiserad affärs</w:t>
      </w:r>
      <w:r>
        <w:softHyphen/>
        <w:t>lokal,</w:t>
      </w:r>
    </w:p>
    <w:p w:rsidR="00655D68" w:rsidRDefault="00655D68" w:rsidP="00655D68">
      <w:pPr>
        <w:pStyle w:val="Brdtextmedindrag"/>
      </w:pPr>
      <w:r>
        <w:t>5. ingås med en operatör genom användning av en offentlig telefon</w:t>
      </w:r>
      <w:r>
        <w:softHyphen/>
        <w:t>automat eller genom användning av en enda telefon-, internet- eller faxuppkoppling,</w:t>
      </w:r>
    </w:p>
    <w:p w:rsidR="00655D68" w:rsidRDefault="00655D68" w:rsidP="00655D68">
      <w:pPr>
        <w:pStyle w:val="Brdtextmedindrag"/>
      </w:pPr>
      <w:r>
        <w:t>6. avser lotterier,</w:t>
      </w:r>
    </w:p>
    <w:p w:rsidR="00655D68" w:rsidRDefault="00655D68" w:rsidP="00655D68">
      <w:pPr>
        <w:pStyle w:val="Brdtextmedindrag"/>
      </w:pPr>
      <w:r>
        <w:t>7. avser försäljning av dagligvaror som levereras till en konsu</w:t>
      </w:r>
      <w:r>
        <w:softHyphen/>
        <w:t xml:space="preserve">ments bostad eller arbetsplats i ett distributionssystem med regelbunden utkörning, </w:t>
      </w:r>
    </w:p>
    <w:p w:rsidR="00655D68" w:rsidRDefault="00655D68" w:rsidP="00655D68">
      <w:pPr>
        <w:pStyle w:val="Brdtextmedindrag"/>
      </w:pPr>
      <w:r>
        <w:t>8. omfattas av lagen (1992:1672) om paket</w:t>
      </w:r>
      <w:r>
        <w:softHyphen/>
        <w:t>resor eller lagen (2011:914) om konsumentskydd vid avtal om tidsdelat boende eller långfristig semesterprodukt, eller</w:t>
      </w:r>
    </w:p>
    <w:p w:rsidR="00655D68" w:rsidRDefault="00655D68" w:rsidP="00655D68">
      <w:pPr>
        <w:pStyle w:val="Brdtextmedindrag"/>
      </w:pPr>
      <w:r>
        <w:t>9. avser finansiella tjänster eller överlåtelse eller emission av finansiella instrument.</w:t>
      </w:r>
    </w:p>
    <w:p w:rsidR="00655D68" w:rsidRDefault="00655D68" w:rsidP="00655D68">
      <w:pPr>
        <w:pStyle w:val="Brdtextmedindrag"/>
      </w:pPr>
      <w:r>
        <w:t>I fråga om avtal om transport av personer gäller endast 4 § tredje stycket och 10 §.</w:t>
      </w:r>
    </w:p>
    <w:p w:rsidR="00655D68" w:rsidRDefault="00655D68" w:rsidP="00655D68">
      <w:pPr>
        <w:pStyle w:val="Brdtextmedindrag"/>
      </w:pPr>
      <w:r>
        <w:t>Kapitlet gäller inte för avtal utanför fasta affärslokaler, om det pris som konsumenten sammanlagt ska betala understiger 400 kronor.</w:t>
      </w:r>
    </w:p>
    <w:p w:rsidR="00655D68" w:rsidRDefault="00655D68" w:rsidP="00655D68">
      <w:pPr>
        <w:pStyle w:val="Rubrik4utannumrering"/>
      </w:pPr>
      <w:r>
        <w:t>Information innan ett avtal ingås</w:t>
      </w:r>
    </w:p>
    <w:p w:rsidR="00655D68" w:rsidRDefault="00655D68" w:rsidP="00655D68">
      <w:pPr>
        <w:pStyle w:val="Brdtext"/>
      </w:pPr>
      <w:r>
        <w:rPr>
          <w:b/>
        </w:rPr>
        <w:t>2 §</w:t>
      </w:r>
      <w:r>
        <w:t>  I rimlig tid innan ett avtal ingås ska närings</w:t>
      </w:r>
      <w:r>
        <w:softHyphen/>
        <w:t xml:space="preserve">idkaren ge konsumenten information om </w:t>
      </w:r>
    </w:p>
    <w:p w:rsidR="00655D68" w:rsidRDefault="00655D68" w:rsidP="00655D68">
      <w:pPr>
        <w:pStyle w:val="Brdtextmedindrag"/>
      </w:pPr>
      <w:r>
        <w:t>1. sitt namn, telefonnummer och telefaxnummer samt sin gatuadress och e-postadress, och, om näringsidkaren agerar för annans räkning, dennes motsvarande uppgifter,</w:t>
      </w:r>
    </w:p>
    <w:p w:rsidR="00655D68" w:rsidRDefault="00655D68" w:rsidP="00655D68">
      <w:pPr>
        <w:pStyle w:val="Brdtextmedindrag"/>
      </w:pPr>
      <w:r>
        <w:t>2. varans eller tjänstens huvudsakliga egenskaper i den omfattning som är lämplig för mediet och för varan eller tjänsten,</w:t>
      </w:r>
    </w:p>
    <w:p w:rsidR="00655D68" w:rsidRDefault="00655D68" w:rsidP="00655D68">
      <w:pPr>
        <w:pStyle w:val="Brdtextmedindrag"/>
      </w:pPr>
      <w:r>
        <w:t>3. varans eller tjänstens pris inbegripet skatter och avgifter, eller, om priset inte kan anges i förväg, hur priset beräknas,</w:t>
      </w:r>
    </w:p>
    <w:p w:rsidR="00655D68" w:rsidRDefault="00655D68" w:rsidP="00655D68">
      <w:pPr>
        <w:pStyle w:val="Brdtextmedindrag"/>
      </w:pPr>
      <w:r>
        <w:t>4. kostnader för leverans eller porto och andra tillkommande kostnader,</w:t>
      </w:r>
    </w:p>
    <w:p w:rsidR="00655D68" w:rsidRDefault="00655D68" w:rsidP="00655D68">
      <w:pPr>
        <w:pStyle w:val="Brdtextmedindrag"/>
      </w:pPr>
      <w:r>
        <w:t>5. kostnaden för att ett medel för distanskommunikation används, om inte kostnaden är beräknad efter normaltaxa,</w:t>
      </w:r>
    </w:p>
    <w:p w:rsidR="00655D68" w:rsidRDefault="00655D68" w:rsidP="00655D68">
      <w:pPr>
        <w:pStyle w:val="Brdtextmedindrag"/>
      </w:pPr>
      <w:r>
        <w:t>6. sättet för betalning, leverans eller fullgörande på annat sätt, reklama</w:t>
      </w:r>
      <w:r>
        <w:softHyphen/>
        <w:t>tion samt datum för leverans eller fullgörande,</w:t>
      </w:r>
    </w:p>
    <w:p w:rsidR="00655D68" w:rsidRDefault="00655D68" w:rsidP="00655D68">
      <w:pPr>
        <w:pStyle w:val="Brdtextmedindrag"/>
      </w:pPr>
      <w:r>
        <w:lastRenderedPageBreak/>
        <w:t>7. möjligheten att ångra avtalet, villkoren och tidsfristen för ånger</w:t>
      </w:r>
      <w:r>
        <w:softHyphen/>
        <w:t>rätten, hur ångerrätten utövas och att det finns en standard</w:t>
      </w:r>
      <w:r>
        <w:softHyphen/>
        <w:t>blankett för utövande av ångerrätten,</w:t>
      </w:r>
    </w:p>
    <w:p w:rsidR="00655D68" w:rsidRDefault="00655D68" w:rsidP="00655D68">
      <w:pPr>
        <w:pStyle w:val="Brdtextmedindrag"/>
      </w:pPr>
      <w:r>
        <w:t>8. eventuell skyldighet att betala kostnaderna för att återsända varan och, för det fall varan till följd av sin natur är sådan att den inte kan åter</w:t>
      </w:r>
      <w:r>
        <w:softHyphen/>
        <w:t>sändas per post, kostnaderna för återsändandet, samt om konsumenten enligt 19 § är skyldig att ersätta närings</w:t>
      </w:r>
      <w:r>
        <w:softHyphen/>
        <w:t>idkaren,</w:t>
      </w:r>
    </w:p>
    <w:p w:rsidR="00655D68" w:rsidRDefault="00655D68" w:rsidP="00655D68">
      <w:pPr>
        <w:pStyle w:val="Brdtextmedindrag"/>
      </w:pPr>
      <w:r>
        <w:t>9. att det saknas ångerrätt, i fall som anges i 12 §,</w:t>
      </w:r>
    </w:p>
    <w:p w:rsidR="00655D68" w:rsidRDefault="00655D68" w:rsidP="00655D68">
      <w:pPr>
        <w:pStyle w:val="Brdtextmedindrag"/>
      </w:pPr>
      <w:r>
        <w:t>10. garantier eller liknande utfästelser som gäller för en vara,</w:t>
      </w:r>
    </w:p>
    <w:p w:rsidR="00655D68" w:rsidRDefault="00655D68" w:rsidP="00655D68">
      <w:pPr>
        <w:pStyle w:val="Brdtextmedindrag"/>
      </w:pPr>
      <w:r>
        <w:t>11. assistans och service som gäller efter försäljningen,</w:t>
      </w:r>
    </w:p>
    <w:p w:rsidR="00655D68" w:rsidRDefault="00655D68" w:rsidP="00655D68">
      <w:pPr>
        <w:pStyle w:val="Brdtextmedindrag"/>
      </w:pPr>
      <w:r>
        <w:t>12. förekomsten av uppförandekoder och om hur konsu</w:t>
      </w:r>
      <w:r>
        <w:softHyphen/>
        <w:t>menten kan ta del av dem,</w:t>
      </w:r>
    </w:p>
    <w:p w:rsidR="00655D68" w:rsidRDefault="00655D68" w:rsidP="00655D68">
      <w:pPr>
        <w:pStyle w:val="Brdtextmedindrag"/>
      </w:pPr>
      <w:r>
        <w:t>13. avtalets löptid och villkor för uppsägning av avtalet,</w:t>
      </w:r>
    </w:p>
    <w:p w:rsidR="00655D68" w:rsidRDefault="00655D68" w:rsidP="00655D68">
      <w:pPr>
        <w:pStyle w:val="Brdtextmedindrag"/>
      </w:pPr>
      <w:r>
        <w:t>14. avtalets kortaste löptid,</w:t>
      </w:r>
    </w:p>
    <w:p w:rsidR="00655D68" w:rsidRDefault="00655D68" w:rsidP="00655D68">
      <w:pPr>
        <w:pStyle w:val="Brdtextmedindrag"/>
      </w:pPr>
      <w:r>
        <w:t>15. handpenning eller andra ekonomiska garantier som kon</w:t>
      </w:r>
      <w:r>
        <w:softHyphen/>
        <w:t>sumenten ska lämna och de villkor som gäller för detta,</w:t>
      </w:r>
    </w:p>
    <w:p w:rsidR="00655D68" w:rsidRDefault="00655D68" w:rsidP="00655D68">
      <w:pPr>
        <w:pStyle w:val="Brdtextmedindrag"/>
      </w:pPr>
      <w:r>
        <w:t>16. hur digitalt innehåll fungerar och, i förekommande fall, vilka tekniska skyddsåtgärder som har använts,</w:t>
      </w:r>
    </w:p>
    <w:p w:rsidR="00655D68" w:rsidRDefault="00655D68" w:rsidP="00655D68">
      <w:pPr>
        <w:pStyle w:val="Brdtextmedindrag"/>
      </w:pPr>
      <w:r>
        <w:t>17. vilken maskin- och programvara som krävs för att använda digitalt innehåll, och</w:t>
      </w:r>
    </w:p>
    <w:p w:rsidR="00655D68" w:rsidRDefault="00655D68" w:rsidP="00655D68">
      <w:pPr>
        <w:pStyle w:val="Brdtextmedindrag"/>
      </w:pPr>
      <w:r>
        <w:t>18. vilka möjligheter som finns att få en tvist med närings</w:t>
      </w:r>
      <w:r>
        <w:softHyphen/>
        <w:t>idkaren prövad utanför domstol.</w:t>
      </w:r>
    </w:p>
    <w:p w:rsidR="00655D68" w:rsidRDefault="00655D68" w:rsidP="00655D68">
      <w:pPr>
        <w:pStyle w:val="Brdtextmedindrag"/>
      </w:pPr>
      <w:r>
        <w:t>Om avtalet ingås vid en auktion, får informationen enligt första stycket 1 ersättas med motsvarande uppgifter om auktions</w:t>
      </w:r>
      <w:r>
        <w:softHyphen/>
        <w:t>förrättaren.</w:t>
      </w:r>
    </w:p>
    <w:p w:rsidR="00655D68" w:rsidRDefault="00655D68" w:rsidP="00655D68">
      <w:pPr>
        <w:pStyle w:val="Brdtextmedindrag"/>
      </w:pPr>
      <w:r>
        <w:t>I fråga om avtal utanför fasta affärslokaler som avser repara</w:t>
      </w:r>
      <w:r>
        <w:softHyphen/>
        <w:t>tioner eller underhåll som omedel</w:t>
      </w:r>
      <w:r>
        <w:softHyphen/>
        <w:t>bart ska utföras och där det pris som konsumenten ska betala inte överstiger 1 500 kronor, behöver näringsidkaren endast lämna information enligt första stycket 1–3, 7 och 9.</w:t>
      </w:r>
    </w:p>
    <w:p w:rsidR="00655D68" w:rsidRDefault="00655D68" w:rsidP="00655D68">
      <w:pPr>
        <w:pStyle w:val="Brdtextmedindrag"/>
      </w:pPr>
    </w:p>
    <w:p w:rsidR="00655D68" w:rsidRDefault="00655D68" w:rsidP="00655D68">
      <w:pPr>
        <w:pStyle w:val="Brdtext"/>
      </w:pPr>
      <w:r>
        <w:rPr>
          <w:b/>
        </w:rPr>
        <w:t>3 §</w:t>
      </w:r>
      <w:r>
        <w:t>  När informationen enligt 2 § ges ska näringsidkaren ta särskild hän</w:t>
      </w:r>
      <w:r>
        <w:softHyphen/>
        <w:t>syn till behoven hos under</w:t>
      </w:r>
      <w:r>
        <w:softHyphen/>
        <w:t>åriga och andra särskilt utsatta konsu</w:t>
      </w:r>
      <w:r>
        <w:softHyphen/>
        <w:t>menter.</w:t>
      </w:r>
    </w:p>
    <w:p w:rsidR="00655D68" w:rsidRDefault="00655D68" w:rsidP="00655D68">
      <w:pPr>
        <w:pStyle w:val="Rubrik4utannumrering"/>
      </w:pPr>
      <w:r>
        <w:t>Hur information ska lämnas vid distansavtal</w:t>
      </w:r>
    </w:p>
    <w:p w:rsidR="00655D68" w:rsidRDefault="00655D68" w:rsidP="00655D68">
      <w:pPr>
        <w:pStyle w:val="Brdtext"/>
      </w:pPr>
      <w:r>
        <w:rPr>
          <w:b/>
        </w:rPr>
        <w:t>4 §</w:t>
      </w:r>
      <w:r>
        <w:t>  I fråga om distansavtal ska informationen enligt 2 § ges klart och begripligt på ett sätt som är anpassat till det medel för distanskom</w:t>
      </w:r>
      <w:r>
        <w:softHyphen/>
        <w:t>munikation som används.</w:t>
      </w:r>
    </w:p>
    <w:p w:rsidR="00655D68" w:rsidRDefault="00655D68" w:rsidP="00655D68">
      <w:pPr>
        <w:pStyle w:val="Brdtextmedindrag"/>
      </w:pPr>
      <w:r>
        <w:t>Om avtalet ska ingås med hjälp av ett medel för distanskommu</w:t>
      </w:r>
      <w:r>
        <w:softHyphen/>
        <w:t>nikation som gör att information endast kan ges i begränsad omfattning eller under begränsad tid, ska åtminstone informa</w:t>
      </w:r>
      <w:r>
        <w:softHyphen/>
        <w:t>tion enligt 2 § första stycket 1–3, 7 och 13 lämnas med hjälp av det kommunikationsmedlet. Övrig information enligt 2 § första stycket får lämnas på annat lämpligt sätt.</w:t>
      </w:r>
    </w:p>
    <w:p w:rsidR="00655D68" w:rsidRDefault="00655D68" w:rsidP="00655D68">
      <w:pPr>
        <w:pStyle w:val="Brdtextmedindrag"/>
      </w:pPr>
      <w:r>
        <w:t>Innan ett avtal ingås elektroniskt, ska näringsidkaren tydligt upp</w:t>
      </w:r>
      <w:r>
        <w:softHyphen/>
        <w:t>märksamma konsumenten på innehållet i den information som ges enligt 2 § första stycket 2–4, 13 och 14.</w:t>
      </w:r>
    </w:p>
    <w:p w:rsidR="00655D68" w:rsidRDefault="00655D68" w:rsidP="00655D68">
      <w:pPr>
        <w:pStyle w:val="Brdtextmedindrag"/>
      </w:pPr>
      <w:r>
        <w:t>Vid telefonförsäljning ska näringsidkaren i början av samtalet infor</w:t>
      </w:r>
      <w:r>
        <w:softHyphen/>
        <w:t>mera konsumenten om sin identitet och namnet på den person som är i kontakt med konsumenten och dennes relation till näringsidkaren. Näringsidkaren ska då också informera om sam</w:t>
      </w:r>
      <w:r>
        <w:softHyphen/>
        <w:t>talets syfte.</w:t>
      </w:r>
    </w:p>
    <w:p w:rsidR="00655D68" w:rsidRDefault="00655D68" w:rsidP="00655D68">
      <w:pPr>
        <w:pStyle w:val="Brdtext"/>
        <w:rPr>
          <w:b/>
        </w:rPr>
      </w:pPr>
    </w:p>
    <w:p w:rsidR="00655D68" w:rsidRDefault="00655D68" w:rsidP="00655D68">
      <w:pPr>
        <w:pStyle w:val="Brdtext"/>
      </w:pPr>
      <w:r>
        <w:rPr>
          <w:b/>
        </w:rPr>
        <w:lastRenderedPageBreak/>
        <w:t>5 §</w:t>
      </w:r>
      <w:r>
        <w:t xml:space="preserve">  När ett distansavtal har ingåtts ska näringsidkaren inom rimlig tid lämna konsumenten en bekräftelse på det ingångna avtalet. Bekräftelsen ska lämnas senast när varan levereras eller tjänsten börjar utföras. </w:t>
      </w:r>
    </w:p>
    <w:p w:rsidR="00655D68" w:rsidRDefault="00655D68" w:rsidP="00655D68">
      <w:pPr>
        <w:pStyle w:val="Brdtextmedindrag"/>
      </w:pPr>
      <w:r>
        <w:t>Bekräftelsen ska lämnas i en läsbar och varaktig form som är till</w:t>
      </w:r>
      <w:r>
        <w:softHyphen/>
        <w:t>gänglig för konsumenten och innehålla all information enligt 2 § som inte dessförinnan lämnats i sådan form. Om konsu</w:t>
      </w:r>
      <w:r>
        <w:softHyphen/>
        <w:t>menten i enlighet med 12 § första stycket 11 avstått från ångerrätt, ska det framgå av bekräf</w:t>
      </w:r>
      <w:r>
        <w:softHyphen/>
        <w:t>tel</w:t>
      </w:r>
      <w:r>
        <w:softHyphen/>
        <w:t xml:space="preserve">sen. </w:t>
      </w:r>
    </w:p>
    <w:p w:rsidR="00655D68" w:rsidRDefault="00655D68" w:rsidP="00655D68">
      <w:pPr>
        <w:pStyle w:val="Rubrik4utannumrering"/>
      </w:pPr>
      <w:r>
        <w:t>Hur information ska lämnas vid avtal utanför fasta affärslokaler</w:t>
      </w:r>
    </w:p>
    <w:p w:rsidR="00655D68" w:rsidRDefault="00655D68" w:rsidP="00655D68">
      <w:pPr>
        <w:pStyle w:val="Brdtext"/>
      </w:pPr>
      <w:r>
        <w:rPr>
          <w:b/>
        </w:rPr>
        <w:t>6 §</w:t>
      </w:r>
      <w:r>
        <w:t>  I fråga om avtal utanför fasta affärslokaler ska informa</w:t>
      </w:r>
      <w:r>
        <w:softHyphen/>
        <w:t>tionen enligt 2 § ges klart och begripligt i en handling. Om konsumenten samtycker till det, får den ges i annan läsbar och varaktig form som är tillgänglig för konsumenten.</w:t>
      </w:r>
    </w:p>
    <w:p w:rsidR="00655D68" w:rsidRDefault="00655D68" w:rsidP="00655D68">
      <w:pPr>
        <w:pStyle w:val="Brdtextmedindrag"/>
      </w:pPr>
      <w:r>
        <w:t>När ett avtal har ingåtts ska näringsidkaren lämna konsu</w:t>
      </w:r>
      <w:r>
        <w:softHyphen/>
        <w:t>menten en kopia av ett undertecknat avtal eller en motsvarande bekräf</w:t>
      </w:r>
      <w:r>
        <w:softHyphen/>
        <w:t>telse på att avtalet ingåtts. Bekräftelsen ska lämnas i en handling eller, om konsu</w:t>
      </w:r>
      <w:r>
        <w:softHyphen/>
        <w:t>menten samtycker till det, i en annan läsbar och varaktig form som är tillgänglig för konsumenten. Har närings</w:t>
      </w:r>
      <w:r>
        <w:softHyphen/>
        <w:t>idkaren endast lämnat begränsad information enligt 2 § tredje stycket innan avtalet ingicks, ska bekräftel</w:t>
      </w:r>
      <w:r>
        <w:softHyphen/>
        <w:t>sen innehålla full</w:t>
      </w:r>
      <w:r>
        <w:softHyphen/>
        <w:t>ständig information enligt 2 §. Om konsumenten i enlighet med 12 § första stycket 11 avstått från ångerrätt, ska det framgå av bekräftelsen.</w:t>
      </w:r>
    </w:p>
    <w:p w:rsidR="00655D68" w:rsidRDefault="00655D68" w:rsidP="00655D68">
      <w:pPr>
        <w:pStyle w:val="Rubrik4utannumrering"/>
      </w:pPr>
      <w:r>
        <w:t>Påföljd vid utebliven information</w:t>
      </w:r>
    </w:p>
    <w:p w:rsidR="00655D68" w:rsidRDefault="00655D68" w:rsidP="00655D68">
      <w:pPr>
        <w:pStyle w:val="Brdtext"/>
      </w:pPr>
      <w:r>
        <w:rPr>
          <w:b/>
        </w:rPr>
        <w:t>7 §</w:t>
      </w:r>
      <w:r>
        <w:t>  Om näringsidkaren inte ger information i enlighet med 2–6 §§ ska marknadsföringslagen (2008:486) tillämpas, med undantag av bestäm</w:t>
      </w:r>
      <w:r>
        <w:softHyphen/>
        <w:t>melserna i 29–36 §§ om marknadsstörnings</w:t>
      </w:r>
      <w:r>
        <w:softHyphen/>
        <w:t>avgift. Sådan information ska anses vara väsentlig enligt 10 § tredje stycket marknadsföringslagen.</w:t>
      </w:r>
    </w:p>
    <w:p w:rsidR="00655D68" w:rsidRDefault="00655D68" w:rsidP="00655D68">
      <w:pPr>
        <w:pStyle w:val="Brdtextmedindrag"/>
      </w:pPr>
    </w:p>
    <w:p w:rsidR="00655D68" w:rsidRDefault="00655D68" w:rsidP="00655D68">
      <w:pPr>
        <w:pStyle w:val="Brdtext"/>
      </w:pPr>
      <w:r>
        <w:rPr>
          <w:b/>
        </w:rPr>
        <w:t>8 §</w:t>
      </w:r>
      <w:r>
        <w:t>  Om näringsidkaren inte har lämnat information om till</w:t>
      </w:r>
      <w:r>
        <w:softHyphen/>
        <w:t xml:space="preserve">kommande kostnader som anges i 2 § första stycket 4, är konsumenten inte skyldig att betala sådana kostnader. </w:t>
      </w:r>
    </w:p>
    <w:p w:rsidR="00655D68" w:rsidRDefault="00655D68" w:rsidP="00655D68">
      <w:pPr>
        <w:pStyle w:val="Rubrik4utannumrering"/>
      </w:pPr>
      <w:r>
        <w:t>Informationen som avtalsinnehåll</w:t>
      </w:r>
    </w:p>
    <w:p w:rsidR="00655D68" w:rsidRDefault="00655D68" w:rsidP="00655D68">
      <w:pPr>
        <w:pStyle w:val="Brdtext"/>
      </w:pPr>
      <w:r>
        <w:rPr>
          <w:b/>
        </w:rPr>
        <w:t>9 §  </w:t>
      </w:r>
      <w:r>
        <w:t>Om ett avtal ingås, ska uppgifterna i informationen enligt 2 § utgöra en del av avtalet, såvida parterna inte uttryckligen kommer överens om annat.</w:t>
      </w:r>
    </w:p>
    <w:p w:rsidR="00655D68" w:rsidRDefault="00655D68" w:rsidP="00655D68">
      <w:pPr>
        <w:pStyle w:val="Rubrik4utannumrering"/>
      </w:pPr>
      <w:r>
        <w:t>Konsumentens ansvar vid elektroniska avtal</w:t>
      </w:r>
    </w:p>
    <w:p w:rsidR="00655D68" w:rsidRDefault="00655D68" w:rsidP="00655D68">
      <w:pPr>
        <w:pStyle w:val="Brdtext"/>
      </w:pPr>
      <w:r>
        <w:rPr>
          <w:b/>
        </w:rPr>
        <w:t>10 §</w:t>
      </w:r>
      <w:r>
        <w:t>  Konsumenten är bunden av en betalningsförpliktelse som följer av ett distansavtal som ingåtts elektroniskt endast om han eller hon uttryck</w:t>
      </w:r>
      <w:r>
        <w:softHyphen/>
        <w:t>ligen påtagit sig förpliktelsen.</w:t>
      </w:r>
    </w:p>
    <w:p w:rsidR="00655D68" w:rsidRDefault="00655D68" w:rsidP="00655D68">
      <w:pPr>
        <w:pStyle w:val="Rubrik4utannumrering"/>
      </w:pPr>
      <w:r>
        <w:t>Konsumentens ångerrätt</w:t>
      </w:r>
    </w:p>
    <w:p w:rsidR="00655D68" w:rsidRDefault="00655D68" w:rsidP="00655D68">
      <w:pPr>
        <w:pStyle w:val="Brdtext"/>
      </w:pPr>
      <w:r>
        <w:rPr>
          <w:b/>
        </w:rPr>
        <w:t>11 §</w:t>
      </w:r>
      <w:r>
        <w:t xml:space="preserve">  Konsumenten har rätt att frånträda avtalet (ångerrätt) genom att till näringsidkaren lämna eller sända ett meddelande om detta inom 14 dagar </w:t>
      </w:r>
      <w:r>
        <w:lastRenderedPageBreak/>
        <w:t>från den dag som anges i 13 § (ånger</w:t>
      </w:r>
      <w:r>
        <w:softHyphen/>
        <w:t>frist). Konsumenten kan för detta ändamål använda sig av ett standardformulär, ”ångerblankett”, som till</w:t>
      </w:r>
      <w:r>
        <w:softHyphen/>
        <w:t>handahålls av Konsu</w:t>
      </w:r>
      <w:r>
        <w:softHyphen/>
        <w:t>mentverket.</w:t>
      </w:r>
    </w:p>
    <w:p w:rsidR="00655D68" w:rsidRDefault="00655D68" w:rsidP="00655D68">
      <w:pPr>
        <w:pStyle w:val="Brdtextmedindrag"/>
      </w:pPr>
      <w:r>
        <w:t>Om näringsidkaren möjliggör för konsumenten att lämna ett med</w:t>
      </w:r>
      <w:r>
        <w:softHyphen/>
        <w:t>delande enligt första stycket elektroniskt och konsumenten använder sig av den möjligheten, ska näringsidkaren utan dröjsmål bekräfta mot</w:t>
      </w:r>
      <w:r>
        <w:softHyphen/>
        <w:t xml:space="preserve">tagandet av meddelandet på ett varaktigt medium. </w:t>
      </w:r>
    </w:p>
    <w:p w:rsidR="00655D68" w:rsidRDefault="00655D68" w:rsidP="00655D68">
      <w:pPr>
        <w:pStyle w:val="Brdtextmedindrag"/>
      </w:pPr>
      <w:r>
        <w:t>Har konsumenten i rätt tid och på ett ändamålsenligt sätt lämnat eller sänt ett meddelande enligt första stycket, får meddelandet åberopas även om det försenas, för</w:t>
      </w:r>
      <w:r>
        <w:softHyphen/>
        <w:t>vanskas eller inte kommer fram.</w:t>
      </w:r>
    </w:p>
    <w:p w:rsidR="00655D68" w:rsidRDefault="00655D68" w:rsidP="00655D68">
      <w:pPr>
        <w:pStyle w:val="Rubrik4utannumrering"/>
      </w:pPr>
      <w:r>
        <w:t>Undantag från ångerrätten</w:t>
      </w:r>
    </w:p>
    <w:p w:rsidR="00655D68" w:rsidRDefault="00655D68" w:rsidP="00655D68">
      <w:pPr>
        <w:pStyle w:val="Brdtext"/>
      </w:pPr>
      <w:r>
        <w:rPr>
          <w:b/>
        </w:rPr>
        <w:t>12 §</w:t>
      </w:r>
      <w:r>
        <w:t>  Ångerrätt gäller inte för avtal som</w:t>
      </w:r>
    </w:p>
    <w:p w:rsidR="00655D68" w:rsidRDefault="00655D68" w:rsidP="00655D68">
      <w:pPr>
        <w:pStyle w:val="Brdtextmedindrag"/>
      </w:pPr>
      <w:r>
        <w:t>1. avser en tjänst som har fullgjorts, när fullgörandet har på</w:t>
      </w:r>
      <w:r>
        <w:softHyphen/>
        <w:t xml:space="preserve">börjats under ångerfristen med konsumentens uttryckliga samtycke till det och medgivande till att ångerrätten går förlorad när tjänsten har fullgjorts, </w:t>
      </w:r>
    </w:p>
    <w:p w:rsidR="00655D68" w:rsidRDefault="00655D68" w:rsidP="00655D68">
      <w:pPr>
        <w:pStyle w:val="Brdtextmedindrag"/>
      </w:pPr>
      <w:r>
        <w:t>2.  avser en vara eller tjänst vars pris beror på sådana svängningar på marknaden som näringsidkaren inte kan påverka och som kan uppstå under ångerfristen,</w:t>
      </w:r>
    </w:p>
    <w:p w:rsidR="00655D68" w:rsidRDefault="00655D68" w:rsidP="00655D68">
      <w:pPr>
        <w:pStyle w:val="Brdtextmedindrag"/>
      </w:pPr>
      <w:r>
        <w:t>3. avser en vara som har tillverkats enligt konsumentens anvisningar eller som har getts en tydlig personlig prägel,</w:t>
      </w:r>
    </w:p>
    <w:p w:rsidR="00655D68" w:rsidRDefault="00655D68" w:rsidP="00655D68">
      <w:pPr>
        <w:pStyle w:val="Brdtextmedindrag"/>
      </w:pPr>
      <w:r>
        <w:t>4. avser en vara som på grund av sin beskaffenhet inte kan återlämnas eller som snabbt kan försämras eller bli för gammal,</w:t>
      </w:r>
    </w:p>
    <w:p w:rsidR="00655D68" w:rsidRDefault="00655D68" w:rsidP="00655D68">
      <w:pPr>
        <w:pStyle w:val="Brdtextmedindrag"/>
      </w:pPr>
      <w:r>
        <w:t>5. avser en förseglad vara som av hälsoskydds- eller hygien</w:t>
      </w:r>
      <w:r>
        <w:softHyphen/>
        <w:t>skäl inte lämpligen kan återlämnas och förseglingen har brutits,</w:t>
      </w:r>
    </w:p>
    <w:p w:rsidR="00655D68" w:rsidRDefault="00655D68" w:rsidP="00655D68">
      <w:pPr>
        <w:pStyle w:val="Brdtextmedindrag"/>
      </w:pPr>
      <w:r>
        <w:t>6. avser en vara som till sin natur är sådan att den efter leverans blandas med andra varor som därefter inte kan skiljas från varandra,</w:t>
      </w:r>
    </w:p>
    <w:p w:rsidR="00655D68" w:rsidRDefault="00655D68" w:rsidP="00655D68">
      <w:pPr>
        <w:pStyle w:val="Brdtextmedindrag"/>
      </w:pPr>
      <w:r>
        <w:t>7. avser köp av alkoholhaltiga drycker till ett bestämt pris, när leverans inte kan ske inom 30 dagar och varans värde vid leveranstidpunkten beror på sådana svängningar på marknaden som näringsidkaren inte kan påverka,</w:t>
      </w:r>
    </w:p>
    <w:p w:rsidR="00655D68" w:rsidRDefault="00655D68" w:rsidP="00655D68">
      <w:pPr>
        <w:pStyle w:val="Brdtextmedindrag"/>
      </w:pPr>
      <w:r>
        <w:t>8. avser en förseglad ljud- eller bildupptagning eller ett förseglat datorprogram och förseglingen har brutits,</w:t>
      </w:r>
    </w:p>
    <w:p w:rsidR="00655D68" w:rsidRDefault="00655D68" w:rsidP="00655D68">
      <w:pPr>
        <w:pStyle w:val="Brdtextmedindrag"/>
      </w:pPr>
      <w:r>
        <w:t xml:space="preserve">9. avser en tidning eller en tidskrift, </w:t>
      </w:r>
    </w:p>
    <w:p w:rsidR="00655D68" w:rsidRDefault="00655D68" w:rsidP="00655D68">
      <w:pPr>
        <w:pStyle w:val="Brdtextmedindrag"/>
      </w:pPr>
      <w:r>
        <w:t xml:space="preserve">10. ingås vid en auktion, om det är möjligt att delta i auktionen även på ett annat sätt än genom att använda ett medel för distanskommunikation, </w:t>
      </w:r>
    </w:p>
    <w:p w:rsidR="00655D68" w:rsidRDefault="00655D68" w:rsidP="00655D68">
      <w:pPr>
        <w:pStyle w:val="Brdtextmedindrag"/>
      </w:pPr>
      <w:r>
        <w:t>11. avser digitalt innehåll som under ångerfristen levererats på annat sätt än på ett fysiskt medium när konsumenten uttryck</w:t>
      </w:r>
      <w:r>
        <w:softHyphen/>
        <w:t xml:space="preserve">ligen samtyckt till det och medgett att ångerrätten går förlorad när tjänsten har fullgjorts, </w:t>
      </w:r>
    </w:p>
    <w:p w:rsidR="00655D68" w:rsidRDefault="00655D68" w:rsidP="00655D68">
      <w:pPr>
        <w:pStyle w:val="Brdtextmedindrag"/>
      </w:pPr>
      <w:r>
        <w:t>12. avser inkvartering, varutransport, biluthyrning eller serve</w:t>
      </w:r>
      <w:r>
        <w:softHyphen/>
        <w:t>ring, catering eller någon annan liknande tjänst, eller kultur</w:t>
      </w:r>
      <w:r>
        <w:softHyphen/>
        <w:t>evene</w:t>
      </w:r>
      <w:r>
        <w:softHyphen/>
        <w:t>mang, idrottsevenemang eller någon annan liknande fritids</w:t>
      </w:r>
      <w:r>
        <w:softHyphen/>
        <w:t>aktivitet, om närings</w:t>
      </w:r>
      <w:r>
        <w:softHyphen/>
        <w:t>idkaren på en bestämd dag eller under en bestämd tidsperiod ska till</w:t>
      </w:r>
      <w:r>
        <w:softHyphen/>
        <w:t>handahålla tjänsten, eller</w:t>
      </w:r>
    </w:p>
    <w:p w:rsidR="00655D68" w:rsidRDefault="00655D68" w:rsidP="00655D68">
      <w:pPr>
        <w:pStyle w:val="Brdtextmedindrag"/>
      </w:pPr>
      <w:r>
        <w:t>13. avser brådskande reparations- eller underhållsåtgärder som ingås vid ett hembesök på konsumentens begäran.</w:t>
      </w:r>
    </w:p>
    <w:p w:rsidR="00655D68" w:rsidRDefault="00655D68" w:rsidP="00655D68">
      <w:pPr>
        <w:pStyle w:val="Rubrik4utannumrering"/>
      </w:pPr>
      <w:r>
        <w:lastRenderedPageBreak/>
        <w:t>Ångerfristens början</w:t>
      </w:r>
    </w:p>
    <w:p w:rsidR="00655D68" w:rsidRDefault="00655D68" w:rsidP="00655D68">
      <w:pPr>
        <w:pStyle w:val="Brdtext"/>
      </w:pPr>
      <w:r>
        <w:rPr>
          <w:b/>
        </w:rPr>
        <w:t>13 §</w:t>
      </w:r>
      <w:r>
        <w:t>  Vid avtal om överlåtelse eller upplåtelse av varor börjar ånger</w:t>
      </w:r>
      <w:r>
        <w:softHyphen/>
        <w:t>fristen löpa den dag då konsumenten tar emot varan. Om avtalet avser flera varor eller en vara som består av flera delar, börjar ångerfristen löpa den dag då konsumenten tar emot den sista varan eller den sista delen av varan. Om avtalet avser regelbunden leverans av varor under en viss tid, börjar ånger</w:t>
      </w:r>
      <w:r>
        <w:softHyphen/>
        <w:t>fristen löpa när konsumenten tar emot den första varan.</w:t>
      </w:r>
    </w:p>
    <w:p w:rsidR="00655D68" w:rsidRDefault="00655D68" w:rsidP="00655D68">
      <w:pPr>
        <w:pStyle w:val="Brdtextmedindrag"/>
      </w:pPr>
      <w:r>
        <w:t>Vid avtal om tillhandahållande av digitalt innehåll som inte levereras på ett fysiskt medium börjar ångerfristen löpa den dag då avtalet ingås.</w:t>
      </w:r>
    </w:p>
    <w:p w:rsidR="00655D68" w:rsidRDefault="00655D68" w:rsidP="00655D68">
      <w:pPr>
        <w:pStyle w:val="Brdtextmedindrag"/>
      </w:pPr>
      <w:r>
        <w:t>Vid avtal om en tjänst börjar ångerfristen löpa den dag då avtalet ingås. Detsamma gäller för avtal om leverans av vatten, gas eller el, när försäljningen inte sker i en begränsad volym eller en fastställd kvantitet, och för avtal om leverans av fjärrvärme. Om konsumenten vill att tjänsten ska tillhandahållas eller att leverans ska ske under ångerfristen, ska konsumenten uttryck</w:t>
      </w:r>
      <w:r>
        <w:softHyphen/>
        <w:t>ligen begära detta.</w:t>
      </w:r>
    </w:p>
    <w:p w:rsidR="00655D68" w:rsidRDefault="00655D68" w:rsidP="00655D68">
      <w:pPr>
        <w:pStyle w:val="Brdtextmedindrag"/>
      </w:pPr>
    </w:p>
    <w:p w:rsidR="00655D68" w:rsidRDefault="00655D68" w:rsidP="00655D68">
      <w:pPr>
        <w:pStyle w:val="Brdtext"/>
      </w:pPr>
      <w:r>
        <w:rPr>
          <w:b/>
        </w:rPr>
        <w:t>14 §</w:t>
      </w:r>
      <w:r>
        <w:t>  Om näringsidkaren i strid med 2 § första stycket 7 under</w:t>
      </w:r>
      <w:r>
        <w:softHyphen/>
        <w:t>låtit att ge information om ångerrätten, förlorar konsumenten sin ångerrätt ett år efter den dag då ångerfristen skulle ha löpt ut enligt 13 §. Om informa</w:t>
      </w:r>
      <w:r>
        <w:softHyphen/>
        <w:t>tionen lämnas till konsumenten först efter det att ångerfristen enligt 13 § börjat löpa, förlorar konsu</w:t>
      </w:r>
      <w:r>
        <w:softHyphen/>
        <w:t>menten sin ångerrätt 14 dagar efter det att han eller hon mottagit informationen.</w:t>
      </w:r>
    </w:p>
    <w:p w:rsidR="00655D68" w:rsidRDefault="00655D68" w:rsidP="00655D68">
      <w:pPr>
        <w:pStyle w:val="Rubrik4utannumrering"/>
      </w:pPr>
      <w:r>
        <w:t>Verkan av att konsumenten utövar sin ångerrätt</w:t>
      </w:r>
    </w:p>
    <w:p w:rsidR="00655D68" w:rsidRDefault="00655D68" w:rsidP="00655D68">
      <w:pPr>
        <w:pStyle w:val="Brdtext"/>
      </w:pPr>
      <w:r>
        <w:rPr>
          <w:b/>
        </w:rPr>
        <w:t>15 §</w:t>
      </w:r>
      <w:r>
        <w:t>  Om konsumenten utövar sin ångerrätt, upphör parternas skyldig</w:t>
      </w:r>
      <w:r>
        <w:softHyphen/>
        <w:t>heter att fullgöra avtalet. Har näringsidkaren ännu inte accepterat ett anbud från konsumenten, upphör konsumentens skyldighet att stå vid sitt anbud.</w:t>
      </w:r>
    </w:p>
    <w:p w:rsidR="00655D68" w:rsidRDefault="00655D68" w:rsidP="00655D68">
      <w:pPr>
        <w:pStyle w:val="Brdtextmedindrag"/>
      </w:pPr>
    </w:p>
    <w:p w:rsidR="00655D68" w:rsidRDefault="00655D68" w:rsidP="00655D68">
      <w:pPr>
        <w:pStyle w:val="Brdtext"/>
      </w:pPr>
      <w:r>
        <w:rPr>
          <w:b/>
        </w:rPr>
        <w:t>16 §</w:t>
      </w:r>
      <w:r>
        <w:t>  Konsumenten ska så snart som möjligt men senast inom 14 dagar från det att konsumenten lämnade sitt meddelande om att han eller hon frånträder avtalet på egen bekostnad lämna eller sända tillbaka varan till näringsidkaren. Detta gäller inte om näringsidkaren har erbjudit sig att själv hämta varan. Det gäller inte heller vid avtal utanför fasta affärs</w:t>
      </w:r>
      <w:r>
        <w:softHyphen/>
        <w:t>lokaler, om varan levererats till konsumentens bostad när avtalet ingicks och varan inte lämpligen kan skickas med post.</w:t>
      </w:r>
    </w:p>
    <w:p w:rsidR="00655D68" w:rsidRDefault="00655D68" w:rsidP="00655D68">
      <w:pPr>
        <w:pStyle w:val="Brdtextmedindrag"/>
      </w:pPr>
      <w:r>
        <w:t>Om näringsidkaren har gått med på att stå för kostnaden för åter</w:t>
      </w:r>
      <w:r>
        <w:softHyphen/>
        <w:t>sändande av varan eller har underlåtit att informera konsu</w:t>
      </w:r>
      <w:r>
        <w:softHyphen/>
        <w:t>menten i enlighet med 2 § första stycket 8, ska kostnaden bäras av näringsidkaren.</w:t>
      </w:r>
    </w:p>
    <w:p w:rsidR="00655D68" w:rsidRDefault="00655D68" w:rsidP="00655D68">
      <w:pPr>
        <w:pStyle w:val="Brdtextmedindrag"/>
      </w:pPr>
    </w:p>
    <w:p w:rsidR="00655D68" w:rsidRDefault="00655D68" w:rsidP="00655D68">
      <w:pPr>
        <w:pStyle w:val="Brdtext"/>
      </w:pPr>
      <w:r>
        <w:rPr>
          <w:b/>
        </w:rPr>
        <w:t>17 §  </w:t>
      </w:r>
      <w:r>
        <w:t>Om konsumenten utövar sin ångerrätt, ska näringsidkaren snarast och senast inom 14 dagar betala tillbaka vad konsumen</w:t>
      </w:r>
      <w:r>
        <w:softHyphen/>
        <w:t>ten har betalat till näringsidkaren. Tiden ska räknas från den dag då näringsidkaren tog emot konsumentens meddelande om att avtalet frånträds. Vid avtal om överlåtelse eller upplåtelse av en vara är näringsidkaren dock inte skyldig att göra återbetalningen förrän han mottagit varan eller konsumenten visat att varan har återsänts, om inte näringsidkaren åtagit sig att hämta varan.</w:t>
      </w:r>
    </w:p>
    <w:p w:rsidR="00655D68" w:rsidRDefault="00655D68" w:rsidP="00655D68">
      <w:pPr>
        <w:pStyle w:val="Brdtextmedindrag"/>
      </w:pPr>
      <w:r>
        <w:lastRenderedPageBreak/>
        <w:t>Återbetalningen ska, om inte något annat avtalats, göras med samma betalningssätt som konsumenten använt. Konsumen</w:t>
      </w:r>
      <w:r>
        <w:softHyphen/>
        <w:t>ten får inte vidkännas några kostnader på grund av att ett visst betalningssätt används.</w:t>
      </w:r>
    </w:p>
    <w:p w:rsidR="00655D68" w:rsidRDefault="00655D68" w:rsidP="00655D68">
      <w:pPr>
        <w:pStyle w:val="Brdtextmedindrag"/>
      </w:pPr>
    </w:p>
    <w:p w:rsidR="00655D68" w:rsidRDefault="00655D68" w:rsidP="00655D68">
      <w:pPr>
        <w:pStyle w:val="Brdtext"/>
      </w:pPr>
      <w:r>
        <w:rPr>
          <w:b/>
        </w:rPr>
        <w:t>18 §  </w:t>
      </w:r>
      <w:r>
        <w:t>Näringsidkaren får vid återbetalning till konsumenten göra avdrag för</w:t>
      </w:r>
    </w:p>
    <w:p w:rsidR="00655D68" w:rsidRDefault="00655D68" w:rsidP="00655D68">
      <w:pPr>
        <w:pStyle w:val="Brdtextmedindrag"/>
      </w:pPr>
      <w:r>
        <w:t>1. förhöjda leveranskostnader i enlighet med konsumentens val, och</w:t>
      </w:r>
    </w:p>
    <w:p w:rsidR="00655D68" w:rsidRDefault="00655D68" w:rsidP="00655D68">
      <w:pPr>
        <w:pStyle w:val="Brdtextmedindrag"/>
      </w:pPr>
      <w:r>
        <w:t>2. värdeminskning hos en återlämnad vara, som uppkommit till följd av att konsumenten använt varan i större omfattning än som varit nöd</w:t>
      </w:r>
      <w:r>
        <w:softHyphen/>
        <w:t>vändigt för att fastställa dess egenskaper och funk</w:t>
      </w:r>
      <w:r>
        <w:softHyphen/>
        <w:t>tion.</w:t>
      </w:r>
    </w:p>
    <w:p w:rsidR="00655D68" w:rsidRDefault="00655D68" w:rsidP="00655D68">
      <w:pPr>
        <w:pStyle w:val="Brdtextmedindrag"/>
      </w:pPr>
      <w:r>
        <w:t>Avdrag enligt första stycket 2 får endast göras om närings</w:t>
      </w:r>
      <w:r>
        <w:softHyphen/>
        <w:t>idkaren lämnat information enligt 2 § första stycket 7.</w:t>
      </w:r>
    </w:p>
    <w:p w:rsidR="00655D68" w:rsidRDefault="00655D68" w:rsidP="00655D68">
      <w:pPr>
        <w:pStyle w:val="Brdtextmedindrag"/>
      </w:pPr>
    </w:p>
    <w:p w:rsidR="00655D68" w:rsidRDefault="00655D68" w:rsidP="00655D68">
      <w:pPr>
        <w:pStyle w:val="Brdtext"/>
      </w:pPr>
      <w:r>
        <w:rPr>
          <w:b/>
        </w:rPr>
        <w:t>19 §</w:t>
      </w:r>
      <w:r>
        <w:t xml:space="preserve">  Om näringsidkaren har lämnat information enligt 2 § första stycket 7 och 8 ska konsumenten vid utövande av ångerrätten betala skäliga kostnader för </w:t>
      </w:r>
    </w:p>
    <w:p w:rsidR="00655D68" w:rsidRDefault="00655D68" w:rsidP="00655D68">
      <w:pPr>
        <w:pStyle w:val="Brdtextmedindrag"/>
      </w:pPr>
      <w:r>
        <w:t>1. den del av en tjänst som tillhandahållits innan konsu</w:t>
      </w:r>
      <w:r>
        <w:softHyphen/>
        <w:t>menten utövade ångerrätten, under förutsättning att konsumen</w:t>
      </w:r>
      <w:r>
        <w:softHyphen/>
        <w:t>ten begärt att tillhanda</w:t>
      </w:r>
      <w:r>
        <w:softHyphen/>
        <w:t>hållande av tjänsten skulle inledas under ångerfristen, och</w:t>
      </w:r>
    </w:p>
    <w:p w:rsidR="00655D68" w:rsidRDefault="00655D68" w:rsidP="00655D68">
      <w:pPr>
        <w:pStyle w:val="Brdtextmedindrag"/>
      </w:pPr>
      <w:r>
        <w:t>2. vatten, gas eller el, när försäljningen inte skett i en begränsad volym eller en fastställd kvantitet, eller fjärrvärme, som levererats innan konsu</w:t>
      </w:r>
      <w:r>
        <w:softHyphen/>
        <w:t>menten utövade ångerrätten, allt under förutsättning att konsumenten begärt att leverans skulle påbörjas under ånger</w:t>
      </w:r>
      <w:r>
        <w:softHyphen/>
        <w:t>fristen.</w:t>
      </w:r>
    </w:p>
    <w:p w:rsidR="00655D68" w:rsidRDefault="00655D68" w:rsidP="00655D68">
      <w:pPr>
        <w:pStyle w:val="Rubrik4utannumrering"/>
      </w:pPr>
      <w:r>
        <w:t>Anknytande avtal</w:t>
      </w:r>
    </w:p>
    <w:p w:rsidR="00655D68" w:rsidRDefault="00655D68" w:rsidP="00655D68">
      <w:pPr>
        <w:pStyle w:val="Brdtext"/>
      </w:pPr>
      <w:r>
        <w:rPr>
          <w:b/>
        </w:rPr>
        <w:t>20 §</w:t>
      </w:r>
      <w:r>
        <w:t>  Om konsumenten utövar sin ångerrätt och med anledning av avtalet har ingått ett anknytande avtal med näringsidkaren eller med någon annan på grund av en överenskommelse mellan denne och närings</w:t>
      </w:r>
      <w:r>
        <w:softHyphen/>
        <w:t>idkaren, ska det anknytande avtalet upphöra att gälla utan att konsu</w:t>
      </w:r>
      <w:r>
        <w:softHyphen/>
        <w:t>menten får åläggas någon påföljd för detta. Konsumenten ska dock stå för kostnader enligt 16, 18 och 19 §§.</w:t>
      </w:r>
    </w:p>
    <w:p w:rsidR="00655D68" w:rsidRDefault="00655D68" w:rsidP="00655D68">
      <w:pPr>
        <w:pStyle w:val="Brdtextmedindrag"/>
      </w:pPr>
    </w:p>
    <w:p w:rsidR="00655D68" w:rsidRDefault="00655D68" w:rsidP="00655D68">
      <w:pPr>
        <w:pStyle w:val="Brdtextmedindrag"/>
      </w:pPr>
    </w:p>
    <w:tbl>
      <w:tblPr>
        <w:tblW w:w="5000" w:type="pct"/>
        <w:tblLook w:val="04A0" w:firstRow="1" w:lastRow="0" w:firstColumn="1" w:lastColumn="0" w:noHBand="0" w:noVBand="1"/>
      </w:tblPr>
      <w:tblGrid>
        <w:gridCol w:w="3056"/>
        <w:gridCol w:w="3057"/>
      </w:tblGrid>
      <w:tr w:rsidR="00655D68" w:rsidTr="00A64F4A">
        <w:tc>
          <w:tcPr>
            <w:tcW w:w="2500" w:type="pct"/>
            <w:hideMark/>
          </w:tcPr>
          <w:p w:rsidR="00655D68" w:rsidRDefault="00655D68" w:rsidP="00A64F4A">
            <w:pPr>
              <w:pStyle w:val="Rubrik4utannumrering"/>
              <w:spacing w:before="0"/>
            </w:pPr>
            <w:r>
              <w:t xml:space="preserve">3 kap. </w:t>
            </w:r>
            <w:r>
              <w:rPr>
                <w:i/>
              </w:rPr>
              <w:t>Distansavtal</w:t>
            </w:r>
            <w:r>
              <w:t xml:space="preserve"> om finansiella tjänster och finansiella instrument</w:t>
            </w:r>
          </w:p>
        </w:tc>
        <w:tc>
          <w:tcPr>
            <w:tcW w:w="2500" w:type="pct"/>
            <w:hideMark/>
          </w:tcPr>
          <w:p w:rsidR="00655D68" w:rsidRDefault="00655D68" w:rsidP="00A64F4A">
            <w:pPr>
              <w:pStyle w:val="Rubrik4utannumrering"/>
              <w:spacing w:before="0"/>
            </w:pPr>
            <w:r>
              <w:t xml:space="preserve">3 kap. </w:t>
            </w:r>
            <w:r>
              <w:rPr>
                <w:i/>
              </w:rPr>
              <w:t>Avtal</w:t>
            </w:r>
            <w:r>
              <w:t xml:space="preserve"> om finansiella tjänster och finansiella instrument</w:t>
            </w:r>
          </w:p>
        </w:tc>
      </w:tr>
    </w:tbl>
    <w:p w:rsidR="00655D68" w:rsidRDefault="00655D68" w:rsidP="00655D68">
      <w:pPr>
        <w:pStyle w:val="Brdtextmedindrag"/>
        <w:jc w:val="center"/>
        <w:rPr>
          <w:rFonts w:ascii="OrigGarmnd BT" w:hAnsi="OrigGarmnd BT"/>
          <w:sz w:val="21"/>
        </w:rPr>
      </w:pPr>
      <w:r>
        <w:t>1 §</w:t>
      </w:r>
    </w:p>
    <w:p w:rsidR="00655D68" w:rsidRDefault="00655D68" w:rsidP="00655D68">
      <w:pPr>
        <w:pStyle w:val="Brdtextmedindrag"/>
      </w:pPr>
      <w:r>
        <w:t>Detta kapitel gäller för distansavtal mellan en näringsidkare och en konsument om kredit, försäkring, betalning eller andra finansiella tjänster eller om överlåtelse eller emission av finan</w:t>
      </w:r>
      <w:r>
        <w:softHyphen/>
        <w:t>siella instrument.</w:t>
      </w:r>
    </w:p>
    <w:tbl>
      <w:tblPr>
        <w:tblW w:w="5000" w:type="pct"/>
        <w:tblLook w:val="04A0" w:firstRow="1" w:lastRow="0" w:firstColumn="1" w:lastColumn="0" w:noHBand="0" w:noVBand="1"/>
      </w:tblPr>
      <w:tblGrid>
        <w:gridCol w:w="3056"/>
        <w:gridCol w:w="3057"/>
      </w:tblGrid>
      <w:tr w:rsidR="00655D68" w:rsidTr="00A64F4A">
        <w:tc>
          <w:tcPr>
            <w:tcW w:w="2500" w:type="pct"/>
          </w:tcPr>
          <w:p w:rsidR="00655D68" w:rsidRDefault="00655D68" w:rsidP="00A64F4A">
            <w:pPr>
              <w:pStyle w:val="Brdtextmedindrag"/>
            </w:pPr>
          </w:p>
        </w:tc>
        <w:tc>
          <w:tcPr>
            <w:tcW w:w="2500" w:type="pct"/>
            <w:hideMark/>
          </w:tcPr>
          <w:p w:rsidR="00655D68" w:rsidRDefault="00655D68" w:rsidP="00A64F4A">
            <w:pPr>
              <w:pStyle w:val="Brdtextmedindrag"/>
              <w:rPr>
                <w:i/>
              </w:rPr>
            </w:pPr>
            <w:r>
              <w:rPr>
                <w:i/>
              </w:rPr>
              <w:t>Kapitlet gäller även för avtal utanför fasta affärslokaler mel</w:t>
            </w:r>
            <w:r>
              <w:rPr>
                <w:i/>
              </w:rPr>
              <w:softHyphen/>
              <w:t>lan en näringsidkare och en konsu</w:t>
            </w:r>
            <w:r>
              <w:rPr>
                <w:i/>
              </w:rPr>
              <w:softHyphen/>
              <w:t>ment om finansiella tjänster, med undantag för sådana avtal om kredit som omfattas av konsu</w:t>
            </w:r>
            <w:r>
              <w:rPr>
                <w:i/>
              </w:rPr>
              <w:softHyphen/>
              <w:t>mentkredit</w:t>
            </w:r>
            <w:r>
              <w:rPr>
                <w:i/>
              </w:rPr>
              <w:softHyphen/>
              <w:t>lagen (2010:1846).</w:t>
            </w:r>
          </w:p>
        </w:tc>
      </w:tr>
    </w:tbl>
    <w:p w:rsidR="00655D68" w:rsidRDefault="00655D68" w:rsidP="00655D68">
      <w:pPr>
        <w:pStyle w:val="Brdtextmedindrag"/>
        <w:rPr>
          <w:rFonts w:ascii="OrigGarmnd BT" w:hAnsi="OrigGarmnd BT"/>
          <w:sz w:val="21"/>
        </w:rPr>
      </w:pPr>
      <w:r>
        <w:t>Bestämmelserna gäller inte för de enskilda tjänster eller överlåtelser som utförs inom ramen för ett avtal om fortlöpande tjänster eller återkommande överlåtelser.</w:t>
      </w:r>
    </w:p>
    <w:tbl>
      <w:tblPr>
        <w:tblW w:w="5000" w:type="pct"/>
        <w:tblLook w:val="04A0" w:firstRow="1" w:lastRow="0" w:firstColumn="1" w:lastColumn="0" w:noHBand="0" w:noVBand="1"/>
      </w:tblPr>
      <w:tblGrid>
        <w:gridCol w:w="3056"/>
        <w:gridCol w:w="3057"/>
      </w:tblGrid>
      <w:tr w:rsidR="00655D68" w:rsidTr="00A64F4A">
        <w:tc>
          <w:tcPr>
            <w:tcW w:w="2500" w:type="pct"/>
            <w:hideMark/>
          </w:tcPr>
          <w:p w:rsidR="00655D68" w:rsidRDefault="00655D68" w:rsidP="00A64F4A">
            <w:pPr>
              <w:pStyle w:val="Brdtextmedindrag"/>
            </w:pPr>
            <w:r>
              <w:lastRenderedPageBreak/>
              <w:t xml:space="preserve">Om parterna inom ett år ingår ett nytt </w:t>
            </w:r>
            <w:r>
              <w:rPr>
                <w:i/>
              </w:rPr>
              <w:t>distansavtal</w:t>
            </w:r>
            <w:r>
              <w:t xml:space="preserve"> om samma slag av finansiella tjänster eller finan</w:t>
            </w:r>
            <w:r>
              <w:softHyphen/>
              <w:t>siella instru</w:t>
            </w:r>
            <w:r>
              <w:softHyphen/>
              <w:t>ment, behöver närings</w:t>
            </w:r>
            <w:r>
              <w:softHyphen/>
              <w:t>idkaren inte på nytt lämna informa</w:t>
            </w:r>
            <w:r>
              <w:softHyphen/>
              <w:t>tion enligt 3 och 4 §§.</w:t>
            </w:r>
          </w:p>
        </w:tc>
        <w:tc>
          <w:tcPr>
            <w:tcW w:w="2500" w:type="pct"/>
            <w:hideMark/>
          </w:tcPr>
          <w:p w:rsidR="00655D68" w:rsidRDefault="00655D68" w:rsidP="00A64F4A">
            <w:pPr>
              <w:pStyle w:val="Brdtextmedindrag"/>
            </w:pPr>
            <w:r>
              <w:t xml:space="preserve">Om parterna inom ett år ingår ett nytt </w:t>
            </w:r>
            <w:r>
              <w:rPr>
                <w:i/>
              </w:rPr>
              <w:t>avtal</w:t>
            </w:r>
            <w:r>
              <w:t xml:space="preserve"> om samma slag av finan</w:t>
            </w:r>
            <w:r>
              <w:softHyphen/>
              <w:t>siella tjänster eller finansiella in</w:t>
            </w:r>
            <w:r>
              <w:softHyphen/>
              <w:t>strument, behöver näringsidkaren inte på nytt lämna information enligt 3 och 4 §§.</w:t>
            </w:r>
          </w:p>
        </w:tc>
      </w:tr>
    </w:tbl>
    <w:p w:rsidR="00655D68" w:rsidRDefault="00655D68" w:rsidP="00655D68">
      <w:pPr>
        <w:pStyle w:val="Brdtextmedindrag"/>
        <w:rPr>
          <w:rFonts w:ascii="OrigGarmnd BT" w:hAnsi="OrigGarmnd BT"/>
          <w:sz w:val="21"/>
        </w:rPr>
      </w:pPr>
      <w:r>
        <w:t>Med finansiella instrument avses detsamma som i lagen (1991:980) om handel med finansiella instrument. Det som sägs i detta kapitel om finansiella instrument gäller också andra finansiella produkter.</w:t>
      </w:r>
    </w:p>
    <w:p w:rsidR="00655D68" w:rsidRDefault="00655D68" w:rsidP="00655D68">
      <w:pPr>
        <w:pStyle w:val="Brdtextmedindrag"/>
      </w:pPr>
    </w:p>
    <w:p w:rsidR="00655D68" w:rsidRDefault="00655D68" w:rsidP="00655D68">
      <w:pPr>
        <w:pStyle w:val="Brdtextmedindrag"/>
        <w:jc w:val="center"/>
      </w:pPr>
      <w:r>
        <w:t>2 §</w:t>
      </w:r>
      <w:r>
        <w:rPr>
          <w:rStyle w:val="Fotnotsreferens"/>
        </w:rPr>
        <w:footnoteReference w:id="33"/>
      </w:r>
    </w:p>
    <w:tbl>
      <w:tblPr>
        <w:tblW w:w="5000" w:type="pct"/>
        <w:tblLook w:val="04A0" w:firstRow="1" w:lastRow="0" w:firstColumn="1" w:lastColumn="0" w:noHBand="0" w:noVBand="1"/>
      </w:tblPr>
      <w:tblGrid>
        <w:gridCol w:w="3056"/>
        <w:gridCol w:w="3057"/>
      </w:tblGrid>
      <w:tr w:rsidR="00655D68" w:rsidTr="00A64F4A">
        <w:tc>
          <w:tcPr>
            <w:tcW w:w="2500" w:type="pct"/>
            <w:hideMark/>
          </w:tcPr>
          <w:p w:rsidR="00655D68" w:rsidRDefault="00655D68" w:rsidP="00A64F4A">
            <w:pPr>
              <w:pStyle w:val="Brdtextmedindrag"/>
            </w:pPr>
            <w:r>
              <w:t>Bestämmelserna om ånger</w:t>
            </w:r>
            <w:r>
              <w:softHyphen/>
              <w:t xml:space="preserve">rätt i 7–12 §§ gäller inte </w:t>
            </w:r>
            <w:r>
              <w:rPr>
                <w:i/>
              </w:rPr>
              <w:t>distansavtal</w:t>
            </w:r>
            <w:r>
              <w:t xml:space="preserve"> om</w:t>
            </w:r>
          </w:p>
        </w:tc>
        <w:tc>
          <w:tcPr>
            <w:tcW w:w="2500" w:type="pct"/>
            <w:hideMark/>
          </w:tcPr>
          <w:p w:rsidR="00655D68" w:rsidRDefault="00655D68" w:rsidP="00A64F4A">
            <w:pPr>
              <w:pStyle w:val="Brdtextmedindrag"/>
            </w:pPr>
            <w:r>
              <w:t>Bestämmelserna om ånger</w:t>
            </w:r>
            <w:r>
              <w:softHyphen/>
              <w:t xml:space="preserve">rätt i 7–12 §§ gäller inte </w:t>
            </w:r>
            <w:r>
              <w:rPr>
                <w:i/>
              </w:rPr>
              <w:t>avtal</w:t>
            </w:r>
            <w:r>
              <w:t xml:space="preserve"> om</w:t>
            </w:r>
          </w:p>
        </w:tc>
      </w:tr>
    </w:tbl>
    <w:p w:rsidR="00655D68" w:rsidRDefault="00655D68" w:rsidP="00655D68">
      <w:pPr>
        <w:pStyle w:val="Brdtextmedindrag"/>
        <w:rPr>
          <w:rFonts w:ascii="OrigGarmnd BT" w:hAnsi="OrigGarmnd BT"/>
          <w:sz w:val="21"/>
        </w:rPr>
      </w:pPr>
      <w:r>
        <w:t>1. finansiell tjänst eller överlåtelse av finansiellt instrument och priset beror på sådana svängningar på finansmarknaden som näringsidkaren inte kan påverka och som kan inträffa under ångerfristen,</w:t>
      </w:r>
    </w:p>
    <w:p w:rsidR="00655D68" w:rsidRDefault="00655D68" w:rsidP="00655D68">
      <w:pPr>
        <w:pStyle w:val="Brdtextmedindrag"/>
      </w:pPr>
      <w:r>
        <w:t>2. deltagande i emission eller annan likartad aktivitet och priset för den rättighet som aktiviteten avser efter tecknings</w:t>
      </w:r>
      <w:r>
        <w:softHyphen/>
        <w:t>tidens utgång kommer att bero på sådana svängningar på finansmarknaden som sägs i 1,</w:t>
      </w:r>
    </w:p>
    <w:p w:rsidR="00655D68" w:rsidRDefault="00655D68" w:rsidP="00655D68">
      <w:pPr>
        <w:pStyle w:val="Brdtextmedindrag"/>
      </w:pPr>
      <w:r>
        <w:t>3. kredit som är förenad med panträtt i fast egendom, tomt</w:t>
      </w:r>
      <w:r>
        <w:softHyphen/>
        <w:t>rätt eller bostadsrätt eller liknande rätt eller som är förenad med motsvarande rätt i byggnad som inte hör till fastighet, eller</w:t>
      </w:r>
    </w:p>
    <w:p w:rsidR="00655D68" w:rsidRDefault="00655D68" w:rsidP="00655D68">
      <w:pPr>
        <w:pStyle w:val="Brdtextmedindrag"/>
      </w:pPr>
      <w:r>
        <w:t>4. försäkring med en avtalad giltighetstid om en månad eller mindre.</w:t>
      </w:r>
    </w:p>
    <w:tbl>
      <w:tblPr>
        <w:tblW w:w="5000" w:type="pct"/>
        <w:tblLook w:val="04A0" w:firstRow="1" w:lastRow="0" w:firstColumn="1" w:lastColumn="0" w:noHBand="0" w:noVBand="1"/>
      </w:tblPr>
      <w:tblGrid>
        <w:gridCol w:w="3056"/>
        <w:gridCol w:w="3057"/>
      </w:tblGrid>
      <w:tr w:rsidR="00655D68" w:rsidTr="00A64F4A">
        <w:tc>
          <w:tcPr>
            <w:tcW w:w="2500" w:type="pct"/>
            <w:hideMark/>
          </w:tcPr>
          <w:p w:rsidR="00655D68" w:rsidRDefault="00655D68" w:rsidP="00A64F4A">
            <w:pPr>
              <w:pStyle w:val="Brdtextmedindrag"/>
            </w:pPr>
            <w:r>
              <w:t>Bestämmelserna om ångerrätt gäller inte heller om båda parter på konsumentens be</w:t>
            </w:r>
            <w:r>
              <w:softHyphen/>
              <w:t>gäran har fullgjort sina för</w:t>
            </w:r>
            <w:r>
              <w:softHyphen/>
              <w:t xml:space="preserve">pliktelser enligt </w:t>
            </w:r>
            <w:r>
              <w:rPr>
                <w:i/>
              </w:rPr>
              <w:t>distans</w:t>
            </w:r>
            <w:r>
              <w:rPr>
                <w:i/>
              </w:rPr>
              <w:softHyphen/>
              <w:t>avtalet.</w:t>
            </w:r>
          </w:p>
        </w:tc>
        <w:tc>
          <w:tcPr>
            <w:tcW w:w="2500" w:type="pct"/>
            <w:hideMark/>
          </w:tcPr>
          <w:p w:rsidR="00655D68" w:rsidRDefault="00655D68" w:rsidP="00A64F4A">
            <w:pPr>
              <w:pStyle w:val="Brdtextmedindrag"/>
            </w:pPr>
            <w:r>
              <w:t>Bestämmelserna om ångerrätt gäller inte heller om båda parter på konsumentens be</w:t>
            </w:r>
            <w:r>
              <w:softHyphen/>
              <w:t>gäran har fullgjort sina för</w:t>
            </w:r>
            <w:r>
              <w:softHyphen/>
              <w:t xml:space="preserve">pliktelser enligt </w:t>
            </w:r>
            <w:r>
              <w:rPr>
                <w:i/>
              </w:rPr>
              <w:t>avtalet</w:t>
            </w:r>
            <w:r>
              <w:t>.</w:t>
            </w:r>
          </w:p>
        </w:tc>
      </w:tr>
    </w:tbl>
    <w:p w:rsidR="00655D68" w:rsidRDefault="00655D68" w:rsidP="00655D68">
      <w:pPr>
        <w:pStyle w:val="Brdtextmedindrag"/>
        <w:rPr>
          <w:rFonts w:ascii="OrigGarmnd BT" w:hAnsi="OrigGarmnd BT"/>
          <w:sz w:val="21"/>
        </w:rPr>
      </w:pPr>
    </w:p>
    <w:p w:rsidR="00655D68" w:rsidRDefault="00655D68" w:rsidP="00655D68">
      <w:pPr>
        <w:pStyle w:val="Brdtextmedindrag"/>
        <w:jc w:val="center"/>
      </w:pPr>
      <w:r>
        <w:t>3 §</w:t>
      </w:r>
      <w:r>
        <w:rPr>
          <w:rStyle w:val="Fotnotsreferens"/>
        </w:rPr>
        <w:footnoteReference w:id="34"/>
      </w:r>
    </w:p>
    <w:tbl>
      <w:tblPr>
        <w:tblW w:w="5000" w:type="pct"/>
        <w:tblLook w:val="04A0" w:firstRow="1" w:lastRow="0" w:firstColumn="1" w:lastColumn="0" w:noHBand="0" w:noVBand="1"/>
      </w:tblPr>
      <w:tblGrid>
        <w:gridCol w:w="3056"/>
        <w:gridCol w:w="3057"/>
      </w:tblGrid>
      <w:tr w:rsidR="00655D68" w:rsidTr="00A64F4A">
        <w:tc>
          <w:tcPr>
            <w:tcW w:w="2500" w:type="pct"/>
            <w:hideMark/>
          </w:tcPr>
          <w:p w:rsidR="00655D68" w:rsidRDefault="00655D68" w:rsidP="00A64F4A">
            <w:pPr>
              <w:pStyle w:val="Brdtextmedindrag"/>
            </w:pPr>
            <w:r>
              <w:t xml:space="preserve">I rimlig tid innan ett </w:t>
            </w:r>
            <w:r>
              <w:rPr>
                <w:i/>
              </w:rPr>
              <w:t>distansavtal</w:t>
            </w:r>
            <w:r>
              <w:t xml:space="preserve"> ingås ska närings</w:t>
            </w:r>
            <w:r>
              <w:softHyphen/>
              <w:t>idkaren ge infor</w:t>
            </w:r>
            <w:r>
              <w:softHyphen/>
              <w:t>mation om</w:t>
            </w:r>
          </w:p>
        </w:tc>
        <w:tc>
          <w:tcPr>
            <w:tcW w:w="2500" w:type="pct"/>
            <w:hideMark/>
          </w:tcPr>
          <w:p w:rsidR="00655D68" w:rsidRDefault="00655D68" w:rsidP="00A64F4A">
            <w:pPr>
              <w:pStyle w:val="Brdtextmedindrag"/>
            </w:pPr>
            <w:r>
              <w:t xml:space="preserve">I rimlig tid innan ett </w:t>
            </w:r>
            <w:r>
              <w:rPr>
                <w:i/>
              </w:rPr>
              <w:t xml:space="preserve">avtal </w:t>
            </w:r>
            <w:r>
              <w:t>ingås ska näringsidkaren ge information om</w:t>
            </w:r>
          </w:p>
        </w:tc>
      </w:tr>
    </w:tbl>
    <w:p w:rsidR="00655D68" w:rsidRDefault="00655D68" w:rsidP="00655D68">
      <w:pPr>
        <w:pStyle w:val="Brdtextmedindrag"/>
        <w:rPr>
          <w:rFonts w:ascii="OrigGarmnd BT" w:hAnsi="OrigGarmnd BT"/>
          <w:sz w:val="21"/>
        </w:rPr>
      </w:pPr>
      <w:r>
        <w:t>1. sitt namn och organisationsnummer, sin adress, sitt telefonnummer eller sin e-postadress och sin huvudsakliga verk</w:t>
      </w:r>
      <w:r>
        <w:softHyphen/>
        <w:t>samhet samt motsvarande uppgifter beträffande en mellanman som näringsidkaren anlitar, inklusive uppgift om dennes relation till näringsidkaren,</w:t>
      </w:r>
    </w:p>
    <w:p w:rsidR="00655D68" w:rsidRDefault="00655D68" w:rsidP="00655D68">
      <w:pPr>
        <w:pStyle w:val="Brdtextmedindrag"/>
      </w:pPr>
      <w:r>
        <w:t>2. ansvarig tillsynsmyndighet, om verksamheten kräver till</w:t>
      </w:r>
      <w:r>
        <w:softHyphen/>
        <w:t>stånd,</w:t>
      </w:r>
    </w:p>
    <w:p w:rsidR="00655D68" w:rsidRDefault="00655D68" w:rsidP="00655D68">
      <w:pPr>
        <w:pStyle w:val="Brdtextmedindrag"/>
      </w:pPr>
      <w:r>
        <w:t>3. den finansiella tjänstens eller det finansiella instrumentets huvud</w:t>
      </w:r>
      <w:r>
        <w:softHyphen/>
        <w:t>sakliga egenskaper,</w:t>
      </w:r>
    </w:p>
    <w:p w:rsidR="00655D68" w:rsidRDefault="00655D68" w:rsidP="00655D68">
      <w:pPr>
        <w:pStyle w:val="Brdtextmedindrag"/>
      </w:pPr>
      <w:r>
        <w:t>4. den finansiella tjänstens eller det finansiella instrumentets pris, inbegripet arvoden, skatter och avgifter,</w:t>
      </w:r>
    </w:p>
    <w:p w:rsidR="00655D68" w:rsidRDefault="00655D68" w:rsidP="00655D68">
      <w:pPr>
        <w:pStyle w:val="Brdtextmedindrag"/>
      </w:pPr>
      <w:r>
        <w:t>5. att det med avtalet kan följa skatter, avgifter eller kostnader som varken betalas genom näringsidkaren eller påförs av denne,</w:t>
      </w:r>
    </w:p>
    <w:p w:rsidR="00655D68" w:rsidRDefault="00655D68" w:rsidP="00655D68">
      <w:pPr>
        <w:pStyle w:val="Brdtextmedindrag"/>
      </w:pPr>
      <w:r>
        <w:t>6. de särskilda risker som följer med det finansiella instru</w:t>
      </w:r>
      <w:r>
        <w:softHyphen/>
        <w:t xml:space="preserve">ment som avtalet avser, inklusive uppgift om att den tidigare värdeutvecklingen och </w:t>
      </w:r>
      <w:r>
        <w:lastRenderedPageBreak/>
        <w:t>avkastningen inte ger någon säker väg</w:t>
      </w:r>
      <w:r>
        <w:softHyphen/>
        <w:t>ledning i fråga om den framtida utvecklingen och avkastningen,</w:t>
      </w:r>
    </w:p>
    <w:p w:rsidR="00655D68" w:rsidRDefault="00655D68" w:rsidP="00655D68">
      <w:pPr>
        <w:pStyle w:val="Brdtextmedindrag"/>
      </w:pPr>
      <w:r>
        <w:t>7. sättet för betalning och för fullgörande,</w:t>
      </w:r>
    </w:p>
    <w:p w:rsidR="00655D68" w:rsidRDefault="00655D68" w:rsidP="00655D68">
      <w:pPr>
        <w:pStyle w:val="Brdtextmedindrag"/>
      </w:pPr>
      <w:r>
        <w:t>8. vad som gäller om ångerrätt enligt denna lag, inklusive uppgift om vad konsumenten enligt 11 § kan komma att få betala vid utövande av ångerrätten,</w:t>
      </w:r>
    </w:p>
    <w:p w:rsidR="00655D68" w:rsidRDefault="00655D68" w:rsidP="00655D68">
      <w:pPr>
        <w:pStyle w:val="Brdtextmedindrag"/>
      </w:pPr>
      <w:r>
        <w:t>9. kostnaden för att ett medel för distanskommunikation används, om inte kostnaden är beräknad efter normaltaxa,</w:t>
      </w:r>
    </w:p>
    <w:p w:rsidR="00655D68" w:rsidRDefault="00655D68" w:rsidP="00655D68">
      <w:pPr>
        <w:pStyle w:val="Brdtextmedindrag"/>
      </w:pPr>
      <w:r>
        <w:t>10. den tid under vilken erbjudandet gäller,</w:t>
      </w:r>
    </w:p>
    <w:p w:rsidR="00655D68" w:rsidRDefault="00655D68" w:rsidP="00655D68">
      <w:pPr>
        <w:pStyle w:val="Brdtextmedindrag"/>
      </w:pPr>
      <w:r>
        <w:t>11. avtalets kortaste löptid, om avtalet avser en fortlöpande eller periodiskt återkommande finansiell tjänst,</w:t>
      </w:r>
    </w:p>
    <w:p w:rsidR="00655D68" w:rsidRDefault="00655D68" w:rsidP="00655D68">
      <w:pPr>
        <w:pStyle w:val="Brdtextmedindrag"/>
      </w:pPr>
      <w:r>
        <w:t>12. vad som gäller om uppsägning av avtalet i förtid eller ensidigt,</w:t>
      </w:r>
    </w:p>
    <w:p w:rsidR="00655D68" w:rsidRDefault="00655D68" w:rsidP="00655D68">
      <w:pPr>
        <w:pStyle w:val="Brdtextmedindrag"/>
      </w:pPr>
      <w:r>
        <w:t>13. vilket lands lag om marknadsföring som har följts,</w:t>
      </w:r>
    </w:p>
    <w:p w:rsidR="00655D68" w:rsidRDefault="00655D68" w:rsidP="00655D68">
      <w:pPr>
        <w:pStyle w:val="Brdtextmedindrag"/>
      </w:pPr>
      <w:r>
        <w:t>14. avtalsvillkor om vilket lands lag som ska tillämpas på avtalet och om vilken domstol som är behörig,</w:t>
      </w:r>
    </w:p>
    <w:p w:rsidR="00655D68" w:rsidRDefault="00655D68" w:rsidP="00655D68">
      <w:pPr>
        <w:pStyle w:val="Brdtextmedindrag"/>
      </w:pPr>
      <w:r>
        <w:t>15. på vilket språk avtalsvillkoren och informationen till</w:t>
      </w:r>
      <w:r>
        <w:softHyphen/>
        <w:t>handa</w:t>
      </w:r>
      <w:r>
        <w:softHyphen/>
        <w:t>hålls och på vilket språk näringsidkaren åtar sig att kommunicera under avtals</w:t>
      </w:r>
      <w:r>
        <w:softHyphen/>
        <w:t>tiden,</w:t>
      </w:r>
    </w:p>
    <w:p w:rsidR="00655D68" w:rsidRDefault="00655D68" w:rsidP="00655D68">
      <w:pPr>
        <w:pStyle w:val="Brdtextmedindrag"/>
      </w:pPr>
      <w:r>
        <w:t>16. hur klagomål i fråga om avtalet behandlas och vilka möjligheter som finns att få en tvist med näringsidkaren prövad utanför domstol, och</w:t>
      </w:r>
    </w:p>
    <w:p w:rsidR="00655D68" w:rsidRDefault="00655D68" w:rsidP="00655D68">
      <w:pPr>
        <w:pStyle w:val="Brdtextmedindrag"/>
      </w:pPr>
      <w:r>
        <w:t>17. vilka garantifonder eller liknande ersättningssystem som finns.</w:t>
      </w:r>
    </w:p>
    <w:p w:rsidR="00655D68" w:rsidRDefault="00655D68" w:rsidP="00655D68">
      <w:pPr>
        <w:pStyle w:val="Brdtextmedindrag"/>
      </w:pPr>
      <w:r>
        <w:t>Informationen ska ges klart och begripligt och på ett sätt som är an</w:t>
      </w:r>
      <w:r>
        <w:softHyphen/>
        <w:t>passat till det medel för distanskommunikation som används. Närings</w:t>
      </w:r>
      <w:r>
        <w:softHyphen/>
        <w:t>idkaren ska ta särskild hänsyn till behovet av skydd för underåriga.</w:t>
      </w:r>
    </w:p>
    <w:tbl>
      <w:tblPr>
        <w:tblW w:w="5000" w:type="pct"/>
        <w:tblLook w:val="04A0" w:firstRow="1" w:lastRow="0" w:firstColumn="1" w:lastColumn="0" w:noHBand="0" w:noVBand="1"/>
      </w:tblPr>
      <w:tblGrid>
        <w:gridCol w:w="3056"/>
        <w:gridCol w:w="3057"/>
      </w:tblGrid>
      <w:tr w:rsidR="00655D68" w:rsidTr="00A64F4A">
        <w:tc>
          <w:tcPr>
            <w:tcW w:w="2500" w:type="pct"/>
            <w:hideMark/>
          </w:tcPr>
          <w:p w:rsidR="00655D68" w:rsidRDefault="00655D68" w:rsidP="00A64F4A">
            <w:pPr>
              <w:pStyle w:val="Brdtextmedindrag"/>
            </w:pPr>
            <w:r>
              <w:t xml:space="preserve">I rimlig tid innan ett </w:t>
            </w:r>
            <w:r>
              <w:rPr>
                <w:i/>
              </w:rPr>
              <w:t>distansavtal</w:t>
            </w:r>
            <w:r>
              <w:t xml:space="preserve"> ingås ska närings</w:t>
            </w:r>
            <w:r>
              <w:softHyphen/>
              <w:t>idkaren också till</w:t>
            </w:r>
            <w:r>
              <w:softHyphen/>
              <w:t>handahålla samtliga avtals</w:t>
            </w:r>
            <w:r>
              <w:softHyphen/>
              <w:t>villkor.</w:t>
            </w:r>
          </w:p>
        </w:tc>
        <w:tc>
          <w:tcPr>
            <w:tcW w:w="2500" w:type="pct"/>
            <w:hideMark/>
          </w:tcPr>
          <w:p w:rsidR="00655D68" w:rsidRDefault="00655D68" w:rsidP="00A64F4A">
            <w:pPr>
              <w:pStyle w:val="Brdtextmedindrag"/>
            </w:pPr>
            <w:r>
              <w:t xml:space="preserve">I rimlig tid innan ett </w:t>
            </w:r>
            <w:r>
              <w:rPr>
                <w:i/>
              </w:rPr>
              <w:t>avtal</w:t>
            </w:r>
            <w:r>
              <w:t xml:space="preserve"> ingås ska näringsidkaren också tillhanda</w:t>
            </w:r>
            <w:r>
              <w:softHyphen/>
              <w:t>hålla samtliga avtals</w:t>
            </w:r>
            <w:r>
              <w:softHyphen/>
              <w:t>villkor.</w:t>
            </w:r>
          </w:p>
        </w:tc>
      </w:tr>
    </w:tbl>
    <w:p w:rsidR="00655D68" w:rsidRDefault="00655D68" w:rsidP="00655D68">
      <w:pPr>
        <w:pStyle w:val="Brdtextmedindrag"/>
        <w:rPr>
          <w:rFonts w:ascii="OrigGarmnd BT" w:hAnsi="OrigGarmnd BT"/>
          <w:sz w:val="21"/>
        </w:rPr>
      </w:pPr>
      <w:r>
        <w:t>Informationen och avtalsvillkoren ska ges i en handling eller i någon annan läsbar och varaktig form som är tillgänglig för konsumenten. Om avtalet ska ingås genom ett medel för distans</w:t>
      </w:r>
      <w:r>
        <w:softHyphen/>
        <w:t>kommunikation som inte tillåter att informationen och avtals</w:t>
      </w:r>
      <w:r>
        <w:softHyphen/>
        <w:t>villkoren ges i sådan form före avtalsslutet, ska näringsidkaren ge konsumenten informationen i denna form snarast efter det att avtalet har ingåtts.</w:t>
      </w:r>
    </w:p>
    <w:tbl>
      <w:tblPr>
        <w:tblW w:w="5000" w:type="pct"/>
        <w:tblLook w:val="04A0" w:firstRow="1" w:lastRow="0" w:firstColumn="1" w:lastColumn="0" w:noHBand="0" w:noVBand="1"/>
      </w:tblPr>
      <w:tblGrid>
        <w:gridCol w:w="3056"/>
        <w:gridCol w:w="3057"/>
      </w:tblGrid>
      <w:tr w:rsidR="00655D68" w:rsidTr="00A64F4A">
        <w:tc>
          <w:tcPr>
            <w:tcW w:w="2500" w:type="pct"/>
            <w:hideMark/>
          </w:tcPr>
          <w:p w:rsidR="00655D68" w:rsidRDefault="00655D68" w:rsidP="00A64F4A">
            <w:pPr>
              <w:pStyle w:val="Brdtextmedindrag"/>
            </w:pPr>
            <w:r>
              <w:t xml:space="preserve">Om </w:t>
            </w:r>
            <w:r>
              <w:rPr>
                <w:i/>
              </w:rPr>
              <w:t>distansavtalet</w:t>
            </w:r>
            <w:r>
              <w:t xml:space="preserve"> avser en betaltjänst enligt lagen (2010:751) om betaltjänster gäller inte första stycket 1–4, 11, 12 och 14–16.</w:t>
            </w:r>
          </w:p>
        </w:tc>
        <w:tc>
          <w:tcPr>
            <w:tcW w:w="2500" w:type="pct"/>
            <w:hideMark/>
          </w:tcPr>
          <w:p w:rsidR="00655D68" w:rsidRDefault="00655D68" w:rsidP="00A64F4A">
            <w:pPr>
              <w:pStyle w:val="Brdtextmedindrag"/>
            </w:pPr>
            <w:r>
              <w:t xml:space="preserve">Om </w:t>
            </w:r>
            <w:r>
              <w:rPr>
                <w:i/>
              </w:rPr>
              <w:t>avtalet</w:t>
            </w:r>
            <w:r>
              <w:t xml:space="preserve"> avser en betal</w:t>
            </w:r>
            <w:r>
              <w:softHyphen/>
              <w:t>tjänst enligt lagen (2010:751) om betal</w:t>
            </w:r>
            <w:r>
              <w:softHyphen/>
              <w:t>tjänster gäller inte första stycket 1–4, 11, 12 och 14–16.</w:t>
            </w:r>
          </w:p>
        </w:tc>
      </w:tr>
    </w:tbl>
    <w:p w:rsidR="00655D68" w:rsidRDefault="00655D68" w:rsidP="00655D68">
      <w:pPr>
        <w:pStyle w:val="Brdtextmedindrag"/>
        <w:rPr>
          <w:rFonts w:ascii="OrigGarmnd BT" w:hAnsi="OrigGarmnd BT"/>
          <w:sz w:val="21"/>
        </w:rPr>
      </w:pPr>
    </w:p>
    <w:p w:rsidR="00655D68" w:rsidRDefault="00655D68" w:rsidP="00655D68">
      <w:pPr>
        <w:pStyle w:val="Brdtextmedindrag"/>
        <w:jc w:val="center"/>
      </w:pPr>
      <w:r>
        <w:t>7 §</w:t>
      </w:r>
    </w:p>
    <w:tbl>
      <w:tblPr>
        <w:tblW w:w="5000" w:type="pct"/>
        <w:tblLook w:val="04A0" w:firstRow="1" w:lastRow="0" w:firstColumn="1" w:lastColumn="0" w:noHBand="0" w:noVBand="1"/>
      </w:tblPr>
      <w:tblGrid>
        <w:gridCol w:w="3056"/>
        <w:gridCol w:w="3057"/>
      </w:tblGrid>
      <w:tr w:rsidR="00655D68" w:rsidTr="00A64F4A">
        <w:tc>
          <w:tcPr>
            <w:tcW w:w="2500" w:type="pct"/>
            <w:hideMark/>
          </w:tcPr>
          <w:p w:rsidR="00655D68" w:rsidRDefault="00655D68" w:rsidP="00A64F4A">
            <w:pPr>
              <w:pStyle w:val="Brdtextmedindrag"/>
            </w:pPr>
            <w:r>
              <w:t>Konsumenten har rätt att från</w:t>
            </w:r>
            <w:r>
              <w:softHyphen/>
              <w:t xml:space="preserve">träda </w:t>
            </w:r>
            <w:r>
              <w:rPr>
                <w:i/>
              </w:rPr>
              <w:t>distansavtalet</w:t>
            </w:r>
            <w:r>
              <w:t xml:space="preserve"> (ånger</w:t>
            </w:r>
            <w:r>
              <w:softHyphen/>
              <w:t>rätt) genom att till närings</w:t>
            </w:r>
            <w:r>
              <w:softHyphen/>
              <w:t>idkaren läm</w:t>
            </w:r>
            <w:r>
              <w:softHyphen/>
              <w:t xml:space="preserve">na eller sända ett meddelande om detta inom 14 dagar från den dag som anges i 8 § (ångerfrist). Vid </w:t>
            </w:r>
            <w:r>
              <w:rPr>
                <w:i/>
              </w:rPr>
              <w:t>distans</w:t>
            </w:r>
            <w:r>
              <w:rPr>
                <w:i/>
              </w:rPr>
              <w:softHyphen/>
              <w:t>avtal</w:t>
            </w:r>
            <w:r>
              <w:t xml:space="preserve"> om livförsäkring eller privat individuellt pensions</w:t>
            </w:r>
            <w:r>
              <w:softHyphen/>
              <w:t>sparan</w:t>
            </w:r>
            <w:r>
              <w:softHyphen/>
              <w:t>de är ångerfristen dock 30 dagar.</w:t>
            </w:r>
          </w:p>
        </w:tc>
        <w:tc>
          <w:tcPr>
            <w:tcW w:w="2500" w:type="pct"/>
            <w:hideMark/>
          </w:tcPr>
          <w:p w:rsidR="00655D68" w:rsidRDefault="00655D68" w:rsidP="00A64F4A">
            <w:pPr>
              <w:pStyle w:val="Brdtextmedindrag"/>
            </w:pPr>
            <w:r>
              <w:t>Konsumenten har rätt att från</w:t>
            </w:r>
            <w:r>
              <w:softHyphen/>
              <w:t xml:space="preserve">träda </w:t>
            </w:r>
            <w:r>
              <w:rPr>
                <w:i/>
              </w:rPr>
              <w:t>avtalet</w:t>
            </w:r>
            <w:r>
              <w:t xml:space="preserve"> (ångerrätt) genom att till näringsidkaren lämna eller sända ett med</w:t>
            </w:r>
            <w:r>
              <w:softHyphen/>
              <w:t xml:space="preserve">delande om detta inom 14 dagar från den dag som anges i 8 § (ångerfrist). Vid </w:t>
            </w:r>
            <w:r>
              <w:rPr>
                <w:i/>
              </w:rPr>
              <w:t>avtal</w:t>
            </w:r>
            <w:r>
              <w:t xml:space="preserve"> om livförsäkring eller privat indi</w:t>
            </w:r>
            <w:r>
              <w:softHyphen/>
              <w:t>vi</w:t>
            </w:r>
            <w:r>
              <w:softHyphen/>
              <w:t>duellt pensionssparande är ånger</w:t>
            </w:r>
            <w:r>
              <w:softHyphen/>
              <w:t>fristen dock 30 dagar.</w:t>
            </w:r>
          </w:p>
        </w:tc>
      </w:tr>
      <w:tr w:rsidR="00655D68" w:rsidTr="00A64F4A">
        <w:tc>
          <w:tcPr>
            <w:tcW w:w="2500" w:type="pct"/>
          </w:tcPr>
          <w:p w:rsidR="00655D68" w:rsidRDefault="00655D68" w:rsidP="00A64F4A">
            <w:pPr>
              <w:pStyle w:val="Brdtextmedindrag"/>
            </w:pPr>
          </w:p>
        </w:tc>
        <w:tc>
          <w:tcPr>
            <w:tcW w:w="2500" w:type="pct"/>
            <w:hideMark/>
          </w:tcPr>
          <w:p w:rsidR="00655D68" w:rsidRDefault="00655D68" w:rsidP="00A64F4A">
            <w:pPr>
              <w:pStyle w:val="Brdtextmedindrag"/>
              <w:rPr>
                <w:i/>
              </w:rPr>
            </w:pPr>
            <w:r>
              <w:rPr>
                <w:i/>
              </w:rPr>
              <w:t xml:space="preserve">Har konsumenten i rätt tid och på ett ändamålsenligt sätt lämnat </w:t>
            </w:r>
            <w:r>
              <w:rPr>
                <w:i/>
              </w:rPr>
              <w:lastRenderedPageBreak/>
              <w:t>eller sänt ett meddelande enligt första stycket, får meddelandet åbe</w:t>
            </w:r>
            <w:r>
              <w:rPr>
                <w:i/>
              </w:rPr>
              <w:softHyphen/>
              <w:t>ropas även om det försenas, förvanskas eller inte kommer fram.</w:t>
            </w:r>
          </w:p>
        </w:tc>
      </w:tr>
    </w:tbl>
    <w:p w:rsidR="00655D68" w:rsidRDefault="00655D68" w:rsidP="00655D68">
      <w:pPr>
        <w:pStyle w:val="Brdtextmedindrag"/>
        <w:rPr>
          <w:rFonts w:ascii="OrigGarmnd BT" w:hAnsi="OrigGarmnd BT"/>
          <w:sz w:val="21"/>
        </w:rPr>
      </w:pPr>
    </w:p>
    <w:p w:rsidR="00655D68" w:rsidRDefault="00655D68" w:rsidP="00655D68">
      <w:pPr>
        <w:pStyle w:val="Brdtextmedindrag"/>
        <w:jc w:val="center"/>
      </w:pPr>
      <w:r>
        <w:t>8 §</w:t>
      </w:r>
    </w:p>
    <w:tbl>
      <w:tblPr>
        <w:tblW w:w="5000" w:type="pct"/>
        <w:tblLook w:val="04A0" w:firstRow="1" w:lastRow="0" w:firstColumn="1" w:lastColumn="0" w:noHBand="0" w:noVBand="1"/>
      </w:tblPr>
      <w:tblGrid>
        <w:gridCol w:w="3056"/>
        <w:gridCol w:w="3057"/>
      </w:tblGrid>
      <w:tr w:rsidR="00655D68" w:rsidTr="00A64F4A">
        <w:tc>
          <w:tcPr>
            <w:tcW w:w="2500" w:type="pct"/>
            <w:hideMark/>
          </w:tcPr>
          <w:p w:rsidR="00655D68" w:rsidRDefault="00655D68" w:rsidP="00A64F4A">
            <w:pPr>
              <w:pStyle w:val="Brdtextmedindrag"/>
            </w:pPr>
            <w:r>
              <w:t xml:space="preserve">Ångerfristen börjar löpa den dag </w:t>
            </w:r>
            <w:r w:rsidRPr="00D36E79">
              <w:rPr>
                <w:spacing w:val="-2"/>
              </w:rPr>
              <w:t xml:space="preserve">då </w:t>
            </w:r>
            <w:r w:rsidRPr="00D36E79">
              <w:rPr>
                <w:i/>
                <w:spacing w:val="-2"/>
              </w:rPr>
              <w:t>distansavtalet</w:t>
            </w:r>
            <w:r w:rsidRPr="00D36E79">
              <w:rPr>
                <w:spacing w:val="-2"/>
              </w:rPr>
              <w:t xml:space="preserve"> ingås. Vid </w:t>
            </w:r>
            <w:r w:rsidRPr="00D36E79">
              <w:rPr>
                <w:i/>
                <w:spacing w:val="-2"/>
              </w:rPr>
              <w:t>distans</w:t>
            </w:r>
            <w:r w:rsidRPr="00D36E79">
              <w:rPr>
                <w:i/>
                <w:spacing w:val="-2"/>
              </w:rPr>
              <w:softHyphen/>
              <w:t>avtal</w:t>
            </w:r>
            <w:r>
              <w:t xml:space="preserve"> om livförsäk</w:t>
            </w:r>
            <w:r>
              <w:softHyphen/>
              <w:t>ring börjar ånger</w:t>
            </w:r>
            <w:r>
              <w:softHyphen/>
              <w:t>fristen dock löpa den dag då konsumenten får kännedom om att försäkringsavtalet kommit till stånd.</w:t>
            </w:r>
          </w:p>
        </w:tc>
        <w:tc>
          <w:tcPr>
            <w:tcW w:w="2500" w:type="pct"/>
            <w:hideMark/>
          </w:tcPr>
          <w:p w:rsidR="00655D68" w:rsidRDefault="00655D68" w:rsidP="00A64F4A">
            <w:pPr>
              <w:pStyle w:val="Brdtextmedindrag"/>
            </w:pPr>
            <w:r>
              <w:t xml:space="preserve">Ångerfristen börjar löpa den dag då </w:t>
            </w:r>
            <w:r>
              <w:rPr>
                <w:i/>
              </w:rPr>
              <w:t>avtalet</w:t>
            </w:r>
            <w:r>
              <w:t xml:space="preserve"> ingås. Vid </w:t>
            </w:r>
            <w:r>
              <w:rPr>
                <w:i/>
              </w:rPr>
              <w:t>avtal</w:t>
            </w:r>
            <w:r>
              <w:t xml:space="preserve"> om livförsäkring börjar ångerfristen dock löpa den dag då konsumenten får kännedom om att försäkrings</w:t>
            </w:r>
            <w:r>
              <w:softHyphen/>
              <w:t>avtalet kom</w:t>
            </w:r>
            <w:r>
              <w:softHyphen/>
              <w:t>mit till stånd.</w:t>
            </w:r>
          </w:p>
        </w:tc>
      </w:tr>
    </w:tbl>
    <w:p w:rsidR="00655D68" w:rsidRDefault="00655D68" w:rsidP="00655D68">
      <w:pPr>
        <w:pStyle w:val="Brdtextmedindrag"/>
        <w:rPr>
          <w:rFonts w:ascii="OrigGarmnd BT" w:hAnsi="OrigGarmnd BT"/>
          <w:sz w:val="21"/>
        </w:rPr>
      </w:pPr>
      <w:r>
        <w:t>Ångerfristen börjar löpa tidigast den dag då information och avtals</w:t>
      </w:r>
      <w:r>
        <w:softHyphen/>
        <w:t>villkor enligt 3 § fjärde stycket eller 4 § andra stycket kommer konsu</w:t>
      </w:r>
      <w:r>
        <w:softHyphen/>
        <w:t>menten till handa.</w:t>
      </w:r>
    </w:p>
    <w:p w:rsidR="00655D68" w:rsidRDefault="00655D68" w:rsidP="00655D68">
      <w:pPr>
        <w:pStyle w:val="Brdtextmedindrag"/>
      </w:pPr>
    </w:p>
    <w:p w:rsidR="00655D68" w:rsidRDefault="00655D68" w:rsidP="00655D68">
      <w:pPr>
        <w:pStyle w:val="Brdtextmedindrag"/>
        <w:jc w:val="center"/>
      </w:pPr>
      <w:r>
        <w:t>11 §</w:t>
      </w:r>
      <w:r>
        <w:rPr>
          <w:rStyle w:val="Fotnotsreferens"/>
        </w:rPr>
        <w:footnoteReference w:id="35"/>
      </w:r>
    </w:p>
    <w:tbl>
      <w:tblPr>
        <w:tblW w:w="5000" w:type="pct"/>
        <w:tblLook w:val="04A0" w:firstRow="1" w:lastRow="0" w:firstColumn="1" w:lastColumn="0" w:noHBand="0" w:noVBand="1"/>
      </w:tblPr>
      <w:tblGrid>
        <w:gridCol w:w="3056"/>
        <w:gridCol w:w="3057"/>
      </w:tblGrid>
      <w:tr w:rsidR="00655D68" w:rsidTr="00A64F4A">
        <w:tc>
          <w:tcPr>
            <w:tcW w:w="2500" w:type="pct"/>
            <w:hideMark/>
          </w:tcPr>
          <w:p w:rsidR="00655D68" w:rsidRDefault="00655D68" w:rsidP="00A64F4A">
            <w:pPr>
              <w:pStyle w:val="Brdtextmedindrag"/>
            </w:pPr>
            <w:r>
              <w:t>Näringsidkaren har rätt till er</w:t>
            </w:r>
            <w:r>
              <w:softHyphen/>
              <w:t>sätt</w:t>
            </w:r>
            <w:r>
              <w:softHyphen/>
              <w:t xml:space="preserve">ning för den tjänst som har tillhandahållits enligt </w:t>
            </w:r>
            <w:r>
              <w:rPr>
                <w:i/>
              </w:rPr>
              <w:t>distansav</w:t>
            </w:r>
            <w:r>
              <w:rPr>
                <w:i/>
              </w:rPr>
              <w:softHyphen/>
              <w:t>talet</w:t>
            </w:r>
            <w:r>
              <w:t xml:space="preserve"> innan ångerrätten utövades. Ersättningen får inte överstiga ett belopp som står i proportion till omfattningen av den tillhanda</w:t>
            </w:r>
            <w:r>
              <w:softHyphen/>
              <w:t>hållna tjänsten, jämförd med den fullständiga tjänsten enligt avtalet.</w:t>
            </w:r>
          </w:p>
        </w:tc>
        <w:tc>
          <w:tcPr>
            <w:tcW w:w="2500" w:type="pct"/>
            <w:hideMark/>
          </w:tcPr>
          <w:p w:rsidR="00655D68" w:rsidRDefault="00655D68" w:rsidP="00A64F4A">
            <w:pPr>
              <w:pStyle w:val="Brdtextmedindrag"/>
            </w:pPr>
            <w:r>
              <w:t>Näringsidkaren har rätt till er</w:t>
            </w:r>
            <w:r>
              <w:softHyphen/>
              <w:t xml:space="preserve">sättning för den tjänst som har tillhandahållits enligt </w:t>
            </w:r>
            <w:r>
              <w:rPr>
                <w:i/>
              </w:rPr>
              <w:t>avtalet</w:t>
            </w:r>
            <w:r>
              <w:t xml:space="preserve"> innan ångerrätten utöva</w:t>
            </w:r>
            <w:r>
              <w:softHyphen/>
              <w:t>des. Ersättningen får inte över</w:t>
            </w:r>
            <w:r>
              <w:softHyphen/>
              <w:t>stiga ett belopp som står i proportion till omfattningen av den tillhandahållna tjänsten, jämförd med den fullständiga tjänsten enligt avtalet.</w:t>
            </w:r>
          </w:p>
        </w:tc>
      </w:tr>
    </w:tbl>
    <w:p w:rsidR="00655D68" w:rsidRDefault="00655D68" w:rsidP="00655D68">
      <w:pPr>
        <w:pStyle w:val="Brdtextmedindrag"/>
        <w:rPr>
          <w:rFonts w:ascii="OrigGarmnd BT" w:hAnsi="OrigGarmnd BT"/>
          <w:sz w:val="21"/>
        </w:rPr>
      </w:pPr>
      <w:r>
        <w:t>Näringsidkaren får inte kräva betalning enligt första stycket, om näringsidkaren</w:t>
      </w:r>
    </w:p>
    <w:p w:rsidR="00655D68" w:rsidRDefault="00655D68" w:rsidP="00655D68">
      <w:pPr>
        <w:pStyle w:val="Brdtextmedindrag"/>
      </w:pPr>
      <w:r>
        <w:t>1. har underlåtit att lämna information enligt 3 § första stycket 8 om vad konsumenten kan komma att få betala vid utövande av ångerrätten, eller</w:t>
      </w:r>
    </w:p>
    <w:p w:rsidR="00655D68" w:rsidRDefault="00655D68" w:rsidP="00655D68">
      <w:pPr>
        <w:pStyle w:val="Brdtextmedindrag"/>
      </w:pPr>
      <w:r>
        <w:t>2. utan begäran från konsumenten har påbörjat fullgörandet av avtalet innan ångerfristen har löpt ut.</w:t>
      </w:r>
    </w:p>
    <w:p w:rsidR="00655D68" w:rsidRDefault="00655D68" w:rsidP="00655D68">
      <w:pPr>
        <w:overflowPunct/>
        <w:autoSpaceDE/>
        <w:adjustRightInd/>
        <w:rPr>
          <w:sz w:val="22"/>
        </w:rPr>
      </w:pPr>
    </w:p>
    <w:p w:rsidR="00655D68" w:rsidRDefault="00655D68" w:rsidP="00655D68">
      <w:pPr>
        <w:pStyle w:val="Brdtextmedindrag"/>
        <w:jc w:val="center"/>
        <w:rPr>
          <w:sz w:val="21"/>
        </w:rPr>
      </w:pPr>
      <w:r>
        <w:t>12 §</w:t>
      </w:r>
    </w:p>
    <w:tbl>
      <w:tblPr>
        <w:tblW w:w="5000" w:type="pct"/>
        <w:tblLook w:val="04A0" w:firstRow="1" w:lastRow="0" w:firstColumn="1" w:lastColumn="0" w:noHBand="0" w:noVBand="1"/>
      </w:tblPr>
      <w:tblGrid>
        <w:gridCol w:w="3056"/>
        <w:gridCol w:w="3057"/>
      </w:tblGrid>
      <w:tr w:rsidR="00655D68" w:rsidTr="00A64F4A">
        <w:tc>
          <w:tcPr>
            <w:tcW w:w="2500" w:type="pct"/>
            <w:hideMark/>
          </w:tcPr>
          <w:p w:rsidR="00655D68" w:rsidRDefault="00655D68" w:rsidP="00A64F4A">
            <w:pPr>
              <w:pStyle w:val="Brdtextmedindrag"/>
            </w:pPr>
            <w:r>
              <w:t xml:space="preserve">Om konsumenten utövar sin ångerrätt och det med anledning av </w:t>
            </w:r>
            <w:r>
              <w:rPr>
                <w:i/>
              </w:rPr>
              <w:t>distansavtalet</w:t>
            </w:r>
            <w:r>
              <w:t xml:space="preserve"> har ingåtts ett an</w:t>
            </w:r>
            <w:r>
              <w:softHyphen/>
              <w:t xml:space="preserve">knytande avtal om tjänster som tillhandahålls av näringsidkaren eller av någon annan på grund av en överenskommelse mellan denne och näringsidkaren, </w:t>
            </w:r>
            <w:r>
              <w:rPr>
                <w:i/>
              </w:rPr>
              <w:t>skall</w:t>
            </w:r>
            <w:r>
              <w:t xml:space="preserve"> det an</w:t>
            </w:r>
            <w:r>
              <w:softHyphen/>
              <w:t>kny</w:t>
            </w:r>
            <w:r>
              <w:softHyphen/>
              <w:t>tande avtalet upp</w:t>
            </w:r>
            <w:r>
              <w:softHyphen/>
              <w:t>höra att gälla utan att konsu</w:t>
            </w:r>
            <w:r>
              <w:softHyphen/>
              <w:t>menten får åläggas någon påföljd för detta.</w:t>
            </w:r>
          </w:p>
        </w:tc>
        <w:tc>
          <w:tcPr>
            <w:tcW w:w="2500" w:type="pct"/>
            <w:hideMark/>
          </w:tcPr>
          <w:p w:rsidR="00655D68" w:rsidRDefault="00655D68" w:rsidP="00A64F4A">
            <w:pPr>
              <w:pStyle w:val="Brdtextmedindrag"/>
            </w:pPr>
            <w:r>
              <w:t xml:space="preserve">Om konsumenten utövar sin ångerrätt och det med anledning av </w:t>
            </w:r>
            <w:r>
              <w:rPr>
                <w:i/>
              </w:rPr>
              <w:t>avtalet</w:t>
            </w:r>
            <w:r>
              <w:t xml:space="preserve"> har ingåtts ett anknytande avtal om tjänster som tillhanda</w:t>
            </w:r>
            <w:r>
              <w:softHyphen/>
              <w:t>hålls av näringsidkaren eller av någon annan på grund av en över</w:t>
            </w:r>
            <w:r>
              <w:softHyphen/>
              <w:t>ens</w:t>
            </w:r>
            <w:r>
              <w:softHyphen/>
              <w:t xml:space="preserve">kommelse mellan denne och näringsidkaren, </w:t>
            </w:r>
            <w:r>
              <w:rPr>
                <w:i/>
              </w:rPr>
              <w:t>ska</w:t>
            </w:r>
            <w:r>
              <w:t xml:space="preserve"> det an</w:t>
            </w:r>
            <w:r>
              <w:softHyphen/>
              <w:t>knytan</w:t>
            </w:r>
            <w:r>
              <w:softHyphen/>
              <w:t>de avtalet upphöra att gälla utan att konsumenten får åläggas någon påföljd för detta.</w:t>
            </w:r>
          </w:p>
        </w:tc>
      </w:tr>
    </w:tbl>
    <w:p w:rsidR="00655D68" w:rsidRDefault="00655D68" w:rsidP="00655D68">
      <w:pPr>
        <w:pStyle w:val="Brdtextmedindrag"/>
        <w:rPr>
          <w:rFonts w:ascii="OrigGarmnd BT" w:hAnsi="OrigGarmnd BT"/>
          <w:sz w:val="21"/>
        </w:rPr>
      </w:pPr>
    </w:p>
    <w:tbl>
      <w:tblPr>
        <w:tblW w:w="5000" w:type="pct"/>
        <w:tblLook w:val="04A0" w:firstRow="1" w:lastRow="0" w:firstColumn="1" w:lastColumn="0" w:noHBand="0" w:noVBand="1"/>
      </w:tblPr>
      <w:tblGrid>
        <w:gridCol w:w="3056"/>
        <w:gridCol w:w="3057"/>
      </w:tblGrid>
      <w:tr w:rsidR="00655D68" w:rsidTr="00A64F4A">
        <w:tc>
          <w:tcPr>
            <w:tcW w:w="2500" w:type="pct"/>
          </w:tcPr>
          <w:p w:rsidR="00655D68" w:rsidRDefault="00655D68" w:rsidP="00A64F4A">
            <w:pPr>
              <w:pStyle w:val="Brdtextmedindrag"/>
            </w:pPr>
          </w:p>
        </w:tc>
        <w:tc>
          <w:tcPr>
            <w:tcW w:w="2500" w:type="pct"/>
          </w:tcPr>
          <w:p w:rsidR="00655D68" w:rsidRDefault="00655D68" w:rsidP="00A64F4A">
            <w:pPr>
              <w:pStyle w:val="Rubrik5utannumrering"/>
              <w:spacing w:before="0"/>
            </w:pPr>
            <w:r>
              <w:t>Lagval</w:t>
            </w:r>
          </w:p>
        </w:tc>
      </w:tr>
      <w:tr w:rsidR="00655D68" w:rsidTr="00A64F4A">
        <w:tc>
          <w:tcPr>
            <w:tcW w:w="2500" w:type="pct"/>
          </w:tcPr>
          <w:p w:rsidR="00655D68" w:rsidRDefault="00655D68" w:rsidP="00A64F4A">
            <w:pPr>
              <w:pStyle w:val="Brdtextmedindrag"/>
            </w:pPr>
          </w:p>
        </w:tc>
        <w:tc>
          <w:tcPr>
            <w:tcW w:w="2500" w:type="pct"/>
            <w:hideMark/>
          </w:tcPr>
          <w:p w:rsidR="00655D68" w:rsidRDefault="00655D68" w:rsidP="00A64F4A">
            <w:pPr>
              <w:pStyle w:val="Brdtext"/>
              <w:rPr>
                <w:i/>
              </w:rPr>
            </w:pPr>
            <w:r>
              <w:rPr>
                <w:i/>
              </w:rPr>
              <w:t>14 §</w:t>
            </w:r>
          </w:p>
        </w:tc>
      </w:tr>
      <w:tr w:rsidR="00655D68" w:rsidTr="00A64F4A">
        <w:tc>
          <w:tcPr>
            <w:tcW w:w="2500" w:type="pct"/>
          </w:tcPr>
          <w:p w:rsidR="00655D68" w:rsidRDefault="00655D68" w:rsidP="00A64F4A">
            <w:pPr>
              <w:pStyle w:val="Brdtext"/>
              <w:spacing w:after="120"/>
              <w:rPr>
                <w:sz w:val="19"/>
                <w:u w:val="single"/>
              </w:rPr>
            </w:pPr>
          </w:p>
        </w:tc>
        <w:tc>
          <w:tcPr>
            <w:tcW w:w="2500" w:type="pct"/>
            <w:hideMark/>
          </w:tcPr>
          <w:p w:rsidR="00655D68" w:rsidRDefault="00655D68" w:rsidP="00A64F4A">
            <w:pPr>
              <w:pStyle w:val="Brdtextmedindrag"/>
              <w:rPr>
                <w:i/>
              </w:rPr>
            </w:pPr>
            <w:r>
              <w:rPr>
                <w:i/>
              </w:rPr>
              <w:t>Ett avtalsvillkor som anger att lagen i ett land utanför Europeiska ekonomiska sam</w:t>
            </w:r>
            <w:r>
              <w:rPr>
                <w:i/>
              </w:rPr>
              <w:softHyphen/>
              <w:t>arbetsområdet ska tillämpas på avtalet gäller inte i fråga om regler om distansavtal eller avtal utanför fasta affärs</w:t>
            </w:r>
            <w:r>
              <w:rPr>
                <w:i/>
              </w:rPr>
              <w:softHyphen/>
              <w:t>lokaler, om den lag som gäller med bort</w:t>
            </w:r>
            <w:r>
              <w:rPr>
                <w:i/>
              </w:rPr>
              <w:softHyphen/>
              <w:t>seende från vill</w:t>
            </w:r>
            <w:r>
              <w:rPr>
                <w:i/>
              </w:rPr>
              <w:softHyphen/>
              <w:t>koret är lagen i ett land inom Europeiska ekono</w:t>
            </w:r>
            <w:r>
              <w:rPr>
                <w:i/>
              </w:rPr>
              <w:softHyphen/>
              <w:t>miska sam</w:t>
            </w:r>
            <w:r>
              <w:rPr>
                <w:i/>
              </w:rPr>
              <w:softHyphen/>
              <w:t>arbetsområdet och den lagen ger konsumenten ett bättre skydd.</w:t>
            </w:r>
          </w:p>
        </w:tc>
      </w:tr>
    </w:tbl>
    <w:p w:rsidR="00655D68" w:rsidRDefault="00655D68" w:rsidP="00655D68">
      <w:pPr>
        <w:pStyle w:val="Brdtext"/>
        <w:spacing w:after="120"/>
        <w:rPr>
          <w:sz w:val="19"/>
          <w:u w:val="single"/>
        </w:rPr>
      </w:pPr>
      <w:r>
        <w:rPr>
          <w:sz w:val="19"/>
          <w:u w:val="single"/>
        </w:rPr>
        <w:t>                      </w:t>
      </w:r>
    </w:p>
    <w:p w:rsidR="00655D68" w:rsidRDefault="00655D68" w:rsidP="00655D68">
      <w:pPr>
        <w:pStyle w:val="Brdtextmedindrag"/>
        <w:rPr>
          <w:sz w:val="21"/>
        </w:rPr>
      </w:pPr>
      <w:r>
        <w:t xml:space="preserve">1. Denna lag träder i kraft den 13 juni 2014. </w:t>
      </w:r>
    </w:p>
    <w:p w:rsidR="00655D68" w:rsidRDefault="00655D68" w:rsidP="00655D68">
      <w:pPr>
        <w:pStyle w:val="Brdtextmedindrag"/>
      </w:pPr>
      <w:r>
        <w:t>2. Äldre föreskrifter gäller för avtal som har ingåtts före ikraft</w:t>
      </w:r>
      <w:r>
        <w:softHyphen/>
        <w:t xml:space="preserve">trädandet. </w:t>
      </w:r>
    </w:p>
    <w:p w:rsidR="00655D68" w:rsidRDefault="00655D68" w:rsidP="00655D68">
      <w:pPr>
        <w:overflowPunct/>
        <w:autoSpaceDE/>
        <w:autoSpaceDN/>
        <w:adjustRightInd/>
        <w:sectPr w:rsidR="00655D68" w:rsidSect="00A64F4A">
          <w:footnotePr>
            <w:numRestart w:val="eachSect"/>
          </w:footnotePr>
          <w:pgSz w:w="9356" w:h="13721" w:code="9"/>
          <w:pgMar w:top="794" w:right="2438" w:bottom="1191" w:left="1021" w:header="0" w:footer="709" w:gutter="0"/>
          <w:cols w:space="720"/>
        </w:sectPr>
      </w:pPr>
    </w:p>
    <w:p w:rsidR="00655D68" w:rsidRDefault="00655D68" w:rsidP="00655D68">
      <w:pPr>
        <w:pStyle w:val="Rubrik2utannumrering"/>
        <w:spacing w:before="0"/>
        <w:ind w:left="900" w:hanging="900"/>
      </w:pPr>
      <w:bookmarkStart w:id="2289" w:name="_Toc349814652"/>
      <w:bookmarkStart w:id="2290" w:name="_Toc349310345"/>
      <w:bookmarkStart w:id="2291" w:name="_Toc349303454"/>
      <w:bookmarkStart w:id="2292" w:name="_Toc349195301"/>
      <w:bookmarkStart w:id="2293" w:name="_Toc349195089"/>
      <w:bookmarkStart w:id="2294" w:name="_Toc349131505"/>
      <w:bookmarkStart w:id="2295" w:name="_Toc349131414"/>
      <w:bookmarkStart w:id="2296" w:name="_Toc346791300"/>
      <w:r>
        <w:lastRenderedPageBreak/>
        <w:t>5</w:t>
      </w:r>
      <w:r>
        <w:tab/>
        <w:t>Förslag till lag om ändring i lagen (2007:528) om värdepappersmarknaden</w:t>
      </w:r>
      <w:bookmarkEnd w:id="2289"/>
      <w:bookmarkEnd w:id="2290"/>
      <w:bookmarkEnd w:id="2291"/>
      <w:bookmarkEnd w:id="2292"/>
      <w:bookmarkEnd w:id="2293"/>
      <w:bookmarkEnd w:id="2294"/>
      <w:bookmarkEnd w:id="2295"/>
      <w:bookmarkEnd w:id="2296"/>
    </w:p>
    <w:p w:rsidR="00655D68" w:rsidRDefault="00655D68" w:rsidP="00655D68">
      <w:pPr>
        <w:pStyle w:val="Brdtextmedindrag"/>
      </w:pPr>
      <w:r>
        <w:t>Härigenom föreskrivs att 8 kap. 22 § lagen (2007:528) om värde</w:t>
      </w:r>
      <w:r>
        <w:softHyphen/>
        <w:t>pappersmarknaden ska ha följande lydelse.</w:t>
      </w:r>
    </w:p>
    <w:p w:rsidR="00655D68" w:rsidRDefault="00655D68" w:rsidP="00655D68">
      <w:pPr>
        <w:pStyle w:val="Brdtextmedindrag"/>
      </w:pPr>
    </w:p>
    <w:p w:rsidR="00655D68" w:rsidRDefault="00655D68" w:rsidP="00655D68">
      <w:pPr>
        <w:pStyle w:val="Brdtextmedindrag"/>
      </w:pPr>
    </w:p>
    <w:tbl>
      <w:tblPr>
        <w:tblW w:w="5000" w:type="pct"/>
        <w:tblLook w:val="04A0" w:firstRow="1" w:lastRow="0" w:firstColumn="1" w:lastColumn="0" w:noHBand="0" w:noVBand="1"/>
      </w:tblPr>
      <w:tblGrid>
        <w:gridCol w:w="3056"/>
        <w:gridCol w:w="3057"/>
      </w:tblGrid>
      <w:tr w:rsidR="00655D68" w:rsidTr="00A64F4A">
        <w:tc>
          <w:tcPr>
            <w:tcW w:w="2500" w:type="pct"/>
            <w:hideMark/>
          </w:tcPr>
          <w:p w:rsidR="00655D68" w:rsidRDefault="00655D68" w:rsidP="00A64F4A">
            <w:pPr>
              <w:pStyle w:val="Brdtext"/>
              <w:rPr>
                <w:i/>
              </w:rPr>
            </w:pPr>
            <w:r>
              <w:rPr>
                <w:i/>
              </w:rPr>
              <w:t>Nuvarande lydelse</w:t>
            </w:r>
          </w:p>
        </w:tc>
        <w:tc>
          <w:tcPr>
            <w:tcW w:w="2500" w:type="pct"/>
            <w:hideMark/>
          </w:tcPr>
          <w:p w:rsidR="00655D68" w:rsidRDefault="00655D68" w:rsidP="00A64F4A">
            <w:pPr>
              <w:pStyle w:val="Brdtext"/>
              <w:rPr>
                <w:i/>
              </w:rPr>
            </w:pPr>
            <w:r>
              <w:rPr>
                <w:i/>
              </w:rPr>
              <w:t>Föreslagen lydelse</w:t>
            </w:r>
          </w:p>
        </w:tc>
      </w:tr>
    </w:tbl>
    <w:p w:rsidR="00655D68" w:rsidRDefault="00655D68" w:rsidP="00655D68">
      <w:pPr>
        <w:pStyle w:val="Brdtextmedindrag"/>
        <w:rPr>
          <w:rFonts w:ascii="OrigGarmnd BT" w:hAnsi="OrigGarmnd BT"/>
          <w:sz w:val="21"/>
        </w:rPr>
      </w:pPr>
    </w:p>
    <w:p w:rsidR="00655D68" w:rsidRDefault="00655D68" w:rsidP="00655D68">
      <w:pPr>
        <w:pStyle w:val="Brdtextmedindrag"/>
      </w:pPr>
    </w:p>
    <w:p w:rsidR="00655D68" w:rsidRDefault="00655D68" w:rsidP="00655D68">
      <w:pPr>
        <w:pStyle w:val="Brdtextmedindrag"/>
        <w:jc w:val="center"/>
        <w:rPr>
          <w:b/>
        </w:rPr>
      </w:pPr>
      <w:r>
        <w:rPr>
          <w:b/>
        </w:rPr>
        <w:t>8 kap.</w:t>
      </w:r>
    </w:p>
    <w:p w:rsidR="00655D68" w:rsidRDefault="00655D68" w:rsidP="00655D68">
      <w:pPr>
        <w:pStyle w:val="Brdtextmedindrag"/>
        <w:jc w:val="center"/>
      </w:pPr>
      <w:r>
        <w:t>22 §</w:t>
      </w:r>
      <w:r>
        <w:rPr>
          <w:rStyle w:val="Fotnotsreferens"/>
        </w:rPr>
        <w:footnoteReference w:id="36"/>
      </w:r>
    </w:p>
    <w:p w:rsidR="00655D68" w:rsidRDefault="00655D68" w:rsidP="00655D68">
      <w:pPr>
        <w:pStyle w:val="Brdtextmedindrag"/>
      </w:pPr>
      <w:r>
        <w:t>Ett värdepappersinstitut ska förse sina kunder med lätt</w:t>
      </w:r>
      <w:r>
        <w:softHyphen/>
        <w:t>begriplig information om</w:t>
      </w:r>
    </w:p>
    <w:p w:rsidR="00655D68" w:rsidRDefault="00655D68" w:rsidP="00655D68">
      <w:pPr>
        <w:pStyle w:val="Brdtextmedindrag"/>
      </w:pPr>
      <w:r>
        <w:t>1. värdepappersinstitutet och dess tjänster,</w:t>
      </w:r>
    </w:p>
    <w:p w:rsidR="00655D68" w:rsidRDefault="00655D68" w:rsidP="00655D68">
      <w:pPr>
        <w:pStyle w:val="Brdtextmedindrag"/>
      </w:pPr>
      <w:r>
        <w:t>2. finansiella instrument och föreslagna placeringsstrategier,</w:t>
      </w:r>
    </w:p>
    <w:p w:rsidR="00655D68" w:rsidRDefault="00655D68" w:rsidP="00655D68">
      <w:pPr>
        <w:pStyle w:val="Brdtextmedindrag"/>
      </w:pPr>
      <w:r>
        <w:t>3. handelsplatser,</w:t>
      </w:r>
    </w:p>
    <w:p w:rsidR="00655D68" w:rsidRDefault="00655D68" w:rsidP="00655D68">
      <w:pPr>
        <w:pStyle w:val="Brdtextmedindrag"/>
      </w:pPr>
      <w:r>
        <w:t>4. priser och avgifter, samt</w:t>
      </w:r>
    </w:p>
    <w:p w:rsidR="00655D68" w:rsidRDefault="00655D68" w:rsidP="00655D68">
      <w:pPr>
        <w:pStyle w:val="Brdtextmedindrag"/>
      </w:pPr>
      <w:r>
        <w:t>5. institutets riktlinjer för utförande av order.</w:t>
      </w:r>
    </w:p>
    <w:p w:rsidR="00655D68" w:rsidRDefault="00655D68" w:rsidP="00655D68">
      <w:pPr>
        <w:pStyle w:val="Brdtextmedindrag"/>
      </w:pPr>
      <w:r>
        <w:t>Informationen ska ge kunderna rimliga möjligheter att förstå arten av och vilka risker som är förknippade med de investe</w:t>
      </w:r>
      <w:r>
        <w:softHyphen/>
        <w:t>ringstjänster och de finansiella instrument som institutet erbju</w:t>
      </w:r>
      <w:r>
        <w:softHyphen/>
        <w:t>der. Informationen får lämnas i standardiserad form.</w:t>
      </w:r>
    </w:p>
    <w:p w:rsidR="00655D68" w:rsidRDefault="00655D68" w:rsidP="00655D68">
      <w:pPr>
        <w:pStyle w:val="Brdtextmedindrag"/>
      </w:pPr>
      <w:r>
        <w:t>All information som ett värdepappersinstitut lämnar till sina kunder ska vara rättvisande och tydlig och får inte vara vilse</w:t>
      </w:r>
      <w:r>
        <w:softHyphen/>
        <w:t>ledande. Marknads</w:t>
      </w:r>
      <w:r>
        <w:softHyphen/>
        <w:t>föringsmaterial ska lätt kunna identifieras som sådant.</w:t>
      </w:r>
    </w:p>
    <w:tbl>
      <w:tblPr>
        <w:tblW w:w="6037" w:type="dxa"/>
        <w:tblLayout w:type="fixed"/>
        <w:tblCellMar>
          <w:left w:w="70" w:type="dxa"/>
          <w:right w:w="70" w:type="dxa"/>
        </w:tblCellMar>
        <w:tblLook w:val="0000" w:firstRow="0" w:lastRow="0" w:firstColumn="0" w:lastColumn="0" w:noHBand="0" w:noVBand="0"/>
      </w:tblPr>
      <w:tblGrid>
        <w:gridCol w:w="3018"/>
        <w:gridCol w:w="3019"/>
      </w:tblGrid>
      <w:tr w:rsidR="00655D68" w:rsidTr="00A64F4A">
        <w:tc>
          <w:tcPr>
            <w:tcW w:w="3018" w:type="dxa"/>
            <w:shd w:val="clear" w:color="auto" w:fill="auto"/>
          </w:tcPr>
          <w:p w:rsidR="00655D68" w:rsidRDefault="00655D68" w:rsidP="00A64F4A">
            <w:pPr>
              <w:pStyle w:val="Brdtextmedindrag"/>
            </w:pPr>
            <w:r>
              <w:t>Särskilda bestämmelser om en näringsidkares marknads</w:t>
            </w:r>
            <w:r>
              <w:softHyphen/>
              <w:t>föring av produkter och tjänster och vilken information som ska lämnas till kunder finns i marknadsförings</w:t>
            </w:r>
            <w:r>
              <w:softHyphen/>
              <w:t xml:space="preserve">lagen (2008:486) samt i </w:t>
            </w:r>
            <w:r>
              <w:rPr>
                <w:i/>
              </w:rPr>
              <w:t>distans- och hemförsäljningslagen (2005:59).</w:t>
            </w:r>
          </w:p>
        </w:tc>
        <w:tc>
          <w:tcPr>
            <w:tcW w:w="3019" w:type="dxa"/>
            <w:shd w:val="clear" w:color="auto" w:fill="auto"/>
          </w:tcPr>
          <w:p w:rsidR="00655D68" w:rsidRDefault="00655D68" w:rsidP="00A64F4A">
            <w:pPr>
              <w:pStyle w:val="Brdtextmedindrag"/>
            </w:pPr>
            <w:r>
              <w:t>Särskilda bestämmelser om en näringsidkares marknads</w:t>
            </w:r>
            <w:r>
              <w:softHyphen/>
              <w:t>föring av produkter och tjänster och vilken information som ska lämnas till kunder finns i marknadsförings</w:t>
            </w:r>
            <w:r>
              <w:softHyphen/>
              <w:t xml:space="preserve">lagen (2008:486) samt i </w:t>
            </w:r>
            <w:r>
              <w:rPr>
                <w:i/>
              </w:rPr>
              <w:t>lagen (2005:59) om distansavtal och avtal utanför fasta affärslokaler.</w:t>
            </w:r>
          </w:p>
        </w:tc>
      </w:tr>
    </w:tbl>
    <w:p w:rsidR="00655D68" w:rsidRDefault="00655D68" w:rsidP="00655D68">
      <w:pPr>
        <w:pStyle w:val="Brdtext"/>
        <w:spacing w:after="120"/>
        <w:rPr>
          <w:rFonts w:ascii="OrigGarmnd BT" w:hAnsi="OrigGarmnd BT"/>
          <w:sz w:val="19"/>
          <w:u w:val="single"/>
        </w:rPr>
      </w:pPr>
      <w:r>
        <w:rPr>
          <w:sz w:val="19"/>
          <w:u w:val="single"/>
        </w:rPr>
        <w:t>                      </w:t>
      </w:r>
    </w:p>
    <w:p w:rsidR="00655D68" w:rsidRDefault="00655D68" w:rsidP="00655D68">
      <w:pPr>
        <w:pStyle w:val="Brdtextmedindrag"/>
        <w:rPr>
          <w:sz w:val="21"/>
        </w:rPr>
      </w:pPr>
      <w:r>
        <w:t xml:space="preserve">Denna lag träder i kraft den 13 juni 2014. </w:t>
      </w:r>
    </w:p>
    <w:p w:rsidR="00655D68" w:rsidRDefault="00655D68" w:rsidP="00655D68">
      <w:pPr>
        <w:overflowPunct/>
        <w:autoSpaceDE/>
        <w:autoSpaceDN/>
        <w:adjustRightInd/>
      </w:pPr>
    </w:p>
    <w:p w:rsidR="00655D68" w:rsidRDefault="00655D68" w:rsidP="00655D68">
      <w:pPr>
        <w:overflowPunct/>
        <w:autoSpaceDE/>
        <w:autoSpaceDN/>
        <w:adjustRightInd/>
        <w:sectPr w:rsidR="00655D68" w:rsidSect="00A64F4A">
          <w:footnotePr>
            <w:numRestart w:val="eachSect"/>
          </w:footnotePr>
          <w:pgSz w:w="9356" w:h="13721" w:code="9"/>
          <w:pgMar w:top="794" w:right="2438" w:bottom="1191" w:left="1021" w:header="567" w:footer="1605" w:gutter="0"/>
          <w:cols w:space="720"/>
        </w:sectPr>
      </w:pPr>
    </w:p>
    <w:p w:rsidR="00655D68" w:rsidRDefault="00655D68" w:rsidP="00655D68">
      <w:pPr>
        <w:pStyle w:val="Rubrik2utannumrering"/>
        <w:spacing w:before="0"/>
        <w:ind w:left="902" w:hanging="902"/>
      </w:pPr>
      <w:bookmarkStart w:id="2297" w:name="_Toc349131506"/>
      <w:bookmarkStart w:id="2298" w:name="_Toc349131415"/>
      <w:bookmarkStart w:id="2299" w:name="_Toc346791301"/>
      <w:bookmarkStart w:id="2300" w:name="_Toc349814653"/>
      <w:bookmarkStart w:id="2301" w:name="_Toc349310346"/>
      <w:bookmarkStart w:id="2302" w:name="_Toc349303455"/>
      <w:bookmarkStart w:id="2303" w:name="_Toc349195302"/>
      <w:bookmarkStart w:id="2304" w:name="_Toc349195090"/>
      <w:r>
        <w:lastRenderedPageBreak/>
        <w:t>6</w:t>
      </w:r>
      <w:r>
        <w:tab/>
        <w:t>Förslag till lag om ändring i marknadsföringslagen (2008:486)</w:t>
      </w:r>
      <w:bookmarkEnd w:id="2297"/>
      <w:bookmarkEnd w:id="2298"/>
      <w:bookmarkEnd w:id="2299"/>
      <w:bookmarkEnd w:id="2300"/>
      <w:bookmarkEnd w:id="2301"/>
      <w:bookmarkEnd w:id="2302"/>
      <w:bookmarkEnd w:id="2303"/>
      <w:bookmarkEnd w:id="2304"/>
    </w:p>
    <w:p w:rsidR="00655D68" w:rsidRDefault="00655D68" w:rsidP="00655D68">
      <w:pPr>
        <w:pStyle w:val="Brdtextmedindrag"/>
      </w:pPr>
      <w:r>
        <w:t>Härigenom föreskrivs</w:t>
      </w:r>
      <w:r>
        <w:rPr>
          <w:rStyle w:val="Fotnotsreferens"/>
        </w:rPr>
        <w:footnoteReference w:id="37"/>
      </w:r>
      <w:r>
        <w:t xml:space="preserve"> i fråga om marknadsföringslagen (2008:486) </w:t>
      </w:r>
    </w:p>
    <w:p w:rsidR="00655D68" w:rsidRDefault="00655D68" w:rsidP="00655D68">
      <w:pPr>
        <w:pStyle w:val="Brdtextmedindrag"/>
      </w:pPr>
      <w:r>
        <w:rPr>
          <w:i/>
        </w:rPr>
        <w:t>dels</w:t>
      </w:r>
      <w:r>
        <w:t xml:space="preserve"> att 1 och 37 §§ ska ha följande lydelse,</w:t>
      </w:r>
    </w:p>
    <w:p w:rsidR="00655D68" w:rsidRDefault="00655D68" w:rsidP="00655D68">
      <w:pPr>
        <w:pStyle w:val="Brdtextmedindrag"/>
      </w:pPr>
      <w:r>
        <w:rPr>
          <w:i/>
        </w:rPr>
        <w:t>dels</w:t>
      </w:r>
      <w:r>
        <w:t xml:space="preserve"> att det i lagen ska införas en ny paragraf, 22 a §, samt närmast före 22 a § en ny rubrik av följande lydelse.</w:t>
      </w:r>
    </w:p>
    <w:p w:rsidR="00655D68" w:rsidRDefault="00655D68" w:rsidP="00655D68">
      <w:pPr>
        <w:pStyle w:val="Brdtextmedindrag"/>
      </w:pPr>
    </w:p>
    <w:p w:rsidR="00655D68" w:rsidRDefault="00655D68" w:rsidP="00655D68">
      <w:pPr>
        <w:pStyle w:val="Brdtextmedindrag"/>
      </w:pPr>
    </w:p>
    <w:tbl>
      <w:tblPr>
        <w:tblW w:w="5000" w:type="pct"/>
        <w:tblLook w:val="04A0" w:firstRow="1" w:lastRow="0" w:firstColumn="1" w:lastColumn="0" w:noHBand="0" w:noVBand="1"/>
      </w:tblPr>
      <w:tblGrid>
        <w:gridCol w:w="3056"/>
        <w:gridCol w:w="3057"/>
      </w:tblGrid>
      <w:tr w:rsidR="00655D68" w:rsidTr="00A64F4A">
        <w:tc>
          <w:tcPr>
            <w:tcW w:w="2500" w:type="pct"/>
            <w:hideMark/>
          </w:tcPr>
          <w:p w:rsidR="00655D68" w:rsidRDefault="00655D68" w:rsidP="00A64F4A">
            <w:pPr>
              <w:pStyle w:val="Brdtext"/>
              <w:rPr>
                <w:i/>
              </w:rPr>
            </w:pPr>
            <w:r>
              <w:rPr>
                <w:i/>
              </w:rPr>
              <w:t>Nuvarande lydelse</w:t>
            </w:r>
          </w:p>
        </w:tc>
        <w:tc>
          <w:tcPr>
            <w:tcW w:w="2500" w:type="pct"/>
            <w:hideMark/>
          </w:tcPr>
          <w:p w:rsidR="00655D68" w:rsidRDefault="00655D68" w:rsidP="00A64F4A">
            <w:pPr>
              <w:pStyle w:val="Brdtext"/>
              <w:rPr>
                <w:i/>
              </w:rPr>
            </w:pPr>
            <w:r>
              <w:rPr>
                <w:i/>
              </w:rPr>
              <w:t>Föreslagen lydelse</w:t>
            </w:r>
          </w:p>
        </w:tc>
      </w:tr>
    </w:tbl>
    <w:p w:rsidR="00655D68" w:rsidRDefault="00655D68" w:rsidP="00655D68">
      <w:pPr>
        <w:pStyle w:val="Brdtextmedindrag"/>
        <w:rPr>
          <w:rFonts w:ascii="OrigGarmnd BT" w:hAnsi="OrigGarmnd BT"/>
          <w:sz w:val="21"/>
        </w:rPr>
      </w:pPr>
    </w:p>
    <w:p w:rsidR="00655D68" w:rsidRDefault="00655D68" w:rsidP="00655D68">
      <w:pPr>
        <w:pStyle w:val="Brdtextmedindrag"/>
        <w:jc w:val="center"/>
      </w:pPr>
      <w:r>
        <w:t>1 §</w:t>
      </w:r>
      <w:r>
        <w:rPr>
          <w:rStyle w:val="Fotnotsreferens"/>
        </w:rPr>
        <w:footnoteReference w:id="38"/>
      </w:r>
    </w:p>
    <w:p w:rsidR="00655D68" w:rsidRDefault="00655D68" w:rsidP="00655D68">
      <w:pPr>
        <w:pStyle w:val="Brdtextmedindrag"/>
      </w:pPr>
      <w:r>
        <w:t>Denna lag har till syfte att främja konsumenternas och näringslivets intressen i samband med marknadsföring av produkter och att motverka marknadsföring som är otillbörlig mot konsumenter och näringsidkare.</w:t>
      </w:r>
    </w:p>
    <w:p w:rsidR="00655D68" w:rsidRDefault="00655D68" w:rsidP="00655D68">
      <w:pPr>
        <w:pStyle w:val="Brdtextmedindrag"/>
      </w:pPr>
      <w:r>
        <w:t>Bestämmelser om marknadsföring finns bl.a. i</w:t>
      </w:r>
    </w:p>
    <w:p w:rsidR="00655D68" w:rsidRDefault="00655D68" w:rsidP="00655D68">
      <w:pPr>
        <w:pStyle w:val="Brdtextmedindrag"/>
      </w:pPr>
      <w:r>
        <w:t>– lagen (1992:1672) om paketresor,</w:t>
      </w:r>
    </w:p>
    <w:p w:rsidR="00655D68" w:rsidRDefault="00655D68" w:rsidP="00655D68">
      <w:pPr>
        <w:pStyle w:val="Brdtextmedindrag"/>
      </w:pPr>
      <w:r>
        <w:t>– tobakslagen (1993:581),</w:t>
      </w:r>
    </w:p>
    <w:p w:rsidR="00655D68" w:rsidRDefault="00655D68" w:rsidP="00655D68">
      <w:pPr>
        <w:pStyle w:val="Brdtextmedindrag"/>
      </w:pPr>
      <w:r>
        <w:t>– lagen (1995:1571) om insättningsgaranti,</w:t>
      </w:r>
    </w:p>
    <w:p w:rsidR="00655D68" w:rsidRDefault="00655D68" w:rsidP="00655D68">
      <w:pPr>
        <w:pStyle w:val="Brdtextmedindrag"/>
      </w:pPr>
      <w:r>
        <w:t>– lagen (1996:1006) om anmälningsplikt avseende viss finansiell verksamhet,</w:t>
      </w:r>
    </w:p>
    <w:p w:rsidR="00655D68" w:rsidRDefault="00655D68" w:rsidP="00655D68">
      <w:pPr>
        <w:pStyle w:val="Brdtextmedindrag"/>
      </w:pPr>
      <w:r>
        <w:t>– lagen (1996:1118) om marknadsföring av kristallglas,</w:t>
      </w:r>
    </w:p>
    <w:p w:rsidR="00655D68" w:rsidRDefault="00655D68" w:rsidP="00655D68">
      <w:pPr>
        <w:pStyle w:val="Brdtextmedindrag"/>
      </w:pPr>
      <w:r>
        <w:t>– lagen (1999:268) om betalningsöverföringar inom Euro</w:t>
      </w:r>
      <w:r>
        <w:softHyphen/>
        <w:t>peiska ekonomiska samarbetsområdet,</w:t>
      </w:r>
    </w:p>
    <w:p w:rsidR="00655D68" w:rsidRDefault="00655D68" w:rsidP="00655D68">
      <w:pPr>
        <w:pStyle w:val="Brdtextmedindrag"/>
      </w:pPr>
      <w:r>
        <w:t>– lagen (1999:158) om investerarskydd,</w:t>
      </w:r>
    </w:p>
    <w:p w:rsidR="00655D68" w:rsidRDefault="00655D68" w:rsidP="00655D68">
      <w:pPr>
        <w:pStyle w:val="Brdtextmedindrag"/>
      </w:pPr>
      <w:r>
        <w:t>– lagen (2002:562) om elektronisk handel och andra informa</w:t>
      </w:r>
      <w:r>
        <w:softHyphen/>
        <w:t>tions</w:t>
      </w:r>
      <w:r>
        <w:softHyphen/>
        <w:t>samhällets tjänster,</w:t>
      </w:r>
    </w:p>
    <w:p w:rsidR="00655D68" w:rsidRDefault="00655D68" w:rsidP="00655D68">
      <w:pPr>
        <w:pStyle w:val="Brdtextmedindrag"/>
      </w:pPr>
      <w:r>
        <w:t>– lagen (2004:299) om inlåningsverksamhet,</w:t>
      </w:r>
    </w:p>
    <w:p w:rsidR="00655D68" w:rsidRDefault="00655D68" w:rsidP="00655D68">
      <w:pPr>
        <w:pStyle w:val="Brdtextmedindrag"/>
      </w:pPr>
      <w:r>
        <w:t>– prisinformationslagen (2004:347),</w:t>
      </w:r>
    </w:p>
    <w:tbl>
      <w:tblPr>
        <w:tblW w:w="5000" w:type="pct"/>
        <w:tblLook w:val="04A0" w:firstRow="1" w:lastRow="0" w:firstColumn="1" w:lastColumn="0" w:noHBand="0" w:noVBand="1"/>
      </w:tblPr>
      <w:tblGrid>
        <w:gridCol w:w="3056"/>
        <w:gridCol w:w="3057"/>
      </w:tblGrid>
      <w:tr w:rsidR="00655D68" w:rsidTr="00A64F4A">
        <w:tc>
          <w:tcPr>
            <w:tcW w:w="2500" w:type="pct"/>
            <w:hideMark/>
          </w:tcPr>
          <w:p w:rsidR="00655D68" w:rsidRDefault="00655D68" w:rsidP="00A64F4A">
            <w:pPr>
              <w:pStyle w:val="Brdtextmedindrag"/>
            </w:pPr>
            <w:r>
              <w:t>– </w:t>
            </w:r>
            <w:r>
              <w:rPr>
                <w:i/>
              </w:rPr>
              <w:t>distans- och hemförsälj</w:t>
            </w:r>
            <w:r>
              <w:rPr>
                <w:i/>
              </w:rPr>
              <w:softHyphen/>
              <w:t>nings</w:t>
            </w:r>
            <w:r>
              <w:rPr>
                <w:i/>
              </w:rPr>
              <w:softHyphen/>
              <w:t>lagen (2005:59),</w:t>
            </w:r>
          </w:p>
        </w:tc>
        <w:tc>
          <w:tcPr>
            <w:tcW w:w="2500" w:type="pct"/>
            <w:hideMark/>
          </w:tcPr>
          <w:p w:rsidR="00655D68" w:rsidRDefault="00655D68" w:rsidP="00A64F4A">
            <w:pPr>
              <w:pStyle w:val="Brdtextmedindrag"/>
              <w:rPr>
                <w:i/>
              </w:rPr>
            </w:pPr>
            <w:r>
              <w:rPr>
                <w:i/>
              </w:rPr>
              <w:t>– lagen (2005:59) om distans</w:t>
            </w:r>
            <w:r>
              <w:rPr>
                <w:i/>
              </w:rPr>
              <w:softHyphen/>
              <w:t>av</w:t>
            </w:r>
            <w:r>
              <w:rPr>
                <w:i/>
              </w:rPr>
              <w:softHyphen/>
              <w:t>tal och avtal utanför fasta affärs</w:t>
            </w:r>
            <w:r>
              <w:rPr>
                <w:i/>
              </w:rPr>
              <w:softHyphen/>
              <w:t>lokaler,</w:t>
            </w:r>
          </w:p>
        </w:tc>
      </w:tr>
    </w:tbl>
    <w:p w:rsidR="00655D68" w:rsidRDefault="00655D68" w:rsidP="00655D68">
      <w:pPr>
        <w:pStyle w:val="Brdtextmedindrag"/>
        <w:rPr>
          <w:rFonts w:ascii="OrigGarmnd BT" w:hAnsi="OrigGarmnd BT"/>
          <w:sz w:val="21"/>
        </w:rPr>
      </w:pPr>
      <w:r>
        <w:t>– försäkringsavtalslagen (2005:104),</w:t>
      </w:r>
    </w:p>
    <w:p w:rsidR="00655D68" w:rsidRDefault="00655D68" w:rsidP="00655D68">
      <w:pPr>
        <w:pStyle w:val="Brdtextmedindrag"/>
      </w:pPr>
      <w:r>
        <w:t>– lagen (2005:405) om försäkringsförmedling,</w:t>
      </w:r>
    </w:p>
    <w:p w:rsidR="00655D68" w:rsidRDefault="00655D68" w:rsidP="00655D68">
      <w:pPr>
        <w:pStyle w:val="Brdtextmedindrag"/>
      </w:pPr>
      <w:r>
        <w:t>– lagen (2006:484) om franchisegivares informationsskyldig</w:t>
      </w:r>
      <w:r>
        <w:softHyphen/>
        <w:t>het,</w:t>
      </w:r>
    </w:p>
    <w:p w:rsidR="00655D68" w:rsidRDefault="00655D68" w:rsidP="00655D68">
      <w:pPr>
        <w:pStyle w:val="Brdtextmedindrag"/>
      </w:pPr>
      <w:r>
        <w:t>– lagen (2010:510) om lufttransporter,</w:t>
      </w:r>
    </w:p>
    <w:p w:rsidR="00655D68" w:rsidRDefault="00655D68" w:rsidP="00655D68">
      <w:pPr>
        <w:pStyle w:val="Brdtextmedindrag"/>
      </w:pPr>
      <w:r>
        <w:t>– radio- och tv-lagen (2010:696),</w:t>
      </w:r>
    </w:p>
    <w:p w:rsidR="00655D68" w:rsidRDefault="00655D68" w:rsidP="00655D68">
      <w:pPr>
        <w:pStyle w:val="Brdtextmedindrag"/>
      </w:pPr>
      <w:r>
        <w:t>– alkohollagen (2010:1622),</w:t>
      </w:r>
    </w:p>
    <w:p w:rsidR="00655D68" w:rsidRDefault="00655D68" w:rsidP="00655D68">
      <w:pPr>
        <w:pStyle w:val="Brdtextmedindrag"/>
      </w:pPr>
      <w:r>
        <w:t>– konsumentkreditlagen (2010:1846), och</w:t>
      </w:r>
    </w:p>
    <w:p w:rsidR="00655D68" w:rsidRDefault="00655D68" w:rsidP="00655D68">
      <w:pPr>
        <w:pStyle w:val="Brdtextmedindrag"/>
      </w:pPr>
      <w:r>
        <w:t>– lagen (2011:914) om konsumentskydd vid avtal om tids</w:t>
      </w:r>
      <w:r>
        <w:softHyphen/>
        <w:t>delat boende eller långfristig semesterprodukt.</w:t>
      </w:r>
    </w:p>
    <w:tbl>
      <w:tblPr>
        <w:tblW w:w="5000" w:type="pct"/>
        <w:tblLook w:val="04A0" w:firstRow="1" w:lastRow="0" w:firstColumn="1" w:lastColumn="0" w:noHBand="0" w:noVBand="1"/>
      </w:tblPr>
      <w:tblGrid>
        <w:gridCol w:w="3056"/>
        <w:gridCol w:w="3057"/>
      </w:tblGrid>
      <w:tr w:rsidR="00655D68" w:rsidTr="00A64F4A">
        <w:tc>
          <w:tcPr>
            <w:tcW w:w="2500" w:type="pct"/>
          </w:tcPr>
          <w:p w:rsidR="00655D68" w:rsidRDefault="00655D68" w:rsidP="00A64F4A">
            <w:pPr>
              <w:pStyle w:val="Brdtextmedindrag"/>
            </w:pPr>
          </w:p>
        </w:tc>
        <w:tc>
          <w:tcPr>
            <w:tcW w:w="2500" w:type="pct"/>
            <w:hideMark/>
          </w:tcPr>
          <w:p w:rsidR="00655D68" w:rsidRDefault="00655D68" w:rsidP="00A64F4A">
            <w:pPr>
              <w:pStyle w:val="Rubrik5utannumrering"/>
            </w:pPr>
            <w:r>
              <w:t>Information innan ett konsumentavtal ingås</w:t>
            </w:r>
          </w:p>
        </w:tc>
      </w:tr>
      <w:tr w:rsidR="00655D68" w:rsidTr="00A64F4A">
        <w:tc>
          <w:tcPr>
            <w:tcW w:w="2500" w:type="pct"/>
          </w:tcPr>
          <w:p w:rsidR="00655D68" w:rsidRDefault="00655D68" w:rsidP="00A64F4A">
            <w:pPr>
              <w:pStyle w:val="Brdtextmedindrag"/>
            </w:pPr>
          </w:p>
        </w:tc>
        <w:tc>
          <w:tcPr>
            <w:tcW w:w="2500" w:type="pct"/>
          </w:tcPr>
          <w:p w:rsidR="00655D68" w:rsidRDefault="00655D68" w:rsidP="00A64F4A">
            <w:pPr>
              <w:pStyle w:val="Brdtext"/>
              <w:rPr>
                <w:i/>
              </w:rPr>
            </w:pPr>
            <w:r>
              <w:rPr>
                <w:i/>
              </w:rPr>
              <w:t>22 a §</w:t>
            </w:r>
          </w:p>
        </w:tc>
      </w:tr>
      <w:tr w:rsidR="00655D68" w:rsidTr="00A64F4A">
        <w:tc>
          <w:tcPr>
            <w:tcW w:w="2500" w:type="pct"/>
          </w:tcPr>
          <w:p w:rsidR="00655D68" w:rsidRDefault="00655D68" w:rsidP="00A64F4A">
            <w:pPr>
              <w:pStyle w:val="Brdtextmedindrag"/>
            </w:pPr>
          </w:p>
        </w:tc>
        <w:tc>
          <w:tcPr>
            <w:tcW w:w="2500" w:type="pct"/>
            <w:hideMark/>
          </w:tcPr>
          <w:p w:rsidR="00655D68" w:rsidRDefault="00655D68" w:rsidP="00A64F4A">
            <w:pPr>
              <w:pStyle w:val="Brdtextmedindrag"/>
              <w:rPr>
                <w:i/>
              </w:rPr>
            </w:pPr>
            <w:r>
              <w:rPr>
                <w:i/>
              </w:rPr>
              <w:t>Innan en konsument blir bunden av ett avtal ska näringsidkaren ge konsumenten klar och begriplig in</w:t>
            </w:r>
            <w:r>
              <w:rPr>
                <w:i/>
              </w:rPr>
              <w:softHyphen/>
              <w:t>formation om</w:t>
            </w:r>
          </w:p>
        </w:tc>
      </w:tr>
      <w:tr w:rsidR="00655D68" w:rsidTr="00A64F4A">
        <w:tc>
          <w:tcPr>
            <w:tcW w:w="2500" w:type="pct"/>
          </w:tcPr>
          <w:p w:rsidR="00655D68" w:rsidRDefault="00655D68" w:rsidP="00A64F4A">
            <w:pPr>
              <w:pStyle w:val="Brdtextmedindrag"/>
            </w:pPr>
          </w:p>
        </w:tc>
        <w:tc>
          <w:tcPr>
            <w:tcW w:w="2500" w:type="pct"/>
            <w:hideMark/>
          </w:tcPr>
          <w:p w:rsidR="00655D68" w:rsidRDefault="00655D68" w:rsidP="00A64F4A">
            <w:pPr>
              <w:pStyle w:val="Brdtextmedindrag"/>
              <w:rPr>
                <w:i/>
              </w:rPr>
            </w:pPr>
            <w:r>
              <w:rPr>
                <w:i/>
              </w:rPr>
              <w:t>1. näringsidkarens namn, tele</w:t>
            </w:r>
            <w:r>
              <w:rPr>
                <w:i/>
              </w:rPr>
              <w:softHyphen/>
              <w:t>fonnummer, telefaxnummer och gatuadress,</w:t>
            </w:r>
          </w:p>
        </w:tc>
      </w:tr>
      <w:tr w:rsidR="00655D68" w:rsidTr="00A64F4A">
        <w:tc>
          <w:tcPr>
            <w:tcW w:w="2500" w:type="pct"/>
          </w:tcPr>
          <w:p w:rsidR="00655D68" w:rsidRDefault="00655D68" w:rsidP="00A64F4A">
            <w:pPr>
              <w:pStyle w:val="Brdtextmedindrag"/>
            </w:pPr>
          </w:p>
        </w:tc>
        <w:tc>
          <w:tcPr>
            <w:tcW w:w="2500" w:type="pct"/>
            <w:hideMark/>
          </w:tcPr>
          <w:p w:rsidR="00655D68" w:rsidRDefault="00655D68" w:rsidP="00A64F4A">
            <w:pPr>
              <w:pStyle w:val="Brdtextmedindrag"/>
              <w:rPr>
                <w:i/>
              </w:rPr>
            </w:pPr>
            <w:r>
              <w:rPr>
                <w:i/>
              </w:rPr>
              <w:t>2. varans eller tjänstens huvud</w:t>
            </w:r>
            <w:r>
              <w:rPr>
                <w:i/>
              </w:rPr>
              <w:softHyphen/>
              <w:t>sakliga egenskaper i den omfatt</w:t>
            </w:r>
            <w:r>
              <w:rPr>
                <w:i/>
              </w:rPr>
              <w:softHyphen/>
              <w:t>ning som är lämplig för mediet och för varan eller tjänsten,</w:t>
            </w:r>
          </w:p>
        </w:tc>
      </w:tr>
      <w:tr w:rsidR="00655D68" w:rsidTr="00A64F4A">
        <w:tc>
          <w:tcPr>
            <w:tcW w:w="2500" w:type="pct"/>
          </w:tcPr>
          <w:p w:rsidR="00655D68" w:rsidRDefault="00655D68" w:rsidP="00A64F4A">
            <w:pPr>
              <w:pStyle w:val="Brdtextmedindrag"/>
            </w:pPr>
          </w:p>
        </w:tc>
        <w:tc>
          <w:tcPr>
            <w:tcW w:w="2500" w:type="pct"/>
            <w:hideMark/>
          </w:tcPr>
          <w:p w:rsidR="00655D68" w:rsidRDefault="00655D68" w:rsidP="00A64F4A">
            <w:pPr>
              <w:pStyle w:val="Brdtextmedindrag"/>
              <w:rPr>
                <w:i/>
              </w:rPr>
            </w:pPr>
            <w:r>
              <w:rPr>
                <w:i/>
              </w:rPr>
              <w:t>3. varans eller tjänstens pris in</w:t>
            </w:r>
            <w:r>
              <w:rPr>
                <w:i/>
              </w:rPr>
              <w:softHyphen/>
              <w:t>begripet skatter och avgifter, eller, om priset inte kan anges i förväg, hur priset beräknas,</w:t>
            </w:r>
          </w:p>
        </w:tc>
      </w:tr>
      <w:tr w:rsidR="00655D68" w:rsidTr="00A64F4A">
        <w:tc>
          <w:tcPr>
            <w:tcW w:w="2500" w:type="pct"/>
          </w:tcPr>
          <w:p w:rsidR="00655D68" w:rsidRDefault="00655D68" w:rsidP="00A64F4A">
            <w:pPr>
              <w:pStyle w:val="Brdtextmedindrag"/>
            </w:pPr>
          </w:p>
        </w:tc>
        <w:tc>
          <w:tcPr>
            <w:tcW w:w="2500" w:type="pct"/>
            <w:hideMark/>
          </w:tcPr>
          <w:p w:rsidR="00655D68" w:rsidRDefault="00655D68" w:rsidP="00A64F4A">
            <w:pPr>
              <w:pStyle w:val="Brdtextmedindrag"/>
              <w:rPr>
                <w:i/>
              </w:rPr>
            </w:pPr>
            <w:r>
              <w:rPr>
                <w:i/>
              </w:rPr>
              <w:t>4. kostnader för leverans eller porto och andra tillkommande kostnader,</w:t>
            </w:r>
          </w:p>
        </w:tc>
      </w:tr>
      <w:tr w:rsidR="00655D68" w:rsidTr="00A64F4A">
        <w:tc>
          <w:tcPr>
            <w:tcW w:w="2500" w:type="pct"/>
          </w:tcPr>
          <w:p w:rsidR="00655D68" w:rsidRDefault="00655D68" w:rsidP="00A64F4A">
            <w:pPr>
              <w:pStyle w:val="Brdtextmedindrag"/>
            </w:pPr>
          </w:p>
        </w:tc>
        <w:tc>
          <w:tcPr>
            <w:tcW w:w="2500" w:type="pct"/>
            <w:hideMark/>
          </w:tcPr>
          <w:p w:rsidR="00655D68" w:rsidRDefault="00655D68" w:rsidP="00A64F4A">
            <w:pPr>
              <w:pStyle w:val="Brdtextmedindrag"/>
              <w:rPr>
                <w:rFonts w:ascii="OrigGarmnd BT" w:hAnsi="OrigGarmnd BT"/>
                <w:i/>
                <w:sz w:val="21"/>
              </w:rPr>
            </w:pPr>
            <w:r>
              <w:rPr>
                <w:i/>
              </w:rPr>
              <w:t>5. sättet för betalning, för leve</w:t>
            </w:r>
            <w:r>
              <w:rPr>
                <w:i/>
              </w:rPr>
              <w:softHyphen/>
              <w:t>rans eller fullgörande på annat sätt och för reklamation samt datum för leverans eller full</w:t>
            </w:r>
            <w:r>
              <w:rPr>
                <w:i/>
              </w:rPr>
              <w:softHyphen/>
              <w:t>göran</w:t>
            </w:r>
            <w:r>
              <w:rPr>
                <w:i/>
              </w:rPr>
              <w:softHyphen/>
              <w:t>de,</w:t>
            </w:r>
          </w:p>
          <w:p w:rsidR="00655D68" w:rsidRDefault="00655D68" w:rsidP="00A64F4A">
            <w:pPr>
              <w:pStyle w:val="Brdtextmedindrag"/>
              <w:rPr>
                <w:i/>
              </w:rPr>
            </w:pPr>
            <w:r>
              <w:rPr>
                <w:i/>
              </w:rPr>
              <w:t>6. assistans och service som gäller efter försäljningen,</w:t>
            </w:r>
          </w:p>
        </w:tc>
      </w:tr>
      <w:tr w:rsidR="00655D68" w:rsidTr="00A64F4A">
        <w:tc>
          <w:tcPr>
            <w:tcW w:w="2500" w:type="pct"/>
          </w:tcPr>
          <w:p w:rsidR="00655D68" w:rsidRDefault="00655D68" w:rsidP="00A64F4A">
            <w:pPr>
              <w:pStyle w:val="Brdtextmedindrag"/>
            </w:pPr>
          </w:p>
        </w:tc>
        <w:tc>
          <w:tcPr>
            <w:tcW w:w="2500" w:type="pct"/>
            <w:hideMark/>
          </w:tcPr>
          <w:p w:rsidR="00655D68" w:rsidRDefault="00655D68" w:rsidP="00A64F4A">
            <w:pPr>
              <w:pStyle w:val="Brdtextmedindrag"/>
              <w:rPr>
                <w:i/>
              </w:rPr>
            </w:pPr>
            <w:r>
              <w:rPr>
                <w:i/>
              </w:rPr>
              <w:t>7. avtalets löptid och villkor för uppsägning av avtalet,</w:t>
            </w:r>
          </w:p>
        </w:tc>
      </w:tr>
      <w:tr w:rsidR="00655D68" w:rsidTr="00A64F4A">
        <w:tc>
          <w:tcPr>
            <w:tcW w:w="2500" w:type="pct"/>
          </w:tcPr>
          <w:p w:rsidR="00655D68" w:rsidRDefault="00655D68" w:rsidP="00A64F4A">
            <w:pPr>
              <w:pStyle w:val="Brdtextmedindrag"/>
            </w:pPr>
          </w:p>
        </w:tc>
        <w:tc>
          <w:tcPr>
            <w:tcW w:w="2500" w:type="pct"/>
            <w:hideMark/>
          </w:tcPr>
          <w:p w:rsidR="00655D68" w:rsidRDefault="00655D68" w:rsidP="00A64F4A">
            <w:pPr>
              <w:pStyle w:val="Brdtextmedindrag"/>
              <w:rPr>
                <w:i/>
              </w:rPr>
            </w:pPr>
            <w:r>
              <w:rPr>
                <w:i/>
              </w:rPr>
              <w:t>8. hur digitalt innehåll funge</w:t>
            </w:r>
            <w:r>
              <w:rPr>
                <w:i/>
              </w:rPr>
              <w:softHyphen/>
              <w:t>rar och, i förekommande fall, vilka tekniska skyddsåtgärder som har använts, och</w:t>
            </w:r>
          </w:p>
        </w:tc>
      </w:tr>
      <w:tr w:rsidR="00655D68" w:rsidTr="00A64F4A">
        <w:tc>
          <w:tcPr>
            <w:tcW w:w="2500" w:type="pct"/>
          </w:tcPr>
          <w:p w:rsidR="00655D68" w:rsidRDefault="00655D68" w:rsidP="00A64F4A">
            <w:pPr>
              <w:pStyle w:val="Brdtextmedindrag"/>
            </w:pPr>
          </w:p>
        </w:tc>
        <w:tc>
          <w:tcPr>
            <w:tcW w:w="2500" w:type="pct"/>
            <w:hideMark/>
          </w:tcPr>
          <w:p w:rsidR="00655D68" w:rsidRDefault="00655D68" w:rsidP="00A64F4A">
            <w:pPr>
              <w:pStyle w:val="Brdtextmedindrag"/>
              <w:rPr>
                <w:i/>
              </w:rPr>
            </w:pPr>
            <w:r>
              <w:rPr>
                <w:i/>
              </w:rPr>
              <w:t>9. vilken maskin- och pro</w:t>
            </w:r>
            <w:r>
              <w:rPr>
                <w:i/>
              </w:rPr>
              <w:softHyphen/>
              <w:t>gram</w:t>
            </w:r>
            <w:r>
              <w:rPr>
                <w:i/>
              </w:rPr>
              <w:softHyphen/>
              <w:t>vara som krävs för att använda digitalt innehåll.</w:t>
            </w:r>
          </w:p>
        </w:tc>
      </w:tr>
      <w:tr w:rsidR="00655D68" w:rsidTr="00A64F4A">
        <w:tc>
          <w:tcPr>
            <w:tcW w:w="2500" w:type="pct"/>
          </w:tcPr>
          <w:p w:rsidR="00655D68" w:rsidRDefault="00655D68" w:rsidP="00A64F4A">
            <w:pPr>
              <w:pStyle w:val="Brdtextmedindrag"/>
            </w:pPr>
          </w:p>
        </w:tc>
        <w:tc>
          <w:tcPr>
            <w:tcW w:w="2500" w:type="pct"/>
            <w:hideMark/>
          </w:tcPr>
          <w:p w:rsidR="00655D68" w:rsidRDefault="00655D68" w:rsidP="00A64F4A">
            <w:pPr>
              <w:pStyle w:val="Brdtextmedindrag"/>
              <w:rPr>
                <w:i/>
              </w:rPr>
            </w:pPr>
            <w:r>
              <w:rPr>
                <w:i/>
              </w:rPr>
              <w:t>Informationen enligt första stycket ska anses väsentlig. Informationen behöver dock inte lämnas om</w:t>
            </w:r>
          </w:p>
        </w:tc>
      </w:tr>
      <w:tr w:rsidR="00655D68" w:rsidTr="00A64F4A">
        <w:tc>
          <w:tcPr>
            <w:tcW w:w="2500" w:type="pct"/>
          </w:tcPr>
          <w:p w:rsidR="00655D68" w:rsidRDefault="00655D68" w:rsidP="00A64F4A">
            <w:pPr>
              <w:pStyle w:val="Brdtextmedindrag"/>
            </w:pPr>
          </w:p>
        </w:tc>
        <w:tc>
          <w:tcPr>
            <w:tcW w:w="2500" w:type="pct"/>
            <w:hideMark/>
          </w:tcPr>
          <w:p w:rsidR="00655D68" w:rsidRDefault="00655D68" w:rsidP="00A64F4A">
            <w:pPr>
              <w:pStyle w:val="Brdtextmedindrag"/>
              <w:rPr>
                <w:i/>
              </w:rPr>
            </w:pPr>
            <w:r>
              <w:rPr>
                <w:i/>
              </w:rPr>
              <w:t>1. den redan fram</w:t>
            </w:r>
            <w:r>
              <w:rPr>
                <w:i/>
              </w:rPr>
              <w:softHyphen/>
              <w:t>går av sam</w:t>
            </w:r>
            <w:r>
              <w:rPr>
                <w:i/>
              </w:rPr>
              <w:softHyphen/>
              <w:t>man</w:t>
            </w:r>
            <w:r>
              <w:rPr>
                <w:i/>
              </w:rPr>
              <w:softHyphen/>
              <w:t>hanget,</w:t>
            </w:r>
          </w:p>
        </w:tc>
      </w:tr>
      <w:tr w:rsidR="00655D68" w:rsidTr="00A64F4A">
        <w:tc>
          <w:tcPr>
            <w:tcW w:w="2500" w:type="pct"/>
          </w:tcPr>
          <w:p w:rsidR="00655D68" w:rsidRDefault="00655D68" w:rsidP="00A64F4A">
            <w:pPr>
              <w:pStyle w:val="Brdtextmedindrag"/>
            </w:pPr>
          </w:p>
        </w:tc>
        <w:tc>
          <w:tcPr>
            <w:tcW w:w="2500" w:type="pct"/>
            <w:hideMark/>
          </w:tcPr>
          <w:p w:rsidR="00655D68" w:rsidRDefault="00655D68" w:rsidP="00A64F4A">
            <w:pPr>
              <w:pStyle w:val="Brdtextmedindrag"/>
              <w:rPr>
                <w:i/>
              </w:rPr>
            </w:pPr>
            <w:r>
              <w:rPr>
                <w:i/>
              </w:rPr>
              <w:t>2. det är fråga om sådana var</w:t>
            </w:r>
            <w:r w:rsidR="00187361">
              <w:rPr>
                <w:i/>
              </w:rPr>
              <w:softHyphen/>
            </w:r>
            <w:r>
              <w:rPr>
                <w:i/>
              </w:rPr>
              <w:t>dagliga transaktioner som genom</w:t>
            </w:r>
            <w:r w:rsidR="00187361">
              <w:rPr>
                <w:i/>
              </w:rPr>
              <w:softHyphen/>
            </w:r>
            <w:r>
              <w:rPr>
                <w:i/>
              </w:rPr>
              <w:t>förs i direkt samband med avtalet,</w:t>
            </w:r>
          </w:p>
        </w:tc>
      </w:tr>
      <w:tr w:rsidR="00655D68" w:rsidTr="00A64F4A">
        <w:tc>
          <w:tcPr>
            <w:tcW w:w="2500" w:type="pct"/>
          </w:tcPr>
          <w:p w:rsidR="00655D68" w:rsidRDefault="00655D68" w:rsidP="00A64F4A">
            <w:pPr>
              <w:pStyle w:val="Brdtextmedindrag"/>
            </w:pPr>
          </w:p>
        </w:tc>
        <w:tc>
          <w:tcPr>
            <w:tcW w:w="2500" w:type="pct"/>
            <w:hideMark/>
          </w:tcPr>
          <w:p w:rsidR="00655D68" w:rsidRDefault="00655D68" w:rsidP="00A64F4A">
            <w:pPr>
              <w:pStyle w:val="Brdtextmedindrag"/>
              <w:rPr>
                <w:i/>
              </w:rPr>
            </w:pPr>
            <w:r>
              <w:rPr>
                <w:i/>
              </w:rPr>
              <w:t>3. avtalet omfattas av lagen (2005:59) om distansavtal och avtal utanför fasta affärslokaler, lagen (1992:1672) om paket</w:t>
            </w:r>
            <w:r>
              <w:rPr>
                <w:i/>
              </w:rPr>
              <w:softHyphen/>
              <w:t>resor eller lagen (2011:914) om konsu</w:t>
            </w:r>
            <w:r>
              <w:rPr>
                <w:i/>
              </w:rPr>
              <w:softHyphen/>
              <w:t>ment</w:t>
            </w:r>
            <w:r>
              <w:rPr>
                <w:i/>
              </w:rPr>
              <w:softHyphen/>
              <w:t>skydd vid avtal om tidsdelat boende eller långfristig semester</w:t>
            </w:r>
            <w:r>
              <w:rPr>
                <w:i/>
              </w:rPr>
              <w:softHyphen/>
              <w:t>produkt, eller</w:t>
            </w:r>
          </w:p>
        </w:tc>
      </w:tr>
      <w:tr w:rsidR="00655D68" w:rsidTr="00A64F4A">
        <w:tc>
          <w:tcPr>
            <w:tcW w:w="2500" w:type="pct"/>
          </w:tcPr>
          <w:p w:rsidR="00655D68" w:rsidRDefault="00655D68" w:rsidP="00A64F4A">
            <w:pPr>
              <w:pStyle w:val="Brdtextmedindrag"/>
            </w:pPr>
          </w:p>
        </w:tc>
        <w:tc>
          <w:tcPr>
            <w:tcW w:w="2500" w:type="pct"/>
            <w:hideMark/>
          </w:tcPr>
          <w:p w:rsidR="00655D68" w:rsidRDefault="00655D68" w:rsidP="00A64F4A">
            <w:pPr>
              <w:pStyle w:val="Brdtextmedindrag"/>
              <w:rPr>
                <w:i/>
              </w:rPr>
            </w:pPr>
            <w:r>
              <w:rPr>
                <w:i/>
              </w:rPr>
              <w:t>4. avtalet avser en finansiell tjänst eller ett finansiellt instru</w:t>
            </w:r>
            <w:r>
              <w:rPr>
                <w:i/>
              </w:rPr>
              <w:softHyphen/>
              <w:t>ment.</w:t>
            </w:r>
          </w:p>
        </w:tc>
      </w:tr>
    </w:tbl>
    <w:p w:rsidR="00655D68" w:rsidRDefault="00655D68" w:rsidP="00655D68">
      <w:pPr>
        <w:pStyle w:val="Brdtextmedindrag"/>
        <w:jc w:val="center"/>
        <w:rPr>
          <w:rFonts w:ascii="OrigGarmnd BT" w:hAnsi="OrigGarmnd BT"/>
          <w:sz w:val="21"/>
        </w:rPr>
      </w:pPr>
    </w:p>
    <w:p w:rsidR="00655D68" w:rsidRDefault="00655D68" w:rsidP="00655D68">
      <w:pPr>
        <w:pStyle w:val="Brdtextmedindrag"/>
        <w:jc w:val="center"/>
      </w:pPr>
      <w:r>
        <w:t>37 §</w:t>
      </w:r>
    </w:p>
    <w:tbl>
      <w:tblPr>
        <w:tblW w:w="5000" w:type="pct"/>
        <w:tblLook w:val="04A0" w:firstRow="1" w:lastRow="0" w:firstColumn="1" w:lastColumn="0" w:noHBand="0" w:noVBand="1"/>
      </w:tblPr>
      <w:tblGrid>
        <w:gridCol w:w="3056"/>
        <w:gridCol w:w="3057"/>
      </w:tblGrid>
      <w:tr w:rsidR="00655D68" w:rsidTr="00A64F4A">
        <w:tc>
          <w:tcPr>
            <w:tcW w:w="2500" w:type="pct"/>
            <w:hideMark/>
          </w:tcPr>
          <w:p w:rsidR="00655D68" w:rsidRDefault="00655D68" w:rsidP="00A64F4A">
            <w:pPr>
              <w:pStyle w:val="Brdtextmedindrag"/>
            </w:pPr>
            <w:r>
              <w:t>Den som uppsåtligen eller av oaktsamhet bryter mot ett förbud eller ett åläggande som har med</w:t>
            </w:r>
            <w:r>
              <w:softHyphen/>
              <w:t>delats med stöd av 23, 24 eller 25 §, eller mot 7 §, eller mot 8 § och någon av bestämmelserna i 9, 10, 12–17 §§, eller mot någon av bestämmelserna i 18–22 §§, eller mot någon av punkterna i bilaga I till direktiv 2005/29/EG, ska er</w:t>
            </w:r>
            <w:r>
              <w:softHyphen/>
              <w:t>sätta den skada som därigenom upp</w:t>
            </w:r>
            <w:r>
              <w:softHyphen/>
              <w:t>kommer för en konsument eller någon annan närings</w:t>
            </w:r>
            <w:r>
              <w:softHyphen/>
              <w:t>idkare.</w:t>
            </w:r>
          </w:p>
        </w:tc>
        <w:tc>
          <w:tcPr>
            <w:tcW w:w="2500" w:type="pct"/>
            <w:hideMark/>
          </w:tcPr>
          <w:p w:rsidR="00655D68" w:rsidRDefault="00655D68" w:rsidP="00A64F4A">
            <w:pPr>
              <w:pStyle w:val="Brdtextmedindrag"/>
            </w:pPr>
            <w:r>
              <w:t>Den som uppsåtligen eller av oaktsamhet bryter mot ett förbud eller ett åläggande som har med</w:t>
            </w:r>
            <w:r>
              <w:softHyphen/>
              <w:t>delats med stöd av 23, 24 eller 25 §, eller mot 7 §, eller mot 8 § och någon av bestämmelserna i 9, 10, 12–17 §§, eller mot någon av bestämmelserna i 18–22 </w:t>
            </w:r>
            <w:r>
              <w:rPr>
                <w:i/>
              </w:rPr>
              <w:t>a </w:t>
            </w:r>
            <w:r>
              <w:t>§§, eller mot någon av punkterna i bilaga I till direktiv 2005/29/EG, ska er</w:t>
            </w:r>
            <w:r>
              <w:softHyphen/>
              <w:t>sätta den skada som därigenom upp</w:t>
            </w:r>
            <w:r>
              <w:softHyphen/>
              <w:t>kommer för en konsument eller någon annan närings</w:t>
            </w:r>
            <w:r>
              <w:softHyphen/>
              <w:t>idkare.</w:t>
            </w:r>
          </w:p>
        </w:tc>
      </w:tr>
    </w:tbl>
    <w:p w:rsidR="00655D68" w:rsidRDefault="00655D68" w:rsidP="00655D68">
      <w:pPr>
        <w:pStyle w:val="Brdtextmedindrag"/>
        <w:rPr>
          <w:rFonts w:ascii="OrigGarmnd BT" w:hAnsi="OrigGarmnd BT"/>
          <w:sz w:val="21"/>
        </w:rPr>
      </w:pPr>
      <w:r>
        <w:t>När ersättningen till näringsidkare bestäms får hänsyn tas även till omständigheter av annan än ekonomisk art.</w:t>
      </w:r>
    </w:p>
    <w:p w:rsidR="00655D68" w:rsidRDefault="00655D68" w:rsidP="00655D68">
      <w:pPr>
        <w:pStyle w:val="Brdtext"/>
        <w:spacing w:after="120"/>
        <w:rPr>
          <w:sz w:val="19"/>
          <w:u w:val="single"/>
        </w:rPr>
      </w:pPr>
      <w:r>
        <w:rPr>
          <w:sz w:val="19"/>
          <w:u w:val="single"/>
        </w:rPr>
        <w:t>                      </w:t>
      </w:r>
    </w:p>
    <w:p w:rsidR="00655D68" w:rsidRDefault="00655D68" w:rsidP="00655D68">
      <w:pPr>
        <w:pStyle w:val="Brdtextmedindrag"/>
        <w:rPr>
          <w:sz w:val="21"/>
        </w:rPr>
      </w:pPr>
      <w:r>
        <w:t>Denna lag träder i kraft den 13 juni 2014.</w:t>
      </w:r>
    </w:p>
    <w:p w:rsidR="00655D68" w:rsidRDefault="00655D68" w:rsidP="00655D68">
      <w:pPr>
        <w:overflowPunct/>
        <w:autoSpaceDE/>
        <w:autoSpaceDN/>
        <w:adjustRightInd/>
        <w:sectPr w:rsidR="00655D68" w:rsidSect="00A64F4A">
          <w:footnotePr>
            <w:numRestart w:val="eachSect"/>
          </w:footnotePr>
          <w:pgSz w:w="9356" w:h="13721" w:code="9"/>
          <w:pgMar w:top="794" w:right="2438" w:bottom="1191" w:left="1021" w:header="567" w:footer="1605" w:gutter="0"/>
          <w:cols w:space="720"/>
        </w:sectPr>
      </w:pPr>
    </w:p>
    <w:p w:rsidR="00655D68" w:rsidRDefault="00655D68" w:rsidP="00655D68">
      <w:pPr>
        <w:pStyle w:val="Rubrik2utannumrering"/>
        <w:spacing w:before="0"/>
        <w:ind w:left="902" w:hanging="902"/>
      </w:pPr>
      <w:bookmarkStart w:id="2305" w:name="_Toc349814654"/>
      <w:bookmarkStart w:id="2306" w:name="_Toc349310347"/>
      <w:bookmarkStart w:id="2307" w:name="_Toc349303456"/>
      <w:bookmarkStart w:id="2308" w:name="_Toc349195303"/>
      <w:bookmarkStart w:id="2309" w:name="_Toc349195091"/>
      <w:bookmarkStart w:id="2310" w:name="_Toc349131507"/>
      <w:bookmarkStart w:id="2311" w:name="_Toc349131416"/>
      <w:bookmarkStart w:id="2312" w:name="_Toc346791302"/>
      <w:r>
        <w:lastRenderedPageBreak/>
        <w:t>7</w:t>
      </w:r>
      <w:r>
        <w:tab/>
        <w:t>Förslag till lag om ändring i konsumentkreditlagen (2010:1846)</w:t>
      </w:r>
      <w:bookmarkEnd w:id="2305"/>
      <w:bookmarkEnd w:id="2306"/>
      <w:bookmarkEnd w:id="2307"/>
      <w:bookmarkEnd w:id="2308"/>
      <w:bookmarkEnd w:id="2309"/>
      <w:bookmarkEnd w:id="2310"/>
      <w:bookmarkEnd w:id="2311"/>
      <w:bookmarkEnd w:id="2312"/>
    </w:p>
    <w:p w:rsidR="00655D68" w:rsidRDefault="00655D68" w:rsidP="00655D68">
      <w:pPr>
        <w:pStyle w:val="Brdtextmedindrag"/>
      </w:pPr>
      <w:r>
        <w:t>Härigenom föreskrivs att 10 § konsumentkreditlagen (2010:1846) ska ha följande lydelse.</w:t>
      </w:r>
    </w:p>
    <w:p w:rsidR="00655D68" w:rsidRDefault="00655D68" w:rsidP="00655D68">
      <w:pPr>
        <w:pStyle w:val="Brdtextmedindrag"/>
      </w:pPr>
    </w:p>
    <w:p w:rsidR="00655D68" w:rsidRDefault="00655D68" w:rsidP="00655D68">
      <w:pPr>
        <w:pStyle w:val="Brdtextmedindrag"/>
      </w:pPr>
    </w:p>
    <w:tbl>
      <w:tblPr>
        <w:tblW w:w="5000" w:type="pct"/>
        <w:tblLook w:val="04A0" w:firstRow="1" w:lastRow="0" w:firstColumn="1" w:lastColumn="0" w:noHBand="0" w:noVBand="1"/>
      </w:tblPr>
      <w:tblGrid>
        <w:gridCol w:w="3056"/>
        <w:gridCol w:w="3057"/>
      </w:tblGrid>
      <w:tr w:rsidR="00655D68" w:rsidTr="00A64F4A">
        <w:tc>
          <w:tcPr>
            <w:tcW w:w="2500" w:type="pct"/>
            <w:hideMark/>
          </w:tcPr>
          <w:p w:rsidR="00655D68" w:rsidRDefault="00655D68" w:rsidP="00A64F4A">
            <w:pPr>
              <w:pStyle w:val="Brdtext"/>
              <w:rPr>
                <w:i/>
              </w:rPr>
            </w:pPr>
            <w:r>
              <w:rPr>
                <w:i/>
              </w:rPr>
              <w:t>Nuvarande lydelse</w:t>
            </w:r>
          </w:p>
        </w:tc>
        <w:tc>
          <w:tcPr>
            <w:tcW w:w="2500" w:type="pct"/>
            <w:hideMark/>
          </w:tcPr>
          <w:p w:rsidR="00655D68" w:rsidRDefault="00655D68" w:rsidP="00A64F4A">
            <w:pPr>
              <w:pStyle w:val="Brdtext"/>
              <w:rPr>
                <w:i/>
              </w:rPr>
            </w:pPr>
            <w:r>
              <w:rPr>
                <w:i/>
              </w:rPr>
              <w:t>Föreslagen lydelse</w:t>
            </w:r>
          </w:p>
        </w:tc>
      </w:tr>
    </w:tbl>
    <w:p w:rsidR="00655D68" w:rsidRDefault="00655D68" w:rsidP="00655D68">
      <w:pPr>
        <w:pStyle w:val="Brdtextmedindrag"/>
        <w:rPr>
          <w:rFonts w:ascii="OrigGarmnd BT" w:hAnsi="OrigGarmnd BT"/>
          <w:sz w:val="21"/>
        </w:rPr>
      </w:pPr>
    </w:p>
    <w:p w:rsidR="00655D68" w:rsidRDefault="00655D68" w:rsidP="00655D68">
      <w:pPr>
        <w:pStyle w:val="Brdtextmedindrag"/>
        <w:jc w:val="center"/>
      </w:pPr>
      <w:r>
        <w:t>10 §</w:t>
      </w:r>
    </w:p>
    <w:tbl>
      <w:tblPr>
        <w:tblW w:w="5000" w:type="pct"/>
        <w:tblLook w:val="04A0" w:firstRow="1" w:lastRow="0" w:firstColumn="1" w:lastColumn="0" w:noHBand="0" w:noVBand="1"/>
      </w:tblPr>
      <w:tblGrid>
        <w:gridCol w:w="3056"/>
        <w:gridCol w:w="3057"/>
      </w:tblGrid>
      <w:tr w:rsidR="00655D68" w:rsidTr="00A64F4A">
        <w:tc>
          <w:tcPr>
            <w:tcW w:w="2500" w:type="pct"/>
            <w:hideMark/>
          </w:tcPr>
          <w:p w:rsidR="00655D68" w:rsidRDefault="00655D68" w:rsidP="00187361">
            <w:pPr>
              <w:pStyle w:val="Brdtextmedindrag"/>
            </w:pPr>
            <w:r>
              <w:t>Vid telefonförsäljning av en kredit tillämpas i stället för 8</w:t>
            </w:r>
            <w:r w:rsidR="00187361">
              <w:t> </w:t>
            </w:r>
            <w:r>
              <w:t xml:space="preserve">§ första stycket och 9 § första stycket det som föreskrivs i 3 kap. 4 § första stycket </w:t>
            </w:r>
            <w:r>
              <w:rPr>
                <w:i/>
              </w:rPr>
              <w:t>distans- och hem</w:t>
            </w:r>
            <w:r>
              <w:rPr>
                <w:i/>
              </w:rPr>
              <w:softHyphen/>
              <w:t>försäljnings</w:t>
            </w:r>
            <w:r>
              <w:rPr>
                <w:i/>
              </w:rPr>
              <w:softHyphen/>
              <w:t>lagen (2005:59)</w:t>
            </w:r>
            <w:r>
              <w:t>. Den beskriv</w:t>
            </w:r>
            <w:r>
              <w:softHyphen/>
              <w:t>ning av den finansiella tjänst</w:t>
            </w:r>
            <w:r>
              <w:softHyphen/>
              <w:t>ens huvudsakliga egenskaper som ska ges enligt det stycket ska innehålla information om</w:t>
            </w:r>
          </w:p>
        </w:tc>
        <w:tc>
          <w:tcPr>
            <w:tcW w:w="2500" w:type="pct"/>
            <w:hideMark/>
          </w:tcPr>
          <w:p w:rsidR="00655D68" w:rsidRDefault="00655D68" w:rsidP="00A64F4A">
            <w:pPr>
              <w:pStyle w:val="Brdtextmedindrag"/>
            </w:pPr>
            <w:r>
              <w:t xml:space="preserve">Vid telefonförsäljning av en kredit tillämpas i stället för 8 § första stycket och 9 § första stycket det som föreskrivs i 3 kap. 4 § första stycket </w:t>
            </w:r>
            <w:r>
              <w:rPr>
                <w:i/>
              </w:rPr>
              <w:t>lagen (2005:59) om distansavtal och avtal utanför fasta affärslokaler</w:t>
            </w:r>
            <w:r>
              <w:t>. Den beskrivning av den finan</w:t>
            </w:r>
            <w:r>
              <w:softHyphen/>
              <w:t>siella tjänstens huvudsak</w:t>
            </w:r>
            <w:r>
              <w:softHyphen/>
              <w:t>liga egenskaper som ska ges enligt det stycket ska innehålla infor</w:t>
            </w:r>
            <w:r>
              <w:softHyphen/>
              <w:t>mation om</w:t>
            </w:r>
          </w:p>
        </w:tc>
      </w:tr>
    </w:tbl>
    <w:p w:rsidR="00655D68" w:rsidRDefault="00655D68" w:rsidP="00655D68">
      <w:pPr>
        <w:pStyle w:val="Brdtextmedindrag"/>
        <w:rPr>
          <w:rFonts w:ascii="OrigGarmnd BT" w:hAnsi="OrigGarmnd BT"/>
          <w:sz w:val="21"/>
        </w:rPr>
      </w:pPr>
      <w:r>
        <w:t>1. kreditbeloppet och villkoren för utnyttjande av krediten,</w:t>
      </w:r>
    </w:p>
    <w:p w:rsidR="00655D68" w:rsidRDefault="00655D68" w:rsidP="00655D68">
      <w:pPr>
        <w:pStyle w:val="Brdtextmedindrag"/>
      </w:pPr>
      <w:r>
        <w:t>2. kreditavtalets löptid,</w:t>
      </w:r>
    </w:p>
    <w:p w:rsidR="00655D68" w:rsidRDefault="00655D68" w:rsidP="00655D68">
      <w:pPr>
        <w:pStyle w:val="Brdtextmedindrag"/>
      </w:pPr>
      <w:r>
        <w:t>3. varan eller tjänsten och dess kontantpris vid kreditköp,</w:t>
      </w:r>
    </w:p>
    <w:p w:rsidR="00655D68" w:rsidRDefault="00655D68" w:rsidP="00655D68">
      <w:pPr>
        <w:pStyle w:val="Brdtextmedindrag"/>
      </w:pPr>
      <w:r>
        <w:t>4. krediträntan, villkoren för krediträntan med angivande av referens</w:t>
      </w:r>
      <w:r>
        <w:softHyphen/>
        <w:t>index eller referensräntor samt tidpunkter, förfaranden och andra villkor för ändring av krediträntan,</w:t>
      </w:r>
    </w:p>
    <w:p w:rsidR="00655D68" w:rsidRDefault="00655D68" w:rsidP="00655D68">
      <w:pPr>
        <w:pStyle w:val="Brdtextmedindrag"/>
      </w:pPr>
      <w:r>
        <w:t>5. den effektiva räntan, med angivande av ett representativt exempel, och det sammanlagda belopp som ska betalas av konsumenten, och</w:t>
      </w:r>
    </w:p>
    <w:p w:rsidR="00655D68" w:rsidRDefault="00655D68" w:rsidP="00655D68">
      <w:pPr>
        <w:pStyle w:val="Brdtextmedindrag"/>
      </w:pPr>
      <w:r>
        <w:t>6. avbetalningarnas storlek, antal och förfallotidpunkter samt den ord</w:t>
      </w:r>
      <w:r>
        <w:softHyphen/>
        <w:t>ning enligt vilken betalningarna ska fördelas på krediter med olika krediträntor.</w:t>
      </w:r>
    </w:p>
    <w:p w:rsidR="00655D68" w:rsidRDefault="00655D68" w:rsidP="00655D68">
      <w:pPr>
        <w:pStyle w:val="Brdtextmedindrag"/>
      </w:pPr>
      <w:r>
        <w:t>Om det är fråga om en kredit som avses i 9 §, ska beskriv</w:t>
      </w:r>
      <w:r>
        <w:softHyphen/>
        <w:t>ningen innehålla information om kreditbeloppet, krediträntan med villkor för den och angivande av referensindex eller referens</w:t>
      </w:r>
      <w:r>
        <w:softHyphen/>
        <w:t>räntor samt den effek</w:t>
      </w:r>
      <w:r>
        <w:softHyphen/>
        <w:t>tiva räntan med angivande av ett representativt exempel. Om avtalet innebär att konsumenten kan uppmanas att betala tillbaka hela den utestående krediten, ska också det anges.</w:t>
      </w:r>
    </w:p>
    <w:p w:rsidR="00655D68" w:rsidRDefault="00655D68" w:rsidP="00655D68">
      <w:pPr>
        <w:pStyle w:val="Brdtext"/>
        <w:spacing w:after="120"/>
        <w:rPr>
          <w:sz w:val="19"/>
          <w:u w:val="single"/>
        </w:rPr>
      </w:pPr>
      <w:r>
        <w:rPr>
          <w:sz w:val="19"/>
          <w:u w:val="single"/>
        </w:rPr>
        <w:t>                      </w:t>
      </w:r>
    </w:p>
    <w:p w:rsidR="00655D68" w:rsidRDefault="00655D68" w:rsidP="00655D68">
      <w:pPr>
        <w:pStyle w:val="Brdtextmedindrag"/>
        <w:rPr>
          <w:sz w:val="21"/>
        </w:rPr>
      </w:pPr>
      <w:r>
        <w:t>Denna lag träder i kraft den 13 juni 2014.</w:t>
      </w:r>
    </w:p>
    <w:p w:rsidR="00655D68" w:rsidRDefault="00655D68" w:rsidP="00655D68">
      <w:pPr>
        <w:pStyle w:val="Brdtextmedindrag"/>
      </w:pPr>
    </w:p>
    <w:p w:rsidR="00655D68" w:rsidRDefault="00655D68" w:rsidP="00655D68">
      <w:pPr>
        <w:overflowPunct/>
        <w:autoSpaceDE/>
        <w:autoSpaceDN/>
        <w:adjustRightInd/>
        <w:sectPr w:rsidR="00655D68" w:rsidSect="00A64F4A">
          <w:footnotePr>
            <w:numRestart w:val="eachSect"/>
          </w:footnotePr>
          <w:pgSz w:w="9356" w:h="13721" w:code="9"/>
          <w:pgMar w:top="794" w:right="2438" w:bottom="1191" w:left="1021" w:header="567" w:footer="1605" w:gutter="0"/>
          <w:cols w:space="720"/>
        </w:sectPr>
      </w:pPr>
    </w:p>
    <w:p w:rsidR="00655D68" w:rsidRDefault="00655D68" w:rsidP="00655D68">
      <w:pPr>
        <w:pStyle w:val="Rubrik2utannumrering"/>
        <w:spacing w:before="0"/>
        <w:ind w:left="900" w:hanging="900"/>
      </w:pPr>
      <w:bookmarkStart w:id="2313" w:name="_Toc349814655"/>
      <w:bookmarkStart w:id="2314" w:name="_Toc349310348"/>
      <w:bookmarkStart w:id="2315" w:name="_Toc349303457"/>
      <w:bookmarkStart w:id="2316" w:name="_Toc349195304"/>
      <w:bookmarkStart w:id="2317" w:name="_Toc349195092"/>
      <w:bookmarkStart w:id="2318" w:name="_Toc349131508"/>
      <w:bookmarkStart w:id="2319" w:name="_Toc349131417"/>
      <w:bookmarkStart w:id="2320" w:name="_Toc346791303"/>
      <w:r>
        <w:lastRenderedPageBreak/>
        <w:t>8</w:t>
      </w:r>
      <w:r>
        <w:tab/>
        <w:t>Förslag till lag om ändring i skatteförfarandelagen (2011:1244)</w:t>
      </w:r>
      <w:bookmarkEnd w:id="2313"/>
      <w:bookmarkEnd w:id="2314"/>
      <w:bookmarkEnd w:id="2315"/>
      <w:bookmarkEnd w:id="2316"/>
      <w:bookmarkEnd w:id="2317"/>
      <w:bookmarkEnd w:id="2318"/>
      <w:bookmarkEnd w:id="2319"/>
      <w:bookmarkEnd w:id="2320"/>
    </w:p>
    <w:p w:rsidR="00655D68" w:rsidRDefault="00655D68" w:rsidP="00655D68">
      <w:pPr>
        <w:pStyle w:val="Brdtextmedindrag"/>
      </w:pPr>
      <w:r>
        <w:t>Härigenom föreskrivs att 39 kap. 2 och 5 §§ skatte</w:t>
      </w:r>
      <w:r>
        <w:softHyphen/>
        <w:t>förfarandelagen (2011:1244) ska ha följande lydelse.</w:t>
      </w:r>
    </w:p>
    <w:p w:rsidR="00655D68" w:rsidRDefault="00655D68" w:rsidP="00655D68">
      <w:pPr>
        <w:pStyle w:val="Brdtextmedindrag"/>
      </w:pPr>
    </w:p>
    <w:p w:rsidR="00655D68" w:rsidRDefault="00655D68" w:rsidP="00655D68">
      <w:pPr>
        <w:pStyle w:val="Brdtextmedindrag"/>
      </w:pPr>
    </w:p>
    <w:tbl>
      <w:tblPr>
        <w:tblW w:w="5000" w:type="pct"/>
        <w:tblLook w:val="04A0" w:firstRow="1" w:lastRow="0" w:firstColumn="1" w:lastColumn="0" w:noHBand="0" w:noVBand="1"/>
      </w:tblPr>
      <w:tblGrid>
        <w:gridCol w:w="3056"/>
        <w:gridCol w:w="3057"/>
      </w:tblGrid>
      <w:tr w:rsidR="00655D68" w:rsidTr="00A64F4A">
        <w:tc>
          <w:tcPr>
            <w:tcW w:w="2500" w:type="pct"/>
            <w:hideMark/>
          </w:tcPr>
          <w:p w:rsidR="00655D68" w:rsidRDefault="00655D68" w:rsidP="00A64F4A">
            <w:pPr>
              <w:pStyle w:val="Brdtext"/>
              <w:rPr>
                <w:i/>
              </w:rPr>
            </w:pPr>
            <w:r>
              <w:rPr>
                <w:i/>
              </w:rPr>
              <w:t>Nuvarande lydelse</w:t>
            </w:r>
          </w:p>
        </w:tc>
        <w:tc>
          <w:tcPr>
            <w:tcW w:w="2500" w:type="pct"/>
            <w:hideMark/>
          </w:tcPr>
          <w:p w:rsidR="00655D68" w:rsidRDefault="00655D68" w:rsidP="00A64F4A">
            <w:pPr>
              <w:pStyle w:val="Brdtext"/>
              <w:rPr>
                <w:i/>
              </w:rPr>
            </w:pPr>
            <w:r>
              <w:rPr>
                <w:i/>
              </w:rPr>
              <w:t>Föreslagen lydelse</w:t>
            </w:r>
          </w:p>
        </w:tc>
      </w:tr>
    </w:tbl>
    <w:p w:rsidR="00655D68" w:rsidRDefault="00655D68" w:rsidP="00655D68">
      <w:pPr>
        <w:pStyle w:val="Brdtextmedindrag"/>
        <w:rPr>
          <w:rFonts w:ascii="OrigGarmnd BT" w:hAnsi="OrigGarmnd BT"/>
          <w:sz w:val="21"/>
        </w:rPr>
      </w:pPr>
    </w:p>
    <w:p w:rsidR="00655D68" w:rsidRDefault="00655D68" w:rsidP="00655D68">
      <w:pPr>
        <w:pStyle w:val="Brdtextmedindrag"/>
      </w:pPr>
    </w:p>
    <w:p w:rsidR="00655D68" w:rsidRDefault="00655D68" w:rsidP="00655D68">
      <w:pPr>
        <w:pStyle w:val="Brdtextmedindrag"/>
        <w:jc w:val="center"/>
        <w:rPr>
          <w:b/>
        </w:rPr>
      </w:pPr>
      <w:r>
        <w:rPr>
          <w:b/>
        </w:rPr>
        <w:t>39 kap</w:t>
      </w:r>
    </w:p>
    <w:p w:rsidR="00655D68" w:rsidRDefault="00655D68" w:rsidP="00655D68">
      <w:pPr>
        <w:pStyle w:val="Brdtextmedindrag"/>
        <w:jc w:val="center"/>
      </w:pPr>
      <w:r>
        <w:t>2 §</w:t>
      </w:r>
    </w:p>
    <w:p w:rsidR="00655D68" w:rsidRDefault="00655D68" w:rsidP="00655D68">
      <w:pPr>
        <w:pStyle w:val="Brdtextmedindrag"/>
      </w:pPr>
      <w:r>
        <w:t>I denna lag avses med</w:t>
      </w:r>
    </w:p>
    <w:p w:rsidR="00655D68" w:rsidRDefault="00655D68" w:rsidP="00655D68">
      <w:pPr>
        <w:pStyle w:val="Brdtextmedindrag"/>
      </w:pPr>
      <w:r>
        <w:rPr>
          <w:i/>
          <w:u w:val="single"/>
        </w:rPr>
        <w:t>kassaregister:</w:t>
      </w:r>
      <w:r>
        <w:t xml:space="preserve"> kassaapparat, kassaterminal, kassasystem och liknande apparatur för registrering av försäljning av varor och tjänster mot kontant betalning eller mot betalning med kontokort,</w:t>
      </w:r>
    </w:p>
    <w:p w:rsidR="00655D68" w:rsidRDefault="00655D68" w:rsidP="00655D68">
      <w:pPr>
        <w:pStyle w:val="Brdtextmedindrag"/>
      </w:pPr>
      <w:r>
        <w:rPr>
          <w:i/>
          <w:u w:val="single"/>
        </w:rPr>
        <w:t>torg- och marknadshandel:</w:t>
      </w:r>
      <w:r>
        <w:t xml:space="preserve"> all handel utom sådan som en närings</w:t>
      </w:r>
      <w:r>
        <w:softHyphen/>
        <w:t xml:space="preserve">idkare stadigvarande bedriver i permanenta lokaler eller i omedelbar anslutning till dessa, </w:t>
      </w:r>
    </w:p>
    <w:tbl>
      <w:tblPr>
        <w:tblW w:w="5000" w:type="pct"/>
        <w:tblLook w:val="04A0" w:firstRow="1" w:lastRow="0" w:firstColumn="1" w:lastColumn="0" w:noHBand="0" w:noVBand="1"/>
      </w:tblPr>
      <w:tblGrid>
        <w:gridCol w:w="3056"/>
        <w:gridCol w:w="3057"/>
      </w:tblGrid>
      <w:tr w:rsidR="00655D68" w:rsidTr="00A64F4A">
        <w:tc>
          <w:tcPr>
            <w:tcW w:w="2500" w:type="pct"/>
          </w:tcPr>
          <w:p w:rsidR="00655D68" w:rsidRDefault="00655D68" w:rsidP="00A64F4A">
            <w:pPr>
              <w:pStyle w:val="Brdtextmedindrag"/>
            </w:pPr>
          </w:p>
        </w:tc>
        <w:tc>
          <w:tcPr>
            <w:tcW w:w="2500" w:type="pct"/>
            <w:hideMark/>
          </w:tcPr>
          <w:p w:rsidR="00655D68" w:rsidRDefault="00655D68" w:rsidP="00A64F4A">
            <w:pPr>
              <w:pStyle w:val="Brdtextmedindrag"/>
              <w:rPr>
                <w:rFonts w:ascii="OrigGarmnd BT" w:hAnsi="OrigGarmnd BT"/>
                <w:i/>
                <w:sz w:val="21"/>
              </w:rPr>
            </w:pPr>
            <w:r>
              <w:rPr>
                <w:i/>
                <w:u w:val="single"/>
              </w:rPr>
              <w:t>distansavtal:</w:t>
            </w:r>
            <w:r>
              <w:rPr>
                <w:i/>
              </w:rPr>
              <w:t xml:space="preserve"> avtal som ingås inom ramen för ett av närings</w:t>
            </w:r>
            <w:r>
              <w:rPr>
                <w:i/>
              </w:rPr>
              <w:softHyphen/>
              <w:t>idkaren organiserat system för att träffa avtal på distans och kom</w:t>
            </w:r>
            <w:r>
              <w:rPr>
                <w:i/>
              </w:rPr>
              <w:softHyphen/>
              <w:t xml:space="preserve">munikationen uteslutande sker på distans, </w:t>
            </w:r>
          </w:p>
          <w:p w:rsidR="00655D68" w:rsidRDefault="00655D68" w:rsidP="00A64F4A">
            <w:pPr>
              <w:pStyle w:val="Brdtextmedindrag"/>
            </w:pPr>
            <w:r>
              <w:rPr>
                <w:i/>
                <w:u w:val="single"/>
              </w:rPr>
              <w:t>hemförsäljningsavtal:</w:t>
            </w:r>
            <w:r>
              <w:rPr>
                <w:i/>
              </w:rPr>
              <w:t xml:space="preserve"> avtal som ingås vid ett hembesök eller under en av näringsidkaren organiserad utflykt till en plats utanför dennes fasta försälj</w:t>
            </w:r>
            <w:r>
              <w:rPr>
                <w:i/>
              </w:rPr>
              <w:softHyphen/>
              <w:t>ningsställe,</w:t>
            </w:r>
          </w:p>
        </w:tc>
      </w:tr>
    </w:tbl>
    <w:p w:rsidR="00655D68" w:rsidRDefault="00655D68" w:rsidP="00655D68">
      <w:pPr>
        <w:pStyle w:val="Brdtextmedindrag"/>
        <w:rPr>
          <w:rFonts w:ascii="OrigGarmnd BT" w:hAnsi="OrigGarmnd BT"/>
          <w:sz w:val="21"/>
        </w:rPr>
      </w:pPr>
      <w:r w:rsidRPr="00141D8B">
        <w:rPr>
          <w:i/>
          <w:spacing w:val="-2"/>
          <w:u w:val="single"/>
        </w:rPr>
        <w:t>restaurangverksamhet:</w:t>
      </w:r>
      <w:r w:rsidRPr="00141D8B">
        <w:rPr>
          <w:spacing w:val="-2"/>
        </w:rPr>
        <w:t xml:space="preserve"> näringsverksamhet som avser restaurang, pizza</w:t>
      </w:r>
      <w:r>
        <w:softHyphen/>
        <w:t>butik och annat liknande avhämtningsställe, gatukök, kafé, personal</w:t>
      </w:r>
      <w:r>
        <w:softHyphen/>
        <w:t>matsal, catering och centralkök, samt</w:t>
      </w:r>
    </w:p>
    <w:p w:rsidR="00655D68" w:rsidRDefault="00655D68" w:rsidP="00655D68">
      <w:pPr>
        <w:pStyle w:val="Brdtextmedindrag"/>
      </w:pPr>
      <w:r>
        <w:rPr>
          <w:i/>
          <w:u w:val="single"/>
        </w:rPr>
        <w:t>frisörverksamhet:</w:t>
      </w:r>
      <w:r>
        <w:t xml:space="preserve"> näringsverksamhet som avser hårvård.</w:t>
      </w:r>
    </w:p>
    <w:p w:rsidR="00655D68" w:rsidRDefault="00655D68" w:rsidP="00655D68">
      <w:pPr>
        <w:pStyle w:val="Brdtextmedindrag"/>
      </w:pPr>
      <w:r>
        <w:t>Näringsverksamhet som huvudsakligen avser annan verksam</w:t>
      </w:r>
      <w:r>
        <w:softHyphen/>
        <w:t>het än restaurang- eller frisörverksamhet ska dock inte anses som sådan verk</w:t>
      </w:r>
      <w:r>
        <w:softHyphen/>
        <w:t xml:space="preserve">samhet. </w:t>
      </w:r>
    </w:p>
    <w:p w:rsidR="00655D68" w:rsidRDefault="00655D68" w:rsidP="00655D68">
      <w:pPr>
        <w:pStyle w:val="Brdtextmedindrag"/>
      </w:pPr>
    </w:p>
    <w:p w:rsidR="00655D68" w:rsidRDefault="00655D68" w:rsidP="00655D68">
      <w:pPr>
        <w:pStyle w:val="Brdtextmedindrag"/>
        <w:jc w:val="center"/>
      </w:pPr>
      <w:r>
        <w:t>5 §</w:t>
      </w:r>
      <w:r>
        <w:rPr>
          <w:rStyle w:val="Fotnotsreferens"/>
        </w:rPr>
        <w:footnoteReference w:id="39"/>
      </w:r>
    </w:p>
    <w:p w:rsidR="00655D68" w:rsidRDefault="00655D68" w:rsidP="00655D68">
      <w:pPr>
        <w:pStyle w:val="Brdtextmedindrag"/>
      </w:pPr>
      <w:r>
        <w:t>Skyldigheten att använda kassaregister gäller inte för den som</w:t>
      </w:r>
    </w:p>
    <w:p w:rsidR="00655D68" w:rsidRDefault="00655D68" w:rsidP="00655D68">
      <w:pPr>
        <w:pStyle w:val="Brdtextmedindrag"/>
      </w:pPr>
      <w:r>
        <w:t>1. bara i obetydlig omfattning säljer varor eller tjänster mot kontant betalning eller mot betalning med kontokort,</w:t>
      </w:r>
    </w:p>
    <w:p w:rsidR="00655D68" w:rsidRDefault="00655D68" w:rsidP="00655D68">
      <w:pPr>
        <w:pStyle w:val="Brdtextmedindrag"/>
      </w:pPr>
      <w:r w:rsidRPr="00141D8B">
        <w:rPr>
          <w:spacing w:val="-2"/>
        </w:rPr>
        <w:t>2. är befriad från skattskyldighet enligt inkomstskattelagen (1999:1229)</w:t>
      </w:r>
      <w:r>
        <w:t xml:space="preserve"> för inkomst från sådan försäljning som avses i 4 §,</w:t>
      </w:r>
    </w:p>
    <w:p w:rsidR="00655D68" w:rsidRDefault="00655D68" w:rsidP="00655D68">
      <w:pPr>
        <w:pStyle w:val="Brdtextmedindrag"/>
      </w:pPr>
      <w:r>
        <w:t>3. bedriver taxitrafik enligt taxitrafiklagen (2012:211),</w:t>
      </w:r>
    </w:p>
    <w:tbl>
      <w:tblPr>
        <w:tblW w:w="5000" w:type="pct"/>
        <w:tblLook w:val="04A0" w:firstRow="1" w:lastRow="0" w:firstColumn="1" w:lastColumn="0" w:noHBand="0" w:noVBand="1"/>
      </w:tblPr>
      <w:tblGrid>
        <w:gridCol w:w="3056"/>
        <w:gridCol w:w="3057"/>
      </w:tblGrid>
      <w:tr w:rsidR="00655D68" w:rsidTr="00A64F4A">
        <w:tc>
          <w:tcPr>
            <w:tcW w:w="2500" w:type="pct"/>
            <w:hideMark/>
          </w:tcPr>
          <w:p w:rsidR="00655D68" w:rsidRDefault="00655D68" w:rsidP="00AA70C1">
            <w:pPr>
              <w:pStyle w:val="Brdtextmedindrag"/>
            </w:pPr>
            <w:r>
              <w:t xml:space="preserve">4. säljer varor eller tjänster genom </w:t>
            </w:r>
            <w:r>
              <w:rPr>
                <w:i/>
              </w:rPr>
              <w:t xml:space="preserve">sådana </w:t>
            </w:r>
            <w:r>
              <w:t>distansavtal eller hemförsäljningsavtal</w:t>
            </w:r>
            <w:r>
              <w:rPr>
                <w:i/>
              </w:rPr>
              <w:t xml:space="preserve"> som avses i </w:t>
            </w:r>
            <w:r>
              <w:rPr>
                <w:i/>
              </w:rPr>
              <w:lastRenderedPageBreak/>
              <w:t>distans- och hemförsäljnings</w:t>
            </w:r>
            <w:r>
              <w:rPr>
                <w:i/>
              </w:rPr>
              <w:softHyphen/>
              <w:t>lagen (2005:59),</w:t>
            </w:r>
          </w:p>
        </w:tc>
        <w:tc>
          <w:tcPr>
            <w:tcW w:w="2500" w:type="pct"/>
            <w:hideMark/>
          </w:tcPr>
          <w:p w:rsidR="00655D68" w:rsidRDefault="00655D68" w:rsidP="00AA70C1">
            <w:pPr>
              <w:pStyle w:val="Brdtextmedindrag"/>
            </w:pPr>
            <w:r>
              <w:lastRenderedPageBreak/>
              <w:t>4. säljer varor eller tjänster genom</w:t>
            </w:r>
            <w:r>
              <w:rPr>
                <w:i/>
              </w:rPr>
              <w:t xml:space="preserve"> </w:t>
            </w:r>
            <w:r>
              <w:t>distansavtal eller hemför</w:t>
            </w:r>
            <w:r w:rsidR="00AA70C1">
              <w:softHyphen/>
            </w:r>
            <w:r>
              <w:t>säljningsavtal,</w:t>
            </w:r>
          </w:p>
        </w:tc>
      </w:tr>
    </w:tbl>
    <w:p w:rsidR="00655D68" w:rsidRDefault="00655D68" w:rsidP="00655D68">
      <w:pPr>
        <w:pStyle w:val="Brdtextmedindrag"/>
        <w:rPr>
          <w:rFonts w:ascii="OrigGarmnd BT" w:hAnsi="OrigGarmnd BT"/>
          <w:sz w:val="21"/>
        </w:rPr>
      </w:pPr>
      <w:r>
        <w:lastRenderedPageBreak/>
        <w:t>5. säljer varor eller tjänster med hjälp av en varuautomat eller annan liknande automat eller i en automatiserad affärslokal,</w:t>
      </w:r>
    </w:p>
    <w:p w:rsidR="00655D68" w:rsidRDefault="00655D68" w:rsidP="00655D68">
      <w:pPr>
        <w:pStyle w:val="Brdtextmedindrag"/>
      </w:pPr>
      <w:r>
        <w:t>6. anordnar automatspel enligt lagen (1982:636) om anord</w:t>
      </w:r>
      <w:r>
        <w:softHyphen/>
        <w:t>nande av visst automatspel eller enligt lotterilagen (1994:1000), eller</w:t>
      </w:r>
    </w:p>
    <w:p w:rsidR="00655D68" w:rsidRDefault="00655D68" w:rsidP="00655D68">
      <w:pPr>
        <w:pStyle w:val="Brdtextmedindrag"/>
      </w:pPr>
      <w:r>
        <w:t>7. bedriver torg- och marknadshandel.</w:t>
      </w:r>
    </w:p>
    <w:p w:rsidR="00655D68" w:rsidRDefault="00655D68" w:rsidP="00655D68">
      <w:pPr>
        <w:pStyle w:val="Brdtextmedindrag"/>
      </w:pPr>
      <w:r>
        <w:t>Undantaget i första stycket 7 gäller inte för den som enligt 8 kap. 1 § första stycket alkohollagen (2010:1622) har tillstånd för servering till allmänheten.</w:t>
      </w:r>
    </w:p>
    <w:p w:rsidR="00655D68" w:rsidRDefault="00655D68" w:rsidP="00655D68">
      <w:pPr>
        <w:pStyle w:val="Brdtext"/>
        <w:spacing w:after="120"/>
        <w:rPr>
          <w:sz w:val="19"/>
          <w:u w:val="single"/>
        </w:rPr>
      </w:pPr>
      <w:r>
        <w:rPr>
          <w:sz w:val="19"/>
          <w:u w:val="single"/>
        </w:rPr>
        <w:t>                      </w:t>
      </w:r>
    </w:p>
    <w:p w:rsidR="00655D68" w:rsidRDefault="00655D68" w:rsidP="00655D68">
      <w:pPr>
        <w:pStyle w:val="Brdtextmedindrag"/>
        <w:rPr>
          <w:sz w:val="21"/>
        </w:rPr>
      </w:pPr>
      <w:r>
        <w:t>Denna lag träder i kraft den 13 juni 2014.</w:t>
      </w:r>
    </w:p>
    <w:p w:rsidR="00655D68" w:rsidRDefault="00655D68" w:rsidP="00655D68">
      <w:pPr>
        <w:pStyle w:val="Brdtextmedindrag"/>
      </w:pPr>
    </w:p>
    <w:p w:rsidR="00655D68" w:rsidRDefault="00655D68" w:rsidP="00655D68">
      <w:pPr>
        <w:pStyle w:val="Brdtextmedindrag"/>
      </w:pPr>
    </w:p>
    <w:p w:rsidR="00655D68" w:rsidRDefault="00655D68" w:rsidP="00655D68">
      <w:pPr>
        <w:pStyle w:val="Brdtextmedindrag"/>
        <w:sectPr w:rsidR="00655D68" w:rsidSect="00A64F4A">
          <w:headerReference w:type="even" r:id="rId21"/>
          <w:headerReference w:type="default" r:id="rId22"/>
          <w:footnotePr>
            <w:numRestart w:val="eachSect"/>
          </w:footnotePr>
          <w:pgSz w:w="9356" w:h="13721" w:code="9"/>
          <w:pgMar w:top="794" w:right="2438" w:bottom="1191" w:left="1021" w:header="0" w:footer="709" w:gutter="0"/>
          <w:cols w:space="720"/>
          <w:docGrid w:linePitch="245"/>
        </w:sectPr>
      </w:pPr>
    </w:p>
    <w:p w:rsidR="00655D68" w:rsidRDefault="00655D68" w:rsidP="00655D68">
      <w:pPr>
        <w:pStyle w:val="Propbilaga"/>
      </w:pPr>
      <w:bookmarkStart w:id="2321" w:name="_Toc357597473"/>
      <w:bookmarkStart w:id="2322" w:name="_Toc357605906"/>
      <w:bookmarkStart w:id="2323" w:name="_Toc357676836"/>
      <w:bookmarkStart w:id="2324" w:name="_Toc358036823"/>
      <w:bookmarkStart w:id="2325" w:name="_Toc358212593"/>
      <w:bookmarkStart w:id="2326" w:name="_Toc358212765"/>
      <w:bookmarkStart w:id="2327" w:name="_Toc358890582"/>
      <w:bookmarkStart w:id="2328" w:name="_Toc358891107"/>
      <w:bookmarkStart w:id="2329" w:name="_Toc359918133"/>
      <w:bookmarkStart w:id="2330" w:name="_Toc360001080"/>
      <w:bookmarkStart w:id="2331" w:name="_Toc360182265"/>
      <w:bookmarkStart w:id="2332" w:name="_Toc364257067"/>
      <w:bookmarkStart w:id="2333" w:name="_Toc364324321"/>
      <w:bookmarkStart w:id="2334" w:name="_Toc364407390"/>
      <w:bookmarkStart w:id="2335" w:name="_Toc364768512"/>
      <w:bookmarkStart w:id="2336" w:name="_Toc364768743"/>
      <w:bookmarkStart w:id="2337" w:name="_Toc364768810"/>
      <w:bookmarkStart w:id="2338" w:name="_Toc365547153"/>
      <w:bookmarkStart w:id="2339" w:name="_Toc365558720"/>
      <w:bookmarkStart w:id="2340" w:name="_Toc365617056"/>
      <w:bookmarkStart w:id="2341" w:name="_Toc365617122"/>
      <w:bookmarkStart w:id="2342" w:name="_Toc365649759"/>
      <w:bookmarkStart w:id="2343" w:name="_Toc365651361"/>
      <w:bookmarkStart w:id="2344" w:name="_Toc365652531"/>
      <w:bookmarkStart w:id="2345" w:name="_Toc365654379"/>
      <w:bookmarkStart w:id="2346" w:name="_Toc365885526"/>
      <w:bookmarkStart w:id="2347" w:name="_Toc365889053"/>
      <w:bookmarkStart w:id="2348" w:name="_Toc365900332"/>
      <w:bookmarkStart w:id="2349" w:name="_Toc365905930"/>
      <w:bookmarkStart w:id="2350" w:name="_Toc365968613"/>
      <w:bookmarkStart w:id="2351" w:name="_Toc366488699"/>
      <w:bookmarkStart w:id="2352" w:name="_Toc366501640"/>
      <w:bookmarkStart w:id="2353" w:name="_Toc366503103"/>
      <w:bookmarkStart w:id="2354" w:name="_Toc366505432"/>
      <w:bookmarkStart w:id="2355" w:name="_Toc367127414"/>
      <w:bookmarkStart w:id="2356" w:name="_Toc367263364"/>
      <w:bookmarkStart w:id="2357" w:name="_Toc367263809"/>
      <w:bookmarkStart w:id="2358" w:name="_Toc367265247"/>
      <w:bookmarkStart w:id="2359" w:name="_Toc367362281"/>
      <w:bookmarkStart w:id="2360" w:name="_Toc367450740"/>
      <w:bookmarkStart w:id="2361" w:name="_Toc367698865"/>
      <w:bookmarkStart w:id="2362" w:name="_Toc367699809"/>
      <w:bookmarkStart w:id="2363" w:name="_Toc367710434"/>
      <w:bookmarkStart w:id="2364" w:name="_Toc367714184"/>
      <w:bookmarkStart w:id="2365" w:name="_Toc367716404"/>
      <w:bookmarkStart w:id="2366" w:name="_Toc368387752"/>
      <w:bookmarkStart w:id="2367" w:name="_Toc368394311"/>
      <w:bookmarkStart w:id="2368" w:name="_Toc368395683"/>
      <w:bookmarkStart w:id="2369" w:name="_Toc368483544"/>
      <w:bookmarkStart w:id="2370" w:name="_Toc368491192"/>
      <w:bookmarkStart w:id="2371" w:name="_Toc368492993"/>
      <w:bookmarkStart w:id="2372" w:name="_Toc368494561"/>
      <w:bookmarkStart w:id="2373" w:name="_Toc368554700"/>
      <w:r>
        <w:lastRenderedPageBreak/>
        <w:t>Förteckning över remissinstanserna</w:t>
      </w:r>
      <w:bookmarkEnd w:id="2321"/>
      <w:bookmarkEnd w:id="2322"/>
      <w:bookmarkEnd w:id="2323"/>
      <w:bookmarkEnd w:id="2324"/>
      <w:bookmarkEnd w:id="2325"/>
      <w:bookmarkEnd w:id="2326"/>
      <w:bookmarkEnd w:id="2327"/>
      <w:bookmarkEnd w:id="2328"/>
      <w:bookmarkEnd w:id="2329"/>
      <w:bookmarkEnd w:id="2330"/>
      <w:bookmarkEnd w:id="2331"/>
      <w:bookmarkEnd w:id="2332"/>
      <w:bookmarkEnd w:id="2333"/>
      <w:bookmarkEnd w:id="2334"/>
      <w:bookmarkEnd w:id="2335"/>
      <w:bookmarkEnd w:id="2336"/>
      <w:bookmarkEnd w:id="2337"/>
      <w:bookmarkEnd w:id="2338"/>
      <w:bookmarkEnd w:id="2339"/>
      <w:bookmarkEnd w:id="2340"/>
      <w:bookmarkEnd w:id="2341"/>
      <w:bookmarkEnd w:id="2342"/>
      <w:bookmarkEnd w:id="2343"/>
      <w:bookmarkEnd w:id="2344"/>
      <w:bookmarkEnd w:id="2345"/>
      <w:bookmarkEnd w:id="2346"/>
      <w:bookmarkEnd w:id="2347"/>
      <w:bookmarkEnd w:id="2348"/>
      <w:bookmarkEnd w:id="2349"/>
      <w:bookmarkEnd w:id="2350"/>
      <w:bookmarkEnd w:id="2351"/>
      <w:bookmarkEnd w:id="2352"/>
      <w:bookmarkEnd w:id="2353"/>
      <w:bookmarkEnd w:id="2354"/>
      <w:bookmarkEnd w:id="2355"/>
      <w:bookmarkEnd w:id="2356"/>
      <w:bookmarkEnd w:id="2357"/>
      <w:bookmarkEnd w:id="2358"/>
      <w:bookmarkEnd w:id="2359"/>
      <w:bookmarkEnd w:id="2360"/>
      <w:bookmarkEnd w:id="2361"/>
      <w:bookmarkEnd w:id="2362"/>
      <w:bookmarkEnd w:id="2363"/>
      <w:bookmarkEnd w:id="2364"/>
      <w:bookmarkEnd w:id="2365"/>
      <w:bookmarkEnd w:id="2366"/>
      <w:bookmarkEnd w:id="2367"/>
      <w:bookmarkEnd w:id="2368"/>
      <w:bookmarkEnd w:id="2369"/>
      <w:bookmarkEnd w:id="2370"/>
      <w:bookmarkEnd w:id="2371"/>
      <w:bookmarkEnd w:id="2372"/>
      <w:bookmarkEnd w:id="2373"/>
    </w:p>
    <w:p w:rsidR="00655D68" w:rsidRDefault="00655D68" w:rsidP="00655D68">
      <w:pPr>
        <w:pStyle w:val="Brdtext"/>
      </w:pPr>
      <w:r>
        <w:t>Efter remiss har yttranden över promemorian avgetts av Svea hovrätt, Göteborgs tingsrätt, Uppsala tingsrätt, Marknadsdomstolen, Konsument</w:t>
      </w:r>
      <w:r>
        <w:softHyphen/>
        <w:t>verket, Allmänna reklamationsnämnden, Datainspektionen, Styrelsen för ackreditering och teknisk kontroll (SWEDAC), Kommerskollegium, Finansinspektionen, Kronofogdemyndigheten, Lotteriinspektionen, Juridiska fakultetsnämnden vid Stockholms universitet, Juridiska fakultetsnämnden vid Uppsala universitet, Post- och telestyrelsen, Konkurrensverket, Regelrådet, Energimarknads</w:t>
      </w:r>
      <w:r>
        <w:softHyphen/>
        <w:t>inspek</w:t>
      </w:r>
      <w:r>
        <w:softHyphen/>
        <w:t>tionen, Direkt</w:t>
      </w:r>
      <w:r>
        <w:softHyphen/>
        <w:t>handelns förening, Energigas Sverige, Föreningen Copyswede, Konstnärliga och Litterära Yrkesutövares Samarbetsnämnd (KLYS), Konsumentvägledarnas förening, Näringslivets delegation för Marknads</w:t>
      </w:r>
      <w:r>
        <w:softHyphen/>
        <w:t>rätt (NDM), Småföretagarnas riksförbund, Swedish Direct Marketing Association (SWEDMA), Svenska Spel, Svensk Distanshandel, Svensk Energi, Svensk Fjärrvärme AB, Svensk Försäkring Service AB, Svensk Handel, Svensk Inkasso, Svenska Bankföreningen, Svenska Film</w:t>
      </w:r>
      <w:r>
        <w:softHyphen/>
        <w:t>institutet, Sveriges advokatsamfund, Sveriges Konsumenter, Telenor Sverige AB, Tidningsutgivarna och Visita.</w:t>
      </w:r>
    </w:p>
    <w:p w:rsidR="00655D68" w:rsidRDefault="00655D68" w:rsidP="00655D68">
      <w:pPr>
        <w:pStyle w:val="Brdtextmedindrag"/>
      </w:pPr>
      <w:r>
        <w:t>Kammarkollegiet, Sveriges kommuner och landsting, Bukowskis auktioner, Företagarförbundet, Företagarna, Google Sweden AB, Head</w:t>
      </w:r>
      <w:r>
        <w:softHyphen/>
        <w:t>web AB, Konsumenternas Bank- och finansbyrå, Konsumenternas Energimarknadsbyrå, Konsumenternas Försäkringsbyrå, Kontakta, Morgan,</w:t>
      </w:r>
      <w:r w:rsidR="00B13DB1">
        <w:t xml:space="preserve"> Näringslivets Regelnämnd (NNR),</w:t>
      </w:r>
      <w:r>
        <w:t xml:space="preserve"> Oberoende elhandlare, Posten AB, SF Anytime AB, Spotify Sweden AB, Stockholms auktions</w:t>
      </w:r>
      <w:r>
        <w:softHyphen/>
        <w:t>verk, Stockholms e-handelskammare, Svenska Artisters och Musikers Intresseorganisation (SAMI), Svenska Tonsättares Internationella Musik</w:t>
      </w:r>
      <w:r>
        <w:softHyphen/>
        <w:t>byrå (STIM), Svenskt Näringsliv, Sveriges Marknadsförbund, Telekom</w:t>
      </w:r>
      <w:r>
        <w:softHyphen/>
        <w:t>rådgiva</w:t>
      </w:r>
      <w:r w:rsidR="00B13DB1">
        <w:t>rna, Telia Sonera Sverige AB samt</w:t>
      </w:r>
      <w:r>
        <w:t xml:space="preserve"> Torg Och Marknads</w:t>
      </w:r>
      <w:r w:rsidR="00AA70C1">
        <w:softHyphen/>
      </w:r>
      <w:r>
        <w:t>handlarnas Ekonomiska Riksförening (TOMER) har beretts tillfälle att avge yttrande men har avstått från att yttra sig.</w:t>
      </w:r>
    </w:p>
    <w:p w:rsidR="00655D68" w:rsidRDefault="00655D68" w:rsidP="00655D68">
      <w:pPr>
        <w:pStyle w:val="Brdtextmedindrag"/>
      </w:pPr>
      <w:r>
        <w:t>Yttrande har dessutom avgetts av Svenska försäkringsförmedlares förening.</w:t>
      </w:r>
    </w:p>
    <w:p w:rsidR="00655D68" w:rsidRDefault="00655D68" w:rsidP="00655D68">
      <w:pPr>
        <w:pStyle w:val="Brdtextmedindrag"/>
      </w:pPr>
    </w:p>
    <w:p w:rsidR="00655D68" w:rsidRDefault="00655D68" w:rsidP="00655D68">
      <w:pPr>
        <w:pStyle w:val="Brdtextmedindrag"/>
      </w:pPr>
    </w:p>
    <w:p w:rsidR="00655D68" w:rsidRDefault="00655D68" w:rsidP="00655D68">
      <w:pPr>
        <w:pStyle w:val="Brdtextmedindrag"/>
      </w:pPr>
    </w:p>
    <w:p w:rsidR="00655D68" w:rsidRDefault="00655D68" w:rsidP="00655D68">
      <w:pPr>
        <w:pStyle w:val="Brdtextmedindrag"/>
        <w:sectPr w:rsidR="00655D68" w:rsidSect="00A64F4A">
          <w:headerReference w:type="even" r:id="rId23"/>
          <w:headerReference w:type="default" r:id="rId24"/>
          <w:footnotePr>
            <w:numRestart w:val="eachSect"/>
          </w:footnotePr>
          <w:pgSz w:w="9356" w:h="13721" w:code="9"/>
          <w:pgMar w:top="794" w:right="2438" w:bottom="1191" w:left="1021" w:header="0" w:footer="709" w:gutter="0"/>
          <w:cols w:space="720"/>
          <w:docGrid w:linePitch="245"/>
        </w:sectPr>
      </w:pPr>
    </w:p>
    <w:p w:rsidR="00DB4137" w:rsidRDefault="00DB4137" w:rsidP="00655D68">
      <w:pPr>
        <w:pStyle w:val="Propbilaga"/>
        <w:sectPr w:rsidR="00DB4137" w:rsidSect="008E08B5">
          <w:type w:val="continuous"/>
          <w:pgSz w:w="9356" w:h="13721" w:code="9"/>
          <w:pgMar w:top="794" w:right="2438" w:bottom="1191" w:left="1020" w:header="0" w:footer="709" w:gutter="0"/>
          <w:cols w:space="720"/>
          <w:docGrid w:linePitch="245"/>
        </w:sectPr>
      </w:pPr>
      <w:bookmarkStart w:id="2374" w:name="_Toc357597474"/>
      <w:bookmarkStart w:id="2375" w:name="_Toc357605907"/>
      <w:bookmarkStart w:id="2376" w:name="_Toc357676837"/>
      <w:bookmarkStart w:id="2377" w:name="_Toc358036824"/>
      <w:bookmarkStart w:id="2378" w:name="_Toc358212594"/>
      <w:bookmarkStart w:id="2379" w:name="_Toc358212766"/>
      <w:bookmarkStart w:id="2380" w:name="_Toc358890583"/>
      <w:bookmarkStart w:id="2381" w:name="_Toc358891108"/>
      <w:bookmarkStart w:id="2382" w:name="_Toc359918134"/>
      <w:bookmarkStart w:id="2383" w:name="_Toc360001081"/>
      <w:bookmarkStart w:id="2384" w:name="_Toc360182266"/>
      <w:bookmarkStart w:id="2385" w:name="_Toc364257068"/>
      <w:bookmarkStart w:id="2386" w:name="_Toc364324322"/>
      <w:bookmarkStart w:id="2387" w:name="_Toc364407391"/>
      <w:bookmarkStart w:id="2388" w:name="_Toc364768513"/>
      <w:bookmarkStart w:id="2389" w:name="_Toc364768744"/>
      <w:bookmarkStart w:id="2390" w:name="_Toc364768811"/>
      <w:bookmarkStart w:id="2391" w:name="_Toc365547154"/>
      <w:bookmarkStart w:id="2392" w:name="_Toc365558721"/>
      <w:bookmarkStart w:id="2393" w:name="_Toc365617057"/>
      <w:bookmarkStart w:id="2394" w:name="_Toc365617123"/>
      <w:bookmarkStart w:id="2395" w:name="_Toc365649760"/>
      <w:bookmarkStart w:id="2396" w:name="_Toc365651362"/>
      <w:bookmarkStart w:id="2397" w:name="_Toc365652532"/>
      <w:bookmarkStart w:id="2398" w:name="_Toc365654380"/>
      <w:bookmarkStart w:id="2399" w:name="_Toc365885527"/>
      <w:bookmarkStart w:id="2400" w:name="_Toc365889054"/>
      <w:bookmarkStart w:id="2401" w:name="_Toc365900333"/>
      <w:bookmarkStart w:id="2402" w:name="_Toc365905931"/>
      <w:bookmarkStart w:id="2403" w:name="_Toc365968614"/>
      <w:bookmarkStart w:id="2404" w:name="_Toc366488700"/>
    </w:p>
    <w:p w:rsidR="00655D68" w:rsidRDefault="00655D68" w:rsidP="00655D68">
      <w:pPr>
        <w:pStyle w:val="Propbilaga"/>
      </w:pPr>
      <w:bookmarkStart w:id="2405" w:name="_Toc366501641"/>
      <w:bookmarkStart w:id="2406" w:name="_Toc366503104"/>
      <w:bookmarkStart w:id="2407" w:name="_Toc366505433"/>
      <w:bookmarkStart w:id="2408" w:name="_Toc367127415"/>
      <w:bookmarkStart w:id="2409" w:name="_Toc367263365"/>
      <w:bookmarkStart w:id="2410" w:name="_Toc367263810"/>
      <w:bookmarkStart w:id="2411" w:name="_Toc367265248"/>
      <w:bookmarkStart w:id="2412" w:name="_Toc367362282"/>
      <w:bookmarkStart w:id="2413" w:name="_Toc367450741"/>
      <w:bookmarkStart w:id="2414" w:name="_Toc367698866"/>
      <w:bookmarkStart w:id="2415" w:name="_Toc367699810"/>
      <w:bookmarkStart w:id="2416" w:name="_Toc367710435"/>
      <w:bookmarkStart w:id="2417" w:name="_Toc367714185"/>
      <w:bookmarkStart w:id="2418" w:name="_Toc367716405"/>
      <w:bookmarkStart w:id="2419" w:name="_Toc368387753"/>
      <w:bookmarkStart w:id="2420" w:name="_Toc368394312"/>
      <w:bookmarkStart w:id="2421" w:name="_Toc368395684"/>
      <w:bookmarkStart w:id="2422" w:name="_Toc368483545"/>
      <w:bookmarkStart w:id="2423" w:name="_Toc368491193"/>
      <w:bookmarkStart w:id="2424" w:name="_Toc368492994"/>
      <w:bookmarkStart w:id="2425" w:name="_Toc368494562"/>
      <w:bookmarkStart w:id="2426" w:name="_Toc368554701"/>
      <w:r>
        <w:lastRenderedPageBreak/>
        <w:t>Jämförelsetabell</w:t>
      </w:r>
      <w:bookmarkEnd w:id="2374"/>
      <w:bookmarkEnd w:id="2375"/>
      <w:bookmarkEnd w:id="2376"/>
      <w:bookmarkEnd w:id="2377"/>
      <w:bookmarkEnd w:id="2378"/>
      <w:bookmarkEnd w:id="2379"/>
      <w:bookmarkEnd w:id="2380"/>
      <w:bookmarkEnd w:id="2381"/>
      <w:bookmarkEnd w:id="2382"/>
      <w:bookmarkEnd w:id="2383"/>
      <w:bookmarkEnd w:id="2384"/>
      <w:bookmarkEnd w:id="2385"/>
      <w:bookmarkEnd w:id="2386"/>
      <w:bookmarkEnd w:id="2387"/>
      <w:bookmarkEnd w:id="2388"/>
      <w:bookmarkEnd w:id="2389"/>
      <w:bookmarkEnd w:id="2390"/>
      <w:bookmarkEnd w:id="2391"/>
      <w:bookmarkEnd w:id="2392"/>
      <w:bookmarkEnd w:id="2393"/>
      <w:bookmarkEnd w:id="2394"/>
      <w:bookmarkEnd w:id="2395"/>
      <w:bookmarkEnd w:id="2396"/>
      <w:bookmarkEnd w:id="2397"/>
      <w:bookmarkEnd w:id="2398"/>
      <w:bookmarkEnd w:id="2399"/>
      <w:bookmarkEnd w:id="2400"/>
      <w:bookmarkEnd w:id="2401"/>
      <w:bookmarkEnd w:id="2402"/>
      <w:bookmarkEnd w:id="2403"/>
      <w:bookmarkEnd w:id="2404"/>
      <w:bookmarkEnd w:id="2405"/>
      <w:bookmarkEnd w:id="2406"/>
      <w:bookmarkEnd w:id="2407"/>
      <w:bookmarkEnd w:id="2408"/>
      <w:bookmarkEnd w:id="2409"/>
      <w:bookmarkEnd w:id="2410"/>
      <w:bookmarkEnd w:id="2411"/>
      <w:bookmarkEnd w:id="2412"/>
      <w:bookmarkEnd w:id="2413"/>
      <w:bookmarkEnd w:id="2414"/>
      <w:bookmarkEnd w:id="2415"/>
      <w:bookmarkEnd w:id="2416"/>
      <w:bookmarkEnd w:id="2417"/>
      <w:bookmarkEnd w:id="2418"/>
      <w:bookmarkEnd w:id="2419"/>
      <w:bookmarkEnd w:id="2420"/>
      <w:bookmarkEnd w:id="2421"/>
      <w:bookmarkEnd w:id="2422"/>
      <w:bookmarkEnd w:id="2423"/>
      <w:bookmarkEnd w:id="2424"/>
      <w:bookmarkEnd w:id="2425"/>
      <w:bookmarkEnd w:id="2426"/>
    </w:p>
    <w:tbl>
      <w:tblPr>
        <w:tblStyle w:val="Tabellrutnt"/>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57"/>
        <w:gridCol w:w="3057"/>
      </w:tblGrid>
      <w:tr w:rsidR="00655D68" w:rsidTr="00A64F4A">
        <w:tc>
          <w:tcPr>
            <w:tcW w:w="5000" w:type="pct"/>
            <w:gridSpan w:val="2"/>
            <w:hideMark/>
          </w:tcPr>
          <w:p w:rsidR="00655D68" w:rsidRPr="00D9658B" w:rsidRDefault="00655D68" w:rsidP="00AA70C1">
            <w:pPr>
              <w:pStyle w:val="Rubrik5utannumrering"/>
              <w:spacing w:before="0"/>
              <w:rPr>
                <w:rFonts w:ascii="OrigGarmnd BT" w:hAnsi="OrigGarmnd BT"/>
                <w:sz w:val="21"/>
              </w:rPr>
            </w:pPr>
            <w:r w:rsidRPr="00D9658B">
              <w:t>Sammanställ</w:t>
            </w:r>
            <w:r>
              <w:t>ning av bestämmelserna i</w:t>
            </w:r>
            <w:r w:rsidRPr="00D9658B">
              <w:t xml:space="preserve"> konsumenträttighetsdirektivet och motsvarande eller närmast motsvarande bestämmelser i lagen </w:t>
            </w:r>
            <w:r>
              <w:t xml:space="preserve">(2005:59) </w:t>
            </w:r>
            <w:r w:rsidRPr="00D9658B">
              <w:t>om distansavtal och avtal utanför affärslokaler eller annan svensk lag</w:t>
            </w:r>
          </w:p>
        </w:tc>
      </w:tr>
      <w:tr w:rsidR="00655D68" w:rsidTr="00A64F4A">
        <w:tc>
          <w:tcPr>
            <w:tcW w:w="5000" w:type="pct"/>
            <w:gridSpan w:val="2"/>
          </w:tcPr>
          <w:p w:rsidR="00655D68" w:rsidRDefault="00655D68" w:rsidP="00A64F4A">
            <w:pPr>
              <w:spacing w:line="260" w:lineRule="exact"/>
              <w:jc w:val="both"/>
              <w:rPr>
                <w:rFonts w:ascii="OrigGarmnd BT" w:hAnsi="OrigGarmnd BT"/>
                <w:sz w:val="21"/>
              </w:rPr>
            </w:pPr>
          </w:p>
        </w:tc>
      </w:tr>
      <w:tr w:rsidR="00655D68" w:rsidTr="00A64F4A">
        <w:tc>
          <w:tcPr>
            <w:tcW w:w="2500" w:type="pct"/>
            <w:hideMark/>
          </w:tcPr>
          <w:p w:rsidR="00655D68" w:rsidRPr="005E40A4" w:rsidRDefault="00655D68" w:rsidP="00A64F4A">
            <w:pPr>
              <w:pStyle w:val="Brdtext"/>
              <w:rPr>
                <w:rFonts w:ascii="OrigGarmnd BT" w:hAnsi="OrigGarmnd BT"/>
                <w:i/>
                <w:sz w:val="21"/>
              </w:rPr>
            </w:pPr>
            <w:r w:rsidRPr="005E40A4">
              <w:rPr>
                <w:i/>
              </w:rPr>
              <w:t>Direktivet</w:t>
            </w:r>
          </w:p>
        </w:tc>
        <w:tc>
          <w:tcPr>
            <w:tcW w:w="2500" w:type="pct"/>
          </w:tcPr>
          <w:p w:rsidR="00655D68" w:rsidRPr="005E40A4" w:rsidRDefault="00655D68" w:rsidP="00A64F4A">
            <w:pPr>
              <w:pStyle w:val="Brdtext"/>
              <w:rPr>
                <w:rFonts w:ascii="OrigGarmnd BT" w:hAnsi="OrigGarmnd BT"/>
                <w:i/>
                <w:sz w:val="21"/>
              </w:rPr>
            </w:pPr>
            <w:r w:rsidRPr="005E40A4">
              <w:rPr>
                <w:i/>
              </w:rPr>
              <w:t>Lagen om distansavtal och avtal utanför affärslokaler (eller annan lag)</w:t>
            </w:r>
          </w:p>
        </w:tc>
      </w:tr>
      <w:tr w:rsidR="00655D68" w:rsidTr="00A64F4A">
        <w:tc>
          <w:tcPr>
            <w:tcW w:w="5000" w:type="pct"/>
            <w:gridSpan w:val="2"/>
          </w:tcPr>
          <w:p w:rsidR="00655D68" w:rsidRDefault="00655D68" w:rsidP="00A64F4A">
            <w:pPr>
              <w:spacing w:line="260" w:lineRule="exact"/>
              <w:jc w:val="both"/>
              <w:rPr>
                <w:rFonts w:ascii="OrigGarmnd BT" w:hAnsi="OrigGarmnd BT"/>
                <w:sz w:val="21"/>
              </w:rPr>
            </w:pPr>
          </w:p>
        </w:tc>
      </w:tr>
      <w:tr w:rsidR="00655D68" w:rsidTr="00A64F4A">
        <w:tc>
          <w:tcPr>
            <w:tcW w:w="2500" w:type="pct"/>
            <w:hideMark/>
          </w:tcPr>
          <w:p w:rsidR="00655D68" w:rsidRDefault="00655D68" w:rsidP="00A64F4A">
            <w:pPr>
              <w:pStyle w:val="Brdtext"/>
              <w:rPr>
                <w:rFonts w:ascii="OrigGarmnd BT" w:hAnsi="OrigGarmnd BT"/>
                <w:sz w:val="21"/>
              </w:rPr>
            </w:pPr>
            <w:r>
              <w:t>Artikel 1</w:t>
            </w:r>
          </w:p>
        </w:tc>
        <w:tc>
          <w:tcPr>
            <w:tcW w:w="2500" w:type="pct"/>
          </w:tcPr>
          <w:p w:rsidR="00655D68" w:rsidRDefault="00655D68" w:rsidP="0071540B">
            <w:pPr>
              <w:pStyle w:val="Brdtext"/>
              <w:rPr>
                <w:rFonts w:ascii="OrigGarmnd BT" w:hAnsi="OrigGarmnd BT"/>
                <w:sz w:val="21"/>
              </w:rPr>
            </w:pPr>
            <w:r>
              <w:t>ingen motsvarighet</w:t>
            </w:r>
            <w:r w:rsidR="0071540B">
              <w:rPr>
                <w:rStyle w:val="Fotnotsreferens"/>
              </w:rPr>
              <w:footnoteReference w:id="40"/>
            </w:r>
          </w:p>
        </w:tc>
      </w:tr>
      <w:tr w:rsidR="00655D68" w:rsidTr="00A64F4A">
        <w:tc>
          <w:tcPr>
            <w:tcW w:w="2500" w:type="pct"/>
            <w:hideMark/>
          </w:tcPr>
          <w:p w:rsidR="00655D68" w:rsidRDefault="00655D68" w:rsidP="00A64F4A">
            <w:pPr>
              <w:pStyle w:val="Brdtext"/>
              <w:rPr>
                <w:rFonts w:ascii="OrigGarmnd BT" w:hAnsi="OrigGarmnd BT"/>
                <w:sz w:val="21"/>
              </w:rPr>
            </w:pPr>
            <w:r>
              <w:t xml:space="preserve">Artikel 2 </w:t>
            </w:r>
          </w:p>
        </w:tc>
        <w:tc>
          <w:tcPr>
            <w:tcW w:w="2500" w:type="pct"/>
          </w:tcPr>
          <w:p w:rsidR="00655D68" w:rsidRDefault="00655D68" w:rsidP="00A64F4A">
            <w:pPr>
              <w:pStyle w:val="Brdtext"/>
              <w:rPr>
                <w:rFonts w:ascii="OrigGarmnd BT" w:hAnsi="OrigGarmnd BT"/>
                <w:sz w:val="21"/>
              </w:rPr>
            </w:pPr>
            <w:r>
              <w:t>1 kap. 2 §</w:t>
            </w:r>
          </w:p>
        </w:tc>
      </w:tr>
      <w:tr w:rsidR="00655D68" w:rsidTr="00A64F4A">
        <w:tc>
          <w:tcPr>
            <w:tcW w:w="2500" w:type="pct"/>
            <w:hideMark/>
          </w:tcPr>
          <w:p w:rsidR="00655D68" w:rsidRDefault="00655D68" w:rsidP="00A64F4A">
            <w:pPr>
              <w:pStyle w:val="Brdtext"/>
              <w:rPr>
                <w:rFonts w:ascii="OrigGarmnd BT" w:hAnsi="OrigGarmnd BT"/>
                <w:sz w:val="21"/>
              </w:rPr>
            </w:pPr>
            <w:r>
              <w:t xml:space="preserve">Artikel 3.1 </w:t>
            </w:r>
          </w:p>
        </w:tc>
        <w:tc>
          <w:tcPr>
            <w:tcW w:w="2500" w:type="pct"/>
          </w:tcPr>
          <w:p w:rsidR="00655D68" w:rsidRDefault="00655D68" w:rsidP="00A64F4A">
            <w:pPr>
              <w:pStyle w:val="Brdtext"/>
              <w:rPr>
                <w:rFonts w:ascii="OrigGarmnd BT" w:hAnsi="OrigGarmnd BT"/>
                <w:sz w:val="21"/>
              </w:rPr>
            </w:pPr>
            <w:r>
              <w:t>2 kap. 1 § 1 st.</w:t>
            </w:r>
          </w:p>
        </w:tc>
      </w:tr>
      <w:tr w:rsidR="00655D68" w:rsidTr="00A64F4A">
        <w:tc>
          <w:tcPr>
            <w:tcW w:w="2500" w:type="pct"/>
            <w:hideMark/>
          </w:tcPr>
          <w:p w:rsidR="00655D68" w:rsidRDefault="00655D68" w:rsidP="00A64F4A">
            <w:pPr>
              <w:pStyle w:val="Brdtext"/>
              <w:rPr>
                <w:rFonts w:ascii="OrigGarmnd BT" w:hAnsi="OrigGarmnd BT"/>
                <w:sz w:val="21"/>
              </w:rPr>
            </w:pPr>
            <w:r>
              <w:t>Artikel 3.2</w:t>
            </w:r>
          </w:p>
        </w:tc>
        <w:tc>
          <w:tcPr>
            <w:tcW w:w="2500" w:type="pct"/>
          </w:tcPr>
          <w:p w:rsidR="00655D68" w:rsidRDefault="00655D68" w:rsidP="00A64F4A">
            <w:pPr>
              <w:pStyle w:val="Brdtext"/>
              <w:rPr>
                <w:rFonts w:ascii="OrigGarmnd BT" w:hAnsi="OrigGarmnd BT"/>
                <w:sz w:val="21"/>
              </w:rPr>
            </w:pPr>
            <w:r>
              <w:t>ingen motsvarighet</w:t>
            </w:r>
          </w:p>
        </w:tc>
      </w:tr>
      <w:tr w:rsidR="00655D68" w:rsidTr="00A64F4A">
        <w:tc>
          <w:tcPr>
            <w:tcW w:w="2500" w:type="pct"/>
            <w:hideMark/>
          </w:tcPr>
          <w:p w:rsidR="00655D68" w:rsidRDefault="00655D68" w:rsidP="00A64F4A">
            <w:pPr>
              <w:pStyle w:val="Brdtext"/>
              <w:rPr>
                <w:rFonts w:ascii="OrigGarmnd BT" w:hAnsi="OrigGarmnd BT"/>
                <w:sz w:val="21"/>
              </w:rPr>
            </w:pPr>
            <w:r>
              <w:t xml:space="preserve">Artikel 3.3 </w:t>
            </w:r>
          </w:p>
        </w:tc>
        <w:tc>
          <w:tcPr>
            <w:tcW w:w="2500" w:type="pct"/>
          </w:tcPr>
          <w:p w:rsidR="00655D68" w:rsidRDefault="00655D68" w:rsidP="00A64F4A">
            <w:pPr>
              <w:pStyle w:val="Brdtext"/>
              <w:rPr>
                <w:rFonts w:ascii="OrigGarmnd BT" w:hAnsi="OrigGarmnd BT"/>
                <w:sz w:val="21"/>
              </w:rPr>
            </w:pPr>
            <w:r>
              <w:t xml:space="preserve">2 kap. 1 § </w:t>
            </w:r>
            <w:r w:rsidR="00250F4D">
              <w:t>1-2 och 4</w:t>
            </w:r>
            <w:r>
              <w:t xml:space="preserve"> st. och 22 a § 2 st. marknadsföringslagen (2008:486)</w:t>
            </w:r>
          </w:p>
        </w:tc>
      </w:tr>
      <w:tr w:rsidR="00655D68" w:rsidTr="00A64F4A">
        <w:tc>
          <w:tcPr>
            <w:tcW w:w="2500" w:type="pct"/>
            <w:hideMark/>
          </w:tcPr>
          <w:p w:rsidR="00655D68" w:rsidRDefault="00655D68" w:rsidP="00A64F4A">
            <w:pPr>
              <w:pStyle w:val="Brdtext"/>
              <w:rPr>
                <w:rFonts w:ascii="OrigGarmnd BT" w:hAnsi="OrigGarmnd BT"/>
                <w:sz w:val="21"/>
              </w:rPr>
            </w:pPr>
            <w:r>
              <w:t xml:space="preserve">Artikel 3.4 </w:t>
            </w:r>
          </w:p>
        </w:tc>
        <w:tc>
          <w:tcPr>
            <w:tcW w:w="2500" w:type="pct"/>
          </w:tcPr>
          <w:p w:rsidR="00655D68" w:rsidRDefault="00655D68" w:rsidP="00A64F4A">
            <w:pPr>
              <w:pStyle w:val="Brdtext"/>
              <w:rPr>
                <w:rFonts w:ascii="OrigGarmnd BT" w:hAnsi="OrigGarmnd BT"/>
                <w:sz w:val="21"/>
              </w:rPr>
            </w:pPr>
            <w:r>
              <w:t>2 kap. 1 § 3 st.</w:t>
            </w:r>
          </w:p>
        </w:tc>
      </w:tr>
      <w:tr w:rsidR="00655D68" w:rsidTr="00A64F4A">
        <w:tc>
          <w:tcPr>
            <w:tcW w:w="2500" w:type="pct"/>
            <w:hideMark/>
          </w:tcPr>
          <w:p w:rsidR="00655D68" w:rsidRDefault="00655D68" w:rsidP="00A64F4A">
            <w:pPr>
              <w:pStyle w:val="Brdtext"/>
              <w:rPr>
                <w:rFonts w:ascii="OrigGarmnd BT" w:hAnsi="OrigGarmnd BT"/>
                <w:sz w:val="21"/>
              </w:rPr>
            </w:pPr>
            <w:r>
              <w:t>Artikel 3.5</w:t>
            </w:r>
          </w:p>
        </w:tc>
        <w:tc>
          <w:tcPr>
            <w:tcW w:w="2500" w:type="pct"/>
          </w:tcPr>
          <w:p w:rsidR="00655D68" w:rsidRDefault="00655D68" w:rsidP="00A64F4A">
            <w:pPr>
              <w:pStyle w:val="Brdtext"/>
              <w:rPr>
                <w:rFonts w:ascii="OrigGarmnd BT" w:hAnsi="OrigGarmnd BT"/>
                <w:sz w:val="21"/>
              </w:rPr>
            </w:pPr>
            <w:r>
              <w:t>ingen motsvarighet</w:t>
            </w:r>
          </w:p>
        </w:tc>
      </w:tr>
      <w:tr w:rsidR="00655D68" w:rsidTr="00A64F4A">
        <w:tc>
          <w:tcPr>
            <w:tcW w:w="2500" w:type="pct"/>
            <w:hideMark/>
          </w:tcPr>
          <w:p w:rsidR="00655D68" w:rsidRDefault="00655D68" w:rsidP="00A64F4A">
            <w:pPr>
              <w:pStyle w:val="Brdtext"/>
              <w:rPr>
                <w:rFonts w:ascii="OrigGarmnd BT" w:hAnsi="OrigGarmnd BT"/>
                <w:sz w:val="21"/>
              </w:rPr>
            </w:pPr>
            <w:r>
              <w:t>Artikel 3.6</w:t>
            </w:r>
          </w:p>
        </w:tc>
        <w:tc>
          <w:tcPr>
            <w:tcW w:w="2500" w:type="pct"/>
          </w:tcPr>
          <w:p w:rsidR="00655D68" w:rsidRDefault="00655D68" w:rsidP="00A64F4A">
            <w:pPr>
              <w:pStyle w:val="Brdtext"/>
              <w:rPr>
                <w:rFonts w:ascii="OrigGarmnd BT" w:hAnsi="OrigGarmnd BT"/>
                <w:sz w:val="21"/>
              </w:rPr>
            </w:pPr>
            <w:r>
              <w:t>ingen motsvarighet</w:t>
            </w:r>
          </w:p>
        </w:tc>
      </w:tr>
      <w:tr w:rsidR="00655D68" w:rsidTr="00A64F4A">
        <w:tc>
          <w:tcPr>
            <w:tcW w:w="2500" w:type="pct"/>
            <w:hideMark/>
          </w:tcPr>
          <w:p w:rsidR="00655D68" w:rsidRDefault="00655D68" w:rsidP="00A64F4A">
            <w:pPr>
              <w:pStyle w:val="Brdtext"/>
              <w:rPr>
                <w:rFonts w:ascii="OrigGarmnd BT" w:hAnsi="OrigGarmnd BT"/>
                <w:sz w:val="21"/>
              </w:rPr>
            </w:pPr>
            <w:r>
              <w:t>Artikel 4</w:t>
            </w:r>
          </w:p>
        </w:tc>
        <w:tc>
          <w:tcPr>
            <w:tcW w:w="2500" w:type="pct"/>
          </w:tcPr>
          <w:p w:rsidR="00655D68" w:rsidRDefault="00655D68" w:rsidP="00A64F4A">
            <w:pPr>
              <w:pStyle w:val="Brdtext"/>
              <w:rPr>
                <w:rFonts w:ascii="OrigGarmnd BT" w:hAnsi="OrigGarmnd BT"/>
                <w:sz w:val="21"/>
              </w:rPr>
            </w:pPr>
            <w:r>
              <w:t>ingen motsvarighet</w:t>
            </w:r>
          </w:p>
        </w:tc>
      </w:tr>
      <w:tr w:rsidR="00655D68" w:rsidTr="00A64F4A">
        <w:tc>
          <w:tcPr>
            <w:tcW w:w="2500" w:type="pct"/>
            <w:hideMark/>
          </w:tcPr>
          <w:p w:rsidR="00655D68" w:rsidRDefault="00655D68" w:rsidP="00A64F4A">
            <w:pPr>
              <w:pStyle w:val="Brdtext"/>
              <w:rPr>
                <w:rFonts w:ascii="OrigGarmnd BT" w:hAnsi="OrigGarmnd BT"/>
                <w:sz w:val="21"/>
              </w:rPr>
            </w:pPr>
            <w:r>
              <w:t>Artikel 5.1</w:t>
            </w:r>
          </w:p>
        </w:tc>
        <w:tc>
          <w:tcPr>
            <w:tcW w:w="2500" w:type="pct"/>
          </w:tcPr>
          <w:p w:rsidR="00655D68" w:rsidRDefault="00655D68" w:rsidP="00A64F4A">
            <w:pPr>
              <w:pStyle w:val="Brdtext"/>
              <w:rPr>
                <w:rFonts w:ascii="OrigGarmnd BT" w:hAnsi="OrigGarmnd BT"/>
                <w:sz w:val="21"/>
              </w:rPr>
            </w:pPr>
            <w:r>
              <w:t>22 a § marknadsföringslagen</w:t>
            </w:r>
          </w:p>
        </w:tc>
      </w:tr>
      <w:tr w:rsidR="00655D68" w:rsidTr="00A64F4A">
        <w:tc>
          <w:tcPr>
            <w:tcW w:w="2500" w:type="pct"/>
            <w:hideMark/>
          </w:tcPr>
          <w:p w:rsidR="00655D68" w:rsidRDefault="00655D68" w:rsidP="00A64F4A">
            <w:pPr>
              <w:pStyle w:val="Brdtext"/>
              <w:rPr>
                <w:rFonts w:ascii="OrigGarmnd BT" w:hAnsi="OrigGarmnd BT"/>
                <w:sz w:val="21"/>
              </w:rPr>
            </w:pPr>
            <w:r>
              <w:t>Artikel 5.2</w:t>
            </w:r>
          </w:p>
        </w:tc>
        <w:tc>
          <w:tcPr>
            <w:tcW w:w="2500" w:type="pct"/>
          </w:tcPr>
          <w:p w:rsidR="00655D68" w:rsidRDefault="00655D68" w:rsidP="00A64F4A">
            <w:pPr>
              <w:pStyle w:val="Brdtext"/>
              <w:rPr>
                <w:rFonts w:ascii="OrigGarmnd BT" w:hAnsi="OrigGarmnd BT"/>
                <w:sz w:val="21"/>
              </w:rPr>
            </w:pPr>
            <w:r>
              <w:t>22 a § marknadsföringslagen</w:t>
            </w:r>
          </w:p>
        </w:tc>
      </w:tr>
      <w:tr w:rsidR="00655D68" w:rsidTr="00A64F4A">
        <w:tc>
          <w:tcPr>
            <w:tcW w:w="2500" w:type="pct"/>
            <w:hideMark/>
          </w:tcPr>
          <w:p w:rsidR="00655D68" w:rsidRDefault="00655D68" w:rsidP="00A64F4A">
            <w:pPr>
              <w:pStyle w:val="Brdtext"/>
              <w:rPr>
                <w:rFonts w:ascii="OrigGarmnd BT" w:hAnsi="OrigGarmnd BT"/>
                <w:sz w:val="21"/>
              </w:rPr>
            </w:pPr>
            <w:r>
              <w:t>Artikel 5.3</w:t>
            </w:r>
          </w:p>
        </w:tc>
        <w:tc>
          <w:tcPr>
            <w:tcW w:w="2500" w:type="pct"/>
          </w:tcPr>
          <w:p w:rsidR="00655D68" w:rsidRDefault="00655D68" w:rsidP="00A64F4A">
            <w:pPr>
              <w:pStyle w:val="Brdtext"/>
              <w:rPr>
                <w:rFonts w:ascii="OrigGarmnd BT" w:hAnsi="OrigGarmnd BT"/>
                <w:sz w:val="21"/>
              </w:rPr>
            </w:pPr>
            <w:r>
              <w:t>22 a § marknadsföringslagen</w:t>
            </w:r>
          </w:p>
        </w:tc>
      </w:tr>
      <w:tr w:rsidR="00655D68" w:rsidTr="00A64F4A">
        <w:tc>
          <w:tcPr>
            <w:tcW w:w="2500" w:type="pct"/>
            <w:hideMark/>
          </w:tcPr>
          <w:p w:rsidR="00655D68" w:rsidRDefault="00655D68" w:rsidP="00A64F4A">
            <w:pPr>
              <w:pStyle w:val="Brdtext"/>
              <w:rPr>
                <w:rFonts w:ascii="OrigGarmnd BT" w:hAnsi="OrigGarmnd BT"/>
                <w:sz w:val="21"/>
              </w:rPr>
            </w:pPr>
            <w:r>
              <w:t>Artikel 5.4</w:t>
            </w:r>
          </w:p>
        </w:tc>
        <w:tc>
          <w:tcPr>
            <w:tcW w:w="2500" w:type="pct"/>
          </w:tcPr>
          <w:p w:rsidR="00655D68" w:rsidRDefault="00655D68" w:rsidP="00A64F4A">
            <w:pPr>
              <w:pStyle w:val="Brdtext"/>
              <w:rPr>
                <w:rFonts w:ascii="OrigGarmnd BT" w:hAnsi="OrigGarmnd BT"/>
                <w:sz w:val="21"/>
              </w:rPr>
            </w:pPr>
            <w:r>
              <w:t>ingen motsvarighet</w:t>
            </w:r>
          </w:p>
        </w:tc>
      </w:tr>
      <w:tr w:rsidR="00655D68" w:rsidTr="00A64F4A">
        <w:tc>
          <w:tcPr>
            <w:tcW w:w="2500" w:type="pct"/>
            <w:hideMark/>
          </w:tcPr>
          <w:p w:rsidR="00655D68" w:rsidRDefault="00655D68" w:rsidP="00A64F4A">
            <w:pPr>
              <w:pStyle w:val="Brdtext"/>
              <w:rPr>
                <w:rFonts w:ascii="OrigGarmnd BT" w:hAnsi="OrigGarmnd BT"/>
                <w:sz w:val="21"/>
              </w:rPr>
            </w:pPr>
            <w:r>
              <w:t>Artikel 6.1</w:t>
            </w:r>
          </w:p>
        </w:tc>
        <w:tc>
          <w:tcPr>
            <w:tcW w:w="2500" w:type="pct"/>
          </w:tcPr>
          <w:p w:rsidR="00655D68" w:rsidRDefault="00655D68" w:rsidP="00A64F4A">
            <w:pPr>
              <w:pStyle w:val="Brdtext"/>
              <w:rPr>
                <w:rFonts w:ascii="OrigGarmnd BT" w:hAnsi="OrigGarmnd BT"/>
                <w:sz w:val="21"/>
              </w:rPr>
            </w:pPr>
            <w:r>
              <w:t>2 kap. 2 § 1 st, 3 § 1 st. och 5 § 1 st.</w:t>
            </w:r>
          </w:p>
        </w:tc>
      </w:tr>
      <w:tr w:rsidR="00655D68" w:rsidTr="00A64F4A">
        <w:tc>
          <w:tcPr>
            <w:tcW w:w="2500" w:type="pct"/>
            <w:hideMark/>
          </w:tcPr>
          <w:p w:rsidR="00655D68" w:rsidRDefault="00655D68" w:rsidP="00A64F4A">
            <w:pPr>
              <w:pStyle w:val="Brdtext"/>
              <w:rPr>
                <w:rFonts w:ascii="OrigGarmnd BT" w:hAnsi="OrigGarmnd BT"/>
                <w:sz w:val="21"/>
              </w:rPr>
            </w:pPr>
            <w:r>
              <w:t>Artikel 6.2</w:t>
            </w:r>
          </w:p>
        </w:tc>
        <w:tc>
          <w:tcPr>
            <w:tcW w:w="2500" w:type="pct"/>
          </w:tcPr>
          <w:p w:rsidR="00655D68" w:rsidRDefault="00655D68" w:rsidP="00A64F4A">
            <w:pPr>
              <w:pStyle w:val="Brdtext"/>
              <w:rPr>
                <w:rFonts w:ascii="OrigGarmnd BT" w:hAnsi="OrigGarmnd BT"/>
                <w:sz w:val="21"/>
              </w:rPr>
            </w:pPr>
            <w:r>
              <w:t>2 kap. 2 § 1 st.</w:t>
            </w:r>
          </w:p>
        </w:tc>
      </w:tr>
      <w:tr w:rsidR="00655D68" w:rsidTr="00A64F4A">
        <w:tc>
          <w:tcPr>
            <w:tcW w:w="2500" w:type="pct"/>
            <w:hideMark/>
          </w:tcPr>
          <w:p w:rsidR="00655D68" w:rsidRDefault="00655D68" w:rsidP="00A64F4A">
            <w:pPr>
              <w:pStyle w:val="Brdtext"/>
              <w:rPr>
                <w:rFonts w:ascii="OrigGarmnd BT" w:hAnsi="OrigGarmnd BT"/>
                <w:sz w:val="21"/>
              </w:rPr>
            </w:pPr>
            <w:r>
              <w:t xml:space="preserve">Artikel 6.3 </w:t>
            </w:r>
          </w:p>
        </w:tc>
        <w:tc>
          <w:tcPr>
            <w:tcW w:w="2500" w:type="pct"/>
          </w:tcPr>
          <w:p w:rsidR="00655D68" w:rsidRDefault="00655D68" w:rsidP="00A64F4A">
            <w:pPr>
              <w:pStyle w:val="Brdtext"/>
              <w:rPr>
                <w:rFonts w:ascii="OrigGarmnd BT" w:hAnsi="OrigGarmnd BT"/>
                <w:sz w:val="21"/>
              </w:rPr>
            </w:pPr>
            <w:r>
              <w:t>2 kap. 2 § 2 st.</w:t>
            </w:r>
          </w:p>
        </w:tc>
      </w:tr>
      <w:tr w:rsidR="00655D68" w:rsidTr="00A64F4A">
        <w:tc>
          <w:tcPr>
            <w:tcW w:w="2500" w:type="pct"/>
            <w:hideMark/>
          </w:tcPr>
          <w:p w:rsidR="00655D68" w:rsidRDefault="00655D68" w:rsidP="00A64F4A">
            <w:pPr>
              <w:pStyle w:val="Brdtext"/>
              <w:rPr>
                <w:rFonts w:ascii="OrigGarmnd BT" w:hAnsi="OrigGarmnd BT"/>
                <w:sz w:val="21"/>
              </w:rPr>
            </w:pPr>
            <w:r>
              <w:t>Artikel 6.4</w:t>
            </w:r>
          </w:p>
        </w:tc>
        <w:tc>
          <w:tcPr>
            <w:tcW w:w="2500" w:type="pct"/>
          </w:tcPr>
          <w:p w:rsidR="00655D68" w:rsidRDefault="00655D68" w:rsidP="00A64F4A">
            <w:pPr>
              <w:pStyle w:val="Brdtext"/>
              <w:rPr>
                <w:rFonts w:ascii="OrigGarmnd BT" w:hAnsi="OrigGarmnd BT"/>
                <w:sz w:val="21"/>
              </w:rPr>
            </w:pPr>
            <w:r>
              <w:t>2 kap. 2 § 1 st.</w:t>
            </w:r>
          </w:p>
        </w:tc>
      </w:tr>
      <w:tr w:rsidR="00655D68" w:rsidTr="00A64F4A">
        <w:tc>
          <w:tcPr>
            <w:tcW w:w="2500" w:type="pct"/>
            <w:hideMark/>
          </w:tcPr>
          <w:p w:rsidR="00655D68" w:rsidRDefault="00655D68" w:rsidP="00A64F4A">
            <w:pPr>
              <w:pStyle w:val="Brdtext"/>
              <w:rPr>
                <w:rFonts w:ascii="OrigGarmnd BT" w:hAnsi="OrigGarmnd BT"/>
                <w:sz w:val="21"/>
              </w:rPr>
            </w:pPr>
            <w:r>
              <w:t>Artikel 6.5</w:t>
            </w:r>
          </w:p>
        </w:tc>
        <w:tc>
          <w:tcPr>
            <w:tcW w:w="2500" w:type="pct"/>
          </w:tcPr>
          <w:p w:rsidR="00655D68" w:rsidRDefault="00655D68" w:rsidP="00A64F4A">
            <w:pPr>
              <w:pStyle w:val="Brdtext"/>
              <w:rPr>
                <w:rFonts w:ascii="OrigGarmnd BT" w:hAnsi="OrigGarmnd BT"/>
                <w:sz w:val="21"/>
              </w:rPr>
            </w:pPr>
            <w:r>
              <w:t>2 kap. 8 §</w:t>
            </w:r>
          </w:p>
        </w:tc>
      </w:tr>
      <w:tr w:rsidR="00655D68" w:rsidTr="00A64F4A">
        <w:tc>
          <w:tcPr>
            <w:tcW w:w="2500" w:type="pct"/>
            <w:hideMark/>
          </w:tcPr>
          <w:p w:rsidR="00655D68" w:rsidRDefault="00655D68" w:rsidP="00A64F4A">
            <w:pPr>
              <w:pStyle w:val="Brdtext"/>
              <w:rPr>
                <w:rFonts w:ascii="OrigGarmnd BT" w:hAnsi="OrigGarmnd BT"/>
                <w:sz w:val="21"/>
              </w:rPr>
            </w:pPr>
            <w:r>
              <w:t>Artikel 6.6</w:t>
            </w:r>
          </w:p>
        </w:tc>
        <w:tc>
          <w:tcPr>
            <w:tcW w:w="2500" w:type="pct"/>
          </w:tcPr>
          <w:p w:rsidR="00655D68" w:rsidRDefault="00655D68" w:rsidP="00A64F4A">
            <w:pPr>
              <w:pStyle w:val="Brdtext"/>
              <w:rPr>
                <w:rFonts w:ascii="OrigGarmnd BT" w:hAnsi="OrigGarmnd BT"/>
                <w:sz w:val="21"/>
              </w:rPr>
            </w:pPr>
            <w:r>
              <w:t>2 kap. 7 § och 13 § 1 st.</w:t>
            </w:r>
          </w:p>
        </w:tc>
      </w:tr>
      <w:tr w:rsidR="00655D68" w:rsidTr="00A64F4A">
        <w:tc>
          <w:tcPr>
            <w:tcW w:w="2500" w:type="pct"/>
            <w:hideMark/>
          </w:tcPr>
          <w:p w:rsidR="00655D68" w:rsidRDefault="00655D68" w:rsidP="00A64F4A">
            <w:pPr>
              <w:pStyle w:val="Brdtext"/>
              <w:rPr>
                <w:rFonts w:ascii="OrigGarmnd BT" w:hAnsi="OrigGarmnd BT"/>
                <w:sz w:val="21"/>
              </w:rPr>
            </w:pPr>
            <w:r>
              <w:t>Artikel 6.7</w:t>
            </w:r>
          </w:p>
        </w:tc>
        <w:tc>
          <w:tcPr>
            <w:tcW w:w="2500" w:type="pct"/>
          </w:tcPr>
          <w:p w:rsidR="00655D68" w:rsidRDefault="00655D68" w:rsidP="00A64F4A">
            <w:pPr>
              <w:pStyle w:val="Brdtext"/>
              <w:rPr>
                <w:rFonts w:ascii="OrigGarmnd BT" w:hAnsi="OrigGarmnd BT"/>
                <w:sz w:val="21"/>
              </w:rPr>
            </w:pPr>
            <w:r>
              <w:t>ingen motsvarighet</w:t>
            </w:r>
          </w:p>
        </w:tc>
      </w:tr>
      <w:tr w:rsidR="00655D68" w:rsidTr="00A64F4A">
        <w:tc>
          <w:tcPr>
            <w:tcW w:w="2500" w:type="pct"/>
            <w:hideMark/>
          </w:tcPr>
          <w:p w:rsidR="00655D68" w:rsidRDefault="00655D68" w:rsidP="00A64F4A">
            <w:pPr>
              <w:pStyle w:val="Brdtext"/>
              <w:rPr>
                <w:rFonts w:ascii="OrigGarmnd BT" w:hAnsi="OrigGarmnd BT"/>
                <w:sz w:val="21"/>
              </w:rPr>
            </w:pPr>
            <w:r>
              <w:t>Artikel 6.8</w:t>
            </w:r>
          </w:p>
        </w:tc>
        <w:tc>
          <w:tcPr>
            <w:tcW w:w="2500" w:type="pct"/>
          </w:tcPr>
          <w:p w:rsidR="00655D68" w:rsidRDefault="00655D68" w:rsidP="00A64F4A">
            <w:pPr>
              <w:pStyle w:val="Brdtext"/>
              <w:rPr>
                <w:rFonts w:ascii="OrigGarmnd BT" w:hAnsi="OrigGarmnd BT"/>
                <w:sz w:val="21"/>
              </w:rPr>
            </w:pPr>
            <w:r>
              <w:t>ingen motsvarighet</w:t>
            </w:r>
          </w:p>
        </w:tc>
      </w:tr>
      <w:tr w:rsidR="00655D68" w:rsidTr="00A64F4A">
        <w:tc>
          <w:tcPr>
            <w:tcW w:w="2500" w:type="pct"/>
            <w:hideMark/>
          </w:tcPr>
          <w:p w:rsidR="00655D68" w:rsidRDefault="00655D68" w:rsidP="00A64F4A">
            <w:pPr>
              <w:pStyle w:val="Brdtext"/>
              <w:rPr>
                <w:rFonts w:ascii="OrigGarmnd BT" w:hAnsi="OrigGarmnd BT"/>
                <w:sz w:val="21"/>
              </w:rPr>
            </w:pPr>
            <w:r>
              <w:t xml:space="preserve">Artikel 6.9 </w:t>
            </w:r>
          </w:p>
        </w:tc>
        <w:tc>
          <w:tcPr>
            <w:tcW w:w="2500" w:type="pct"/>
          </w:tcPr>
          <w:p w:rsidR="00655D68" w:rsidRDefault="00655D68" w:rsidP="00A64F4A">
            <w:pPr>
              <w:pStyle w:val="Brdtext"/>
              <w:rPr>
                <w:rFonts w:ascii="OrigGarmnd BT" w:hAnsi="OrigGarmnd BT"/>
                <w:sz w:val="21"/>
              </w:rPr>
            </w:pPr>
            <w:r>
              <w:t>ingen motsvarighet</w:t>
            </w:r>
          </w:p>
        </w:tc>
      </w:tr>
      <w:tr w:rsidR="00655D68" w:rsidTr="00A64F4A">
        <w:tc>
          <w:tcPr>
            <w:tcW w:w="2500" w:type="pct"/>
            <w:hideMark/>
          </w:tcPr>
          <w:p w:rsidR="00655D68" w:rsidRDefault="00655D68" w:rsidP="00A64F4A">
            <w:pPr>
              <w:pStyle w:val="Brdtext"/>
              <w:rPr>
                <w:rFonts w:ascii="OrigGarmnd BT" w:hAnsi="OrigGarmnd BT"/>
                <w:sz w:val="21"/>
              </w:rPr>
            </w:pPr>
            <w:r>
              <w:t>Artikel 7.1</w:t>
            </w:r>
          </w:p>
        </w:tc>
        <w:tc>
          <w:tcPr>
            <w:tcW w:w="2500" w:type="pct"/>
          </w:tcPr>
          <w:p w:rsidR="00655D68" w:rsidRDefault="00655D68" w:rsidP="00A64F4A">
            <w:pPr>
              <w:pStyle w:val="Brdtext"/>
              <w:rPr>
                <w:rFonts w:ascii="OrigGarmnd BT" w:hAnsi="OrigGarmnd BT"/>
                <w:sz w:val="21"/>
              </w:rPr>
            </w:pPr>
            <w:r>
              <w:t>2 kap. 5 § 1 st.</w:t>
            </w:r>
          </w:p>
        </w:tc>
      </w:tr>
      <w:tr w:rsidR="00655D68" w:rsidTr="00A64F4A">
        <w:tc>
          <w:tcPr>
            <w:tcW w:w="2500" w:type="pct"/>
            <w:hideMark/>
          </w:tcPr>
          <w:p w:rsidR="00655D68" w:rsidRDefault="00655D68" w:rsidP="00A64F4A">
            <w:pPr>
              <w:pStyle w:val="Brdtext"/>
              <w:rPr>
                <w:rFonts w:ascii="OrigGarmnd BT" w:hAnsi="OrigGarmnd BT"/>
                <w:sz w:val="21"/>
              </w:rPr>
            </w:pPr>
            <w:r>
              <w:t>Artikel 7.2</w:t>
            </w:r>
          </w:p>
        </w:tc>
        <w:tc>
          <w:tcPr>
            <w:tcW w:w="2500" w:type="pct"/>
          </w:tcPr>
          <w:p w:rsidR="00655D68" w:rsidRDefault="00655D68" w:rsidP="00A64F4A">
            <w:pPr>
              <w:pStyle w:val="Brdtext"/>
              <w:rPr>
                <w:rFonts w:ascii="OrigGarmnd BT" w:hAnsi="OrigGarmnd BT"/>
                <w:sz w:val="21"/>
              </w:rPr>
            </w:pPr>
            <w:r>
              <w:t>2 kap. 5 § 2 st.</w:t>
            </w:r>
          </w:p>
        </w:tc>
      </w:tr>
      <w:tr w:rsidR="00655D68" w:rsidTr="00A64F4A">
        <w:tc>
          <w:tcPr>
            <w:tcW w:w="2500" w:type="pct"/>
            <w:hideMark/>
          </w:tcPr>
          <w:p w:rsidR="00655D68" w:rsidRDefault="00655D68" w:rsidP="00A64F4A">
            <w:pPr>
              <w:pStyle w:val="Brdtext"/>
              <w:rPr>
                <w:rFonts w:ascii="OrigGarmnd BT" w:hAnsi="OrigGarmnd BT"/>
                <w:sz w:val="21"/>
              </w:rPr>
            </w:pPr>
            <w:r>
              <w:t>Artikel 7.3</w:t>
            </w:r>
          </w:p>
        </w:tc>
        <w:tc>
          <w:tcPr>
            <w:tcW w:w="2500" w:type="pct"/>
          </w:tcPr>
          <w:p w:rsidR="00655D68" w:rsidRDefault="00655D68" w:rsidP="00A64F4A">
            <w:pPr>
              <w:pStyle w:val="Brdtext"/>
              <w:rPr>
                <w:rFonts w:ascii="OrigGarmnd BT" w:hAnsi="OrigGarmnd BT"/>
                <w:sz w:val="21"/>
              </w:rPr>
            </w:pPr>
            <w:r>
              <w:t>2 kap. 15 § 3 och 4.</w:t>
            </w:r>
          </w:p>
        </w:tc>
      </w:tr>
      <w:tr w:rsidR="00655D68" w:rsidTr="00A64F4A">
        <w:tc>
          <w:tcPr>
            <w:tcW w:w="2500" w:type="pct"/>
            <w:hideMark/>
          </w:tcPr>
          <w:p w:rsidR="00655D68" w:rsidRDefault="00655D68" w:rsidP="00A64F4A">
            <w:pPr>
              <w:pStyle w:val="Brdtext"/>
              <w:rPr>
                <w:rFonts w:ascii="OrigGarmnd BT" w:hAnsi="OrigGarmnd BT"/>
                <w:sz w:val="21"/>
              </w:rPr>
            </w:pPr>
            <w:r>
              <w:t>Artikel 7.4</w:t>
            </w:r>
          </w:p>
        </w:tc>
        <w:tc>
          <w:tcPr>
            <w:tcW w:w="2500" w:type="pct"/>
          </w:tcPr>
          <w:p w:rsidR="00655D68" w:rsidRDefault="00655D68" w:rsidP="00A64F4A">
            <w:pPr>
              <w:pStyle w:val="Brdtext"/>
              <w:rPr>
                <w:rFonts w:ascii="OrigGarmnd BT" w:hAnsi="OrigGarmnd BT"/>
                <w:sz w:val="21"/>
              </w:rPr>
            </w:pPr>
            <w:r>
              <w:t>ingen motsvarighet</w:t>
            </w:r>
          </w:p>
        </w:tc>
      </w:tr>
      <w:tr w:rsidR="00655D68" w:rsidTr="00A64F4A">
        <w:tc>
          <w:tcPr>
            <w:tcW w:w="2500" w:type="pct"/>
            <w:hideMark/>
          </w:tcPr>
          <w:p w:rsidR="00655D68" w:rsidRDefault="00655D68" w:rsidP="00A64F4A">
            <w:pPr>
              <w:pStyle w:val="Brdtext"/>
              <w:rPr>
                <w:rFonts w:ascii="OrigGarmnd BT" w:hAnsi="OrigGarmnd BT"/>
                <w:sz w:val="21"/>
              </w:rPr>
            </w:pPr>
            <w:r>
              <w:t>Artikel 7.5</w:t>
            </w:r>
          </w:p>
        </w:tc>
        <w:tc>
          <w:tcPr>
            <w:tcW w:w="2500" w:type="pct"/>
          </w:tcPr>
          <w:p w:rsidR="00655D68" w:rsidRDefault="00655D68" w:rsidP="00A64F4A">
            <w:pPr>
              <w:pStyle w:val="Brdtext"/>
              <w:rPr>
                <w:rFonts w:ascii="OrigGarmnd BT" w:hAnsi="OrigGarmnd BT"/>
                <w:sz w:val="21"/>
              </w:rPr>
            </w:pPr>
            <w:r>
              <w:t>ingen motsvarighet</w:t>
            </w:r>
          </w:p>
        </w:tc>
      </w:tr>
      <w:tr w:rsidR="00655D68" w:rsidTr="00A64F4A">
        <w:tc>
          <w:tcPr>
            <w:tcW w:w="2500" w:type="pct"/>
            <w:hideMark/>
          </w:tcPr>
          <w:p w:rsidR="00655D68" w:rsidRDefault="00655D68" w:rsidP="00A64F4A">
            <w:pPr>
              <w:pStyle w:val="Brdtext"/>
              <w:rPr>
                <w:rFonts w:ascii="OrigGarmnd BT" w:hAnsi="OrigGarmnd BT"/>
                <w:sz w:val="21"/>
              </w:rPr>
            </w:pPr>
            <w:r>
              <w:t>Artikel 8.1</w:t>
            </w:r>
          </w:p>
        </w:tc>
        <w:tc>
          <w:tcPr>
            <w:tcW w:w="2500" w:type="pct"/>
          </w:tcPr>
          <w:p w:rsidR="00655D68" w:rsidRDefault="00655D68" w:rsidP="00A64F4A">
            <w:pPr>
              <w:pStyle w:val="Brdtext"/>
              <w:rPr>
                <w:rFonts w:ascii="OrigGarmnd BT" w:hAnsi="OrigGarmnd BT"/>
                <w:sz w:val="21"/>
              </w:rPr>
            </w:pPr>
            <w:r>
              <w:t>2 kap. 3 § 1 st.</w:t>
            </w:r>
          </w:p>
        </w:tc>
      </w:tr>
      <w:tr w:rsidR="00655D68" w:rsidTr="00A64F4A">
        <w:tc>
          <w:tcPr>
            <w:tcW w:w="2500" w:type="pct"/>
            <w:hideMark/>
          </w:tcPr>
          <w:p w:rsidR="00655D68" w:rsidRDefault="00655D68" w:rsidP="00A64F4A">
            <w:pPr>
              <w:pStyle w:val="Brdtext"/>
              <w:rPr>
                <w:rFonts w:ascii="OrigGarmnd BT" w:hAnsi="OrigGarmnd BT"/>
                <w:sz w:val="21"/>
              </w:rPr>
            </w:pPr>
            <w:r>
              <w:t>Artikel 8.2</w:t>
            </w:r>
          </w:p>
        </w:tc>
        <w:tc>
          <w:tcPr>
            <w:tcW w:w="2500" w:type="pct"/>
          </w:tcPr>
          <w:p w:rsidR="00655D68" w:rsidRDefault="00655D68" w:rsidP="00A64F4A">
            <w:pPr>
              <w:pStyle w:val="Brdtext"/>
              <w:rPr>
                <w:rFonts w:ascii="OrigGarmnd BT" w:hAnsi="OrigGarmnd BT"/>
                <w:sz w:val="21"/>
              </w:rPr>
            </w:pPr>
            <w:r>
              <w:t>2 kap. 3 § 3 st. och 9 §</w:t>
            </w:r>
          </w:p>
        </w:tc>
      </w:tr>
      <w:tr w:rsidR="00655D68" w:rsidTr="00A64F4A">
        <w:tc>
          <w:tcPr>
            <w:tcW w:w="2500" w:type="pct"/>
            <w:hideMark/>
          </w:tcPr>
          <w:p w:rsidR="00655D68" w:rsidRDefault="00655D68" w:rsidP="00A64F4A">
            <w:pPr>
              <w:pStyle w:val="Brdtext"/>
              <w:rPr>
                <w:rFonts w:ascii="OrigGarmnd BT" w:hAnsi="OrigGarmnd BT"/>
                <w:sz w:val="21"/>
              </w:rPr>
            </w:pPr>
            <w:r>
              <w:t>Artikel 8.3</w:t>
            </w:r>
          </w:p>
        </w:tc>
        <w:tc>
          <w:tcPr>
            <w:tcW w:w="2500" w:type="pct"/>
          </w:tcPr>
          <w:p w:rsidR="00655D68" w:rsidRDefault="00655D68" w:rsidP="00A64F4A">
            <w:pPr>
              <w:pStyle w:val="Brdtext"/>
              <w:rPr>
                <w:rFonts w:ascii="OrigGarmnd BT" w:hAnsi="OrigGarmnd BT"/>
                <w:sz w:val="21"/>
              </w:rPr>
            </w:pPr>
            <w:r>
              <w:t>2 kap. 2 § 1 st.</w:t>
            </w:r>
          </w:p>
        </w:tc>
      </w:tr>
      <w:tr w:rsidR="00655D68" w:rsidTr="00A64F4A">
        <w:tc>
          <w:tcPr>
            <w:tcW w:w="2500" w:type="pct"/>
            <w:hideMark/>
          </w:tcPr>
          <w:p w:rsidR="00655D68" w:rsidRDefault="00655D68" w:rsidP="00A64F4A">
            <w:pPr>
              <w:pStyle w:val="Brdtext"/>
              <w:rPr>
                <w:rFonts w:ascii="OrigGarmnd BT" w:hAnsi="OrigGarmnd BT"/>
                <w:sz w:val="21"/>
              </w:rPr>
            </w:pPr>
            <w:r>
              <w:t>Artikel 8.4</w:t>
            </w:r>
          </w:p>
        </w:tc>
        <w:tc>
          <w:tcPr>
            <w:tcW w:w="2500" w:type="pct"/>
          </w:tcPr>
          <w:p w:rsidR="00655D68" w:rsidRDefault="00655D68" w:rsidP="00A64F4A">
            <w:pPr>
              <w:pStyle w:val="Brdtext"/>
              <w:rPr>
                <w:rFonts w:ascii="OrigGarmnd BT" w:hAnsi="OrigGarmnd BT"/>
                <w:sz w:val="21"/>
              </w:rPr>
            </w:pPr>
            <w:r>
              <w:t>2 kap. 3 § 2 st.</w:t>
            </w:r>
          </w:p>
        </w:tc>
      </w:tr>
      <w:tr w:rsidR="00655D68" w:rsidTr="00A64F4A">
        <w:tc>
          <w:tcPr>
            <w:tcW w:w="2500" w:type="pct"/>
            <w:hideMark/>
          </w:tcPr>
          <w:p w:rsidR="00655D68" w:rsidRDefault="00655D68" w:rsidP="00A64F4A">
            <w:pPr>
              <w:pStyle w:val="Brdtext"/>
              <w:rPr>
                <w:rFonts w:ascii="OrigGarmnd BT" w:hAnsi="OrigGarmnd BT"/>
                <w:sz w:val="21"/>
              </w:rPr>
            </w:pPr>
            <w:r>
              <w:t>Artikel 8.5</w:t>
            </w:r>
          </w:p>
        </w:tc>
        <w:tc>
          <w:tcPr>
            <w:tcW w:w="2500" w:type="pct"/>
          </w:tcPr>
          <w:p w:rsidR="00655D68" w:rsidRDefault="00655D68" w:rsidP="00A64F4A">
            <w:pPr>
              <w:pStyle w:val="Brdtext"/>
              <w:rPr>
                <w:rFonts w:ascii="OrigGarmnd BT" w:hAnsi="OrigGarmnd BT"/>
                <w:sz w:val="21"/>
              </w:rPr>
            </w:pPr>
            <w:r>
              <w:t>2 kap. 2 § 3 st.</w:t>
            </w:r>
          </w:p>
        </w:tc>
      </w:tr>
      <w:tr w:rsidR="00655D68" w:rsidTr="00A64F4A">
        <w:tc>
          <w:tcPr>
            <w:tcW w:w="2500" w:type="pct"/>
            <w:hideMark/>
          </w:tcPr>
          <w:p w:rsidR="00655D68" w:rsidRDefault="00655D68" w:rsidP="00A64F4A">
            <w:pPr>
              <w:pStyle w:val="Brdtext"/>
              <w:rPr>
                <w:rFonts w:ascii="OrigGarmnd BT" w:hAnsi="OrigGarmnd BT"/>
                <w:sz w:val="21"/>
              </w:rPr>
            </w:pPr>
            <w:r>
              <w:t>Artikel 8.6</w:t>
            </w:r>
          </w:p>
        </w:tc>
        <w:tc>
          <w:tcPr>
            <w:tcW w:w="2500" w:type="pct"/>
          </w:tcPr>
          <w:p w:rsidR="00655D68" w:rsidRDefault="00655D68" w:rsidP="00A64F4A">
            <w:pPr>
              <w:pStyle w:val="Brdtext"/>
              <w:rPr>
                <w:rFonts w:ascii="OrigGarmnd BT" w:hAnsi="OrigGarmnd BT"/>
                <w:sz w:val="21"/>
              </w:rPr>
            </w:pPr>
            <w:r>
              <w:t>ingen motsvarighet</w:t>
            </w:r>
          </w:p>
        </w:tc>
      </w:tr>
      <w:tr w:rsidR="00655D68" w:rsidTr="00A64F4A">
        <w:tc>
          <w:tcPr>
            <w:tcW w:w="2500" w:type="pct"/>
            <w:hideMark/>
          </w:tcPr>
          <w:p w:rsidR="00655D68" w:rsidRDefault="00655D68" w:rsidP="00A64F4A">
            <w:pPr>
              <w:pStyle w:val="Brdtext"/>
              <w:rPr>
                <w:rFonts w:ascii="OrigGarmnd BT" w:hAnsi="OrigGarmnd BT"/>
                <w:sz w:val="21"/>
              </w:rPr>
            </w:pPr>
            <w:r>
              <w:lastRenderedPageBreak/>
              <w:t xml:space="preserve">Artikel 8.7 </w:t>
            </w:r>
          </w:p>
        </w:tc>
        <w:tc>
          <w:tcPr>
            <w:tcW w:w="2500" w:type="pct"/>
          </w:tcPr>
          <w:p w:rsidR="00655D68" w:rsidRDefault="00655D68" w:rsidP="00A64F4A">
            <w:pPr>
              <w:pStyle w:val="Brdtext"/>
              <w:rPr>
                <w:rFonts w:ascii="OrigGarmnd BT" w:hAnsi="OrigGarmnd BT"/>
                <w:sz w:val="21"/>
              </w:rPr>
            </w:pPr>
            <w:r>
              <w:t>2 kap. 4 §</w:t>
            </w:r>
          </w:p>
        </w:tc>
      </w:tr>
      <w:tr w:rsidR="00655D68" w:rsidTr="00A64F4A">
        <w:tc>
          <w:tcPr>
            <w:tcW w:w="2500" w:type="pct"/>
            <w:hideMark/>
          </w:tcPr>
          <w:p w:rsidR="00655D68" w:rsidRDefault="00655D68" w:rsidP="00A64F4A">
            <w:pPr>
              <w:pStyle w:val="Brdtext"/>
              <w:rPr>
                <w:rFonts w:ascii="OrigGarmnd BT" w:hAnsi="OrigGarmnd BT"/>
                <w:sz w:val="21"/>
              </w:rPr>
            </w:pPr>
            <w:r>
              <w:t>Artikel 8.8</w:t>
            </w:r>
          </w:p>
        </w:tc>
        <w:tc>
          <w:tcPr>
            <w:tcW w:w="2500" w:type="pct"/>
          </w:tcPr>
          <w:p w:rsidR="00655D68" w:rsidRDefault="00655D68" w:rsidP="00A64F4A">
            <w:pPr>
              <w:pStyle w:val="Brdtext"/>
              <w:rPr>
                <w:rFonts w:ascii="OrigGarmnd BT" w:hAnsi="OrigGarmnd BT"/>
                <w:sz w:val="21"/>
              </w:rPr>
            </w:pPr>
            <w:r>
              <w:t>2 kap. 15 § 3 och 4</w:t>
            </w:r>
          </w:p>
        </w:tc>
      </w:tr>
      <w:tr w:rsidR="00655D68" w:rsidTr="00A64F4A">
        <w:tc>
          <w:tcPr>
            <w:tcW w:w="2500" w:type="pct"/>
            <w:hideMark/>
          </w:tcPr>
          <w:p w:rsidR="00655D68" w:rsidRDefault="00655D68" w:rsidP="00A64F4A">
            <w:pPr>
              <w:pStyle w:val="Brdtext"/>
              <w:rPr>
                <w:rFonts w:ascii="OrigGarmnd BT" w:hAnsi="OrigGarmnd BT"/>
                <w:sz w:val="21"/>
              </w:rPr>
            </w:pPr>
            <w:r>
              <w:t>Artikel 8.9</w:t>
            </w:r>
          </w:p>
        </w:tc>
        <w:tc>
          <w:tcPr>
            <w:tcW w:w="2500" w:type="pct"/>
          </w:tcPr>
          <w:p w:rsidR="00655D68" w:rsidRDefault="00655D68" w:rsidP="00A64F4A">
            <w:pPr>
              <w:pStyle w:val="Brdtext"/>
              <w:rPr>
                <w:rFonts w:ascii="OrigGarmnd BT" w:hAnsi="OrigGarmnd BT"/>
                <w:sz w:val="21"/>
              </w:rPr>
            </w:pPr>
            <w:r>
              <w:t>ingen motsvarighet</w:t>
            </w:r>
          </w:p>
        </w:tc>
      </w:tr>
      <w:tr w:rsidR="00655D68" w:rsidTr="00A64F4A">
        <w:tc>
          <w:tcPr>
            <w:tcW w:w="2500" w:type="pct"/>
            <w:hideMark/>
          </w:tcPr>
          <w:p w:rsidR="00655D68" w:rsidRDefault="00655D68" w:rsidP="00A64F4A">
            <w:pPr>
              <w:pStyle w:val="Brdtext"/>
              <w:rPr>
                <w:rFonts w:ascii="OrigGarmnd BT" w:hAnsi="OrigGarmnd BT"/>
                <w:sz w:val="21"/>
              </w:rPr>
            </w:pPr>
            <w:r>
              <w:t>Artikel 8.10</w:t>
            </w:r>
          </w:p>
        </w:tc>
        <w:tc>
          <w:tcPr>
            <w:tcW w:w="2500" w:type="pct"/>
          </w:tcPr>
          <w:p w:rsidR="00655D68" w:rsidRDefault="00655D68" w:rsidP="00A64F4A">
            <w:pPr>
              <w:pStyle w:val="Brdtext"/>
              <w:rPr>
                <w:rFonts w:ascii="OrigGarmnd BT" w:hAnsi="OrigGarmnd BT"/>
                <w:sz w:val="21"/>
              </w:rPr>
            </w:pPr>
            <w:r>
              <w:t>ingen motsvarighet</w:t>
            </w:r>
          </w:p>
        </w:tc>
      </w:tr>
      <w:tr w:rsidR="00655D68" w:rsidTr="00A64F4A">
        <w:tc>
          <w:tcPr>
            <w:tcW w:w="2500" w:type="pct"/>
            <w:hideMark/>
          </w:tcPr>
          <w:p w:rsidR="00655D68" w:rsidRDefault="00655D68" w:rsidP="00A64F4A">
            <w:pPr>
              <w:pStyle w:val="Brdtext"/>
              <w:rPr>
                <w:rFonts w:ascii="OrigGarmnd BT" w:hAnsi="OrigGarmnd BT"/>
                <w:sz w:val="21"/>
              </w:rPr>
            </w:pPr>
            <w:r>
              <w:t xml:space="preserve">Artikel 9.1 </w:t>
            </w:r>
          </w:p>
        </w:tc>
        <w:tc>
          <w:tcPr>
            <w:tcW w:w="2500" w:type="pct"/>
          </w:tcPr>
          <w:p w:rsidR="00655D68" w:rsidRDefault="00655D68" w:rsidP="00A64F4A">
            <w:pPr>
              <w:pStyle w:val="Brdtext"/>
              <w:rPr>
                <w:rFonts w:ascii="OrigGarmnd BT" w:hAnsi="OrigGarmnd BT"/>
                <w:sz w:val="21"/>
              </w:rPr>
            </w:pPr>
            <w:r>
              <w:t>2 kap. 10 § 1 st.</w:t>
            </w:r>
          </w:p>
        </w:tc>
      </w:tr>
      <w:tr w:rsidR="00655D68" w:rsidTr="00A64F4A">
        <w:tc>
          <w:tcPr>
            <w:tcW w:w="2500" w:type="pct"/>
            <w:hideMark/>
          </w:tcPr>
          <w:p w:rsidR="00655D68" w:rsidRDefault="00655D68" w:rsidP="00A64F4A">
            <w:pPr>
              <w:pStyle w:val="Brdtext"/>
              <w:rPr>
                <w:rFonts w:ascii="OrigGarmnd BT" w:hAnsi="OrigGarmnd BT"/>
                <w:sz w:val="21"/>
              </w:rPr>
            </w:pPr>
            <w:r>
              <w:t xml:space="preserve">Artikel 9.2 </w:t>
            </w:r>
          </w:p>
        </w:tc>
        <w:tc>
          <w:tcPr>
            <w:tcW w:w="2500" w:type="pct"/>
          </w:tcPr>
          <w:p w:rsidR="00655D68" w:rsidRDefault="00655D68" w:rsidP="00A64F4A">
            <w:pPr>
              <w:pStyle w:val="Brdtext"/>
              <w:rPr>
                <w:rFonts w:ascii="OrigGarmnd BT" w:hAnsi="OrigGarmnd BT"/>
                <w:sz w:val="21"/>
              </w:rPr>
            </w:pPr>
            <w:r>
              <w:t>2 kap. 12 §</w:t>
            </w:r>
          </w:p>
        </w:tc>
      </w:tr>
      <w:tr w:rsidR="00655D68" w:rsidTr="00A64F4A">
        <w:tc>
          <w:tcPr>
            <w:tcW w:w="2500" w:type="pct"/>
            <w:hideMark/>
          </w:tcPr>
          <w:p w:rsidR="00655D68" w:rsidRDefault="00655D68" w:rsidP="00A64F4A">
            <w:pPr>
              <w:pStyle w:val="Brdtext"/>
              <w:rPr>
                <w:rFonts w:ascii="OrigGarmnd BT" w:hAnsi="OrigGarmnd BT"/>
                <w:sz w:val="21"/>
              </w:rPr>
            </w:pPr>
            <w:r>
              <w:t>Artikel 9.3</w:t>
            </w:r>
          </w:p>
        </w:tc>
        <w:tc>
          <w:tcPr>
            <w:tcW w:w="2500" w:type="pct"/>
          </w:tcPr>
          <w:p w:rsidR="00655D68" w:rsidRDefault="00655D68" w:rsidP="00A64F4A">
            <w:pPr>
              <w:pStyle w:val="Brdtext"/>
              <w:rPr>
                <w:rFonts w:ascii="OrigGarmnd BT" w:hAnsi="OrigGarmnd BT"/>
                <w:sz w:val="21"/>
              </w:rPr>
            </w:pPr>
            <w:r>
              <w:t>ingen motsvarighet</w:t>
            </w:r>
          </w:p>
        </w:tc>
      </w:tr>
      <w:tr w:rsidR="00655D68" w:rsidTr="00A64F4A">
        <w:tc>
          <w:tcPr>
            <w:tcW w:w="2500" w:type="pct"/>
            <w:hideMark/>
          </w:tcPr>
          <w:p w:rsidR="00655D68" w:rsidRDefault="00655D68" w:rsidP="00A64F4A">
            <w:pPr>
              <w:pStyle w:val="Brdtext"/>
              <w:rPr>
                <w:rFonts w:ascii="OrigGarmnd BT" w:hAnsi="OrigGarmnd BT"/>
                <w:sz w:val="21"/>
              </w:rPr>
            </w:pPr>
            <w:r>
              <w:t>Artikel 10.1</w:t>
            </w:r>
          </w:p>
        </w:tc>
        <w:tc>
          <w:tcPr>
            <w:tcW w:w="2500" w:type="pct"/>
          </w:tcPr>
          <w:p w:rsidR="00655D68" w:rsidRDefault="00655D68" w:rsidP="00A64F4A">
            <w:pPr>
              <w:pStyle w:val="Brdtext"/>
              <w:rPr>
                <w:rFonts w:ascii="OrigGarmnd BT" w:hAnsi="OrigGarmnd BT"/>
                <w:sz w:val="21"/>
              </w:rPr>
            </w:pPr>
            <w:r>
              <w:t>2 kap. 12 § 4 st.</w:t>
            </w:r>
          </w:p>
        </w:tc>
      </w:tr>
      <w:tr w:rsidR="00655D68" w:rsidTr="00A64F4A">
        <w:tc>
          <w:tcPr>
            <w:tcW w:w="2500" w:type="pct"/>
            <w:hideMark/>
          </w:tcPr>
          <w:p w:rsidR="00655D68" w:rsidRDefault="00655D68" w:rsidP="00A64F4A">
            <w:pPr>
              <w:pStyle w:val="Brdtext"/>
              <w:rPr>
                <w:rFonts w:ascii="OrigGarmnd BT" w:hAnsi="OrigGarmnd BT"/>
                <w:sz w:val="21"/>
              </w:rPr>
            </w:pPr>
            <w:r>
              <w:t>Artikel 10.2</w:t>
            </w:r>
          </w:p>
        </w:tc>
        <w:tc>
          <w:tcPr>
            <w:tcW w:w="2500" w:type="pct"/>
          </w:tcPr>
          <w:p w:rsidR="00655D68" w:rsidRDefault="00655D68" w:rsidP="00A64F4A">
            <w:pPr>
              <w:pStyle w:val="Brdtext"/>
              <w:rPr>
                <w:rFonts w:ascii="OrigGarmnd BT" w:hAnsi="OrigGarmnd BT"/>
                <w:sz w:val="21"/>
              </w:rPr>
            </w:pPr>
            <w:r>
              <w:t>2 kap. 12 § 4 st.</w:t>
            </w:r>
          </w:p>
        </w:tc>
      </w:tr>
      <w:tr w:rsidR="00655D68" w:rsidTr="00A64F4A">
        <w:tc>
          <w:tcPr>
            <w:tcW w:w="2500" w:type="pct"/>
            <w:hideMark/>
          </w:tcPr>
          <w:p w:rsidR="00655D68" w:rsidRDefault="00655D68" w:rsidP="00A64F4A">
            <w:pPr>
              <w:pStyle w:val="Brdtext"/>
              <w:rPr>
                <w:rFonts w:ascii="OrigGarmnd BT" w:hAnsi="OrigGarmnd BT"/>
                <w:sz w:val="21"/>
              </w:rPr>
            </w:pPr>
            <w:r>
              <w:t xml:space="preserve">Artikel 11.1 </w:t>
            </w:r>
          </w:p>
        </w:tc>
        <w:tc>
          <w:tcPr>
            <w:tcW w:w="2500" w:type="pct"/>
          </w:tcPr>
          <w:p w:rsidR="00655D68" w:rsidRDefault="00655D68" w:rsidP="00A64F4A">
            <w:pPr>
              <w:pStyle w:val="Brdtext"/>
              <w:rPr>
                <w:rFonts w:ascii="OrigGarmnd BT" w:hAnsi="OrigGarmnd BT"/>
                <w:sz w:val="21"/>
              </w:rPr>
            </w:pPr>
            <w:r>
              <w:t>2 kap. 10 § 1 st.</w:t>
            </w:r>
          </w:p>
        </w:tc>
      </w:tr>
      <w:tr w:rsidR="00655D68" w:rsidTr="00A64F4A">
        <w:tc>
          <w:tcPr>
            <w:tcW w:w="2500" w:type="pct"/>
            <w:hideMark/>
          </w:tcPr>
          <w:p w:rsidR="00655D68" w:rsidRDefault="00655D68" w:rsidP="00A64F4A">
            <w:pPr>
              <w:pStyle w:val="Brdtext"/>
              <w:rPr>
                <w:rFonts w:ascii="OrigGarmnd BT" w:hAnsi="OrigGarmnd BT"/>
                <w:sz w:val="21"/>
              </w:rPr>
            </w:pPr>
            <w:r>
              <w:t>Artikel 11.2</w:t>
            </w:r>
          </w:p>
        </w:tc>
        <w:tc>
          <w:tcPr>
            <w:tcW w:w="2500" w:type="pct"/>
          </w:tcPr>
          <w:p w:rsidR="00655D68" w:rsidRDefault="00655D68" w:rsidP="00A64F4A">
            <w:pPr>
              <w:pStyle w:val="Brdtext"/>
              <w:rPr>
                <w:rFonts w:ascii="OrigGarmnd BT" w:hAnsi="OrigGarmnd BT"/>
                <w:sz w:val="21"/>
              </w:rPr>
            </w:pPr>
            <w:r>
              <w:t>2 kap. 10 § 2 st.</w:t>
            </w:r>
          </w:p>
        </w:tc>
      </w:tr>
      <w:tr w:rsidR="00655D68" w:rsidTr="00A64F4A">
        <w:tc>
          <w:tcPr>
            <w:tcW w:w="2500" w:type="pct"/>
            <w:hideMark/>
          </w:tcPr>
          <w:p w:rsidR="00655D68" w:rsidRDefault="00655D68" w:rsidP="00A64F4A">
            <w:pPr>
              <w:pStyle w:val="Brdtext"/>
              <w:rPr>
                <w:rFonts w:ascii="OrigGarmnd BT" w:hAnsi="OrigGarmnd BT"/>
                <w:sz w:val="21"/>
              </w:rPr>
            </w:pPr>
            <w:r>
              <w:t>Artikel 11.3</w:t>
            </w:r>
          </w:p>
        </w:tc>
        <w:tc>
          <w:tcPr>
            <w:tcW w:w="2500" w:type="pct"/>
          </w:tcPr>
          <w:p w:rsidR="00655D68" w:rsidRDefault="00655D68" w:rsidP="00A64F4A">
            <w:pPr>
              <w:pStyle w:val="Brdtext"/>
              <w:rPr>
                <w:rFonts w:ascii="OrigGarmnd BT" w:hAnsi="OrigGarmnd BT"/>
                <w:sz w:val="21"/>
              </w:rPr>
            </w:pPr>
            <w:r>
              <w:t>2 kap. 10 § 1 st.</w:t>
            </w:r>
          </w:p>
        </w:tc>
      </w:tr>
      <w:tr w:rsidR="00655D68" w:rsidTr="00A64F4A">
        <w:tc>
          <w:tcPr>
            <w:tcW w:w="2500" w:type="pct"/>
            <w:hideMark/>
          </w:tcPr>
          <w:p w:rsidR="00655D68" w:rsidRDefault="00655D68" w:rsidP="00A64F4A">
            <w:pPr>
              <w:pStyle w:val="Brdtext"/>
              <w:rPr>
                <w:rFonts w:ascii="OrigGarmnd BT" w:hAnsi="OrigGarmnd BT"/>
                <w:sz w:val="21"/>
              </w:rPr>
            </w:pPr>
            <w:r>
              <w:t xml:space="preserve">Artikel 11.4 </w:t>
            </w:r>
          </w:p>
        </w:tc>
        <w:tc>
          <w:tcPr>
            <w:tcW w:w="2500" w:type="pct"/>
          </w:tcPr>
          <w:p w:rsidR="00655D68" w:rsidRDefault="00655D68" w:rsidP="00A64F4A">
            <w:pPr>
              <w:pStyle w:val="Brdtext"/>
              <w:rPr>
                <w:rFonts w:ascii="OrigGarmnd BT" w:hAnsi="OrigGarmnd BT"/>
                <w:sz w:val="21"/>
              </w:rPr>
            </w:pPr>
            <w:r>
              <w:t>2 kap. 10 § 2 st.</w:t>
            </w:r>
          </w:p>
        </w:tc>
      </w:tr>
      <w:tr w:rsidR="00655D68" w:rsidTr="00A64F4A">
        <w:tc>
          <w:tcPr>
            <w:tcW w:w="2500" w:type="pct"/>
            <w:hideMark/>
          </w:tcPr>
          <w:p w:rsidR="00655D68" w:rsidRDefault="00655D68" w:rsidP="00A64F4A">
            <w:pPr>
              <w:pStyle w:val="Brdtext"/>
              <w:rPr>
                <w:rFonts w:ascii="OrigGarmnd BT" w:hAnsi="OrigGarmnd BT"/>
                <w:sz w:val="21"/>
              </w:rPr>
            </w:pPr>
            <w:r>
              <w:t xml:space="preserve">Artikel 12 </w:t>
            </w:r>
          </w:p>
        </w:tc>
        <w:tc>
          <w:tcPr>
            <w:tcW w:w="2500" w:type="pct"/>
          </w:tcPr>
          <w:p w:rsidR="00655D68" w:rsidRDefault="00655D68" w:rsidP="00A64F4A">
            <w:pPr>
              <w:pStyle w:val="Brdtext"/>
              <w:rPr>
                <w:rFonts w:ascii="OrigGarmnd BT" w:hAnsi="OrigGarmnd BT"/>
                <w:sz w:val="21"/>
              </w:rPr>
            </w:pPr>
            <w:r>
              <w:t>ingen motsvarighet</w:t>
            </w:r>
          </w:p>
        </w:tc>
      </w:tr>
      <w:tr w:rsidR="00655D68" w:rsidTr="00A64F4A">
        <w:tc>
          <w:tcPr>
            <w:tcW w:w="2500" w:type="pct"/>
            <w:hideMark/>
          </w:tcPr>
          <w:p w:rsidR="00655D68" w:rsidRDefault="00655D68" w:rsidP="00A64F4A">
            <w:pPr>
              <w:pStyle w:val="Brdtext"/>
              <w:rPr>
                <w:rFonts w:ascii="OrigGarmnd BT" w:hAnsi="OrigGarmnd BT"/>
                <w:sz w:val="21"/>
              </w:rPr>
            </w:pPr>
            <w:r>
              <w:t xml:space="preserve">Artikel 13.1 </w:t>
            </w:r>
          </w:p>
        </w:tc>
        <w:tc>
          <w:tcPr>
            <w:tcW w:w="2500" w:type="pct"/>
          </w:tcPr>
          <w:p w:rsidR="00655D68" w:rsidRDefault="00655D68" w:rsidP="00A64F4A">
            <w:pPr>
              <w:pStyle w:val="Brdtext"/>
              <w:rPr>
                <w:rFonts w:ascii="OrigGarmnd BT" w:hAnsi="OrigGarmnd BT"/>
                <w:sz w:val="21"/>
              </w:rPr>
            </w:pPr>
            <w:r>
              <w:t>2 kap. 14 § 1 och 3 st.</w:t>
            </w:r>
          </w:p>
        </w:tc>
      </w:tr>
      <w:tr w:rsidR="00655D68" w:rsidTr="00A64F4A">
        <w:tc>
          <w:tcPr>
            <w:tcW w:w="2500" w:type="pct"/>
            <w:hideMark/>
          </w:tcPr>
          <w:p w:rsidR="00655D68" w:rsidRDefault="00655D68" w:rsidP="00A64F4A">
            <w:pPr>
              <w:pStyle w:val="Brdtext"/>
              <w:rPr>
                <w:rFonts w:ascii="OrigGarmnd BT" w:hAnsi="OrigGarmnd BT"/>
                <w:sz w:val="21"/>
              </w:rPr>
            </w:pPr>
            <w:r>
              <w:t xml:space="preserve">Artikel 13.2 </w:t>
            </w:r>
          </w:p>
        </w:tc>
        <w:tc>
          <w:tcPr>
            <w:tcW w:w="2500" w:type="pct"/>
          </w:tcPr>
          <w:p w:rsidR="00655D68" w:rsidRDefault="00655D68" w:rsidP="00A64F4A">
            <w:pPr>
              <w:pStyle w:val="Brdtext"/>
              <w:rPr>
                <w:rFonts w:ascii="OrigGarmnd BT" w:hAnsi="OrigGarmnd BT"/>
                <w:sz w:val="21"/>
              </w:rPr>
            </w:pPr>
            <w:r>
              <w:t>2 kap. 15 § 1</w:t>
            </w:r>
          </w:p>
        </w:tc>
      </w:tr>
      <w:tr w:rsidR="00655D68" w:rsidTr="00A64F4A">
        <w:tc>
          <w:tcPr>
            <w:tcW w:w="2500" w:type="pct"/>
            <w:hideMark/>
          </w:tcPr>
          <w:p w:rsidR="00655D68" w:rsidRDefault="00655D68" w:rsidP="00A64F4A">
            <w:pPr>
              <w:pStyle w:val="Brdtext"/>
              <w:rPr>
                <w:rFonts w:ascii="OrigGarmnd BT" w:hAnsi="OrigGarmnd BT"/>
                <w:sz w:val="21"/>
              </w:rPr>
            </w:pPr>
            <w:r>
              <w:t xml:space="preserve">Artikel 13.3 </w:t>
            </w:r>
          </w:p>
        </w:tc>
        <w:tc>
          <w:tcPr>
            <w:tcW w:w="2500" w:type="pct"/>
          </w:tcPr>
          <w:p w:rsidR="00655D68" w:rsidRDefault="00655D68" w:rsidP="00A64F4A">
            <w:pPr>
              <w:pStyle w:val="Brdtext"/>
              <w:rPr>
                <w:rFonts w:ascii="OrigGarmnd BT" w:hAnsi="OrigGarmnd BT"/>
                <w:sz w:val="21"/>
              </w:rPr>
            </w:pPr>
            <w:r>
              <w:t>2 kap. 14 § 2 st.</w:t>
            </w:r>
          </w:p>
        </w:tc>
      </w:tr>
      <w:tr w:rsidR="00655D68" w:rsidTr="00A64F4A">
        <w:tc>
          <w:tcPr>
            <w:tcW w:w="2500" w:type="pct"/>
            <w:hideMark/>
          </w:tcPr>
          <w:p w:rsidR="00655D68" w:rsidRDefault="00655D68" w:rsidP="00A64F4A">
            <w:pPr>
              <w:pStyle w:val="Brdtext"/>
              <w:rPr>
                <w:rFonts w:ascii="OrigGarmnd BT" w:hAnsi="OrigGarmnd BT"/>
                <w:sz w:val="21"/>
              </w:rPr>
            </w:pPr>
            <w:r>
              <w:t xml:space="preserve">Artikel 14.1 </w:t>
            </w:r>
          </w:p>
        </w:tc>
        <w:tc>
          <w:tcPr>
            <w:tcW w:w="2500" w:type="pct"/>
          </w:tcPr>
          <w:p w:rsidR="00655D68" w:rsidRDefault="00655D68" w:rsidP="00A64F4A">
            <w:pPr>
              <w:pStyle w:val="Brdtext"/>
              <w:rPr>
                <w:rFonts w:ascii="OrigGarmnd BT" w:hAnsi="OrigGarmnd BT"/>
                <w:sz w:val="21"/>
              </w:rPr>
            </w:pPr>
            <w:r>
              <w:t>2 kap. 13 §</w:t>
            </w:r>
          </w:p>
        </w:tc>
      </w:tr>
      <w:tr w:rsidR="00655D68" w:rsidTr="00A64F4A">
        <w:tc>
          <w:tcPr>
            <w:tcW w:w="2500" w:type="pct"/>
            <w:hideMark/>
          </w:tcPr>
          <w:p w:rsidR="00655D68" w:rsidRDefault="00655D68" w:rsidP="00A64F4A">
            <w:pPr>
              <w:pStyle w:val="Brdtext"/>
              <w:rPr>
                <w:rFonts w:ascii="OrigGarmnd BT" w:hAnsi="OrigGarmnd BT"/>
                <w:sz w:val="21"/>
              </w:rPr>
            </w:pPr>
            <w:r>
              <w:t xml:space="preserve">Artikel 14.2 </w:t>
            </w:r>
          </w:p>
        </w:tc>
        <w:tc>
          <w:tcPr>
            <w:tcW w:w="2500" w:type="pct"/>
          </w:tcPr>
          <w:p w:rsidR="00655D68" w:rsidRDefault="00655D68" w:rsidP="00A64F4A">
            <w:pPr>
              <w:pStyle w:val="Brdtext"/>
              <w:rPr>
                <w:rFonts w:ascii="OrigGarmnd BT" w:hAnsi="OrigGarmnd BT"/>
                <w:sz w:val="21"/>
              </w:rPr>
            </w:pPr>
            <w:r>
              <w:t>2 kap. 15 § 2</w:t>
            </w:r>
          </w:p>
        </w:tc>
      </w:tr>
      <w:tr w:rsidR="00655D68" w:rsidTr="00A64F4A">
        <w:tc>
          <w:tcPr>
            <w:tcW w:w="2500" w:type="pct"/>
            <w:hideMark/>
          </w:tcPr>
          <w:p w:rsidR="00655D68" w:rsidRDefault="00655D68" w:rsidP="00A64F4A">
            <w:pPr>
              <w:pStyle w:val="Brdtext"/>
              <w:rPr>
                <w:rFonts w:ascii="OrigGarmnd BT" w:hAnsi="OrigGarmnd BT"/>
                <w:sz w:val="21"/>
              </w:rPr>
            </w:pPr>
            <w:r>
              <w:t xml:space="preserve">Artikel 14.3 </w:t>
            </w:r>
          </w:p>
        </w:tc>
        <w:tc>
          <w:tcPr>
            <w:tcW w:w="2500" w:type="pct"/>
          </w:tcPr>
          <w:p w:rsidR="00655D68" w:rsidRDefault="00655D68" w:rsidP="00A64F4A">
            <w:pPr>
              <w:pStyle w:val="Brdtext"/>
              <w:rPr>
                <w:rFonts w:ascii="OrigGarmnd BT" w:hAnsi="OrigGarmnd BT"/>
                <w:sz w:val="21"/>
              </w:rPr>
            </w:pPr>
            <w:r>
              <w:t>2 kap. 15 § 3 och 4</w:t>
            </w:r>
          </w:p>
        </w:tc>
      </w:tr>
      <w:tr w:rsidR="00655D68" w:rsidTr="00A64F4A">
        <w:tc>
          <w:tcPr>
            <w:tcW w:w="2500" w:type="pct"/>
            <w:hideMark/>
          </w:tcPr>
          <w:p w:rsidR="00655D68" w:rsidRDefault="00655D68" w:rsidP="00A64F4A">
            <w:pPr>
              <w:pStyle w:val="Brdtext"/>
              <w:rPr>
                <w:rFonts w:ascii="OrigGarmnd BT" w:hAnsi="OrigGarmnd BT"/>
                <w:sz w:val="21"/>
              </w:rPr>
            </w:pPr>
            <w:r>
              <w:t xml:space="preserve">Artikel 14.4 </w:t>
            </w:r>
          </w:p>
        </w:tc>
        <w:tc>
          <w:tcPr>
            <w:tcW w:w="2500" w:type="pct"/>
          </w:tcPr>
          <w:p w:rsidR="00655D68" w:rsidRDefault="00655D68" w:rsidP="00A64F4A">
            <w:pPr>
              <w:pStyle w:val="Brdtext"/>
              <w:rPr>
                <w:rFonts w:ascii="OrigGarmnd BT" w:hAnsi="OrigGarmnd BT"/>
                <w:sz w:val="21"/>
              </w:rPr>
            </w:pPr>
            <w:r>
              <w:t>2 kap. 15 § 3 och 4</w:t>
            </w:r>
          </w:p>
        </w:tc>
      </w:tr>
      <w:tr w:rsidR="00655D68" w:rsidTr="00A64F4A">
        <w:tc>
          <w:tcPr>
            <w:tcW w:w="2500" w:type="pct"/>
            <w:hideMark/>
          </w:tcPr>
          <w:p w:rsidR="00655D68" w:rsidRDefault="00655D68" w:rsidP="00A64F4A">
            <w:pPr>
              <w:pStyle w:val="Brdtext"/>
              <w:rPr>
                <w:rFonts w:ascii="OrigGarmnd BT" w:hAnsi="OrigGarmnd BT"/>
                <w:sz w:val="21"/>
              </w:rPr>
            </w:pPr>
            <w:r>
              <w:t>Artikel 14.5</w:t>
            </w:r>
          </w:p>
        </w:tc>
        <w:tc>
          <w:tcPr>
            <w:tcW w:w="2500" w:type="pct"/>
          </w:tcPr>
          <w:p w:rsidR="00655D68" w:rsidRDefault="00655D68" w:rsidP="00A64F4A">
            <w:pPr>
              <w:pStyle w:val="Brdtext"/>
              <w:rPr>
                <w:rFonts w:ascii="OrigGarmnd BT" w:hAnsi="OrigGarmnd BT"/>
                <w:sz w:val="21"/>
              </w:rPr>
            </w:pPr>
            <w:r>
              <w:t>ingen motsvarighet</w:t>
            </w:r>
          </w:p>
        </w:tc>
      </w:tr>
      <w:tr w:rsidR="00655D68" w:rsidTr="00A64F4A">
        <w:tc>
          <w:tcPr>
            <w:tcW w:w="2500" w:type="pct"/>
            <w:hideMark/>
          </w:tcPr>
          <w:p w:rsidR="00655D68" w:rsidRDefault="00655D68" w:rsidP="00A64F4A">
            <w:pPr>
              <w:pStyle w:val="Brdtext"/>
              <w:rPr>
                <w:rFonts w:ascii="OrigGarmnd BT" w:hAnsi="OrigGarmnd BT"/>
                <w:sz w:val="21"/>
              </w:rPr>
            </w:pPr>
            <w:r>
              <w:t xml:space="preserve">Artikel 15.1 </w:t>
            </w:r>
          </w:p>
        </w:tc>
        <w:tc>
          <w:tcPr>
            <w:tcW w:w="2500" w:type="pct"/>
          </w:tcPr>
          <w:p w:rsidR="00655D68" w:rsidRDefault="00655D68" w:rsidP="00A64F4A">
            <w:pPr>
              <w:pStyle w:val="Brdtext"/>
              <w:rPr>
                <w:rFonts w:ascii="OrigGarmnd BT" w:hAnsi="OrigGarmnd BT"/>
                <w:sz w:val="21"/>
              </w:rPr>
            </w:pPr>
            <w:r>
              <w:t>2 kap. 16 §</w:t>
            </w:r>
          </w:p>
        </w:tc>
      </w:tr>
      <w:tr w:rsidR="00655D68" w:rsidTr="00A64F4A">
        <w:tc>
          <w:tcPr>
            <w:tcW w:w="2500" w:type="pct"/>
            <w:hideMark/>
          </w:tcPr>
          <w:p w:rsidR="00655D68" w:rsidRDefault="00655D68" w:rsidP="00A64F4A">
            <w:pPr>
              <w:pStyle w:val="Brdtext"/>
              <w:rPr>
                <w:rFonts w:ascii="OrigGarmnd BT" w:hAnsi="OrigGarmnd BT"/>
                <w:sz w:val="21"/>
              </w:rPr>
            </w:pPr>
            <w:r>
              <w:t>Artikel 15.2</w:t>
            </w:r>
          </w:p>
        </w:tc>
        <w:tc>
          <w:tcPr>
            <w:tcW w:w="2500" w:type="pct"/>
          </w:tcPr>
          <w:p w:rsidR="00655D68" w:rsidRDefault="00655D68" w:rsidP="00A64F4A">
            <w:pPr>
              <w:pStyle w:val="Brdtext"/>
              <w:rPr>
                <w:rFonts w:ascii="OrigGarmnd BT" w:hAnsi="OrigGarmnd BT"/>
                <w:sz w:val="21"/>
              </w:rPr>
            </w:pPr>
            <w:r>
              <w:t>ingen motsvarighet</w:t>
            </w:r>
          </w:p>
        </w:tc>
      </w:tr>
      <w:tr w:rsidR="00655D68" w:rsidTr="00A64F4A">
        <w:tc>
          <w:tcPr>
            <w:tcW w:w="2500" w:type="pct"/>
            <w:hideMark/>
          </w:tcPr>
          <w:p w:rsidR="00655D68" w:rsidRDefault="00655D68" w:rsidP="00A64F4A">
            <w:pPr>
              <w:pStyle w:val="Brdtext"/>
              <w:rPr>
                <w:rFonts w:ascii="OrigGarmnd BT" w:hAnsi="OrigGarmnd BT"/>
                <w:sz w:val="21"/>
              </w:rPr>
            </w:pPr>
            <w:r>
              <w:t>Artikel 16</w:t>
            </w:r>
          </w:p>
        </w:tc>
        <w:tc>
          <w:tcPr>
            <w:tcW w:w="2500" w:type="pct"/>
          </w:tcPr>
          <w:p w:rsidR="00655D68" w:rsidRDefault="00655D68" w:rsidP="00A64F4A">
            <w:pPr>
              <w:pStyle w:val="Brdtext"/>
              <w:rPr>
                <w:rFonts w:ascii="OrigGarmnd BT" w:hAnsi="OrigGarmnd BT"/>
                <w:sz w:val="21"/>
              </w:rPr>
            </w:pPr>
            <w:r>
              <w:t>2 kap. 11 §</w:t>
            </w:r>
          </w:p>
        </w:tc>
      </w:tr>
      <w:tr w:rsidR="00655D68" w:rsidTr="00A64F4A">
        <w:tc>
          <w:tcPr>
            <w:tcW w:w="2500" w:type="pct"/>
            <w:hideMark/>
          </w:tcPr>
          <w:p w:rsidR="00655D68" w:rsidRDefault="00655D68" w:rsidP="00A64F4A">
            <w:pPr>
              <w:pStyle w:val="Brdtext"/>
              <w:rPr>
                <w:rFonts w:ascii="OrigGarmnd BT" w:hAnsi="OrigGarmnd BT"/>
                <w:sz w:val="21"/>
              </w:rPr>
            </w:pPr>
            <w:r>
              <w:t>Artikel 17</w:t>
            </w:r>
          </w:p>
        </w:tc>
        <w:tc>
          <w:tcPr>
            <w:tcW w:w="2500" w:type="pct"/>
          </w:tcPr>
          <w:p w:rsidR="00655D68" w:rsidRDefault="00655D68" w:rsidP="00A64F4A">
            <w:pPr>
              <w:pStyle w:val="Brdtext"/>
              <w:rPr>
                <w:rFonts w:ascii="OrigGarmnd BT" w:hAnsi="OrigGarmnd BT"/>
                <w:sz w:val="21"/>
              </w:rPr>
            </w:pPr>
            <w:r>
              <w:t>ingen motsvarighet</w:t>
            </w:r>
          </w:p>
        </w:tc>
      </w:tr>
      <w:tr w:rsidR="00655D68" w:rsidTr="00A64F4A">
        <w:tc>
          <w:tcPr>
            <w:tcW w:w="2500" w:type="pct"/>
            <w:hideMark/>
          </w:tcPr>
          <w:p w:rsidR="00655D68" w:rsidRDefault="00655D68" w:rsidP="00A64F4A">
            <w:pPr>
              <w:pStyle w:val="Brdtext"/>
              <w:rPr>
                <w:rFonts w:ascii="OrigGarmnd BT" w:hAnsi="OrigGarmnd BT"/>
                <w:sz w:val="21"/>
              </w:rPr>
            </w:pPr>
            <w:r>
              <w:t>Artikel 18.1</w:t>
            </w:r>
          </w:p>
        </w:tc>
        <w:tc>
          <w:tcPr>
            <w:tcW w:w="2500" w:type="pct"/>
          </w:tcPr>
          <w:p w:rsidR="00655D68" w:rsidRDefault="00655D68" w:rsidP="00A64F4A">
            <w:pPr>
              <w:pStyle w:val="Brdtext"/>
              <w:rPr>
                <w:rFonts w:ascii="OrigGarmnd BT" w:hAnsi="OrigGarmnd BT"/>
                <w:sz w:val="21"/>
              </w:rPr>
            </w:pPr>
            <w:r>
              <w:t>5 § konsumentköplagen (1990:932)</w:t>
            </w:r>
          </w:p>
        </w:tc>
      </w:tr>
      <w:tr w:rsidR="00655D68" w:rsidTr="00A64F4A">
        <w:tc>
          <w:tcPr>
            <w:tcW w:w="2500" w:type="pct"/>
            <w:hideMark/>
          </w:tcPr>
          <w:p w:rsidR="00655D68" w:rsidRDefault="00655D68" w:rsidP="00A64F4A">
            <w:pPr>
              <w:pStyle w:val="Brdtext"/>
              <w:rPr>
                <w:rFonts w:ascii="OrigGarmnd BT" w:hAnsi="OrigGarmnd BT"/>
                <w:sz w:val="21"/>
              </w:rPr>
            </w:pPr>
            <w:r>
              <w:t>Artikel 18.2</w:t>
            </w:r>
          </w:p>
        </w:tc>
        <w:tc>
          <w:tcPr>
            <w:tcW w:w="2500" w:type="pct"/>
          </w:tcPr>
          <w:p w:rsidR="00655D68" w:rsidRDefault="00655D68" w:rsidP="00A64F4A">
            <w:pPr>
              <w:pStyle w:val="Brdtext"/>
              <w:rPr>
                <w:rFonts w:ascii="OrigGarmnd BT" w:hAnsi="OrigGarmnd BT"/>
                <w:sz w:val="21"/>
              </w:rPr>
            </w:pPr>
            <w:r>
              <w:t>12 och 13 §§ konsumentköplagen</w:t>
            </w:r>
          </w:p>
        </w:tc>
      </w:tr>
      <w:tr w:rsidR="00655D68" w:rsidTr="00A64F4A">
        <w:tc>
          <w:tcPr>
            <w:tcW w:w="2500" w:type="pct"/>
            <w:hideMark/>
          </w:tcPr>
          <w:p w:rsidR="00655D68" w:rsidRDefault="00655D68" w:rsidP="00A64F4A">
            <w:pPr>
              <w:pStyle w:val="Brdtext"/>
              <w:rPr>
                <w:rFonts w:ascii="OrigGarmnd BT" w:hAnsi="OrigGarmnd BT"/>
                <w:sz w:val="21"/>
              </w:rPr>
            </w:pPr>
            <w:r>
              <w:t>Artikel 18.3</w:t>
            </w:r>
          </w:p>
        </w:tc>
        <w:tc>
          <w:tcPr>
            <w:tcW w:w="2500" w:type="pct"/>
          </w:tcPr>
          <w:p w:rsidR="00655D68" w:rsidRDefault="00655D68" w:rsidP="00A64F4A">
            <w:pPr>
              <w:pStyle w:val="Brdtext"/>
              <w:rPr>
                <w:rFonts w:ascii="OrigGarmnd BT" w:hAnsi="OrigGarmnd BT"/>
                <w:sz w:val="21"/>
              </w:rPr>
            </w:pPr>
            <w:r>
              <w:t>43 § konsumentköplagen</w:t>
            </w:r>
          </w:p>
        </w:tc>
      </w:tr>
      <w:tr w:rsidR="00655D68" w:rsidTr="00A64F4A">
        <w:tc>
          <w:tcPr>
            <w:tcW w:w="2500" w:type="pct"/>
            <w:hideMark/>
          </w:tcPr>
          <w:p w:rsidR="00655D68" w:rsidRDefault="00655D68" w:rsidP="00A64F4A">
            <w:pPr>
              <w:pStyle w:val="Brdtext"/>
              <w:rPr>
                <w:rFonts w:ascii="OrigGarmnd BT" w:hAnsi="OrigGarmnd BT"/>
                <w:sz w:val="21"/>
              </w:rPr>
            </w:pPr>
            <w:r>
              <w:t>Artikel 18.4</w:t>
            </w:r>
          </w:p>
        </w:tc>
        <w:tc>
          <w:tcPr>
            <w:tcW w:w="2500" w:type="pct"/>
          </w:tcPr>
          <w:p w:rsidR="00655D68" w:rsidRDefault="00655D68" w:rsidP="00A64F4A">
            <w:pPr>
              <w:pStyle w:val="Brdtext"/>
              <w:rPr>
                <w:rFonts w:ascii="OrigGarmnd BT" w:hAnsi="OrigGarmnd BT"/>
                <w:sz w:val="21"/>
              </w:rPr>
            </w:pPr>
            <w:r>
              <w:t>ingen motsvarighet</w:t>
            </w:r>
          </w:p>
        </w:tc>
      </w:tr>
      <w:tr w:rsidR="00655D68" w:rsidTr="00A64F4A">
        <w:tc>
          <w:tcPr>
            <w:tcW w:w="2500" w:type="pct"/>
            <w:hideMark/>
          </w:tcPr>
          <w:p w:rsidR="00655D68" w:rsidRDefault="00655D68" w:rsidP="00A64F4A">
            <w:pPr>
              <w:pStyle w:val="Brdtext"/>
              <w:rPr>
                <w:rFonts w:ascii="OrigGarmnd BT" w:hAnsi="OrigGarmnd BT"/>
                <w:sz w:val="21"/>
              </w:rPr>
            </w:pPr>
            <w:r>
              <w:t>Artikel 19</w:t>
            </w:r>
            <w:r>
              <w:tab/>
            </w:r>
          </w:p>
        </w:tc>
        <w:tc>
          <w:tcPr>
            <w:tcW w:w="2500" w:type="pct"/>
          </w:tcPr>
          <w:p w:rsidR="00655D68" w:rsidRDefault="00655D68" w:rsidP="00A64F4A">
            <w:pPr>
              <w:pStyle w:val="Brdtext"/>
              <w:rPr>
                <w:rFonts w:ascii="OrigGarmnd BT" w:hAnsi="OrigGarmnd BT"/>
                <w:sz w:val="21"/>
              </w:rPr>
            </w:pPr>
            <w:r>
              <w:t>5 kap. 1 § lagen (2010:751) om betaltjänster</w:t>
            </w:r>
          </w:p>
        </w:tc>
      </w:tr>
      <w:tr w:rsidR="00655D68" w:rsidTr="00A64F4A">
        <w:tc>
          <w:tcPr>
            <w:tcW w:w="2500" w:type="pct"/>
            <w:hideMark/>
          </w:tcPr>
          <w:p w:rsidR="00655D68" w:rsidRDefault="00655D68" w:rsidP="00A64F4A">
            <w:pPr>
              <w:pStyle w:val="Brdtext"/>
              <w:rPr>
                <w:rFonts w:ascii="OrigGarmnd BT" w:hAnsi="OrigGarmnd BT"/>
                <w:sz w:val="21"/>
              </w:rPr>
            </w:pPr>
            <w:r>
              <w:t>Artikel 20</w:t>
            </w:r>
          </w:p>
        </w:tc>
        <w:tc>
          <w:tcPr>
            <w:tcW w:w="2500" w:type="pct"/>
          </w:tcPr>
          <w:p w:rsidR="00655D68" w:rsidRDefault="00655D68" w:rsidP="00A64F4A">
            <w:pPr>
              <w:pStyle w:val="Brdtext"/>
              <w:rPr>
                <w:rFonts w:ascii="OrigGarmnd BT" w:hAnsi="OrigGarmnd BT"/>
                <w:sz w:val="21"/>
              </w:rPr>
            </w:pPr>
            <w:r>
              <w:t>8 § konsumentköplagen</w:t>
            </w:r>
          </w:p>
        </w:tc>
      </w:tr>
      <w:tr w:rsidR="00655D68" w:rsidTr="00A64F4A">
        <w:tc>
          <w:tcPr>
            <w:tcW w:w="2500" w:type="pct"/>
            <w:hideMark/>
          </w:tcPr>
          <w:p w:rsidR="00655D68" w:rsidRDefault="00655D68" w:rsidP="00A64F4A">
            <w:pPr>
              <w:pStyle w:val="Brdtext"/>
              <w:rPr>
                <w:rFonts w:ascii="OrigGarmnd BT" w:hAnsi="OrigGarmnd BT"/>
                <w:sz w:val="21"/>
              </w:rPr>
            </w:pPr>
            <w:r>
              <w:t>Artikel 21</w:t>
            </w:r>
          </w:p>
        </w:tc>
        <w:tc>
          <w:tcPr>
            <w:tcW w:w="2500" w:type="pct"/>
          </w:tcPr>
          <w:p w:rsidR="00655D68" w:rsidRDefault="00655D68" w:rsidP="00A64F4A">
            <w:pPr>
              <w:pStyle w:val="Brdtext"/>
              <w:rPr>
                <w:rFonts w:ascii="OrigGarmnd BT" w:hAnsi="OrigGarmnd BT"/>
                <w:sz w:val="21"/>
              </w:rPr>
            </w:pPr>
            <w:r>
              <w:t>3 a § avtalsvillkorslagen (1994:1512)</w:t>
            </w:r>
          </w:p>
        </w:tc>
      </w:tr>
      <w:tr w:rsidR="00655D68" w:rsidTr="00A64F4A">
        <w:tc>
          <w:tcPr>
            <w:tcW w:w="2500" w:type="pct"/>
            <w:hideMark/>
          </w:tcPr>
          <w:p w:rsidR="00655D68" w:rsidRDefault="00655D68" w:rsidP="00A64F4A">
            <w:pPr>
              <w:pStyle w:val="Brdtext"/>
              <w:rPr>
                <w:rFonts w:ascii="OrigGarmnd BT" w:hAnsi="OrigGarmnd BT"/>
                <w:sz w:val="21"/>
              </w:rPr>
            </w:pPr>
            <w:r>
              <w:t>Artikel 22</w:t>
            </w:r>
          </w:p>
        </w:tc>
        <w:tc>
          <w:tcPr>
            <w:tcW w:w="2500" w:type="pct"/>
          </w:tcPr>
          <w:p w:rsidR="00655D68" w:rsidRDefault="00655D68" w:rsidP="00A64F4A">
            <w:pPr>
              <w:pStyle w:val="Brdtext"/>
              <w:rPr>
                <w:rFonts w:ascii="OrigGarmnd BT" w:hAnsi="OrigGarmnd BT"/>
                <w:sz w:val="21"/>
              </w:rPr>
            </w:pPr>
            <w:r>
              <w:t>13 § avtalsvillkorslagen</w:t>
            </w:r>
          </w:p>
        </w:tc>
      </w:tr>
      <w:tr w:rsidR="00655D68" w:rsidTr="00A64F4A">
        <w:tc>
          <w:tcPr>
            <w:tcW w:w="2500" w:type="pct"/>
            <w:hideMark/>
          </w:tcPr>
          <w:p w:rsidR="00655D68" w:rsidRDefault="00655D68" w:rsidP="00A64F4A">
            <w:pPr>
              <w:pStyle w:val="Brdtext"/>
              <w:rPr>
                <w:rFonts w:ascii="OrigGarmnd BT" w:hAnsi="OrigGarmnd BT"/>
                <w:sz w:val="21"/>
              </w:rPr>
            </w:pPr>
            <w:r>
              <w:t>Artikel 23.1</w:t>
            </w:r>
          </w:p>
        </w:tc>
        <w:tc>
          <w:tcPr>
            <w:tcW w:w="2500" w:type="pct"/>
          </w:tcPr>
          <w:p w:rsidR="00655D68" w:rsidRDefault="00655D68" w:rsidP="00A64F4A">
            <w:pPr>
              <w:pStyle w:val="Brdtext"/>
              <w:rPr>
                <w:rFonts w:ascii="OrigGarmnd BT" w:hAnsi="OrigGarmnd BT"/>
                <w:sz w:val="21"/>
              </w:rPr>
            </w:pPr>
            <w:r>
              <w:t>ingen motsvarighet</w:t>
            </w:r>
          </w:p>
        </w:tc>
      </w:tr>
      <w:tr w:rsidR="00655D68" w:rsidTr="00A64F4A">
        <w:tc>
          <w:tcPr>
            <w:tcW w:w="2500" w:type="pct"/>
            <w:hideMark/>
          </w:tcPr>
          <w:p w:rsidR="00655D68" w:rsidRDefault="00655D68" w:rsidP="00A64F4A">
            <w:pPr>
              <w:pStyle w:val="Brdtext"/>
              <w:rPr>
                <w:rFonts w:ascii="OrigGarmnd BT" w:hAnsi="OrigGarmnd BT"/>
                <w:sz w:val="21"/>
              </w:rPr>
            </w:pPr>
            <w:r>
              <w:t>Artikel 23.2</w:t>
            </w:r>
          </w:p>
        </w:tc>
        <w:tc>
          <w:tcPr>
            <w:tcW w:w="2500" w:type="pct"/>
          </w:tcPr>
          <w:p w:rsidR="00655D68" w:rsidRDefault="00655D68" w:rsidP="00A64F4A">
            <w:pPr>
              <w:pStyle w:val="Brdtext"/>
              <w:rPr>
                <w:rFonts w:ascii="OrigGarmnd BT" w:hAnsi="OrigGarmnd BT"/>
                <w:sz w:val="21"/>
              </w:rPr>
            </w:pPr>
            <w:r>
              <w:t>47 § marknadsföringslagen</w:t>
            </w:r>
          </w:p>
        </w:tc>
      </w:tr>
      <w:tr w:rsidR="00655D68" w:rsidTr="00A64F4A">
        <w:tc>
          <w:tcPr>
            <w:tcW w:w="2500" w:type="pct"/>
            <w:hideMark/>
          </w:tcPr>
          <w:p w:rsidR="00655D68" w:rsidRDefault="00655D68" w:rsidP="00A64F4A">
            <w:pPr>
              <w:pStyle w:val="Brdtext"/>
              <w:rPr>
                <w:rFonts w:ascii="OrigGarmnd BT" w:hAnsi="OrigGarmnd BT"/>
                <w:sz w:val="21"/>
              </w:rPr>
            </w:pPr>
            <w:r>
              <w:t xml:space="preserve">Artikel 24 </w:t>
            </w:r>
          </w:p>
        </w:tc>
        <w:tc>
          <w:tcPr>
            <w:tcW w:w="2500" w:type="pct"/>
          </w:tcPr>
          <w:p w:rsidR="00655D68" w:rsidRDefault="00655D68" w:rsidP="00A64F4A">
            <w:pPr>
              <w:pStyle w:val="Brdtext"/>
              <w:rPr>
                <w:rFonts w:ascii="OrigGarmnd BT" w:hAnsi="OrigGarmnd BT"/>
                <w:sz w:val="21"/>
              </w:rPr>
            </w:pPr>
            <w:r>
              <w:t>2 kap. 6 § och 23 § marknads</w:t>
            </w:r>
            <w:r>
              <w:softHyphen/>
              <w:t>föringslagen m.m.</w:t>
            </w:r>
          </w:p>
        </w:tc>
      </w:tr>
      <w:tr w:rsidR="00655D68" w:rsidTr="00A64F4A">
        <w:tc>
          <w:tcPr>
            <w:tcW w:w="2500" w:type="pct"/>
            <w:hideMark/>
          </w:tcPr>
          <w:p w:rsidR="00655D68" w:rsidRDefault="00655D68" w:rsidP="00A64F4A">
            <w:pPr>
              <w:pStyle w:val="Brdtext"/>
              <w:rPr>
                <w:rFonts w:ascii="OrigGarmnd BT" w:hAnsi="OrigGarmnd BT"/>
                <w:sz w:val="21"/>
              </w:rPr>
            </w:pPr>
            <w:r>
              <w:t>Artikel 25</w:t>
            </w:r>
          </w:p>
        </w:tc>
        <w:tc>
          <w:tcPr>
            <w:tcW w:w="2500" w:type="pct"/>
          </w:tcPr>
          <w:p w:rsidR="00655D68" w:rsidRDefault="00655D68" w:rsidP="00A64F4A">
            <w:pPr>
              <w:pStyle w:val="Brdtext"/>
              <w:rPr>
                <w:rFonts w:ascii="OrigGarmnd BT" w:hAnsi="OrigGarmnd BT"/>
                <w:sz w:val="21"/>
              </w:rPr>
            </w:pPr>
            <w:r>
              <w:t>ingen motsvarighet</w:t>
            </w:r>
          </w:p>
        </w:tc>
      </w:tr>
      <w:tr w:rsidR="00655D68" w:rsidTr="00A64F4A">
        <w:tc>
          <w:tcPr>
            <w:tcW w:w="2500" w:type="pct"/>
            <w:hideMark/>
          </w:tcPr>
          <w:p w:rsidR="00655D68" w:rsidRDefault="00655D68" w:rsidP="00A64F4A">
            <w:pPr>
              <w:pStyle w:val="Brdtext"/>
              <w:rPr>
                <w:rFonts w:ascii="OrigGarmnd BT" w:hAnsi="OrigGarmnd BT"/>
                <w:sz w:val="21"/>
              </w:rPr>
            </w:pPr>
            <w:r>
              <w:t>Artikel 26</w:t>
            </w:r>
          </w:p>
        </w:tc>
        <w:tc>
          <w:tcPr>
            <w:tcW w:w="2500" w:type="pct"/>
          </w:tcPr>
          <w:p w:rsidR="00655D68" w:rsidRDefault="00655D68" w:rsidP="00A64F4A">
            <w:pPr>
              <w:pStyle w:val="Brdtext"/>
              <w:rPr>
                <w:rFonts w:ascii="OrigGarmnd BT" w:hAnsi="OrigGarmnd BT"/>
                <w:sz w:val="21"/>
              </w:rPr>
            </w:pPr>
            <w:r>
              <w:t>ingen motsvarighet</w:t>
            </w:r>
          </w:p>
        </w:tc>
      </w:tr>
      <w:tr w:rsidR="00655D68" w:rsidTr="00A64F4A">
        <w:tc>
          <w:tcPr>
            <w:tcW w:w="2500" w:type="pct"/>
            <w:hideMark/>
          </w:tcPr>
          <w:p w:rsidR="00655D68" w:rsidRDefault="00655D68" w:rsidP="00A64F4A">
            <w:pPr>
              <w:pStyle w:val="Brdtext"/>
              <w:rPr>
                <w:rFonts w:ascii="OrigGarmnd BT" w:hAnsi="OrigGarmnd BT"/>
                <w:sz w:val="21"/>
              </w:rPr>
            </w:pPr>
            <w:r>
              <w:t>Artikel 27</w:t>
            </w:r>
          </w:p>
        </w:tc>
        <w:tc>
          <w:tcPr>
            <w:tcW w:w="2500" w:type="pct"/>
          </w:tcPr>
          <w:p w:rsidR="00655D68" w:rsidRDefault="00655D68" w:rsidP="00A64F4A">
            <w:pPr>
              <w:pStyle w:val="Brdtext"/>
              <w:rPr>
                <w:rFonts w:ascii="OrigGarmnd BT" w:hAnsi="OrigGarmnd BT"/>
                <w:sz w:val="21"/>
              </w:rPr>
            </w:pPr>
            <w:r>
              <w:t>avtalslagen (1915:218)</w:t>
            </w:r>
          </w:p>
        </w:tc>
      </w:tr>
    </w:tbl>
    <w:p w:rsidR="00655D68" w:rsidRPr="000478AD" w:rsidRDefault="00655D68" w:rsidP="00655D68">
      <w:pPr>
        <w:pStyle w:val="Brdtextmedindrag"/>
      </w:pPr>
    </w:p>
    <w:p w:rsidR="008E08B5" w:rsidRDefault="008E08B5" w:rsidP="00655D68">
      <w:pPr>
        <w:pStyle w:val="Rubrik1"/>
        <w:numPr>
          <w:ilvl w:val="0"/>
          <w:numId w:val="0"/>
        </w:numPr>
        <w:spacing w:before="0"/>
        <w:ind w:left="907"/>
      </w:pPr>
    </w:p>
    <w:p w:rsidR="00697A2A" w:rsidRDefault="00697A2A" w:rsidP="00697A2A">
      <w:pPr>
        <w:pStyle w:val="Brdtext"/>
      </w:pPr>
    </w:p>
    <w:p w:rsidR="00697A2A" w:rsidRDefault="00697A2A" w:rsidP="00697A2A">
      <w:pPr>
        <w:pStyle w:val="Brdtextmedindrag"/>
        <w:sectPr w:rsidR="00697A2A" w:rsidSect="00DB4137">
          <w:headerReference w:type="even" r:id="rId25"/>
          <w:headerReference w:type="default" r:id="rId26"/>
          <w:footnotePr>
            <w:numRestart w:val="eachSect"/>
          </w:footnotePr>
          <w:pgSz w:w="9356" w:h="13721" w:code="9"/>
          <w:pgMar w:top="794" w:right="2438" w:bottom="1191" w:left="1020" w:header="0" w:footer="709" w:gutter="0"/>
          <w:cols w:space="720"/>
          <w:docGrid w:linePitch="245"/>
        </w:sectPr>
      </w:pPr>
    </w:p>
    <w:p w:rsidR="00697A2A" w:rsidRDefault="00697A2A" w:rsidP="00697A2A">
      <w:pPr>
        <w:pStyle w:val="Propbilaga"/>
      </w:pPr>
      <w:bookmarkStart w:id="2427" w:name="_Toc366501642"/>
      <w:bookmarkStart w:id="2428" w:name="_Toc366503105"/>
      <w:bookmarkStart w:id="2429" w:name="_Toc366505434"/>
      <w:bookmarkStart w:id="2430" w:name="_Toc367127416"/>
      <w:bookmarkStart w:id="2431" w:name="_Toc367263366"/>
      <w:bookmarkStart w:id="2432" w:name="_Toc367263811"/>
      <w:bookmarkStart w:id="2433" w:name="_Toc367265249"/>
      <w:bookmarkStart w:id="2434" w:name="_Toc367362283"/>
      <w:bookmarkStart w:id="2435" w:name="_Toc367450742"/>
      <w:bookmarkStart w:id="2436" w:name="_Toc367698867"/>
      <w:bookmarkStart w:id="2437" w:name="_Toc367699811"/>
      <w:bookmarkStart w:id="2438" w:name="_Toc367710436"/>
      <w:bookmarkStart w:id="2439" w:name="_Toc367714186"/>
      <w:bookmarkStart w:id="2440" w:name="_Toc367716406"/>
      <w:bookmarkStart w:id="2441" w:name="_Toc368387754"/>
      <w:bookmarkStart w:id="2442" w:name="_Toc368394313"/>
      <w:bookmarkStart w:id="2443" w:name="_Toc368395685"/>
      <w:bookmarkStart w:id="2444" w:name="_Toc368483546"/>
      <w:bookmarkStart w:id="2445" w:name="_Toc368491194"/>
      <w:bookmarkStart w:id="2446" w:name="_Toc368492995"/>
      <w:bookmarkStart w:id="2447" w:name="_Toc368494563"/>
      <w:bookmarkStart w:id="2448" w:name="_Toc368554702"/>
      <w:r>
        <w:lastRenderedPageBreak/>
        <w:t>Lagrådsremissens lagförslag</w:t>
      </w:r>
      <w:bookmarkEnd w:id="2427"/>
      <w:bookmarkEnd w:id="2428"/>
      <w:bookmarkEnd w:id="2429"/>
      <w:bookmarkEnd w:id="2430"/>
      <w:bookmarkEnd w:id="2431"/>
      <w:bookmarkEnd w:id="2432"/>
      <w:bookmarkEnd w:id="2433"/>
      <w:bookmarkEnd w:id="2434"/>
      <w:bookmarkEnd w:id="2435"/>
      <w:bookmarkEnd w:id="2436"/>
      <w:bookmarkEnd w:id="2437"/>
      <w:bookmarkEnd w:id="2438"/>
      <w:bookmarkEnd w:id="2439"/>
      <w:bookmarkEnd w:id="2440"/>
      <w:bookmarkEnd w:id="2441"/>
      <w:bookmarkEnd w:id="2442"/>
      <w:bookmarkEnd w:id="2443"/>
      <w:bookmarkEnd w:id="2444"/>
      <w:bookmarkEnd w:id="2445"/>
      <w:bookmarkEnd w:id="2446"/>
      <w:bookmarkEnd w:id="2447"/>
      <w:bookmarkEnd w:id="2448"/>
    </w:p>
    <w:p w:rsidR="00C66AFA" w:rsidRDefault="00EE0C66" w:rsidP="00EE0C66">
      <w:pPr>
        <w:pStyle w:val="Rubrik2utannumrering"/>
        <w:spacing w:before="0"/>
        <w:ind w:left="900" w:hanging="900"/>
      </w:pPr>
      <w:r>
        <w:t>1</w:t>
      </w:r>
      <w:r>
        <w:tab/>
      </w:r>
      <w:r>
        <w:tab/>
      </w:r>
      <w:r w:rsidR="00C66AFA">
        <w:t>Förslag till lag om ändring i konsumentköplagen (1990:932)</w:t>
      </w:r>
    </w:p>
    <w:p w:rsidR="00C66AFA" w:rsidRDefault="00C66AFA" w:rsidP="00C66AFA">
      <w:pPr>
        <w:pStyle w:val="Brdtextmedindrag"/>
      </w:pPr>
      <w:r w:rsidRPr="00AA7A9F">
        <w:t>Härigenom föreskrivs</w:t>
      </w:r>
      <w:r>
        <w:rPr>
          <w:rStyle w:val="Fotnotsreferens"/>
        </w:rPr>
        <w:footnoteReference w:id="41"/>
      </w:r>
      <w:r>
        <w:t xml:space="preserve"> att 5, 13 och 43</w:t>
      </w:r>
      <w:r w:rsidRPr="00AA7A9F">
        <w:t xml:space="preserve"> §§ konsumentköplagen (1990:932) ska ha följande lydelse.</w:t>
      </w:r>
    </w:p>
    <w:p w:rsidR="00C66AFA" w:rsidRDefault="00C66AFA" w:rsidP="00C66AFA">
      <w:pPr>
        <w:pStyle w:val="Brdtextmedindrag"/>
      </w:pPr>
    </w:p>
    <w:p w:rsidR="00C66AFA" w:rsidRDefault="00C66AFA" w:rsidP="00C66AFA">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RPr="00AA7A9F" w:rsidTr="00C66AFA">
        <w:tc>
          <w:tcPr>
            <w:tcW w:w="3061" w:type="dxa"/>
            <w:shd w:val="clear" w:color="auto" w:fill="auto"/>
          </w:tcPr>
          <w:p w:rsidR="00C66AFA" w:rsidRPr="00AA7A9F" w:rsidRDefault="00C66AFA" w:rsidP="00C66AFA">
            <w:pPr>
              <w:pStyle w:val="Brdtext"/>
              <w:rPr>
                <w:i/>
              </w:rPr>
            </w:pPr>
            <w:r w:rsidRPr="00AA7A9F">
              <w:rPr>
                <w:i/>
              </w:rPr>
              <w:t>Nuvarande lydelse</w:t>
            </w:r>
          </w:p>
        </w:tc>
        <w:tc>
          <w:tcPr>
            <w:tcW w:w="3061" w:type="dxa"/>
            <w:shd w:val="clear" w:color="auto" w:fill="auto"/>
          </w:tcPr>
          <w:p w:rsidR="00C66AFA" w:rsidRPr="00AA7A9F" w:rsidRDefault="00C66AFA" w:rsidP="00C66AFA">
            <w:pPr>
              <w:pStyle w:val="Brdtext"/>
              <w:rPr>
                <w:i/>
              </w:rPr>
            </w:pPr>
            <w:r w:rsidRPr="00AA7A9F">
              <w:rPr>
                <w:i/>
              </w:rPr>
              <w:t>Föreslagen lydelse</w:t>
            </w:r>
          </w:p>
        </w:tc>
      </w:tr>
    </w:tbl>
    <w:p w:rsidR="00C66AFA" w:rsidRDefault="00C66AFA" w:rsidP="00C66AFA">
      <w:pPr>
        <w:pStyle w:val="Brdtextmedindrag"/>
      </w:pPr>
    </w:p>
    <w:p w:rsidR="00C66AFA" w:rsidRDefault="00C66AFA" w:rsidP="00C66AFA">
      <w:pPr>
        <w:pStyle w:val="Brdtextmedindrag"/>
        <w:jc w:val="center"/>
      </w:pPr>
      <w:r>
        <w:t>5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Tr="00C66AFA">
        <w:tc>
          <w:tcPr>
            <w:tcW w:w="3061" w:type="dxa"/>
            <w:shd w:val="clear" w:color="auto" w:fill="auto"/>
          </w:tcPr>
          <w:p w:rsidR="00C66AFA" w:rsidRDefault="00C66AFA" w:rsidP="00C66AFA">
            <w:pPr>
              <w:pStyle w:val="Brdtextmedindrag"/>
            </w:pPr>
            <w:r w:rsidRPr="00AA7A9F">
              <w:t xml:space="preserve">Om det inte följer av avtalet </w:t>
            </w:r>
            <w:r w:rsidRPr="00AB7853">
              <w:rPr>
                <w:i/>
              </w:rPr>
              <w:t>att</w:t>
            </w:r>
            <w:r w:rsidRPr="00AA7A9F">
              <w:t xml:space="preserve"> varan </w:t>
            </w:r>
            <w:r w:rsidRPr="00AA7A9F">
              <w:rPr>
                <w:i/>
              </w:rPr>
              <w:t>skall</w:t>
            </w:r>
            <w:r w:rsidRPr="00AA7A9F">
              <w:t xml:space="preserve"> avlämnas </w:t>
            </w:r>
            <w:r w:rsidRPr="00AB7853">
              <w:rPr>
                <w:i/>
              </w:rPr>
              <w:t>vid en bestämd tidpunkt, efter anfordran</w:t>
            </w:r>
            <w:r w:rsidRPr="00AA7A9F">
              <w:t xml:space="preserve"> </w:t>
            </w:r>
            <w:r w:rsidRPr="00AA7A9F">
              <w:rPr>
                <w:i/>
              </w:rPr>
              <w:t>eller utan uppskov, skall</w:t>
            </w:r>
            <w:r w:rsidRPr="00AA7A9F">
              <w:t xml:space="preserve"> den av</w:t>
            </w:r>
            <w:r>
              <w:softHyphen/>
            </w:r>
            <w:r w:rsidRPr="00AA7A9F">
              <w:t xml:space="preserve">lämnas </w:t>
            </w:r>
            <w:r w:rsidRPr="00E14B46">
              <w:rPr>
                <w:i/>
              </w:rPr>
              <w:t>inom skälig tid från köpet</w:t>
            </w:r>
            <w:r w:rsidRPr="00AA7A9F">
              <w:t>.</w:t>
            </w:r>
          </w:p>
        </w:tc>
        <w:tc>
          <w:tcPr>
            <w:tcW w:w="3061" w:type="dxa"/>
            <w:shd w:val="clear" w:color="auto" w:fill="auto"/>
          </w:tcPr>
          <w:p w:rsidR="00C66AFA" w:rsidRDefault="00C66AFA" w:rsidP="00C66AFA">
            <w:pPr>
              <w:pStyle w:val="Brdtextmedindrag"/>
            </w:pPr>
            <w:r>
              <w:t xml:space="preserve">Om </w:t>
            </w:r>
            <w:r w:rsidRPr="00AB76E1">
              <w:t>det inte följer av avtalet</w:t>
            </w:r>
            <w:r>
              <w:rPr>
                <w:i/>
              </w:rPr>
              <w:t xml:space="preserve"> när </w:t>
            </w:r>
            <w:r w:rsidRPr="00A53636">
              <w:t>varan</w:t>
            </w:r>
            <w:r>
              <w:rPr>
                <w:i/>
              </w:rPr>
              <w:t xml:space="preserve"> ska </w:t>
            </w:r>
            <w:r w:rsidRPr="00A53636">
              <w:t>avlämnas</w:t>
            </w:r>
            <w:r w:rsidRPr="00E14B46">
              <w:t xml:space="preserve">, </w:t>
            </w:r>
            <w:r w:rsidRPr="0037695E">
              <w:rPr>
                <w:i/>
              </w:rPr>
              <w:t xml:space="preserve">ska </w:t>
            </w:r>
            <w:r w:rsidRPr="00AB7853">
              <w:t>den av</w:t>
            </w:r>
            <w:r>
              <w:softHyphen/>
            </w:r>
            <w:r w:rsidRPr="00AB7853">
              <w:t xml:space="preserve">lämnas </w:t>
            </w:r>
            <w:r w:rsidRPr="00E14B46">
              <w:rPr>
                <w:i/>
              </w:rPr>
              <w:t>utan onödigt dröjsmål och senast 30 dagar efter det att avtalet ingicks</w:t>
            </w:r>
            <w:r w:rsidRPr="00E14B46">
              <w:t>.</w:t>
            </w:r>
          </w:p>
        </w:tc>
      </w:tr>
      <w:tr w:rsidR="00C66AFA" w:rsidTr="00C66AFA">
        <w:tc>
          <w:tcPr>
            <w:tcW w:w="3061" w:type="dxa"/>
            <w:shd w:val="clear" w:color="auto" w:fill="auto"/>
          </w:tcPr>
          <w:p w:rsidR="00C66AFA" w:rsidRPr="00AA7A9F" w:rsidRDefault="00C66AFA" w:rsidP="00C66AFA">
            <w:pPr>
              <w:pStyle w:val="Brdtextmedindrag"/>
            </w:pPr>
            <w:r w:rsidRPr="00C85C34">
              <w:rPr>
                <w:i/>
              </w:rPr>
              <w:t>Har</w:t>
            </w:r>
            <w:r w:rsidRPr="00A53636">
              <w:t xml:space="preserve"> köparen inte</w:t>
            </w:r>
            <w:r w:rsidRPr="00AB7853">
              <w:t xml:space="preserve"> fått kredit, är säljaren inte skyldig att lämna ut varan förrän den betalas.</w:t>
            </w:r>
          </w:p>
        </w:tc>
        <w:tc>
          <w:tcPr>
            <w:tcW w:w="3061" w:type="dxa"/>
            <w:shd w:val="clear" w:color="auto" w:fill="auto"/>
          </w:tcPr>
          <w:p w:rsidR="00C66AFA" w:rsidRDefault="00C66AFA" w:rsidP="00C66AFA">
            <w:pPr>
              <w:pStyle w:val="Brdtextmedindrag"/>
            </w:pPr>
            <w:r w:rsidRPr="00AB7853">
              <w:rPr>
                <w:i/>
              </w:rPr>
              <w:t>Om</w:t>
            </w:r>
            <w:r w:rsidRPr="00AB7853">
              <w:t xml:space="preserve"> köparen </w:t>
            </w:r>
            <w:r w:rsidRPr="00A53636">
              <w:t xml:space="preserve">inte </w:t>
            </w:r>
            <w:r w:rsidRPr="00C85C34">
              <w:rPr>
                <w:i/>
              </w:rPr>
              <w:t>har</w:t>
            </w:r>
            <w:r>
              <w:t xml:space="preserve"> </w:t>
            </w:r>
            <w:r w:rsidRPr="00AB7853">
              <w:t>fått kredit, är säljaren inte skyldig att lämna ut varan förrän den betalas.</w:t>
            </w:r>
          </w:p>
        </w:tc>
      </w:tr>
    </w:tbl>
    <w:p w:rsidR="00C66AFA" w:rsidRDefault="00C66AFA" w:rsidP="00C66AFA">
      <w:pPr>
        <w:pStyle w:val="Brdtextmedindrag"/>
        <w:jc w:val="center"/>
      </w:pPr>
    </w:p>
    <w:p w:rsidR="00C66AFA" w:rsidRDefault="00C66AFA" w:rsidP="00C66AFA">
      <w:pPr>
        <w:pStyle w:val="Brdtextmedindrag"/>
        <w:jc w:val="center"/>
      </w:pPr>
      <w:r>
        <w:t>13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Tr="00C66AFA">
        <w:tc>
          <w:tcPr>
            <w:tcW w:w="3061" w:type="dxa"/>
            <w:shd w:val="clear" w:color="auto" w:fill="auto"/>
          </w:tcPr>
          <w:p w:rsidR="00C66AFA" w:rsidRDefault="00C66AFA" w:rsidP="00C66AFA">
            <w:pPr>
              <w:pStyle w:val="Brdtextmedindrag"/>
            </w:pPr>
            <w:r w:rsidRPr="00FB1AD1">
              <w:t xml:space="preserve">Köparen får häva köpet, om säljarens dröjsmål är av väsentlig betydelse för </w:t>
            </w:r>
            <w:r w:rsidRPr="00C23A27">
              <w:t>honom.</w:t>
            </w:r>
          </w:p>
        </w:tc>
        <w:tc>
          <w:tcPr>
            <w:tcW w:w="3061" w:type="dxa"/>
            <w:shd w:val="clear" w:color="auto" w:fill="auto"/>
          </w:tcPr>
          <w:p w:rsidR="00C66AFA" w:rsidRDefault="00C66AFA" w:rsidP="00C66AFA">
            <w:pPr>
              <w:pStyle w:val="Brdtextmedindrag"/>
            </w:pPr>
            <w:r w:rsidRPr="00FB1AD1">
              <w:t xml:space="preserve">Köparen får häva köpet, om säljarens dröjsmål är </w:t>
            </w:r>
            <w:r>
              <w:t xml:space="preserve">av väsentlig betydelse för </w:t>
            </w:r>
            <w:r w:rsidRPr="00C23A27">
              <w:t>honom</w:t>
            </w:r>
            <w:r w:rsidRPr="00DD0CC3">
              <w:rPr>
                <w:i/>
              </w:rPr>
              <w:t xml:space="preserve"> </w:t>
            </w:r>
            <w:r w:rsidRPr="00FB1AD1">
              <w:rPr>
                <w:i/>
              </w:rPr>
              <w:t>eller o</w:t>
            </w:r>
            <w:r>
              <w:rPr>
                <w:i/>
              </w:rPr>
              <w:t>m han före avtalets ingående har med</w:t>
            </w:r>
            <w:r>
              <w:rPr>
                <w:i/>
              </w:rPr>
              <w:softHyphen/>
              <w:t>delat</w:t>
            </w:r>
            <w:r w:rsidRPr="00FB1AD1">
              <w:rPr>
                <w:i/>
              </w:rPr>
              <w:t xml:space="preserve"> sälj</w:t>
            </w:r>
            <w:r>
              <w:rPr>
                <w:i/>
              </w:rPr>
              <w:t>aren</w:t>
            </w:r>
            <w:r w:rsidRPr="00FB1AD1">
              <w:rPr>
                <w:i/>
              </w:rPr>
              <w:t xml:space="preserve"> att avlämnande</w:t>
            </w:r>
            <w:r>
              <w:rPr>
                <w:i/>
              </w:rPr>
              <w:t xml:space="preserve"> av varan senast en viss dag är av</w:t>
            </w:r>
            <w:r>
              <w:rPr>
                <w:i/>
              </w:rPr>
              <w:softHyphen/>
              <w:t>görande för att han ska ingå av</w:t>
            </w:r>
            <w:r>
              <w:rPr>
                <w:i/>
              </w:rPr>
              <w:softHyphen/>
              <w:t>talet. Köparen får också häva köpet, om säljaren meddelar att han inte kommer</w:t>
            </w:r>
            <w:r w:rsidRPr="00FB1AD1">
              <w:rPr>
                <w:i/>
              </w:rPr>
              <w:t xml:space="preserve"> att avlämna varan.</w:t>
            </w:r>
          </w:p>
        </w:tc>
      </w:tr>
      <w:tr w:rsidR="00C66AFA" w:rsidTr="00C66AFA">
        <w:tc>
          <w:tcPr>
            <w:tcW w:w="3061" w:type="dxa"/>
            <w:shd w:val="clear" w:color="auto" w:fill="auto"/>
          </w:tcPr>
          <w:p w:rsidR="00C66AFA" w:rsidRPr="00FB1AD1" w:rsidRDefault="00C66AFA" w:rsidP="00C66AFA">
            <w:pPr>
              <w:pStyle w:val="Brdtextmedindrag"/>
            </w:pPr>
            <w:r w:rsidRPr="00C85C34">
              <w:rPr>
                <w:i/>
              </w:rPr>
              <w:t>Har</w:t>
            </w:r>
            <w:r w:rsidRPr="00FB1AD1">
              <w:t xml:space="preserve"> köparen </w:t>
            </w:r>
            <w:r w:rsidRPr="001F3DF4">
              <w:rPr>
                <w:i/>
              </w:rPr>
              <w:t>förelagt</w:t>
            </w:r>
            <w:r w:rsidRPr="00FB1AD1">
              <w:t xml:space="preserve"> säljaren en bestämd tilläggstid </w:t>
            </w:r>
            <w:r w:rsidRPr="00D52D31">
              <w:rPr>
                <w:i/>
              </w:rPr>
              <w:t>för varans av</w:t>
            </w:r>
            <w:r w:rsidRPr="00D52D31">
              <w:rPr>
                <w:i/>
              </w:rPr>
              <w:softHyphen/>
              <w:t xml:space="preserve">lämnande </w:t>
            </w:r>
            <w:r w:rsidRPr="00D52D31">
              <w:t>och</w:t>
            </w:r>
            <w:r w:rsidRPr="007F328A">
              <w:rPr>
                <w:i/>
              </w:rPr>
              <w:t xml:space="preserve"> </w:t>
            </w:r>
            <w:r w:rsidRPr="007F328A">
              <w:t>är</w:t>
            </w:r>
            <w:r w:rsidRPr="007F328A">
              <w:rPr>
                <w:i/>
              </w:rPr>
              <w:t xml:space="preserve"> den </w:t>
            </w:r>
            <w:r w:rsidRPr="007F328A">
              <w:t>inte</w:t>
            </w:r>
            <w:r w:rsidRPr="00FB1AD1">
              <w:rPr>
                <w:i/>
              </w:rPr>
              <w:t xml:space="preserve"> </w:t>
            </w:r>
            <w:r w:rsidRPr="007F328A">
              <w:t xml:space="preserve">oskäligt kort, </w:t>
            </w:r>
            <w:r w:rsidRPr="00FB1AD1">
              <w:t xml:space="preserve">får köparen </w:t>
            </w:r>
            <w:r w:rsidRPr="006040A0">
              <w:t>även</w:t>
            </w:r>
            <w:r w:rsidRPr="00FB1AD1">
              <w:t xml:space="preserve"> häva köpet om varan inte avlämnas inom tilläggstiden. Medan tilläggstiden löper får köparen häva köpet endast om säljaren meddelar att han inte kommer att fullgöra köpet inom denna tid.</w:t>
            </w:r>
          </w:p>
        </w:tc>
        <w:tc>
          <w:tcPr>
            <w:tcW w:w="3061" w:type="dxa"/>
            <w:shd w:val="clear" w:color="auto" w:fill="auto"/>
          </w:tcPr>
          <w:p w:rsidR="00C66AFA" w:rsidRPr="00FB1AD1" w:rsidRDefault="00C66AFA" w:rsidP="00C66AFA">
            <w:pPr>
              <w:pStyle w:val="Brdtextmedindrag"/>
            </w:pPr>
            <w:r w:rsidRPr="007F328A">
              <w:rPr>
                <w:i/>
              </w:rPr>
              <w:t>Om</w:t>
            </w:r>
            <w:r w:rsidRPr="00FB1AD1">
              <w:t xml:space="preserve"> köparen</w:t>
            </w:r>
            <w:r>
              <w:t xml:space="preserve"> </w:t>
            </w:r>
            <w:r w:rsidRPr="00C85C34">
              <w:rPr>
                <w:i/>
              </w:rPr>
              <w:t>har</w:t>
            </w:r>
            <w:r w:rsidRPr="00FB1AD1">
              <w:t xml:space="preserve"> </w:t>
            </w:r>
            <w:r w:rsidRPr="00334130">
              <w:rPr>
                <w:i/>
              </w:rPr>
              <w:t xml:space="preserve">krävt att </w:t>
            </w:r>
            <w:r w:rsidRPr="001F3DF4">
              <w:t>sälja</w:t>
            </w:r>
            <w:r>
              <w:softHyphen/>
            </w:r>
            <w:r w:rsidRPr="001F3DF4">
              <w:t>ren</w:t>
            </w:r>
            <w:r w:rsidRPr="00334130">
              <w:rPr>
                <w:i/>
              </w:rPr>
              <w:t xml:space="preserve"> avlämnar varan inom</w:t>
            </w:r>
            <w:r>
              <w:t xml:space="preserve"> en be</w:t>
            </w:r>
            <w:r>
              <w:softHyphen/>
              <w:t xml:space="preserve">stämd tilläggstid </w:t>
            </w:r>
            <w:r w:rsidRPr="000321B9">
              <w:t xml:space="preserve">och </w:t>
            </w:r>
            <w:r w:rsidRPr="001949B4">
              <w:rPr>
                <w:i/>
              </w:rPr>
              <w:t>om</w:t>
            </w:r>
            <w:r>
              <w:rPr>
                <w:i/>
              </w:rPr>
              <w:t xml:space="preserve"> tilläggs</w:t>
            </w:r>
            <w:r>
              <w:rPr>
                <w:i/>
              </w:rPr>
              <w:softHyphen/>
              <w:t xml:space="preserve">tiden </w:t>
            </w:r>
            <w:r w:rsidRPr="000321B9">
              <w:t xml:space="preserve">inte </w:t>
            </w:r>
            <w:r>
              <w:t>är oskäligt kort, får köparen</w:t>
            </w:r>
            <w:r w:rsidRPr="00FB1AD1">
              <w:t xml:space="preserve"> </w:t>
            </w:r>
            <w:r>
              <w:t xml:space="preserve">även </w:t>
            </w:r>
            <w:r w:rsidRPr="00FB1AD1">
              <w:t>häva köpet om varan inte avlämnas inom tilläggstiden. Medan tilläggstiden löper får köparen häva köpet endast om säljaren meddelar att han inte kommer att fullgöra köpet inom denna tid.</w:t>
            </w:r>
          </w:p>
        </w:tc>
      </w:tr>
      <w:tr w:rsidR="00C66AFA" w:rsidTr="00C66AFA">
        <w:tc>
          <w:tcPr>
            <w:tcW w:w="3061" w:type="dxa"/>
            <w:shd w:val="clear" w:color="auto" w:fill="auto"/>
          </w:tcPr>
          <w:p w:rsidR="00C66AFA" w:rsidRPr="00FB1AD1" w:rsidRDefault="00C66AFA" w:rsidP="00C66AFA">
            <w:pPr>
              <w:pStyle w:val="Brdtextmedindrag"/>
            </w:pPr>
            <w:r w:rsidRPr="00BE68EA">
              <w:rPr>
                <w:i/>
              </w:rPr>
              <w:lastRenderedPageBreak/>
              <w:t xml:space="preserve">Har </w:t>
            </w:r>
            <w:r w:rsidRPr="003C34C2">
              <w:t xml:space="preserve">köparen </w:t>
            </w:r>
            <w:r w:rsidRPr="00A81339">
              <w:t>utan att</w:t>
            </w:r>
            <w:r w:rsidRPr="003C34C2">
              <w:t xml:space="preserve"> </w:t>
            </w:r>
            <w:r w:rsidRPr="007F328A">
              <w:rPr>
                <w:i/>
              </w:rPr>
              <w:t xml:space="preserve">förelägga säljaren </w:t>
            </w:r>
            <w:r w:rsidRPr="00C23A27">
              <w:t>någon tilläggstid krävt</w:t>
            </w:r>
            <w:r w:rsidRPr="003C34C2">
              <w:t xml:space="preserve"> fullgörelse av köpet, får köpa</w:t>
            </w:r>
            <w:r>
              <w:t>ren häva köpet om varan inte av</w:t>
            </w:r>
            <w:r w:rsidRPr="003C34C2">
              <w:t>läm</w:t>
            </w:r>
            <w:r>
              <w:softHyphen/>
            </w:r>
            <w:r w:rsidRPr="003C34C2">
              <w:t>nas inom en skälig tid efter det att kravet framställdes.</w:t>
            </w:r>
          </w:p>
        </w:tc>
        <w:tc>
          <w:tcPr>
            <w:tcW w:w="3061" w:type="dxa"/>
            <w:shd w:val="clear" w:color="auto" w:fill="auto"/>
          </w:tcPr>
          <w:p w:rsidR="00C66AFA" w:rsidRPr="007F328A" w:rsidRDefault="00C66AFA" w:rsidP="00C66AFA">
            <w:pPr>
              <w:pStyle w:val="Brdtextmedindrag"/>
              <w:rPr>
                <w:i/>
              </w:rPr>
            </w:pPr>
            <w:r w:rsidRPr="007F328A">
              <w:rPr>
                <w:i/>
              </w:rPr>
              <w:t>Om</w:t>
            </w:r>
            <w:r w:rsidRPr="003C34C2">
              <w:t xml:space="preserve"> köparen </w:t>
            </w:r>
            <w:r w:rsidRPr="00BE68EA">
              <w:rPr>
                <w:i/>
              </w:rPr>
              <w:t>har</w:t>
            </w:r>
            <w:r>
              <w:t xml:space="preserve"> </w:t>
            </w:r>
            <w:r w:rsidRPr="003C34C2">
              <w:t>krävt fullgörel</w:t>
            </w:r>
            <w:r>
              <w:softHyphen/>
            </w:r>
            <w:r w:rsidRPr="003C34C2">
              <w:t>se av köpet</w:t>
            </w:r>
            <w:r>
              <w:t xml:space="preserve"> </w:t>
            </w:r>
            <w:r w:rsidRPr="00A81339">
              <w:t>utan att</w:t>
            </w:r>
            <w:r w:rsidRPr="00D52D31">
              <w:rPr>
                <w:i/>
              </w:rPr>
              <w:t xml:space="preserve"> ange </w:t>
            </w:r>
            <w:r w:rsidRPr="00C23A27">
              <w:t xml:space="preserve">någon tilläggstid, </w:t>
            </w:r>
            <w:r w:rsidRPr="003C34C2">
              <w:t>får köpa</w:t>
            </w:r>
            <w:r>
              <w:t>ren häva köpet om varan inte av</w:t>
            </w:r>
            <w:r w:rsidRPr="003C34C2">
              <w:t>lämnas inom en skälig tid efter det att kravet fram</w:t>
            </w:r>
            <w:r w:rsidR="00AA70C1">
              <w:softHyphen/>
            </w:r>
            <w:r w:rsidRPr="003C34C2">
              <w:t>ställdes.</w:t>
            </w:r>
          </w:p>
        </w:tc>
      </w:tr>
      <w:tr w:rsidR="00C66AFA" w:rsidTr="00C66AFA">
        <w:tc>
          <w:tcPr>
            <w:tcW w:w="3061" w:type="dxa"/>
            <w:shd w:val="clear" w:color="auto" w:fill="auto"/>
          </w:tcPr>
          <w:p w:rsidR="00C66AFA" w:rsidRPr="00FB1AD1" w:rsidRDefault="00C66AFA" w:rsidP="00C66AFA">
            <w:pPr>
              <w:pStyle w:val="Brdtextmedindrag"/>
              <w:rPr>
                <w:i/>
              </w:rPr>
            </w:pPr>
            <w:r w:rsidRPr="00FB1AD1">
              <w:rPr>
                <w:i/>
              </w:rPr>
              <w:t>Avser köpet en vara som skall tillverkas eller skaffas särskilt för köparen efter dennes anvisningar eller önskemål och kan säljaren inte utan väsentlig förlust tillgodo</w:t>
            </w:r>
            <w:r>
              <w:rPr>
                <w:i/>
              </w:rPr>
              <w:softHyphen/>
            </w:r>
            <w:r w:rsidRPr="00FB1AD1">
              <w:rPr>
                <w:i/>
              </w:rPr>
              <w:t>göra sig varan på annat sätt, får köparen häva köpet endast om syf</w:t>
            </w:r>
            <w:r>
              <w:rPr>
                <w:i/>
              </w:rPr>
              <w:softHyphen/>
            </w:r>
            <w:r w:rsidRPr="00FB1AD1">
              <w:rPr>
                <w:i/>
              </w:rPr>
              <w:t>tet med köpet är väsentligen för</w:t>
            </w:r>
            <w:r>
              <w:rPr>
                <w:i/>
              </w:rPr>
              <w:softHyphen/>
            </w:r>
            <w:r w:rsidRPr="00FB1AD1">
              <w:rPr>
                <w:i/>
              </w:rPr>
              <w:t>felat genom dröjsmålet och sälja</w:t>
            </w:r>
            <w:r>
              <w:rPr>
                <w:i/>
              </w:rPr>
              <w:softHyphen/>
            </w:r>
            <w:r w:rsidRPr="00E43E7D">
              <w:rPr>
                <w:i/>
                <w:spacing w:val="-4"/>
                <w:kern w:val="20"/>
              </w:rPr>
              <w:t>ren insåg eller borde ha insett detta.</w:t>
            </w:r>
          </w:p>
        </w:tc>
        <w:tc>
          <w:tcPr>
            <w:tcW w:w="3061" w:type="dxa"/>
            <w:shd w:val="clear" w:color="auto" w:fill="auto"/>
          </w:tcPr>
          <w:p w:rsidR="00C66AFA" w:rsidRPr="00FB1AD1" w:rsidRDefault="00C66AFA" w:rsidP="00C66AFA">
            <w:pPr>
              <w:pStyle w:val="Brdtextmedindrag"/>
            </w:pPr>
          </w:p>
        </w:tc>
      </w:tr>
    </w:tbl>
    <w:p w:rsidR="00C66AFA" w:rsidRDefault="00C66AFA" w:rsidP="00C66AFA">
      <w:pPr>
        <w:pStyle w:val="Brdtext"/>
        <w:spacing w:after="10"/>
        <w:rPr>
          <w:u w:val="single"/>
        </w:rPr>
      </w:pPr>
    </w:p>
    <w:p w:rsidR="00C66AFA" w:rsidRDefault="00C66AFA" w:rsidP="00C66AFA">
      <w:pPr>
        <w:pStyle w:val="Brdtextmedindrag"/>
        <w:jc w:val="center"/>
      </w:pPr>
      <w:r>
        <w:t>43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Tr="00C66AFA">
        <w:tc>
          <w:tcPr>
            <w:tcW w:w="3061" w:type="dxa"/>
            <w:shd w:val="clear" w:color="auto" w:fill="auto"/>
          </w:tcPr>
          <w:p w:rsidR="00C66AFA" w:rsidRDefault="00C66AFA" w:rsidP="00C66AFA">
            <w:pPr>
              <w:pStyle w:val="Brdtextmedindrag"/>
            </w:pPr>
            <w:r w:rsidRPr="00D52D31">
              <w:rPr>
                <w:i/>
              </w:rPr>
              <w:t>Hävs</w:t>
            </w:r>
            <w:r w:rsidRPr="006305E2">
              <w:t xml:space="preserve"> köpet, bortfaller säljarens skyldighet att överlämna varan och köparens skyldighet att betala köpesumman.</w:t>
            </w:r>
          </w:p>
        </w:tc>
        <w:tc>
          <w:tcPr>
            <w:tcW w:w="3061" w:type="dxa"/>
            <w:shd w:val="clear" w:color="auto" w:fill="auto"/>
          </w:tcPr>
          <w:p w:rsidR="00C66AFA" w:rsidRDefault="00C66AFA" w:rsidP="00C66AFA">
            <w:pPr>
              <w:pStyle w:val="Brdtextmedindrag"/>
            </w:pPr>
            <w:r w:rsidRPr="007F328A">
              <w:rPr>
                <w:i/>
              </w:rPr>
              <w:t>Om</w:t>
            </w:r>
            <w:r>
              <w:t xml:space="preserve"> </w:t>
            </w:r>
            <w:r w:rsidRPr="006305E2">
              <w:t>köpet</w:t>
            </w:r>
            <w:r>
              <w:t xml:space="preserve"> </w:t>
            </w:r>
            <w:r w:rsidRPr="00D52D31">
              <w:rPr>
                <w:i/>
              </w:rPr>
              <w:t>hävs</w:t>
            </w:r>
            <w:r w:rsidRPr="007F328A">
              <w:t>,</w:t>
            </w:r>
            <w:r w:rsidRPr="006305E2">
              <w:t xml:space="preserve"> bortfaller sälja</w:t>
            </w:r>
            <w:r>
              <w:softHyphen/>
            </w:r>
            <w:r w:rsidRPr="00CB7BFF">
              <w:rPr>
                <w:spacing w:val="-2"/>
              </w:rPr>
              <w:t>rens skyldighet att överlämna varan</w:t>
            </w:r>
            <w:r w:rsidRPr="006305E2">
              <w:t xml:space="preserve"> och köparens skyldighet att betala köpesumman.</w:t>
            </w:r>
          </w:p>
        </w:tc>
      </w:tr>
      <w:tr w:rsidR="00C66AFA" w:rsidTr="00C66AFA">
        <w:tc>
          <w:tcPr>
            <w:tcW w:w="3061" w:type="dxa"/>
            <w:shd w:val="clear" w:color="auto" w:fill="auto"/>
          </w:tcPr>
          <w:p w:rsidR="00C66AFA" w:rsidRDefault="00C66AFA" w:rsidP="00C66AFA">
            <w:pPr>
              <w:pStyle w:val="Brdtextmedindrag"/>
            </w:pPr>
            <w:r>
              <w:t>I den mån köpet har fullgjorts får vardera parten kräva att mot</w:t>
            </w:r>
            <w:r>
              <w:softHyphen/>
              <w:t xml:space="preserve">parten lämnar tillbaka vad han har tagit emot. Var och en får </w:t>
            </w:r>
            <w:r w:rsidRPr="002B77E6">
              <w:rPr>
                <w:i/>
              </w:rPr>
              <w:t>därvid</w:t>
            </w:r>
            <w:r>
              <w:t xml:space="preserve"> hålla inne vad han har tagit emot till dess att den andre ger ut vad han </w:t>
            </w:r>
            <w:r w:rsidRPr="006305E2">
              <w:rPr>
                <w:i/>
              </w:rPr>
              <w:t xml:space="preserve">skall </w:t>
            </w:r>
            <w:r>
              <w:t>lämna tillbaka samt betalar eller ställer godtagbar säker</w:t>
            </w:r>
            <w:r>
              <w:softHyphen/>
              <w:t xml:space="preserve">het för skadestånd och ränta som han kan vara skyldig att </w:t>
            </w:r>
            <w:r w:rsidRPr="00852FE1">
              <w:rPr>
                <w:i/>
              </w:rPr>
              <w:t>erlägga</w:t>
            </w:r>
            <w:r>
              <w:t xml:space="preserve">. </w:t>
            </w:r>
          </w:p>
        </w:tc>
        <w:tc>
          <w:tcPr>
            <w:tcW w:w="3061" w:type="dxa"/>
            <w:shd w:val="clear" w:color="auto" w:fill="auto"/>
          </w:tcPr>
          <w:p w:rsidR="00C66AFA" w:rsidRDefault="00C66AFA" w:rsidP="00C66AFA">
            <w:pPr>
              <w:pStyle w:val="Brdtextmedindrag"/>
            </w:pPr>
            <w:r>
              <w:t>I den mån köpet har fullgjorts får vardera parten kräva att mot</w:t>
            </w:r>
            <w:r>
              <w:softHyphen/>
              <w:t xml:space="preserve">parten </w:t>
            </w:r>
            <w:r w:rsidRPr="006305E2">
              <w:rPr>
                <w:i/>
              </w:rPr>
              <w:t xml:space="preserve">utan </w:t>
            </w:r>
            <w:r>
              <w:rPr>
                <w:i/>
              </w:rPr>
              <w:t xml:space="preserve">onödigt </w:t>
            </w:r>
            <w:r w:rsidRPr="006305E2">
              <w:rPr>
                <w:i/>
              </w:rPr>
              <w:t>dröjsmål</w:t>
            </w:r>
            <w:r>
              <w:t xml:space="preserve"> läm</w:t>
            </w:r>
            <w:r>
              <w:softHyphen/>
              <w:t xml:space="preserve">nar tillbaka vad han har tagit emot. Var och en får </w:t>
            </w:r>
            <w:r w:rsidRPr="002B77E6">
              <w:rPr>
                <w:i/>
              </w:rPr>
              <w:t>då</w:t>
            </w:r>
            <w:r>
              <w:t xml:space="preserve"> hålla inne vad han har tagit emot till dess att den andre ger ut vad han </w:t>
            </w:r>
            <w:r w:rsidRPr="006305E2">
              <w:rPr>
                <w:i/>
              </w:rPr>
              <w:t>ska</w:t>
            </w:r>
            <w:r>
              <w:t xml:space="preserve"> lämna tillbaka samt betalar eller ställer godtagbar säkerhet för skade</w:t>
            </w:r>
            <w:r>
              <w:softHyphen/>
              <w:t>stånd och ränta som han kan vara skyl</w:t>
            </w:r>
            <w:r>
              <w:softHyphen/>
              <w:t xml:space="preserve">dig att </w:t>
            </w:r>
            <w:r w:rsidRPr="00852FE1">
              <w:rPr>
                <w:i/>
              </w:rPr>
              <w:t>betala</w:t>
            </w:r>
            <w:r>
              <w:t>.</w:t>
            </w:r>
          </w:p>
        </w:tc>
      </w:tr>
      <w:tr w:rsidR="00C66AFA" w:rsidTr="00C66AFA">
        <w:tc>
          <w:tcPr>
            <w:tcW w:w="3061" w:type="dxa"/>
            <w:shd w:val="clear" w:color="auto" w:fill="auto"/>
          </w:tcPr>
          <w:p w:rsidR="00C66AFA" w:rsidRDefault="00C66AFA" w:rsidP="00C66AFA">
            <w:pPr>
              <w:pStyle w:val="Brdtextmedindrag"/>
            </w:pPr>
            <w:r w:rsidRPr="006305E2">
              <w:t xml:space="preserve">Om säljaren </w:t>
            </w:r>
            <w:r w:rsidRPr="006305E2">
              <w:rPr>
                <w:i/>
              </w:rPr>
              <w:t>skall</w:t>
            </w:r>
            <w:r w:rsidRPr="006305E2">
              <w:t xml:space="preserve"> företa omleve</w:t>
            </w:r>
            <w:r>
              <w:softHyphen/>
            </w:r>
            <w:r w:rsidRPr="006305E2">
              <w:t>rans, får köparen hålla inne vad han har tagi</w:t>
            </w:r>
            <w:r>
              <w:t>t emot till dess att omleverans sker.</w:t>
            </w:r>
          </w:p>
        </w:tc>
        <w:tc>
          <w:tcPr>
            <w:tcW w:w="3061" w:type="dxa"/>
            <w:shd w:val="clear" w:color="auto" w:fill="auto"/>
          </w:tcPr>
          <w:p w:rsidR="00C66AFA" w:rsidRDefault="00C66AFA" w:rsidP="00C66AFA">
            <w:pPr>
              <w:pStyle w:val="Brdtextmedindrag"/>
            </w:pPr>
            <w:r>
              <w:t xml:space="preserve">Om säljaren </w:t>
            </w:r>
            <w:r w:rsidRPr="006305E2">
              <w:rPr>
                <w:i/>
              </w:rPr>
              <w:t>ska</w:t>
            </w:r>
            <w:r w:rsidRPr="006305E2">
              <w:t xml:space="preserve"> företa omleve</w:t>
            </w:r>
            <w:r>
              <w:softHyphen/>
            </w:r>
            <w:r w:rsidRPr="006305E2">
              <w:t>rans, får köparen hålla inne vad han har tagi</w:t>
            </w:r>
            <w:r>
              <w:t>t emot till dess att omleverans sker.</w:t>
            </w:r>
          </w:p>
        </w:tc>
      </w:tr>
    </w:tbl>
    <w:p w:rsidR="00C66AFA" w:rsidRDefault="00C66AFA" w:rsidP="00C66AFA">
      <w:pPr>
        <w:pStyle w:val="Brdtext"/>
        <w:spacing w:after="10"/>
        <w:rPr>
          <w:u w:val="single"/>
        </w:rPr>
      </w:pPr>
      <w:r w:rsidRPr="00EB3ED3">
        <w:rPr>
          <w:u w:val="single"/>
        </w:rPr>
        <w:t>                                     </w:t>
      </w:r>
    </w:p>
    <w:p w:rsidR="00C66AFA" w:rsidRPr="00EB3ED3" w:rsidRDefault="00C66AFA" w:rsidP="00C66AFA">
      <w:pPr>
        <w:pStyle w:val="Brdtextmedindrag"/>
      </w:pPr>
    </w:p>
    <w:p w:rsidR="00C66AFA" w:rsidRDefault="00C66AFA" w:rsidP="00C66AFA">
      <w:pPr>
        <w:pStyle w:val="Brdtextmedindrag"/>
      </w:pPr>
      <w:r>
        <w:t>1. Denna lag träder i kraft den 13 juni 2014.</w:t>
      </w:r>
    </w:p>
    <w:p w:rsidR="00C66AFA" w:rsidRDefault="00C66AFA" w:rsidP="00C66AFA">
      <w:pPr>
        <w:pStyle w:val="Brdtextmedindrag"/>
      </w:pPr>
      <w:r>
        <w:t>2. Äldre föreskrifter gäller för avtal som har ingåtts före ikraft</w:t>
      </w:r>
      <w:r>
        <w:softHyphen/>
        <w:t>trädandet.</w:t>
      </w:r>
    </w:p>
    <w:p w:rsidR="00C66AFA" w:rsidRDefault="00C66AFA" w:rsidP="00C66AFA">
      <w:pPr>
        <w:pStyle w:val="Brdtextmedindrag"/>
      </w:pPr>
    </w:p>
    <w:p w:rsidR="00C66AFA" w:rsidRDefault="00C66AFA" w:rsidP="00C66AFA">
      <w:pPr>
        <w:pStyle w:val="Brdtextmedindrag"/>
        <w:sectPr w:rsidR="00C66AFA" w:rsidSect="00C66AFA">
          <w:headerReference w:type="even" r:id="rId27"/>
          <w:headerReference w:type="default" r:id="rId28"/>
          <w:footnotePr>
            <w:numRestart w:val="eachSect"/>
          </w:footnotePr>
          <w:pgSz w:w="9356" w:h="13721" w:code="9"/>
          <w:pgMar w:top="794" w:right="2438" w:bottom="1191" w:left="1020" w:header="0" w:footer="709" w:gutter="0"/>
          <w:cols w:space="720"/>
          <w:docGrid w:linePitch="245"/>
        </w:sectPr>
      </w:pPr>
    </w:p>
    <w:p w:rsidR="00C66AFA" w:rsidRDefault="00EE0C66" w:rsidP="00EE0C66">
      <w:pPr>
        <w:pStyle w:val="Rubrik2utannumrering"/>
        <w:spacing w:before="0"/>
        <w:ind w:left="900" w:hanging="900"/>
      </w:pPr>
      <w:r>
        <w:lastRenderedPageBreak/>
        <w:t>2</w:t>
      </w:r>
      <w:r>
        <w:tab/>
      </w:r>
      <w:r>
        <w:tab/>
      </w:r>
      <w:r w:rsidR="00C66AFA">
        <w:t>Förslag till lag om ändring i lagen (1991:351) om handelsagentur</w:t>
      </w:r>
    </w:p>
    <w:p w:rsidR="00C66AFA" w:rsidRDefault="00C66AFA" w:rsidP="00C66AFA">
      <w:pPr>
        <w:pStyle w:val="Brdtextmedindrag"/>
      </w:pPr>
      <w:r>
        <w:t>Härigenom föreskrivs att 17 och 22 §§ lagen (1991:351) om handels</w:t>
      </w:r>
      <w:r>
        <w:softHyphen/>
        <w:t>agentur ska ha följande lydelse.</w:t>
      </w:r>
    </w:p>
    <w:p w:rsidR="00C66AFA" w:rsidRDefault="00C66AFA" w:rsidP="00C66AFA">
      <w:pPr>
        <w:pStyle w:val="Brdtextmedindrag"/>
      </w:pPr>
    </w:p>
    <w:p w:rsidR="00C66AFA" w:rsidRDefault="00C66AFA" w:rsidP="00C66AFA">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RPr="00FB1AD1" w:rsidTr="00C66AFA">
        <w:tc>
          <w:tcPr>
            <w:tcW w:w="3061" w:type="dxa"/>
            <w:shd w:val="clear" w:color="auto" w:fill="auto"/>
          </w:tcPr>
          <w:p w:rsidR="00C66AFA" w:rsidRPr="00FB1AD1" w:rsidRDefault="00C66AFA" w:rsidP="00C66AFA">
            <w:pPr>
              <w:pStyle w:val="Brdtext"/>
              <w:rPr>
                <w:i/>
              </w:rPr>
            </w:pPr>
            <w:r w:rsidRPr="00FB1AD1">
              <w:rPr>
                <w:i/>
              </w:rPr>
              <w:t>Nuvarande lydelse</w:t>
            </w:r>
          </w:p>
        </w:tc>
        <w:tc>
          <w:tcPr>
            <w:tcW w:w="3061" w:type="dxa"/>
            <w:shd w:val="clear" w:color="auto" w:fill="auto"/>
          </w:tcPr>
          <w:p w:rsidR="00C66AFA" w:rsidRPr="00FB1AD1" w:rsidRDefault="00C66AFA" w:rsidP="00C66AFA">
            <w:pPr>
              <w:pStyle w:val="Brdtext"/>
              <w:rPr>
                <w:i/>
              </w:rPr>
            </w:pPr>
            <w:r w:rsidRPr="00FB1AD1">
              <w:rPr>
                <w:i/>
              </w:rPr>
              <w:t>Föreslagen lydelse</w:t>
            </w:r>
          </w:p>
        </w:tc>
      </w:tr>
    </w:tbl>
    <w:p w:rsidR="00C66AFA" w:rsidRDefault="00C66AFA" w:rsidP="00C66AFA">
      <w:pPr>
        <w:pStyle w:val="Brdtextmedindrag"/>
      </w:pPr>
    </w:p>
    <w:p w:rsidR="00C66AFA" w:rsidRDefault="00C66AFA" w:rsidP="00C66AFA">
      <w:pPr>
        <w:pStyle w:val="Brdtextmedindrag"/>
        <w:jc w:val="center"/>
      </w:pPr>
      <w:r>
        <w:t>17 §</w:t>
      </w:r>
      <w:r>
        <w:rPr>
          <w:rStyle w:val="Fotnotsreferens"/>
        </w:rPr>
        <w:footnoteReference w:id="42"/>
      </w:r>
    </w:p>
    <w:p w:rsidR="00C66AFA" w:rsidRDefault="00C66AFA" w:rsidP="00C66AFA">
      <w:pPr>
        <w:pStyle w:val="Brdtextmedindrag"/>
      </w:pPr>
      <w:r w:rsidRPr="00BE0E9A">
        <w:t>Agenten får inte utan särskilt bemyndigande sluta avtal om försäljning eller köp på huvudmannens vägnar.</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Tr="00C66AFA">
        <w:tc>
          <w:tcPr>
            <w:tcW w:w="3061" w:type="dxa"/>
            <w:shd w:val="clear" w:color="auto" w:fill="auto"/>
          </w:tcPr>
          <w:p w:rsidR="00C66AFA" w:rsidRDefault="00C66AFA" w:rsidP="00C66AFA">
            <w:pPr>
              <w:pStyle w:val="Brdtextmedindrag"/>
            </w:pPr>
            <w:r w:rsidRPr="00BE0E9A">
              <w:t xml:space="preserve">I fråga om distansavtal och </w:t>
            </w:r>
            <w:r w:rsidRPr="00BE0E9A">
              <w:rPr>
                <w:i/>
              </w:rPr>
              <w:t>hem</w:t>
            </w:r>
            <w:r>
              <w:rPr>
                <w:i/>
              </w:rPr>
              <w:softHyphen/>
            </w:r>
            <w:r w:rsidRPr="00BE0E9A">
              <w:rPr>
                <w:i/>
              </w:rPr>
              <w:t>försäljningsavtal</w:t>
            </w:r>
            <w:r w:rsidRPr="00BE0E9A">
              <w:t xml:space="preserve"> finns särskilda bestämmelser i </w:t>
            </w:r>
            <w:r w:rsidRPr="00BE0E9A">
              <w:rPr>
                <w:i/>
              </w:rPr>
              <w:t>distans- och hem</w:t>
            </w:r>
            <w:r>
              <w:rPr>
                <w:i/>
              </w:rPr>
              <w:softHyphen/>
            </w:r>
            <w:r w:rsidRPr="00BE0E9A">
              <w:rPr>
                <w:i/>
              </w:rPr>
              <w:t>försäljningslagen (2005:59)</w:t>
            </w:r>
            <w:r w:rsidRPr="00BE0E9A">
              <w:t>.</w:t>
            </w:r>
          </w:p>
        </w:tc>
        <w:tc>
          <w:tcPr>
            <w:tcW w:w="3061" w:type="dxa"/>
            <w:shd w:val="clear" w:color="auto" w:fill="auto"/>
          </w:tcPr>
          <w:p w:rsidR="00C66AFA" w:rsidRDefault="00C66AFA" w:rsidP="00C66AFA">
            <w:pPr>
              <w:pStyle w:val="Brdtextmedindrag"/>
            </w:pPr>
            <w:r w:rsidRPr="00BE0E9A">
              <w:t xml:space="preserve">I fråga om distansavtal och </w:t>
            </w:r>
            <w:r w:rsidRPr="00BE0E9A">
              <w:rPr>
                <w:i/>
              </w:rPr>
              <w:t>avta</w:t>
            </w:r>
            <w:r>
              <w:rPr>
                <w:i/>
              </w:rPr>
              <w:t xml:space="preserve">l </w:t>
            </w:r>
            <w:r w:rsidRPr="006F0ABC">
              <w:rPr>
                <w:i/>
                <w:spacing w:val="-2"/>
              </w:rPr>
              <w:t>utanför affärslokaler</w:t>
            </w:r>
            <w:r w:rsidRPr="006F0ABC">
              <w:rPr>
                <w:spacing w:val="-2"/>
              </w:rPr>
              <w:t xml:space="preserve"> finns särskilda</w:t>
            </w:r>
            <w:r w:rsidRPr="00BE0E9A">
              <w:t xml:space="preserve"> bestämmelser i </w:t>
            </w:r>
            <w:r w:rsidRPr="00BE0E9A">
              <w:rPr>
                <w:i/>
              </w:rPr>
              <w:t>lagen (2005:59) om dist</w:t>
            </w:r>
            <w:r>
              <w:rPr>
                <w:i/>
              </w:rPr>
              <w:t>ansavtal och avtal utanför</w:t>
            </w:r>
            <w:r w:rsidRPr="00BE0E9A">
              <w:rPr>
                <w:i/>
              </w:rPr>
              <w:t xml:space="preserve"> affärslokaler.</w:t>
            </w:r>
          </w:p>
        </w:tc>
      </w:tr>
    </w:tbl>
    <w:p w:rsidR="00C66AFA" w:rsidRDefault="00C66AFA" w:rsidP="00C66AFA">
      <w:pPr>
        <w:pStyle w:val="Brdtextmedindrag"/>
      </w:pPr>
    </w:p>
    <w:p w:rsidR="00C66AFA" w:rsidRDefault="00C66AFA" w:rsidP="00C66AFA">
      <w:pPr>
        <w:pStyle w:val="Brdtextmedindrag"/>
        <w:jc w:val="center"/>
      </w:pPr>
      <w:r>
        <w:t>22 §</w:t>
      </w:r>
      <w:r>
        <w:rPr>
          <w:rStyle w:val="Fotnotsreferens"/>
        </w:rPr>
        <w:footnoteReference w:id="43"/>
      </w:r>
    </w:p>
    <w:p w:rsidR="00C66AFA" w:rsidRDefault="00C66AFA" w:rsidP="00C66AFA">
      <w:pPr>
        <w:pStyle w:val="Brdtextmedindrag"/>
      </w:pPr>
      <w:r w:rsidRPr="00BE0E9A">
        <w:t>Agenten får inte utan särskilt bemyndigande ta emot betalning för sålda varor eller efter det att ett avtal har ingåtts medge anstånd med betalningen eller nedsättning i priset eller annan ändring i avtalet.</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Tr="00C66AFA">
        <w:tc>
          <w:tcPr>
            <w:tcW w:w="3061" w:type="dxa"/>
            <w:shd w:val="clear" w:color="auto" w:fill="auto"/>
          </w:tcPr>
          <w:p w:rsidR="00C66AFA" w:rsidRDefault="00C66AFA" w:rsidP="00C66AFA">
            <w:pPr>
              <w:pStyle w:val="Brdtextmedindrag"/>
            </w:pPr>
            <w:r w:rsidRPr="00D52D31">
              <w:rPr>
                <w:i/>
              </w:rPr>
              <w:t>Får</w:t>
            </w:r>
            <w:r w:rsidRPr="00BE0E9A">
              <w:t xml:space="preserve"> huvudmannen kännedom om att agenten utan bemyndigande har vidtagit en åtgärd som avses i första stycket beträffande ett avtal som kan anses ha kommit till stånd genom agentens medverkan eller som har ingåtts med en tredje man som hör till ett område eller en kundkrets som har tilldelats agent</w:t>
            </w:r>
            <w:r>
              <w:softHyphen/>
            </w:r>
            <w:r w:rsidRPr="00BE0E9A">
              <w:t xml:space="preserve">en, </w:t>
            </w:r>
            <w:r w:rsidRPr="00BE0E9A">
              <w:rPr>
                <w:i/>
              </w:rPr>
              <w:t>skall</w:t>
            </w:r>
            <w:r>
              <w:t xml:space="preserve"> </w:t>
            </w:r>
            <w:r w:rsidRPr="003512F8">
              <w:t>huvudmannen, om han inte vill godkänna åtgärden, med</w:t>
            </w:r>
            <w:r>
              <w:softHyphen/>
            </w:r>
            <w:r w:rsidRPr="003512F8">
              <w:t xml:space="preserve">dela tredje man detta utan oskäligt uppehåll. </w:t>
            </w:r>
            <w:r w:rsidRPr="00D52D31">
              <w:rPr>
                <w:i/>
              </w:rPr>
              <w:t xml:space="preserve">Gör </w:t>
            </w:r>
            <w:r w:rsidRPr="003512F8">
              <w:t>han inte det, anses han ha godkänt åtgärden.</w:t>
            </w:r>
          </w:p>
        </w:tc>
        <w:tc>
          <w:tcPr>
            <w:tcW w:w="3061" w:type="dxa"/>
            <w:shd w:val="clear" w:color="auto" w:fill="auto"/>
          </w:tcPr>
          <w:p w:rsidR="00C66AFA" w:rsidRDefault="00C66AFA" w:rsidP="00C66AFA">
            <w:pPr>
              <w:pStyle w:val="Brdtextmedindrag"/>
            </w:pPr>
            <w:r w:rsidRPr="00D52D31">
              <w:rPr>
                <w:i/>
              </w:rPr>
              <w:t>Om</w:t>
            </w:r>
            <w:r w:rsidRPr="003512F8">
              <w:t xml:space="preserve"> huvudmannen</w:t>
            </w:r>
            <w:r>
              <w:t xml:space="preserve"> </w:t>
            </w:r>
            <w:r w:rsidRPr="00D52D31">
              <w:rPr>
                <w:i/>
              </w:rPr>
              <w:t>får</w:t>
            </w:r>
            <w:r w:rsidRPr="003512F8">
              <w:t xml:space="preserve"> kännedom om att agenten utan bemyndigande har vidtagit en åtgärd som avses i första stycket beträffande ett avtal som kan anses ha kommit till stånd genom agentens medverkan eller som har ingåtts med en tredje man som hör till ett område eller en kundkrets som har tilldelats agent</w:t>
            </w:r>
            <w:r>
              <w:softHyphen/>
            </w:r>
            <w:r w:rsidRPr="003512F8">
              <w:t xml:space="preserve">en, </w:t>
            </w:r>
            <w:r w:rsidRPr="003512F8">
              <w:rPr>
                <w:i/>
              </w:rPr>
              <w:t>ska</w:t>
            </w:r>
            <w:r>
              <w:rPr>
                <w:i/>
              </w:rPr>
              <w:t xml:space="preserve"> </w:t>
            </w:r>
            <w:r w:rsidRPr="003512F8">
              <w:t>huvudmannen, om han inte vill godkänna åtgärden, meddela tredje man d</w:t>
            </w:r>
            <w:r>
              <w:t>etta utan oskäligt uppe</w:t>
            </w:r>
            <w:r w:rsidR="00AA70C1">
              <w:softHyphen/>
            </w:r>
            <w:r>
              <w:t xml:space="preserve">håll. </w:t>
            </w:r>
            <w:r w:rsidRPr="008E596A">
              <w:rPr>
                <w:i/>
              </w:rPr>
              <w:t>Om</w:t>
            </w:r>
            <w:r w:rsidRPr="003512F8">
              <w:t xml:space="preserve"> han inte</w:t>
            </w:r>
            <w:r>
              <w:t xml:space="preserve"> </w:t>
            </w:r>
            <w:r w:rsidRPr="008E596A">
              <w:rPr>
                <w:i/>
              </w:rPr>
              <w:t>gör</w:t>
            </w:r>
            <w:r w:rsidRPr="003512F8">
              <w:t xml:space="preserve"> det, anses han ha godkänt åtgärden.</w:t>
            </w:r>
          </w:p>
        </w:tc>
      </w:tr>
      <w:tr w:rsidR="00C66AFA" w:rsidTr="00C66AFA">
        <w:tc>
          <w:tcPr>
            <w:tcW w:w="3061" w:type="dxa"/>
            <w:shd w:val="clear" w:color="auto" w:fill="auto"/>
          </w:tcPr>
          <w:p w:rsidR="00C66AFA" w:rsidRPr="00BE0E9A" w:rsidRDefault="00C66AFA" w:rsidP="00C66AFA">
            <w:pPr>
              <w:pStyle w:val="Brdtextmedindrag"/>
            </w:pPr>
            <w:r w:rsidRPr="003512F8">
              <w:t xml:space="preserve">I fråga om distansavtal och </w:t>
            </w:r>
            <w:r w:rsidRPr="003512F8">
              <w:rPr>
                <w:i/>
              </w:rPr>
              <w:t>hem</w:t>
            </w:r>
            <w:r>
              <w:rPr>
                <w:i/>
              </w:rPr>
              <w:softHyphen/>
            </w:r>
            <w:r w:rsidRPr="003512F8">
              <w:rPr>
                <w:i/>
              </w:rPr>
              <w:t>försäljningsavtal</w:t>
            </w:r>
            <w:r w:rsidRPr="003512F8">
              <w:t xml:space="preserve"> finns särskilda bestämmelser i </w:t>
            </w:r>
            <w:r w:rsidRPr="003512F8">
              <w:rPr>
                <w:i/>
              </w:rPr>
              <w:t>distans- och hem</w:t>
            </w:r>
            <w:r>
              <w:rPr>
                <w:i/>
              </w:rPr>
              <w:softHyphen/>
            </w:r>
            <w:r w:rsidRPr="003512F8">
              <w:rPr>
                <w:i/>
              </w:rPr>
              <w:t>försäljningslagen (2005:59).</w:t>
            </w:r>
          </w:p>
        </w:tc>
        <w:tc>
          <w:tcPr>
            <w:tcW w:w="3061" w:type="dxa"/>
            <w:shd w:val="clear" w:color="auto" w:fill="auto"/>
          </w:tcPr>
          <w:p w:rsidR="00C66AFA" w:rsidRPr="003512F8" w:rsidRDefault="00C66AFA" w:rsidP="00C66AFA">
            <w:pPr>
              <w:pStyle w:val="Brdtextmedindrag"/>
            </w:pPr>
            <w:r w:rsidRPr="003512F8">
              <w:t xml:space="preserve">I fråga om distansavtal och </w:t>
            </w:r>
            <w:r>
              <w:rPr>
                <w:i/>
              </w:rPr>
              <w:t xml:space="preserve">avtal </w:t>
            </w:r>
            <w:r w:rsidRPr="006F0ABC">
              <w:rPr>
                <w:i/>
                <w:spacing w:val="-2"/>
              </w:rPr>
              <w:t>utanför affärslokaler</w:t>
            </w:r>
            <w:r w:rsidRPr="006F0ABC">
              <w:rPr>
                <w:spacing w:val="-2"/>
              </w:rPr>
              <w:t xml:space="preserve"> finns särskilda</w:t>
            </w:r>
            <w:r w:rsidRPr="003512F8">
              <w:t xml:space="preserve"> bestämmelser i </w:t>
            </w:r>
            <w:r w:rsidRPr="003512F8">
              <w:rPr>
                <w:i/>
              </w:rPr>
              <w:t>lagen (2005:59) om dist</w:t>
            </w:r>
            <w:r>
              <w:rPr>
                <w:i/>
              </w:rPr>
              <w:t>ansavtal och avtal utanför</w:t>
            </w:r>
            <w:r w:rsidRPr="003512F8">
              <w:rPr>
                <w:i/>
              </w:rPr>
              <w:t xml:space="preserve"> affärslokaler.</w:t>
            </w:r>
          </w:p>
        </w:tc>
      </w:tr>
    </w:tbl>
    <w:p w:rsidR="00C66AFA" w:rsidRDefault="00C66AFA" w:rsidP="00C66AFA">
      <w:pPr>
        <w:pStyle w:val="Brdtext"/>
        <w:spacing w:after="10"/>
        <w:rPr>
          <w:u w:val="single"/>
        </w:rPr>
      </w:pPr>
      <w:r w:rsidRPr="003512F8">
        <w:rPr>
          <w:u w:val="single"/>
        </w:rPr>
        <w:t>                                     </w:t>
      </w:r>
    </w:p>
    <w:p w:rsidR="00C66AFA" w:rsidRDefault="00C66AFA" w:rsidP="00C66AFA">
      <w:pPr>
        <w:pStyle w:val="Brdtextmedindrag"/>
      </w:pPr>
    </w:p>
    <w:p w:rsidR="00C66AFA" w:rsidRDefault="00C66AFA" w:rsidP="00C66AFA">
      <w:pPr>
        <w:pStyle w:val="Brdtextmedindrag"/>
      </w:pPr>
      <w:r w:rsidRPr="003512F8">
        <w:t>Denna lag träder i kraft den 13 juni 2014.</w:t>
      </w:r>
    </w:p>
    <w:p w:rsidR="00C66AFA" w:rsidRDefault="00C66AFA" w:rsidP="00C66AFA">
      <w:pPr>
        <w:pStyle w:val="Brdtextmedindrag"/>
        <w:sectPr w:rsidR="00C66AFA" w:rsidSect="00C66AFA">
          <w:footnotePr>
            <w:numRestart w:val="eachSect"/>
          </w:footnotePr>
          <w:pgSz w:w="9356" w:h="13721" w:code="9"/>
          <w:pgMar w:top="794" w:right="2438" w:bottom="1191" w:left="1020" w:header="0" w:footer="709" w:gutter="0"/>
          <w:cols w:space="720"/>
          <w:docGrid w:linePitch="245"/>
        </w:sectPr>
      </w:pPr>
    </w:p>
    <w:p w:rsidR="00C66AFA" w:rsidRDefault="00B53FBE" w:rsidP="00B53FBE">
      <w:pPr>
        <w:pStyle w:val="Rubrik2utannumrering"/>
        <w:spacing w:before="0"/>
        <w:ind w:left="900" w:hanging="900"/>
      </w:pPr>
      <w:r>
        <w:lastRenderedPageBreak/>
        <w:t>3</w:t>
      </w:r>
      <w:r>
        <w:tab/>
      </w:r>
      <w:r>
        <w:tab/>
      </w:r>
      <w:r w:rsidR="00C66AFA">
        <w:t>Förslag till lag om ändring i lagen (1994:1512) om avtalsvillkor i konsumentförhållanden</w:t>
      </w:r>
    </w:p>
    <w:p w:rsidR="00C66AFA" w:rsidRDefault="00C66AFA" w:rsidP="00C66AFA">
      <w:pPr>
        <w:pStyle w:val="Brdtextmedindrag"/>
      </w:pPr>
      <w:r>
        <w:t>Härigenom föreskrivs</w:t>
      </w:r>
      <w:r>
        <w:rPr>
          <w:rStyle w:val="Fotnotsreferens"/>
        </w:rPr>
        <w:footnoteReference w:id="44"/>
      </w:r>
      <w:r>
        <w:t xml:space="preserve"> i fråga om lagen (1994:1512) om avtalsvillkor i konsumentförhållanden </w:t>
      </w:r>
    </w:p>
    <w:p w:rsidR="00C66AFA" w:rsidRDefault="00C66AFA" w:rsidP="00C66AFA">
      <w:pPr>
        <w:pStyle w:val="Brdtextmedindrag"/>
      </w:pPr>
      <w:r w:rsidRPr="00730438">
        <w:rPr>
          <w:i/>
        </w:rPr>
        <w:t>dels</w:t>
      </w:r>
      <w:r>
        <w:t xml:space="preserve"> att nuvarande 13 § ska betecknas 14 §,</w:t>
      </w:r>
    </w:p>
    <w:p w:rsidR="00C66AFA" w:rsidRDefault="00C66AFA" w:rsidP="00C66AFA">
      <w:pPr>
        <w:pStyle w:val="Brdtextmedindrag"/>
      </w:pPr>
      <w:r w:rsidRPr="00730438">
        <w:rPr>
          <w:i/>
        </w:rPr>
        <w:t>dels</w:t>
      </w:r>
      <w:r>
        <w:t xml:space="preserve"> att det i lagen ska införas två nya paragrafer, 3 a och 13 §§, av följande lydelse.</w:t>
      </w:r>
    </w:p>
    <w:p w:rsidR="00C66AFA" w:rsidRDefault="00C66AFA" w:rsidP="00C66AFA">
      <w:pPr>
        <w:pStyle w:val="Brdtextmedindrag"/>
      </w:pPr>
    </w:p>
    <w:p w:rsidR="00C66AFA" w:rsidRDefault="00C66AFA" w:rsidP="00C66AFA">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RPr="00730438" w:rsidTr="00C66AFA">
        <w:tc>
          <w:tcPr>
            <w:tcW w:w="3061" w:type="dxa"/>
            <w:shd w:val="clear" w:color="auto" w:fill="auto"/>
          </w:tcPr>
          <w:p w:rsidR="00C66AFA" w:rsidRPr="00730438" w:rsidRDefault="00C66AFA" w:rsidP="00C66AFA">
            <w:pPr>
              <w:pStyle w:val="Brdtext"/>
              <w:rPr>
                <w:i/>
              </w:rPr>
            </w:pPr>
            <w:r w:rsidRPr="00730438">
              <w:rPr>
                <w:i/>
              </w:rPr>
              <w:t>Nuvarande lydelse</w:t>
            </w:r>
          </w:p>
        </w:tc>
        <w:tc>
          <w:tcPr>
            <w:tcW w:w="3061" w:type="dxa"/>
            <w:shd w:val="clear" w:color="auto" w:fill="auto"/>
          </w:tcPr>
          <w:p w:rsidR="00C66AFA" w:rsidRPr="00730438" w:rsidRDefault="00C66AFA" w:rsidP="00C66AFA">
            <w:pPr>
              <w:pStyle w:val="Brdtext"/>
              <w:rPr>
                <w:i/>
              </w:rPr>
            </w:pPr>
            <w:r w:rsidRPr="00730438">
              <w:rPr>
                <w:i/>
              </w:rPr>
              <w:t>Föreslagen lydelse</w:t>
            </w:r>
          </w:p>
        </w:tc>
      </w:tr>
    </w:tbl>
    <w:p w:rsidR="00C66AFA" w:rsidRDefault="00C66AFA" w:rsidP="00C66AFA">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Tr="00C66AFA">
        <w:tc>
          <w:tcPr>
            <w:tcW w:w="3061" w:type="dxa"/>
            <w:shd w:val="clear" w:color="auto" w:fill="auto"/>
          </w:tcPr>
          <w:p w:rsidR="00C66AFA" w:rsidRDefault="00C66AFA" w:rsidP="00C66AFA">
            <w:pPr>
              <w:pStyle w:val="Brdtextmedindrag"/>
            </w:pPr>
          </w:p>
        </w:tc>
        <w:tc>
          <w:tcPr>
            <w:tcW w:w="3061" w:type="dxa"/>
            <w:shd w:val="clear" w:color="auto" w:fill="auto"/>
          </w:tcPr>
          <w:p w:rsidR="00C66AFA" w:rsidRPr="00730438" w:rsidRDefault="00C66AFA" w:rsidP="00C66AFA">
            <w:pPr>
              <w:pStyle w:val="Brdtext"/>
              <w:rPr>
                <w:i/>
              </w:rPr>
            </w:pPr>
            <w:r w:rsidRPr="00730438">
              <w:rPr>
                <w:i/>
              </w:rPr>
              <w:t>3 a §</w:t>
            </w:r>
          </w:p>
        </w:tc>
      </w:tr>
      <w:tr w:rsidR="00C66AFA" w:rsidTr="00C66AFA">
        <w:tc>
          <w:tcPr>
            <w:tcW w:w="3061" w:type="dxa"/>
            <w:shd w:val="clear" w:color="auto" w:fill="auto"/>
          </w:tcPr>
          <w:p w:rsidR="00C66AFA" w:rsidRDefault="00C66AFA" w:rsidP="00C66AFA">
            <w:pPr>
              <w:pStyle w:val="Brdtextmedindrag"/>
            </w:pPr>
          </w:p>
        </w:tc>
        <w:tc>
          <w:tcPr>
            <w:tcW w:w="3061" w:type="dxa"/>
            <w:shd w:val="clear" w:color="auto" w:fill="auto"/>
          </w:tcPr>
          <w:p w:rsidR="00C66AFA" w:rsidRPr="00730438" w:rsidRDefault="00C66AFA" w:rsidP="00C66AFA">
            <w:pPr>
              <w:pStyle w:val="Brdtextmedindrag"/>
              <w:rPr>
                <w:i/>
              </w:rPr>
            </w:pPr>
            <w:r w:rsidRPr="00730438">
              <w:rPr>
                <w:i/>
              </w:rPr>
              <w:t>Vid tillämpning av 3 § ska ett avtalsvillkor anses oskäligt om de</w:t>
            </w:r>
            <w:r>
              <w:rPr>
                <w:i/>
              </w:rPr>
              <w:t xml:space="preserve">t innebär att </w:t>
            </w:r>
            <w:r w:rsidRPr="00730438">
              <w:rPr>
                <w:i/>
              </w:rPr>
              <w:t>konsument</w:t>
            </w:r>
            <w:r>
              <w:rPr>
                <w:i/>
              </w:rPr>
              <w:t>en</w:t>
            </w:r>
            <w:r w:rsidRPr="00730438">
              <w:rPr>
                <w:i/>
              </w:rPr>
              <w:t xml:space="preserve"> är hän</w:t>
            </w:r>
            <w:r>
              <w:rPr>
                <w:i/>
              </w:rPr>
              <w:softHyphen/>
            </w:r>
            <w:r w:rsidRPr="00730438">
              <w:rPr>
                <w:i/>
              </w:rPr>
              <w:t xml:space="preserve">visad till att använda </w:t>
            </w:r>
            <w:r>
              <w:rPr>
                <w:i/>
              </w:rPr>
              <w:t>ett telefon</w:t>
            </w:r>
            <w:r>
              <w:rPr>
                <w:i/>
              </w:rPr>
              <w:softHyphen/>
              <w:t>nummer med förhöjd taxa för att</w:t>
            </w:r>
            <w:r w:rsidRPr="00730438">
              <w:rPr>
                <w:i/>
              </w:rPr>
              <w:t xml:space="preserve"> ta kontakt med näringsidkaren </w:t>
            </w:r>
            <w:r>
              <w:rPr>
                <w:i/>
              </w:rPr>
              <w:t xml:space="preserve">per telefon </w:t>
            </w:r>
            <w:r w:rsidRPr="00730438">
              <w:rPr>
                <w:i/>
              </w:rPr>
              <w:t xml:space="preserve">med anledning av ett </w:t>
            </w:r>
            <w:r>
              <w:rPr>
                <w:i/>
              </w:rPr>
              <w:t xml:space="preserve">mellan dem </w:t>
            </w:r>
            <w:r w:rsidRPr="00730438">
              <w:rPr>
                <w:i/>
              </w:rPr>
              <w:t>ingånget avtal.</w:t>
            </w:r>
          </w:p>
        </w:tc>
      </w:tr>
    </w:tbl>
    <w:p w:rsidR="00C66AFA" w:rsidRDefault="00C66AFA" w:rsidP="00C66AFA">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Tr="00C66AFA">
        <w:tc>
          <w:tcPr>
            <w:tcW w:w="3061" w:type="dxa"/>
            <w:shd w:val="clear" w:color="auto" w:fill="auto"/>
          </w:tcPr>
          <w:p w:rsidR="00C66AFA" w:rsidRDefault="00C66AFA" w:rsidP="00C66AFA">
            <w:pPr>
              <w:pStyle w:val="Brdtextmedindrag"/>
            </w:pPr>
          </w:p>
        </w:tc>
        <w:tc>
          <w:tcPr>
            <w:tcW w:w="3061" w:type="dxa"/>
            <w:shd w:val="clear" w:color="auto" w:fill="auto"/>
          </w:tcPr>
          <w:p w:rsidR="00C66AFA" w:rsidRPr="00730438" w:rsidRDefault="00C66AFA" w:rsidP="00C66AFA">
            <w:pPr>
              <w:pStyle w:val="Brdtext"/>
              <w:rPr>
                <w:i/>
              </w:rPr>
            </w:pPr>
            <w:r w:rsidRPr="00730438">
              <w:rPr>
                <w:i/>
              </w:rPr>
              <w:t>13 §</w:t>
            </w:r>
          </w:p>
        </w:tc>
      </w:tr>
      <w:tr w:rsidR="00C66AFA" w:rsidTr="00C66AFA">
        <w:tc>
          <w:tcPr>
            <w:tcW w:w="3061" w:type="dxa"/>
            <w:shd w:val="clear" w:color="auto" w:fill="auto"/>
          </w:tcPr>
          <w:p w:rsidR="00C66AFA" w:rsidRDefault="00C66AFA" w:rsidP="00C66AFA">
            <w:pPr>
              <w:pStyle w:val="Brdtextmedindrag"/>
            </w:pPr>
          </w:p>
        </w:tc>
        <w:tc>
          <w:tcPr>
            <w:tcW w:w="3061" w:type="dxa"/>
            <w:shd w:val="clear" w:color="auto" w:fill="auto"/>
          </w:tcPr>
          <w:p w:rsidR="00C66AFA" w:rsidRPr="00730438" w:rsidRDefault="00C66AFA" w:rsidP="00C66AFA">
            <w:pPr>
              <w:pStyle w:val="Brdtextmedindrag"/>
              <w:rPr>
                <w:i/>
              </w:rPr>
            </w:pPr>
            <w:r w:rsidRPr="00730438">
              <w:rPr>
                <w:i/>
              </w:rPr>
              <w:t xml:space="preserve">Ett avtalsvillkor som innebär att konsumenten ska betala mer </w:t>
            </w:r>
            <w:r>
              <w:rPr>
                <w:i/>
              </w:rPr>
              <w:t xml:space="preserve">för en vara, tjänst eller annan nyttighet </w:t>
            </w:r>
            <w:r w:rsidRPr="00730438">
              <w:rPr>
                <w:i/>
              </w:rPr>
              <w:t>än</w:t>
            </w:r>
            <w:r>
              <w:rPr>
                <w:i/>
              </w:rPr>
              <w:t xml:space="preserve"> det som i avtalet utges vara priset för nyttigheten är utan ver</w:t>
            </w:r>
            <w:r>
              <w:rPr>
                <w:i/>
              </w:rPr>
              <w:softHyphen/>
              <w:t>kan mot konsumenten, om denne inte uttryckligen har godkänt</w:t>
            </w:r>
            <w:r w:rsidRPr="00730438">
              <w:rPr>
                <w:i/>
              </w:rPr>
              <w:t xml:space="preserve"> villkoret.</w:t>
            </w:r>
          </w:p>
        </w:tc>
      </w:tr>
    </w:tbl>
    <w:p w:rsidR="00C66AFA" w:rsidRDefault="00C66AFA" w:rsidP="00C66AFA">
      <w:pPr>
        <w:pStyle w:val="Brdtext"/>
        <w:spacing w:after="10"/>
        <w:rPr>
          <w:u w:val="single"/>
        </w:rPr>
      </w:pPr>
      <w:r w:rsidRPr="00730438">
        <w:rPr>
          <w:u w:val="single"/>
        </w:rPr>
        <w:t>                                     </w:t>
      </w:r>
    </w:p>
    <w:p w:rsidR="00C66AFA" w:rsidRDefault="00C66AFA" w:rsidP="00C66AFA">
      <w:pPr>
        <w:pStyle w:val="Brdtextmedindrag"/>
      </w:pPr>
    </w:p>
    <w:p w:rsidR="00C66AFA" w:rsidRDefault="00C66AFA" w:rsidP="00C66AFA">
      <w:pPr>
        <w:pStyle w:val="Brdtextmedindrag"/>
      </w:pPr>
      <w:r>
        <w:t>1. Denna lag träder i kraft den 13 juni 2014.</w:t>
      </w:r>
    </w:p>
    <w:p w:rsidR="00C66AFA" w:rsidRDefault="00C66AFA" w:rsidP="00C66AFA">
      <w:pPr>
        <w:pStyle w:val="Brdtextmedindrag"/>
      </w:pPr>
      <w:r>
        <w:t>2. Bestämmelsen i 13 § gäller endast för avtal som har ingåtts efter ikraftträdandet.</w:t>
      </w:r>
    </w:p>
    <w:p w:rsidR="00C66AFA" w:rsidRDefault="00C66AFA" w:rsidP="00C66AFA">
      <w:pPr>
        <w:pStyle w:val="Brdtextmedindrag"/>
        <w:sectPr w:rsidR="00C66AFA" w:rsidSect="00C66AFA">
          <w:footnotePr>
            <w:numRestart w:val="eachSect"/>
          </w:footnotePr>
          <w:pgSz w:w="9356" w:h="13721" w:code="9"/>
          <w:pgMar w:top="794" w:right="2438" w:bottom="1191" w:left="1020" w:header="0" w:footer="709" w:gutter="0"/>
          <w:cols w:space="720"/>
          <w:docGrid w:linePitch="245"/>
        </w:sectPr>
      </w:pPr>
    </w:p>
    <w:p w:rsidR="00C66AFA" w:rsidRDefault="00B53FBE" w:rsidP="00B53FBE">
      <w:pPr>
        <w:pStyle w:val="Rubrik2utannumrering"/>
        <w:spacing w:before="0"/>
        <w:ind w:left="900" w:hanging="900"/>
      </w:pPr>
      <w:r>
        <w:lastRenderedPageBreak/>
        <w:t>4</w:t>
      </w:r>
      <w:r>
        <w:tab/>
      </w:r>
      <w:r>
        <w:tab/>
      </w:r>
      <w:r w:rsidR="00C66AFA">
        <w:t>Förslag till lag om ändring i distans- och hemförsäljningslagen (2005:59)</w:t>
      </w:r>
    </w:p>
    <w:p w:rsidR="00C66AFA" w:rsidRDefault="00C66AFA" w:rsidP="00C66AFA">
      <w:pPr>
        <w:pStyle w:val="Brdtextmedindrag"/>
      </w:pPr>
      <w:r>
        <w:t>Härigenom föreskrivs</w:t>
      </w:r>
      <w:r>
        <w:rPr>
          <w:rStyle w:val="Fotnotsreferens"/>
        </w:rPr>
        <w:footnoteReference w:id="45"/>
      </w:r>
      <w:r>
        <w:t xml:space="preserve"> i fråga om distans- och hemförsäljningslagen (2005:59)</w:t>
      </w:r>
    </w:p>
    <w:p w:rsidR="00C66AFA" w:rsidRDefault="00C66AFA" w:rsidP="00C66AFA">
      <w:pPr>
        <w:pStyle w:val="Brdtextmedindrag"/>
      </w:pPr>
      <w:r w:rsidRPr="00724E52">
        <w:rPr>
          <w:i/>
        </w:rPr>
        <w:t>dels</w:t>
      </w:r>
      <w:r>
        <w:t xml:space="preserve"> att 2 kap., 4 kap. och 5 kap. ska upphöra att gälla,</w:t>
      </w:r>
    </w:p>
    <w:p w:rsidR="00C66AFA" w:rsidRDefault="00C66AFA" w:rsidP="00C66AFA">
      <w:pPr>
        <w:pStyle w:val="Brdtextmedindrag"/>
      </w:pPr>
      <w:r w:rsidRPr="00724E52">
        <w:rPr>
          <w:i/>
        </w:rPr>
        <w:t>dels</w:t>
      </w:r>
      <w:r>
        <w:t xml:space="preserve"> att nuvarande 1 kap. 3 § ska betecknas 1 kap. 4 §,</w:t>
      </w:r>
    </w:p>
    <w:p w:rsidR="00C66AFA" w:rsidRDefault="00C66AFA" w:rsidP="00C66AFA">
      <w:pPr>
        <w:pStyle w:val="Brdtextmedindrag"/>
      </w:pPr>
      <w:r w:rsidRPr="005D3D09">
        <w:rPr>
          <w:i/>
        </w:rPr>
        <w:t>dels</w:t>
      </w:r>
      <w:r>
        <w:t xml:space="preserve"> att 1 kap. 1 och 2 §§, 3 kap. 1–3, 7, 8, 11 och 12 §§ samt rubrikerna till lagen och till 3 kap. ska ha följande lydelse,</w:t>
      </w:r>
    </w:p>
    <w:p w:rsidR="00C66AFA" w:rsidRDefault="00C66AFA" w:rsidP="00C66AFA">
      <w:pPr>
        <w:pStyle w:val="Brdtextmedindrag"/>
      </w:pPr>
      <w:r w:rsidRPr="00724E52">
        <w:rPr>
          <w:i/>
        </w:rPr>
        <w:t>dels</w:t>
      </w:r>
      <w:r>
        <w:t xml:space="preserve"> att rubriken närmast före nuvarande 1 kap. 3 § ska sättas närmast före 1 kap. 4 §,</w:t>
      </w:r>
    </w:p>
    <w:p w:rsidR="00C66AFA" w:rsidRDefault="00C66AFA" w:rsidP="00C66AFA">
      <w:pPr>
        <w:pStyle w:val="Brdtextmedindrag"/>
      </w:pPr>
      <w:r w:rsidRPr="00724E52">
        <w:rPr>
          <w:i/>
        </w:rPr>
        <w:t>dels</w:t>
      </w:r>
      <w:r>
        <w:t xml:space="preserve"> att det i lagen ska införas ett nytt kapitel, 2 kap., två nya para</w:t>
      </w:r>
      <w:r>
        <w:softHyphen/>
        <w:t>grafer, 1 kap. 3 § och 3 kap. 14 §, samt närmast före 1 kap. 3 § och 3 kap. 14 § nya rubriker av följande lydelse.</w:t>
      </w:r>
    </w:p>
    <w:p w:rsidR="00C66AFA" w:rsidRDefault="00C66AFA" w:rsidP="00C66AFA">
      <w:pPr>
        <w:pStyle w:val="Brdtextmedindrag"/>
      </w:pPr>
    </w:p>
    <w:p w:rsidR="00C66AFA" w:rsidRDefault="00C66AFA" w:rsidP="00C66AFA">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RPr="00724E52" w:rsidTr="00C66AFA">
        <w:tc>
          <w:tcPr>
            <w:tcW w:w="3061" w:type="dxa"/>
            <w:shd w:val="clear" w:color="auto" w:fill="auto"/>
          </w:tcPr>
          <w:p w:rsidR="00C66AFA" w:rsidRPr="00724E52" w:rsidRDefault="00C66AFA" w:rsidP="00C66AFA">
            <w:pPr>
              <w:pStyle w:val="Brdtext"/>
              <w:rPr>
                <w:i/>
              </w:rPr>
            </w:pPr>
            <w:r w:rsidRPr="00724E52">
              <w:rPr>
                <w:i/>
              </w:rPr>
              <w:t>Nuvarande lydelse</w:t>
            </w:r>
          </w:p>
        </w:tc>
        <w:tc>
          <w:tcPr>
            <w:tcW w:w="3061" w:type="dxa"/>
            <w:shd w:val="clear" w:color="auto" w:fill="auto"/>
          </w:tcPr>
          <w:p w:rsidR="00C66AFA" w:rsidRPr="00724E52" w:rsidRDefault="00C66AFA" w:rsidP="00C66AFA">
            <w:pPr>
              <w:pStyle w:val="Brdtext"/>
              <w:rPr>
                <w:i/>
              </w:rPr>
            </w:pPr>
            <w:r w:rsidRPr="00724E52">
              <w:rPr>
                <w:i/>
              </w:rPr>
              <w:t>Föreslagen lydelse</w:t>
            </w:r>
          </w:p>
        </w:tc>
      </w:tr>
      <w:tr w:rsidR="00C66AFA" w:rsidTr="00C66AFA">
        <w:tc>
          <w:tcPr>
            <w:tcW w:w="3061" w:type="dxa"/>
            <w:shd w:val="clear" w:color="auto" w:fill="auto"/>
          </w:tcPr>
          <w:p w:rsidR="00C66AFA" w:rsidRPr="000D6719" w:rsidRDefault="00C66AFA" w:rsidP="00C66AFA">
            <w:pPr>
              <w:pStyle w:val="Rubrik4utannumrering"/>
              <w:rPr>
                <w:i/>
              </w:rPr>
            </w:pPr>
            <w:r w:rsidRPr="000D6719">
              <w:rPr>
                <w:i/>
              </w:rPr>
              <w:t>Distans- och hemförsäljningslag</w:t>
            </w:r>
          </w:p>
        </w:tc>
        <w:tc>
          <w:tcPr>
            <w:tcW w:w="3061" w:type="dxa"/>
            <w:shd w:val="clear" w:color="auto" w:fill="auto"/>
          </w:tcPr>
          <w:p w:rsidR="00C66AFA" w:rsidRPr="000D6719" w:rsidRDefault="00C66AFA" w:rsidP="00C66AFA">
            <w:pPr>
              <w:pStyle w:val="Rubrik4utannumrering"/>
              <w:rPr>
                <w:i/>
              </w:rPr>
            </w:pPr>
            <w:r w:rsidRPr="000D6719">
              <w:rPr>
                <w:i/>
              </w:rPr>
              <w:t>Lag om dist</w:t>
            </w:r>
            <w:r>
              <w:rPr>
                <w:i/>
              </w:rPr>
              <w:t>ansavtal och avtal utanför</w:t>
            </w:r>
            <w:r w:rsidRPr="000D6719">
              <w:rPr>
                <w:i/>
              </w:rPr>
              <w:t xml:space="preserve"> affärslokaler</w:t>
            </w:r>
          </w:p>
        </w:tc>
      </w:tr>
    </w:tbl>
    <w:p w:rsidR="00C66AFA" w:rsidRDefault="00C66AFA" w:rsidP="00C66AFA">
      <w:pPr>
        <w:pStyle w:val="Brdtextmedindrag"/>
      </w:pPr>
    </w:p>
    <w:p w:rsidR="00C66AFA" w:rsidRDefault="00C66AFA" w:rsidP="00C66AFA">
      <w:pPr>
        <w:pStyle w:val="Brdtextmedindrag"/>
        <w:jc w:val="center"/>
        <w:rPr>
          <w:b/>
        </w:rPr>
      </w:pPr>
      <w:r>
        <w:rPr>
          <w:b/>
        </w:rPr>
        <w:t>1 kap.</w:t>
      </w:r>
    </w:p>
    <w:p w:rsidR="00C66AFA" w:rsidRDefault="00C66AFA" w:rsidP="00C66AFA">
      <w:pPr>
        <w:pStyle w:val="Brdtextmedindrag"/>
        <w:jc w:val="center"/>
      </w:pPr>
      <w:r>
        <w:t>1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Tr="00C66AFA">
        <w:tc>
          <w:tcPr>
            <w:tcW w:w="3061" w:type="dxa"/>
            <w:shd w:val="clear" w:color="auto" w:fill="auto"/>
          </w:tcPr>
          <w:p w:rsidR="00C66AFA" w:rsidRDefault="00C66AFA" w:rsidP="00C66AFA">
            <w:pPr>
              <w:pStyle w:val="Brdtextmedindrag"/>
            </w:pPr>
            <w:r w:rsidRPr="00724E52">
              <w:t>Denna lag innehåller bestäm</w:t>
            </w:r>
            <w:r>
              <w:softHyphen/>
            </w:r>
            <w:r w:rsidRPr="00724E52">
              <w:t xml:space="preserve">melser om konsumentskydd vid distansavtal </w:t>
            </w:r>
            <w:r w:rsidRPr="00724E52">
              <w:rPr>
                <w:i/>
              </w:rPr>
              <w:t>om varor och icke fi</w:t>
            </w:r>
            <w:r>
              <w:rPr>
                <w:i/>
              </w:rPr>
              <w:softHyphen/>
            </w:r>
            <w:r w:rsidRPr="00724E52">
              <w:rPr>
                <w:i/>
              </w:rPr>
              <w:t>nansiella tjänster (2</w:t>
            </w:r>
            <w:r>
              <w:rPr>
                <w:i/>
              </w:rPr>
              <w:t> </w:t>
            </w:r>
            <w:r w:rsidRPr="00724E52">
              <w:rPr>
                <w:i/>
              </w:rPr>
              <w:t>kap.), distans</w:t>
            </w:r>
            <w:r>
              <w:rPr>
                <w:i/>
              </w:rPr>
              <w:softHyphen/>
            </w:r>
            <w:r w:rsidRPr="00724E52">
              <w:rPr>
                <w:i/>
              </w:rPr>
              <w:t>avtal om finansiella tjänster och finansiella instrument (3</w:t>
            </w:r>
            <w:r>
              <w:rPr>
                <w:i/>
              </w:rPr>
              <w:t> </w:t>
            </w:r>
            <w:r w:rsidRPr="00724E52">
              <w:rPr>
                <w:i/>
              </w:rPr>
              <w:t>kap.) och hemförsäljningsavtal (4</w:t>
            </w:r>
            <w:r>
              <w:rPr>
                <w:i/>
              </w:rPr>
              <w:t> </w:t>
            </w:r>
            <w:r w:rsidRPr="00724E52">
              <w:rPr>
                <w:i/>
              </w:rPr>
              <w:t>kap.). Lagen innehåller också gemen</w:t>
            </w:r>
            <w:r>
              <w:rPr>
                <w:i/>
              </w:rPr>
              <w:softHyphen/>
            </w:r>
            <w:r w:rsidRPr="00724E52">
              <w:rPr>
                <w:i/>
              </w:rPr>
              <w:t>samma bestämmelser för distans</w:t>
            </w:r>
            <w:r>
              <w:rPr>
                <w:i/>
              </w:rPr>
              <w:softHyphen/>
            </w:r>
            <w:r w:rsidRPr="00724E52">
              <w:rPr>
                <w:i/>
              </w:rPr>
              <w:t>avtal och hemförsäljningsavtal (1</w:t>
            </w:r>
            <w:r>
              <w:rPr>
                <w:i/>
              </w:rPr>
              <w:t xml:space="preserve"> </w:t>
            </w:r>
            <w:r w:rsidRPr="00724E52">
              <w:rPr>
                <w:i/>
              </w:rPr>
              <w:t>och 5</w:t>
            </w:r>
            <w:r>
              <w:rPr>
                <w:i/>
              </w:rPr>
              <w:t> </w:t>
            </w:r>
            <w:r w:rsidRPr="00724E52">
              <w:rPr>
                <w:i/>
              </w:rPr>
              <w:t>kap.). Dessa gemensamma bestämmelser gäller för alla distansavtal och hemförsäljnings</w:t>
            </w:r>
            <w:r>
              <w:rPr>
                <w:i/>
              </w:rPr>
              <w:softHyphen/>
            </w:r>
            <w:r w:rsidRPr="00724E52">
              <w:rPr>
                <w:i/>
              </w:rPr>
              <w:t>avtal som omfattas av lagen, om inte annat anges i lagen.</w:t>
            </w:r>
          </w:p>
        </w:tc>
        <w:tc>
          <w:tcPr>
            <w:tcW w:w="3061" w:type="dxa"/>
            <w:shd w:val="clear" w:color="auto" w:fill="auto"/>
          </w:tcPr>
          <w:p w:rsidR="00C66AFA" w:rsidRDefault="00C66AFA" w:rsidP="00C66AFA">
            <w:pPr>
              <w:pStyle w:val="Brdtextmedindrag"/>
            </w:pPr>
            <w:r w:rsidRPr="002246A2">
              <w:t>Denna lag innehåller bestäm</w:t>
            </w:r>
            <w:r>
              <w:softHyphen/>
            </w:r>
            <w:r w:rsidRPr="002246A2">
              <w:t xml:space="preserve">melser om konsumentskydd vid distansavtal </w:t>
            </w:r>
            <w:r>
              <w:rPr>
                <w:i/>
              </w:rPr>
              <w:t>och avtal utanför affärslokaler.</w:t>
            </w:r>
          </w:p>
        </w:tc>
      </w:tr>
    </w:tbl>
    <w:p w:rsidR="00C66AFA" w:rsidRDefault="00C66AFA" w:rsidP="00C66AFA">
      <w:pPr>
        <w:pStyle w:val="Brdtextmedindrag"/>
      </w:pPr>
    </w:p>
    <w:p w:rsidR="00C66AFA" w:rsidRDefault="00C66AFA" w:rsidP="00C66AFA">
      <w:pPr>
        <w:pStyle w:val="Brdtextmedindrag"/>
        <w:jc w:val="center"/>
      </w:pPr>
      <w:r>
        <w:t>2 §</w:t>
      </w:r>
    </w:p>
    <w:p w:rsidR="00C66AFA" w:rsidRDefault="00C66AFA" w:rsidP="00C66AFA">
      <w:pPr>
        <w:pStyle w:val="Brdtextmedindrag"/>
      </w:pPr>
      <w:r>
        <w:t>I lagen avses med</w:t>
      </w:r>
    </w:p>
    <w:p w:rsidR="00C66AFA" w:rsidRDefault="00C66AFA" w:rsidP="00C66AFA">
      <w:pPr>
        <w:pStyle w:val="Brdtextmedindrag"/>
      </w:pPr>
      <w:r w:rsidRPr="003751AC">
        <w:rPr>
          <w:i/>
        </w:rPr>
        <w:t>distansavtal</w:t>
      </w:r>
      <w:r w:rsidRPr="003751AC">
        <w:t>:</w:t>
      </w:r>
      <w:r>
        <w:t xml:space="preserve"> avtal som ingås inom ramen för ett av näringsidkaren organiserat system för att träffa avtal på distans och kommunikationen uteslutande sker på distans,</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Tr="00C66AFA">
        <w:tc>
          <w:tcPr>
            <w:tcW w:w="3061" w:type="dxa"/>
            <w:shd w:val="clear" w:color="auto" w:fill="auto"/>
          </w:tcPr>
          <w:p w:rsidR="00C66AFA" w:rsidRPr="008209DE" w:rsidRDefault="00C66AFA" w:rsidP="00C66AFA">
            <w:pPr>
              <w:pStyle w:val="Brdtextmedindrag"/>
              <w:rPr>
                <w:i/>
              </w:rPr>
            </w:pPr>
            <w:r w:rsidRPr="003C63C7">
              <w:rPr>
                <w:i/>
              </w:rPr>
              <w:lastRenderedPageBreak/>
              <w:t>hemförsäljningsavtal:</w:t>
            </w:r>
            <w:r w:rsidRPr="008209DE">
              <w:rPr>
                <w:i/>
              </w:rPr>
              <w:t xml:space="preserve"> avtal som ingås vid ett hembesök eller under en av näringsidkaren organiserad utflykt till en plats utanför dennes fasta försäljningsställe,</w:t>
            </w:r>
          </w:p>
        </w:tc>
        <w:tc>
          <w:tcPr>
            <w:tcW w:w="3061" w:type="dxa"/>
            <w:shd w:val="clear" w:color="auto" w:fill="auto"/>
          </w:tcPr>
          <w:p w:rsidR="00C66AFA" w:rsidRPr="008209DE" w:rsidRDefault="00C66AFA" w:rsidP="00C66AFA">
            <w:pPr>
              <w:pStyle w:val="Brdtextmedindrag"/>
              <w:rPr>
                <w:i/>
              </w:rPr>
            </w:pPr>
            <w:r>
              <w:rPr>
                <w:i/>
                <w:u w:val="single"/>
              </w:rPr>
              <w:t xml:space="preserve">avtal utanför </w:t>
            </w:r>
            <w:r w:rsidRPr="008209DE">
              <w:rPr>
                <w:i/>
                <w:u w:val="single"/>
              </w:rPr>
              <w:t>affärslokaler</w:t>
            </w:r>
            <w:r w:rsidRPr="001C2935">
              <w:rPr>
                <w:i/>
              </w:rPr>
              <w:t>:</w:t>
            </w:r>
            <w:r w:rsidRPr="008209DE">
              <w:rPr>
                <w:i/>
              </w:rPr>
              <w:t xml:space="preserve"> avtal som ingås</w:t>
            </w:r>
          </w:p>
          <w:p w:rsidR="00C66AFA" w:rsidRDefault="00C66AFA" w:rsidP="00C66AFA">
            <w:pPr>
              <w:pStyle w:val="Brdtextmedindrag"/>
            </w:pPr>
            <w:r w:rsidRPr="008209DE">
              <w:rPr>
                <w:i/>
              </w:rPr>
              <w:t>– då näringsidkaren och ko</w:t>
            </w:r>
            <w:r>
              <w:rPr>
                <w:i/>
              </w:rPr>
              <w:t>n</w:t>
            </w:r>
            <w:r>
              <w:rPr>
                <w:i/>
              </w:rPr>
              <w:softHyphen/>
              <w:t xml:space="preserve">sumenten samtidigt är </w:t>
            </w:r>
            <w:r w:rsidRPr="008209DE">
              <w:rPr>
                <w:i/>
              </w:rPr>
              <w:t>när</w:t>
            </w:r>
            <w:r>
              <w:rPr>
                <w:i/>
              </w:rPr>
              <w:t>varande på någon annan plats än i nä</w:t>
            </w:r>
            <w:r>
              <w:rPr>
                <w:i/>
              </w:rPr>
              <w:softHyphen/>
              <w:t>ringsidkarens fasta eller rörliga affärslokal eller</w:t>
            </w:r>
            <w:r w:rsidRPr="008209DE">
              <w:rPr>
                <w:i/>
              </w:rPr>
              <w:t xml:space="preserve"> efter det att kon</w:t>
            </w:r>
            <w:r>
              <w:rPr>
                <w:i/>
              </w:rPr>
              <w:softHyphen/>
            </w:r>
            <w:r w:rsidRPr="008209DE">
              <w:rPr>
                <w:i/>
              </w:rPr>
              <w:t xml:space="preserve">sumenten </w:t>
            </w:r>
            <w:r>
              <w:rPr>
                <w:i/>
              </w:rPr>
              <w:t xml:space="preserve">lämnat ett anbud på en sådan plats, </w:t>
            </w:r>
          </w:p>
        </w:tc>
      </w:tr>
      <w:tr w:rsidR="00C66AFA" w:rsidTr="00C66AFA">
        <w:tc>
          <w:tcPr>
            <w:tcW w:w="3061" w:type="dxa"/>
            <w:shd w:val="clear" w:color="auto" w:fill="auto"/>
          </w:tcPr>
          <w:p w:rsidR="00C66AFA" w:rsidRPr="008209DE" w:rsidRDefault="00C66AFA" w:rsidP="00C66AFA">
            <w:pPr>
              <w:pStyle w:val="Brdtextmedindrag"/>
              <w:rPr>
                <w:i/>
                <w:u w:val="single"/>
              </w:rPr>
            </w:pPr>
          </w:p>
        </w:tc>
        <w:tc>
          <w:tcPr>
            <w:tcW w:w="3061" w:type="dxa"/>
            <w:shd w:val="clear" w:color="auto" w:fill="auto"/>
          </w:tcPr>
          <w:p w:rsidR="00C66AFA" w:rsidRPr="008209DE" w:rsidRDefault="00C66AFA" w:rsidP="00C66AFA">
            <w:pPr>
              <w:pStyle w:val="Brdtextmedindrag"/>
              <w:rPr>
                <w:i/>
              </w:rPr>
            </w:pPr>
            <w:r>
              <w:rPr>
                <w:i/>
              </w:rPr>
              <w:t>– i näringsidkarens affärs</w:t>
            </w:r>
            <w:r>
              <w:rPr>
                <w:i/>
              </w:rPr>
              <w:softHyphen/>
              <w:t>lokal eller med hjälp av ett</w:t>
            </w:r>
            <w:r w:rsidRPr="008209DE">
              <w:rPr>
                <w:i/>
              </w:rPr>
              <w:t xml:space="preserve"> mede</w:t>
            </w:r>
            <w:r>
              <w:rPr>
                <w:i/>
              </w:rPr>
              <w:t>l för distanskommunikation i omedelbar anslutning till att</w:t>
            </w:r>
            <w:r w:rsidRPr="008209DE">
              <w:rPr>
                <w:i/>
              </w:rPr>
              <w:t xml:space="preserve"> konsumenten kontaktats </w:t>
            </w:r>
            <w:r>
              <w:rPr>
                <w:i/>
              </w:rPr>
              <w:t>av näringsidkaren på någon annan plats där de sam</w:t>
            </w:r>
            <w:r>
              <w:rPr>
                <w:i/>
              </w:rPr>
              <w:softHyphen/>
              <w:t>tidigt varit</w:t>
            </w:r>
            <w:r w:rsidRPr="008209DE">
              <w:rPr>
                <w:i/>
              </w:rPr>
              <w:t xml:space="preserve"> närvarande, eller</w:t>
            </w:r>
          </w:p>
        </w:tc>
      </w:tr>
      <w:tr w:rsidR="00C66AFA" w:rsidTr="00C66AFA">
        <w:tc>
          <w:tcPr>
            <w:tcW w:w="3061" w:type="dxa"/>
            <w:shd w:val="clear" w:color="auto" w:fill="auto"/>
          </w:tcPr>
          <w:p w:rsidR="00C66AFA" w:rsidRPr="008209DE" w:rsidRDefault="00C66AFA" w:rsidP="00C66AFA">
            <w:pPr>
              <w:pStyle w:val="Brdtextmedindrag"/>
              <w:rPr>
                <w:i/>
                <w:u w:val="single"/>
              </w:rPr>
            </w:pPr>
          </w:p>
        </w:tc>
        <w:tc>
          <w:tcPr>
            <w:tcW w:w="3061" w:type="dxa"/>
            <w:shd w:val="clear" w:color="auto" w:fill="auto"/>
          </w:tcPr>
          <w:p w:rsidR="00C66AFA" w:rsidRPr="008209DE" w:rsidRDefault="00C66AFA" w:rsidP="00AA70C1">
            <w:pPr>
              <w:pStyle w:val="Brdtextmedindrag"/>
              <w:rPr>
                <w:i/>
              </w:rPr>
            </w:pPr>
            <w:r w:rsidRPr="008209DE">
              <w:rPr>
                <w:i/>
              </w:rPr>
              <w:t>–</w:t>
            </w:r>
            <w:r>
              <w:rPr>
                <w:i/>
              </w:rPr>
              <w:t> </w:t>
            </w:r>
            <w:r w:rsidRPr="008209DE">
              <w:rPr>
                <w:i/>
              </w:rPr>
              <w:t xml:space="preserve">under en </w:t>
            </w:r>
            <w:r>
              <w:rPr>
                <w:i/>
              </w:rPr>
              <w:t>utflykt som har organiserats</w:t>
            </w:r>
            <w:r w:rsidRPr="008209DE">
              <w:rPr>
                <w:i/>
              </w:rPr>
              <w:t xml:space="preserve"> av näringsidkaren i </w:t>
            </w:r>
            <w:r>
              <w:rPr>
                <w:i/>
              </w:rPr>
              <w:t>marknadsförings- eller försälj</w:t>
            </w:r>
            <w:r>
              <w:rPr>
                <w:i/>
              </w:rPr>
              <w:softHyphen/>
              <w:t>ningssyfte</w:t>
            </w:r>
            <w:r w:rsidRPr="008209DE">
              <w:rPr>
                <w:i/>
              </w:rPr>
              <w:t>,</w:t>
            </w:r>
          </w:p>
        </w:tc>
      </w:tr>
      <w:tr w:rsidR="00C66AFA" w:rsidTr="00C66AFA">
        <w:tc>
          <w:tcPr>
            <w:tcW w:w="3061" w:type="dxa"/>
            <w:shd w:val="clear" w:color="auto" w:fill="auto"/>
          </w:tcPr>
          <w:p w:rsidR="00C66AFA" w:rsidRPr="008209DE" w:rsidRDefault="00C66AFA" w:rsidP="00C66AFA">
            <w:pPr>
              <w:pStyle w:val="Brdtextmedindrag"/>
              <w:rPr>
                <w:i/>
              </w:rPr>
            </w:pPr>
            <w:r w:rsidRPr="003C63C7">
              <w:rPr>
                <w:i/>
              </w:rPr>
              <w:t>hembesök:</w:t>
            </w:r>
            <w:r w:rsidRPr="008209DE">
              <w:rPr>
                <w:i/>
              </w:rPr>
              <w:t xml:space="preserve"> ett besök i konsu</w:t>
            </w:r>
            <w:r>
              <w:rPr>
                <w:i/>
              </w:rPr>
              <w:softHyphen/>
            </w:r>
            <w:r w:rsidRPr="008209DE">
              <w:rPr>
                <w:i/>
              </w:rPr>
              <w:t>mentens eller någon annan konsu</w:t>
            </w:r>
            <w:r>
              <w:rPr>
                <w:i/>
              </w:rPr>
              <w:softHyphen/>
            </w:r>
            <w:r w:rsidRPr="008209DE">
              <w:rPr>
                <w:i/>
              </w:rPr>
              <w:t>ments bostad eller på någon annan plats där konsumenten inte endast för stunden befinner sig,</w:t>
            </w:r>
          </w:p>
        </w:tc>
        <w:tc>
          <w:tcPr>
            <w:tcW w:w="3061" w:type="dxa"/>
            <w:shd w:val="clear" w:color="auto" w:fill="auto"/>
          </w:tcPr>
          <w:p w:rsidR="00C66AFA" w:rsidRPr="008209DE" w:rsidRDefault="00C66AFA" w:rsidP="00C66AFA">
            <w:pPr>
              <w:pStyle w:val="Brdtextmedindrag"/>
              <w:rPr>
                <w:i/>
              </w:rPr>
            </w:pPr>
          </w:p>
        </w:tc>
      </w:tr>
    </w:tbl>
    <w:p w:rsidR="00C66AFA" w:rsidRPr="00F30E2E" w:rsidRDefault="00C66AFA" w:rsidP="00C66AFA">
      <w:pPr>
        <w:pStyle w:val="Brdtextmedindrag"/>
        <w:rPr>
          <w:i/>
        </w:rPr>
      </w:pPr>
      <w:r w:rsidRPr="003751AC">
        <w:rPr>
          <w:i/>
        </w:rPr>
        <w:t>konsument</w:t>
      </w:r>
      <w:r w:rsidRPr="003751AC">
        <w:t>:</w:t>
      </w:r>
      <w:r w:rsidRPr="00F30E2E">
        <w:rPr>
          <w:i/>
        </w:rPr>
        <w:t xml:space="preserve"> </w:t>
      </w:r>
      <w:r w:rsidRPr="00E22C24">
        <w:t>en fysisk person som handlar huvudsak</w:t>
      </w:r>
      <w:r w:rsidRPr="00E22C24">
        <w:softHyphen/>
        <w:t>ligen för ändamål som faller utanför näringsverksamhet,</w:t>
      </w:r>
    </w:p>
    <w:p w:rsidR="00C66AFA" w:rsidRPr="00E22C24" w:rsidRDefault="00C66AFA" w:rsidP="00C66AFA">
      <w:pPr>
        <w:pStyle w:val="Brdtextmedindrag"/>
      </w:pPr>
      <w:r w:rsidRPr="003751AC">
        <w:rPr>
          <w:i/>
        </w:rPr>
        <w:t>näringsidkare</w:t>
      </w:r>
      <w:r w:rsidRPr="003751AC">
        <w:t>:</w:t>
      </w:r>
      <w:r w:rsidRPr="00F30E2E">
        <w:rPr>
          <w:i/>
        </w:rPr>
        <w:t xml:space="preserve"> </w:t>
      </w:r>
      <w:r w:rsidRPr="00E22C24">
        <w:t>en fysisk eller juridisk person som hand</w:t>
      </w:r>
      <w:r w:rsidRPr="00E22C24">
        <w:softHyphen/>
        <w:t>lar för ändamål som har samband med den egna näringsverksamheten.</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Tr="00C66AFA">
        <w:tc>
          <w:tcPr>
            <w:tcW w:w="3061" w:type="dxa"/>
            <w:shd w:val="clear" w:color="auto" w:fill="auto"/>
          </w:tcPr>
          <w:p w:rsidR="00C66AFA" w:rsidRDefault="00C66AFA" w:rsidP="00C66AFA">
            <w:pPr>
              <w:pStyle w:val="Brdtextmedindrag"/>
            </w:pPr>
          </w:p>
        </w:tc>
        <w:tc>
          <w:tcPr>
            <w:tcW w:w="3061" w:type="dxa"/>
            <w:shd w:val="clear" w:color="auto" w:fill="auto"/>
          </w:tcPr>
          <w:p w:rsidR="00C66AFA" w:rsidRDefault="00C66AFA" w:rsidP="00C66AFA">
            <w:pPr>
              <w:pStyle w:val="Rubrik5utannumrering"/>
            </w:pPr>
            <w:r w:rsidRPr="00F30E2E">
              <w:t>Behörighet för näringsidkarens ombud</w:t>
            </w:r>
          </w:p>
        </w:tc>
      </w:tr>
      <w:tr w:rsidR="00C66AFA" w:rsidTr="00C66AFA">
        <w:tc>
          <w:tcPr>
            <w:tcW w:w="3061" w:type="dxa"/>
            <w:shd w:val="clear" w:color="auto" w:fill="auto"/>
          </w:tcPr>
          <w:p w:rsidR="00C66AFA" w:rsidRDefault="00C66AFA" w:rsidP="00C66AFA">
            <w:pPr>
              <w:pStyle w:val="Brdtextmedindrag"/>
            </w:pPr>
          </w:p>
        </w:tc>
        <w:tc>
          <w:tcPr>
            <w:tcW w:w="3061" w:type="dxa"/>
            <w:shd w:val="clear" w:color="auto" w:fill="auto"/>
          </w:tcPr>
          <w:p w:rsidR="00C66AFA" w:rsidRPr="00F30E2E" w:rsidRDefault="00C66AFA" w:rsidP="00C66AFA">
            <w:pPr>
              <w:pStyle w:val="Brdtext"/>
              <w:rPr>
                <w:i/>
              </w:rPr>
            </w:pPr>
            <w:r w:rsidRPr="00F30E2E">
              <w:rPr>
                <w:i/>
              </w:rPr>
              <w:t>3 §</w:t>
            </w:r>
          </w:p>
        </w:tc>
      </w:tr>
      <w:tr w:rsidR="00C66AFA" w:rsidTr="00C66AFA">
        <w:tc>
          <w:tcPr>
            <w:tcW w:w="3061" w:type="dxa"/>
            <w:shd w:val="clear" w:color="auto" w:fill="auto"/>
          </w:tcPr>
          <w:p w:rsidR="00C66AFA" w:rsidRPr="003039D6" w:rsidRDefault="00C66AFA" w:rsidP="00C66AFA">
            <w:pPr>
              <w:pStyle w:val="Brdtextmedindrag"/>
              <w:rPr>
                <w:i/>
              </w:rPr>
            </w:pPr>
          </w:p>
        </w:tc>
        <w:tc>
          <w:tcPr>
            <w:tcW w:w="3061" w:type="dxa"/>
            <w:shd w:val="clear" w:color="auto" w:fill="auto"/>
          </w:tcPr>
          <w:p w:rsidR="00C66AFA" w:rsidRDefault="00C66AFA" w:rsidP="00C66AFA">
            <w:pPr>
              <w:pStyle w:val="Brdtextmedindrag"/>
              <w:rPr>
                <w:i/>
              </w:rPr>
            </w:pPr>
            <w:r>
              <w:rPr>
                <w:i/>
              </w:rPr>
              <w:t xml:space="preserve">Om </w:t>
            </w:r>
            <w:r w:rsidRPr="00F30E2E">
              <w:rPr>
                <w:i/>
              </w:rPr>
              <w:t>näringsidkaren</w:t>
            </w:r>
            <w:r>
              <w:rPr>
                <w:i/>
              </w:rPr>
              <w:t xml:space="preserve"> anlitar</w:t>
            </w:r>
            <w:r w:rsidRPr="00F30E2E">
              <w:rPr>
                <w:i/>
              </w:rPr>
              <w:t xml:space="preserve"> ett om</w:t>
            </w:r>
            <w:r>
              <w:rPr>
                <w:i/>
              </w:rPr>
              <w:softHyphen/>
            </w:r>
            <w:r w:rsidRPr="00F30E2E">
              <w:rPr>
                <w:i/>
              </w:rPr>
              <w:t>bud, ska denne alltid anses be</w:t>
            </w:r>
            <w:r>
              <w:rPr>
                <w:i/>
              </w:rPr>
              <w:softHyphen/>
            </w:r>
            <w:r w:rsidRPr="00F30E2E">
              <w:rPr>
                <w:i/>
              </w:rPr>
              <w:t>hörig att handla på näringsidk</w:t>
            </w:r>
            <w:r>
              <w:rPr>
                <w:i/>
              </w:rPr>
              <w:t>a</w:t>
            </w:r>
            <w:r>
              <w:rPr>
                <w:i/>
              </w:rPr>
              <w:softHyphen/>
              <w:t>rens vägnar när det gäller att</w:t>
            </w:r>
          </w:p>
          <w:p w:rsidR="00C66AFA" w:rsidRDefault="00C66AFA" w:rsidP="00C66AFA">
            <w:pPr>
              <w:pStyle w:val="Brdtextmedindrag"/>
              <w:rPr>
                <w:i/>
              </w:rPr>
            </w:pPr>
            <w:r>
              <w:rPr>
                <w:i/>
              </w:rPr>
              <w:t>– </w:t>
            </w:r>
            <w:r w:rsidRPr="00F30E2E">
              <w:rPr>
                <w:i/>
              </w:rPr>
              <w:t>ingå distansavtal eller avtal utan</w:t>
            </w:r>
            <w:r>
              <w:rPr>
                <w:i/>
              </w:rPr>
              <w:softHyphen/>
              <w:t xml:space="preserve">för affärslokaler, </w:t>
            </w:r>
          </w:p>
          <w:p w:rsidR="00C66AFA" w:rsidRDefault="00C66AFA" w:rsidP="00C66AFA">
            <w:pPr>
              <w:pStyle w:val="Brdtextmedindrag"/>
              <w:rPr>
                <w:i/>
              </w:rPr>
            </w:pPr>
            <w:r>
              <w:rPr>
                <w:i/>
              </w:rPr>
              <w:t>– </w:t>
            </w:r>
            <w:r w:rsidRPr="00F30E2E">
              <w:rPr>
                <w:i/>
              </w:rPr>
              <w:t>utfästa förmåner som är av</w:t>
            </w:r>
            <w:r>
              <w:rPr>
                <w:i/>
              </w:rPr>
              <w:softHyphen/>
            </w:r>
            <w:r w:rsidRPr="00F30E2E">
              <w:rPr>
                <w:i/>
              </w:rPr>
              <w:t>sedda att ingå i ett sådant avtal</w:t>
            </w:r>
            <w:r>
              <w:rPr>
                <w:i/>
              </w:rPr>
              <w:t>, och</w:t>
            </w:r>
            <w:r w:rsidRPr="00F30E2E">
              <w:rPr>
                <w:i/>
              </w:rPr>
              <w:t xml:space="preserve"> </w:t>
            </w:r>
          </w:p>
          <w:p w:rsidR="00C66AFA" w:rsidRDefault="00C66AFA" w:rsidP="00C66AFA">
            <w:pPr>
              <w:pStyle w:val="Brdtextmedindrag"/>
              <w:rPr>
                <w:i/>
              </w:rPr>
            </w:pPr>
            <w:r>
              <w:rPr>
                <w:i/>
              </w:rPr>
              <w:t>– </w:t>
            </w:r>
            <w:r w:rsidRPr="00F30E2E">
              <w:rPr>
                <w:i/>
              </w:rPr>
              <w:t>ta emot betalning för närings</w:t>
            </w:r>
            <w:r>
              <w:rPr>
                <w:i/>
              </w:rPr>
              <w:softHyphen/>
            </w:r>
            <w:r w:rsidRPr="00F30E2E">
              <w:rPr>
                <w:i/>
              </w:rPr>
              <w:t>idkarens räk</w:t>
            </w:r>
            <w:r>
              <w:rPr>
                <w:i/>
              </w:rPr>
              <w:t>ning.</w:t>
            </w:r>
          </w:p>
          <w:p w:rsidR="00C66AFA" w:rsidRPr="00F30E2E" w:rsidRDefault="00C66AFA" w:rsidP="00C66AFA">
            <w:pPr>
              <w:pStyle w:val="Brdtextmedindrag"/>
              <w:rPr>
                <w:i/>
              </w:rPr>
            </w:pPr>
            <w:r w:rsidRPr="006F0ABC">
              <w:rPr>
                <w:i/>
                <w:spacing w:val="-2"/>
              </w:rPr>
              <w:t>Näringsidkaren får inte till nack</w:t>
            </w:r>
            <w:r>
              <w:rPr>
                <w:i/>
                <w:spacing w:val="-2"/>
              </w:rPr>
              <w:softHyphen/>
            </w:r>
            <w:r w:rsidRPr="006F0ABC">
              <w:rPr>
                <w:i/>
                <w:spacing w:val="-2"/>
              </w:rPr>
              <w:t>del</w:t>
            </w:r>
            <w:r w:rsidRPr="00F30E2E">
              <w:rPr>
                <w:i/>
              </w:rPr>
              <w:t xml:space="preserve"> för konsumenten in</w:t>
            </w:r>
            <w:r>
              <w:rPr>
                <w:i/>
              </w:rPr>
              <w:softHyphen/>
            </w:r>
            <w:r w:rsidRPr="00F30E2E">
              <w:rPr>
                <w:i/>
              </w:rPr>
              <w:t>skränka denna behörighet.</w:t>
            </w:r>
          </w:p>
        </w:tc>
      </w:tr>
    </w:tbl>
    <w:p w:rsidR="00C66AFA" w:rsidRDefault="00C66AFA" w:rsidP="00C66AFA">
      <w:pPr>
        <w:pStyle w:val="Rubrik4utannumrering"/>
      </w:pPr>
      <w:r>
        <w:lastRenderedPageBreak/>
        <w:t>2 </w:t>
      </w:r>
      <w:r w:rsidRPr="00EC68EF">
        <w:t>kap. Avtal om varor o</w:t>
      </w:r>
      <w:r>
        <w:t>ch icke finansiella tjänster</w:t>
      </w:r>
      <w:r w:rsidRPr="0032321A">
        <w:t xml:space="preserve"> </w:t>
      </w:r>
    </w:p>
    <w:p w:rsidR="00C66AFA" w:rsidRPr="00EC68EF" w:rsidRDefault="00C66AFA" w:rsidP="00C66AFA">
      <w:pPr>
        <w:pStyle w:val="Rubrik4utannumrering"/>
        <w:spacing w:before="0"/>
      </w:pPr>
      <w:r w:rsidRPr="00EC68EF">
        <w:t>Tillämpningsområde</w:t>
      </w:r>
    </w:p>
    <w:p w:rsidR="00C66AFA" w:rsidRPr="00EC68EF" w:rsidRDefault="00C66AFA" w:rsidP="00C66AFA">
      <w:pPr>
        <w:pStyle w:val="Brdtext"/>
      </w:pPr>
      <w:r w:rsidRPr="00EC68EF">
        <w:rPr>
          <w:b/>
        </w:rPr>
        <w:t>1 §</w:t>
      </w:r>
      <w:r>
        <w:t>  </w:t>
      </w:r>
      <w:r w:rsidRPr="00EC68EF">
        <w:t>Detta kapitel gäller för avtal varigenom en näringsidkare överlåter eller upplåter lös e</w:t>
      </w:r>
      <w:r>
        <w:t>gendom till eller utför en tjänst</w:t>
      </w:r>
      <w:r w:rsidRPr="00EC68EF">
        <w:t xml:space="preserve"> åt en konsument. </w:t>
      </w:r>
      <w:r>
        <w:t>Med tjänst avses i detta kapitel också uthyrning av fast egendom.</w:t>
      </w:r>
    </w:p>
    <w:p w:rsidR="00C66AFA" w:rsidRDefault="00C66AFA" w:rsidP="00C66AFA">
      <w:pPr>
        <w:pStyle w:val="Brdtextmedindrag"/>
      </w:pPr>
      <w:r w:rsidRPr="00EC68EF">
        <w:t>Kapitlet gäller inte avtal som</w:t>
      </w:r>
    </w:p>
    <w:p w:rsidR="00C66AFA" w:rsidRPr="00EC68EF" w:rsidRDefault="00C66AFA" w:rsidP="00C66AFA">
      <w:pPr>
        <w:pStyle w:val="Brdtextmedindrag"/>
      </w:pPr>
      <w:r>
        <w:t>1. avser uthyrning för varaktigt boende,</w:t>
      </w:r>
    </w:p>
    <w:p w:rsidR="00C66AFA" w:rsidRPr="00EC68EF" w:rsidRDefault="00C66AFA" w:rsidP="00C66AFA">
      <w:pPr>
        <w:pStyle w:val="Brdtextmedindrag"/>
      </w:pPr>
      <w:r>
        <w:t>2</w:t>
      </w:r>
      <w:r w:rsidRPr="00EC68EF">
        <w:t>.</w:t>
      </w:r>
      <w:r>
        <w:t> </w:t>
      </w:r>
      <w:r w:rsidRPr="00EC68EF">
        <w:t>avser uppförande av byggnad eller annan fast anläggning på mark eller i vatten,</w:t>
      </w:r>
    </w:p>
    <w:p w:rsidR="00C66AFA" w:rsidRPr="00EC68EF" w:rsidRDefault="00C66AFA" w:rsidP="00C66AFA">
      <w:pPr>
        <w:pStyle w:val="Brdtextmedindrag"/>
      </w:pPr>
      <w:r>
        <w:t>3</w:t>
      </w:r>
      <w:r w:rsidRPr="00EC68EF">
        <w:t>.</w:t>
      </w:r>
      <w:r>
        <w:t> </w:t>
      </w:r>
      <w:r w:rsidRPr="00EC68EF">
        <w:t xml:space="preserve">ingås med hjälp av en varuautomat </w:t>
      </w:r>
      <w:r>
        <w:t xml:space="preserve">eller annan liknande automat </w:t>
      </w:r>
      <w:r w:rsidRPr="00EC68EF">
        <w:t>eller i en automatiserad affärslokal,</w:t>
      </w:r>
    </w:p>
    <w:p w:rsidR="00C66AFA" w:rsidRDefault="00C66AFA" w:rsidP="00C66AFA">
      <w:pPr>
        <w:pStyle w:val="Brdtextmedindrag"/>
      </w:pPr>
      <w:r>
        <w:t>4</w:t>
      </w:r>
      <w:r w:rsidRPr="00EC68EF">
        <w:t>.</w:t>
      </w:r>
      <w:r>
        <w:t> </w:t>
      </w:r>
      <w:r w:rsidRPr="00EC68EF">
        <w:t>ingås med en operatör genom användning av en offentlig telefon</w:t>
      </w:r>
      <w:r>
        <w:softHyphen/>
      </w:r>
      <w:r w:rsidRPr="00EC68EF">
        <w:t>automat</w:t>
      </w:r>
      <w:r>
        <w:t>,</w:t>
      </w:r>
    </w:p>
    <w:p w:rsidR="00C66AFA" w:rsidRPr="00EC68EF" w:rsidRDefault="00C66AFA" w:rsidP="00C66AFA">
      <w:pPr>
        <w:pStyle w:val="Brdtextmedindrag"/>
      </w:pPr>
      <w:r>
        <w:t xml:space="preserve">5. avser en tjänst som fullgörs genom användning av en </w:t>
      </w:r>
      <w:r w:rsidRPr="00EC68EF">
        <w:t>telefon-, internet- eller faxuppkoppling,</w:t>
      </w:r>
      <w:r>
        <w:t xml:space="preserve"> om tjänsten utförs vid ett enda tillfälle,</w:t>
      </w:r>
    </w:p>
    <w:p w:rsidR="00C66AFA" w:rsidRPr="00EC68EF" w:rsidRDefault="00C66AFA" w:rsidP="00C66AFA">
      <w:pPr>
        <w:pStyle w:val="Brdtextmedindrag"/>
      </w:pPr>
      <w:r>
        <w:t>6</w:t>
      </w:r>
      <w:r w:rsidRPr="00EC68EF">
        <w:t>.</w:t>
      </w:r>
      <w:r>
        <w:t xml:space="preserve"> avser vadhållning, kasinospel eller andra lotteritjänster, </w:t>
      </w:r>
    </w:p>
    <w:p w:rsidR="00C66AFA" w:rsidRPr="00EC68EF" w:rsidRDefault="00C66AFA" w:rsidP="00C66AFA">
      <w:pPr>
        <w:pStyle w:val="Brdtextmedindrag"/>
      </w:pPr>
      <w:r>
        <w:t>7</w:t>
      </w:r>
      <w:r w:rsidRPr="00EC68EF">
        <w:t>.</w:t>
      </w:r>
      <w:r>
        <w:t> </w:t>
      </w:r>
      <w:r w:rsidRPr="00EC68EF">
        <w:t xml:space="preserve">avser försäljning av </w:t>
      </w:r>
      <w:r>
        <w:t xml:space="preserve">livsmedel eller andra </w:t>
      </w:r>
      <w:r w:rsidRPr="00EC68EF">
        <w:t xml:space="preserve">dagligvaror </w:t>
      </w:r>
      <w:r>
        <w:t xml:space="preserve">för hushållet </w:t>
      </w:r>
      <w:r w:rsidRPr="00EC68EF">
        <w:t>som levereras till en konsuments bostad eller arbetsplats i ett distribu</w:t>
      </w:r>
      <w:r>
        <w:softHyphen/>
      </w:r>
      <w:r w:rsidRPr="00EC68EF">
        <w:t xml:space="preserve">tionssystem med regelbunden utkörning, </w:t>
      </w:r>
      <w:r>
        <w:t>eller</w:t>
      </w:r>
    </w:p>
    <w:p w:rsidR="00C66AFA" w:rsidRPr="00EC68EF" w:rsidRDefault="00C66AFA" w:rsidP="00C66AFA">
      <w:pPr>
        <w:pStyle w:val="Brdtextmedindrag"/>
      </w:pPr>
      <w:r>
        <w:t>8</w:t>
      </w:r>
      <w:r w:rsidRPr="00EC68EF">
        <w:t>.</w:t>
      </w:r>
      <w:r>
        <w:t> </w:t>
      </w:r>
      <w:r w:rsidRPr="00EC68EF">
        <w:t>omfattas av lagen (1992:1672) om paketresor eller lagen (2011:914) om konsumentskydd vid avtal om tidsdelat boende eller lå</w:t>
      </w:r>
      <w:r>
        <w:t>ngfristig semesterprodukt.</w:t>
      </w:r>
    </w:p>
    <w:p w:rsidR="00C66AFA" w:rsidRPr="00EC68EF" w:rsidRDefault="00C66AFA" w:rsidP="00C66AFA">
      <w:pPr>
        <w:pStyle w:val="Brdtextmedindrag"/>
      </w:pPr>
      <w:r w:rsidRPr="00EC68EF">
        <w:t>Kapitlet gäl</w:t>
      </w:r>
      <w:r>
        <w:t xml:space="preserve">ler inte för avtal utanför </w:t>
      </w:r>
      <w:r w:rsidRPr="00EC68EF">
        <w:t>affärslokaler, om det pris som konsumenten sammanlagt ska betala understiger 400 kronor.</w:t>
      </w:r>
    </w:p>
    <w:p w:rsidR="00C66AFA" w:rsidRDefault="00C66AFA" w:rsidP="00C66AFA">
      <w:pPr>
        <w:pStyle w:val="Brdtextmedindrag"/>
      </w:pPr>
      <w:r w:rsidRPr="00EC68EF">
        <w:t>I fråga om avtal om transp</w:t>
      </w:r>
      <w:r>
        <w:t>ort av personer gäller endast 3 § tredje stycket och 9 </w:t>
      </w:r>
      <w:r w:rsidRPr="00EC68EF">
        <w:t>§.</w:t>
      </w:r>
    </w:p>
    <w:p w:rsidR="00C66AFA" w:rsidRPr="00EC68EF" w:rsidRDefault="00C66AFA" w:rsidP="00C66AFA">
      <w:pPr>
        <w:pStyle w:val="Brdtextmedindrag"/>
      </w:pPr>
      <w:r>
        <w:t>För avtal om finansiella tjänster eller om överlåtelse eller emission av finansiella instrument gäller 3 kap.</w:t>
      </w:r>
    </w:p>
    <w:p w:rsidR="00C66AFA" w:rsidRPr="00EC68EF" w:rsidRDefault="00C66AFA" w:rsidP="00C66AFA">
      <w:pPr>
        <w:pStyle w:val="Rubrik4utannumrering"/>
      </w:pPr>
      <w:r w:rsidRPr="00EC68EF">
        <w:t>Information innan ett avtal ingås</w:t>
      </w:r>
    </w:p>
    <w:p w:rsidR="00C66AFA" w:rsidRPr="00EC68EF" w:rsidRDefault="00C66AFA" w:rsidP="00C66AFA">
      <w:pPr>
        <w:pStyle w:val="Brdtext"/>
      </w:pPr>
      <w:r w:rsidRPr="00A875CF">
        <w:rPr>
          <w:b/>
        </w:rPr>
        <w:t>2 §</w:t>
      </w:r>
      <w:r>
        <w:t>  I</w:t>
      </w:r>
      <w:r w:rsidRPr="00EC68EF">
        <w:t>nnan ett avtal ingås ska närings</w:t>
      </w:r>
      <w:r w:rsidRPr="00EC68EF">
        <w:softHyphen/>
        <w:t xml:space="preserve">idkaren ge konsumenten information om </w:t>
      </w:r>
    </w:p>
    <w:p w:rsidR="00C66AFA" w:rsidRPr="00EC68EF" w:rsidRDefault="00C66AFA" w:rsidP="00C66AFA">
      <w:pPr>
        <w:pStyle w:val="Brdtextmedindrag"/>
      </w:pPr>
      <w:r w:rsidRPr="00EC68EF">
        <w:t>1.</w:t>
      </w:r>
      <w:r>
        <w:t> </w:t>
      </w:r>
      <w:r w:rsidRPr="00EC68EF">
        <w:t xml:space="preserve">sitt namn, </w:t>
      </w:r>
      <w:r>
        <w:t xml:space="preserve">organisationsnummer, </w:t>
      </w:r>
      <w:r w:rsidRPr="00EC68EF">
        <w:t>telefonnummer</w:t>
      </w:r>
      <w:r>
        <w:t xml:space="preserve"> och telefaxnummer samt sin </w:t>
      </w:r>
      <w:r w:rsidRPr="00EC68EF">
        <w:t xml:space="preserve">adress och e-postadress, och, om näringsidkaren agerar för </w:t>
      </w:r>
      <w:r>
        <w:t xml:space="preserve">någon </w:t>
      </w:r>
      <w:r w:rsidRPr="00EC68EF">
        <w:t>annans räkning, dennes motsvarande uppgifter,</w:t>
      </w:r>
    </w:p>
    <w:p w:rsidR="00C66AFA" w:rsidRPr="00EC68EF" w:rsidRDefault="00C66AFA" w:rsidP="00C66AFA">
      <w:pPr>
        <w:pStyle w:val="Brdtextmedindrag"/>
      </w:pPr>
      <w:r w:rsidRPr="00EC68EF">
        <w:t>2.</w:t>
      </w:r>
      <w:r>
        <w:t> </w:t>
      </w:r>
      <w:r w:rsidRPr="00EC68EF">
        <w:t>varans eller tjänstens huvudsakliga egenskaper i den om</w:t>
      </w:r>
      <w:r>
        <w:t>fatt</w:t>
      </w:r>
      <w:r>
        <w:softHyphen/>
        <w:t>ning som är lämplig med hänsyn till varan eller tjänsten och till hur informationen ges</w:t>
      </w:r>
      <w:r w:rsidRPr="00EC68EF">
        <w:t>,</w:t>
      </w:r>
    </w:p>
    <w:p w:rsidR="00C66AFA" w:rsidRDefault="00C66AFA" w:rsidP="00C66AFA">
      <w:pPr>
        <w:pStyle w:val="Brdtextmedindrag"/>
      </w:pPr>
      <w:r w:rsidRPr="00EC68EF">
        <w:t>3.</w:t>
      </w:r>
      <w:r>
        <w:t xml:space="preserve"> varans eller tjänstens pris, </w:t>
      </w:r>
      <w:r w:rsidRPr="00EC68EF">
        <w:t>inbegripet skatter och avgifter, eller, om priset inte kan ange</w:t>
      </w:r>
      <w:r>
        <w:t xml:space="preserve">s i förväg, hur priset beräknas; om avtalet löper på obegränsad tid eller avser en prenumeration, ska även kostnaderna per faktureringsperiod och per månad anges, </w:t>
      </w:r>
    </w:p>
    <w:p w:rsidR="00C66AFA" w:rsidRPr="00EC68EF" w:rsidRDefault="00C66AFA" w:rsidP="00C66AFA">
      <w:pPr>
        <w:pStyle w:val="Brdtextmedindrag"/>
      </w:pPr>
      <w:r w:rsidRPr="00EC68EF">
        <w:t>4.</w:t>
      </w:r>
      <w:r>
        <w:t> </w:t>
      </w:r>
      <w:r w:rsidRPr="00EC68EF">
        <w:t>kostnader för leverans eller porto och andra till</w:t>
      </w:r>
      <w:r w:rsidRPr="00EC68EF">
        <w:softHyphen/>
        <w:t>kommande kostnader,</w:t>
      </w:r>
    </w:p>
    <w:p w:rsidR="00C66AFA" w:rsidRPr="00EC68EF" w:rsidRDefault="00C66AFA" w:rsidP="00C66AFA">
      <w:pPr>
        <w:pStyle w:val="Brdtextmedindrag"/>
      </w:pPr>
      <w:r w:rsidRPr="00EC68EF">
        <w:t>5.</w:t>
      </w:r>
      <w:r>
        <w:t> </w:t>
      </w:r>
      <w:r w:rsidRPr="00EC68EF">
        <w:t>kostnaden för att ett medel för distanskommunikation används, om inte kostnaden är beräknad efter normaltaxa,</w:t>
      </w:r>
    </w:p>
    <w:p w:rsidR="00C66AFA" w:rsidRPr="00EC68EF" w:rsidRDefault="00C66AFA" w:rsidP="00C66AFA">
      <w:pPr>
        <w:pStyle w:val="Brdtextmedindrag"/>
      </w:pPr>
      <w:r w:rsidRPr="00EC68EF">
        <w:t>6.</w:t>
      </w:r>
      <w:r>
        <w:t> villkoren för betalning samt för</w:t>
      </w:r>
      <w:r w:rsidRPr="00EC68EF">
        <w:t xml:space="preserve"> leverans eller </w:t>
      </w:r>
      <w:r>
        <w:t>fullgörande på något annat sätt och tidpunkt för leverans eller fullgörande; om avtalet ska ingås på näringsidkarens webbplats, ska det i början av beställnings</w:t>
      </w:r>
      <w:r>
        <w:softHyphen/>
      </w:r>
      <w:r>
        <w:lastRenderedPageBreak/>
        <w:t>processen anges vilka betalningssätt som godtas och om det finns några begränsningar för leveransen,</w:t>
      </w:r>
    </w:p>
    <w:p w:rsidR="00C66AFA" w:rsidRDefault="00C66AFA" w:rsidP="00C66AFA">
      <w:pPr>
        <w:pStyle w:val="Brdtextmedindrag"/>
      </w:pPr>
      <w:r w:rsidRPr="00EC68EF">
        <w:t>7.</w:t>
      </w:r>
      <w:r>
        <w:t xml:space="preserve"> handpenning eller andra ekonomiska garantier som konsumenten ska lämna och de villkor som gäller för detta, </w:t>
      </w:r>
    </w:p>
    <w:p w:rsidR="00C66AFA" w:rsidRDefault="00C66AFA" w:rsidP="00C66AFA">
      <w:pPr>
        <w:pStyle w:val="Brdtextmedindrag"/>
      </w:pPr>
      <w:r>
        <w:t>8. den rätt som konsumenten har att reklamera enligt lag, hur rekla</w:t>
      </w:r>
      <w:r>
        <w:softHyphen/>
        <w:t>ma</w:t>
      </w:r>
      <w:r>
        <w:softHyphen/>
        <w:t>tion går till och gatuadressen till det verksamhetsställe dit konsumenten kan vända sig för att framställa klagomål,</w:t>
      </w:r>
    </w:p>
    <w:p w:rsidR="00C66AFA" w:rsidRPr="00EC68EF" w:rsidRDefault="00C66AFA" w:rsidP="00C66AFA">
      <w:pPr>
        <w:pStyle w:val="Brdtextmedindrag"/>
      </w:pPr>
      <w:r>
        <w:t>9. huruvida och under vilka förutsättningar det finns en ångerrätt,</w:t>
      </w:r>
      <w:r w:rsidRPr="00EC68EF">
        <w:t xml:space="preserve"> tidsfristen </w:t>
      </w:r>
      <w:r>
        <w:t xml:space="preserve">och övriga villkor för ångerrätten, hur ångerrätten utövas, att det finns ett standardformulär för utövande av ångerrätten och hur konsumenten kan ta del av det, </w:t>
      </w:r>
    </w:p>
    <w:p w:rsidR="00C66AFA" w:rsidRDefault="00C66AFA" w:rsidP="00C66AFA">
      <w:pPr>
        <w:pStyle w:val="Brdtextmedindrag"/>
      </w:pPr>
      <w:r>
        <w:t>10</w:t>
      </w:r>
      <w:r w:rsidRPr="00EC68EF">
        <w:t>.</w:t>
      </w:r>
      <w:r>
        <w:t xml:space="preserve"> den </w:t>
      </w:r>
      <w:r w:rsidRPr="00EC68EF">
        <w:t xml:space="preserve">skyldighet </w:t>
      </w:r>
      <w:r>
        <w:t>konsumenten vid utövande av ångerrätten</w:t>
      </w:r>
      <w:r w:rsidRPr="00EC68EF">
        <w:t xml:space="preserve"> </w:t>
      </w:r>
      <w:r>
        <w:t xml:space="preserve">kan ha </w:t>
      </w:r>
      <w:r w:rsidRPr="00EC68EF">
        <w:t>att</w:t>
      </w:r>
      <w:r>
        <w:t xml:space="preserve"> på egen bekostnad återsända varan samt</w:t>
      </w:r>
      <w:r w:rsidRPr="00EC68EF">
        <w:t>,</w:t>
      </w:r>
      <w:r>
        <w:t xml:space="preserve"> vid distansavtal, kostnaden för att återsända varan om den </w:t>
      </w:r>
      <w:r w:rsidRPr="00EC68EF">
        <w:t>är sådan</w:t>
      </w:r>
      <w:r>
        <w:t xml:space="preserve"> att den inte kan återsändas med</w:t>
      </w:r>
      <w:r w:rsidRPr="00EC68EF">
        <w:t xml:space="preserve"> po</w:t>
      </w:r>
      <w:r>
        <w:t>st,</w:t>
      </w:r>
    </w:p>
    <w:p w:rsidR="00C66AFA" w:rsidRPr="00EC68EF" w:rsidRDefault="00C66AFA" w:rsidP="00C66AFA">
      <w:pPr>
        <w:pStyle w:val="Brdtextmedindrag"/>
      </w:pPr>
      <w:r>
        <w:t xml:space="preserve">11. huruvida konsumenten </w:t>
      </w:r>
      <w:r w:rsidRPr="00EC68EF">
        <w:t>är skyldig att ersätta närings</w:t>
      </w:r>
      <w:r w:rsidRPr="00EC68EF">
        <w:softHyphen/>
        <w:t>idkaren</w:t>
      </w:r>
      <w:r>
        <w:t xml:space="preserve"> för kostnader enligt 15 § 3 eller 4</w:t>
      </w:r>
      <w:r w:rsidRPr="00EC68EF">
        <w:t>,</w:t>
      </w:r>
    </w:p>
    <w:p w:rsidR="00C66AFA" w:rsidRPr="00EC68EF" w:rsidRDefault="00C66AFA" w:rsidP="00C66AFA">
      <w:pPr>
        <w:pStyle w:val="Brdtextmedindrag"/>
      </w:pPr>
      <w:r>
        <w:t>12</w:t>
      </w:r>
      <w:r w:rsidRPr="00EC68EF">
        <w:t>.</w:t>
      </w:r>
      <w:r>
        <w:t> </w:t>
      </w:r>
      <w:r w:rsidRPr="00EC68EF">
        <w:t>garantier eller liknande utf</w:t>
      </w:r>
      <w:r>
        <w:t xml:space="preserve">ästelser samt den </w:t>
      </w:r>
      <w:r w:rsidRPr="00EC68EF">
        <w:t>assistans och service som gäller efter försäljningen,</w:t>
      </w:r>
    </w:p>
    <w:p w:rsidR="00C66AFA" w:rsidRPr="00EC68EF" w:rsidRDefault="00C66AFA" w:rsidP="00C66AFA">
      <w:pPr>
        <w:pStyle w:val="Brdtextmedindrag"/>
      </w:pPr>
      <w:r>
        <w:t>13</w:t>
      </w:r>
      <w:r w:rsidRPr="00EC68EF">
        <w:t>.</w:t>
      </w:r>
      <w:r>
        <w:t> </w:t>
      </w:r>
      <w:r w:rsidRPr="00EC68EF">
        <w:t xml:space="preserve">uppförandekoder </w:t>
      </w:r>
      <w:r>
        <w:t xml:space="preserve">som gäller för näringsidkaren och </w:t>
      </w:r>
      <w:r w:rsidRPr="00EC68EF">
        <w:t>hur konsu</w:t>
      </w:r>
      <w:r>
        <w:softHyphen/>
      </w:r>
      <w:r w:rsidRPr="00EC68EF">
        <w:t>menten kan ta del av dem,</w:t>
      </w:r>
    </w:p>
    <w:p w:rsidR="00C66AFA" w:rsidRDefault="00C66AFA" w:rsidP="00C66AFA">
      <w:pPr>
        <w:pStyle w:val="Brdtextmedindrag"/>
      </w:pPr>
      <w:r>
        <w:t>14</w:t>
      </w:r>
      <w:r w:rsidRPr="00EC68EF">
        <w:t>.</w:t>
      </w:r>
      <w:r>
        <w:t> avtalets löptid,</w:t>
      </w:r>
    </w:p>
    <w:p w:rsidR="00C66AFA" w:rsidRPr="00EC68EF" w:rsidRDefault="00C66AFA" w:rsidP="00C66AFA">
      <w:pPr>
        <w:pStyle w:val="Brdtextmedindrag"/>
      </w:pPr>
      <w:r>
        <w:t>15. </w:t>
      </w:r>
      <w:r w:rsidRPr="00EC68EF">
        <w:t>villkor</w:t>
      </w:r>
      <w:r>
        <w:t>en för att säga upp avtalet</w:t>
      </w:r>
      <w:r w:rsidRPr="00EC68EF">
        <w:t>,</w:t>
      </w:r>
      <w:r>
        <w:t xml:space="preserve"> om det gäller tills vidare eller förnyas automatiskt,</w:t>
      </w:r>
    </w:p>
    <w:p w:rsidR="00C66AFA" w:rsidRPr="00EC68EF" w:rsidRDefault="00C66AFA" w:rsidP="00C66AFA">
      <w:pPr>
        <w:pStyle w:val="Brdtextmedindrag"/>
      </w:pPr>
      <w:r>
        <w:t>16</w:t>
      </w:r>
      <w:r w:rsidRPr="00EC68EF">
        <w:t>.</w:t>
      </w:r>
      <w:r>
        <w:t> </w:t>
      </w:r>
      <w:r w:rsidRPr="00EC68EF">
        <w:t>avtalets kortaste löptid,</w:t>
      </w:r>
      <w:r>
        <w:t xml:space="preserve"> om avtalet avser återkommande leveranser av varor eller avser en tjänst som utförs fortlöpande,</w:t>
      </w:r>
    </w:p>
    <w:p w:rsidR="00C66AFA" w:rsidRPr="00EC68EF" w:rsidRDefault="00C66AFA" w:rsidP="00C66AFA">
      <w:pPr>
        <w:pStyle w:val="Brdtextmedindrag"/>
      </w:pPr>
      <w:r>
        <w:t>17</w:t>
      </w:r>
      <w:r w:rsidRPr="00EC68EF">
        <w:t>.</w:t>
      </w:r>
      <w:r>
        <w:t xml:space="preserve"> funktionen hos digitalt innehåll, inbegripet </w:t>
      </w:r>
      <w:r w:rsidRPr="00EC68EF">
        <w:t>teknisk</w:t>
      </w:r>
      <w:r>
        <w:t>a skydds</w:t>
      </w:r>
      <w:r>
        <w:softHyphen/>
        <w:t xml:space="preserve">åtgärder, och </w:t>
      </w:r>
      <w:r w:rsidRPr="00EC68EF">
        <w:t xml:space="preserve">vilken maskin- och programvara som krävs för att använda </w:t>
      </w:r>
      <w:r>
        <w:t>det digitala</w:t>
      </w:r>
      <w:r w:rsidRPr="00EC68EF">
        <w:t xml:space="preserve"> innehåll</w:t>
      </w:r>
      <w:r>
        <w:t>et</w:t>
      </w:r>
      <w:r w:rsidRPr="00EC68EF">
        <w:t>, och</w:t>
      </w:r>
    </w:p>
    <w:p w:rsidR="00C66AFA" w:rsidRPr="00EC68EF" w:rsidRDefault="00C66AFA" w:rsidP="00C66AFA">
      <w:pPr>
        <w:pStyle w:val="Brdtextmedindrag"/>
      </w:pPr>
      <w:r>
        <w:t>18</w:t>
      </w:r>
      <w:r w:rsidRPr="00EC68EF">
        <w:t>.</w:t>
      </w:r>
      <w:r>
        <w:t> </w:t>
      </w:r>
      <w:r w:rsidRPr="00EC68EF">
        <w:t>vilka möjligheter som finns att få en tvist med näringsidkaren prövad utanför domstol.</w:t>
      </w:r>
    </w:p>
    <w:p w:rsidR="00C66AFA" w:rsidRPr="00EC68EF" w:rsidRDefault="00C66AFA" w:rsidP="00C66AFA">
      <w:pPr>
        <w:pStyle w:val="Brdtextmedindrag"/>
      </w:pPr>
      <w:r>
        <w:t xml:space="preserve">Vid en auktion </w:t>
      </w:r>
      <w:r w:rsidRPr="00EC68EF">
        <w:t>får informationen enligt första stycket 1 ersättas med motsvarande up</w:t>
      </w:r>
      <w:r>
        <w:t>pgifter om auktions</w:t>
      </w:r>
      <w:r>
        <w:softHyphen/>
        <w:t>förrättaren, om det är möjligt att delta i auktionen även på ett annat sätt än genom att använda ett medel för distanskommunikation. Under samma förutsättning får information enligt första stycket 8 om gatuadressen till det verksamhetsställe dit konsu</w:t>
      </w:r>
      <w:r>
        <w:softHyphen/>
        <w:t>menten kan framställa klagomål avse auktionsförrättarens verksamhets</w:t>
      </w:r>
      <w:r>
        <w:softHyphen/>
        <w:t>ställe.</w:t>
      </w:r>
    </w:p>
    <w:p w:rsidR="00C66AFA" w:rsidRPr="00AF7B88" w:rsidRDefault="00C66AFA" w:rsidP="00C66AFA">
      <w:pPr>
        <w:pStyle w:val="Brdtextmedindrag"/>
      </w:pPr>
      <w:r w:rsidRPr="00AF7B88">
        <w:t>Vid telefonförsäljning ska försäljaren i början av samtalet informera konsumenten om sitt namn, samtalets syfte, n</w:t>
      </w:r>
      <w:r>
        <w:t>äringsidkarens identitet och försäljarens</w:t>
      </w:r>
      <w:r w:rsidRPr="00AF7B88">
        <w:t xml:space="preserve"> relation till näringsidkaren. </w:t>
      </w:r>
    </w:p>
    <w:p w:rsidR="00C66AFA" w:rsidRPr="00EC68EF" w:rsidRDefault="00C66AFA" w:rsidP="00C66AFA">
      <w:pPr>
        <w:pStyle w:val="Rubrik4utannumrering"/>
      </w:pPr>
      <w:r>
        <w:t>Hur information ska ges</w:t>
      </w:r>
      <w:r w:rsidRPr="00EC68EF">
        <w:t xml:space="preserve"> vid distansavtal</w:t>
      </w:r>
    </w:p>
    <w:p w:rsidR="00C66AFA" w:rsidRPr="00EC68EF" w:rsidRDefault="00C66AFA" w:rsidP="00C66AFA">
      <w:pPr>
        <w:pStyle w:val="Brdtext"/>
      </w:pPr>
      <w:r>
        <w:rPr>
          <w:b/>
        </w:rPr>
        <w:t>3</w:t>
      </w:r>
      <w:r w:rsidRPr="00704854">
        <w:rPr>
          <w:b/>
        </w:rPr>
        <w:t> §</w:t>
      </w:r>
      <w:r>
        <w:t>  </w:t>
      </w:r>
      <w:r w:rsidRPr="00EC68EF">
        <w:t>I fråga om distansavtal ska informationen enligt 2 §</w:t>
      </w:r>
      <w:r>
        <w:t xml:space="preserve"> första och andra styckena</w:t>
      </w:r>
      <w:r w:rsidRPr="00EC68EF">
        <w:t xml:space="preserve"> ges klart och begripligt </w:t>
      </w:r>
      <w:r>
        <w:t xml:space="preserve">och </w:t>
      </w:r>
      <w:r w:rsidRPr="00EC68EF">
        <w:t>på ett sätt som är anpassat till det medel för distanskom</w:t>
      </w:r>
      <w:r w:rsidRPr="00EC68EF">
        <w:softHyphen/>
        <w:t>mu</w:t>
      </w:r>
      <w:r>
        <w:softHyphen/>
      </w:r>
      <w:r w:rsidRPr="00EC68EF">
        <w:t>nikation som används.</w:t>
      </w:r>
      <w:r>
        <w:t xml:space="preserve"> Särskild hänsyn ska tas till behoven hos under</w:t>
      </w:r>
      <w:r>
        <w:softHyphen/>
        <w:t xml:space="preserve">åriga och andra särskilt utsatta personer. </w:t>
      </w:r>
    </w:p>
    <w:p w:rsidR="00C66AFA" w:rsidRPr="00EC68EF" w:rsidRDefault="00C66AFA" w:rsidP="00C66AFA">
      <w:pPr>
        <w:pStyle w:val="Brdtextmedindrag"/>
      </w:pPr>
      <w:r w:rsidRPr="00EC68EF">
        <w:t xml:space="preserve">Om avtalet ska ingås med hjälp av ett </w:t>
      </w:r>
      <w:r>
        <w:t xml:space="preserve">sådant </w:t>
      </w:r>
      <w:r w:rsidRPr="00EC68EF">
        <w:t>medel för distanskommu</w:t>
      </w:r>
      <w:r w:rsidRPr="00EC68EF">
        <w:softHyphen/>
        <w:t xml:space="preserve">nikation som gör att information endast kan ges i begränsad omfattning eller under begränsad tid, ska åtminstone information </w:t>
      </w:r>
      <w:r>
        <w:t xml:space="preserve">enligt 2 § första stycket 1, i fråga om näringsidkarens namn och organisationsnummer,  </w:t>
      </w:r>
      <w:r>
        <w:lastRenderedPageBreak/>
        <w:t>2–4, 14 och 15</w:t>
      </w:r>
      <w:r w:rsidRPr="00EC68EF">
        <w:t xml:space="preserve"> </w:t>
      </w:r>
      <w:r>
        <w:t>ges</w:t>
      </w:r>
      <w:r w:rsidRPr="00EC68EF">
        <w:t xml:space="preserve"> med hjälp av det kommu</w:t>
      </w:r>
      <w:r>
        <w:softHyphen/>
      </w:r>
      <w:r w:rsidRPr="00EC68EF">
        <w:t xml:space="preserve">nikationsmedlet. </w:t>
      </w:r>
      <w:r>
        <w:t xml:space="preserve">Om det finns en ångerrätt, ska information enligt 2 § första stycket 9 också ges med hjälp av kommunikationsmedlet. </w:t>
      </w:r>
      <w:r w:rsidRPr="00EC68EF">
        <w:t>Övrig information enligt 2</w:t>
      </w:r>
      <w:r>
        <w:t> § första stycket ska ges på något annat lämpligt sätt i enlighet med kraven i första stycket i denna paragraf</w:t>
      </w:r>
      <w:r w:rsidRPr="00EC68EF">
        <w:t>.</w:t>
      </w:r>
    </w:p>
    <w:p w:rsidR="00C66AFA" w:rsidRPr="00EC68EF" w:rsidRDefault="00C66AFA" w:rsidP="00C66AFA">
      <w:pPr>
        <w:pStyle w:val="Brdtextmedindrag"/>
      </w:pPr>
      <w:r>
        <w:t xml:space="preserve">Om avtalet ska ingås på näringsidkarens webbplats, ska konsumenten särskilt uppmärksammas </w:t>
      </w:r>
      <w:r w:rsidRPr="00EC68EF">
        <w:t>på innehållet i den information som ges e</w:t>
      </w:r>
      <w:r>
        <w:t>nligt 2 § första stycket 2–4 och 14–16</w:t>
      </w:r>
      <w:r w:rsidRPr="00EC68EF">
        <w:t>.</w:t>
      </w:r>
      <w:r>
        <w:t xml:space="preserve"> </w:t>
      </w:r>
    </w:p>
    <w:p w:rsidR="00C66AFA" w:rsidRPr="00EC68EF" w:rsidRDefault="00C66AFA" w:rsidP="00C66AFA">
      <w:pPr>
        <w:pStyle w:val="Brdtextmedindrag"/>
      </w:pPr>
    </w:p>
    <w:p w:rsidR="00C66AFA" w:rsidRPr="00EC68EF" w:rsidRDefault="00C66AFA" w:rsidP="00C66AFA">
      <w:pPr>
        <w:pStyle w:val="Brdtext"/>
      </w:pPr>
      <w:r>
        <w:rPr>
          <w:b/>
        </w:rPr>
        <w:t>4</w:t>
      </w:r>
      <w:r w:rsidRPr="00704854">
        <w:rPr>
          <w:b/>
        </w:rPr>
        <w:t> §</w:t>
      </w:r>
      <w:r>
        <w:t>  </w:t>
      </w:r>
      <w:r w:rsidRPr="00EC68EF">
        <w:t>När ett distansavtal har ingåtts ska näri</w:t>
      </w:r>
      <w:r>
        <w:t>ngsidkaren inom rimlig tid ge</w:t>
      </w:r>
      <w:r w:rsidRPr="00EC68EF">
        <w:t xml:space="preserve"> konsumenten en bekräftelse på </w:t>
      </w:r>
      <w:r>
        <w:t>avtalet. Bekräftelsen ska ges</w:t>
      </w:r>
      <w:r w:rsidRPr="00EC68EF">
        <w:t xml:space="preserve"> senast när varan leverera</w:t>
      </w:r>
      <w:r>
        <w:t>s eller tjänsten börjar utföras</w:t>
      </w:r>
      <w:r w:rsidRPr="00EC68EF">
        <w:t xml:space="preserve">. </w:t>
      </w:r>
    </w:p>
    <w:p w:rsidR="00C66AFA" w:rsidRPr="00EC68EF" w:rsidRDefault="00C66AFA" w:rsidP="00C66AFA">
      <w:pPr>
        <w:pStyle w:val="Brdtextmedindrag"/>
      </w:pPr>
      <w:r>
        <w:t>Bekräftelsen ska ges</w:t>
      </w:r>
      <w:r w:rsidRPr="00EC68EF">
        <w:t xml:space="preserve"> i en läsbar och varaktig form som är tillgänglig fö</w:t>
      </w:r>
      <w:r>
        <w:t xml:space="preserve">r konsumenten och innehålla den </w:t>
      </w:r>
      <w:r w:rsidRPr="00EC68EF">
        <w:t>information enligt 2 §</w:t>
      </w:r>
      <w:r>
        <w:t xml:space="preserve"> första och andra styckena</w:t>
      </w:r>
      <w:r w:rsidRPr="00EC68EF">
        <w:t xml:space="preserve"> som inte </w:t>
      </w:r>
      <w:r>
        <w:t>redan getts</w:t>
      </w:r>
      <w:r w:rsidRPr="00EC68EF">
        <w:t xml:space="preserve"> i sådan form. </w:t>
      </w:r>
      <w:r>
        <w:t>Om konsumenten i enlighet med 11 § </w:t>
      </w:r>
      <w:r w:rsidRPr="00EC68EF">
        <w:t xml:space="preserve">11 </w:t>
      </w:r>
      <w:r>
        <w:t>har gått med på att det inte finns någon</w:t>
      </w:r>
      <w:r w:rsidRPr="00EC68EF">
        <w:t xml:space="preserve"> ångerrätt</w:t>
      </w:r>
      <w:r>
        <w:t xml:space="preserve"> vid köp av digitalt innehåll, ska det framgå av bekräftelsen</w:t>
      </w:r>
      <w:r w:rsidRPr="00EC68EF">
        <w:t xml:space="preserve">. </w:t>
      </w:r>
    </w:p>
    <w:p w:rsidR="00C66AFA" w:rsidRPr="00EC68EF" w:rsidRDefault="00C66AFA" w:rsidP="00C66AFA">
      <w:pPr>
        <w:pStyle w:val="Rubrik4utannumrering"/>
      </w:pPr>
      <w:r w:rsidRPr="00EC68EF">
        <w:t>Hur information sk</w:t>
      </w:r>
      <w:r>
        <w:t>a ges vid avtal utanför</w:t>
      </w:r>
      <w:r w:rsidRPr="00EC68EF">
        <w:t xml:space="preserve"> affärslokaler</w:t>
      </w:r>
    </w:p>
    <w:p w:rsidR="00C66AFA" w:rsidRPr="00EC68EF" w:rsidRDefault="00C66AFA" w:rsidP="00C66AFA">
      <w:pPr>
        <w:pStyle w:val="Brdtext"/>
      </w:pPr>
      <w:r>
        <w:rPr>
          <w:b/>
        </w:rPr>
        <w:t>5</w:t>
      </w:r>
      <w:r w:rsidRPr="00704854">
        <w:rPr>
          <w:b/>
        </w:rPr>
        <w:t> §</w:t>
      </w:r>
      <w:r>
        <w:t>  </w:t>
      </w:r>
      <w:r w:rsidRPr="00EC68EF">
        <w:t>I fråga om avtal utanför affärslokaler ska informationen enligt 2</w:t>
      </w:r>
      <w:r>
        <w:t> </w:t>
      </w:r>
      <w:r w:rsidRPr="00EC68EF">
        <w:t>§</w:t>
      </w:r>
      <w:r>
        <w:t xml:space="preserve"> första och andra styckena</w:t>
      </w:r>
      <w:r w:rsidRPr="00EC68EF">
        <w:t xml:space="preserve"> ges klart och begripligt i en handling</w:t>
      </w:r>
      <w:r>
        <w:t xml:space="preserve"> eller, o</w:t>
      </w:r>
      <w:r w:rsidRPr="00EC68EF">
        <w:t>m konsu</w:t>
      </w:r>
      <w:r>
        <w:softHyphen/>
      </w:r>
      <w:r w:rsidRPr="00EC68EF">
        <w:t>men</w:t>
      </w:r>
      <w:r>
        <w:t xml:space="preserve">ten samtycker till det, </w:t>
      </w:r>
      <w:r w:rsidRPr="00EC68EF">
        <w:t xml:space="preserve">i </w:t>
      </w:r>
      <w:r>
        <w:t xml:space="preserve">en </w:t>
      </w:r>
      <w:r w:rsidRPr="00EC68EF">
        <w:t>annan läsbar och varaktig form som är tillgänglig för konsumenten</w:t>
      </w:r>
      <w:r>
        <w:t>. Särskild hänsyn ska tas till behoven hos underåriga och andra särskilt utsatta personer.</w:t>
      </w:r>
    </w:p>
    <w:p w:rsidR="00C66AFA" w:rsidRPr="00EC68EF" w:rsidRDefault="00C66AFA" w:rsidP="00C66AFA">
      <w:pPr>
        <w:pStyle w:val="Brdtextmedindrag"/>
      </w:pPr>
      <w:r w:rsidRPr="00EC68EF">
        <w:t xml:space="preserve">När ett avtal </w:t>
      </w:r>
      <w:r>
        <w:t>har ingåtts ska näringsidkaren ge konsumenten en kopia av det undertecknade</w:t>
      </w:r>
      <w:r w:rsidRPr="00EC68EF">
        <w:t xml:space="preserve"> avtal</w:t>
      </w:r>
      <w:r>
        <w:t>et eller en bekräftelse på avtalet. Kopian eller bekräftelsen ska ges</w:t>
      </w:r>
      <w:r w:rsidRPr="00EC68EF">
        <w:t xml:space="preserve"> i en handling eller, om konsu</w:t>
      </w:r>
      <w:r w:rsidRPr="00EC68EF">
        <w:softHyphen/>
        <w:t>menten samtycker till det, i en annan läsbar och varaktig form som är tillgänglig för konsumen</w:t>
      </w:r>
      <w:r>
        <w:softHyphen/>
      </w:r>
      <w:r w:rsidRPr="00EC68EF">
        <w:t xml:space="preserve">ten. </w:t>
      </w:r>
      <w:r>
        <w:t>Om konsumenten i enlighet med 11 § </w:t>
      </w:r>
      <w:r w:rsidRPr="00EC68EF">
        <w:t xml:space="preserve">11 </w:t>
      </w:r>
      <w:r>
        <w:t>har gått med på att det inte finns någon</w:t>
      </w:r>
      <w:r w:rsidRPr="00EC68EF">
        <w:t xml:space="preserve"> ångerrätt</w:t>
      </w:r>
      <w:r>
        <w:t xml:space="preserve"> vid köp av digitalt innehåll, ska det framgå av kopian eller bekräftelsen</w:t>
      </w:r>
      <w:r w:rsidRPr="00EC68EF">
        <w:t>.</w:t>
      </w:r>
    </w:p>
    <w:p w:rsidR="00C66AFA" w:rsidRPr="00EC68EF" w:rsidRDefault="00C66AFA" w:rsidP="00C66AFA">
      <w:pPr>
        <w:pStyle w:val="Rubrik4utannumrering"/>
      </w:pPr>
      <w:r w:rsidRPr="00EC68EF">
        <w:t>Påföljd</w:t>
      </w:r>
      <w:r>
        <w:t>er</w:t>
      </w:r>
      <w:r w:rsidRPr="00EC68EF">
        <w:t xml:space="preserve"> vid utebliven information</w:t>
      </w:r>
    </w:p>
    <w:p w:rsidR="00C66AFA" w:rsidRPr="00EC68EF" w:rsidRDefault="00C66AFA" w:rsidP="00C66AFA">
      <w:pPr>
        <w:pStyle w:val="Brdtext"/>
      </w:pPr>
      <w:r>
        <w:rPr>
          <w:b/>
        </w:rPr>
        <w:t>6</w:t>
      </w:r>
      <w:r w:rsidRPr="00704854">
        <w:rPr>
          <w:b/>
        </w:rPr>
        <w:t> §</w:t>
      </w:r>
      <w:r>
        <w:t>  </w:t>
      </w:r>
      <w:r w:rsidRPr="00EC68EF">
        <w:t>Om näringsidkaren inte ger information i enlig</w:t>
      </w:r>
      <w:r>
        <w:t>het med 2–5</w:t>
      </w:r>
      <w:r w:rsidRPr="00EC68EF">
        <w:t xml:space="preserve"> §§ ska marknadsföringslagen (2008:486) tillämpas, med undantag av bestäm</w:t>
      </w:r>
      <w:r>
        <w:softHyphen/>
      </w:r>
      <w:r w:rsidRPr="00EC68EF">
        <w:t>melserna i 29–36 §§ om marknadsstörningsavgift. Sådan information ska anses vara väsentlig enligt 10 § tredje stycket marknadsföringslagen.</w:t>
      </w:r>
    </w:p>
    <w:p w:rsidR="00C66AFA" w:rsidRPr="00EC68EF" w:rsidRDefault="00C66AFA" w:rsidP="00C66AFA">
      <w:pPr>
        <w:pStyle w:val="Brdtextmedindrag"/>
      </w:pPr>
    </w:p>
    <w:p w:rsidR="00C66AFA" w:rsidRPr="00EC68EF" w:rsidRDefault="00C66AFA" w:rsidP="00C66AFA">
      <w:pPr>
        <w:pStyle w:val="Brdtext"/>
      </w:pPr>
      <w:r>
        <w:rPr>
          <w:b/>
        </w:rPr>
        <w:t>7</w:t>
      </w:r>
      <w:r w:rsidRPr="00D21E3C">
        <w:rPr>
          <w:b/>
        </w:rPr>
        <w:t> §</w:t>
      </w:r>
      <w:r>
        <w:t>  </w:t>
      </w:r>
      <w:r w:rsidRPr="00EC68EF">
        <w:t xml:space="preserve">Om näringsidkaren inte </w:t>
      </w:r>
      <w:r>
        <w:t xml:space="preserve">före avtalets ingående och på det sätt som anges i 3 § eller 5 § första stycket har gett sådan </w:t>
      </w:r>
      <w:r w:rsidRPr="00EC68EF">
        <w:t>information om till</w:t>
      </w:r>
      <w:r>
        <w:softHyphen/>
      </w:r>
      <w:r w:rsidRPr="00EC68EF">
        <w:t>kommande kostnader som anges i 2 § första stycket 4, är konsumente</w:t>
      </w:r>
      <w:r>
        <w:t>n inte skyldig att betala dessa</w:t>
      </w:r>
      <w:r w:rsidRPr="00EC68EF">
        <w:t xml:space="preserve"> kostnader. </w:t>
      </w:r>
    </w:p>
    <w:p w:rsidR="00C66AFA" w:rsidRPr="00EC68EF" w:rsidRDefault="00C66AFA" w:rsidP="00C66AFA">
      <w:pPr>
        <w:pStyle w:val="Rubrik4utannumrering"/>
      </w:pPr>
      <w:r w:rsidRPr="00EC68EF">
        <w:t>Informationen som avtalsinnehåll</w:t>
      </w:r>
    </w:p>
    <w:p w:rsidR="00C66AFA" w:rsidRPr="00EC68EF" w:rsidRDefault="00C66AFA" w:rsidP="00C66AFA">
      <w:pPr>
        <w:pStyle w:val="Brdtext"/>
      </w:pPr>
      <w:r>
        <w:rPr>
          <w:b/>
        </w:rPr>
        <w:t>8</w:t>
      </w:r>
      <w:r w:rsidRPr="00D21E3C">
        <w:rPr>
          <w:b/>
        </w:rPr>
        <w:t> §</w:t>
      </w:r>
      <w:r>
        <w:t xml:space="preserve">  Informationen enligt 2 § första och andra styckena är </w:t>
      </w:r>
      <w:r w:rsidRPr="00EC68EF">
        <w:t>en del av avtalet, såvida p</w:t>
      </w:r>
      <w:r>
        <w:t>arterna inte uttryckligen har kommit</w:t>
      </w:r>
      <w:r w:rsidRPr="00EC68EF">
        <w:t xml:space="preserve"> överens om </w:t>
      </w:r>
      <w:r>
        <w:t xml:space="preserve">något </w:t>
      </w:r>
      <w:r w:rsidRPr="00EC68EF">
        <w:t>annat.</w:t>
      </w:r>
    </w:p>
    <w:p w:rsidR="00C66AFA" w:rsidRPr="00EC68EF" w:rsidRDefault="00C66AFA" w:rsidP="00C66AFA">
      <w:pPr>
        <w:pStyle w:val="Rubrik4utannumrering"/>
      </w:pPr>
      <w:r>
        <w:lastRenderedPageBreak/>
        <w:t>Beställning som görs på en webbplats</w:t>
      </w:r>
    </w:p>
    <w:p w:rsidR="00C66AFA" w:rsidRPr="00EC68EF" w:rsidRDefault="00C66AFA" w:rsidP="00C66AFA">
      <w:pPr>
        <w:pStyle w:val="Brdtext"/>
      </w:pPr>
      <w:r>
        <w:rPr>
          <w:b/>
        </w:rPr>
        <w:t>9 </w:t>
      </w:r>
      <w:r w:rsidRPr="00D21E3C">
        <w:rPr>
          <w:b/>
        </w:rPr>
        <w:t>§</w:t>
      </w:r>
      <w:r>
        <w:rPr>
          <w:b/>
        </w:rPr>
        <w:t>  </w:t>
      </w:r>
      <w:r>
        <w:t>Vid distansavtal som ingås på en webbplats är konsumenten</w:t>
      </w:r>
      <w:r w:rsidRPr="00EC68EF">
        <w:t xml:space="preserve"> bunden av en </w:t>
      </w:r>
      <w:r>
        <w:t xml:space="preserve">beställning som medför en </w:t>
      </w:r>
      <w:r w:rsidRPr="00EC68EF">
        <w:t xml:space="preserve">betalningsförpliktelse </w:t>
      </w:r>
      <w:r>
        <w:t>endast om för</w:t>
      </w:r>
      <w:r>
        <w:softHyphen/>
        <w:t xml:space="preserve">pliktelsen har tydliggjorts före beställningen och konsumenten </w:t>
      </w:r>
      <w:r w:rsidRPr="00EC68EF">
        <w:t>uttryck</w:t>
      </w:r>
      <w:r>
        <w:softHyphen/>
      </w:r>
      <w:r w:rsidRPr="00EC68EF">
        <w:t xml:space="preserve">ligen </w:t>
      </w:r>
      <w:r>
        <w:t xml:space="preserve">har </w:t>
      </w:r>
      <w:r w:rsidRPr="00EC68EF">
        <w:t>påtagit sig förpliktelsen.</w:t>
      </w:r>
    </w:p>
    <w:p w:rsidR="00C66AFA" w:rsidRPr="00EC68EF" w:rsidRDefault="00C66AFA" w:rsidP="00C66AFA">
      <w:pPr>
        <w:pStyle w:val="Rubrik4utannumrering"/>
      </w:pPr>
      <w:r w:rsidRPr="00EC68EF">
        <w:t>Konsumentens ångerrätt</w:t>
      </w:r>
    </w:p>
    <w:p w:rsidR="00C66AFA" w:rsidRPr="00EC68EF" w:rsidRDefault="00C66AFA" w:rsidP="00C66AFA">
      <w:pPr>
        <w:pStyle w:val="Brdtext"/>
      </w:pPr>
      <w:r>
        <w:rPr>
          <w:b/>
        </w:rPr>
        <w:t>10</w:t>
      </w:r>
      <w:r w:rsidRPr="00D21E3C">
        <w:rPr>
          <w:b/>
        </w:rPr>
        <w:t> §</w:t>
      </w:r>
      <w:r>
        <w:t>  </w:t>
      </w:r>
      <w:r w:rsidRPr="00EC68EF">
        <w:t>Konsumenten har rätt att frånträda avtalet (ångerrätt) genom att till näringsidkaren lämna eller sända ett meddelande om detta inom 14 d</w:t>
      </w:r>
      <w:r>
        <w:t>agar från den dag som anges i 12</w:t>
      </w:r>
      <w:r w:rsidRPr="00EC68EF">
        <w:t xml:space="preserve"> § (ångerfrist). Om </w:t>
      </w:r>
      <w:r>
        <w:t>konsumenten lämnar</w:t>
      </w:r>
      <w:r w:rsidRPr="00EC68EF">
        <w:t xml:space="preserve"> meddelande</w:t>
      </w:r>
      <w:r>
        <w:t>t på näringsidkarens webbplats, ska näringsidkaren utan dröjsmål bekräfta mottagandet av meddelandet i en läsbar och varaktig form som är tillgänglig för konsumenten.</w:t>
      </w:r>
      <w:r w:rsidRPr="00EC68EF">
        <w:t xml:space="preserve"> </w:t>
      </w:r>
    </w:p>
    <w:p w:rsidR="00C66AFA" w:rsidRPr="00EC68EF" w:rsidRDefault="00C66AFA" w:rsidP="00C66AFA">
      <w:pPr>
        <w:pStyle w:val="Brdtextmedindrag"/>
      </w:pPr>
      <w:r>
        <w:t xml:space="preserve">Om </w:t>
      </w:r>
      <w:r w:rsidRPr="00EC68EF">
        <w:t xml:space="preserve">konsumenten i rätt tid och på ett ändamålsenligt sätt </w:t>
      </w:r>
      <w:r>
        <w:t xml:space="preserve">har </w:t>
      </w:r>
      <w:r w:rsidRPr="00EC68EF">
        <w:t>lämnat eller sänt ett meddelande enligt första stycket, får meddelandet åberopas även om det försenas, för</w:t>
      </w:r>
      <w:r w:rsidRPr="00EC68EF">
        <w:softHyphen/>
        <w:t>vanskas eller inte kommer fram.</w:t>
      </w:r>
    </w:p>
    <w:p w:rsidR="00C66AFA" w:rsidRPr="00EC68EF" w:rsidRDefault="00C66AFA" w:rsidP="00C66AFA">
      <w:pPr>
        <w:pStyle w:val="Rubrik4utannumrering"/>
      </w:pPr>
      <w:r w:rsidRPr="00EC68EF">
        <w:t>Undantag från ångerrätten</w:t>
      </w:r>
    </w:p>
    <w:p w:rsidR="00C66AFA" w:rsidRPr="00EC68EF" w:rsidRDefault="00C66AFA" w:rsidP="00C66AFA">
      <w:pPr>
        <w:pStyle w:val="Brdtext"/>
      </w:pPr>
      <w:r>
        <w:rPr>
          <w:b/>
        </w:rPr>
        <w:t>11</w:t>
      </w:r>
      <w:r w:rsidRPr="00D21E3C">
        <w:rPr>
          <w:b/>
        </w:rPr>
        <w:t> §</w:t>
      </w:r>
      <w:r>
        <w:t>  </w:t>
      </w:r>
      <w:r w:rsidRPr="00EC68EF">
        <w:t>Ångerrätt gäller inte för avtal som</w:t>
      </w:r>
    </w:p>
    <w:p w:rsidR="00C66AFA" w:rsidRPr="00C22826" w:rsidRDefault="00C66AFA" w:rsidP="00C66AFA">
      <w:pPr>
        <w:pStyle w:val="Brdtextmedindrag"/>
        <w:rPr>
          <w:sz w:val="18"/>
          <w:szCs w:val="18"/>
        </w:rPr>
      </w:pPr>
      <w:r w:rsidRPr="00EC68EF">
        <w:t>1</w:t>
      </w:r>
      <w:r w:rsidRPr="00BC45B4">
        <w:t>. avser en tjänst som har fullgjorts, om konsumenten uttryckligen har sam</w:t>
      </w:r>
      <w:r>
        <w:t xml:space="preserve">tyckt till att tjänsten börjar utföras och </w:t>
      </w:r>
      <w:r w:rsidRPr="00BC45B4">
        <w:t>gått med på att det inte finns någon ångerrätt</w:t>
      </w:r>
      <w:r>
        <w:t xml:space="preserve"> när tjänsten har fullgjorts</w:t>
      </w:r>
      <w:r w:rsidRPr="00BC45B4">
        <w:t>,</w:t>
      </w:r>
      <w:r w:rsidRPr="00C22826">
        <w:rPr>
          <w:sz w:val="18"/>
          <w:szCs w:val="18"/>
        </w:rPr>
        <w:t xml:space="preserve"> </w:t>
      </w:r>
    </w:p>
    <w:p w:rsidR="00C66AFA" w:rsidRPr="00EC68EF" w:rsidRDefault="00C66AFA" w:rsidP="00C66AFA">
      <w:pPr>
        <w:pStyle w:val="Brdtextmedindrag"/>
      </w:pPr>
      <w:r w:rsidRPr="00EC68EF">
        <w:t>2.</w:t>
      </w:r>
      <w:r>
        <w:t> </w:t>
      </w:r>
      <w:r w:rsidRPr="00EC68EF">
        <w:t>avser en vara eller tjänst vars pris beror på sådana svängningar på marknaden som näringsidkaren int</w:t>
      </w:r>
      <w:r>
        <w:t>e kan påverka och som kan inträffa</w:t>
      </w:r>
      <w:r w:rsidRPr="00EC68EF">
        <w:t xml:space="preserve"> under ångerfristen,</w:t>
      </w:r>
    </w:p>
    <w:p w:rsidR="00C66AFA" w:rsidRPr="00EC68EF" w:rsidRDefault="00C66AFA" w:rsidP="00C66AFA">
      <w:pPr>
        <w:pStyle w:val="Brdtextmedindrag"/>
      </w:pPr>
      <w:r w:rsidRPr="00EC68EF">
        <w:t>3.</w:t>
      </w:r>
      <w:r>
        <w:t> </w:t>
      </w:r>
      <w:r w:rsidRPr="00EC68EF">
        <w:t xml:space="preserve">avser en vara som har tillverkats enligt konsumentens anvisningar eller som </w:t>
      </w:r>
      <w:r>
        <w:t>annars har fått</w:t>
      </w:r>
      <w:r w:rsidRPr="00EC68EF">
        <w:t xml:space="preserve"> en tydlig personlig prägel,</w:t>
      </w:r>
    </w:p>
    <w:p w:rsidR="00C66AFA" w:rsidRPr="00EC68EF" w:rsidRDefault="00C66AFA" w:rsidP="00C66AFA">
      <w:pPr>
        <w:pStyle w:val="Brdtextmedindrag"/>
      </w:pPr>
      <w:r w:rsidRPr="00EC68EF">
        <w:t>4.</w:t>
      </w:r>
      <w:r>
        <w:t> </w:t>
      </w:r>
      <w:r w:rsidRPr="00EC68EF">
        <w:t>avser en vara som snabbt kan försämras eller bli för gammal,</w:t>
      </w:r>
    </w:p>
    <w:p w:rsidR="00C66AFA" w:rsidRPr="00EC68EF" w:rsidRDefault="00C66AFA" w:rsidP="00C66AFA">
      <w:pPr>
        <w:pStyle w:val="Brdtextmedindrag"/>
      </w:pPr>
      <w:r w:rsidRPr="00EC68EF">
        <w:t>5.</w:t>
      </w:r>
      <w:r>
        <w:t xml:space="preserve"> avser en </w:t>
      </w:r>
      <w:r w:rsidRPr="00EC68EF">
        <w:t>vara</w:t>
      </w:r>
      <w:r>
        <w:t xml:space="preserve"> som med bruten försegling inte lämpligen kan åter</w:t>
      </w:r>
      <w:r>
        <w:softHyphen/>
        <w:t>lämnas på grund av hälso</w:t>
      </w:r>
      <w:r w:rsidRPr="00EC68EF">
        <w:t>- eller hygienskäl</w:t>
      </w:r>
      <w:r>
        <w:t xml:space="preserve"> och förseg</w:t>
      </w:r>
      <w:r>
        <w:softHyphen/>
        <w:t>lingen har brutits av konsumenten</w:t>
      </w:r>
      <w:r w:rsidRPr="00EC68EF">
        <w:t>,</w:t>
      </w:r>
    </w:p>
    <w:p w:rsidR="00C66AFA" w:rsidRPr="00EC68EF" w:rsidRDefault="00C66AFA" w:rsidP="00C66AFA">
      <w:pPr>
        <w:pStyle w:val="Brdtextmedindrag"/>
      </w:pPr>
      <w:r w:rsidRPr="00EC68EF">
        <w:t>6.</w:t>
      </w:r>
      <w:r>
        <w:t> </w:t>
      </w:r>
      <w:r w:rsidRPr="00EC68EF">
        <w:t xml:space="preserve">avser en vara som till sin natur är sådan att den efter leverans </w:t>
      </w:r>
      <w:r>
        <w:t>samman</w:t>
      </w:r>
      <w:r w:rsidRPr="00EC68EF">
        <w:t xml:space="preserve">blandas med </w:t>
      </w:r>
      <w:r>
        <w:t>en annan vara på så sätt att varorna inte kan skiljas från varandra</w:t>
      </w:r>
      <w:r w:rsidRPr="00EC68EF">
        <w:t>,</w:t>
      </w:r>
    </w:p>
    <w:p w:rsidR="00C66AFA" w:rsidRPr="00EC68EF" w:rsidRDefault="00C66AFA" w:rsidP="00C66AFA">
      <w:pPr>
        <w:pStyle w:val="Brdtextmedindrag"/>
      </w:pPr>
      <w:r w:rsidRPr="00EC68EF">
        <w:t>7.</w:t>
      </w:r>
      <w:r>
        <w:t> avser alkoholhaltig dryck</w:t>
      </w:r>
      <w:r w:rsidRPr="00EC68EF">
        <w:t xml:space="preserve"> till ett bestämt pris, när leverans inte kan ske inom 30 dagar och </w:t>
      </w:r>
      <w:r>
        <w:t>värdet på drycken vid leveransen</w:t>
      </w:r>
      <w:r w:rsidRPr="00EC68EF">
        <w:t xml:space="preserve"> beror på sådana svängningar på marknaden som näringsidkaren inte kan påverka,</w:t>
      </w:r>
    </w:p>
    <w:p w:rsidR="00C66AFA" w:rsidRPr="00EC68EF" w:rsidRDefault="00C66AFA" w:rsidP="00C66AFA">
      <w:pPr>
        <w:pStyle w:val="Brdtextmedindrag"/>
      </w:pPr>
      <w:r w:rsidRPr="00EC68EF">
        <w:t>8.</w:t>
      </w:r>
      <w:r>
        <w:t> </w:t>
      </w:r>
      <w:r w:rsidRPr="00EC68EF">
        <w:t>avser en förseglad ljud- eller bildupptagning eller ett förseglat dator</w:t>
      </w:r>
      <w:r>
        <w:softHyphen/>
      </w:r>
      <w:r w:rsidRPr="00EC68EF">
        <w:t>program och förseglingen har brutits</w:t>
      </w:r>
      <w:r>
        <w:t xml:space="preserve"> av konsumenten</w:t>
      </w:r>
      <w:r w:rsidRPr="00EC68EF">
        <w:t>,</w:t>
      </w:r>
    </w:p>
    <w:p w:rsidR="00C66AFA" w:rsidRPr="00EC68EF" w:rsidRDefault="00C66AFA" w:rsidP="00C66AFA">
      <w:pPr>
        <w:pStyle w:val="Brdtextmedindrag"/>
      </w:pPr>
      <w:r w:rsidRPr="00EC68EF">
        <w:t>9.</w:t>
      </w:r>
      <w:r>
        <w:t> </w:t>
      </w:r>
      <w:r w:rsidRPr="00EC68EF">
        <w:t xml:space="preserve">avser </w:t>
      </w:r>
      <w:r>
        <w:t xml:space="preserve">lösnummer av </w:t>
      </w:r>
      <w:r w:rsidRPr="00EC68EF">
        <w:t xml:space="preserve">en tidning eller en tidskrift, </w:t>
      </w:r>
    </w:p>
    <w:p w:rsidR="00C66AFA" w:rsidRPr="00EC68EF" w:rsidRDefault="00C66AFA" w:rsidP="00C66AFA">
      <w:pPr>
        <w:pStyle w:val="Brdtextmedindrag"/>
      </w:pPr>
      <w:r w:rsidRPr="00EC68EF">
        <w:t>10.</w:t>
      </w:r>
      <w:r>
        <w:t> </w:t>
      </w:r>
      <w:r w:rsidRPr="00EC68EF">
        <w:t xml:space="preserve">ingås vid en auktion, om det är möjligt att delta i auktionen även på ett annat sätt än genom att använda ett medel för distanskommunikation, </w:t>
      </w:r>
    </w:p>
    <w:p w:rsidR="00C66AFA" w:rsidRPr="00EC68EF" w:rsidRDefault="00C66AFA" w:rsidP="00C66AFA">
      <w:pPr>
        <w:pStyle w:val="Brdtextmedindrag"/>
      </w:pPr>
      <w:r w:rsidRPr="00EC68EF">
        <w:t>11.</w:t>
      </w:r>
      <w:r>
        <w:t> </w:t>
      </w:r>
      <w:r w:rsidRPr="00043E92">
        <w:t xml:space="preserve">avser digitalt innehåll som levereras på </w:t>
      </w:r>
      <w:r>
        <w:t xml:space="preserve">något </w:t>
      </w:r>
      <w:r w:rsidRPr="00043E92">
        <w:t xml:space="preserve">annat sätt än på ett fysiskt medium, om konsumenten </w:t>
      </w:r>
      <w:r>
        <w:t>uttryckligen har samtyckt till leverans på detta sätt</w:t>
      </w:r>
      <w:r w:rsidRPr="00043E92">
        <w:t xml:space="preserve"> </w:t>
      </w:r>
      <w:r>
        <w:t>och gått</w:t>
      </w:r>
      <w:r w:rsidRPr="00043E92">
        <w:t xml:space="preserve"> med på att de</w:t>
      </w:r>
      <w:r>
        <w:t>t inte finns någon ångerrätt</w:t>
      </w:r>
      <w:r w:rsidRPr="00043E92">
        <w:t>,</w:t>
      </w:r>
      <w:r w:rsidRPr="00EC68EF">
        <w:t xml:space="preserve"> </w:t>
      </w:r>
    </w:p>
    <w:p w:rsidR="00C66AFA" w:rsidRPr="00EC68EF" w:rsidRDefault="00C66AFA" w:rsidP="00C66AFA">
      <w:pPr>
        <w:pStyle w:val="Brdtextmedindrag"/>
      </w:pPr>
      <w:r w:rsidRPr="00EC68EF">
        <w:t>12.</w:t>
      </w:r>
      <w:r>
        <w:t> </w:t>
      </w:r>
      <w:r w:rsidRPr="00EC68EF">
        <w:t xml:space="preserve">avser </w:t>
      </w:r>
      <w:r>
        <w:t xml:space="preserve">kulturevenemang, idrottsevenemang eller någon annan liknande fritidsaktivitet, servering, catering eller någon annan liknande tjänst, inkvartering, varutransport eller biluthyrning, </w:t>
      </w:r>
      <w:r w:rsidRPr="00EC68EF">
        <w:t xml:space="preserve">om näringsidkaren </w:t>
      </w:r>
      <w:r>
        <w:lastRenderedPageBreak/>
        <w:t xml:space="preserve">ska tillhandahålla tjänsten </w:t>
      </w:r>
      <w:r w:rsidRPr="00EC68EF">
        <w:t>på en bestämd dag eller under en bestämd tidspe</w:t>
      </w:r>
      <w:r>
        <w:t>riod</w:t>
      </w:r>
      <w:r w:rsidRPr="00EC68EF">
        <w:t>, eller</w:t>
      </w:r>
    </w:p>
    <w:p w:rsidR="00C66AFA" w:rsidRPr="00EC68EF" w:rsidRDefault="00C66AFA" w:rsidP="00C66AFA">
      <w:pPr>
        <w:pStyle w:val="Brdtextmedindrag"/>
      </w:pPr>
      <w:r w:rsidRPr="00EC68EF">
        <w:t>13.</w:t>
      </w:r>
      <w:r>
        <w:t> </w:t>
      </w:r>
      <w:r w:rsidRPr="00EC68EF">
        <w:t xml:space="preserve">avser </w:t>
      </w:r>
      <w:r>
        <w:t xml:space="preserve">en </w:t>
      </w:r>
      <w:r w:rsidRPr="00EC68EF">
        <w:t>brådskande repar</w:t>
      </w:r>
      <w:r>
        <w:t>ations- eller underhållsåtgärd vid ett besök i konsumentens bostad, om besöket äger rum på konsumentens initiativ och uttryckliga begäran och reparations- eller underhållsåtgärden omfattas av konsumentens begäran eller har ett direkt samband med denna.</w:t>
      </w:r>
      <w:r w:rsidRPr="00EC68EF">
        <w:t xml:space="preserve"> </w:t>
      </w:r>
    </w:p>
    <w:p w:rsidR="00C66AFA" w:rsidRPr="00EC68EF" w:rsidRDefault="00C66AFA" w:rsidP="00C66AFA">
      <w:pPr>
        <w:pStyle w:val="Rubrik4utannumrering"/>
      </w:pPr>
      <w:r>
        <w:t>Ångerfristen</w:t>
      </w:r>
    </w:p>
    <w:p w:rsidR="00C66AFA" w:rsidRDefault="00C66AFA" w:rsidP="00C66AFA">
      <w:pPr>
        <w:pStyle w:val="Brdtext"/>
      </w:pPr>
      <w:r>
        <w:rPr>
          <w:b/>
        </w:rPr>
        <w:t>12</w:t>
      </w:r>
      <w:r w:rsidRPr="00D21E3C">
        <w:rPr>
          <w:b/>
        </w:rPr>
        <w:t> §</w:t>
      </w:r>
      <w:r>
        <w:t>  </w:t>
      </w:r>
      <w:r w:rsidRPr="00EC68EF">
        <w:t>Vid avtal om överlåtelse eller uppl</w:t>
      </w:r>
      <w:r>
        <w:t>åtelse av en vara</w:t>
      </w:r>
      <w:r w:rsidRPr="00EC68EF">
        <w:t xml:space="preserve"> börjar ånger</w:t>
      </w:r>
      <w:r>
        <w:softHyphen/>
      </w:r>
      <w:r w:rsidRPr="00EC68EF">
        <w:t>fristen löpa den d</w:t>
      </w:r>
      <w:r>
        <w:t>ag då konsumenten får varan i sin besittning</w:t>
      </w:r>
      <w:r w:rsidRPr="00EC68EF">
        <w:t xml:space="preserve">. Vid avtal om en tjänst börjar ångerfristen löpa den dag då avtalet ingås. </w:t>
      </w:r>
    </w:p>
    <w:p w:rsidR="00C66AFA" w:rsidRPr="00EC68EF" w:rsidRDefault="00C66AFA" w:rsidP="00C66AFA">
      <w:pPr>
        <w:pStyle w:val="Brdtextmedindrag"/>
      </w:pPr>
      <w:r w:rsidRPr="00EC68EF">
        <w:t xml:space="preserve">Om avtalet avser flera varor eller en vara som består av flera delar, börjar ångerfristen löpa den dag då konsumenten </w:t>
      </w:r>
      <w:r>
        <w:t xml:space="preserve">får den sista varan respektive </w:t>
      </w:r>
      <w:r w:rsidRPr="00EC68EF">
        <w:t>den sista delen av varan</w:t>
      </w:r>
      <w:r>
        <w:t xml:space="preserve"> i sin besittning</w:t>
      </w:r>
      <w:r w:rsidRPr="00EC68EF">
        <w:t xml:space="preserve">. </w:t>
      </w:r>
      <w:r>
        <w:t xml:space="preserve">I fråga om </w:t>
      </w:r>
      <w:r w:rsidRPr="00EC68EF">
        <w:t>regel</w:t>
      </w:r>
      <w:r>
        <w:softHyphen/>
      </w:r>
      <w:r w:rsidRPr="00EC68EF">
        <w:t>bunden leve</w:t>
      </w:r>
      <w:r>
        <w:t>rans av varor under en viss tid</w:t>
      </w:r>
      <w:r w:rsidRPr="00EC68EF">
        <w:t xml:space="preserve"> börjar ångerfristen </w:t>
      </w:r>
      <w:r>
        <w:t xml:space="preserve">dock </w:t>
      </w:r>
      <w:r w:rsidRPr="00EC68EF">
        <w:t>löpa när konsu</w:t>
      </w:r>
      <w:r>
        <w:t>menten får varorna från den första leveransen i sin besittning</w:t>
      </w:r>
      <w:r w:rsidRPr="00EC68EF">
        <w:t>.</w:t>
      </w:r>
    </w:p>
    <w:p w:rsidR="00C66AFA" w:rsidRDefault="00C66AFA" w:rsidP="00C66AFA">
      <w:pPr>
        <w:pStyle w:val="Brdtextmedindrag"/>
      </w:pPr>
      <w:r>
        <w:t>I fråga om</w:t>
      </w:r>
      <w:r w:rsidRPr="00EC68EF">
        <w:t xml:space="preserve"> avtal om leverans av vatten, gas eller el, när försäljningen inte sker i en begränsad volym eller </w:t>
      </w:r>
      <w:r>
        <w:t>en fastställd kvantitet, och i fråga om</w:t>
      </w:r>
      <w:r w:rsidRPr="00EC68EF">
        <w:t xml:space="preserve"> avtal om leverans av fjärrvärme</w:t>
      </w:r>
      <w:r>
        <w:t xml:space="preserve">, börjar ångerfristen löpa den dag då avtalet ingås. Detsamma gäller i fråga om </w:t>
      </w:r>
      <w:r w:rsidRPr="00EC68EF">
        <w:t xml:space="preserve">avtal </w:t>
      </w:r>
      <w:r>
        <w:t>om</w:t>
      </w:r>
      <w:r w:rsidRPr="00EC68EF">
        <w:t xml:space="preserve"> digitalt innehåll som levereras på </w:t>
      </w:r>
      <w:r>
        <w:t xml:space="preserve">något annat sätt än på </w:t>
      </w:r>
      <w:r w:rsidRPr="00EC68EF">
        <w:t>ett fysiskt medi</w:t>
      </w:r>
      <w:r>
        <w:t>um.</w:t>
      </w:r>
    </w:p>
    <w:p w:rsidR="00C66AFA" w:rsidRPr="00EC68EF" w:rsidRDefault="00C66AFA" w:rsidP="00C66AFA">
      <w:pPr>
        <w:pStyle w:val="Brdtextmedindrag"/>
      </w:pPr>
      <w:r>
        <w:t>Ångerfristen enligt första</w:t>
      </w:r>
      <w:r>
        <w:softHyphen/>
        <w:t>–tredje styckena börjar aldrig löpa förrän konsumenten har fått information om ångerrätten enligt 2 § första stycket 9 på det sätt som anges i 3 § eller 5 § första stycket. Rätten att ångra sig upphör dock senast ett år efter det att ånger</w:t>
      </w:r>
      <w:r>
        <w:softHyphen/>
        <w:t>fristen skulle ha löpt ut om information hade getts på föreskrivet sätt.</w:t>
      </w:r>
    </w:p>
    <w:p w:rsidR="00C66AFA" w:rsidRPr="00EC68EF" w:rsidRDefault="00C66AFA" w:rsidP="00C66AFA">
      <w:pPr>
        <w:pStyle w:val="Rubrik4utannumrering"/>
      </w:pPr>
      <w:r w:rsidRPr="00EC68EF">
        <w:t>Verkan av att konsumenten utövar sin ångerrätt</w:t>
      </w:r>
    </w:p>
    <w:p w:rsidR="00C66AFA" w:rsidRDefault="00C66AFA" w:rsidP="00C66AFA">
      <w:pPr>
        <w:pStyle w:val="Brdtext"/>
      </w:pPr>
      <w:r>
        <w:rPr>
          <w:b/>
        </w:rPr>
        <w:t>13</w:t>
      </w:r>
      <w:r w:rsidRPr="006440D9">
        <w:rPr>
          <w:b/>
        </w:rPr>
        <w:t> §</w:t>
      </w:r>
      <w:r>
        <w:t xml:space="preserve">  Om konsumenten utövar sin ångerrätt, ska konsumenten utan onödigt dröjsmål och senast </w:t>
      </w:r>
      <w:r w:rsidRPr="00EC68EF">
        <w:t xml:space="preserve">inom 14 dagar </w:t>
      </w:r>
      <w:r>
        <w:t>på egen bekostnad</w:t>
      </w:r>
      <w:r w:rsidRPr="00EC68EF">
        <w:t xml:space="preserve"> lämna eller sända tillbaka varan till näringsidkaren. Om näringsidkaren har gått med på att stå för kostnaden för åter</w:t>
      </w:r>
      <w:r w:rsidRPr="00EC68EF">
        <w:softHyphen/>
        <w:t xml:space="preserve">sändande av varan eller </w:t>
      </w:r>
      <w:r>
        <w:t>inte har gett konsu</w:t>
      </w:r>
      <w:r>
        <w:softHyphen/>
        <w:t>menten information enligt 2 § första stycket 10 på det sätt som anges i 3 § eller 5 § första stycket</w:t>
      </w:r>
      <w:r w:rsidRPr="00EC68EF">
        <w:t>, ska kos</w:t>
      </w:r>
      <w:r>
        <w:t>tnaden bäras av närings</w:t>
      </w:r>
      <w:r>
        <w:softHyphen/>
        <w:t>idkaren.</w:t>
      </w:r>
    </w:p>
    <w:p w:rsidR="00C66AFA" w:rsidRPr="00EC68EF" w:rsidRDefault="00C66AFA" w:rsidP="00C66AFA">
      <w:pPr>
        <w:pStyle w:val="Brdtextmedindrag"/>
      </w:pPr>
      <w:r>
        <w:t>Första stycket</w:t>
      </w:r>
      <w:r w:rsidRPr="00EC68EF">
        <w:t xml:space="preserve"> gäller inte</w:t>
      </w:r>
      <w:r>
        <w:t>,</w:t>
      </w:r>
      <w:r w:rsidRPr="00EC68EF">
        <w:t xml:space="preserve"> om närin</w:t>
      </w:r>
      <w:r>
        <w:t xml:space="preserve">gsidkaren har erbjudit sig att hämta varan eller, vid avtal utanför affärslokaler, </w:t>
      </w:r>
      <w:r w:rsidRPr="00EC68EF">
        <w:t>varan levererats till konsu</w:t>
      </w:r>
      <w:r>
        <w:softHyphen/>
      </w:r>
      <w:r w:rsidRPr="00EC68EF">
        <w:t>me</w:t>
      </w:r>
      <w:r>
        <w:t xml:space="preserve">ntens bostad </w:t>
      </w:r>
      <w:r w:rsidRPr="00EC68EF">
        <w:t xml:space="preserve">och </w:t>
      </w:r>
      <w:r>
        <w:t>inte lämpligen kan återsändas</w:t>
      </w:r>
      <w:r w:rsidRPr="00EC68EF">
        <w:t xml:space="preserve"> med post.</w:t>
      </w:r>
      <w:r>
        <w:t xml:space="preserve"> I sådana fall ska näringsidkaren på egen bekostnad hämta varan.</w:t>
      </w:r>
    </w:p>
    <w:p w:rsidR="00C66AFA" w:rsidRPr="00EC68EF" w:rsidRDefault="00C66AFA" w:rsidP="00C66AFA">
      <w:pPr>
        <w:pStyle w:val="Brdtextmedindrag"/>
      </w:pPr>
    </w:p>
    <w:p w:rsidR="00C66AFA" w:rsidRDefault="00C66AFA" w:rsidP="00C66AFA">
      <w:pPr>
        <w:pStyle w:val="Brdtext"/>
      </w:pPr>
      <w:r>
        <w:rPr>
          <w:b/>
        </w:rPr>
        <w:t>14</w:t>
      </w:r>
      <w:r w:rsidRPr="006440D9">
        <w:rPr>
          <w:b/>
        </w:rPr>
        <w:t> §</w:t>
      </w:r>
      <w:r>
        <w:t>  </w:t>
      </w:r>
      <w:r w:rsidRPr="00EC68EF">
        <w:t xml:space="preserve">Om konsumenten utövar sin ångerrätt, ska näringsidkaren </w:t>
      </w:r>
      <w:r>
        <w:t>betala tillbaka vad konsumenten har betalat till näringsidkaren. Återbetalning ska göras utan onödigt dröjsmål och</w:t>
      </w:r>
      <w:r w:rsidRPr="00EC68EF">
        <w:t xml:space="preserve"> </w:t>
      </w:r>
      <w:r>
        <w:t xml:space="preserve">senast </w:t>
      </w:r>
      <w:r w:rsidRPr="00EC68EF">
        <w:t>inom 14 dagar från den dag då näringsidkaren tog emot konsumentens meddelande om att avtalet från</w:t>
      </w:r>
      <w:r>
        <w:softHyphen/>
        <w:t>trätt</w:t>
      </w:r>
      <w:r w:rsidRPr="00EC68EF">
        <w:t xml:space="preserve">s. </w:t>
      </w:r>
    </w:p>
    <w:p w:rsidR="00C66AFA" w:rsidRPr="00EC68EF" w:rsidRDefault="00C66AFA" w:rsidP="00C66AFA">
      <w:pPr>
        <w:pStyle w:val="Brdtextmedindrag"/>
      </w:pPr>
      <w:r w:rsidRPr="00EC68EF">
        <w:t xml:space="preserve">Vid avtal om överlåtelse eller upplåtelse av en vara </w:t>
      </w:r>
      <w:r>
        <w:t>behöver åter</w:t>
      </w:r>
      <w:r>
        <w:softHyphen/>
        <w:t>betalning dock inte göras förrän näringsidkaren tagit emot varan</w:t>
      </w:r>
      <w:r w:rsidRPr="00EC68EF">
        <w:t xml:space="preserve"> eller </w:t>
      </w:r>
      <w:r>
        <w:lastRenderedPageBreak/>
        <w:t xml:space="preserve">konsumenten visat att varan sänts tillbaka. Detta gäller inte om </w:t>
      </w:r>
      <w:r w:rsidRPr="00EC68EF">
        <w:t>närings</w:t>
      </w:r>
      <w:r>
        <w:softHyphen/>
      </w:r>
      <w:r w:rsidRPr="00EC68EF">
        <w:t xml:space="preserve">idkaren </w:t>
      </w:r>
      <w:r>
        <w:t>har erbjudit sig att själv</w:t>
      </w:r>
      <w:r w:rsidRPr="00EC68EF">
        <w:t xml:space="preserve"> hämta varan.</w:t>
      </w:r>
    </w:p>
    <w:p w:rsidR="00C66AFA" w:rsidRPr="00EC68EF" w:rsidRDefault="00C66AFA" w:rsidP="00C66AFA">
      <w:pPr>
        <w:pStyle w:val="Brdtextmedindrag"/>
      </w:pPr>
      <w:r>
        <w:t xml:space="preserve">Näringsidkaren ska använda </w:t>
      </w:r>
      <w:r w:rsidRPr="00EC68EF">
        <w:t>samma betaln</w:t>
      </w:r>
      <w:r>
        <w:t>ingssätt som konsumenten, om inte konsumenten uttryckligen går med på något annat.</w:t>
      </w:r>
      <w:r w:rsidRPr="00EC68EF">
        <w:t xml:space="preserve"> Konsumenten får </w:t>
      </w:r>
      <w:r>
        <w:t>inte drabbas av</w:t>
      </w:r>
      <w:r w:rsidRPr="00EC68EF">
        <w:t xml:space="preserve"> några kos</w:t>
      </w:r>
      <w:r>
        <w:t>tnader på grund av att ett annat</w:t>
      </w:r>
      <w:r w:rsidRPr="00EC68EF">
        <w:t xml:space="preserve"> betal</w:t>
      </w:r>
      <w:r>
        <w:softHyphen/>
      </w:r>
      <w:r w:rsidRPr="00EC68EF">
        <w:t>nings</w:t>
      </w:r>
      <w:r>
        <w:softHyphen/>
      </w:r>
      <w:r w:rsidRPr="00EC68EF">
        <w:t>sätt används.</w:t>
      </w:r>
    </w:p>
    <w:p w:rsidR="00C66AFA" w:rsidRPr="00EC68EF" w:rsidRDefault="00C66AFA" w:rsidP="00C66AFA">
      <w:pPr>
        <w:pStyle w:val="Brdtextmedindrag"/>
      </w:pPr>
    </w:p>
    <w:p w:rsidR="00C66AFA" w:rsidRPr="00EC68EF" w:rsidRDefault="00C66AFA" w:rsidP="00C66AFA">
      <w:pPr>
        <w:pStyle w:val="Brdtext"/>
      </w:pPr>
      <w:r>
        <w:rPr>
          <w:b/>
        </w:rPr>
        <w:t>15</w:t>
      </w:r>
      <w:r w:rsidRPr="006440D9">
        <w:rPr>
          <w:b/>
        </w:rPr>
        <w:t> §</w:t>
      </w:r>
      <w:r>
        <w:t>  Om konsumenten utövar sin ångerrätt, ska konsumenten ersätta näringsidkaren</w:t>
      </w:r>
      <w:r w:rsidRPr="00EC68EF">
        <w:t xml:space="preserve"> för</w:t>
      </w:r>
    </w:p>
    <w:p w:rsidR="00C66AFA" w:rsidRPr="00EC68EF" w:rsidRDefault="00C66AFA" w:rsidP="00C66AFA">
      <w:pPr>
        <w:pStyle w:val="Brdtextmedindrag"/>
      </w:pPr>
      <w:r w:rsidRPr="00EC68EF">
        <w:t>1.</w:t>
      </w:r>
      <w:r>
        <w:t xml:space="preserve"> förhöjda leveranskostnader på grund av konsumentens val av leveransmetod, </w:t>
      </w:r>
    </w:p>
    <w:p w:rsidR="00C66AFA" w:rsidRDefault="00C66AFA" w:rsidP="00C66AFA">
      <w:pPr>
        <w:pStyle w:val="Brdtextmedindrag"/>
      </w:pPr>
      <w:r w:rsidRPr="00EC68EF">
        <w:t>2.</w:t>
      </w:r>
      <w:r>
        <w:t> en varas värdeminskning i den mån den beror på att konsu</w:t>
      </w:r>
      <w:r>
        <w:softHyphen/>
        <w:t>menten hanterat</w:t>
      </w:r>
      <w:r w:rsidRPr="00EC68EF">
        <w:t xml:space="preserve"> varan i större omfattning än som varit nödvändigt för att fast</w:t>
      </w:r>
      <w:r>
        <w:softHyphen/>
      </w:r>
      <w:r w:rsidRPr="00EC68EF">
        <w:t>ställ</w:t>
      </w:r>
      <w:r>
        <w:t>a dess egenskaper eller funk</w:t>
      </w:r>
      <w:r>
        <w:softHyphen/>
        <w:t>tion, under förutsättning att närings</w:t>
      </w:r>
      <w:r>
        <w:softHyphen/>
        <w:t xml:space="preserve">idkaren har gett konsumenten </w:t>
      </w:r>
      <w:r w:rsidRPr="00EC68EF">
        <w:t>informat</w:t>
      </w:r>
      <w:r>
        <w:t>ion enligt 2 § första stycket 9 på det sätt som anges i 3 § eller 5 § första stycket,</w:t>
      </w:r>
    </w:p>
    <w:p w:rsidR="00C66AFA" w:rsidRPr="00EC68EF" w:rsidRDefault="00C66AFA" w:rsidP="00C66AFA">
      <w:pPr>
        <w:pStyle w:val="Brdtextmedindrag"/>
      </w:pPr>
      <w:r>
        <w:t>3. proportionerliga kostnader, i den mån de är skäliga, för den del av en tjänst som utförts</w:t>
      </w:r>
      <w:r w:rsidRPr="00EC68EF">
        <w:t xml:space="preserve"> innan konsumenten utövade ångerrätten, under förut</w:t>
      </w:r>
      <w:r>
        <w:softHyphen/>
      </w:r>
      <w:r w:rsidRPr="00EC68EF">
        <w:t>sättning att kons</w:t>
      </w:r>
      <w:r>
        <w:t>umen</w:t>
      </w:r>
      <w:r>
        <w:softHyphen/>
        <w:t>ten begärt att tjänsten skulle börja utföras under ångerfristen och</w:t>
      </w:r>
      <w:r w:rsidRPr="00EC68EF">
        <w:t xml:space="preserve"> näringsidkaren </w:t>
      </w:r>
      <w:r>
        <w:t xml:space="preserve">har gett konsumenten information enligt 2 § första stycket 9 och 11 på det sätt som anges i 3 § eller 5 § första stycket, </w:t>
      </w:r>
      <w:r w:rsidRPr="00EC68EF">
        <w:t>och</w:t>
      </w:r>
    </w:p>
    <w:p w:rsidR="00C66AFA" w:rsidRPr="00EC68EF" w:rsidRDefault="00C66AFA" w:rsidP="00C66AFA">
      <w:pPr>
        <w:pStyle w:val="Brdtextmedindrag"/>
      </w:pPr>
      <w:r>
        <w:t xml:space="preserve">4. proportionerliga kostnader, i den mån de är skäliga, för </w:t>
      </w:r>
      <w:r w:rsidRPr="00EC68EF">
        <w:t>vatten, gas eller el, när försäljningen inte skett i en begränsad volym eller en fast</w:t>
      </w:r>
      <w:r>
        <w:softHyphen/>
      </w:r>
      <w:r w:rsidRPr="00EC68EF">
        <w:t>ställd kvantitet, eller fjärrvärme, som levererats innan konsumenten utövade ångerrätten, allt under förutsättning att konsu</w:t>
      </w:r>
      <w:r>
        <w:t>menten begärt att leverans skulle påbörjas under ånger</w:t>
      </w:r>
      <w:r>
        <w:softHyphen/>
        <w:t>fristen och näringsidkaren har gett</w:t>
      </w:r>
      <w:r w:rsidRPr="00EC68EF">
        <w:t xml:space="preserve"> </w:t>
      </w:r>
      <w:r>
        <w:t xml:space="preserve">konsumenten </w:t>
      </w:r>
      <w:r w:rsidRPr="00EC68EF">
        <w:t>information en</w:t>
      </w:r>
      <w:r>
        <w:t>ligt 2 § första stycket 9 och 11 på det sätt som anges i 3 § eller 5 § första stycket.</w:t>
      </w:r>
    </w:p>
    <w:p w:rsidR="00C66AFA" w:rsidRPr="00EC68EF" w:rsidRDefault="00C66AFA" w:rsidP="00C66AFA">
      <w:pPr>
        <w:pStyle w:val="Rubrik4utannumrering"/>
      </w:pPr>
      <w:r w:rsidRPr="00EC68EF">
        <w:t>Anknytande avtal</w:t>
      </w:r>
    </w:p>
    <w:p w:rsidR="00C66AFA" w:rsidRDefault="00C66AFA" w:rsidP="00C66AFA">
      <w:pPr>
        <w:pStyle w:val="Brdtext"/>
      </w:pPr>
      <w:r>
        <w:rPr>
          <w:b/>
        </w:rPr>
        <w:t>16</w:t>
      </w:r>
      <w:r w:rsidRPr="006440D9">
        <w:rPr>
          <w:b/>
        </w:rPr>
        <w:t> §</w:t>
      </w:r>
      <w:r>
        <w:t>  </w:t>
      </w:r>
      <w:r w:rsidRPr="00EC68EF">
        <w:t>Om konsumenten utövar sin ångerrätt och med anledning av avtalet har ingått ett anknytande avtal med näringsidkaren eller med någon annan på grund av en överenskommelse mellan denne och närings</w:t>
      </w:r>
      <w:r>
        <w:softHyphen/>
      </w:r>
      <w:r w:rsidRPr="00EC68EF">
        <w:t>idkaren, ska det anknytande avtalet upphöra att gälla utan att konsu</w:t>
      </w:r>
      <w:r>
        <w:softHyphen/>
      </w:r>
      <w:r w:rsidRPr="00EC68EF">
        <w:t xml:space="preserve">menten får åläggas någon påföljd för detta. </w:t>
      </w:r>
      <w:r>
        <w:t xml:space="preserve">Detsamma ska gälla om konsumenten utövar ångerrätten och det är fråga om ett sådant kreditköp som avses i konsumentkreditlagen (2010:1846). </w:t>
      </w:r>
    </w:p>
    <w:p w:rsidR="00C66AFA" w:rsidRDefault="00C66AFA" w:rsidP="00C66AFA">
      <w:pPr>
        <w:pStyle w:val="Brdtextmedindrag"/>
      </w:pPr>
    </w:p>
    <w:p w:rsidR="00C66AFA" w:rsidRDefault="00C66AFA" w:rsidP="00C66AFA">
      <w:pPr>
        <w:pStyle w:val="Brdtextmedindrag"/>
      </w:pPr>
    </w:p>
    <w:p w:rsidR="00C66AFA" w:rsidRDefault="00C66AFA" w:rsidP="00C66AFA">
      <w:pPr>
        <w:pStyle w:val="Brdtextmedindrag"/>
        <w:jc w:val="center"/>
        <w:rPr>
          <w:b/>
        </w:rPr>
      </w:pPr>
      <w:r w:rsidRPr="00E769F3">
        <w:rPr>
          <w:b/>
        </w:rPr>
        <w:t>3 kap</w:t>
      </w:r>
      <w:r>
        <w:rPr>
          <w:b/>
        </w:rPr>
        <w:t>.</w:t>
      </w:r>
    </w:p>
    <w:p w:rsidR="00C66AFA" w:rsidRPr="00E769F3" w:rsidRDefault="00C66AFA" w:rsidP="00C66AFA">
      <w:pPr>
        <w:pStyle w:val="Brdtextmedindrag"/>
        <w:jc w:val="center"/>
        <w:rPr>
          <w:b/>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RPr="005614A9" w:rsidTr="00C66AFA">
        <w:tc>
          <w:tcPr>
            <w:tcW w:w="3061" w:type="dxa"/>
            <w:shd w:val="clear" w:color="auto" w:fill="auto"/>
          </w:tcPr>
          <w:p w:rsidR="00C66AFA" w:rsidRDefault="00C66AFA" w:rsidP="00C66AFA">
            <w:pPr>
              <w:pStyle w:val="Rubrik5utannumrering"/>
              <w:spacing w:before="0"/>
              <w:rPr>
                <w:b/>
                <w:i w:val="0"/>
              </w:rPr>
            </w:pPr>
            <w:r w:rsidRPr="00E769F3">
              <w:rPr>
                <w:b/>
              </w:rPr>
              <w:t xml:space="preserve">Distansavtal </w:t>
            </w:r>
            <w:r w:rsidRPr="00E769F3">
              <w:rPr>
                <w:b/>
                <w:i w:val="0"/>
              </w:rPr>
              <w:t>om finansiella tjänster och finansiella instrument</w:t>
            </w:r>
          </w:p>
          <w:p w:rsidR="00060D40" w:rsidRPr="00060D40" w:rsidRDefault="00060D40" w:rsidP="00060D40">
            <w:pPr>
              <w:pStyle w:val="Brdtext"/>
            </w:pPr>
          </w:p>
        </w:tc>
        <w:tc>
          <w:tcPr>
            <w:tcW w:w="3061" w:type="dxa"/>
            <w:shd w:val="clear" w:color="auto" w:fill="auto"/>
          </w:tcPr>
          <w:p w:rsidR="00C66AFA" w:rsidRPr="00E769F3" w:rsidRDefault="00C66AFA" w:rsidP="00C66AFA">
            <w:pPr>
              <w:pStyle w:val="Rubrik5utannumrering"/>
              <w:spacing w:before="0"/>
              <w:rPr>
                <w:b/>
              </w:rPr>
            </w:pPr>
            <w:r w:rsidRPr="00E769F3">
              <w:rPr>
                <w:b/>
              </w:rPr>
              <w:t xml:space="preserve">Avtal </w:t>
            </w:r>
            <w:r w:rsidRPr="00E769F3">
              <w:rPr>
                <w:b/>
                <w:i w:val="0"/>
              </w:rPr>
              <w:t>om finansiella tjänster och finansiella instrument</w:t>
            </w:r>
          </w:p>
        </w:tc>
      </w:tr>
    </w:tbl>
    <w:p w:rsidR="00C66AFA" w:rsidRDefault="00C66AFA" w:rsidP="00C66AFA">
      <w:pPr>
        <w:pStyle w:val="Brdtextmedindrag"/>
        <w:jc w:val="center"/>
      </w:pPr>
      <w:r>
        <w:t>1 §</w:t>
      </w:r>
    </w:p>
    <w:p w:rsidR="00C66AFA" w:rsidRDefault="00C66AFA" w:rsidP="00C66AFA">
      <w:pPr>
        <w:pStyle w:val="Brdtextmedindrag"/>
      </w:pPr>
      <w:r w:rsidRPr="0090774E">
        <w:t>Detta kapitel gäller för distansavtal mellan en näringsidkare och en konsument om kredit, försäkring, betalning eller andra finansiella tjänster eller om överlåtelse eller emission av finansiella instrument.</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Tr="00C66AFA">
        <w:tc>
          <w:tcPr>
            <w:tcW w:w="3061" w:type="dxa"/>
            <w:shd w:val="clear" w:color="auto" w:fill="auto"/>
          </w:tcPr>
          <w:p w:rsidR="00C66AFA" w:rsidRDefault="00C66AFA" w:rsidP="00C66AFA">
            <w:pPr>
              <w:pStyle w:val="Brdtextmedindrag"/>
            </w:pPr>
          </w:p>
        </w:tc>
        <w:tc>
          <w:tcPr>
            <w:tcW w:w="3061" w:type="dxa"/>
            <w:shd w:val="clear" w:color="auto" w:fill="auto"/>
          </w:tcPr>
          <w:p w:rsidR="00C66AFA" w:rsidRPr="0090774E" w:rsidRDefault="00C66AFA" w:rsidP="00C66AFA">
            <w:pPr>
              <w:pStyle w:val="Brdtextmedindrag"/>
              <w:rPr>
                <w:i/>
              </w:rPr>
            </w:pPr>
            <w:r w:rsidRPr="0090774E">
              <w:rPr>
                <w:i/>
              </w:rPr>
              <w:t>Kapitlet gäll</w:t>
            </w:r>
            <w:r>
              <w:rPr>
                <w:i/>
              </w:rPr>
              <w:t xml:space="preserve">er även för avtal utanför </w:t>
            </w:r>
            <w:r w:rsidRPr="0090774E">
              <w:rPr>
                <w:i/>
              </w:rPr>
              <w:t>affärslokaler mellan en näringsidkare och en konsument om finansiella tjänster</w:t>
            </w:r>
            <w:r>
              <w:rPr>
                <w:i/>
              </w:rPr>
              <w:t>. Kapitlet gäller dock inte för ett sådant avtal, om det pris som konsumen</w:t>
            </w:r>
            <w:r>
              <w:rPr>
                <w:i/>
              </w:rPr>
              <w:softHyphen/>
              <w:t xml:space="preserve">ten sammanlagt ska </w:t>
            </w:r>
            <w:r>
              <w:rPr>
                <w:i/>
                <w:spacing w:val="-2"/>
                <w:kern w:val="20"/>
              </w:rPr>
              <w:t xml:space="preserve">betala </w:t>
            </w:r>
            <w:r w:rsidRPr="00E43E7D">
              <w:rPr>
                <w:i/>
                <w:spacing w:val="-2"/>
                <w:kern w:val="20"/>
              </w:rPr>
              <w:t>under</w:t>
            </w:r>
            <w:r>
              <w:rPr>
                <w:i/>
                <w:spacing w:val="-2"/>
                <w:kern w:val="20"/>
              </w:rPr>
              <w:softHyphen/>
            </w:r>
            <w:r w:rsidRPr="00E43E7D">
              <w:rPr>
                <w:i/>
                <w:spacing w:val="-2"/>
                <w:kern w:val="20"/>
              </w:rPr>
              <w:t>stiger 400 kronor</w:t>
            </w:r>
            <w:r>
              <w:rPr>
                <w:i/>
                <w:spacing w:val="-2"/>
                <w:kern w:val="20"/>
              </w:rPr>
              <w:t xml:space="preserve"> eller om avtalet </w:t>
            </w:r>
            <w:r w:rsidRPr="0090774E">
              <w:rPr>
                <w:i/>
              </w:rPr>
              <w:t>o</w:t>
            </w:r>
            <w:r>
              <w:rPr>
                <w:i/>
              </w:rPr>
              <w:t>mfattas av konsument</w:t>
            </w:r>
            <w:r>
              <w:rPr>
                <w:i/>
              </w:rPr>
              <w:softHyphen/>
              <w:t xml:space="preserve">kreditlagen </w:t>
            </w:r>
            <w:r w:rsidRPr="0090774E">
              <w:rPr>
                <w:i/>
              </w:rPr>
              <w:t>(2010:1846).</w:t>
            </w:r>
          </w:p>
        </w:tc>
      </w:tr>
    </w:tbl>
    <w:p w:rsidR="00C66AFA" w:rsidRDefault="00C66AFA" w:rsidP="00C66AFA">
      <w:pPr>
        <w:pStyle w:val="Brdtextmedindrag"/>
      </w:pPr>
      <w:r w:rsidRPr="00975D8B">
        <w:t>Bestämmelserna gäller inte för de enskilda tjänster eller överlåtelser som utförs inom ramen för ett avtal om fortlöpande tjänster eller åter</w:t>
      </w:r>
      <w:r>
        <w:softHyphen/>
      </w:r>
      <w:r w:rsidRPr="00975D8B">
        <w:t>kommande överlåtelser.</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Tr="00C66AFA">
        <w:tc>
          <w:tcPr>
            <w:tcW w:w="3061" w:type="dxa"/>
            <w:shd w:val="clear" w:color="auto" w:fill="auto"/>
          </w:tcPr>
          <w:p w:rsidR="00C66AFA" w:rsidRDefault="00C66AFA" w:rsidP="00C66AFA">
            <w:pPr>
              <w:pStyle w:val="Brdtextmedindrag"/>
            </w:pPr>
            <w:r w:rsidRPr="00975D8B">
              <w:t xml:space="preserve">Om parterna inom ett år ingår ett nytt </w:t>
            </w:r>
            <w:r w:rsidRPr="00975D8B">
              <w:rPr>
                <w:i/>
              </w:rPr>
              <w:t>distansavtal</w:t>
            </w:r>
            <w:r w:rsidRPr="00975D8B">
              <w:t xml:space="preserve"> om samma slag av finansiella tjänster eller finan</w:t>
            </w:r>
            <w:r>
              <w:softHyphen/>
            </w:r>
            <w:r w:rsidRPr="00975D8B">
              <w:t>siella instrument, behöver närings</w:t>
            </w:r>
            <w:r>
              <w:softHyphen/>
            </w:r>
            <w:r w:rsidRPr="00975D8B">
              <w:t>idkaren inte på nytt lämna infor</w:t>
            </w:r>
            <w:r>
              <w:softHyphen/>
            </w:r>
            <w:r w:rsidRPr="00975D8B">
              <w:t>ma</w:t>
            </w:r>
            <w:r>
              <w:softHyphen/>
            </w:r>
            <w:r w:rsidRPr="00975D8B">
              <w:t>tion enligt 3 och 4 §§.</w:t>
            </w:r>
          </w:p>
        </w:tc>
        <w:tc>
          <w:tcPr>
            <w:tcW w:w="3061" w:type="dxa"/>
            <w:shd w:val="clear" w:color="auto" w:fill="auto"/>
          </w:tcPr>
          <w:p w:rsidR="00C66AFA" w:rsidRDefault="00C66AFA" w:rsidP="00C66AFA">
            <w:pPr>
              <w:pStyle w:val="Brdtextmedindrag"/>
            </w:pPr>
            <w:r w:rsidRPr="00975D8B">
              <w:t xml:space="preserve">Om parterna inom ett år ingår ett nytt </w:t>
            </w:r>
            <w:r w:rsidRPr="00975D8B">
              <w:rPr>
                <w:i/>
              </w:rPr>
              <w:t>avtal</w:t>
            </w:r>
            <w:r w:rsidRPr="00975D8B">
              <w:t xml:space="preserve"> om samma slag av finansiella tjänster eller finansiella instrument, behöver närings</w:t>
            </w:r>
            <w:r>
              <w:softHyphen/>
            </w:r>
            <w:r w:rsidRPr="00975D8B">
              <w:t>idka</w:t>
            </w:r>
            <w:r>
              <w:softHyphen/>
            </w:r>
            <w:r w:rsidRPr="00975D8B">
              <w:t>ren inte på nytt lämna information enligt 3 och 4 §§.</w:t>
            </w:r>
          </w:p>
        </w:tc>
      </w:tr>
    </w:tbl>
    <w:p w:rsidR="00C66AFA" w:rsidRDefault="00C66AFA" w:rsidP="00C66AFA">
      <w:pPr>
        <w:pStyle w:val="Brdtextmedindrag"/>
      </w:pPr>
      <w:r w:rsidRPr="00975D8B">
        <w:t>Med finansiella instrument avses detsamma som i lagen (1991:980) om handel med finansiella instrument. Det som sägs i detta kapitel om finansiella instrument gäller också andra finansiella produkter.</w:t>
      </w:r>
    </w:p>
    <w:p w:rsidR="00C66AFA" w:rsidRDefault="00C66AFA" w:rsidP="00C66AFA">
      <w:pPr>
        <w:pStyle w:val="Brdtextmedindrag"/>
      </w:pPr>
    </w:p>
    <w:p w:rsidR="00C66AFA" w:rsidRDefault="00C66AFA" w:rsidP="00C66AFA">
      <w:pPr>
        <w:pStyle w:val="Brdtextmedindrag"/>
        <w:jc w:val="center"/>
      </w:pPr>
      <w:r>
        <w:t>2 §</w:t>
      </w:r>
      <w:r>
        <w:rPr>
          <w:rStyle w:val="Fotnotsreferens"/>
        </w:rPr>
        <w:footnoteReference w:id="46"/>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Tr="00C66AFA">
        <w:tc>
          <w:tcPr>
            <w:tcW w:w="3061" w:type="dxa"/>
            <w:shd w:val="clear" w:color="auto" w:fill="auto"/>
          </w:tcPr>
          <w:p w:rsidR="00C66AFA" w:rsidRDefault="00C66AFA" w:rsidP="00C66AFA">
            <w:pPr>
              <w:pStyle w:val="Brdtextmedindrag"/>
            </w:pPr>
            <w:r w:rsidRPr="00975D8B">
              <w:t xml:space="preserve">Bestämmelserna om ångerrätt i </w:t>
            </w:r>
            <w:r w:rsidRPr="00060D40">
              <w:rPr>
                <w:spacing w:val="-2"/>
              </w:rPr>
              <w:t xml:space="preserve">7–12 §§ gäller inte </w:t>
            </w:r>
            <w:r w:rsidRPr="00060D40">
              <w:rPr>
                <w:i/>
                <w:spacing w:val="-2"/>
              </w:rPr>
              <w:t>distansavtal</w:t>
            </w:r>
            <w:r w:rsidRPr="00060D40">
              <w:rPr>
                <w:spacing w:val="-2"/>
              </w:rPr>
              <w:t xml:space="preserve"> om</w:t>
            </w:r>
          </w:p>
        </w:tc>
        <w:tc>
          <w:tcPr>
            <w:tcW w:w="3061" w:type="dxa"/>
            <w:shd w:val="clear" w:color="auto" w:fill="auto"/>
          </w:tcPr>
          <w:p w:rsidR="00C66AFA" w:rsidRDefault="00C66AFA" w:rsidP="00C66AFA">
            <w:pPr>
              <w:pStyle w:val="Brdtextmedindrag"/>
            </w:pPr>
            <w:r w:rsidRPr="00975D8B">
              <w:t xml:space="preserve">Bestämmelserna om ångerrätt i 7–12 §§ gäller inte </w:t>
            </w:r>
            <w:r w:rsidRPr="00975D8B">
              <w:rPr>
                <w:i/>
              </w:rPr>
              <w:t>avtal</w:t>
            </w:r>
            <w:r w:rsidRPr="00975D8B">
              <w:t xml:space="preserve"> om</w:t>
            </w:r>
          </w:p>
        </w:tc>
      </w:tr>
      <w:tr w:rsidR="00C66AFA" w:rsidTr="00C66AFA">
        <w:tc>
          <w:tcPr>
            <w:tcW w:w="3061" w:type="dxa"/>
            <w:shd w:val="clear" w:color="auto" w:fill="auto"/>
          </w:tcPr>
          <w:p w:rsidR="00C66AFA" w:rsidRPr="00975D8B" w:rsidRDefault="00C66AFA" w:rsidP="00C66AFA">
            <w:pPr>
              <w:pStyle w:val="Brdtextmedindrag"/>
            </w:pPr>
            <w:r>
              <w:t>1. finansiell tjänst eller över</w:t>
            </w:r>
            <w:r>
              <w:softHyphen/>
              <w:t>lå</w:t>
            </w:r>
            <w:r>
              <w:softHyphen/>
              <w:t xml:space="preserve">telse av finansiellt instrument </w:t>
            </w:r>
            <w:r w:rsidRPr="00745107">
              <w:rPr>
                <w:i/>
              </w:rPr>
              <w:t>och</w:t>
            </w:r>
            <w:r>
              <w:t xml:space="preserve"> priset beror på sådana sväng</w:t>
            </w:r>
            <w:r>
              <w:softHyphen/>
              <w:t>ningar på finansmarknaden som närings</w:t>
            </w:r>
            <w:r>
              <w:softHyphen/>
              <w:t>idkaren inte kan påverka och som kan inträffa under ånger</w:t>
            </w:r>
            <w:r>
              <w:softHyphen/>
              <w:t>fristen,</w:t>
            </w:r>
          </w:p>
        </w:tc>
        <w:tc>
          <w:tcPr>
            <w:tcW w:w="3061" w:type="dxa"/>
            <w:shd w:val="clear" w:color="auto" w:fill="auto"/>
          </w:tcPr>
          <w:p w:rsidR="00C66AFA" w:rsidRPr="00975D8B" w:rsidRDefault="00C66AFA" w:rsidP="00C66AFA">
            <w:pPr>
              <w:pStyle w:val="Brdtextmedindrag"/>
            </w:pPr>
            <w:r>
              <w:t>1. finansiell tjänst eller över</w:t>
            </w:r>
            <w:r>
              <w:softHyphen/>
              <w:t>låtelse av finansiellt instrument</w:t>
            </w:r>
            <w:r w:rsidRPr="004F4107">
              <w:rPr>
                <w:i/>
              </w:rPr>
              <w:t>,</w:t>
            </w:r>
            <w:r>
              <w:t xml:space="preserve"> </w:t>
            </w:r>
            <w:r>
              <w:rPr>
                <w:i/>
              </w:rPr>
              <w:t>om</w:t>
            </w:r>
            <w:r>
              <w:t xml:space="preserve"> priset beror på sådana sväng</w:t>
            </w:r>
            <w:r w:rsidR="00526DEC">
              <w:softHyphen/>
            </w:r>
            <w:r>
              <w:t>ningar på finansmarknaden som närings</w:t>
            </w:r>
            <w:r>
              <w:softHyphen/>
              <w:t>idkaren inte kan påverka och som kan inträffa under ånger</w:t>
            </w:r>
            <w:r w:rsidR="00526DEC">
              <w:softHyphen/>
            </w:r>
            <w:r>
              <w:t>fristen,</w:t>
            </w:r>
          </w:p>
        </w:tc>
      </w:tr>
      <w:tr w:rsidR="00C66AFA" w:rsidTr="00C66AFA">
        <w:tc>
          <w:tcPr>
            <w:tcW w:w="3061" w:type="dxa"/>
            <w:shd w:val="clear" w:color="auto" w:fill="auto"/>
          </w:tcPr>
          <w:p w:rsidR="00C66AFA" w:rsidRPr="00975D8B" w:rsidRDefault="00C66AFA" w:rsidP="00C66AFA">
            <w:pPr>
              <w:pStyle w:val="Brdtextmedindrag"/>
            </w:pPr>
            <w:r>
              <w:t xml:space="preserve">2. deltagande i emission eller annan likartad aktivitet </w:t>
            </w:r>
            <w:r w:rsidRPr="00745107">
              <w:rPr>
                <w:i/>
              </w:rPr>
              <w:t>och</w:t>
            </w:r>
            <w:r>
              <w:t xml:space="preserve"> priset för den rättighet som aktiviteten avser efter teckningstidens utgång kommer att bero på sådana sväng</w:t>
            </w:r>
            <w:r>
              <w:softHyphen/>
              <w:t>ningar på finansmarknaden som sägs i 1,</w:t>
            </w:r>
          </w:p>
        </w:tc>
        <w:tc>
          <w:tcPr>
            <w:tcW w:w="3061" w:type="dxa"/>
            <w:shd w:val="clear" w:color="auto" w:fill="auto"/>
          </w:tcPr>
          <w:p w:rsidR="00C66AFA" w:rsidRPr="00975D8B" w:rsidRDefault="00C66AFA" w:rsidP="00C66AFA">
            <w:pPr>
              <w:pStyle w:val="Brdtextmedindrag"/>
            </w:pPr>
            <w:r>
              <w:t>2. deltagande i emission eller annan likartad aktivitet</w:t>
            </w:r>
            <w:r w:rsidRPr="004F4107">
              <w:rPr>
                <w:i/>
              </w:rPr>
              <w:t>,</w:t>
            </w:r>
            <w:r>
              <w:t xml:space="preserve"> </w:t>
            </w:r>
            <w:r>
              <w:rPr>
                <w:i/>
              </w:rPr>
              <w:t>om</w:t>
            </w:r>
            <w:r>
              <w:t xml:space="preserve"> priset för den rättighet som aktiviteten avser efter teckningstidens utgång kommer att bero på sådana sväng</w:t>
            </w:r>
            <w:r>
              <w:softHyphen/>
              <w:t>ningar på finansmarknaden som sägs i 1,</w:t>
            </w:r>
          </w:p>
        </w:tc>
      </w:tr>
    </w:tbl>
    <w:p w:rsidR="00C66AFA" w:rsidRDefault="00C66AFA" w:rsidP="00C66AFA">
      <w:pPr>
        <w:pStyle w:val="Brdtextmedindrag"/>
      </w:pPr>
      <w:r>
        <w:t>3. kredit som är förenad med panträtt i fast egendom, tomträtt eller bostadsrätt eller liknande rätt eller som är förenad med motsvarande rätt i byggnad som inte hör till fastighet, eller</w:t>
      </w:r>
    </w:p>
    <w:p w:rsidR="00C66AFA" w:rsidRDefault="00C66AFA" w:rsidP="00C66AFA">
      <w:pPr>
        <w:pStyle w:val="Brdtextmedindrag"/>
      </w:pPr>
      <w:r>
        <w:t>4. försäkring med en avtalad giltighetstid om en månad eller mindre.</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Tr="00C66AFA">
        <w:tc>
          <w:tcPr>
            <w:tcW w:w="3061" w:type="dxa"/>
            <w:shd w:val="clear" w:color="auto" w:fill="auto"/>
          </w:tcPr>
          <w:p w:rsidR="00C66AFA" w:rsidRDefault="00C66AFA" w:rsidP="00C66AFA">
            <w:pPr>
              <w:pStyle w:val="Brdtextmedindrag"/>
            </w:pPr>
            <w:r w:rsidRPr="002824EA">
              <w:rPr>
                <w:spacing w:val="-2"/>
              </w:rPr>
              <w:t xml:space="preserve">Bestämmelserna om ångerrätt </w:t>
            </w:r>
            <w:r w:rsidRPr="00F96FD2">
              <w:t xml:space="preserve">gäller inte heller om båda parter på </w:t>
            </w:r>
            <w:r w:rsidRPr="00EB7693">
              <w:rPr>
                <w:spacing w:val="-2"/>
              </w:rPr>
              <w:t xml:space="preserve">konsumentens begäran har fullgjort </w:t>
            </w:r>
            <w:r w:rsidRPr="002824EA">
              <w:rPr>
                <w:spacing w:val="-8"/>
              </w:rPr>
              <w:t xml:space="preserve">sina förpliktelser enligt </w:t>
            </w:r>
            <w:r w:rsidRPr="002824EA">
              <w:rPr>
                <w:i/>
                <w:spacing w:val="-8"/>
              </w:rPr>
              <w:t>distansavtalet.</w:t>
            </w:r>
          </w:p>
        </w:tc>
        <w:tc>
          <w:tcPr>
            <w:tcW w:w="3061" w:type="dxa"/>
            <w:shd w:val="clear" w:color="auto" w:fill="auto"/>
          </w:tcPr>
          <w:p w:rsidR="00C66AFA" w:rsidRDefault="00C66AFA" w:rsidP="00C66AFA">
            <w:pPr>
              <w:pStyle w:val="Brdtextmedindrag"/>
            </w:pPr>
            <w:r w:rsidRPr="00F96FD2">
              <w:t xml:space="preserve">Bestämmelserna om ångerrätt gäller inte heller om båda parter på </w:t>
            </w:r>
            <w:r w:rsidRPr="006F0ABC">
              <w:rPr>
                <w:spacing w:val="-2"/>
              </w:rPr>
              <w:t xml:space="preserve">konsumentens begäran har fullgjort sina förpliktelser enligt </w:t>
            </w:r>
            <w:r w:rsidRPr="006F0ABC">
              <w:rPr>
                <w:i/>
                <w:spacing w:val="-2"/>
              </w:rPr>
              <w:t>avtalet</w:t>
            </w:r>
            <w:r w:rsidRPr="006F0ABC">
              <w:rPr>
                <w:spacing w:val="-2"/>
              </w:rPr>
              <w:t>.</w:t>
            </w:r>
          </w:p>
        </w:tc>
      </w:tr>
    </w:tbl>
    <w:p w:rsidR="00C66AFA" w:rsidRDefault="00C66AFA" w:rsidP="00C66AFA">
      <w:pPr>
        <w:pStyle w:val="Brdtextmedindrag"/>
        <w:jc w:val="center"/>
      </w:pPr>
      <w:r>
        <w:lastRenderedPageBreak/>
        <w:t>3 §</w:t>
      </w:r>
      <w:r>
        <w:rPr>
          <w:rStyle w:val="Fotnotsreferens"/>
        </w:rPr>
        <w:footnoteReference w:id="47"/>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Tr="00C66AFA">
        <w:tc>
          <w:tcPr>
            <w:tcW w:w="3061" w:type="dxa"/>
            <w:shd w:val="clear" w:color="auto" w:fill="auto"/>
          </w:tcPr>
          <w:p w:rsidR="00C66AFA" w:rsidRDefault="00C66AFA" w:rsidP="00C66AFA">
            <w:pPr>
              <w:pStyle w:val="Brdtextmedindrag"/>
            </w:pPr>
            <w:r w:rsidRPr="00F96FD2">
              <w:t xml:space="preserve">I rimlig tid innan ett </w:t>
            </w:r>
            <w:r w:rsidRPr="00F96FD2">
              <w:rPr>
                <w:i/>
              </w:rPr>
              <w:t>distansavtal</w:t>
            </w:r>
            <w:r w:rsidRPr="00F96FD2">
              <w:t xml:space="preserve"> ingås ska näringsidkaren ge infor</w:t>
            </w:r>
            <w:r>
              <w:softHyphen/>
            </w:r>
            <w:r w:rsidRPr="00F96FD2">
              <w:t>mation om</w:t>
            </w:r>
          </w:p>
        </w:tc>
        <w:tc>
          <w:tcPr>
            <w:tcW w:w="3061" w:type="dxa"/>
            <w:shd w:val="clear" w:color="auto" w:fill="auto"/>
          </w:tcPr>
          <w:p w:rsidR="00C66AFA" w:rsidRDefault="00C66AFA" w:rsidP="00C66AFA">
            <w:pPr>
              <w:pStyle w:val="Brdtextmedindrag"/>
            </w:pPr>
            <w:r w:rsidRPr="00F96FD2">
              <w:t xml:space="preserve">I rimlig tid innan ett </w:t>
            </w:r>
            <w:r w:rsidRPr="00F96FD2">
              <w:rPr>
                <w:i/>
              </w:rPr>
              <w:t>avtal</w:t>
            </w:r>
            <w:r w:rsidRPr="00F96FD2">
              <w:t xml:space="preserve"> ingås ska näringsidkaren ge information om</w:t>
            </w:r>
          </w:p>
        </w:tc>
      </w:tr>
    </w:tbl>
    <w:p w:rsidR="00C66AFA" w:rsidRDefault="00C66AFA" w:rsidP="00C66AFA">
      <w:pPr>
        <w:pStyle w:val="Brdtextmedindrag"/>
      </w:pPr>
      <w:r>
        <w:t>1. sitt namn och organisationsnummer, sin adress, sitt telefonnummer eller sin e-postadress och sin huvudsakliga verk</w:t>
      </w:r>
      <w:r>
        <w:softHyphen/>
        <w:t>samhet samt motsvarande uppgifter beträffande en mellanman som näringsidkaren anlitar, inklusive uppgift om dennes relation till näringsidkaren,</w:t>
      </w:r>
    </w:p>
    <w:p w:rsidR="00C66AFA" w:rsidRDefault="00C66AFA" w:rsidP="00C66AFA">
      <w:pPr>
        <w:pStyle w:val="Brdtextmedindrag"/>
      </w:pPr>
      <w:r>
        <w:t>2. ansvarig tillsynsmyndighet, om verksamheten kräver tillstånd,</w:t>
      </w:r>
    </w:p>
    <w:p w:rsidR="00C66AFA" w:rsidRDefault="00C66AFA" w:rsidP="00C66AFA">
      <w:pPr>
        <w:pStyle w:val="Brdtextmedindrag"/>
      </w:pPr>
      <w:r>
        <w:t>3. den finansiella tjänstens eller det finansiella instrumentets huvud</w:t>
      </w:r>
      <w:r>
        <w:softHyphen/>
        <w:t>sakliga egenskaper,</w:t>
      </w:r>
    </w:p>
    <w:p w:rsidR="00C66AFA" w:rsidRDefault="00C66AFA" w:rsidP="00C66AFA">
      <w:pPr>
        <w:pStyle w:val="Brdtextmedindrag"/>
      </w:pPr>
      <w:r>
        <w:t>4. den finansiella tjänstens eller det finansiella instrumentets pris, inbegripet arvoden, skatter och avgifter,</w:t>
      </w:r>
    </w:p>
    <w:p w:rsidR="00C66AFA" w:rsidRDefault="00C66AFA" w:rsidP="00C66AFA">
      <w:pPr>
        <w:pStyle w:val="Brdtextmedindrag"/>
      </w:pPr>
      <w:r>
        <w:t>5. att det med avtalet kan följa skatter, avgifter eller kostnader som varken betalas genom näringsidkaren eller påförs av denne,</w:t>
      </w:r>
    </w:p>
    <w:p w:rsidR="00C66AFA" w:rsidRDefault="00C66AFA" w:rsidP="00C66AFA">
      <w:pPr>
        <w:pStyle w:val="Brdtextmedindrag"/>
      </w:pPr>
      <w:r>
        <w:t>6. de särskilda risker som följer med det finansiella instrument som avtalet avser, inklusive uppgift om att den tidigare värdeutvecklingen och avkastningen inte ger någon säker vägledning i fråga om den framtida utvecklingen och avkastningen,</w:t>
      </w:r>
    </w:p>
    <w:p w:rsidR="00C66AFA" w:rsidRDefault="00C66AFA" w:rsidP="00C66AFA">
      <w:pPr>
        <w:pStyle w:val="Brdtextmedindrag"/>
      </w:pPr>
      <w:r>
        <w:t>7. sättet för betalning och för fullgörande,</w:t>
      </w:r>
    </w:p>
    <w:p w:rsidR="00C66AFA" w:rsidRDefault="00C66AFA" w:rsidP="00C66AFA">
      <w:pPr>
        <w:pStyle w:val="Brdtextmedindrag"/>
      </w:pPr>
      <w:r>
        <w:t>8. vad som gäller om ångerrätt enligt denna lag, inklusive uppgift om vad konsumenten enligt 11 § kan komma att få betala vid utövande av ångerrätten,</w:t>
      </w:r>
    </w:p>
    <w:p w:rsidR="00C66AFA" w:rsidRDefault="00C66AFA" w:rsidP="00C66AFA">
      <w:pPr>
        <w:pStyle w:val="Brdtextmedindrag"/>
      </w:pPr>
      <w:r>
        <w:t>9. kostnaden för att ett medel för distanskommunikation används, om inte kostnaden är beräknad efter normaltaxa,</w:t>
      </w:r>
    </w:p>
    <w:p w:rsidR="00C66AFA" w:rsidRDefault="00C66AFA" w:rsidP="00C66AFA">
      <w:pPr>
        <w:pStyle w:val="Brdtextmedindrag"/>
      </w:pPr>
      <w:r>
        <w:t>10. den tid under vilken erbjudandet gäller,</w:t>
      </w:r>
    </w:p>
    <w:p w:rsidR="00C66AFA" w:rsidRDefault="00C66AFA" w:rsidP="00C66AFA">
      <w:pPr>
        <w:pStyle w:val="Brdtextmedindrag"/>
      </w:pPr>
      <w:r>
        <w:t>11. avtalets kortaste löptid, om avtalet avser en fortlöpande eller periodiskt återkommande finansiell tjänst,</w:t>
      </w:r>
    </w:p>
    <w:p w:rsidR="00C66AFA" w:rsidRDefault="00C66AFA" w:rsidP="00C66AFA">
      <w:pPr>
        <w:pStyle w:val="Brdtextmedindrag"/>
      </w:pPr>
      <w:r>
        <w:t>12. vad som gäller om uppsägning av avtalet i förtid eller ensidigt,</w:t>
      </w:r>
    </w:p>
    <w:p w:rsidR="00C66AFA" w:rsidRDefault="00C66AFA" w:rsidP="00C66AFA">
      <w:pPr>
        <w:pStyle w:val="Brdtextmedindrag"/>
      </w:pPr>
      <w:r>
        <w:t>13. vilket lands lag om marknadsföring som har följts,</w:t>
      </w:r>
    </w:p>
    <w:p w:rsidR="00C66AFA" w:rsidRDefault="00C66AFA" w:rsidP="00C66AFA">
      <w:pPr>
        <w:pStyle w:val="Brdtextmedindrag"/>
      </w:pPr>
      <w:r>
        <w:t>14. avtalsvillkor om vilket lands lag som ska tillämpas på avtalet och om vilken domstol som är behörig,</w:t>
      </w:r>
    </w:p>
    <w:p w:rsidR="00C66AFA" w:rsidRDefault="00C66AFA" w:rsidP="00C66AFA">
      <w:pPr>
        <w:pStyle w:val="Brdtextmedindrag"/>
      </w:pPr>
      <w:r>
        <w:t>15. på vilket språk avtalsvillkoren och informationen tillhanda</w:t>
      </w:r>
      <w:r>
        <w:softHyphen/>
        <w:t>hålls och på vilket språk näringsidkaren åtar sig att kommunicera under avtals</w:t>
      </w:r>
      <w:r>
        <w:softHyphen/>
        <w:t>tiden,</w:t>
      </w:r>
    </w:p>
    <w:p w:rsidR="00C66AFA" w:rsidRDefault="00C66AFA" w:rsidP="00C66AFA">
      <w:pPr>
        <w:pStyle w:val="Brdtextmedindrag"/>
      </w:pPr>
      <w:r>
        <w:t>16. hur klagomål i fråga om avtalet behandlas och vilka möjligheter som finns att få en tvist med näringsidkaren prövad utanför domstol, och</w:t>
      </w:r>
    </w:p>
    <w:p w:rsidR="00C66AFA" w:rsidRDefault="00C66AFA" w:rsidP="00C66AFA">
      <w:pPr>
        <w:pStyle w:val="Brdtextmedindrag"/>
      </w:pPr>
      <w:r>
        <w:t>17. vilka garantifonder eller liknande ersättningssystem som finns.</w:t>
      </w:r>
    </w:p>
    <w:p w:rsidR="00C66AFA" w:rsidRDefault="00C66AFA" w:rsidP="00C66AFA">
      <w:pPr>
        <w:pStyle w:val="Brdtextmedindrag"/>
      </w:pPr>
      <w:r>
        <w:t>Informationen ska ges klart och begripligt och på ett sätt som är anpassat till det medel för distanskommunikation som används. Närings</w:t>
      </w:r>
      <w:r>
        <w:softHyphen/>
        <w:t>idkaren ska ta särskild hänsyn till behovet av skydd för underåriga.</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Tr="00C66AFA">
        <w:tc>
          <w:tcPr>
            <w:tcW w:w="3061" w:type="dxa"/>
            <w:shd w:val="clear" w:color="auto" w:fill="auto"/>
          </w:tcPr>
          <w:p w:rsidR="00C66AFA" w:rsidRDefault="00C66AFA" w:rsidP="00C66AFA">
            <w:pPr>
              <w:pStyle w:val="Brdtextmedindrag"/>
            </w:pPr>
            <w:r w:rsidRPr="00E105E2">
              <w:t xml:space="preserve">I rimlig tid innan ett </w:t>
            </w:r>
            <w:r w:rsidRPr="00E105E2">
              <w:rPr>
                <w:i/>
              </w:rPr>
              <w:t>distansavtal</w:t>
            </w:r>
            <w:r w:rsidRPr="00E105E2">
              <w:t xml:space="preserve"> ingås ska näringsidkaren också </w:t>
            </w:r>
            <w:r w:rsidRPr="00EB7693">
              <w:rPr>
                <w:spacing w:val="-2"/>
              </w:rPr>
              <w:t>tillhandahålla samtliga avtals</w:t>
            </w:r>
            <w:r>
              <w:rPr>
                <w:spacing w:val="-2"/>
              </w:rPr>
              <w:softHyphen/>
            </w:r>
            <w:r w:rsidRPr="00EB7693">
              <w:rPr>
                <w:spacing w:val="-2"/>
              </w:rPr>
              <w:t>villkor.</w:t>
            </w:r>
          </w:p>
        </w:tc>
        <w:tc>
          <w:tcPr>
            <w:tcW w:w="3061" w:type="dxa"/>
            <w:shd w:val="clear" w:color="auto" w:fill="auto"/>
          </w:tcPr>
          <w:p w:rsidR="00C66AFA" w:rsidRDefault="00C66AFA" w:rsidP="00C66AFA">
            <w:pPr>
              <w:pStyle w:val="Brdtextmedindrag"/>
            </w:pPr>
            <w:r w:rsidRPr="00E105E2">
              <w:t xml:space="preserve">I rimlig tid innan ett </w:t>
            </w:r>
            <w:r w:rsidRPr="00E105E2">
              <w:rPr>
                <w:i/>
              </w:rPr>
              <w:t>avtal</w:t>
            </w:r>
            <w:r w:rsidRPr="00E105E2">
              <w:t xml:space="preserve"> ingås ska näringsidkaren också till</w:t>
            </w:r>
            <w:r>
              <w:softHyphen/>
            </w:r>
            <w:r w:rsidRPr="00E105E2">
              <w:t>handahålla samtliga avtalsvillkor.</w:t>
            </w:r>
          </w:p>
        </w:tc>
      </w:tr>
    </w:tbl>
    <w:p w:rsidR="00C66AFA" w:rsidRDefault="00C66AFA" w:rsidP="00C66AFA">
      <w:pPr>
        <w:pStyle w:val="Brdtextmedindrag"/>
      </w:pPr>
      <w:r w:rsidRPr="00E105E2">
        <w:t>Informationen och avtalsvillkoren ska ges i en handling eller i någon annan läsbar och varaktig form som är tillgänglig för konsumenten. Om avtalet ska ingås genom ett medel för distans</w:t>
      </w:r>
      <w:r w:rsidRPr="00E105E2">
        <w:softHyphen/>
        <w:t xml:space="preserve">kommunikation som inte </w:t>
      </w:r>
      <w:r w:rsidRPr="00E105E2">
        <w:lastRenderedPageBreak/>
        <w:t>tillåter att informationen och avtalsvillkoren ges i sådan form före avtalsslutet, ska näringsidkaren ge konsumenten informationen i denna form snarast efter det att avtalet har ingåtts.</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Tr="00C66AFA">
        <w:tc>
          <w:tcPr>
            <w:tcW w:w="3061" w:type="dxa"/>
            <w:shd w:val="clear" w:color="auto" w:fill="auto"/>
          </w:tcPr>
          <w:p w:rsidR="00C66AFA" w:rsidRDefault="00C66AFA" w:rsidP="00C66AFA">
            <w:pPr>
              <w:pStyle w:val="Brdtextmedindrag"/>
            </w:pPr>
            <w:r w:rsidRPr="00304980">
              <w:t xml:space="preserve">Om </w:t>
            </w:r>
            <w:r w:rsidRPr="00304980">
              <w:rPr>
                <w:i/>
              </w:rPr>
              <w:t>distansavtalet</w:t>
            </w:r>
            <w:r w:rsidRPr="00304980">
              <w:t xml:space="preserve"> avser en betaltjänst enligt lagen (2010:751) om betaltjänster gäller inte första stycket 1–4, 11, 12 och 14–16.</w:t>
            </w:r>
          </w:p>
        </w:tc>
        <w:tc>
          <w:tcPr>
            <w:tcW w:w="3061" w:type="dxa"/>
            <w:shd w:val="clear" w:color="auto" w:fill="auto"/>
          </w:tcPr>
          <w:p w:rsidR="00C66AFA" w:rsidRDefault="00C66AFA" w:rsidP="00C66AFA">
            <w:pPr>
              <w:pStyle w:val="Brdtextmedindrag"/>
            </w:pPr>
            <w:r w:rsidRPr="00304980">
              <w:t xml:space="preserve">Om </w:t>
            </w:r>
            <w:r w:rsidRPr="00304980">
              <w:rPr>
                <w:i/>
              </w:rPr>
              <w:t>avtalet</w:t>
            </w:r>
            <w:r w:rsidRPr="00304980">
              <w:t xml:space="preserve"> avser en betaltjänst enligt lagen (2010:751) om betal</w:t>
            </w:r>
            <w:r>
              <w:softHyphen/>
            </w:r>
            <w:r w:rsidRPr="00304980">
              <w:t>tjänster gäller inte första stycket 1–4, 11, 12 och 14–16.</w:t>
            </w:r>
          </w:p>
        </w:tc>
      </w:tr>
    </w:tbl>
    <w:p w:rsidR="00C66AFA" w:rsidRDefault="00C66AFA" w:rsidP="00C66AFA">
      <w:pPr>
        <w:pStyle w:val="Brdtextmedindrag"/>
      </w:pPr>
    </w:p>
    <w:p w:rsidR="00C66AFA" w:rsidRDefault="00C66AFA" w:rsidP="00C66AFA">
      <w:pPr>
        <w:pStyle w:val="Brdtextmedindrag"/>
        <w:jc w:val="center"/>
      </w:pPr>
      <w:r>
        <w:t>7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Tr="00C66AFA">
        <w:tc>
          <w:tcPr>
            <w:tcW w:w="3061" w:type="dxa"/>
            <w:shd w:val="clear" w:color="auto" w:fill="auto"/>
          </w:tcPr>
          <w:p w:rsidR="00C66AFA" w:rsidRDefault="00C66AFA" w:rsidP="00C66AFA">
            <w:pPr>
              <w:pStyle w:val="Brdtextmedindrag"/>
            </w:pPr>
            <w:r w:rsidRPr="00304980">
              <w:t>Konsumenten har rätt att från</w:t>
            </w:r>
            <w:r>
              <w:softHyphen/>
            </w:r>
            <w:r w:rsidRPr="00304980">
              <w:t xml:space="preserve">träda </w:t>
            </w:r>
            <w:r w:rsidRPr="00304980">
              <w:rPr>
                <w:i/>
              </w:rPr>
              <w:t>distansavtalet</w:t>
            </w:r>
            <w:r w:rsidRPr="00304980">
              <w:t xml:space="preserve"> (ångerrätt) ge</w:t>
            </w:r>
            <w:r>
              <w:softHyphen/>
            </w:r>
            <w:r w:rsidRPr="00304980">
              <w:t xml:space="preserve">nom att till näringsidkaren lämna eller sända ett meddelande om detta inom 14 dagar från den dag som anges i 8 § (ångerfrist). Vid </w:t>
            </w:r>
            <w:r w:rsidRPr="00304980">
              <w:rPr>
                <w:i/>
              </w:rPr>
              <w:t>distansavtal</w:t>
            </w:r>
            <w:r w:rsidRPr="00304980">
              <w:t xml:space="preserve"> om livförsäkring eller privat individuellt pensionssparan</w:t>
            </w:r>
            <w:r>
              <w:softHyphen/>
            </w:r>
            <w:r w:rsidRPr="00304980">
              <w:t>de är ångerfristen dock 30 dagar.</w:t>
            </w:r>
          </w:p>
        </w:tc>
        <w:tc>
          <w:tcPr>
            <w:tcW w:w="3061" w:type="dxa"/>
            <w:shd w:val="clear" w:color="auto" w:fill="auto"/>
          </w:tcPr>
          <w:p w:rsidR="00C66AFA" w:rsidRDefault="00C66AFA" w:rsidP="00C66AFA">
            <w:pPr>
              <w:pStyle w:val="Brdtextmedindrag"/>
            </w:pPr>
            <w:r w:rsidRPr="00304980">
              <w:t>Konsumenten har rätt att från</w:t>
            </w:r>
            <w:r>
              <w:softHyphen/>
            </w:r>
            <w:r w:rsidRPr="00304980">
              <w:t xml:space="preserve">träda </w:t>
            </w:r>
            <w:r w:rsidRPr="00304980">
              <w:rPr>
                <w:i/>
              </w:rPr>
              <w:t>avtalet</w:t>
            </w:r>
            <w:r w:rsidRPr="00304980">
              <w:t xml:space="preserve"> (ångerrätt) genom att till näringsidkaren lämna eller sända ett meddelande om detta inom 14 dagar från den dag som anges i 8 § (ångerfrist). Vid </w:t>
            </w:r>
            <w:r w:rsidRPr="00304980">
              <w:rPr>
                <w:i/>
              </w:rPr>
              <w:t>avtal</w:t>
            </w:r>
            <w:r w:rsidRPr="00304980">
              <w:t xml:space="preserve"> om livförsäkring eller privat individuellt pensionssparande är ångerfristen dock 30 dagar.</w:t>
            </w:r>
          </w:p>
        </w:tc>
      </w:tr>
      <w:tr w:rsidR="00C66AFA" w:rsidTr="00C66AFA">
        <w:tc>
          <w:tcPr>
            <w:tcW w:w="3061" w:type="dxa"/>
            <w:shd w:val="clear" w:color="auto" w:fill="auto"/>
          </w:tcPr>
          <w:p w:rsidR="00C66AFA" w:rsidRPr="00304980" w:rsidRDefault="00C66AFA" w:rsidP="00C66AFA">
            <w:pPr>
              <w:pStyle w:val="Brdtextmedindrag"/>
            </w:pPr>
          </w:p>
        </w:tc>
        <w:tc>
          <w:tcPr>
            <w:tcW w:w="3061" w:type="dxa"/>
            <w:shd w:val="clear" w:color="auto" w:fill="auto"/>
          </w:tcPr>
          <w:p w:rsidR="00C66AFA" w:rsidRPr="00304980" w:rsidRDefault="00C66AFA" w:rsidP="00C66AFA">
            <w:pPr>
              <w:pStyle w:val="Brdtextmedindrag"/>
              <w:rPr>
                <w:i/>
              </w:rPr>
            </w:pPr>
            <w:r>
              <w:rPr>
                <w:i/>
              </w:rPr>
              <w:t xml:space="preserve">Om </w:t>
            </w:r>
            <w:r w:rsidRPr="00304980">
              <w:rPr>
                <w:i/>
              </w:rPr>
              <w:t xml:space="preserve">konsumenten i rätt tid och på ett ändamålsenligt sätt </w:t>
            </w:r>
            <w:r>
              <w:rPr>
                <w:i/>
              </w:rPr>
              <w:t xml:space="preserve">har </w:t>
            </w:r>
            <w:r w:rsidRPr="00304980">
              <w:rPr>
                <w:i/>
              </w:rPr>
              <w:t>lämnat eller sänt ett meddelande enligt första stycket, får med</w:t>
            </w:r>
            <w:r>
              <w:rPr>
                <w:i/>
              </w:rPr>
              <w:softHyphen/>
            </w:r>
            <w:r w:rsidRPr="00304980">
              <w:rPr>
                <w:i/>
              </w:rPr>
              <w:t>delan</w:t>
            </w:r>
            <w:r>
              <w:rPr>
                <w:i/>
              </w:rPr>
              <w:softHyphen/>
            </w:r>
            <w:r w:rsidRPr="00304980">
              <w:rPr>
                <w:i/>
              </w:rPr>
              <w:t>det åberopas även om det förse</w:t>
            </w:r>
            <w:r>
              <w:rPr>
                <w:i/>
              </w:rPr>
              <w:softHyphen/>
            </w:r>
            <w:r w:rsidRPr="00304980">
              <w:rPr>
                <w:i/>
              </w:rPr>
              <w:t>nas, förvanskas eller inte kommer fram.</w:t>
            </w:r>
          </w:p>
        </w:tc>
      </w:tr>
    </w:tbl>
    <w:p w:rsidR="00C66AFA" w:rsidRDefault="00C66AFA" w:rsidP="00C66AFA">
      <w:pPr>
        <w:pStyle w:val="Brdtextmedindrag"/>
        <w:jc w:val="center"/>
      </w:pPr>
    </w:p>
    <w:p w:rsidR="00C66AFA" w:rsidRDefault="00C66AFA" w:rsidP="00C66AFA">
      <w:pPr>
        <w:pStyle w:val="Brdtextmedindrag"/>
        <w:jc w:val="center"/>
      </w:pPr>
      <w:r>
        <w:t>8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Tr="00C66AFA">
        <w:tc>
          <w:tcPr>
            <w:tcW w:w="3061" w:type="dxa"/>
            <w:shd w:val="clear" w:color="auto" w:fill="auto"/>
          </w:tcPr>
          <w:p w:rsidR="00C66AFA" w:rsidRDefault="00C66AFA" w:rsidP="00C66AFA">
            <w:pPr>
              <w:pStyle w:val="Brdtextmedindrag"/>
            </w:pPr>
            <w:r w:rsidRPr="008346A9">
              <w:t xml:space="preserve">Ångerfristen börjar löpa den dag </w:t>
            </w:r>
            <w:r w:rsidRPr="00DA24B2">
              <w:rPr>
                <w:spacing w:val="-4"/>
                <w:kern w:val="20"/>
              </w:rPr>
              <w:t xml:space="preserve">då </w:t>
            </w:r>
            <w:r w:rsidRPr="00DA24B2">
              <w:rPr>
                <w:i/>
                <w:spacing w:val="-4"/>
                <w:kern w:val="20"/>
              </w:rPr>
              <w:t>distansavtalet</w:t>
            </w:r>
            <w:r w:rsidRPr="00DA24B2">
              <w:rPr>
                <w:spacing w:val="-4"/>
                <w:kern w:val="20"/>
              </w:rPr>
              <w:t xml:space="preserve"> ingås. Vid </w:t>
            </w:r>
            <w:r w:rsidRPr="00DA24B2">
              <w:rPr>
                <w:i/>
                <w:spacing w:val="-4"/>
                <w:kern w:val="20"/>
              </w:rPr>
              <w:t>distans</w:t>
            </w:r>
            <w:r>
              <w:rPr>
                <w:i/>
              </w:rPr>
              <w:softHyphen/>
            </w:r>
            <w:r w:rsidRPr="00A121D1">
              <w:rPr>
                <w:i/>
                <w:spacing w:val="-2"/>
              </w:rPr>
              <w:t>avtal</w:t>
            </w:r>
            <w:r w:rsidRPr="00A121D1">
              <w:rPr>
                <w:spacing w:val="-2"/>
              </w:rPr>
              <w:t xml:space="preserve"> om livförsäkring börjar ånger</w:t>
            </w:r>
            <w:r w:rsidRPr="00A121D1">
              <w:rPr>
                <w:spacing w:val="-2"/>
              </w:rPr>
              <w:softHyphen/>
            </w:r>
            <w:r w:rsidRPr="008346A9">
              <w:t xml:space="preserve">fristen dock löpa den dag då konsumenten får kännedom om att </w:t>
            </w:r>
            <w:r w:rsidRPr="00EB7693">
              <w:rPr>
                <w:spacing w:val="-4"/>
              </w:rPr>
              <w:t>försäkringsavtalet kommit till stånd.</w:t>
            </w:r>
          </w:p>
        </w:tc>
        <w:tc>
          <w:tcPr>
            <w:tcW w:w="3061" w:type="dxa"/>
            <w:shd w:val="clear" w:color="auto" w:fill="auto"/>
          </w:tcPr>
          <w:p w:rsidR="00C66AFA" w:rsidRDefault="00C66AFA" w:rsidP="00C66AFA">
            <w:pPr>
              <w:pStyle w:val="Brdtextmedindrag"/>
            </w:pPr>
            <w:r w:rsidRPr="008346A9">
              <w:t xml:space="preserve">Ångerfristen börjar löpa den dag då </w:t>
            </w:r>
            <w:r w:rsidRPr="008346A9">
              <w:rPr>
                <w:i/>
              </w:rPr>
              <w:t>avtalet</w:t>
            </w:r>
            <w:r w:rsidRPr="008346A9">
              <w:t xml:space="preserve"> ingås. Vid </w:t>
            </w:r>
            <w:r w:rsidRPr="008346A9">
              <w:rPr>
                <w:i/>
              </w:rPr>
              <w:t>avtal</w:t>
            </w:r>
            <w:r w:rsidRPr="008346A9">
              <w:t xml:space="preserve"> om liv</w:t>
            </w:r>
            <w:r>
              <w:softHyphen/>
            </w:r>
            <w:r w:rsidRPr="008346A9">
              <w:t>försäkring börjar ångerfristen dock löpa den dag då konsumenten får kännedom om att försäkringsav</w:t>
            </w:r>
            <w:r>
              <w:softHyphen/>
            </w:r>
            <w:r w:rsidRPr="008346A9">
              <w:t>talet kommit till stånd.</w:t>
            </w:r>
          </w:p>
        </w:tc>
      </w:tr>
    </w:tbl>
    <w:p w:rsidR="00C66AFA" w:rsidRDefault="00C66AFA" w:rsidP="00C66AFA">
      <w:pPr>
        <w:pStyle w:val="Brdtextmedindrag"/>
      </w:pPr>
      <w:r w:rsidRPr="008346A9">
        <w:t>Ångerfristen börjar löpa tidigast den dag då information och avtals</w:t>
      </w:r>
      <w:r>
        <w:softHyphen/>
      </w:r>
      <w:r w:rsidRPr="008346A9">
        <w:t>villkor enligt 3 § fjärde stycket eller 4 § andra stycket kommer konsu</w:t>
      </w:r>
      <w:r>
        <w:softHyphen/>
      </w:r>
      <w:r w:rsidRPr="008346A9">
        <w:t>menten till handa.</w:t>
      </w:r>
    </w:p>
    <w:p w:rsidR="00C66AFA" w:rsidRDefault="00C66AFA" w:rsidP="00C66AFA">
      <w:pPr>
        <w:pStyle w:val="Brdtextmedindrag"/>
      </w:pPr>
    </w:p>
    <w:p w:rsidR="00C66AFA" w:rsidRDefault="00C66AFA" w:rsidP="00C66AFA">
      <w:pPr>
        <w:pStyle w:val="Brdtextmedindrag"/>
        <w:jc w:val="center"/>
      </w:pPr>
      <w:r>
        <w:t>11 §</w:t>
      </w:r>
      <w:r>
        <w:rPr>
          <w:rStyle w:val="Fotnotsreferens"/>
        </w:rPr>
        <w:footnoteReference w:id="48"/>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Tr="00C66AFA">
        <w:tc>
          <w:tcPr>
            <w:tcW w:w="3061" w:type="dxa"/>
            <w:shd w:val="clear" w:color="auto" w:fill="auto"/>
          </w:tcPr>
          <w:p w:rsidR="00C66AFA" w:rsidRDefault="00C66AFA" w:rsidP="00C66AFA">
            <w:pPr>
              <w:pStyle w:val="Brdtextmedindrag"/>
            </w:pPr>
            <w:r w:rsidRPr="008346A9">
              <w:t>Näringsidkaren har rätt till er</w:t>
            </w:r>
            <w:r>
              <w:softHyphen/>
            </w:r>
            <w:r w:rsidRPr="008346A9">
              <w:t xml:space="preserve">sättning för den tjänst som har tillhandahållits enligt </w:t>
            </w:r>
            <w:r w:rsidRPr="008346A9">
              <w:rPr>
                <w:i/>
              </w:rPr>
              <w:t>distans</w:t>
            </w:r>
            <w:r>
              <w:rPr>
                <w:i/>
              </w:rPr>
              <w:softHyphen/>
            </w:r>
            <w:r w:rsidRPr="008346A9">
              <w:rPr>
                <w:i/>
              </w:rPr>
              <w:t>av</w:t>
            </w:r>
            <w:r>
              <w:rPr>
                <w:i/>
              </w:rPr>
              <w:softHyphen/>
            </w:r>
            <w:r w:rsidRPr="008346A9">
              <w:rPr>
                <w:i/>
              </w:rPr>
              <w:t>talet</w:t>
            </w:r>
            <w:r w:rsidRPr="008346A9">
              <w:t xml:space="preserve"> innan ångerrätten utövades. Ersättningen får inte överstiga ett belopp som står i proportion till omfattningen av den tillhandahåll</w:t>
            </w:r>
            <w:r>
              <w:softHyphen/>
            </w:r>
            <w:r w:rsidRPr="008346A9">
              <w:t>na tjänsten, jämförd med den full</w:t>
            </w:r>
            <w:r>
              <w:softHyphen/>
            </w:r>
            <w:r w:rsidRPr="008346A9">
              <w:t>ständiga tjänsten enligt avtalet.</w:t>
            </w:r>
          </w:p>
        </w:tc>
        <w:tc>
          <w:tcPr>
            <w:tcW w:w="3061" w:type="dxa"/>
            <w:shd w:val="clear" w:color="auto" w:fill="auto"/>
          </w:tcPr>
          <w:p w:rsidR="00C66AFA" w:rsidRDefault="00C66AFA" w:rsidP="00C66AFA">
            <w:pPr>
              <w:pStyle w:val="Brdtextmedindrag"/>
            </w:pPr>
            <w:r w:rsidRPr="008346A9">
              <w:t>Näringsidkaren har rätt till er</w:t>
            </w:r>
            <w:r>
              <w:softHyphen/>
            </w:r>
            <w:r w:rsidRPr="008346A9">
              <w:t xml:space="preserve">sättning för den tjänst som har tillhandahållits enligt </w:t>
            </w:r>
            <w:r w:rsidRPr="008346A9">
              <w:rPr>
                <w:i/>
              </w:rPr>
              <w:t>avtalet</w:t>
            </w:r>
            <w:r w:rsidRPr="008346A9">
              <w:t xml:space="preserve"> innan ångerrätten utövades. Ersättningen får inte överstiga ett belopp som står i proportion till omfattningen av den tillhandahållna tjänsten, jämförd med den fullständiga tjänsten enligt avtalet.</w:t>
            </w:r>
          </w:p>
        </w:tc>
      </w:tr>
    </w:tbl>
    <w:p w:rsidR="00C66AFA" w:rsidRDefault="00C66AFA" w:rsidP="00C66AFA">
      <w:pPr>
        <w:pStyle w:val="Brdtextmedindrag"/>
      </w:pPr>
      <w:r>
        <w:lastRenderedPageBreak/>
        <w:t>Näringsidkaren får inte kräva betalning enligt första stycket, om näringsidkaren</w:t>
      </w:r>
    </w:p>
    <w:p w:rsidR="00C66AFA" w:rsidRDefault="00C66AFA" w:rsidP="00C66AFA">
      <w:pPr>
        <w:pStyle w:val="Brdtextmedindrag"/>
      </w:pPr>
      <w:r>
        <w:t>1. har underlåtit att lämna information enligt 3 § första stycket 8 om vad konsumenten kan komma att få betala vid utövande av ångerrätten, eller</w:t>
      </w:r>
    </w:p>
    <w:p w:rsidR="00C66AFA" w:rsidRDefault="00C66AFA" w:rsidP="00C66AFA">
      <w:pPr>
        <w:pStyle w:val="Brdtextmedindrag"/>
      </w:pPr>
      <w:r>
        <w:t>2. utan begäran från konsumenten har påbörjat fullgörandet av avtalet innan ångerfristen har löpt ut.</w:t>
      </w:r>
    </w:p>
    <w:p w:rsidR="00C66AFA" w:rsidRDefault="00C66AFA" w:rsidP="00C66AFA">
      <w:pPr>
        <w:pStyle w:val="Brdtextmedindrag"/>
      </w:pPr>
    </w:p>
    <w:p w:rsidR="00C66AFA" w:rsidRDefault="00C66AFA" w:rsidP="00C66AFA">
      <w:pPr>
        <w:pStyle w:val="Brdtextmedindrag"/>
        <w:jc w:val="center"/>
      </w:pPr>
      <w:r>
        <w:t>12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Tr="00C66AFA">
        <w:tc>
          <w:tcPr>
            <w:tcW w:w="3061" w:type="dxa"/>
            <w:shd w:val="clear" w:color="auto" w:fill="auto"/>
          </w:tcPr>
          <w:p w:rsidR="00C66AFA" w:rsidRDefault="00C66AFA" w:rsidP="00C66AFA">
            <w:pPr>
              <w:pStyle w:val="Brdtextmedindrag"/>
            </w:pPr>
            <w:r w:rsidRPr="008346A9">
              <w:t xml:space="preserve">Om konsumenten utövar sin ångerrätt och det med anledning av </w:t>
            </w:r>
            <w:r w:rsidRPr="008346A9">
              <w:rPr>
                <w:i/>
              </w:rPr>
              <w:t>distansavtalet</w:t>
            </w:r>
            <w:r w:rsidRPr="008346A9">
              <w:t xml:space="preserve"> har ingåtts ett anknytande avtal om tjänster som tillhandahålls av näringsidkaren eller av någon annan på grund av en överenskommelse mellan denne och näringsidkaren, </w:t>
            </w:r>
            <w:r w:rsidRPr="008346A9">
              <w:rPr>
                <w:i/>
              </w:rPr>
              <w:t>skall</w:t>
            </w:r>
            <w:r w:rsidRPr="008346A9">
              <w:t xml:space="preserve"> det an</w:t>
            </w:r>
            <w:r>
              <w:softHyphen/>
            </w:r>
            <w:r w:rsidRPr="008346A9">
              <w:t>knytande avtalet upp</w:t>
            </w:r>
            <w:r w:rsidRPr="008346A9">
              <w:softHyphen/>
              <w:t>höra att gälla utan att konsu</w:t>
            </w:r>
            <w:r w:rsidRPr="008346A9">
              <w:softHyphen/>
              <w:t>menten får åläggas någon påföljd för detta.</w:t>
            </w:r>
          </w:p>
        </w:tc>
        <w:tc>
          <w:tcPr>
            <w:tcW w:w="3061" w:type="dxa"/>
            <w:shd w:val="clear" w:color="auto" w:fill="auto"/>
          </w:tcPr>
          <w:p w:rsidR="00C66AFA" w:rsidRDefault="00C66AFA" w:rsidP="00C66AFA">
            <w:pPr>
              <w:pStyle w:val="Brdtextmedindrag"/>
            </w:pPr>
            <w:r w:rsidRPr="008346A9">
              <w:t xml:space="preserve">Om konsumenten utövar sin ångerrätt och det med anledning av </w:t>
            </w:r>
            <w:r w:rsidRPr="008346A9">
              <w:rPr>
                <w:i/>
              </w:rPr>
              <w:t>avtalet</w:t>
            </w:r>
            <w:r w:rsidRPr="008346A9">
              <w:t xml:space="preserve"> har ingåtts ett an</w:t>
            </w:r>
            <w:r>
              <w:softHyphen/>
            </w:r>
            <w:r w:rsidRPr="008346A9">
              <w:t>knyt</w:t>
            </w:r>
            <w:r>
              <w:softHyphen/>
            </w:r>
            <w:r w:rsidRPr="008346A9">
              <w:t>ande avtal om tjänster som till</w:t>
            </w:r>
            <w:r>
              <w:softHyphen/>
            </w:r>
            <w:r w:rsidRPr="008346A9">
              <w:t xml:space="preserve">handahålls av näringsidkaren eller av någon annan på grund av en överenskommelse mellan denne och näringsidkaren, </w:t>
            </w:r>
            <w:r w:rsidRPr="008346A9">
              <w:rPr>
                <w:i/>
              </w:rPr>
              <w:t>ska</w:t>
            </w:r>
            <w:r w:rsidRPr="008346A9">
              <w:t xml:space="preserve"> det an</w:t>
            </w:r>
            <w:r>
              <w:softHyphen/>
            </w:r>
            <w:r w:rsidRPr="008346A9">
              <w:t>knytande avtalet upphöra att gälla utan att konsumenten får åläggas någon påföljd för detta.</w:t>
            </w:r>
          </w:p>
        </w:tc>
      </w:tr>
      <w:tr w:rsidR="00C66AFA" w:rsidTr="00C66AFA">
        <w:tc>
          <w:tcPr>
            <w:tcW w:w="3061" w:type="dxa"/>
            <w:shd w:val="clear" w:color="auto" w:fill="auto"/>
          </w:tcPr>
          <w:p w:rsidR="00C66AFA" w:rsidRDefault="00C66AFA" w:rsidP="00C66AFA">
            <w:pPr>
              <w:pStyle w:val="Brdtextmedindrag"/>
            </w:pPr>
          </w:p>
        </w:tc>
        <w:tc>
          <w:tcPr>
            <w:tcW w:w="3061" w:type="dxa"/>
            <w:shd w:val="clear" w:color="auto" w:fill="auto"/>
          </w:tcPr>
          <w:p w:rsidR="00C66AFA" w:rsidRDefault="00C66AFA" w:rsidP="00C66AFA">
            <w:pPr>
              <w:pStyle w:val="Rubrik5utannumrering"/>
            </w:pPr>
            <w:r w:rsidRPr="008346A9">
              <w:t>Lagval</w:t>
            </w:r>
          </w:p>
        </w:tc>
      </w:tr>
      <w:tr w:rsidR="00C66AFA" w:rsidRPr="008346A9" w:rsidTr="00C66AFA">
        <w:tc>
          <w:tcPr>
            <w:tcW w:w="3061" w:type="dxa"/>
            <w:shd w:val="clear" w:color="auto" w:fill="auto"/>
          </w:tcPr>
          <w:p w:rsidR="00C66AFA" w:rsidRPr="008346A9" w:rsidRDefault="00C66AFA" w:rsidP="00C66AFA">
            <w:pPr>
              <w:pStyle w:val="Brdtextmedindrag"/>
              <w:rPr>
                <w:i/>
              </w:rPr>
            </w:pPr>
          </w:p>
        </w:tc>
        <w:tc>
          <w:tcPr>
            <w:tcW w:w="3061" w:type="dxa"/>
            <w:shd w:val="clear" w:color="auto" w:fill="auto"/>
          </w:tcPr>
          <w:p w:rsidR="00C66AFA" w:rsidRPr="008346A9" w:rsidRDefault="00C66AFA" w:rsidP="00C66AFA">
            <w:pPr>
              <w:pStyle w:val="Brdtext"/>
              <w:rPr>
                <w:i/>
              </w:rPr>
            </w:pPr>
            <w:r w:rsidRPr="008346A9">
              <w:rPr>
                <w:i/>
              </w:rPr>
              <w:t>14 §</w:t>
            </w:r>
          </w:p>
        </w:tc>
      </w:tr>
      <w:tr w:rsidR="00C66AFA" w:rsidRPr="008346A9" w:rsidTr="00C66AFA">
        <w:tc>
          <w:tcPr>
            <w:tcW w:w="3061" w:type="dxa"/>
            <w:shd w:val="clear" w:color="auto" w:fill="auto"/>
          </w:tcPr>
          <w:p w:rsidR="00C66AFA" w:rsidRPr="008346A9" w:rsidRDefault="00C66AFA" w:rsidP="00C66AFA">
            <w:pPr>
              <w:pStyle w:val="Brdtextmedindrag"/>
              <w:rPr>
                <w:i/>
              </w:rPr>
            </w:pPr>
          </w:p>
        </w:tc>
        <w:tc>
          <w:tcPr>
            <w:tcW w:w="3061" w:type="dxa"/>
            <w:shd w:val="clear" w:color="auto" w:fill="auto"/>
          </w:tcPr>
          <w:p w:rsidR="00C66AFA" w:rsidRPr="008346A9" w:rsidRDefault="00C66AFA" w:rsidP="00C66AFA">
            <w:pPr>
              <w:pStyle w:val="Brdtextmedindrag"/>
              <w:rPr>
                <w:i/>
              </w:rPr>
            </w:pPr>
            <w:r w:rsidRPr="008346A9">
              <w:rPr>
                <w:i/>
              </w:rPr>
              <w:t>Ett avtalsvillkor som anger att lagen i ett land utanför Europeiska ekonomiska samarbetsområdet ska t</w:t>
            </w:r>
            <w:r>
              <w:rPr>
                <w:i/>
              </w:rPr>
              <w:t xml:space="preserve">illämpas på avtalet gäller inte, </w:t>
            </w:r>
            <w:r w:rsidRPr="008346A9">
              <w:rPr>
                <w:i/>
              </w:rPr>
              <w:t>om den lag som gäller med bortseende från villkoret är lagen i ett land inom Europeiska ekonomiska sam</w:t>
            </w:r>
            <w:r>
              <w:rPr>
                <w:i/>
              </w:rPr>
              <w:softHyphen/>
            </w:r>
            <w:r w:rsidRPr="008346A9">
              <w:rPr>
                <w:i/>
              </w:rPr>
              <w:t>arbetsområdet och den lagen ger konsumenten ett bättre skydd.</w:t>
            </w:r>
          </w:p>
        </w:tc>
      </w:tr>
    </w:tbl>
    <w:p w:rsidR="00C66AFA" w:rsidRDefault="00C66AFA" w:rsidP="00C66AFA">
      <w:pPr>
        <w:pStyle w:val="Brdtext"/>
        <w:spacing w:after="10"/>
        <w:rPr>
          <w:u w:val="single"/>
        </w:rPr>
      </w:pPr>
      <w:r w:rsidRPr="00B0759F">
        <w:rPr>
          <w:u w:val="single"/>
        </w:rPr>
        <w:t>                                     </w:t>
      </w:r>
    </w:p>
    <w:p w:rsidR="00C66AFA" w:rsidRDefault="00C66AFA" w:rsidP="00C66AFA">
      <w:pPr>
        <w:pStyle w:val="Brdtextmedindrag"/>
      </w:pPr>
    </w:p>
    <w:p w:rsidR="00C66AFA" w:rsidRDefault="00C66AFA" w:rsidP="00C66AFA">
      <w:pPr>
        <w:pStyle w:val="Brdtextmedindrag"/>
      </w:pPr>
      <w:r>
        <w:t xml:space="preserve">1. Denna lag träder i kraft den 13 juni 2014. </w:t>
      </w:r>
    </w:p>
    <w:p w:rsidR="00C66AFA" w:rsidRDefault="00C66AFA" w:rsidP="00C66AFA">
      <w:pPr>
        <w:pStyle w:val="Brdtextmedindrag"/>
      </w:pPr>
      <w:r>
        <w:t>2. Äldre föreskrifter gäller för avtal som har ingåtts före ikraft</w:t>
      </w:r>
      <w:r>
        <w:softHyphen/>
        <w:t>trädandet.</w:t>
      </w:r>
    </w:p>
    <w:p w:rsidR="00C66AFA" w:rsidRDefault="00C66AFA" w:rsidP="00C66AFA">
      <w:pPr>
        <w:pStyle w:val="Brdtextmedindrag"/>
      </w:pPr>
    </w:p>
    <w:p w:rsidR="00C66AFA" w:rsidRDefault="00C66AFA" w:rsidP="00C66AFA">
      <w:pPr>
        <w:pStyle w:val="Brdtextmedindrag"/>
        <w:sectPr w:rsidR="00C66AFA" w:rsidSect="00C66AFA">
          <w:footnotePr>
            <w:numRestart w:val="eachSect"/>
          </w:footnotePr>
          <w:pgSz w:w="9356" w:h="13721" w:code="9"/>
          <w:pgMar w:top="794" w:right="2438" w:bottom="1191" w:left="1020" w:header="0" w:footer="709" w:gutter="0"/>
          <w:cols w:space="720"/>
          <w:docGrid w:linePitch="245"/>
        </w:sectPr>
      </w:pPr>
    </w:p>
    <w:p w:rsidR="00C66AFA" w:rsidRDefault="003C4EDF" w:rsidP="003C4EDF">
      <w:pPr>
        <w:pStyle w:val="Rubrik2utannumrering"/>
        <w:spacing w:before="0"/>
        <w:ind w:left="900" w:hanging="900"/>
      </w:pPr>
      <w:r>
        <w:lastRenderedPageBreak/>
        <w:t>5</w:t>
      </w:r>
      <w:r>
        <w:tab/>
      </w:r>
      <w:r>
        <w:tab/>
      </w:r>
      <w:r w:rsidR="00C66AFA">
        <w:t>Förslag till lag om ändring i lagen (2007:528) om värdepappersmarknaden</w:t>
      </w:r>
    </w:p>
    <w:p w:rsidR="00C66AFA" w:rsidRDefault="00C66AFA" w:rsidP="00C66AFA">
      <w:pPr>
        <w:pStyle w:val="Brdtextmedindrag"/>
      </w:pPr>
      <w:r>
        <w:t>Härigenom föreskrivs att 8 kap. 22 § lagen (2007:528) om värde</w:t>
      </w:r>
      <w:r>
        <w:softHyphen/>
        <w:t>pappersmarknaden ska ha följande lydelse.</w:t>
      </w:r>
    </w:p>
    <w:p w:rsidR="00C66AFA" w:rsidRDefault="00C66AFA" w:rsidP="00C66AFA">
      <w:pPr>
        <w:pStyle w:val="Brdtextmedindrag"/>
      </w:pPr>
    </w:p>
    <w:p w:rsidR="00C66AFA" w:rsidRDefault="00C66AFA" w:rsidP="00C66AFA">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RPr="00B0759F" w:rsidTr="00C66AFA">
        <w:tc>
          <w:tcPr>
            <w:tcW w:w="3061" w:type="dxa"/>
            <w:shd w:val="clear" w:color="auto" w:fill="auto"/>
          </w:tcPr>
          <w:p w:rsidR="00C66AFA" w:rsidRPr="00B0759F" w:rsidRDefault="00C66AFA" w:rsidP="00C66AFA">
            <w:pPr>
              <w:pStyle w:val="Brdtext"/>
              <w:rPr>
                <w:i/>
              </w:rPr>
            </w:pPr>
            <w:r w:rsidRPr="00B0759F">
              <w:rPr>
                <w:i/>
              </w:rPr>
              <w:t>Nuvarande lydelse</w:t>
            </w:r>
          </w:p>
        </w:tc>
        <w:tc>
          <w:tcPr>
            <w:tcW w:w="3061" w:type="dxa"/>
            <w:shd w:val="clear" w:color="auto" w:fill="auto"/>
          </w:tcPr>
          <w:p w:rsidR="00C66AFA" w:rsidRPr="00B0759F" w:rsidRDefault="00C66AFA" w:rsidP="00C66AFA">
            <w:pPr>
              <w:pStyle w:val="Brdtext"/>
              <w:rPr>
                <w:i/>
              </w:rPr>
            </w:pPr>
            <w:r w:rsidRPr="00B0759F">
              <w:rPr>
                <w:i/>
              </w:rPr>
              <w:t>Föreslagen lydelse</w:t>
            </w:r>
          </w:p>
        </w:tc>
      </w:tr>
    </w:tbl>
    <w:p w:rsidR="00C66AFA" w:rsidRDefault="00C66AFA" w:rsidP="00C66AFA">
      <w:pPr>
        <w:pStyle w:val="Brdtextmedindrag"/>
      </w:pPr>
    </w:p>
    <w:p w:rsidR="00C66AFA" w:rsidRDefault="00C66AFA" w:rsidP="00C66AFA">
      <w:pPr>
        <w:pStyle w:val="Brdtextmedindrag"/>
      </w:pPr>
    </w:p>
    <w:p w:rsidR="00C66AFA" w:rsidRDefault="00C66AFA" w:rsidP="00C66AFA">
      <w:pPr>
        <w:pStyle w:val="Brdtextmedindrag"/>
        <w:jc w:val="center"/>
        <w:rPr>
          <w:b/>
        </w:rPr>
      </w:pPr>
      <w:r>
        <w:rPr>
          <w:b/>
        </w:rPr>
        <w:t>8 kap.</w:t>
      </w:r>
    </w:p>
    <w:p w:rsidR="00C66AFA" w:rsidRDefault="00C66AFA" w:rsidP="00C66AFA">
      <w:pPr>
        <w:pStyle w:val="Brdtextmedindrag"/>
        <w:jc w:val="center"/>
      </w:pPr>
      <w:r>
        <w:t>22 §</w:t>
      </w:r>
      <w:r>
        <w:rPr>
          <w:rStyle w:val="Fotnotsreferens"/>
        </w:rPr>
        <w:footnoteReference w:id="49"/>
      </w:r>
    </w:p>
    <w:p w:rsidR="00C66AFA" w:rsidRDefault="00C66AFA" w:rsidP="00C66AFA">
      <w:pPr>
        <w:pStyle w:val="Brdtextmedindrag"/>
      </w:pPr>
      <w:r>
        <w:t>Ett värdepappersinstitut ska förse sina kunder med lättbegriplig information om</w:t>
      </w:r>
    </w:p>
    <w:p w:rsidR="00C66AFA" w:rsidRDefault="00C66AFA" w:rsidP="00C66AFA">
      <w:pPr>
        <w:pStyle w:val="Brdtextmedindrag"/>
      </w:pPr>
      <w:r>
        <w:t>1. värdepappersinstitutet och dess tjänster,</w:t>
      </w:r>
    </w:p>
    <w:p w:rsidR="00C66AFA" w:rsidRDefault="00C66AFA" w:rsidP="00C66AFA">
      <w:pPr>
        <w:pStyle w:val="Brdtextmedindrag"/>
      </w:pPr>
      <w:r>
        <w:t>2. finansiella instrument och föreslagna placeringsstrategier,</w:t>
      </w:r>
    </w:p>
    <w:p w:rsidR="00C66AFA" w:rsidRDefault="00C66AFA" w:rsidP="00C66AFA">
      <w:pPr>
        <w:pStyle w:val="Brdtextmedindrag"/>
      </w:pPr>
      <w:r>
        <w:t>3. handelsplatser,</w:t>
      </w:r>
    </w:p>
    <w:p w:rsidR="00C66AFA" w:rsidRDefault="00C66AFA" w:rsidP="00C66AFA">
      <w:pPr>
        <w:pStyle w:val="Brdtextmedindrag"/>
      </w:pPr>
      <w:r>
        <w:t>4. priser och avgifter, samt</w:t>
      </w:r>
    </w:p>
    <w:p w:rsidR="00C66AFA" w:rsidRDefault="00C66AFA" w:rsidP="00C66AFA">
      <w:pPr>
        <w:pStyle w:val="Brdtextmedindrag"/>
      </w:pPr>
      <w:r>
        <w:t>5. institutets riktlinjer för utförande av order.</w:t>
      </w:r>
    </w:p>
    <w:p w:rsidR="00C66AFA" w:rsidRDefault="00C66AFA" w:rsidP="00C66AFA">
      <w:pPr>
        <w:pStyle w:val="Brdtextmedindrag"/>
      </w:pPr>
      <w:r>
        <w:t>Informationen ska ge kunderna rimliga möjligheter att förstå arten av och vilka risker som är förknippade med de investeringstjänster och de finansiella instrument som institutet erbjuder. Informationen får lämnas i standardiserad form.</w:t>
      </w:r>
    </w:p>
    <w:p w:rsidR="00C66AFA" w:rsidRDefault="00C66AFA" w:rsidP="00C66AFA">
      <w:pPr>
        <w:pStyle w:val="Brdtextmedindrag"/>
      </w:pPr>
      <w:r>
        <w:t>All information som ett värdepappersinstitut lämnar till sina kunder ska vara rättvisande och tydlig och får inte vara vilseledande. Marknads</w:t>
      </w:r>
      <w:r>
        <w:softHyphen/>
        <w:t>föringsmaterial ska lätt kunna identifieras som sådant.</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Tr="00C66AFA">
        <w:tc>
          <w:tcPr>
            <w:tcW w:w="3061" w:type="dxa"/>
            <w:shd w:val="clear" w:color="auto" w:fill="auto"/>
          </w:tcPr>
          <w:p w:rsidR="00C66AFA" w:rsidRDefault="00C66AFA" w:rsidP="00C66AFA">
            <w:pPr>
              <w:pStyle w:val="Brdtextmedindrag"/>
            </w:pPr>
            <w:r w:rsidRPr="00FF2AA1">
              <w:t>Särskilda bestämmelser om en näringsidkares marknadsföring av produkter och tjänster och vilken information som ska lämnas till kunder finns i marknadsförings</w:t>
            </w:r>
            <w:r>
              <w:softHyphen/>
            </w:r>
            <w:r w:rsidRPr="00FF2AA1">
              <w:t xml:space="preserve">lagen (2008:486) samt i </w:t>
            </w:r>
            <w:r w:rsidRPr="00FF2AA1">
              <w:rPr>
                <w:i/>
              </w:rPr>
              <w:t xml:space="preserve">distans- </w:t>
            </w:r>
            <w:r w:rsidRPr="009F04BA">
              <w:rPr>
                <w:i/>
                <w:spacing w:val="-6"/>
              </w:rPr>
              <w:t>och hemförsäljningslagen (2005:59)</w:t>
            </w:r>
            <w:r w:rsidRPr="009F04BA">
              <w:rPr>
                <w:spacing w:val="-6"/>
              </w:rPr>
              <w:t>.</w:t>
            </w:r>
          </w:p>
        </w:tc>
        <w:tc>
          <w:tcPr>
            <w:tcW w:w="3061" w:type="dxa"/>
            <w:shd w:val="clear" w:color="auto" w:fill="auto"/>
          </w:tcPr>
          <w:p w:rsidR="00C66AFA" w:rsidRDefault="00C66AFA" w:rsidP="00C66AFA">
            <w:pPr>
              <w:pStyle w:val="Brdtextmedindrag"/>
            </w:pPr>
            <w:r w:rsidRPr="00FF2AA1">
              <w:t>Särskilda bestämmelser om en näringsidkares marknadsföring av produkter och tjänster och vilken information som ska lämnas till kunder finns i marknadsförings</w:t>
            </w:r>
            <w:r>
              <w:softHyphen/>
            </w:r>
            <w:r w:rsidRPr="00FF2AA1">
              <w:t xml:space="preserve">lagen (2008:486) samt i </w:t>
            </w:r>
            <w:r w:rsidRPr="00FF2AA1">
              <w:rPr>
                <w:i/>
              </w:rPr>
              <w:t>lagen (2005:59) om dista</w:t>
            </w:r>
            <w:r>
              <w:rPr>
                <w:i/>
              </w:rPr>
              <w:t xml:space="preserve">nsavtal och avtal utanför </w:t>
            </w:r>
            <w:r w:rsidRPr="00FF2AA1">
              <w:rPr>
                <w:i/>
              </w:rPr>
              <w:t>affärslokaler.</w:t>
            </w:r>
          </w:p>
        </w:tc>
      </w:tr>
    </w:tbl>
    <w:p w:rsidR="00C66AFA" w:rsidRDefault="00C66AFA" w:rsidP="00C66AFA">
      <w:pPr>
        <w:pStyle w:val="Brdtext"/>
        <w:spacing w:after="10"/>
        <w:rPr>
          <w:u w:val="single"/>
        </w:rPr>
      </w:pPr>
      <w:r w:rsidRPr="00FF2AA1">
        <w:rPr>
          <w:u w:val="single"/>
        </w:rPr>
        <w:t>                                     </w:t>
      </w:r>
    </w:p>
    <w:p w:rsidR="00C66AFA" w:rsidRDefault="00C66AFA" w:rsidP="00C66AFA">
      <w:pPr>
        <w:pStyle w:val="Brdtextmedindrag"/>
      </w:pPr>
    </w:p>
    <w:p w:rsidR="00C66AFA" w:rsidRDefault="00C66AFA" w:rsidP="00C66AFA">
      <w:pPr>
        <w:pStyle w:val="Brdtextmedindrag"/>
      </w:pPr>
      <w:r w:rsidRPr="00FF2AA1">
        <w:t>Denna lag träder i kraft den 13 juni 2014.</w:t>
      </w:r>
    </w:p>
    <w:p w:rsidR="00C66AFA" w:rsidRDefault="00C66AFA" w:rsidP="00C66AFA">
      <w:pPr>
        <w:pStyle w:val="Brdtextmedindrag"/>
      </w:pPr>
    </w:p>
    <w:p w:rsidR="00C66AFA" w:rsidRDefault="00C66AFA" w:rsidP="00C66AFA">
      <w:pPr>
        <w:pStyle w:val="Brdtextmedindrag"/>
        <w:sectPr w:rsidR="00C66AFA" w:rsidSect="00C66AFA">
          <w:footnotePr>
            <w:numRestart w:val="eachSect"/>
          </w:footnotePr>
          <w:pgSz w:w="9356" w:h="13721" w:code="9"/>
          <w:pgMar w:top="794" w:right="2438" w:bottom="1191" w:left="1020" w:header="0" w:footer="709" w:gutter="0"/>
          <w:cols w:space="720"/>
          <w:docGrid w:linePitch="245"/>
        </w:sectPr>
      </w:pPr>
    </w:p>
    <w:p w:rsidR="00C66AFA" w:rsidRDefault="003C4EDF" w:rsidP="003C4EDF">
      <w:pPr>
        <w:pStyle w:val="Rubrik2utannumrering"/>
        <w:spacing w:before="0"/>
      </w:pPr>
      <w:r>
        <w:lastRenderedPageBreak/>
        <w:t>6</w:t>
      </w:r>
      <w:r>
        <w:tab/>
      </w:r>
      <w:r w:rsidR="00C66AFA">
        <w:t xml:space="preserve">Förslag till lag om ändring i </w:t>
      </w:r>
      <w:r>
        <w:tab/>
      </w:r>
      <w:r w:rsidR="00C66AFA">
        <w:t>marknadsföringslagen (2008:486)</w:t>
      </w:r>
    </w:p>
    <w:p w:rsidR="00C66AFA" w:rsidRDefault="00C66AFA" w:rsidP="00C66AFA">
      <w:pPr>
        <w:pStyle w:val="Brdtextmedindrag"/>
      </w:pPr>
      <w:r>
        <w:t>Härigenom föreskrivs</w:t>
      </w:r>
      <w:r>
        <w:rPr>
          <w:rStyle w:val="Fotnotsreferens"/>
        </w:rPr>
        <w:footnoteReference w:id="50"/>
      </w:r>
      <w:r>
        <w:t xml:space="preserve"> i fråga om marknadsföringslagen (2008:486) </w:t>
      </w:r>
    </w:p>
    <w:p w:rsidR="00C66AFA" w:rsidRDefault="00C66AFA" w:rsidP="00C66AFA">
      <w:pPr>
        <w:pStyle w:val="Brdtextmedindrag"/>
      </w:pPr>
      <w:r w:rsidRPr="00FF2AA1">
        <w:rPr>
          <w:i/>
        </w:rPr>
        <w:t>dels</w:t>
      </w:r>
      <w:r>
        <w:t xml:space="preserve"> att 1 och 37 §§ ska ha följande lydelse,</w:t>
      </w:r>
    </w:p>
    <w:p w:rsidR="00C66AFA" w:rsidRDefault="00C66AFA" w:rsidP="00C66AFA">
      <w:pPr>
        <w:pStyle w:val="Brdtextmedindrag"/>
      </w:pPr>
      <w:r w:rsidRPr="00FF2AA1">
        <w:rPr>
          <w:i/>
        </w:rPr>
        <w:t>dels</w:t>
      </w:r>
      <w:r>
        <w:t xml:space="preserve"> att det i lagen ska införas en ny paragraf, 22 a §, samt närmast före 22 a § en ny rubrik av följande lydelse.</w:t>
      </w:r>
    </w:p>
    <w:p w:rsidR="00C66AFA" w:rsidRDefault="00C66AFA" w:rsidP="00C66AFA">
      <w:pPr>
        <w:pStyle w:val="Brdtextmedindrag"/>
      </w:pPr>
    </w:p>
    <w:p w:rsidR="00C66AFA" w:rsidRDefault="00C66AFA" w:rsidP="00C66AFA">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RPr="00FF2AA1" w:rsidTr="00C66AFA">
        <w:tc>
          <w:tcPr>
            <w:tcW w:w="3061" w:type="dxa"/>
            <w:shd w:val="clear" w:color="auto" w:fill="auto"/>
          </w:tcPr>
          <w:p w:rsidR="00C66AFA" w:rsidRPr="00FF2AA1" w:rsidRDefault="00C66AFA" w:rsidP="00C66AFA">
            <w:pPr>
              <w:pStyle w:val="Brdtext"/>
              <w:rPr>
                <w:i/>
              </w:rPr>
            </w:pPr>
            <w:r w:rsidRPr="00FF2AA1">
              <w:rPr>
                <w:i/>
              </w:rPr>
              <w:t>Nuvarande lydelse</w:t>
            </w:r>
          </w:p>
        </w:tc>
        <w:tc>
          <w:tcPr>
            <w:tcW w:w="3061" w:type="dxa"/>
            <w:shd w:val="clear" w:color="auto" w:fill="auto"/>
          </w:tcPr>
          <w:p w:rsidR="00C66AFA" w:rsidRPr="00FF2AA1" w:rsidRDefault="00C66AFA" w:rsidP="00C66AFA">
            <w:pPr>
              <w:pStyle w:val="Brdtext"/>
              <w:rPr>
                <w:i/>
              </w:rPr>
            </w:pPr>
            <w:r w:rsidRPr="00FF2AA1">
              <w:rPr>
                <w:i/>
              </w:rPr>
              <w:t>Föreslagen lydelse</w:t>
            </w:r>
          </w:p>
        </w:tc>
      </w:tr>
    </w:tbl>
    <w:p w:rsidR="00C66AFA" w:rsidRDefault="00C66AFA" w:rsidP="00C66AFA">
      <w:pPr>
        <w:pStyle w:val="Brdtextmedindrag"/>
      </w:pPr>
    </w:p>
    <w:p w:rsidR="00C66AFA" w:rsidRDefault="00C66AFA" w:rsidP="00C66AFA">
      <w:pPr>
        <w:pStyle w:val="Brdtextmedindrag"/>
        <w:jc w:val="center"/>
      </w:pPr>
      <w:r>
        <w:t>1 §</w:t>
      </w:r>
      <w:r>
        <w:rPr>
          <w:rStyle w:val="Fotnotsreferens"/>
        </w:rPr>
        <w:footnoteReference w:id="51"/>
      </w:r>
    </w:p>
    <w:p w:rsidR="00C66AFA" w:rsidRDefault="00C66AFA" w:rsidP="00C66AFA">
      <w:pPr>
        <w:pStyle w:val="Brdtextmedindrag"/>
      </w:pPr>
      <w:r>
        <w:t>Denna lag har till syfte att främja konsumenternas och näringslivets intressen i samband med marknadsföring av produkter och att motverka marknadsföring som är otillbörlig mot konsumenter och näringsidkare.</w:t>
      </w:r>
    </w:p>
    <w:p w:rsidR="00C66AFA" w:rsidRDefault="00C66AFA" w:rsidP="00C66AFA">
      <w:pPr>
        <w:pStyle w:val="Brdtextmedindrag"/>
      </w:pPr>
      <w:r>
        <w:t>Bestämmelser om marknadsföring finns bl.a. i</w:t>
      </w:r>
    </w:p>
    <w:p w:rsidR="00C66AFA" w:rsidRDefault="00C66AFA" w:rsidP="00C66AFA">
      <w:pPr>
        <w:pStyle w:val="Brdtextmedindrag"/>
      </w:pPr>
      <w:r>
        <w:t>– lagen (1992:1672) om paketresor,</w:t>
      </w:r>
    </w:p>
    <w:p w:rsidR="00C66AFA" w:rsidRDefault="00C66AFA" w:rsidP="00C66AFA">
      <w:pPr>
        <w:pStyle w:val="Brdtextmedindrag"/>
      </w:pPr>
      <w:r>
        <w:t>– tobakslagen (1993:581),</w:t>
      </w:r>
    </w:p>
    <w:p w:rsidR="00C66AFA" w:rsidRDefault="00C66AFA" w:rsidP="00C66AFA">
      <w:pPr>
        <w:pStyle w:val="Brdtextmedindrag"/>
      </w:pPr>
      <w:r>
        <w:t>– lagen (1995:1571) om insättningsgaranti,</w:t>
      </w:r>
    </w:p>
    <w:p w:rsidR="00C66AFA" w:rsidRDefault="00C66AFA" w:rsidP="00C66AFA">
      <w:pPr>
        <w:pStyle w:val="Brdtextmedindrag"/>
      </w:pPr>
      <w:r>
        <w:t>– lagen (1996:1006) om anmälningsplikt avseende viss finansiell verksamhet,</w:t>
      </w:r>
    </w:p>
    <w:p w:rsidR="00C66AFA" w:rsidRDefault="00C66AFA" w:rsidP="00C66AFA">
      <w:pPr>
        <w:pStyle w:val="Brdtextmedindrag"/>
      </w:pPr>
      <w:r>
        <w:t>– lagen (1996:1118) om marknadsföring av kristallglas,</w:t>
      </w:r>
    </w:p>
    <w:p w:rsidR="00C66AFA" w:rsidRDefault="00C66AFA" w:rsidP="00C66AFA">
      <w:pPr>
        <w:pStyle w:val="Brdtextmedindrag"/>
      </w:pPr>
      <w:r>
        <w:t>– lagen (1999:268) om betalningsöverföringar inom Europeiska ekono</w:t>
      </w:r>
      <w:r>
        <w:softHyphen/>
        <w:t>miska samarbetsområdet,</w:t>
      </w:r>
    </w:p>
    <w:p w:rsidR="00C66AFA" w:rsidRDefault="00C66AFA" w:rsidP="00C66AFA">
      <w:pPr>
        <w:pStyle w:val="Brdtextmedindrag"/>
      </w:pPr>
      <w:r>
        <w:t>– lagen (1999:158) om investerarskydd,</w:t>
      </w:r>
    </w:p>
    <w:p w:rsidR="00C66AFA" w:rsidRDefault="00C66AFA" w:rsidP="00C66AFA">
      <w:pPr>
        <w:pStyle w:val="Brdtextmedindrag"/>
      </w:pPr>
      <w:r>
        <w:t>– lagen (2002:562) om elektronisk handel och andra informa</w:t>
      </w:r>
      <w:r>
        <w:softHyphen/>
        <w:t>tions</w:t>
      </w:r>
      <w:r>
        <w:softHyphen/>
        <w:t>samhällets tjänster,</w:t>
      </w:r>
    </w:p>
    <w:p w:rsidR="00C66AFA" w:rsidRDefault="00C66AFA" w:rsidP="00C66AFA">
      <w:pPr>
        <w:pStyle w:val="Brdtextmedindrag"/>
      </w:pPr>
      <w:r>
        <w:t>– lagen (2004:299) om inlåningsverksamhet,</w:t>
      </w:r>
    </w:p>
    <w:p w:rsidR="00C66AFA" w:rsidRDefault="00C66AFA" w:rsidP="00C66AFA">
      <w:pPr>
        <w:pStyle w:val="Brdtextmedindrag"/>
      </w:pPr>
      <w:r>
        <w:t>– prisinformationslagen (2004:347),</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Tr="00C66AFA">
        <w:tc>
          <w:tcPr>
            <w:tcW w:w="3061" w:type="dxa"/>
            <w:shd w:val="clear" w:color="auto" w:fill="auto"/>
          </w:tcPr>
          <w:p w:rsidR="00C66AFA" w:rsidRPr="00E8507A" w:rsidRDefault="00C66AFA" w:rsidP="00C66AFA">
            <w:pPr>
              <w:pStyle w:val="Brdtextmedindrag"/>
              <w:rPr>
                <w:i/>
              </w:rPr>
            </w:pPr>
            <w:r w:rsidRPr="00E8507A">
              <w:rPr>
                <w:i/>
              </w:rPr>
              <w:t>– distans- och hemförsäljnings</w:t>
            </w:r>
            <w:r w:rsidRPr="00E8507A">
              <w:rPr>
                <w:i/>
              </w:rPr>
              <w:softHyphen/>
              <w:t>lagen (2005:59),</w:t>
            </w:r>
          </w:p>
        </w:tc>
        <w:tc>
          <w:tcPr>
            <w:tcW w:w="3061" w:type="dxa"/>
            <w:shd w:val="clear" w:color="auto" w:fill="auto"/>
          </w:tcPr>
          <w:p w:rsidR="00C66AFA" w:rsidRPr="00E8507A" w:rsidRDefault="00C66AFA" w:rsidP="00C66AFA">
            <w:pPr>
              <w:pStyle w:val="Brdtextmedindrag"/>
              <w:rPr>
                <w:i/>
              </w:rPr>
            </w:pPr>
            <w:r w:rsidRPr="00E8507A">
              <w:rPr>
                <w:i/>
              </w:rPr>
              <w:t>– lagen (2005:59) om dist</w:t>
            </w:r>
            <w:r>
              <w:rPr>
                <w:i/>
              </w:rPr>
              <w:t>ansav</w:t>
            </w:r>
            <w:r>
              <w:rPr>
                <w:i/>
              </w:rPr>
              <w:softHyphen/>
              <w:t>tal och avtal utanför</w:t>
            </w:r>
            <w:r w:rsidRPr="00E8507A">
              <w:rPr>
                <w:i/>
              </w:rPr>
              <w:t xml:space="preserve"> affärslokaler,</w:t>
            </w:r>
          </w:p>
        </w:tc>
      </w:tr>
    </w:tbl>
    <w:p w:rsidR="00C66AFA" w:rsidRDefault="00C66AFA" w:rsidP="00C66AFA">
      <w:pPr>
        <w:pStyle w:val="Brdtextmedindrag"/>
      </w:pPr>
      <w:r>
        <w:t>– försäkringsavtalslagen (2005:104),</w:t>
      </w:r>
    </w:p>
    <w:p w:rsidR="00C66AFA" w:rsidRDefault="00C66AFA" w:rsidP="00C66AFA">
      <w:pPr>
        <w:pStyle w:val="Brdtextmedindrag"/>
      </w:pPr>
      <w:r>
        <w:t>– lagen (2005:405) om försäkringsförmedling,</w:t>
      </w:r>
    </w:p>
    <w:p w:rsidR="00C66AFA" w:rsidRDefault="00C66AFA" w:rsidP="00C66AFA">
      <w:pPr>
        <w:pStyle w:val="Brdtextmedindrag"/>
      </w:pPr>
      <w:r>
        <w:t>– lagen (2006:484) om franchisegivares informationsskyldig</w:t>
      </w:r>
      <w:r>
        <w:softHyphen/>
        <w:t>het,</w:t>
      </w:r>
    </w:p>
    <w:p w:rsidR="00C66AFA" w:rsidRDefault="00C66AFA" w:rsidP="00C66AFA">
      <w:pPr>
        <w:pStyle w:val="Brdtextmedindrag"/>
      </w:pPr>
      <w:r>
        <w:t>– lagen (2010:510) om lufttransporter,</w:t>
      </w:r>
    </w:p>
    <w:p w:rsidR="00C66AFA" w:rsidRDefault="00C66AFA" w:rsidP="00C66AFA">
      <w:pPr>
        <w:pStyle w:val="Brdtextmedindrag"/>
      </w:pPr>
      <w:r>
        <w:t>– radio- och tv-lagen (2010:696),</w:t>
      </w:r>
    </w:p>
    <w:p w:rsidR="00C66AFA" w:rsidRDefault="00C66AFA" w:rsidP="00C66AFA">
      <w:pPr>
        <w:pStyle w:val="Brdtextmedindrag"/>
      </w:pPr>
      <w:r>
        <w:t>– alkohollagen (2010:1622),</w:t>
      </w:r>
    </w:p>
    <w:p w:rsidR="00C66AFA" w:rsidRDefault="00C66AFA" w:rsidP="00C66AFA">
      <w:pPr>
        <w:pStyle w:val="Brdtextmedindrag"/>
      </w:pPr>
      <w:r>
        <w:t>– konsumentkreditlagen (2010:1846), och</w:t>
      </w:r>
    </w:p>
    <w:p w:rsidR="00C66AFA" w:rsidRDefault="00C66AFA" w:rsidP="00C66AFA">
      <w:pPr>
        <w:pStyle w:val="Brdtextmedindrag"/>
      </w:pPr>
      <w:r>
        <w:t>– lagen (2011:914) om konsumentskydd vid avtal om tidsdelat boende eller långfristig semesterprodukt.</w:t>
      </w:r>
    </w:p>
    <w:p w:rsidR="00C66AFA" w:rsidRDefault="00C66AFA" w:rsidP="00C66AFA">
      <w:pPr>
        <w:overflowPunct/>
        <w:autoSpaceDE/>
        <w:autoSpaceDN/>
        <w:adjustRightInd/>
        <w:textAlignment w:val="auto"/>
      </w:pPr>
      <w:r>
        <w:br w:type="page"/>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Tr="00C66AFA">
        <w:tc>
          <w:tcPr>
            <w:tcW w:w="3061" w:type="dxa"/>
            <w:shd w:val="clear" w:color="auto" w:fill="auto"/>
          </w:tcPr>
          <w:p w:rsidR="00C66AFA" w:rsidRDefault="00C66AFA" w:rsidP="00C66AFA">
            <w:pPr>
              <w:pStyle w:val="Brdtextmedindrag"/>
            </w:pPr>
          </w:p>
        </w:tc>
        <w:tc>
          <w:tcPr>
            <w:tcW w:w="3061" w:type="dxa"/>
            <w:shd w:val="clear" w:color="auto" w:fill="auto"/>
          </w:tcPr>
          <w:p w:rsidR="00C66AFA" w:rsidRPr="009E5126" w:rsidRDefault="00C66AFA" w:rsidP="00C66AFA">
            <w:pPr>
              <w:pStyle w:val="Rubrik5utannumrering"/>
              <w:spacing w:before="0"/>
            </w:pPr>
            <w:r w:rsidRPr="00E8507A">
              <w:t>Information innan ett konsumentavtal ingås</w:t>
            </w:r>
          </w:p>
        </w:tc>
      </w:tr>
      <w:tr w:rsidR="00C66AFA" w:rsidTr="00C66AFA">
        <w:tc>
          <w:tcPr>
            <w:tcW w:w="3061" w:type="dxa"/>
            <w:shd w:val="clear" w:color="auto" w:fill="auto"/>
          </w:tcPr>
          <w:p w:rsidR="00C66AFA" w:rsidRDefault="00C66AFA" w:rsidP="00C66AFA">
            <w:pPr>
              <w:pStyle w:val="Brdtextmedindrag"/>
            </w:pPr>
          </w:p>
        </w:tc>
        <w:tc>
          <w:tcPr>
            <w:tcW w:w="3061" w:type="dxa"/>
            <w:shd w:val="clear" w:color="auto" w:fill="auto"/>
          </w:tcPr>
          <w:p w:rsidR="00C66AFA" w:rsidRPr="0003735B" w:rsidRDefault="00C66AFA" w:rsidP="00C66AFA">
            <w:pPr>
              <w:pStyle w:val="Brdtext"/>
              <w:rPr>
                <w:i/>
              </w:rPr>
            </w:pPr>
            <w:r w:rsidRPr="0003735B">
              <w:rPr>
                <w:i/>
              </w:rPr>
              <w:t>22 a §</w:t>
            </w:r>
          </w:p>
        </w:tc>
      </w:tr>
      <w:tr w:rsidR="00C66AFA" w:rsidTr="00C66AFA">
        <w:tc>
          <w:tcPr>
            <w:tcW w:w="3061" w:type="dxa"/>
            <w:shd w:val="clear" w:color="auto" w:fill="auto"/>
          </w:tcPr>
          <w:p w:rsidR="00C66AFA" w:rsidRDefault="00C66AFA" w:rsidP="00C66AFA">
            <w:pPr>
              <w:pStyle w:val="Brdtextmedindrag"/>
            </w:pPr>
          </w:p>
        </w:tc>
        <w:tc>
          <w:tcPr>
            <w:tcW w:w="3061" w:type="dxa"/>
            <w:shd w:val="clear" w:color="auto" w:fill="auto"/>
          </w:tcPr>
          <w:p w:rsidR="00C66AFA" w:rsidRPr="0003735B" w:rsidRDefault="00C66AFA" w:rsidP="00C66AFA">
            <w:pPr>
              <w:pStyle w:val="Brdtextmedindrag"/>
              <w:rPr>
                <w:i/>
              </w:rPr>
            </w:pPr>
            <w:r>
              <w:rPr>
                <w:i/>
              </w:rPr>
              <w:t>Vid andra avtal än distansavtal och avtal utanför affärslokaler en</w:t>
            </w:r>
            <w:r>
              <w:rPr>
                <w:i/>
              </w:rPr>
              <w:softHyphen/>
              <w:t>ligt lagen (2005:59) om distans</w:t>
            </w:r>
            <w:r>
              <w:rPr>
                <w:i/>
              </w:rPr>
              <w:softHyphen/>
              <w:t>avtal och avtal utanför affärs</w:t>
            </w:r>
            <w:r>
              <w:rPr>
                <w:i/>
              </w:rPr>
              <w:softHyphen/>
              <w:t xml:space="preserve">lokaler ska näringsidkaren innan avtalet ingås ge konsumenten klar och begriplig information om </w:t>
            </w:r>
          </w:p>
        </w:tc>
      </w:tr>
      <w:tr w:rsidR="00C66AFA" w:rsidTr="00C66AFA">
        <w:tc>
          <w:tcPr>
            <w:tcW w:w="3061" w:type="dxa"/>
            <w:shd w:val="clear" w:color="auto" w:fill="auto"/>
          </w:tcPr>
          <w:p w:rsidR="00C66AFA" w:rsidRDefault="00C66AFA" w:rsidP="00C66AFA">
            <w:pPr>
              <w:pStyle w:val="Brdtextmedindrag"/>
            </w:pPr>
          </w:p>
        </w:tc>
        <w:tc>
          <w:tcPr>
            <w:tcW w:w="3061" w:type="dxa"/>
            <w:shd w:val="clear" w:color="auto" w:fill="auto"/>
          </w:tcPr>
          <w:p w:rsidR="00C66AFA" w:rsidRPr="0003735B" w:rsidRDefault="00C66AFA" w:rsidP="00C66AFA">
            <w:pPr>
              <w:pStyle w:val="Brdtextmedindrag"/>
              <w:rPr>
                <w:i/>
              </w:rPr>
            </w:pPr>
            <w:r>
              <w:rPr>
                <w:i/>
              </w:rPr>
              <w:t>1. sitt</w:t>
            </w:r>
            <w:r w:rsidRPr="002B2341">
              <w:rPr>
                <w:i/>
              </w:rPr>
              <w:t xml:space="preserve"> namn, telefon</w:t>
            </w:r>
            <w:r>
              <w:rPr>
                <w:i/>
              </w:rPr>
              <w:t>nummer och gatuadress,</w:t>
            </w:r>
          </w:p>
        </w:tc>
      </w:tr>
      <w:tr w:rsidR="00C66AFA" w:rsidTr="00C66AFA">
        <w:tc>
          <w:tcPr>
            <w:tcW w:w="3061" w:type="dxa"/>
            <w:shd w:val="clear" w:color="auto" w:fill="auto"/>
          </w:tcPr>
          <w:p w:rsidR="00C66AFA" w:rsidRDefault="00C66AFA" w:rsidP="00C66AFA">
            <w:pPr>
              <w:pStyle w:val="Brdtextmedindrag"/>
            </w:pPr>
          </w:p>
        </w:tc>
        <w:tc>
          <w:tcPr>
            <w:tcW w:w="3061" w:type="dxa"/>
            <w:shd w:val="clear" w:color="auto" w:fill="auto"/>
          </w:tcPr>
          <w:p w:rsidR="00C66AFA" w:rsidRPr="0003735B" w:rsidRDefault="00C66AFA" w:rsidP="00C66AFA">
            <w:pPr>
              <w:pStyle w:val="Brdtextmedindrag"/>
              <w:rPr>
                <w:i/>
              </w:rPr>
            </w:pPr>
            <w:r w:rsidRPr="009F04BA">
              <w:rPr>
                <w:i/>
                <w:spacing w:val="-2"/>
              </w:rPr>
              <w:t>2. produktens huvudsakliga egen</w:t>
            </w:r>
            <w:r>
              <w:rPr>
                <w:i/>
                <w:spacing w:val="-2"/>
              </w:rPr>
              <w:softHyphen/>
            </w:r>
            <w:r w:rsidRPr="002B2341">
              <w:rPr>
                <w:i/>
              </w:rPr>
              <w:t xml:space="preserve">skaper i den omfattning som är lämplig </w:t>
            </w:r>
            <w:r>
              <w:rPr>
                <w:i/>
              </w:rPr>
              <w:t>med hänsyn till pro</w:t>
            </w:r>
            <w:r>
              <w:rPr>
                <w:i/>
              </w:rPr>
              <w:softHyphen/>
              <w:t>dukten och till hur informationen ges</w:t>
            </w:r>
            <w:r w:rsidRPr="002B2341">
              <w:rPr>
                <w:i/>
              </w:rPr>
              <w:t>,</w:t>
            </w:r>
          </w:p>
        </w:tc>
      </w:tr>
      <w:tr w:rsidR="00C66AFA" w:rsidTr="00C66AFA">
        <w:tc>
          <w:tcPr>
            <w:tcW w:w="3061" w:type="dxa"/>
            <w:shd w:val="clear" w:color="auto" w:fill="auto"/>
          </w:tcPr>
          <w:p w:rsidR="00C66AFA" w:rsidRDefault="00C66AFA" w:rsidP="00C66AFA">
            <w:pPr>
              <w:pStyle w:val="Brdtextmedindrag"/>
            </w:pPr>
          </w:p>
        </w:tc>
        <w:tc>
          <w:tcPr>
            <w:tcW w:w="3061" w:type="dxa"/>
            <w:shd w:val="clear" w:color="auto" w:fill="auto"/>
          </w:tcPr>
          <w:p w:rsidR="00C66AFA" w:rsidRPr="0003735B" w:rsidRDefault="00C66AFA" w:rsidP="00C66AFA">
            <w:pPr>
              <w:pStyle w:val="Brdtextmedindrag"/>
              <w:rPr>
                <w:i/>
              </w:rPr>
            </w:pPr>
            <w:r>
              <w:rPr>
                <w:i/>
              </w:rPr>
              <w:t>3. produktens</w:t>
            </w:r>
            <w:r w:rsidRPr="002B2341">
              <w:rPr>
                <w:i/>
              </w:rPr>
              <w:t xml:space="preserve"> pris</w:t>
            </w:r>
            <w:r>
              <w:rPr>
                <w:i/>
              </w:rPr>
              <w:t>,</w:t>
            </w:r>
            <w:r w:rsidRPr="002B2341">
              <w:rPr>
                <w:i/>
              </w:rPr>
              <w:t xml:space="preserve"> inbegripet skatter och avgifter, eller, om priset inte kan anges i förväg, hur priset beräknas,</w:t>
            </w:r>
          </w:p>
        </w:tc>
      </w:tr>
      <w:tr w:rsidR="00C66AFA" w:rsidTr="00C66AFA">
        <w:tc>
          <w:tcPr>
            <w:tcW w:w="3061" w:type="dxa"/>
            <w:shd w:val="clear" w:color="auto" w:fill="auto"/>
          </w:tcPr>
          <w:p w:rsidR="00C66AFA" w:rsidRPr="001F2A92" w:rsidRDefault="00C66AFA" w:rsidP="00C66AFA">
            <w:pPr>
              <w:pStyle w:val="Brdtextmedindrag"/>
              <w:rPr>
                <w:i/>
              </w:rPr>
            </w:pPr>
          </w:p>
        </w:tc>
        <w:tc>
          <w:tcPr>
            <w:tcW w:w="3061" w:type="dxa"/>
            <w:shd w:val="clear" w:color="auto" w:fill="auto"/>
          </w:tcPr>
          <w:p w:rsidR="00C66AFA" w:rsidRPr="001F2A92" w:rsidRDefault="00C66AFA" w:rsidP="00C66AFA">
            <w:pPr>
              <w:pStyle w:val="Brdtextmedindrag"/>
              <w:rPr>
                <w:i/>
              </w:rPr>
            </w:pPr>
            <w:r w:rsidRPr="002B2341">
              <w:rPr>
                <w:i/>
              </w:rPr>
              <w:t>4.</w:t>
            </w:r>
            <w:r>
              <w:rPr>
                <w:i/>
              </w:rPr>
              <w:t> </w:t>
            </w:r>
            <w:r w:rsidRPr="002B2341">
              <w:rPr>
                <w:i/>
              </w:rPr>
              <w:t>kostnader för leverans eller porto och andra tillkommande kostnader,</w:t>
            </w:r>
          </w:p>
        </w:tc>
      </w:tr>
      <w:tr w:rsidR="00C66AFA" w:rsidTr="00C66AFA">
        <w:tc>
          <w:tcPr>
            <w:tcW w:w="3061" w:type="dxa"/>
            <w:shd w:val="clear" w:color="auto" w:fill="auto"/>
          </w:tcPr>
          <w:p w:rsidR="00C66AFA" w:rsidRPr="001F2A92" w:rsidRDefault="00C66AFA" w:rsidP="00C66AFA">
            <w:pPr>
              <w:pStyle w:val="Brdtextmedindrag"/>
              <w:rPr>
                <w:i/>
              </w:rPr>
            </w:pPr>
          </w:p>
        </w:tc>
        <w:tc>
          <w:tcPr>
            <w:tcW w:w="3061" w:type="dxa"/>
            <w:shd w:val="clear" w:color="auto" w:fill="auto"/>
          </w:tcPr>
          <w:p w:rsidR="00C66AFA" w:rsidRPr="002B2341" w:rsidRDefault="00C66AFA" w:rsidP="00C66AFA">
            <w:pPr>
              <w:pStyle w:val="Brdtextmedindrag"/>
              <w:rPr>
                <w:i/>
              </w:rPr>
            </w:pPr>
            <w:r w:rsidRPr="002B2341">
              <w:rPr>
                <w:i/>
              </w:rPr>
              <w:t>5</w:t>
            </w:r>
            <w:r>
              <w:rPr>
                <w:i/>
              </w:rPr>
              <w:t>. villkoren för betalning samt</w:t>
            </w:r>
            <w:r w:rsidRPr="002B2341">
              <w:rPr>
                <w:i/>
              </w:rPr>
              <w:t xml:space="preserve"> för leve</w:t>
            </w:r>
            <w:r w:rsidRPr="002B2341">
              <w:rPr>
                <w:i/>
              </w:rPr>
              <w:softHyphen/>
              <w:t xml:space="preserve">rans eller fullgörande på </w:t>
            </w:r>
            <w:r>
              <w:rPr>
                <w:i/>
              </w:rPr>
              <w:t>något annat sätt och tidpunkt för leverans eller fullgörande</w:t>
            </w:r>
            <w:r w:rsidRPr="002B2341">
              <w:rPr>
                <w:i/>
              </w:rPr>
              <w:t>,</w:t>
            </w:r>
          </w:p>
        </w:tc>
      </w:tr>
      <w:tr w:rsidR="00C66AFA" w:rsidTr="00C66AFA">
        <w:tc>
          <w:tcPr>
            <w:tcW w:w="3061" w:type="dxa"/>
            <w:shd w:val="clear" w:color="auto" w:fill="auto"/>
          </w:tcPr>
          <w:p w:rsidR="00C66AFA" w:rsidRDefault="00C66AFA" w:rsidP="00C66AFA">
            <w:pPr>
              <w:pStyle w:val="Brdtextmedindrag"/>
            </w:pPr>
          </w:p>
        </w:tc>
        <w:tc>
          <w:tcPr>
            <w:tcW w:w="3061" w:type="dxa"/>
            <w:shd w:val="clear" w:color="auto" w:fill="auto"/>
          </w:tcPr>
          <w:p w:rsidR="00C66AFA" w:rsidRPr="002B2341" w:rsidRDefault="00C66AFA" w:rsidP="00C66AFA">
            <w:pPr>
              <w:pStyle w:val="Brdtextmedindrag"/>
              <w:rPr>
                <w:i/>
              </w:rPr>
            </w:pPr>
            <w:r w:rsidRPr="002B2341">
              <w:rPr>
                <w:i/>
              </w:rPr>
              <w:t>6.</w:t>
            </w:r>
            <w:r>
              <w:rPr>
                <w:i/>
              </w:rPr>
              <w:t xml:space="preserve"> den rätt som konsumenten har att reklamera enligt lag och hur reklamation går till, </w:t>
            </w:r>
          </w:p>
        </w:tc>
      </w:tr>
      <w:tr w:rsidR="00C66AFA" w:rsidTr="00C66AFA">
        <w:tc>
          <w:tcPr>
            <w:tcW w:w="3061" w:type="dxa"/>
            <w:shd w:val="clear" w:color="auto" w:fill="auto"/>
          </w:tcPr>
          <w:p w:rsidR="00C66AFA" w:rsidRDefault="00C66AFA" w:rsidP="00C66AFA">
            <w:pPr>
              <w:pStyle w:val="Brdtextmedindrag"/>
            </w:pPr>
          </w:p>
        </w:tc>
        <w:tc>
          <w:tcPr>
            <w:tcW w:w="3061" w:type="dxa"/>
            <w:shd w:val="clear" w:color="auto" w:fill="auto"/>
          </w:tcPr>
          <w:p w:rsidR="00C66AFA" w:rsidRPr="00565619" w:rsidRDefault="00C66AFA" w:rsidP="00C66AFA">
            <w:pPr>
              <w:pStyle w:val="Brdtextmedindrag"/>
            </w:pPr>
            <w:r w:rsidRPr="00565619">
              <w:rPr>
                <w:i/>
              </w:rPr>
              <w:t>7. garantier eller liknande ut</w:t>
            </w:r>
            <w:r>
              <w:rPr>
                <w:i/>
              </w:rPr>
              <w:softHyphen/>
            </w:r>
            <w:r w:rsidRPr="00565619">
              <w:rPr>
                <w:i/>
              </w:rPr>
              <w:t>fästelser samt den</w:t>
            </w:r>
            <w:r w:rsidRPr="00565619">
              <w:t xml:space="preserve"> </w:t>
            </w:r>
            <w:r w:rsidRPr="00565619">
              <w:rPr>
                <w:i/>
              </w:rPr>
              <w:t>assistans och service som gäller efter försälj</w:t>
            </w:r>
            <w:r>
              <w:rPr>
                <w:i/>
              </w:rPr>
              <w:softHyphen/>
            </w:r>
            <w:r w:rsidRPr="00565619">
              <w:rPr>
                <w:i/>
              </w:rPr>
              <w:t>ningen,</w:t>
            </w:r>
          </w:p>
        </w:tc>
      </w:tr>
      <w:tr w:rsidR="00C66AFA" w:rsidTr="00C66AFA">
        <w:tc>
          <w:tcPr>
            <w:tcW w:w="3061" w:type="dxa"/>
            <w:shd w:val="clear" w:color="auto" w:fill="auto"/>
          </w:tcPr>
          <w:p w:rsidR="00C66AFA" w:rsidRDefault="00C66AFA" w:rsidP="00C66AFA">
            <w:pPr>
              <w:pStyle w:val="Brdtextmedindrag"/>
            </w:pPr>
          </w:p>
        </w:tc>
        <w:tc>
          <w:tcPr>
            <w:tcW w:w="3061" w:type="dxa"/>
            <w:shd w:val="clear" w:color="auto" w:fill="auto"/>
          </w:tcPr>
          <w:p w:rsidR="00C66AFA" w:rsidRPr="002B2341" w:rsidRDefault="00C66AFA" w:rsidP="00C66AFA">
            <w:pPr>
              <w:pStyle w:val="Brdtextmedindrag"/>
              <w:rPr>
                <w:i/>
              </w:rPr>
            </w:pPr>
            <w:r w:rsidRPr="002B2341">
              <w:rPr>
                <w:i/>
              </w:rPr>
              <w:t>8.</w:t>
            </w:r>
            <w:r>
              <w:rPr>
                <w:i/>
              </w:rPr>
              <w:t> </w:t>
            </w:r>
            <w:r w:rsidRPr="002B2341">
              <w:rPr>
                <w:i/>
              </w:rPr>
              <w:t>avtalets löptid</w:t>
            </w:r>
            <w:r>
              <w:rPr>
                <w:i/>
              </w:rPr>
              <w:t>,</w:t>
            </w:r>
            <w:r w:rsidRPr="002B2341">
              <w:rPr>
                <w:i/>
              </w:rPr>
              <w:t xml:space="preserve"> </w:t>
            </w:r>
            <w:r>
              <w:rPr>
                <w:i/>
              </w:rPr>
              <w:t xml:space="preserve"> </w:t>
            </w:r>
          </w:p>
        </w:tc>
      </w:tr>
      <w:tr w:rsidR="00C66AFA" w:rsidTr="00C66AFA">
        <w:tc>
          <w:tcPr>
            <w:tcW w:w="3061" w:type="dxa"/>
            <w:shd w:val="clear" w:color="auto" w:fill="auto"/>
          </w:tcPr>
          <w:p w:rsidR="00C66AFA" w:rsidRDefault="00C66AFA" w:rsidP="00C66AFA">
            <w:pPr>
              <w:pStyle w:val="Brdtextmedindrag"/>
            </w:pPr>
          </w:p>
        </w:tc>
        <w:tc>
          <w:tcPr>
            <w:tcW w:w="3061" w:type="dxa"/>
            <w:shd w:val="clear" w:color="auto" w:fill="auto"/>
          </w:tcPr>
          <w:p w:rsidR="00C66AFA" w:rsidRPr="002B2341" w:rsidRDefault="00C66AFA" w:rsidP="00C66AFA">
            <w:pPr>
              <w:pStyle w:val="Brdtextmedindrag"/>
              <w:rPr>
                <w:i/>
              </w:rPr>
            </w:pPr>
            <w:r w:rsidRPr="002B2341">
              <w:rPr>
                <w:i/>
              </w:rPr>
              <w:t>9.</w:t>
            </w:r>
            <w:r>
              <w:rPr>
                <w:i/>
              </w:rPr>
              <w:t> villkoren för att säga upp avtalet, om det gäller tills vidare eller förnyas automatiskt, och</w:t>
            </w:r>
          </w:p>
        </w:tc>
      </w:tr>
      <w:tr w:rsidR="00C66AFA" w:rsidTr="00C66AFA">
        <w:tc>
          <w:tcPr>
            <w:tcW w:w="3061" w:type="dxa"/>
            <w:shd w:val="clear" w:color="auto" w:fill="auto"/>
          </w:tcPr>
          <w:p w:rsidR="00C66AFA" w:rsidRDefault="00C66AFA" w:rsidP="00C66AFA">
            <w:pPr>
              <w:pStyle w:val="Brdtextmedindrag"/>
            </w:pPr>
          </w:p>
        </w:tc>
        <w:tc>
          <w:tcPr>
            <w:tcW w:w="3061" w:type="dxa"/>
            <w:shd w:val="clear" w:color="auto" w:fill="auto"/>
          </w:tcPr>
          <w:p w:rsidR="00C66AFA" w:rsidRPr="002B2341" w:rsidRDefault="00C66AFA" w:rsidP="00C66AFA">
            <w:pPr>
              <w:pStyle w:val="Brdtextmedindrag"/>
              <w:rPr>
                <w:i/>
              </w:rPr>
            </w:pPr>
            <w:r>
              <w:rPr>
                <w:i/>
              </w:rPr>
              <w:t>10. funktionen hos digitalt inne</w:t>
            </w:r>
            <w:r>
              <w:rPr>
                <w:i/>
              </w:rPr>
              <w:softHyphen/>
              <w:t xml:space="preserve">håll, inbegripet </w:t>
            </w:r>
            <w:r w:rsidRPr="002B2341">
              <w:rPr>
                <w:i/>
              </w:rPr>
              <w:t>tekniska sky</w:t>
            </w:r>
            <w:r>
              <w:rPr>
                <w:i/>
              </w:rPr>
              <w:t>dds</w:t>
            </w:r>
            <w:r>
              <w:rPr>
                <w:i/>
              </w:rPr>
              <w:softHyphen/>
              <w:t xml:space="preserve">åtgärder, och </w:t>
            </w:r>
            <w:r w:rsidRPr="002B2341">
              <w:rPr>
                <w:i/>
              </w:rPr>
              <w:t>vilken maskin- och program</w:t>
            </w:r>
            <w:r>
              <w:rPr>
                <w:i/>
              </w:rPr>
              <w:softHyphen/>
            </w:r>
            <w:r w:rsidRPr="002B2341">
              <w:rPr>
                <w:i/>
              </w:rPr>
              <w:t>vara som krävs för att använda</w:t>
            </w:r>
            <w:r>
              <w:rPr>
                <w:i/>
              </w:rPr>
              <w:t xml:space="preserve"> det digitala</w:t>
            </w:r>
            <w:r w:rsidRPr="002B2341">
              <w:rPr>
                <w:i/>
              </w:rPr>
              <w:t xml:space="preserve"> innehåll</w:t>
            </w:r>
            <w:r>
              <w:rPr>
                <w:i/>
              </w:rPr>
              <w:t>et</w:t>
            </w:r>
            <w:r w:rsidRPr="002B2341">
              <w:rPr>
                <w:i/>
              </w:rPr>
              <w:t>.</w:t>
            </w:r>
          </w:p>
        </w:tc>
      </w:tr>
      <w:tr w:rsidR="00C66AFA" w:rsidTr="00C66AFA">
        <w:tc>
          <w:tcPr>
            <w:tcW w:w="3061" w:type="dxa"/>
            <w:shd w:val="clear" w:color="auto" w:fill="auto"/>
          </w:tcPr>
          <w:p w:rsidR="00C66AFA" w:rsidRDefault="00C66AFA" w:rsidP="00C66AFA">
            <w:pPr>
              <w:pStyle w:val="Brdtextmedindrag"/>
            </w:pPr>
          </w:p>
        </w:tc>
        <w:tc>
          <w:tcPr>
            <w:tcW w:w="3061" w:type="dxa"/>
            <w:shd w:val="clear" w:color="auto" w:fill="auto"/>
          </w:tcPr>
          <w:p w:rsidR="00C66AFA" w:rsidRPr="0021325F" w:rsidRDefault="00C66AFA" w:rsidP="00C66AFA">
            <w:pPr>
              <w:pStyle w:val="Brdtextmedindrag"/>
              <w:rPr>
                <w:i/>
              </w:rPr>
            </w:pPr>
            <w:r w:rsidRPr="0021325F">
              <w:rPr>
                <w:i/>
              </w:rPr>
              <w:t xml:space="preserve">Informationsskyldigheten </w:t>
            </w:r>
            <w:r>
              <w:rPr>
                <w:i/>
              </w:rPr>
              <w:t xml:space="preserve">enligt första stycket </w:t>
            </w:r>
            <w:r w:rsidRPr="0021325F">
              <w:rPr>
                <w:i/>
              </w:rPr>
              <w:t>gäller</w:t>
            </w:r>
            <w:r>
              <w:rPr>
                <w:i/>
              </w:rPr>
              <w:t xml:space="preserve"> </w:t>
            </w:r>
            <w:r w:rsidRPr="0021325F">
              <w:rPr>
                <w:i/>
              </w:rPr>
              <w:t>inte</w:t>
            </w:r>
            <w:r>
              <w:rPr>
                <w:i/>
              </w:rPr>
              <w:t>, om infor</w:t>
            </w:r>
            <w:r>
              <w:rPr>
                <w:i/>
              </w:rPr>
              <w:softHyphen/>
              <w:t>mationen redan framgår av sam</w:t>
            </w:r>
            <w:r>
              <w:rPr>
                <w:i/>
              </w:rPr>
              <w:softHyphen/>
              <w:t>manhanget. Informationsskyldig</w:t>
            </w:r>
            <w:r>
              <w:rPr>
                <w:i/>
              </w:rPr>
              <w:softHyphen/>
              <w:t>heten gäller inte heller</w:t>
            </w:r>
            <w:r w:rsidRPr="0021325F">
              <w:rPr>
                <w:i/>
              </w:rPr>
              <w:t xml:space="preserve"> i fråga om</w:t>
            </w:r>
          </w:p>
        </w:tc>
      </w:tr>
      <w:tr w:rsidR="00C66AFA" w:rsidTr="00C66AFA">
        <w:tc>
          <w:tcPr>
            <w:tcW w:w="3061" w:type="dxa"/>
            <w:shd w:val="clear" w:color="auto" w:fill="auto"/>
          </w:tcPr>
          <w:p w:rsidR="00C66AFA" w:rsidRDefault="00C66AFA" w:rsidP="00C66AFA">
            <w:pPr>
              <w:pStyle w:val="Brdtextmedindrag"/>
            </w:pPr>
          </w:p>
        </w:tc>
        <w:tc>
          <w:tcPr>
            <w:tcW w:w="3061" w:type="dxa"/>
            <w:shd w:val="clear" w:color="auto" w:fill="auto"/>
          </w:tcPr>
          <w:p w:rsidR="00C66AFA" w:rsidRDefault="00C66AFA" w:rsidP="00C66AFA">
            <w:pPr>
              <w:pStyle w:val="Brdtextmedindrag"/>
              <w:rPr>
                <w:i/>
              </w:rPr>
            </w:pPr>
            <w:r>
              <w:rPr>
                <w:i/>
              </w:rPr>
              <w:t>1. vardagliga avtal som fullgörs omedelbart</w:t>
            </w:r>
            <w:r w:rsidRPr="00762A1D">
              <w:rPr>
                <w:i/>
              </w:rPr>
              <w:t>,</w:t>
            </w:r>
          </w:p>
        </w:tc>
      </w:tr>
      <w:tr w:rsidR="00C66AFA" w:rsidTr="00C66AFA">
        <w:tc>
          <w:tcPr>
            <w:tcW w:w="3061" w:type="dxa"/>
            <w:shd w:val="clear" w:color="auto" w:fill="auto"/>
          </w:tcPr>
          <w:p w:rsidR="00C66AFA" w:rsidRDefault="00C66AFA" w:rsidP="00C66AFA">
            <w:pPr>
              <w:pStyle w:val="Brdtextmedindrag"/>
            </w:pPr>
          </w:p>
        </w:tc>
        <w:tc>
          <w:tcPr>
            <w:tcW w:w="3061" w:type="dxa"/>
            <w:shd w:val="clear" w:color="auto" w:fill="auto"/>
          </w:tcPr>
          <w:p w:rsidR="00C66AFA" w:rsidRDefault="00C66AFA" w:rsidP="00C66AFA">
            <w:pPr>
              <w:pStyle w:val="Brdtextmedindrag"/>
              <w:rPr>
                <w:i/>
              </w:rPr>
            </w:pPr>
            <w:r>
              <w:rPr>
                <w:i/>
              </w:rPr>
              <w:t>2. andra avtal om fast egendom än sådana som avser uthyrning av fast egendom, eller</w:t>
            </w:r>
          </w:p>
        </w:tc>
      </w:tr>
      <w:tr w:rsidR="00C66AFA" w:rsidTr="00C66AFA">
        <w:tc>
          <w:tcPr>
            <w:tcW w:w="3061" w:type="dxa"/>
            <w:shd w:val="clear" w:color="auto" w:fill="auto"/>
          </w:tcPr>
          <w:p w:rsidR="00C66AFA" w:rsidRDefault="00C66AFA" w:rsidP="00C66AFA">
            <w:pPr>
              <w:pStyle w:val="Brdtextmedindrag"/>
            </w:pPr>
          </w:p>
        </w:tc>
        <w:tc>
          <w:tcPr>
            <w:tcW w:w="3061" w:type="dxa"/>
            <w:shd w:val="clear" w:color="auto" w:fill="auto"/>
          </w:tcPr>
          <w:p w:rsidR="00C66AFA" w:rsidRDefault="00C66AFA" w:rsidP="00C66AFA">
            <w:pPr>
              <w:pStyle w:val="Brdtextmedindrag"/>
              <w:rPr>
                <w:i/>
              </w:rPr>
            </w:pPr>
            <w:r>
              <w:rPr>
                <w:i/>
              </w:rPr>
              <w:t>3. avtal som anges i 2 kap. 1 § andra stycket 1, 2 och 6–8 samt fjärde och femte styckena lagen om distansavtal och avtal utanför affärslokaler.</w:t>
            </w:r>
          </w:p>
        </w:tc>
      </w:tr>
    </w:tbl>
    <w:p w:rsidR="00C66AFA" w:rsidRDefault="00C66AFA" w:rsidP="00C66AFA">
      <w:pPr>
        <w:pStyle w:val="Brdtextmedindrag"/>
      </w:pPr>
    </w:p>
    <w:p w:rsidR="00C66AFA" w:rsidRDefault="00C66AFA" w:rsidP="00C66AFA">
      <w:pPr>
        <w:pStyle w:val="Brdtextmedindrag"/>
        <w:jc w:val="center"/>
      </w:pPr>
      <w:r>
        <w:t>37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Tr="00C66AFA">
        <w:tc>
          <w:tcPr>
            <w:tcW w:w="3061" w:type="dxa"/>
            <w:shd w:val="clear" w:color="auto" w:fill="auto"/>
          </w:tcPr>
          <w:p w:rsidR="00C66AFA" w:rsidRDefault="00C66AFA" w:rsidP="00C66AFA">
            <w:pPr>
              <w:pStyle w:val="Brdtextmedindrag"/>
            </w:pPr>
            <w:r w:rsidRPr="00FB3D2B">
              <w:t>Den som uppsåtligen eller av oaktsamhet bryter mot ett förbud eller ett åläggande som har med</w:t>
            </w:r>
            <w:r>
              <w:softHyphen/>
            </w:r>
            <w:r w:rsidRPr="00FB3D2B">
              <w:t>delats med stöd av 23, 24 eller 25</w:t>
            </w:r>
            <w:r>
              <w:t> </w:t>
            </w:r>
            <w:r w:rsidRPr="00FB3D2B">
              <w:t>§, eller mot 7 §, eller mot 8</w:t>
            </w:r>
            <w:r>
              <w:t> </w:t>
            </w:r>
            <w:r w:rsidRPr="00FB3D2B">
              <w:t>§ och någon av bestämmelserna i 9, 10, 12–17 §§, eller mot någon av bestämmelserna i 18–22 §§, eller mot någon av punkterna i bilaga I till direktiv 2005/29/EG, ska er</w:t>
            </w:r>
            <w:r>
              <w:softHyphen/>
            </w:r>
            <w:r w:rsidRPr="00FB3D2B">
              <w:t>sätta den skada som därigenom uppkommer för en konsument eller någon annan näringsidkare.</w:t>
            </w:r>
          </w:p>
        </w:tc>
        <w:tc>
          <w:tcPr>
            <w:tcW w:w="3061" w:type="dxa"/>
            <w:shd w:val="clear" w:color="auto" w:fill="auto"/>
          </w:tcPr>
          <w:p w:rsidR="00C66AFA" w:rsidRDefault="00C66AFA" w:rsidP="00C66AFA">
            <w:pPr>
              <w:pStyle w:val="Brdtextmedindrag"/>
            </w:pPr>
            <w:r w:rsidRPr="00FB3D2B">
              <w:t>Den som uppsåtligen eller av oaktsamhet bryter mot ett förbud eller ett åläggande som har med</w:t>
            </w:r>
            <w:r>
              <w:softHyphen/>
            </w:r>
            <w:r w:rsidRPr="00FB3D2B">
              <w:t>delats med stöd av 23, 24 eller 25</w:t>
            </w:r>
            <w:r>
              <w:t> </w:t>
            </w:r>
            <w:r w:rsidRPr="00FB3D2B">
              <w:t>§, eller mot 7 §, eller mot 8</w:t>
            </w:r>
            <w:r>
              <w:t> </w:t>
            </w:r>
            <w:r w:rsidRPr="00FB3D2B">
              <w:t xml:space="preserve">§ och någon av bestämmelserna i 9, 10, 12–17 §§, eller mot någon av bestämmelserna i 18–22 </w:t>
            </w:r>
            <w:r w:rsidRPr="00FB3D2B">
              <w:rPr>
                <w:i/>
              </w:rPr>
              <w:t>a</w:t>
            </w:r>
            <w:r w:rsidRPr="00FB3D2B">
              <w:t xml:space="preserve"> §§, eller mot någon av punkterna i bilaga I till direktiv 2005/29/EG, ska er</w:t>
            </w:r>
            <w:r>
              <w:softHyphen/>
            </w:r>
            <w:r w:rsidRPr="00FB3D2B">
              <w:t>sätta den skada som därigenom uppkommer för en kons</w:t>
            </w:r>
            <w:r>
              <w:t>ument eller någon annan närings</w:t>
            </w:r>
            <w:r w:rsidRPr="00FB3D2B">
              <w:t>idkare.</w:t>
            </w:r>
          </w:p>
        </w:tc>
      </w:tr>
    </w:tbl>
    <w:p w:rsidR="00C66AFA" w:rsidRDefault="00C66AFA" w:rsidP="00C66AFA">
      <w:pPr>
        <w:pStyle w:val="Brdtextmedindrag"/>
      </w:pPr>
      <w:r w:rsidRPr="00FB3D2B">
        <w:t>När ersättningen till näringsidkare bestäms får hänsyn tas även till omständigheter av annan än ekonomisk art.</w:t>
      </w:r>
    </w:p>
    <w:p w:rsidR="00C66AFA" w:rsidRDefault="00C66AFA" w:rsidP="00C66AFA">
      <w:pPr>
        <w:pStyle w:val="Brdtext"/>
        <w:spacing w:after="10"/>
        <w:rPr>
          <w:u w:val="single"/>
        </w:rPr>
      </w:pPr>
      <w:r w:rsidRPr="00FB3D2B">
        <w:rPr>
          <w:u w:val="single"/>
        </w:rPr>
        <w:t>                                     </w:t>
      </w:r>
    </w:p>
    <w:p w:rsidR="00C66AFA" w:rsidRDefault="00C66AFA" w:rsidP="00C66AFA">
      <w:pPr>
        <w:pStyle w:val="Brdtextmedindrag"/>
      </w:pPr>
    </w:p>
    <w:p w:rsidR="00C66AFA" w:rsidRDefault="00C66AFA" w:rsidP="00C66AFA">
      <w:pPr>
        <w:pStyle w:val="Brdtextmedindrag"/>
      </w:pPr>
      <w:r w:rsidRPr="00FB3D2B">
        <w:t>Denna lag träder i kraft den 13 juni 2014.</w:t>
      </w:r>
    </w:p>
    <w:p w:rsidR="00C66AFA" w:rsidRDefault="00C66AFA" w:rsidP="00C66AFA">
      <w:pPr>
        <w:pStyle w:val="Brdtextmedindrag"/>
      </w:pPr>
    </w:p>
    <w:p w:rsidR="00C66AFA" w:rsidRDefault="00C66AFA" w:rsidP="00C66AFA">
      <w:pPr>
        <w:pStyle w:val="Brdtextmedindrag"/>
        <w:sectPr w:rsidR="00C66AFA" w:rsidSect="00C66AFA">
          <w:footnotePr>
            <w:numRestart w:val="eachSect"/>
          </w:footnotePr>
          <w:pgSz w:w="9356" w:h="13721" w:code="9"/>
          <w:pgMar w:top="794" w:right="2438" w:bottom="1191" w:left="1020" w:header="0" w:footer="709" w:gutter="0"/>
          <w:cols w:space="720"/>
          <w:docGrid w:linePitch="245"/>
        </w:sectPr>
      </w:pPr>
    </w:p>
    <w:p w:rsidR="00C66AFA" w:rsidRDefault="003C4EDF" w:rsidP="003C4EDF">
      <w:pPr>
        <w:pStyle w:val="Rubrik2utannumrering"/>
        <w:spacing w:before="0"/>
        <w:ind w:left="900" w:hanging="900"/>
      </w:pPr>
      <w:r>
        <w:lastRenderedPageBreak/>
        <w:t>7</w:t>
      </w:r>
      <w:r>
        <w:tab/>
      </w:r>
      <w:r>
        <w:tab/>
      </w:r>
      <w:r w:rsidR="00C66AFA">
        <w:t>Förslag till lag om ändring i konsumentkreditlagen (2010:1846)</w:t>
      </w:r>
    </w:p>
    <w:p w:rsidR="00C66AFA" w:rsidRDefault="00C66AFA" w:rsidP="00C66AFA">
      <w:pPr>
        <w:pStyle w:val="Brdtextmedindrag"/>
      </w:pPr>
      <w:r>
        <w:t>Härigenom föreskrivs att 10 § konsumentkreditlagen (2010:1846) ska ha följande lydelse.</w:t>
      </w:r>
    </w:p>
    <w:p w:rsidR="00C66AFA" w:rsidRDefault="00C66AFA" w:rsidP="00C66AFA">
      <w:pPr>
        <w:pStyle w:val="Brdtextmedindrag"/>
      </w:pPr>
    </w:p>
    <w:p w:rsidR="00C66AFA" w:rsidRDefault="00C66AFA" w:rsidP="00C66AFA">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RPr="00FB3D2B" w:rsidTr="00C66AFA">
        <w:tc>
          <w:tcPr>
            <w:tcW w:w="3061" w:type="dxa"/>
            <w:shd w:val="clear" w:color="auto" w:fill="auto"/>
          </w:tcPr>
          <w:p w:rsidR="00C66AFA" w:rsidRPr="00FB3D2B" w:rsidRDefault="00C66AFA" w:rsidP="00C66AFA">
            <w:pPr>
              <w:pStyle w:val="Brdtext"/>
              <w:rPr>
                <w:i/>
              </w:rPr>
            </w:pPr>
            <w:r w:rsidRPr="00FB3D2B">
              <w:rPr>
                <w:i/>
              </w:rPr>
              <w:t>Nuvarande lydelse</w:t>
            </w:r>
          </w:p>
        </w:tc>
        <w:tc>
          <w:tcPr>
            <w:tcW w:w="3061" w:type="dxa"/>
            <w:shd w:val="clear" w:color="auto" w:fill="auto"/>
          </w:tcPr>
          <w:p w:rsidR="00C66AFA" w:rsidRPr="00FB3D2B" w:rsidRDefault="00C66AFA" w:rsidP="00C66AFA">
            <w:pPr>
              <w:pStyle w:val="Brdtext"/>
              <w:rPr>
                <w:i/>
              </w:rPr>
            </w:pPr>
            <w:r w:rsidRPr="00FB3D2B">
              <w:rPr>
                <w:i/>
              </w:rPr>
              <w:t>Föreslagen lydelse</w:t>
            </w:r>
          </w:p>
        </w:tc>
      </w:tr>
    </w:tbl>
    <w:p w:rsidR="00C66AFA" w:rsidRDefault="00C66AFA" w:rsidP="00C66AFA">
      <w:pPr>
        <w:pStyle w:val="Brdtextmedindrag"/>
      </w:pPr>
    </w:p>
    <w:p w:rsidR="00C66AFA" w:rsidRDefault="00C66AFA" w:rsidP="00C66AFA">
      <w:pPr>
        <w:pStyle w:val="Brdtextmedindrag"/>
        <w:jc w:val="center"/>
      </w:pPr>
      <w:r>
        <w:t>10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Tr="00C66AFA">
        <w:tc>
          <w:tcPr>
            <w:tcW w:w="3061" w:type="dxa"/>
            <w:shd w:val="clear" w:color="auto" w:fill="auto"/>
          </w:tcPr>
          <w:p w:rsidR="00C66AFA" w:rsidRDefault="00C66AFA" w:rsidP="00C66AFA">
            <w:pPr>
              <w:pStyle w:val="Brdtextmedindrag"/>
            </w:pPr>
            <w:r w:rsidRPr="00FB3D2B">
              <w:t>Vid telefonförsäljning av en kredit tillämpas i stället för 8</w:t>
            </w:r>
            <w:r>
              <w:t> </w:t>
            </w:r>
            <w:r w:rsidRPr="00FB3D2B">
              <w:t>§ första stycket och 9</w:t>
            </w:r>
            <w:r>
              <w:t> </w:t>
            </w:r>
            <w:r w:rsidRPr="00FB3D2B">
              <w:t>§ första stycket det som föreskrivs i 3</w:t>
            </w:r>
            <w:r>
              <w:t> </w:t>
            </w:r>
            <w:r w:rsidRPr="00FB3D2B">
              <w:t>kap. 4</w:t>
            </w:r>
            <w:r>
              <w:t> </w:t>
            </w:r>
            <w:r w:rsidRPr="00FB3D2B">
              <w:t xml:space="preserve">§ första stycket </w:t>
            </w:r>
            <w:r w:rsidRPr="00FB3D2B">
              <w:rPr>
                <w:i/>
              </w:rPr>
              <w:t>distans- och hemförsäljningslagen (2005:59).</w:t>
            </w:r>
            <w:r w:rsidRPr="00FB3D2B">
              <w:t xml:space="preserve"> Den beskrivning av den finansiella tjänstens huvudsakliga egenskaper som ska ges enligt det stycket ska innehålla information om</w:t>
            </w:r>
          </w:p>
        </w:tc>
        <w:tc>
          <w:tcPr>
            <w:tcW w:w="3061" w:type="dxa"/>
            <w:shd w:val="clear" w:color="auto" w:fill="auto"/>
          </w:tcPr>
          <w:p w:rsidR="00C66AFA" w:rsidRDefault="00C66AFA" w:rsidP="00C66AFA">
            <w:pPr>
              <w:pStyle w:val="Brdtextmedindrag"/>
            </w:pPr>
            <w:r w:rsidRPr="00FB3D2B">
              <w:t>Vid telefonförsäljning av en kredit tillämpas i stället för 8</w:t>
            </w:r>
            <w:r>
              <w:t> </w:t>
            </w:r>
            <w:r w:rsidRPr="00FB3D2B">
              <w:t>§ första stycket och 9</w:t>
            </w:r>
            <w:r>
              <w:t> </w:t>
            </w:r>
            <w:r w:rsidRPr="00FB3D2B">
              <w:t>§ första stycket det som föreskrivs i 3</w:t>
            </w:r>
            <w:r>
              <w:t> </w:t>
            </w:r>
            <w:r w:rsidRPr="00FB3D2B">
              <w:t>kap. 4</w:t>
            </w:r>
            <w:r>
              <w:t> </w:t>
            </w:r>
            <w:r w:rsidRPr="00FB3D2B">
              <w:t xml:space="preserve">§ första stycket </w:t>
            </w:r>
            <w:r w:rsidRPr="00FB3D2B">
              <w:rPr>
                <w:i/>
              </w:rPr>
              <w:t>lagen (2005:59) om distansavtal och avta</w:t>
            </w:r>
            <w:r>
              <w:rPr>
                <w:i/>
              </w:rPr>
              <w:t>l utanför</w:t>
            </w:r>
            <w:r w:rsidRPr="00FB3D2B">
              <w:rPr>
                <w:i/>
              </w:rPr>
              <w:t xml:space="preserve"> affärslokaler.</w:t>
            </w:r>
            <w:r w:rsidRPr="00FB3D2B">
              <w:t xml:space="preserve"> Den beskrivning av den finansiella tjänstens huvud</w:t>
            </w:r>
            <w:r>
              <w:softHyphen/>
            </w:r>
            <w:r w:rsidRPr="00FB3D2B">
              <w:t>sakliga egenskaper som ska ges enligt det stycket ska innehålla infor</w:t>
            </w:r>
            <w:r w:rsidRPr="00FB3D2B">
              <w:softHyphen/>
              <w:t>mation om</w:t>
            </w:r>
          </w:p>
        </w:tc>
      </w:tr>
    </w:tbl>
    <w:p w:rsidR="00C66AFA" w:rsidRDefault="00C66AFA" w:rsidP="00C66AFA">
      <w:pPr>
        <w:pStyle w:val="Brdtextmedindrag"/>
      </w:pPr>
      <w:r>
        <w:t>1. kreditbeloppet och villkoren för utnyttjande av krediten,</w:t>
      </w:r>
    </w:p>
    <w:p w:rsidR="00C66AFA" w:rsidRDefault="00C66AFA" w:rsidP="00C66AFA">
      <w:pPr>
        <w:pStyle w:val="Brdtextmedindrag"/>
      </w:pPr>
      <w:r>
        <w:t>2. kreditavtalets löptid,</w:t>
      </w:r>
    </w:p>
    <w:p w:rsidR="00C66AFA" w:rsidRDefault="00C66AFA" w:rsidP="00C66AFA">
      <w:pPr>
        <w:pStyle w:val="Brdtextmedindrag"/>
      </w:pPr>
      <w:r>
        <w:t>3. varan eller tjänsten och dess kontantpris vid kreditköp,</w:t>
      </w:r>
    </w:p>
    <w:p w:rsidR="00C66AFA" w:rsidRDefault="00C66AFA" w:rsidP="00C66AFA">
      <w:pPr>
        <w:pStyle w:val="Brdtextmedindrag"/>
      </w:pPr>
      <w:r>
        <w:t>4. krediträntan, villkoren för krediträntan med angivande av referens</w:t>
      </w:r>
      <w:r>
        <w:softHyphen/>
        <w:t>index eller referensräntor samt tidpunkter, förfaranden och andra villkor för ändring av krediträntan,</w:t>
      </w:r>
    </w:p>
    <w:p w:rsidR="00C66AFA" w:rsidRDefault="00C66AFA" w:rsidP="00C66AFA">
      <w:pPr>
        <w:pStyle w:val="Brdtextmedindrag"/>
      </w:pPr>
      <w:r>
        <w:t>5. den effektiva räntan, med angivande av ett representativt exempel, och det sammanlagda belopp som ska betalas av konsumenten, och</w:t>
      </w:r>
    </w:p>
    <w:p w:rsidR="00C66AFA" w:rsidRDefault="00C66AFA" w:rsidP="00C66AFA">
      <w:pPr>
        <w:pStyle w:val="Brdtextmedindrag"/>
      </w:pPr>
      <w:r>
        <w:t>6. avbetalningarnas storlek, antal och förfallotidpunkter samt den ord</w:t>
      </w:r>
      <w:r>
        <w:softHyphen/>
        <w:t>ning enligt vilken betalningarna ska fördelas på krediter med olika krediträntor.</w:t>
      </w:r>
    </w:p>
    <w:p w:rsidR="00C66AFA" w:rsidRDefault="00C66AFA" w:rsidP="00C66AFA">
      <w:pPr>
        <w:pStyle w:val="Brdtextmedindrag"/>
      </w:pPr>
      <w:r>
        <w:t>Om det är fråga om en kredit som avses i 9 §, ska beskrivningen innehålla information om kreditbeloppet, krediträntan med villkor för den och angivande av referensindex eller referens</w:t>
      </w:r>
      <w:r>
        <w:softHyphen/>
        <w:t>räntor samt den effektiva räntan med angivande av ett representativt exempel. Om avtalet innebär att konsumenten kan uppmanas att betala tillbaka hela den utestående krediten, ska också det anges.</w:t>
      </w:r>
    </w:p>
    <w:p w:rsidR="00C66AFA" w:rsidRDefault="00C66AFA" w:rsidP="00C66AFA">
      <w:pPr>
        <w:pStyle w:val="Brdtext"/>
        <w:spacing w:after="10"/>
        <w:rPr>
          <w:u w:val="single"/>
        </w:rPr>
      </w:pPr>
      <w:r w:rsidRPr="00FB3D2B">
        <w:rPr>
          <w:u w:val="single"/>
        </w:rPr>
        <w:t>                                     </w:t>
      </w:r>
    </w:p>
    <w:p w:rsidR="00C66AFA" w:rsidRDefault="00C66AFA" w:rsidP="00C66AFA">
      <w:pPr>
        <w:pStyle w:val="Brdtextmedindrag"/>
      </w:pPr>
    </w:p>
    <w:p w:rsidR="00C66AFA" w:rsidRDefault="00C66AFA" w:rsidP="00C66AFA">
      <w:pPr>
        <w:pStyle w:val="Brdtextmedindrag"/>
      </w:pPr>
      <w:r w:rsidRPr="00FB3D2B">
        <w:t>Denna lag träder i kraft den 13 juni 2014.</w:t>
      </w:r>
    </w:p>
    <w:p w:rsidR="00C66AFA" w:rsidRDefault="00C66AFA" w:rsidP="00C66AFA">
      <w:pPr>
        <w:pStyle w:val="Brdtextmedindrag"/>
      </w:pPr>
    </w:p>
    <w:p w:rsidR="00C66AFA" w:rsidRDefault="00C66AFA" w:rsidP="00C66AFA">
      <w:pPr>
        <w:pStyle w:val="Brdtextmedindrag"/>
        <w:sectPr w:rsidR="00C66AFA" w:rsidSect="00C66AFA">
          <w:footnotePr>
            <w:numRestart w:val="eachSect"/>
          </w:footnotePr>
          <w:pgSz w:w="9356" w:h="13721" w:code="9"/>
          <w:pgMar w:top="794" w:right="2438" w:bottom="1191" w:left="1020" w:header="0" w:footer="709" w:gutter="0"/>
          <w:cols w:space="720"/>
          <w:docGrid w:linePitch="245"/>
        </w:sectPr>
      </w:pPr>
    </w:p>
    <w:p w:rsidR="00C66AFA" w:rsidRDefault="003C4EDF" w:rsidP="003C4EDF">
      <w:pPr>
        <w:pStyle w:val="Rubrik2utannumrering"/>
        <w:spacing w:before="0"/>
        <w:ind w:left="900" w:hanging="900"/>
      </w:pPr>
      <w:r>
        <w:lastRenderedPageBreak/>
        <w:t>8</w:t>
      </w:r>
      <w:r>
        <w:tab/>
      </w:r>
      <w:r>
        <w:tab/>
      </w:r>
      <w:r w:rsidR="00C66AFA">
        <w:t>Förslag till lag om ändring i skatteförfarandelagen (2011:1244)</w:t>
      </w:r>
    </w:p>
    <w:p w:rsidR="00C66AFA" w:rsidRDefault="00C66AFA" w:rsidP="00C66AFA">
      <w:pPr>
        <w:pStyle w:val="Brdtextmedindrag"/>
      </w:pPr>
      <w:r>
        <w:t>Härigenom föreskrivs att 39 kap. 2 och 5 §§ skatteförfarandelagen (2011:1244) ska ha följande lydelse.</w:t>
      </w:r>
    </w:p>
    <w:p w:rsidR="00C66AFA" w:rsidRDefault="00C66AFA" w:rsidP="00C66AFA">
      <w:pPr>
        <w:pStyle w:val="Brdtextmedindrag"/>
      </w:pPr>
    </w:p>
    <w:p w:rsidR="00C66AFA" w:rsidRDefault="00C66AFA" w:rsidP="00C66AFA">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RPr="0047741E" w:rsidTr="00C66AFA">
        <w:tc>
          <w:tcPr>
            <w:tcW w:w="3061" w:type="dxa"/>
            <w:shd w:val="clear" w:color="auto" w:fill="auto"/>
          </w:tcPr>
          <w:p w:rsidR="00C66AFA" w:rsidRPr="0047741E" w:rsidRDefault="00C66AFA" w:rsidP="00C66AFA">
            <w:pPr>
              <w:pStyle w:val="Brdtext"/>
              <w:rPr>
                <w:i/>
              </w:rPr>
            </w:pPr>
            <w:r w:rsidRPr="0047741E">
              <w:rPr>
                <w:i/>
              </w:rPr>
              <w:t>Nuvarande lydelse</w:t>
            </w:r>
          </w:p>
        </w:tc>
        <w:tc>
          <w:tcPr>
            <w:tcW w:w="3061" w:type="dxa"/>
            <w:shd w:val="clear" w:color="auto" w:fill="auto"/>
          </w:tcPr>
          <w:p w:rsidR="00C66AFA" w:rsidRPr="0047741E" w:rsidRDefault="00C66AFA" w:rsidP="00C66AFA">
            <w:pPr>
              <w:pStyle w:val="Brdtext"/>
              <w:rPr>
                <w:i/>
              </w:rPr>
            </w:pPr>
            <w:r w:rsidRPr="0047741E">
              <w:rPr>
                <w:i/>
              </w:rPr>
              <w:t>Föreslagen lydelse</w:t>
            </w:r>
          </w:p>
        </w:tc>
      </w:tr>
    </w:tbl>
    <w:p w:rsidR="00C66AFA" w:rsidRDefault="00C66AFA" w:rsidP="00C66AFA">
      <w:pPr>
        <w:pStyle w:val="Brdtextmedindrag"/>
      </w:pPr>
    </w:p>
    <w:p w:rsidR="00C66AFA" w:rsidRDefault="00C66AFA" w:rsidP="00C66AFA">
      <w:pPr>
        <w:pStyle w:val="Brdtextmedindrag"/>
      </w:pPr>
    </w:p>
    <w:p w:rsidR="00C66AFA" w:rsidRDefault="00C66AFA" w:rsidP="00C66AFA">
      <w:pPr>
        <w:pStyle w:val="Brdtextmedindrag"/>
        <w:jc w:val="center"/>
        <w:rPr>
          <w:b/>
        </w:rPr>
      </w:pPr>
      <w:r>
        <w:rPr>
          <w:b/>
        </w:rPr>
        <w:t>39 kap.</w:t>
      </w:r>
    </w:p>
    <w:p w:rsidR="00C66AFA" w:rsidRDefault="00C66AFA" w:rsidP="00C66AFA">
      <w:pPr>
        <w:pStyle w:val="Brdtextmedindrag"/>
        <w:jc w:val="center"/>
      </w:pPr>
      <w:r>
        <w:t>2 §</w:t>
      </w:r>
      <w:r w:rsidR="00C11041">
        <w:rPr>
          <w:rStyle w:val="Fotnotsreferens"/>
        </w:rPr>
        <w:footnoteReference w:id="52"/>
      </w:r>
    </w:p>
    <w:p w:rsidR="00C66AFA" w:rsidRDefault="00C66AFA" w:rsidP="00C66AFA">
      <w:pPr>
        <w:pStyle w:val="Brdtextmedindrag"/>
      </w:pPr>
      <w:r>
        <w:t>I denna lag avses med</w:t>
      </w:r>
    </w:p>
    <w:p w:rsidR="00C66AFA" w:rsidRDefault="00C66AFA" w:rsidP="00C66AFA">
      <w:pPr>
        <w:pStyle w:val="Brdtextmedindrag"/>
      </w:pPr>
      <w:r w:rsidRPr="00597068">
        <w:rPr>
          <w:i/>
        </w:rPr>
        <w:t>kassaregister</w:t>
      </w:r>
      <w:r w:rsidRPr="00D009A7">
        <w:t xml:space="preserve">: </w:t>
      </w:r>
      <w:r>
        <w:t>kassaapparat, kassaterminal, kassasystem och liknande apparatur för registrering av försäljning av varor och tjänster mot kontant betalning eller mot betalning med kontokort,</w:t>
      </w:r>
    </w:p>
    <w:p w:rsidR="00C66AFA" w:rsidRDefault="00C66AFA" w:rsidP="00C66AFA">
      <w:pPr>
        <w:pStyle w:val="Brdtextmedindrag"/>
      </w:pPr>
      <w:r w:rsidRPr="00597068">
        <w:rPr>
          <w:i/>
        </w:rPr>
        <w:t>torg- och marknadshandel</w:t>
      </w:r>
      <w:r w:rsidRPr="00D009A7">
        <w:t>:</w:t>
      </w:r>
      <w:r>
        <w:t xml:space="preserve"> all handel utom sådan som en närings</w:t>
      </w:r>
      <w:r>
        <w:softHyphen/>
        <w:t>idkare stadigvarande bedriver i permanenta lokaler eller i omedelbar anslutning till dessa,</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Tr="00C66AFA">
        <w:tc>
          <w:tcPr>
            <w:tcW w:w="3061" w:type="dxa"/>
            <w:shd w:val="clear" w:color="auto" w:fill="auto"/>
          </w:tcPr>
          <w:p w:rsidR="00C66AFA" w:rsidRDefault="00C66AFA" w:rsidP="00C66AFA">
            <w:pPr>
              <w:pStyle w:val="Brdtextmedindrag"/>
            </w:pPr>
          </w:p>
        </w:tc>
        <w:tc>
          <w:tcPr>
            <w:tcW w:w="3061" w:type="dxa"/>
            <w:shd w:val="clear" w:color="auto" w:fill="auto"/>
          </w:tcPr>
          <w:p w:rsidR="00C66AFA" w:rsidRPr="00D3278E" w:rsidRDefault="00C66AFA" w:rsidP="00C66AFA">
            <w:pPr>
              <w:pStyle w:val="Brdtextmedindrag"/>
              <w:rPr>
                <w:i/>
              </w:rPr>
            </w:pPr>
            <w:r w:rsidRPr="00D3278E">
              <w:rPr>
                <w:i/>
                <w:u w:val="single"/>
              </w:rPr>
              <w:t>distansavtal</w:t>
            </w:r>
            <w:r w:rsidRPr="0021325F">
              <w:rPr>
                <w:i/>
              </w:rPr>
              <w:t>:</w:t>
            </w:r>
            <w:r w:rsidRPr="00D3278E">
              <w:rPr>
                <w:i/>
              </w:rPr>
              <w:t xml:space="preserve"> avtal som ingås inom ramen för ett av närings</w:t>
            </w:r>
            <w:r>
              <w:rPr>
                <w:i/>
              </w:rPr>
              <w:softHyphen/>
            </w:r>
            <w:r w:rsidRPr="00D3278E">
              <w:rPr>
                <w:i/>
              </w:rPr>
              <w:t>idkaren organiserat system för att träffa avtal på distans och kommu</w:t>
            </w:r>
            <w:r>
              <w:rPr>
                <w:i/>
              </w:rPr>
              <w:softHyphen/>
            </w:r>
            <w:r w:rsidRPr="00D3278E">
              <w:rPr>
                <w:i/>
              </w:rPr>
              <w:t>nikationen uteslutande sker på distans,</w:t>
            </w:r>
          </w:p>
        </w:tc>
      </w:tr>
      <w:tr w:rsidR="00C66AFA" w:rsidTr="00C66AFA">
        <w:tc>
          <w:tcPr>
            <w:tcW w:w="3061" w:type="dxa"/>
            <w:shd w:val="clear" w:color="auto" w:fill="auto"/>
          </w:tcPr>
          <w:p w:rsidR="00C66AFA" w:rsidRDefault="00C66AFA" w:rsidP="00C66AFA">
            <w:pPr>
              <w:pStyle w:val="Brdtextmedindrag"/>
            </w:pPr>
          </w:p>
        </w:tc>
        <w:tc>
          <w:tcPr>
            <w:tcW w:w="3061" w:type="dxa"/>
            <w:shd w:val="clear" w:color="auto" w:fill="auto"/>
          </w:tcPr>
          <w:p w:rsidR="00C66AFA" w:rsidRPr="00D3278E" w:rsidRDefault="00C66AFA" w:rsidP="00C66AFA">
            <w:pPr>
              <w:pStyle w:val="Brdtextmedindrag"/>
              <w:rPr>
                <w:i/>
              </w:rPr>
            </w:pPr>
            <w:r w:rsidRPr="00D3278E">
              <w:rPr>
                <w:i/>
                <w:u w:val="single"/>
              </w:rPr>
              <w:t>hemförsäljningsavtal</w:t>
            </w:r>
            <w:r w:rsidRPr="0021325F">
              <w:rPr>
                <w:i/>
              </w:rPr>
              <w:t>:</w:t>
            </w:r>
            <w:r w:rsidRPr="00D3278E">
              <w:rPr>
                <w:i/>
              </w:rPr>
              <w:t xml:space="preserve"> avtal som ingås vid ett hembesök eller under en av näringsidkaren organiserad utflykt till en plats utanför dennes fasta försäljningsställe,</w:t>
            </w:r>
          </w:p>
        </w:tc>
      </w:tr>
    </w:tbl>
    <w:p w:rsidR="00C66AFA" w:rsidRDefault="00C66AFA" w:rsidP="00C66AFA">
      <w:pPr>
        <w:pStyle w:val="Brdtextmedindrag"/>
      </w:pPr>
      <w:r w:rsidRPr="00597068">
        <w:rPr>
          <w:i/>
        </w:rPr>
        <w:t>restaurangverksamhet</w:t>
      </w:r>
      <w:r>
        <w:t>: näringsverksamhet som avser restaurang, pizzabutik och annat liknande avhämtningsställe, gatukök, kafé, personalmatsal, catering och centralkök,</w:t>
      </w:r>
    </w:p>
    <w:p w:rsidR="00C66AFA" w:rsidRDefault="00C66AFA" w:rsidP="00C66AFA">
      <w:pPr>
        <w:pStyle w:val="Brdtextmedindrag"/>
      </w:pPr>
      <w:r w:rsidRPr="00597068">
        <w:rPr>
          <w:i/>
        </w:rPr>
        <w:t>frisörverksamhet</w:t>
      </w:r>
      <w:r>
        <w:t>: näringsverksamhet som avser hårvård, samt</w:t>
      </w:r>
    </w:p>
    <w:p w:rsidR="00C66AFA" w:rsidRDefault="00C66AFA" w:rsidP="00C66AFA">
      <w:pPr>
        <w:pStyle w:val="Brdtextmedindrag"/>
      </w:pPr>
      <w:r w:rsidRPr="00597068">
        <w:rPr>
          <w:i/>
        </w:rPr>
        <w:t>tvätteriverksamhet</w:t>
      </w:r>
      <w:r>
        <w:t>: näringsverksamhet som avser rengöring av textilier eller därmed jämförbara material samt sådan uthyrning, färgning, lagning eller ändring av textilier eller därmed jämförbara material som sker i samband med den näringsverksamheten.</w:t>
      </w:r>
    </w:p>
    <w:p w:rsidR="00C66AFA" w:rsidRDefault="00C66AFA" w:rsidP="00C66AFA">
      <w:pPr>
        <w:pStyle w:val="Brdtextmedindrag"/>
      </w:pPr>
      <w:r>
        <w:t>Näringsverksamhet som huvudsakligen avser annan verksamhet än restaurang-, frisör- eller tvätteriverksamhet ska dock inte anses som sådan verksamhet.</w:t>
      </w:r>
    </w:p>
    <w:p w:rsidR="00C66AFA" w:rsidRDefault="00C66AFA" w:rsidP="00C66AFA">
      <w:pPr>
        <w:pStyle w:val="Brdtextmedindrag"/>
      </w:pPr>
    </w:p>
    <w:p w:rsidR="00C66AFA" w:rsidRDefault="00C66AFA" w:rsidP="00C66AFA">
      <w:pPr>
        <w:overflowPunct/>
        <w:autoSpaceDE/>
        <w:autoSpaceDN/>
        <w:adjustRightInd/>
        <w:textAlignment w:val="auto"/>
        <w:rPr>
          <w:sz w:val="20"/>
        </w:rPr>
      </w:pPr>
      <w:r>
        <w:br w:type="page"/>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Tr="00C66AFA">
        <w:tc>
          <w:tcPr>
            <w:tcW w:w="3061" w:type="dxa"/>
            <w:shd w:val="clear" w:color="auto" w:fill="auto"/>
          </w:tcPr>
          <w:p w:rsidR="00C66AFA" w:rsidRPr="00120B76" w:rsidRDefault="00C66AFA" w:rsidP="00C66AFA">
            <w:pPr>
              <w:pStyle w:val="Brdtext"/>
              <w:rPr>
                <w:i/>
              </w:rPr>
            </w:pPr>
            <w:r w:rsidRPr="00120B76">
              <w:rPr>
                <w:i/>
              </w:rPr>
              <w:lastRenderedPageBreak/>
              <w:t>Lydelse enligt SFS 2013:384</w:t>
            </w:r>
          </w:p>
        </w:tc>
        <w:tc>
          <w:tcPr>
            <w:tcW w:w="3061" w:type="dxa"/>
            <w:shd w:val="clear" w:color="auto" w:fill="auto"/>
          </w:tcPr>
          <w:p w:rsidR="00C66AFA" w:rsidRPr="00120B76" w:rsidRDefault="00C66AFA" w:rsidP="00C66AFA">
            <w:pPr>
              <w:pStyle w:val="Brdtext"/>
              <w:rPr>
                <w:i/>
              </w:rPr>
            </w:pPr>
            <w:r w:rsidRPr="00120B76">
              <w:rPr>
                <w:i/>
              </w:rPr>
              <w:t>Föreslagen lydelse</w:t>
            </w:r>
          </w:p>
        </w:tc>
      </w:tr>
    </w:tbl>
    <w:p w:rsidR="00C66AFA" w:rsidRDefault="00C66AFA" w:rsidP="00C66AFA">
      <w:pPr>
        <w:pStyle w:val="Brdtextmedindrag"/>
        <w:jc w:val="center"/>
      </w:pPr>
    </w:p>
    <w:p w:rsidR="00C66AFA" w:rsidRDefault="00C66AFA" w:rsidP="00C66AFA">
      <w:pPr>
        <w:pStyle w:val="Brdtextmedindrag"/>
        <w:jc w:val="center"/>
      </w:pPr>
      <w:r>
        <w:t>5 §</w:t>
      </w:r>
    </w:p>
    <w:p w:rsidR="00C66AFA" w:rsidRDefault="00C66AFA" w:rsidP="00C66AFA">
      <w:pPr>
        <w:pStyle w:val="Brdtextmedindrag"/>
      </w:pPr>
      <w:r>
        <w:t>Skyldigheten att använda kassaregister gäller inte för den som</w:t>
      </w:r>
    </w:p>
    <w:p w:rsidR="00C66AFA" w:rsidRDefault="00C66AFA" w:rsidP="00C66AFA">
      <w:pPr>
        <w:pStyle w:val="Brdtextmedindrag"/>
      </w:pPr>
      <w:r>
        <w:t>1. bara i obetydlig omfattning säljer varor eller tjänster mot kontant betalning eller mot betalning med kontokort,</w:t>
      </w:r>
    </w:p>
    <w:p w:rsidR="00C66AFA" w:rsidRDefault="00C66AFA" w:rsidP="00C66AFA">
      <w:pPr>
        <w:pStyle w:val="Brdtextmedindrag"/>
      </w:pPr>
      <w:r w:rsidRPr="00C47E6F">
        <w:rPr>
          <w:spacing w:val="-2"/>
        </w:rPr>
        <w:t>2. är befriad från skattskyldighet enligt inkomstskattelagen (1999:1229)</w:t>
      </w:r>
      <w:r>
        <w:t xml:space="preserve"> för inkomst från sådan försäljning som avses i 4 §,</w:t>
      </w:r>
    </w:p>
    <w:p w:rsidR="00C66AFA" w:rsidRDefault="00C66AFA" w:rsidP="00C66AFA">
      <w:pPr>
        <w:pStyle w:val="Brdtextmedindrag"/>
      </w:pPr>
      <w:r>
        <w:t>3. bedriver taxitrafik enligt taxitrafiklagen (2012:211),</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66AFA" w:rsidTr="00C66AFA">
        <w:tc>
          <w:tcPr>
            <w:tcW w:w="3061" w:type="dxa"/>
            <w:shd w:val="clear" w:color="auto" w:fill="auto"/>
          </w:tcPr>
          <w:p w:rsidR="00C66AFA" w:rsidRDefault="00C66AFA" w:rsidP="00C66AFA">
            <w:pPr>
              <w:pStyle w:val="Brdtextmedindrag"/>
            </w:pPr>
            <w:r w:rsidRPr="008F2F32">
              <w:t>4.</w:t>
            </w:r>
            <w:r>
              <w:t> </w:t>
            </w:r>
            <w:r w:rsidRPr="008F2F32">
              <w:t xml:space="preserve">säljer varor eller tjänster genom </w:t>
            </w:r>
            <w:r w:rsidRPr="008F2F32">
              <w:rPr>
                <w:i/>
              </w:rPr>
              <w:t>sådana</w:t>
            </w:r>
            <w:r w:rsidRPr="008F2F32">
              <w:t xml:space="preserve"> distansavtal eller hemförsäljningsavtal </w:t>
            </w:r>
            <w:r w:rsidRPr="008F2F32">
              <w:rPr>
                <w:i/>
              </w:rPr>
              <w:t>som avses i distans- och hemförsäljnings</w:t>
            </w:r>
            <w:r w:rsidRPr="008F2F32">
              <w:rPr>
                <w:i/>
              </w:rPr>
              <w:softHyphen/>
              <w:t>lagen (2005:59),</w:t>
            </w:r>
          </w:p>
        </w:tc>
        <w:tc>
          <w:tcPr>
            <w:tcW w:w="3061" w:type="dxa"/>
            <w:shd w:val="clear" w:color="auto" w:fill="auto"/>
          </w:tcPr>
          <w:p w:rsidR="00C66AFA" w:rsidRDefault="00C66AFA" w:rsidP="00C66AFA">
            <w:pPr>
              <w:pStyle w:val="Brdtextmedindrag"/>
            </w:pPr>
            <w:r w:rsidRPr="008F2F32">
              <w:t>4.</w:t>
            </w:r>
            <w:r>
              <w:t> </w:t>
            </w:r>
            <w:r w:rsidRPr="008F2F32">
              <w:t>säljer varor eller tjänster genom distansavtal eller hemför</w:t>
            </w:r>
            <w:r>
              <w:softHyphen/>
            </w:r>
            <w:r w:rsidRPr="008F2F32">
              <w:t>säljningsavtal,</w:t>
            </w:r>
          </w:p>
        </w:tc>
      </w:tr>
    </w:tbl>
    <w:p w:rsidR="00C66AFA" w:rsidRDefault="00C66AFA" w:rsidP="00C66AFA">
      <w:pPr>
        <w:pStyle w:val="Brdtextmedindrag"/>
      </w:pPr>
      <w:r>
        <w:t>5. säljer varor eller tjänster med hjälp av en varuautomat eller annan liknande automat eller i en automatiserad affärslokal, eller</w:t>
      </w:r>
    </w:p>
    <w:p w:rsidR="00C66AFA" w:rsidRDefault="00C66AFA" w:rsidP="00C66AFA">
      <w:pPr>
        <w:pStyle w:val="Brdtextmedindrag"/>
      </w:pPr>
      <w:r>
        <w:t>6. anordnar automatspel enligt lagen (1982:636) om anordnande av visst automatspel eller enligt lotterilagen (1994:1000).</w:t>
      </w:r>
    </w:p>
    <w:p w:rsidR="00C66AFA" w:rsidRDefault="00C66AFA" w:rsidP="00C66AFA">
      <w:pPr>
        <w:pStyle w:val="Brdtext"/>
        <w:spacing w:after="10"/>
        <w:rPr>
          <w:u w:val="single"/>
        </w:rPr>
      </w:pPr>
      <w:r w:rsidRPr="00165136">
        <w:rPr>
          <w:u w:val="single"/>
        </w:rPr>
        <w:t>                                     </w:t>
      </w:r>
    </w:p>
    <w:p w:rsidR="00C66AFA" w:rsidRDefault="00C66AFA" w:rsidP="00C66AFA">
      <w:pPr>
        <w:pStyle w:val="Brdtextmedindrag"/>
      </w:pPr>
    </w:p>
    <w:p w:rsidR="00C66AFA" w:rsidRDefault="00C66AFA" w:rsidP="00C66AFA">
      <w:pPr>
        <w:pStyle w:val="Brdtextmedindrag"/>
      </w:pPr>
      <w:r w:rsidRPr="00165136">
        <w:t>Denna lag träder i kraft den 13 juni 2014.</w:t>
      </w:r>
    </w:p>
    <w:p w:rsidR="00C66AFA" w:rsidRDefault="00C66AFA" w:rsidP="00C66AFA">
      <w:pPr>
        <w:pStyle w:val="Brdtextmedindrag"/>
      </w:pPr>
    </w:p>
    <w:p w:rsidR="003C4EDF" w:rsidRDefault="003C4EDF" w:rsidP="00C66AFA">
      <w:pPr>
        <w:pStyle w:val="Brdtextmedindrag"/>
      </w:pPr>
    </w:p>
    <w:p w:rsidR="003C4EDF" w:rsidRDefault="003C4EDF" w:rsidP="00C66AFA">
      <w:pPr>
        <w:pStyle w:val="Brdtextmedindrag"/>
        <w:sectPr w:rsidR="003C4EDF" w:rsidSect="00697A2A">
          <w:headerReference w:type="even" r:id="rId29"/>
          <w:footnotePr>
            <w:numRestart w:val="eachSect"/>
          </w:footnotePr>
          <w:pgSz w:w="9356" w:h="13721" w:code="9"/>
          <w:pgMar w:top="794" w:right="2438" w:bottom="1191" w:left="1020" w:header="0" w:footer="709" w:gutter="0"/>
          <w:cols w:space="720"/>
          <w:docGrid w:linePitch="245"/>
        </w:sectPr>
      </w:pPr>
    </w:p>
    <w:p w:rsidR="003C4EDF" w:rsidRDefault="003C4EDF" w:rsidP="003C4EDF">
      <w:pPr>
        <w:pStyle w:val="Propbilaga"/>
      </w:pPr>
      <w:bookmarkStart w:id="2449" w:name="_Toc366505435"/>
      <w:bookmarkStart w:id="2450" w:name="_Toc367127417"/>
      <w:bookmarkStart w:id="2451" w:name="_Toc367263367"/>
      <w:bookmarkStart w:id="2452" w:name="_Toc367263812"/>
      <w:bookmarkStart w:id="2453" w:name="_Toc367265250"/>
      <w:bookmarkStart w:id="2454" w:name="_Toc367362284"/>
      <w:bookmarkStart w:id="2455" w:name="_Toc367450743"/>
      <w:bookmarkStart w:id="2456" w:name="_Toc367698868"/>
      <w:bookmarkStart w:id="2457" w:name="_Toc367699812"/>
      <w:bookmarkStart w:id="2458" w:name="_Toc367710437"/>
      <w:bookmarkStart w:id="2459" w:name="_Toc367714187"/>
      <w:bookmarkStart w:id="2460" w:name="_Toc367716407"/>
      <w:bookmarkStart w:id="2461" w:name="_Toc368387755"/>
      <w:bookmarkStart w:id="2462" w:name="_Toc368394314"/>
      <w:bookmarkStart w:id="2463" w:name="_Toc368395686"/>
      <w:bookmarkStart w:id="2464" w:name="_Toc368483547"/>
      <w:bookmarkStart w:id="2465" w:name="_Toc368491195"/>
      <w:bookmarkStart w:id="2466" w:name="_Toc368492996"/>
      <w:bookmarkStart w:id="2467" w:name="_Toc368494564"/>
      <w:bookmarkStart w:id="2468" w:name="_Toc368554703"/>
      <w:r>
        <w:lastRenderedPageBreak/>
        <w:t>Lagrådets yttrande</w:t>
      </w:r>
      <w:bookmarkEnd w:id="2449"/>
      <w:bookmarkEnd w:id="2450"/>
      <w:bookmarkEnd w:id="2451"/>
      <w:bookmarkEnd w:id="2452"/>
      <w:bookmarkEnd w:id="2453"/>
      <w:bookmarkEnd w:id="2454"/>
      <w:bookmarkEnd w:id="2455"/>
      <w:bookmarkEnd w:id="2456"/>
      <w:bookmarkEnd w:id="2457"/>
      <w:bookmarkEnd w:id="2458"/>
      <w:bookmarkEnd w:id="2459"/>
      <w:bookmarkEnd w:id="2460"/>
      <w:bookmarkEnd w:id="2461"/>
      <w:bookmarkEnd w:id="2462"/>
      <w:bookmarkEnd w:id="2463"/>
      <w:bookmarkEnd w:id="2464"/>
      <w:bookmarkEnd w:id="2465"/>
      <w:bookmarkEnd w:id="2466"/>
      <w:bookmarkEnd w:id="2467"/>
      <w:bookmarkEnd w:id="2468"/>
    </w:p>
    <w:p w:rsidR="00FD33A7" w:rsidRDefault="00FD33A7" w:rsidP="00FD33A7">
      <w:pPr>
        <w:pStyle w:val="Brdtext"/>
      </w:pPr>
      <w:r>
        <w:t>Utdrag ur protokoll vid sammanträde 2013-09-16</w:t>
      </w:r>
    </w:p>
    <w:p w:rsidR="00FD33A7" w:rsidRDefault="00FD33A7" w:rsidP="00FD33A7">
      <w:pPr>
        <w:pStyle w:val="Brdtext"/>
      </w:pPr>
    </w:p>
    <w:p w:rsidR="00FD33A7" w:rsidRDefault="00FD33A7" w:rsidP="00FD33A7">
      <w:pPr>
        <w:pStyle w:val="Brdtext"/>
      </w:pPr>
      <w:r w:rsidRPr="00FD33A7">
        <w:rPr>
          <w:b/>
        </w:rPr>
        <w:t>Närvarande</w:t>
      </w:r>
      <w:r>
        <w:t>: F.d. justitierådet Leif Thorsson samt justitieråden</w:t>
      </w:r>
      <w:r w:rsidR="00246C05">
        <w:t xml:space="preserve"> </w:t>
      </w:r>
      <w:r>
        <w:t>Gudmund Toijer och Olle Stenman.</w:t>
      </w:r>
    </w:p>
    <w:p w:rsidR="00FD33A7" w:rsidRDefault="00FD33A7" w:rsidP="00246C05">
      <w:pPr>
        <w:pStyle w:val="Rubrik4utannumrering"/>
      </w:pPr>
      <w:r>
        <w:t>Gemensamt konsumentskydd i EU</w:t>
      </w:r>
    </w:p>
    <w:p w:rsidR="00FD33A7" w:rsidRDefault="00FD33A7" w:rsidP="00FD33A7">
      <w:pPr>
        <w:pStyle w:val="Brdtext"/>
      </w:pPr>
      <w:r>
        <w:t xml:space="preserve">Enligt en lagrådsremiss den 6 september 2013 (Justitiedepartementet) har regeringen beslutat inhämta Lagrådets yttrande över förslag till </w:t>
      </w:r>
    </w:p>
    <w:p w:rsidR="00FD33A7" w:rsidRDefault="00FD33A7" w:rsidP="00246C05">
      <w:pPr>
        <w:pStyle w:val="Brdtextmedindrag"/>
      </w:pPr>
      <w:r>
        <w:t>1.</w:t>
      </w:r>
      <w:r w:rsidR="00912032">
        <w:t> </w:t>
      </w:r>
      <w:r>
        <w:t xml:space="preserve">lag om ändring i konsumentköplagen (1990:932), </w:t>
      </w:r>
    </w:p>
    <w:p w:rsidR="00FD33A7" w:rsidRDefault="00FD33A7" w:rsidP="00246C05">
      <w:pPr>
        <w:pStyle w:val="Brdtextmedindrag"/>
      </w:pPr>
      <w:r>
        <w:t>2.</w:t>
      </w:r>
      <w:r w:rsidR="00912032">
        <w:t> </w:t>
      </w:r>
      <w:r>
        <w:t xml:space="preserve">lag om ändring i lagen (1991:351) om handelsagentur, </w:t>
      </w:r>
    </w:p>
    <w:p w:rsidR="00FD33A7" w:rsidRDefault="00FD33A7" w:rsidP="00246C05">
      <w:pPr>
        <w:pStyle w:val="Brdtextmedindrag"/>
      </w:pPr>
      <w:r>
        <w:t>3.</w:t>
      </w:r>
      <w:r w:rsidR="00912032">
        <w:t> </w:t>
      </w:r>
      <w:r>
        <w:t>lag om ändring i lagen (1994:1512) om avtalsvillkor i konsument</w:t>
      </w:r>
      <w:r w:rsidR="00912032">
        <w:softHyphen/>
      </w:r>
      <w:r>
        <w:t xml:space="preserve">förhållanden, </w:t>
      </w:r>
    </w:p>
    <w:p w:rsidR="00FD33A7" w:rsidRDefault="00FD33A7" w:rsidP="00246C05">
      <w:pPr>
        <w:pStyle w:val="Brdtextmedindrag"/>
      </w:pPr>
      <w:r>
        <w:t>4.</w:t>
      </w:r>
      <w:r w:rsidR="00912032">
        <w:t> </w:t>
      </w:r>
      <w:r>
        <w:t xml:space="preserve">lag om ändring i distans- och hemförsäljningslagen (2005:59), </w:t>
      </w:r>
    </w:p>
    <w:p w:rsidR="00FD33A7" w:rsidRDefault="00FD33A7" w:rsidP="00246C05">
      <w:pPr>
        <w:pStyle w:val="Brdtextmedindrag"/>
      </w:pPr>
      <w:r>
        <w:t>5.</w:t>
      </w:r>
      <w:r w:rsidR="00912032">
        <w:t> </w:t>
      </w:r>
      <w:r>
        <w:t xml:space="preserve">lag om ändring i lagen (2007:528) om värdepappersmarknaden, </w:t>
      </w:r>
    </w:p>
    <w:p w:rsidR="00FD33A7" w:rsidRDefault="00FD33A7" w:rsidP="00246C05">
      <w:pPr>
        <w:pStyle w:val="Brdtextmedindrag"/>
      </w:pPr>
      <w:r>
        <w:t>6.</w:t>
      </w:r>
      <w:r w:rsidR="00912032">
        <w:t> </w:t>
      </w:r>
      <w:r>
        <w:t xml:space="preserve">lag om ändring i marknadsföringslagen (2008:486), </w:t>
      </w:r>
    </w:p>
    <w:p w:rsidR="00FD33A7" w:rsidRDefault="00FD33A7" w:rsidP="00246C05">
      <w:pPr>
        <w:pStyle w:val="Brdtextmedindrag"/>
      </w:pPr>
      <w:r>
        <w:t>7.</w:t>
      </w:r>
      <w:r w:rsidR="00912032">
        <w:t> </w:t>
      </w:r>
      <w:r>
        <w:t xml:space="preserve">lag om ändring i konsumentkreditlagen (2010:1846), </w:t>
      </w:r>
    </w:p>
    <w:p w:rsidR="00FD33A7" w:rsidRDefault="00FD33A7" w:rsidP="00246C05">
      <w:pPr>
        <w:pStyle w:val="Brdtextmedindrag"/>
      </w:pPr>
      <w:r>
        <w:t>8.</w:t>
      </w:r>
      <w:r w:rsidR="00912032">
        <w:t> </w:t>
      </w:r>
      <w:r>
        <w:t>lag om ändring i skatteförfarandelagen (2011:1244).</w:t>
      </w:r>
    </w:p>
    <w:p w:rsidR="00FD33A7" w:rsidRDefault="00FD33A7" w:rsidP="00246C05">
      <w:pPr>
        <w:pStyle w:val="Brdtextmedindrag"/>
      </w:pPr>
      <w:r>
        <w:t>Förslagen har inför Lagrådet föredragits av kanslirådet Jenny Wulker Roos.</w:t>
      </w:r>
    </w:p>
    <w:p w:rsidR="00FD33A7" w:rsidRDefault="00FD33A7" w:rsidP="00246C05">
      <w:pPr>
        <w:pStyle w:val="Brdtextmedindrag"/>
        <w:rPr>
          <w:i/>
        </w:rPr>
      </w:pPr>
      <w:r>
        <w:t xml:space="preserve">Förslagen föranleder följande yttrande av </w:t>
      </w:r>
      <w:r w:rsidRPr="00246C05">
        <w:rPr>
          <w:i/>
        </w:rPr>
        <w:t>Lagrådet:</w:t>
      </w:r>
    </w:p>
    <w:p w:rsidR="00246C05" w:rsidRDefault="00246C05" w:rsidP="00246C05">
      <w:pPr>
        <w:pStyle w:val="Brdtextmedindrag"/>
      </w:pPr>
    </w:p>
    <w:p w:rsidR="00FD33A7" w:rsidRDefault="00FD33A7" w:rsidP="00FD33A7">
      <w:pPr>
        <w:pStyle w:val="Brdtext"/>
      </w:pPr>
      <w:r>
        <w:t>De remitterade förslagen avses genomföra Europaparlamentets och rådets direktiv 2011/83/EU om konsumenträttigheter, främst genom omfattande ändringar i distans- och hemförsäljningslagen. Förslagen innebär bl.a. ett utvidgat konsumentskydd när avtal ingås utanför en näringsidkares affärslokal, alltså inte bara vid hemförsäljning utan när avtal ingås på offentliga platser. Informationsskyldigheten skärps betyd</w:t>
      </w:r>
      <w:r w:rsidR="00912032">
        <w:softHyphen/>
      </w:r>
      <w:r>
        <w:t>ligt vid distansavtal och avtal utanför affärslokaler. I princip avses samma regler gälla för bägge avtalstyperna. Vissa ändringar föreslås också för alla konsumentavtal genom ändringar bl.a. i konsument</w:t>
      </w:r>
      <w:r w:rsidR="00912032">
        <w:softHyphen/>
      </w:r>
      <w:r>
        <w:t>köplagen och i marknadsföringslagen (2008:486).</w:t>
      </w:r>
    </w:p>
    <w:p w:rsidR="00FD33A7" w:rsidRDefault="00FD33A7" w:rsidP="00246C05">
      <w:pPr>
        <w:pStyle w:val="Brdtextmedindrag"/>
      </w:pPr>
      <w:r>
        <w:t>Direktivet är, till skillnad från tidigare direktiv på konsumentområdet, i huvudsak ett fullharmoniseringsdirektiv, vilket innebär att medlems-staterna inte får behålla eller införa bestämmelser i nationell lag på direktivets område som skiljer sig från vad som fastställs i direktivet.</w:t>
      </w:r>
    </w:p>
    <w:p w:rsidR="00FD33A7" w:rsidRDefault="00FD33A7" w:rsidP="00246C05">
      <w:pPr>
        <w:pStyle w:val="Brdtextmedindrag"/>
      </w:pPr>
      <w:r>
        <w:t>Förslaget till ändring i distans- och hemförsäljningslagen innebär en ökning av näringsidkarens informationsskyldighet. Någon konsekvens</w:t>
      </w:r>
      <w:r w:rsidR="00912032">
        <w:softHyphen/>
      </w:r>
      <w:r>
        <w:t>analys avseende hur många företag som berörs eller vilka kostnader som uppstår har inte utförts, med hänvisning i remissen till den korta tid som står till buds för genomförandet. Även om en konsekvensanalys inte kan modifiera skyldigheten att genomföra direktivet i svensk rätt framstår detta som otillfredsställande.</w:t>
      </w:r>
    </w:p>
    <w:p w:rsidR="00FD33A7" w:rsidRDefault="00FD33A7" w:rsidP="00246C05">
      <w:pPr>
        <w:pStyle w:val="Rubrik5utannumrering"/>
      </w:pPr>
      <w:r>
        <w:t>Förslaget till lag om ändring i konsumentköplagen</w:t>
      </w:r>
    </w:p>
    <w:p w:rsidR="00FD33A7" w:rsidRDefault="00FD33A7" w:rsidP="00FD33A7">
      <w:pPr>
        <w:pStyle w:val="Brdtext"/>
      </w:pPr>
      <w:r>
        <w:t>5 §</w:t>
      </w:r>
    </w:p>
    <w:p w:rsidR="00FD33A7" w:rsidRDefault="00FD33A7" w:rsidP="00FD33A7">
      <w:pPr>
        <w:pStyle w:val="Brdtext"/>
      </w:pPr>
      <w:r>
        <w:t xml:space="preserve">Om annat inte har avtalats ska enligt förslaget en vara avlämnas ”utan onödigt dröjsmål” och senast 30 dagar efter det att avtalet ingicks. Med </w:t>
      </w:r>
      <w:r>
        <w:lastRenderedPageBreak/>
        <w:t>det citerade uttrycket avses att säljaren ska sträva efter att leverera så fort som möjligt. I författningskommentaren anges att konsekvenserna av en för sen leverans regleras i 10–14 §§ samma lag. Det får antas att ett dröjsmål som får dessa konsekvenser uppstår först när 30-dagarsgränsen (eller en eljest avtalad leveransdag) passerats.</w:t>
      </w:r>
    </w:p>
    <w:p w:rsidR="00FD33A7" w:rsidRDefault="00FD33A7" w:rsidP="00246C05">
      <w:pPr>
        <w:pStyle w:val="Rubrik5utannumrering"/>
      </w:pPr>
      <w:r>
        <w:t>Förslaget till lag om ändring i distans- och hemförsäljningslagen</w:t>
      </w:r>
    </w:p>
    <w:p w:rsidR="00FD33A7" w:rsidRDefault="00FD33A7" w:rsidP="00FD33A7">
      <w:pPr>
        <w:pStyle w:val="Brdtext"/>
      </w:pPr>
      <w:r>
        <w:t>2 kap. 2 §</w:t>
      </w:r>
    </w:p>
    <w:p w:rsidR="00FD33A7" w:rsidRDefault="00FD33A7" w:rsidP="00FD33A7">
      <w:pPr>
        <w:pStyle w:val="Brdtext"/>
      </w:pPr>
      <w:r>
        <w:t>Enligt bestämmelsens första stycke 1 ska näringsidkaren lämna upplys</w:t>
      </w:r>
      <w:r w:rsidR="00912032">
        <w:softHyphen/>
      </w:r>
      <w:r>
        <w:t xml:space="preserve">ningar om sig själv samt, om näringsidkaren agerar för någon annans räkning, dennes motsvarande uppgifter. En försäljningskommissionär ska alltså lämna uppgifter om kommittenten. Eftersom en konsument som handlar med en kommissionär enligt 25 § kommissionslagen (2009:865) kan utöva vissa rättigheter mot kommittenten, till skillnad från andra tredjemän, är detta följdriktigt. </w:t>
      </w:r>
    </w:p>
    <w:p w:rsidR="00FD33A7" w:rsidRDefault="00FD33A7" w:rsidP="00246C05">
      <w:pPr>
        <w:pStyle w:val="Brdtextmedindrag"/>
      </w:pPr>
      <w:r>
        <w:t>I första stycket 14 och 16 anges att uppgift ska lämnas såväl om avtalets löptid som om dess kortaste löptid. Det sistnämnda återger inte direktivets bestämmelse (artikel 6.1 p). Den föreslagna punkten 16 kan lämpligen formuleras ”kortaste giltighetstid för konsumentens skyldig</w:t>
      </w:r>
      <w:r w:rsidR="00912032">
        <w:softHyphen/>
      </w:r>
      <w:r>
        <w:t>heter enligt avtalet” och placeras omedelbart efter punkten 14.</w:t>
      </w:r>
    </w:p>
    <w:p w:rsidR="00FD33A7" w:rsidRDefault="00FD33A7" w:rsidP="00FD33A7">
      <w:pPr>
        <w:pStyle w:val="Brdtext"/>
      </w:pPr>
    </w:p>
    <w:p w:rsidR="00FD33A7" w:rsidRDefault="00FD33A7" w:rsidP="00FD33A7">
      <w:pPr>
        <w:pStyle w:val="Brdtext"/>
      </w:pPr>
      <w:r>
        <w:t xml:space="preserve">2 kap. 3 § </w:t>
      </w:r>
    </w:p>
    <w:p w:rsidR="00FD33A7" w:rsidRDefault="00FD33A7" w:rsidP="00FD33A7">
      <w:pPr>
        <w:pStyle w:val="Brdtext"/>
      </w:pPr>
      <w:r>
        <w:t>Den information som krävs enligt 2 § ska enligt bestämmelsen ges klart och begripligt. I förslaget uppställs inte något krav på att informationen ska ges på svenska, något som i och för sig skulle varit tillåtet enligt artikel 6.7 i direktivet. Som Lagrådet framhöll vid behandlingen av en motsvarande bestämmelse i lagen (2000:274) om distansavtal och hem</w:t>
      </w:r>
      <w:r w:rsidR="00912032">
        <w:softHyphen/>
      </w:r>
      <w:r>
        <w:t>försäljningsavtal ställer redan den föreslagna lagtexten i många fall krav på ett vidsträckt bruk av svenska språket (prop. 1999/2000:89 s. 135).</w:t>
      </w:r>
    </w:p>
    <w:p w:rsidR="00FD33A7" w:rsidRDefault="00FD33A7" w:rsidP="00FD33A7">
      <w:pPr>
        <w:pStyle w:val="Brdtext"/>
      </w:pPr>
    </w:p>
    <w:p w:rsidR="00FD33A7" w:rsidRDefault="00FD33A7" w:rsidP="00FD33A7">
      <w:pPr>
        <w:pStyle w:val="Brdtext"/>
      </w:pPr>
      <w:r>
        <w:t>2 kap. 11 §</w:t>
      </w:r>
    </w:p>
    <w:p w:rsidR="00FD33A7" w:rsidRDefault="00FD33A7" w:rsidP="00FD33A7">
      <w:pPr>
        <w:pStyle w:val="Brdtext"/>
      </w:pPr>
      <w:r>
        <w:t>I punkten 10 anges att konsumenten inte har någon ångerrätt vid köp på auktion, om auktionen sker inte bara med ett medel för distans</w:t>
      </w:r>
      <w:r w:rsidR="00912032">
        <w:softHyphen/>
      </w:r>
      <w:r>
        <w:t xml:space="preserve">kommunikation. Motsättningsvis föreligger ångerrätt, om auktionen sker enbart på nätet. Skillnaden förklaras inte och kan synas svårmotiverad. Inte heller berörs effekterna vid auktionen av att den som avgett det högsta budet ångrar sig inom ångerfristen efter auktionen. Bestämmelsen följer emellertid av direktivet. </w:t>
      </w:r>
    </w:p>
    <w:p w:rsidR="00FD33A7" w:rsidRDefault="00FD33A7" w:rsidP="00FD33A7">
      <w:pPr>
        <w:pStyle w:val="Brdtext"/>
      </w:pPr>
    </w:p>
    <w:p w:rsidR="00FD33A7" w:rsidRDefault="00FD33A7" w:rsidP="00FD33A7">
      <w:pPr>
        <w:pStyle w:val="Brdtext"/>
      </w:pPr>
      <w:r>
        <w:t>2 kap. 13 §</w:t>
      </w:r>
    </w:p>
    <w:p w:rsidR="00FD33A7" w:rsidRDefault="00FD33A7" w:rsidP="00FD33A7">
      <w:pPr>
        <w:pStyle w:val="Brdtext"/>
      </w:pPr>
      <w:r>
        <w:t>Lagrådet föreslår att i andra stycket orden ”när avtalet ingicks” infogas efter ”konsumentens bostad”, detta i närmare anslutning till direktivet (artikel 14.1).</w:t>
      </w:r>
    </w:p>
    <w:p w:rsidR="00FD33A7" w:rsidRDefault="00FD33A7" w:rsidP="00FD33A7">
      <w:pPr>
        <w:pStyle w:val="Brdtext"/>
      </w:pPr>
    </w:p>
    <w:p w:rsidR="00FD33A7" w:rsidRDefault="00FD33A7" w:rsidP="00FD33A7">
      <w:pPr>
        <w:pStyle w:val="Brdtext"/>
      </w:pPr>
      <w:r>
        <w:t>2 kap. 14 §</w:t>
      </w:r>
    </w:p>
    <w:p w:rsidR="00FD33A7" w:rsidRDefault="00FD33A7" w:rsidP="00FD33A7">
      <w:pPr>
        <w:pStyle w:val="Brdtext"/>
      </w:pPr>
      <w:r>
        <w:t>Sedan konsumenten utnyttjat sin ångerrätt är näringsidkaren i vissa fall skyldig att ombesörja transporten från köparen. Det gäller bl.a. om näringsidkaren åtagit sig det samt, enligt 13 §, vid avtal utanför affärs</w:t>
      </w:r>
      <w:r w:rsidR="00912032">
        <w:softHyphen/>
      </w:r>
      <w:r>
        <w:t xml:space="preserve">lokal om varan vid avtalets ingående levereras till konsumenten och den inte lämpligen kan återsändas per post. Förevarande bestämmelse </w:t>
      </w:r>
      <w:r>
        <w:lastRenderedPageBreak/>
        <w:t>innehåller bl.a. att näringsidkaren bara behöver återbetala vad konsumen</w:t>
      </w:r>
      <w:r w:rsidR="00912032">
        <w:softHyphen/>
      </w:r>
      <w:r>
        <w:t>ten betalat, om näringsidkaren fått varan åter – dock inte om närings</w:t>
      </w:r>
      <w:r w:rsidR="00912032">
        <w:softHyphen/>
      </w:r>
      <w:r>
        <w:t>idkaren åtagit sig transporten. Följaktligen skulle enligt ordalagen en näringsidkare kunna undgå återbetalning genom att inte hämta en vara som näringsidkaren enligt den nyss nämnda bestämmelsen i 13 § är skyldig att avhämta. En sådan konsekvens är inte förenlig med bestäm</w:t>
      </w:r>
      <w:r w:rsidR="00912032">
        <w:softHyphen/>
      </w:r>
      <w:r>
        <w:t>melsens syfte, eftersom den urholkar ångerrätten i den nämnda situa</w:t>
      </w:r>
      <w:r w:rsidR="00912032">
        <w:softHyphen/>
      </w:r>
      <w:r>
        <w:t>tionen.</w:t>
      </w:r>
    </w:p>
    <w:p w:rsidR="00FD33A7" w:rsidRDefault="00FD33A7" w:rsidP="00FD33A7">
      <w:pPr>
        <w:pStyle w:val="Brdtext"/>
      </w:pPr>
    </w:p>
    <w:p w:rsidR="00FD33A7" w:rsidRDefault="00FD33A7" w:rsidP="00FD33A7">
      <w:pPr>
        <w:pStyle w:val="Brdtext"/>
      </w:pPr>
      <w:r>
        <w:t>2 kap. 15 §</w:t>
      </w:r>
    </w:p>
    <w:p w:rsidR="00FD33A7" w:rsidRDefault="00FD33A7" w:rsidP="00FD33A7">
      <w:pPr>
        <w:pStyle w:val="Brdtext"/>
      </w:pPr>
      <w:r>
        <w:t xml:space="preserve">Paragrafen reglerar vissa ersättningar som konsumenten ska betala till näringsidkaren, när konsumenten utövar sin ångerrätt. Enligt punkten 3 ska konsumenten betala för den del av en tjänst som har utförts under ångerfristen, medan punkten 4 innebär att konsumenten är skyldig att betala för en leverans av vatten, gas, el eller fjärrvärme som har skett innan konsumenten utövade ångerrätten. Punkterna tar sikte på det fallet att konsumenten har begärt att utförandet av tjänsten eller leveransen av vatten och dylikt ska inledas redan under den tid som ångerfristen löper. </w:t>
      </w:r>
    </w:p>
    <w:p w:rsidR="00FD33A7" w:rsidRDefault="00FD33A7" w:rsidP="00246C05">
      <w:pPr>
        <w:pStyle w:val="Brdtextmedindrag"/>
      </w:pPr>
      <w:r>
        <w:t xml:space="preserve">Enligt det remitterade förslaget ska ersättningen avse ”proportionerliga kostnader, i den mån de är skäliga”. </w:t>
      </w:r>
    </w:p>
    <w:p w:rsidR="00FD33A7" w:rsidRDefault="00FD33A7" w:rsidP="00246C05">
      <w:pPr>
        <w:pStyle w:val="Brdtextmedindrag"/>
      </w:pPr>
      <w:r>
        <w:t>Förslaget bygger på artikel 14.4 a i direktivet. Där anges det under vilka förhållanden som konsumenten inte ska stå för kostnaderna, när han eller hon frånträder avtalet. Förslaget har alltså en motsatt utgångspunkt och anger förutsättningarna för att konsumenten ska vara betalnings</w:t>
      </w:r>
      <w:r w:rsidR="00912032">
        <w:softHyphen/>
      </w:r>
      <w:r>
        <w:t xml:space="preserve">skyldig. Lagrådet har inte någon invändning i och för sig mot detta. </w:t>
      </w:r>
    </w:p>
    <w:p w:rsidR="00FD33A7" w:rsidRDefault="00FD33A7" w:rsidP="00246C05">
      <w:pPr>
        <w:pStyle w:val="Brdtextmedindrag"/>
      </w:pPr>
      <w:r>
        <w:t>När bestämmelserna utformas som en reglering av betalnings</w:t>
      </w:r>
      <w:r w:rsidR="00912032">
        <w:softHyphen/>
      </w:r>
      <w:r>
        <w:t>skyldig</w:t>
      </w:r>
      <w:r w:rsidR="00912032">
        <w:softHyphen/>
      </w:r>
      <w:r>
        <w:t>heten blir det emellertid missvisande att begränsa ersättningen till närings</w:t>
      </w:r>
      <w:r w:rsidR="00912032">
        <w:softHyphen/>
      </w:r>
      <w:r>
        <w:t>idkarens kostnader. I artikel 14.3 anges det att konsumenten ska betala ett belopp som beräknas med utgångspunkt i det sammanlagda pris som parterna har kommit överens om i avtalet. Beloppet ska stå i proportion till omfattningen av ”de tjänster som tillhandahållits”, ett uttryck som i det här sammanhanget får anses inbegripa också leverans av vatten och dylikt (jfr artikel 14.4 a, jfr också skäl 50 i direktivet).</w:t>
      </w:r>
    </w:p>
    <w:p w:rsidR="00FD33A7" w:rsidRDefault="00FD33A7" w:rsidP="00246C05">
      <w:pPr>
        <w:pStyle w:val="Brdtextmedindrag"/>
      </w:pPr>
      <w:r>
        <w:t>Enligt Lagrådets uppfattning bör punkterna 3 och 4 i förslaget ges en utformning som närmare knyter an till artikel 14.3, där själva beräk</w:t>
      </w:r>
      <w:r w:rsidR="00912032">
        <w:softHyphen/>
      </w:r>
      <w:r>
        <w:t>ningen av beloppet regleras. Det kan ske genom att uttrycket ”proportionerliga kostnader, i den mån de är skäliga …” ersätts av ”en proportionell andel av det avtalade priset, i den mån priset är skäligt …”.</w:t>
      </w:r>
    </w:p>
    <w:p w:rsidR="00FD33A7" w:rsidRDefault="00FD33A7" w:rsidP="00246C05">
      <w:pPr>
        <w:pStyle w:val="Rubrik5utannumrering"/>
      </w:pPr>
      <w:r>
        <w:t>Förslaget till lag om ändring i marknadsföringslagen</w:t>
      </w:r>
    </w:p>
    <w:p w:rsidR="00FD33A7" w:rsidRDefault="00FD33A7" w:rsidP="00FD33A7">
      <w:pPr>
        <w:pStyle w:val="Brdtext"/>
      </w:pPr>
      <w:r>
        <w:t>22 a §</w:t>
      </w:r>
    </w:p>
    <w:p w:rsidR="00FD33A7" w:rsidRDefault="00FD33A7" w:rsidP="00FD33A7">
      <w:pPr>
        <w:pStyle w:val="Brdtext"/>
      </w:pPr>
      <w:r>
        <w:t>Från bestämmelsens tillämpning undantas enligt förslaget distansavtal och avtal utanför affärslokal enligt lagen 2005:59. Avsikten är emellertid att undanta inte bara sådana avtal som omfattas av den lagen – många avtal utesluts från den tillämpningen genom bestämmelserna i 2 kap. 1</w:t>
      </w:r>
      <w:r w:rsidR="00912032">
        <w:t> </w:t>
      </w:r>
      <w:r>
        <w:t>§ – utan samtliga avtal av dessa båda typer. Lagrådet föreslår att detta uttrycks genom en specifik hänvisning till den allmänna definitionen av avtalstyperna i 1 kap. 2 § i 2005 års lag.</w:t>
      </w:r>
    </w:p>
    <w:p w:rsidR="00FD33A7" w:rsidRDefault="00FD33A7" w:rsidP="00FD33A7">
      <w:pPr>
        <w:pStyle w:val="Brdtext"/>
      </w:pPr>
    </w:p>
    <w:p w:rsidR="00FD33A7" w:rsidRDefault="00FD33A7" w:rsidP="00246C05">
      <w:pPr>
        <w:pStyle w:val="Rubrik5utannumrering"/>
      </w:pPr>
      <w:r>
        <w:lastRenderedPageBreak/>
        <w:t>Övriga lagförslag</w:t>
      </w:r>
    </w:p>
    <w:p w:rsidR="00FD33A7" w:rsidRDefault="00FD33A7" w:rsidP="00FD33A7">
      <w:pPr>
        <w:pStyle w:val="Brdtext"/>
      </w:pPr>
      <w:r>
        <w:t>Lagrådet lämnar förslagen utan erinran.</w:t>
      </w:r>
    </w:p>
    <w:p w:rsidR="00FD33A7" w:rsidRDefault="00FD33A7" w:rsidP="00FD33A7">
      <w:pPr>
        <w:pStyle w:val="Brdtext"/>
      </w:pPr>
    </w:p>
    <w:p w:rsidR="003C4EDF" w:rsidRDefault="003C4EDF" w:rsidP="00912032">
      <w:pPr>
        <w:pStyle w:val="Brdtextmedindrag"/>
        <w:ind w:firstLine="0"/>
      </w:pPr>
    </w:p>
    <w:p w:rsidR="00203663" w:rsidRDefault="00203663" w:rsidP="00912032">
      <w:pPr>
        <w:pStyle w:val="Brdtextmedindrag"/>
        <w:ind w:firstLine="0"/>
        <w:sectPr w:rsidR="00203663" w:rsidSect="00697A2A">
          <w:headerReference w:type="even" r:id="rId30"/>
          <w:headerReference w:type="default" r:id="rId31"/>
          <w:pgSz w:w="9356" w:h="13721" w:code="9"/>
          <w:pgMar w:top="794" w:right="2438" w:bottom="1191" w:left="1020" w:header="0" w:footer="709" w:gutter="0"/>
          <w:cols w:space="720"/>
          <w:docGrid w:linePitch="245"/>
        </w:sectPr>
      </w:pPr>
    </w:p>
    <w:p w:rsidR="00203663" w:rsidRDefault="00203663" w:rsidP="00203663">
      <w:pPr>
        <w:pStyle w:val="Proprubrik"/>
        <w:spacing w:after="190"/>
      </w:pPr>
      <w:r>
        <w:lastRenderedPageBreak/>
        <w:t>Justitiedepartementet</w:t>
      </w:r>
    </w:p>
    <w:p w:rsidR="00203663" w:rsidRDefault="00203663" w:rsidP="00203663">
      <w:pPr>
        <w:pStyle w:val="Proputdrag"/>
      </w:pPr>
      <w:bookmarkStart w:id="2469" w:name="_Toc367362285"/>
      <w:bookmarkStart w:id="2470" w:name="_Toc367450744"/>
      <w:bookmarkStart w:id="2471" w:name="_Toc367698869"/>
      <w:bookmarkStart w:id="2472" w:name="_Toc367699813"/>
      <w:bookmarkStart w:id="2473" w:name="_Toc367710438"/>
      <w:bookmarkStart w:id="2474" w:name="_Toc367714188"/>
      <w:bookmarkStart w:id="2475" w:name="_Toc367716408"/>
      <w:bookmarkStart w:id="2476" w:name="_Toc368387756"/>
      <w:bookmarkStart w:id="2477" w:name="_Toc368394315"/>
      <w:bookmarkStart w:id="2478" w:name="_Toc368395687"/>
      <w:bookmarkStart w:id="2479" w:name="_Toc368483548"/>
      <w:bookmarkStart w:id="2480" w:name="_Toc368491196"/>
      <w:bookmarkStart w:id="2481" w:name="_Toc368492997"/>
      <w:bookmarkStart w:id="2482" w:name="_Toc368494565"/>
      <w:bookmarkStart w:id="2483" w:name="_Toc368554704"/>
      <w:r>
        <w:t>Utdrag ur protokoll vid regeringssammanträde den 3 oktober 2013</w:t>
      </w:r>
      <w:bookmarkEnd w:id="2469"/>
      <w:bookmarkEnd w:id="2470"/>
      <w:bookmarkEnd w:id="2471"/>
      <w:bookmarkEnd w:id="2472"/>
      <w:bookmarkEnd w:id="2473"/>
      <w:bookmarkEnd w:id="2474"/>
      <w:bookmarkEnd w:id="2475"/>
      <w:bookmarkEnd w:id="2476"/>
      <w:bookmarkEnd w:id="2477"/>
      <w:bookmarkEnd w:id="2478"/>
      <w:bookmarkEnd w:id="2479"/>
      <w:bookmarkEnd w:id="2480"/>
      <w:bookmarkEnd w:id="2481"/>
      <w:bookmarkEnd w:id="2482"/>
      <w:bookmarkEnd w:id="2483"/>
    </w:p>
    <w:p w:rsidR="00203663" w:rsidRDefault="00203663" w:rsidP="00203663">
      <w:pPr>
        <w:pStyle w:val="Brdtext"/>
        <w:jc w:val="left"/>
      </w:pPr>
    </w:p>
    <w:p w:rsidR="00203663" w:rsidRDefault="00203663" w:rsidP="00203663">
      <w:pPr>
        <w:pStyle w:val="Brdtext"/>
        <w:jc w:val="left"/>
      </w:pPr>
      <w:r>
        <w:t xml:space="preserve">Närvarande: Statsministern Reinfeldt, ordförande, och statsråden Björklund, Bildt, Ask, Larsson, </w:t>
      </w:r>
      <w:r w:rsidR="00B13DB1">
        <w:t xml:space="preserve">Erlandsson, Hägglund, </w:t>
      </w:r>
      <w:r>
        <w:t xml:space="preserve">Borg, Adelsohn Liljeroth, Björling, Ohlsson, Norman, Engström, Kristersson, Ullenhag, Hatt, Lööf, Enström, </w:t>
      </w:r>
      <w:r w:rsidR="00B13DB1">
        <w:t>Svantesson</w:t>
      </w:r>
    </w:p>
    <w:p w:rsidR="00203663" w:rsidRDefault="00203663" w:rsidP="00203663">
      <w:pPr>
        <w:pStyle w:val="Brdtext"/>
        <w:jc w:val="left"/>
      </w:pPr>
    </w:p>
    <w:p w:rsidR="00203663" w:rsidRDefault="00203663" w:rsidP="00203663">
      <w:pPr>
        <w:pStyle w:val="Brdtext"/>
        <w:jc w:val="left"/>
      </w:pPr>
      <w:r>
        <w:t>Föredragande: statsrådet Ask</w:t>
      </w:r>
    </w:p>
    <w:p w:rsidR="00203663" w:rsidRPr="00827386" w:rsidRDefault="00203663" w:rsidP="00203663">
      <w:pPr>
        <w:pStyle w:val="Brdtext"/>
        <w:jc w:val="left"/>
        <w:rPr>
          <w:szCs w:val="21"/>
        </w:rPr>
      </w:pPr>
    </w:p>
    <w:p w:rsidR="00203663" w:rsidRPr="008B7E85" w:rsidRDefault="00203663" w:rsidP="00203663">
      <w:pPr>
        <w:pStyle w:val="Brdtext"/>
        <w:rPr>
          <w:szCs w:val="22"/>
          <w:u w:val="single"/>
        </w:rPr>
      </w:pPr>
      <w:r w:rsidRPr="008B7E85">
        <w:rPr>
          <w:szCs w:val="22"/>
          <w:u w:val="single"/>
        </w:rPr>
        <w:t>                                 </w:t>
      </w:r>
    </w:p>
    <w:p w:rsidR="00203663" w:rsidRPr="006E102E" w:rsidRDefault="00203663" w:rsidP="00203663">
      <w:pPr>
        <w:pStyle w:val="Brdtext"/>
        <w:jc w:val="left"/>
        <w:rPr>
          <w:sz w:val="18"/>
          <w:szCs w:val="18"/>
        </w:rPr>
      </w:pPr>
    </w:p>
    <w:p w:rsidR="00203663" w:rsidRDefault="00203663" w:rsidP="00203663">
      <w:pPr>
        <w:pStyle w:val="Brdtext"/>
        <w:jc w:val="left"/>
      </w:pPr>
    </w:p>
    <w:p w:rsidR="00203663" w:rsidRDefault="00203663" w:rsidP="00203663">
      <w:pPr>
        <w:pStyle w:val="Brdtext"/>
        <w:jc w:val="left"/>
      </w:pPr>
      <w:r>
        <w:t>Regeringen beslutar proposition 2013/14:15 Gemensamt konsumentskydd i EU</w:t>
      </w:r>
    </w:p>
    <w:p w:rsidR="00203663" w:rsidRDefault="00203663" w:rsidP="00203663">
      <w:pPr>
        <w:pStyle w:val="Brdtext"/>
      </w:pPr>
    </w:p>
    <w:p w:rsidR="00203663" w:rsidRPr="00EB4BD6" w:rsidRDefault="00203663" w:rsidP="00203663">
      <w:pPr>
        <w:pStyle w:val="Brdtext"/>
      </w:pPr>
    </w:p>
    <w:p w:rsidR="00203663" w:rsidRDefault="00203663" w:rsidP="00912032">
      <w:pPr>
        <w:pStyle w:val="Brdtextmedindrag"/>
        <w:ind w:firstLine="0"/>
        <w:sectPr w:rsidR="00203663" w:rsidSect="00697A2A">
          <w:headerReference w:type="even" r:id="rId32"/>
          <w:headerReference w:type="default" r:id="rId33"/>
          <w:pgSz w:w="9356" w:h="13721" w:code="9"/>
          <w:pgMar w:top="794" w:right="2438" w:bottom="1191" w:left="1020" w:header="0" w:footer="709" w:gutter="0"/>
          <w:cols w:space="720"/>
          <w:docGrid w:linePitch="245"/>
        </w:sectPr>
      </w:pPr>
    </w:p>
    <w:p w:rsidR="00203663" w:rsidRDefault="00203663" w:rsidP="00203663">
      <w:pPr>
        <w:pStyle w:val="Proprdatablad"/>
      </w:pPr>
      <w:bookmarkStart w:id="2484" w:name="_Toc367362286"/>
      <w:bookmarkStart w:id="2485" w:name="_Toc367450745"/>
      <w:bookmarkStart w:id="2486" w:name="_Toc367698870"/>
      <w:bookmarkStart w:id="2487" w:name="_Toc367699814"/>
      <w:bookmarkStart w:id="2488" w:name="_Toc367710439"/>
      <w:bookmarkStart w:id="2489" w:name="_Toc367714189"/>
      <w:bookmarkStart w:id="2490" w:name="_Toc367716409"/>
      <w:bookmarkStart w:id="2491" w:name="_Toc368387757"/>
      <w:bookmarkStart w:id="2492" w:name="_Toc368394316"/>
      <w:bookmarkStart w:id="2493" w:name="_Toc368395688"/>
      <w:bookmarkStart w:id="2494" w:name="_Toc368483549"/>
      <w:bookmarkStart w:id="2495" w:name="_Toc368491197"/>
      <w:bookmarkStart w:id="2496" w:name="_Toc368492998"/>
      <w:bookmarkStart w:id="2497" w:name="_Toc368494566"/>
      <w:bookmarkStart w:id="2498" w:name="_Toc368554705"/>
      <w:r>
        <w:lastRenderedPageBreak/>
        <w:t>Rättsdatablad</w:t>
      </w:r>
      <w:bookmarkEnd w:id="2484"/>
      <w:bookmarkEnd w:id="2485"/>
      <w:bookmarkEnd w:id="2486"/>
      <w:bookmarkEnd w:id="2487"/>
      <w:bookmarkEnd w:id="2488"/>
      <w:bookmarkEnd w:id="2489"/>
      <w:bookmarkEnd w:id="2490"/>
      <w:bookmarkEnd w:id="2491"/>
      <w:bookmarkEnd w:id="2492"/>
      <w:bookmarkEnd w:id="2493"/>
      <w:bookmarkEnd w:id="2494"/>
      <w:bookmarkEnd w:id="2495"/>
      <w:bookmarkEnd w:id="2496"/>
      <w:bookmarkEnd w:id="2497"/>
      <w:bookmarkEnd w:id="2498"/>
    </w:p>
    <w:p w:rsidR="00203663" w:rsidRPr="00EB2466" w:rsidRDefault="00203663" w:rsidP="00203663">
      <w:pPr>
        <w:pStyle w:val="Brdtext"/>
        <w:pBdr>
          <w:bottom w:val="single" w:sz="6" w:space="1" w:color="auto"/>
        </w:pBdr>
        <w:rPr>
          <w:sz w:val="25"/>
          <w:szCs w:val="25"/>
        </w:rPr>
      </w:pPr>
    </w:p>
    <w:tbl>
      <w:tblPr>
        <w:tblW w:w="0" w:type="auto"/>
        <w:tblLayout w:type="fixed"/>
        <w:tblLook w:val="0000" w:firstRow="0" w:lastRow="0" w:firstColumn="0" w:lastColumn="0" w:noHBand="0" w:noVBand="0"/>
      </w:tblPr>
      <w:tblGrid>
        <w:gridCol w:w="2019"/>
        <w:gridCol w:w="1869"/>
        <w:gridCol w:w="2170"/>
      </w:tblGrid>
      <w:tr w:rsidR="00200EE4" w:rsidTr="004A6186">
        <w:tc>
          <w:tcPr>
            <w:tcW w:w="2019" w:type="dxa"/>
          </w:tcPr>
          <w:p w:rsidR="00200EE4" w:rsidRPr="00C41CD9" w:rsidRDefault="00200EE4" w:rsidP="00526DEC">
            <w:pPr>
              <w:spacing w:before="200" w:after="140" w:line="288" w:lineRule="auto"/>
              <w:rPr>
                <w:b/>
                <w:szCs w:val="18"/>
              </w:rPr>
            </w:pPr>
            <w:r w:rsidRPr="00C41CD9">
              <w:rPr>
                <w:b/>
                <w:szCs w:val="18"/>
              </w:rPr>
              <w:t>Författningsrubrik</w:t>
            </w:r>
          </w:p>
        </w:tc>
        <w:tc>
          <w:tcPr>
            <w:tcW w:w="1869" w:type="dxa"/>
          </w:tcPr>
          <w:p w:rsidR="00200EE4" w:rsidRPr="00C41CD9" w:rsidRDefault="00200EE4" w:rsidP="00526DEC">
            <w:pPr>
              <w:spacing w:before="200" w:after="140" w:line="288" w:lineRule="auto"/>
              <w:rPr>
                <w:b/>
                <w:szCs w:val="18"/>
              </w:rPr>
            </w:pPr>
            <w:r w:rsidRPr="00C41CD9">
              <w:rPr>
                <w:b/>
                <w:szCs w:val="18"/>
              </w:rPr>
              <w:t>Bestämmelser som inför, ändrar, upp-häver eller upprepar ett normgivnings-bemyndigande</w:t>
            </w:r>
          </w:p>
        </w:tc>
        <w:tc>
          <w:tcPr>
            <w:tcW w:w="2170" w:type="dxa"/>
          </w:tcPr>
          <w:p w:rsidR="00200EE4" w:rsidRPr="00C41CD9" w:rsidRDefault="00200EE4" w:rsidP="00526DEC">
            <w:pPr>
              <w:spacing w:before="200" w:after="140" w:line="288" w:lineRule="auto"/>
              <w:ind w:left="113"/>
              <w:rPr>
                <w:b/>
                <w:szCs w:val="18"/>
              </w:rPr>
            </w:pPr>
            <w:r w:rsidRPr="00C41CD9">
              <w:rPr>
                <w:b/>
                <w:szCs w:val="18"/>
              </w:rPr>
              <w:t>Celexnummer för bakomliggande E</w:t>
            </w:r>
            <w:r>
              <w:rPr>
                <w:b/>
                <w:szCs w:val="18"/>
              </w:rPr>
              <w:t>U</w:t>
            </w:r>
            <w:r w:rsidRPr="00C41CD9">
              <w:rPr>
                <w:b/>
                <w:szCs w:val="18"/>
              </w:rPr>
              <w:t>-regler</w:t>
            </w:r>
          </w:p>
        </w:tc>
      </w:tr>
    </w:tbl>
    <w:p w:rsidR="00203663" w:rsidRDefault="00203663" w:rsidP="00203663">
      <w:pPr>
        <w:pBdr>
          <w:top w:val="single" w:sz="6" w:space="1" w:color="auto"/>
        </w:pBdr>
        <w:spacing w:after="80"/>
      </w:pPr>
    </w:p>
    <w:tbl>
      <w:tblPr>
        <w:tblW w:w="0" w:type="auto"/>
        <w:tblLayout w:type="fixed"/>
        <w:tblLook w:val="0000" w:firstRow="0" w:lastRow="0" w:firstColumn="0" w:lastColumn="0" w:noHBand="0" w:noVBand="0"/>
      </w:tblPr>
      <w:tblGrid>
        <w:gridCol w:w="2019"/>
        <w:gridCol w:w="1869"/>
        <w:gridCol w:w="2170"/>
      </w:tblGrid>
      <w:tr w:rsidR="0071540B" w:rsidTr="0071540B">
        <w:tc>
          <w:tcPr>
            <w:tcW w:w="2019" w:type="dxa"/>
          </w:tcPr>
          <w:p w:rsidR="0071540B" w:rsidRDefault="0071540B" w:rsidP="0071540B">
            <w:pPr>
              <w:rPr>
                <w:szCs w:val="18"/>
              </w:rPr>
            </w:pPr>
            <w:r>
              <w:rPr>
                <w:szCs w:val="18"/>
              </w:rPr>
              <w:t>Lag om ändring i konsumentköplagen (1990:932)</w:t>
            </w:r>
          </w:p>
          <w:p w:rsidR="0071540B" w:rsidRPr="00C41CD9" w:rsidRDefault="0071540B" w:rsidP="0071540B">
            <w:pPr>
              <w:rPr>
                <w:szCs w:val="18"/>
              </w:rPr>
            </w:pPr>
          </w:p>
        </w:tc>
        <w:tc>
          <w:tcPr>
            <w:tcW w:w="1869" w:type="dxa"/>
          </w:tcPr>
          <w:p w:rsidR="0071540B" w:rsidRPr="00C41CD9" w:rsidRDefault="0071540B" w:rsidP="0071540B">
            <w:pPr>
              <w:rPr>
                <w:szCs w:val="18"/>
              </w:rPr>
            </w:pPr>
          </w:p>
        </w:tc>
        <w:tc>
          <w:tcPr>
            <w:tcW w:w="2170" w:type="dxa"/>
          </w:tcPr>
          <w:p w:rsidR="0071540B" w:rsidRPr="00C41CD9" w:rsidRDefault="00200EE4" w:rsidP="0071540B">
            <w:pPr>
              <w:ind w:left="81" w:hanging="81"/>
              <w:rPr>
                <w:szCs w:val="18"/>
              </w:rPr>
            </w:pPr>
            <w:r>
              <w:rPr>
                <w:szCs w:val="18"/>
              </w:rPr>
              <w:t>  </w:t>
            </w:r>
            <w:r w:rsidR="0071540B">
              <w:rPr>
                <w:szCs w:val="18"/>
              </w:rPr>
              <w:t>32011L0083</w:t>
            </w:r>
          </w:p>
        </w:tc>
      </w:tr>
      <w:tr w:rsidR="0071540B" w:rsidTr="0071540B">
        <w:tc>
          <w:tcPr>
            <w:tcW w:w="2019" w:type="dxa"/>
          </w:tcPr>
          <w:p w:rsidR="0071540B" w:rsidRDefault="0071540B" w:rsidP="0071540B">
            <w:pPr>
              <w:rPr>
                <w:szCs w:val="18"/>
              </w:rPr>
            </w:pPr>
            <w:r>
              <w:rPr>
                <w:szCs w:val="18"/>
              </w:rPr>
              <w:t>Lag om ändring i lagen (1994:1512) om avtalsvillkor i konsumentförhållanden</w:t>
            </w:r>
          </w:p>
          <w:p w:rsidR="0071540B" w:rsidRPr="00C41CD9" w:rsidRDefault="0071540B" w:rsidP="0071540B">
            <w:pPr>
              <w:rPr>
                <w:szCs w:val="18"/>
              </w:rPr>
            </w:pPr>
          </w:p>
        </w:tc>
        <w:tc>
          <w:tcPr>
            <w:tcW w:w="1869" w:type="dxa"/>
          </w:tcPr>
          <w:p w:rsidR="0071540B" w:rsidRPr="00C41CD9" w:rsidRDefault="0071540B" w:rsidP="0071540B">
            <w:pPr>
              <w:rPr>
                <w:szCs w:val="18"/>
              </w:rPr>
            </w:pPr>
          </w:p>
        </w:tc>
        <w:tc>
          <w:tcPr>
            <w:tcW w:w="2170" w:type="dxa"/>
          </w:tcPr>
          <w:p w:rsidR="0071540B" w:rsidRPr="00C41CD9" w:rsidRDefault="00FB3225" w:rsidP="0071540B">
            <w:pPr>
              <w:rPr>
                <w:szCs w:val="18"/>
              </w:rPr>
            </w:pPr>
            <w:r>
              <w:rPr>
                <w:szCs w:val="18"/>
              </w:rPr>
              <w:t>  </w:t>
            </w:r>
            <w:r w:rsidR="00200EE4">
              <w:rPr>
                <w:szCs w:val="18"/>
              </w:rPr>
              <w:t>32011L0083</w:t>
            </w:r>
          </w:p>
        </w:tc>
      </w:tr>
      <w:tr w:rsidR="0071540B" w:rsidTr="0071540B">
        <w:tc>
          <w:tcPr>
            <w:tcW w:w="2019" w:type="dxa"/>
          </w:tcPr>
          <w:p w:rsidR="0071540B" w:rsidRDefault="0071540B" w:rsidP="0071540B">
            <w:pPr>
              <w:rPr>
                <w:szCs w:val="18"/>
              </w:rPr>
            </w:pPr>
            <w:r>
              <w:rPr>
                <w:szCs w:val="18"/>
              </w:rPr>
              <w:t>Lag om ändring i distans- och hemförsäljningslagen (2005:59)</w:t>
            </w:r>
          </w:p>
          <w:p w:rsidR="0071540B" w:rsidRPr="00C41CD9" w:rsidRDefault="0071540B" w:rsidP="0071540B">
            <w:pPr>
              <w:rPr>
                <w:szCs w:val="18"/>
              </w:rPr>
            </w:pPr>
          </w:p>
        </w:tc>
        <w:tc>
          <w:tcPr>
            <w:tcW w:w="1869" w:type="dxa"/>
          </w:tcPr>
          <w:p w:rsidR="0071540B" w:rsidRPr="00C41CD9" w:rsidRDefault="0071540B" w:rsidP="0071540B">
            <w:pPr>
              <w:rPr>
                <w:szCs w:val="18"/>
              </w:rPr>
            </w:pPr>
          </w:p>
        </w:tc>
        <w:tc>
          <w:tcPr>
            <w:tcW w:w="2170" w:type="dxa"/>
          </w:tcPr>
          <w:p w:rsidR="0071540B" w:rsidRPr="00C41CD9" w:rsidRDefault="00FB3225" w:rsidP="0071540B">
            <w:pPr>
              <w:rPr>
                <w:szCs w:val="18"/>
              </w:rPr>
            </w:pPr>
            <w:r>
              <w:rPr>
                <w:szCs w:val="18"/>
              </w:rPr>
              <w:t>  </w:t>
            </w:r>
            <w:r w:rsidR="00200EE4">
              <w:rPr>
                <w:szCs w:val="18"/>
              </w:rPr>
              <w:t>32011L0083</w:t>
            </w:r>
          </w:p>
        </w:tc>
      </w:tr>
      <w:tr w:rsidR="00203663" w:rsidTr="004A6186">
        <w:tc>
          <w:tcPr>
            <w:tcW w:w="2019" w:type="dxa"/>
          </w:tcPr>
          <w:p w:rsidR="00F93B27" w:rsidRDefault="0071540B" w:rsidP="004A6186">
            <w:pPr>
              <w:rPr>
                <w:szCs w:val="18"/>
              </w:rPr>
            </w:pPr>
            <w:r>
              <w:rPr>
                <w:szCs w:val="18"/>
              </w:rPr>
              <w:t>Lag om ändring i marknadsföringslagen (2008:486)</w:t>
            </w:r>
          </w:p>
          <w:p w:rsidR="00F93B27" w:rsidRPr="00C41CD9" w:rsidRDefault="00F93B27" w:rsidP="004A6186">
            <w:pPr>
              <w:rPr>
                <w:szCs w:val="18"/>
              </w:rPr>
            </w:pPr>
          </w:p>
        </w:tc>
        <w:tc>
          <w:tcPr>
            <w:tcW w:w="1869" w:type="dxa"/>
          </w:tcPr>
          <w:p w:rsidR="00203663" w:rsidRPr="00C41CD9" w:rsidRDefault="00203663" w:rsidP="004A6186">
            <w:pPr>
              <w:rPr>
                <w:szCs w:val="18"/>
              </w:rPr>
            </w:pPr>
          </w:p>
        </w:tc>
        <w:tc>
          <w:tcPr>
            <w:tcW w:w="2170" w:type="dxa"/>
          </w:tcPr>
          <w:p w:rsidR="00203663" w:rsidRPr="00C41CD9" w:rsidRDefault="00FB3225" w:rsidP="00F93B27">
            <w:pPr>
              <w:rPr>
                <w:szCs w:val="18"/>
              </w:rPr>
            </w:pPr>
            <w:r>
              <w:rPr>
                <w:szCs w:val="18"/>
              </w:rPr>
              <w:t>  </w:t>
            </w:r>
            <w:r w:rsidR="00200EE4">
              <w:rPr>
                <w:szCs w:val="18"/>
              </w:rPr>
              <w:t>32011L0083</w:t>
            </w:r>
          </w:p>
        </w:tc>
      </w:tr>
      <w:tr w:rsidR="00203663" w:rsidTr="004A6186">
        <w:tc>
          <w:tcPr>
            <w:tcW w:w="2019" w:type="dxa"/>
          </w:tcPr>
          <w:p w:rsidR="00F93B27" w:rsidRDefault="00F93B27" w:rsidP="00F93B27">
            <w:pPr>
              <w:rPr>
                <w:szCs w:val="18"/>
              </w:rPr>
            </w:pPr>
          </w:p>
          <w:p w:rsidR="00203663" w:rsidRPr="00C41CD9" w:rsidRDefault="00203663" w:rsidP="00F93B27">
            <w:pPr>
              <w:rPr>
                <w:szCs w:val="18"/>
              </w:rPr>
            </w:pPr>
          </w:p>
        </w:tc>
        <w:tc>
          <w:tcPr>
            <w:tcW w:w="1869" w:type="dxa"/>
          </w:tcPr>
          <w:p w:rsidR="00203663" w:rsidRPr="00C41CD9" w:rsidRDefault="00203663" w:rsidP="004A6186">
            <w:pPr>
              <w:rPr>
                <w:szCs w:val="18"/>
              </w:rPr>
            </w:pPr>
          </w:p>
        </w:tc>
        <w:tc>
          <w:tcPr>
            <w:tcW w:w="2170" w:type="dxa"/>
          </w:tcPr>
          <w:p w:rsidR="00203663" w:rsidRPr="00C41CD9" w:rsidRDefault="00203663" w:rsidP="00F93B27">
            <w:pPr>
              <w:rPr>
                <w:szCs w:val="18"/>
              </w:rPr>
            </w:pPr>
          </w:p>
        </w:tc>
      </w:tr>
      <w:tr w:rsidR="00203663" w:rsidTr="004A6186">
        <w:tc>
          <w:tcPr>
            <w:tcW w:w="2019" w:type="dxa"/>
          </w:tcPr>
          <w:p w:rsidR="00F93B27" w:rsidRDefault="00F93B27" w:rsidP="00F93B27">
            <w:pPr>
              <w:rPr>
                <w:szCs w:val="18"/>
              </w:rPr>
            </w:pPr>
          </w:p>
          <w:p w:rsidR="00203663" w:rsidRPr="00C41CD9" w:rsidRDefault="00203663" w:rsidP="00F93B27">
            <w:pPr>
              <w:rPr>
                <w:szCs w:val="18"/>
              </w:rPr>
            </w:pPr>
          </w:p>
        </w:tc>
        <w:tc>
          <w:tcPr>
            <w:tcW w:w="1869" w:type="dxa"/>
          </w:tcPr>
          <w:p w:rsidR="00203663" w:rsidRPr="00C41CD9" w:rsidRDefault="00203663" w:rsidP="004A6186">
            <w:pPr>
              <w:rPr>
                <w:szCs w:val="18"/>
              </w:rPr>
            </w:pPr>
          </w:p>
        </w:tc>
        <w:tc>
          <w:tcPr>
            <w:tcW w:w="2170" w:type="dxa"/>
          </w:tcPr>
          <w:p w:rsidR="00203663" w:rsidRPr="00C41CD9" w:rsidRDefault="00203663" w:rsidP="00F93B27">
            <w:pPr>
              <w:rPr>
                <w:szCs w:val="18"/>
              </w:rPr>
            </w:pPr>
          </w:p>
        </w:tc>
      </w:tr>
      <w:tr w:rsidR="00203663" w:rsidTr="004A6186">
        <w:tc>
          <w:tcPr>
            <w:tcW w:w="2019" w:type="dxa"/>
          </w:tcPr>
          <w:p w:rsidR="00203663" w:rsidRPr="00C41CD9" w:rsidRDefault="00203663" w:rsidP="004A6186">
            <w:pPr>
              <w:rPr>
                <w:szCs w:val="18"/>
              </w:rPr>
            </w:pPr>
          </w:p>
        </w:tc>
        <w:tc>
          <w:tcPr>
            <w:tcW w:w="1869" w:type="dxa"/>
          </w:tcPr>
          <w:p w:rsidR="00203663" w:rsidRPr="00C41CD9" w:rsidRDefault="00203663" w:rsidP="004A6186">
            <w:pPr>
              <w:rPr>
                <w:szCs w:val="18"/>
              </w:rPr>
            </w:pPr>
          </w:p>
        </w:tc>
        <w:tc>
          <w:tcPr>
            <w:tcW w:w="2170" w:type="dxa"/>
          </w:tcPr>
          <w:p w:rsidR="00203663" w:rsidRPr="00C41CD9" w:rsidRDefault="00203663" w:rsidP="00F93B27">
            <w:pPr>
              <w:rPr>
                <w:szCs w:val="18"/>
              </w:rPr>
            </w:pPr>
          </w:p>
        </w:tc>
      </w:tr>
    </w:tbl>
    <w:p w:rsidR="00203663" w:rsidRPr="003C4EDF" w:rsidRDefault="00203663" w:rsidP="00912032">
      <w:pPr>
        <w:pStyle w:val="Brdtextmedindrag"/>
        <w:ind w:firstLine="0"/>
      </w:pPr>
    </w:p>
    <w:sectPr w:rsidR="00203663" w:rsidRPr="003C4EDF" w:rsidSect="00697A2A">
      <w:headerReference w:type="even" r:id="rId34"/>
      <w:pgSz w:w="9356" w:h="13721" w:code="9"/>
      <w:pgMar w:top="794" w:right="2438" w:bottom="1191" w:left="1020" w:header="0" w:footer="709" w:gutter="0"/>
      <w:cols w:space="720"/>
      <w:docGrid w:linePitch="245"/>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E45539" w:rsidRDefault="00E45539">
      <w:r>
        <w:separator/>
      </w:r>
    </w:p>
  </w:endnote>
  <w:endnote w:type="continuationSeparator" w:id="0">
    <w:p w:rsidR="00E45539" w:rsidRDefault="00E45539">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EF" w:usb1="C0007841"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AFF" w:usb1="C0007843" w:usb2="00000009" w:usb3="00000000" w:csb0="000001FF"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000000000000000"/>
    <w:charset w:val="00"/>
    <w:family w:val="modern"/>
    <w:notTrueType/>
    <w:pitch w:val="variable"/>
    <w:sig w:usb0="800000AF" w:usb1="4000204A" w:usb2="00000000" w:usb3="00000000" w:csb0="00000001" w:csb1="00000000"/>
  </w:font>
  <w:font w:name="Trade Gothic Pro">
    <w:panose1 w:val="00000000000000000000"/>
    <w:charset w:val="00"/>
    <w:family w:val="modern"/>
    <w:notTrueType/>
    <w:pitch w:val="variable"/>
    <w:sig w:usb0="800000AF" w:usb1="5000204A" w:usb2="00000000" w:usb3="00000000" w:csb0="0000009B" w:csb1="00000000"/>
  </w:font>
  <w:font w:name="Tahoma">
    <w:panose1 w:val="020B0604030504040204"/>
    <w:charset w:val="00"/>
    <w:family w:val="swiss"/>
    <w:pitch w:val="variable"/>
    <w:sig w:usb0="E1002AFF" w:usb1="C000605B" w:usb2="00000029" w:usb3="00000000" w:csb0="000101FF" w:csb1="00000000"/>
  </w:font>
  <w:font w:name="Calibri">
    <w:panose1 w:val="020F0502020204030204"/>
    <w:charset w:val="00"/>
    <w:family w:val="swiss"/>
    <w:pitch w:val="variable"/>
    <w:sig w:usb0="E10002FF" w:usb1="4000ACFF" w:usb2="00000009" w:usb3="00000000" w:csb0="0000019F" w:csb1="00000000"/>
  </w:font>
  <w:font w:name="OrigGarmnd BT">
    <w:panose1 w:val="02020602050306020403"/>
    <w:charset w:val="00"/>
    <w:family w:val="roman"/>
    <w:pitch w:val="variable"/>
    <w:sig w:usb0="00000087" w:usb1="00000000" w:usb2="00000000" w:usb3="00000000" w:csb0="0000001B"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1" w:name="Rksidnr2"/>
  <w:bookmarkEnd w:id="1"/>
  <w:p w:rsidR="00E45539" w:rsidRPr="0060020A" w:rsidRDefault="00E45539"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28673E">
      <w:rPr>
        <w:noProof/>
        <w:sz w:val="20"/>
      </w:rPr>
      <w:t>186</w:t>
    </w:r>
    <w:r>
      <w:rPr>
        <w:sz w:val="20"/>
      </w:rPr>
      <w:fldChar w:fldCharType="end"/>
    </w:r>
  </w:p>
  <w:p w:rsidR="00E45539" w:rsidRDefault="00E45539">
    <w:pPr>
      <w:pStyle w:val="Sidfot"/>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2" w:name="Rksidnr3"/>
  <w:bookmarkEnd w:id="2"/>
  <w:p w:rsidR="00E45539" w:rsidRPr="0060020A" w:rsidRDefault="00E4553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28673E">
      <w:rPr>
        <w:noProof/>
        <w:sz w:val="20"/>
      </w:rPr>
      <w:t>187</w:t>
    </w:r>
    <w:r>
      <w:rPr>
        <w:sz w:val="20"/>
      </w:rPr>
      <w:fldChar w:fldCharType="end"/>
    </w:r>
  </w:p>
  <w:p w:rsidR="00E45539" w:rsidRPr="0060020A" w:rsidRDefault="00E45539" w:rsidP="006E5DCA">
    <w:pPr>
      <w:pStyle w:val="Brdtext"/>
    </w:pP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3" w:name="RKsidnr"/>
  <w:bookmarkEnd w:id="3"/>
  <w:p w:rsidR="00E45539" w:rsidRPr="0060020A" w:rsidRDefault="00E4553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sidR="0028673E">
      <w:rPr>
        <w:noProof/>
        <w:sz w:val="20"/>
      </w:rPr>
      <w:t>1</w:t>
    </w:r>
    <w:r w:rsidRPr="0060020A">
      <w:rPr>
        <w:sz w:val="20"/>
      </w:rPr>
      <w:fldChar w:fldCharType="end"/>
    </w:r>
  </w:p>
  <w:p w:rsidR="00E45539" w:rsidRDefault="00E45539" w:rsidP="006E5DCA">
    <w:pPr>
      <w:pStyle w:val="Brdtext"/>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E45539" w:rsidRPr="0053240A" w:rsidRDefault="00E45539" w:rsidP="0053240A">
      <w:pPr>
        <w:pStyle w:val="Sidfot"/>
      </w:pPr>
    </w:p>
  </w:footnote>
  <w:footnote w:type="continuationSeparator" w:id="0">
    <w:p w:rsidR="00E45539" w:rsidRPr="0053240A" w:rsidRDefault="00E45539" w:rsidP="0053240A">
      <w:pPr>
        <w:pStyle w:val="Sidfot"/>
      </w:pPr>
    </w:p>
  </w:footnote>
  <w:footnote w:type="continuationNotice" w:id="1">
    <w:p w:rsidR="00E45539" w:rsidRDefault="00E45539"/>
  </w:footnote>
  <w:footnote w:id="2">
    <w:p w:rsidR="00E45539" w:rsidRDefault="00E45539" w:rsidP="00655D68">
      <w:pPr>
        <w:pStyle w:val="Fotnotstext"/>
      </w:pPr>
      <w:r>
        <w:rPr>
          <w:rStyle w:val="Fotnotsreferens"/>
        </w:rPr>
        <w:footnoteRef/>
      </w:r>
      <w:r>
        <w:t xml:space="preserve"> </w:t>
      </w:r>
      <w:r w:rsidRPr="00AA7A9F">
        <w:t>Jfr Europaparlamentets och rådets direktiv 2011/83/EU av den 25 oktober 2011 om konsumenträttigheter och om ändring av rådets direktiv 93/13/EEG och Europa</w:t>
      </w:r>
      <w:r>
        <w:softHyphen/>
      </w:r>
      <w:r w:rsidRPr="00AA7A9F">
        <w:t>parlamentets och rådets direktiv 1999/44/EG och om upphävande av rådets direktiv 85/577/EEG och Europaparlamentets och rådets direktiv 97/7/EG (EUT L 304, 22.11.2011, s.</w:t>
      </w:r>
      <w:r>
        <w:t> </w:t>
      </w:r>
      <w:r w:rsidRPr="00AA7A9F">
        <w:t>64, Celex 32011L0083).</w:t>
      </w:r>
    </w:p>
  </w:footnote>
  <w:footnote w:id="3">
    <w:p w:rsidR="00E45539" w:rsidRDefault="00E45539" w:rsidP="00655D68">
      <w:pPr>
        <w:pStyle w:val="Fotnotstext"/>
      </w:pPr>
      <w:r>
        <w:rPr>
          <w:rStyle w:val="Fotnotsreferens"/>
        </w:rPr>
        <w:footnoteRef/>
      </w:r>
      <w:r>
        <w:t xml:space="preserve"> Senaste lydelse 2005:64.</w:t>
      </w:r>
    </w:p>
  </w:footnote>
  <w:footnote w:id="4">
    <w:p w:rsidR="00E45539" w:rsidRDefault="00E45539" w:rsidP="00655D68">
      <w:pPr>
        <w:pStyle w:val="Fotnotstext"/>
      </w:pPr>
      <w:r>
        <w:rPr>
          <w:rStyle w:val="Fotnotsreferens"/>
        </w:rPr>
        <w:footnoteRef/>
      </w:r>
      <w:r>
        <w:t xml:space="preserve"> Senaste lydelse 2005:64.</w:t>
      </w:r>
    </w:p>
  </w:footnote>
  <w:footnote w:id="5">
    <w:p w:rsidR="00E45539" w:rsidRDefault="00E45539" w:rsidP="00655D68">
      <w:pPr>
        <w:pStyle w:val="Fotnotstext"/>
      </w:pPr>
      <w:r>
        <w:rPr>
          <w:rStyle w:val="Fotnotsreferens"/>
        </w:rPr>
        <w:footnoteRef/>
      </w:r>
      <w:r>
        <w:t xml:space="preserve"> </w:t>
      </w:r>
      <w:r w:rsidRPr="00730438">
        <w:t>Jfr Europaparlamentets och rådets direktiv 2011/83/EU av den 25 oktober 2011 om konsumenträttigheter och om ändring av rådets direktiv 93/13/EEG och Europa</w:t>
      </w:r>
      <w:r>
        <w:softHyphen/>
      </w:r>
      <w:r w:rsidRPr="00730438">
        <w:t>parlamentets och rådets direktiv 1999/44/EG och om upphävande av rådets direktiv 85/577/EEG och Europaparlamentets och rådets direktiv 97/7/EG (EUT L 304, 22.11.2011, s.</w:t>
      </w:r>
      <w:r>
        <w:t> </w:t>
      </w:r>
      <w:r w:rsidRPr="00730438">
        <w:t>64, Celex 32011L0083).</w:t>
      </w:r>
    </w:p>
  </w:footnote>
  <w:footnote w:id="6">
    <w:p w:rsidR="00E45539" w:rsidRDefault="00E45539" w:rsidP="00655D68">
      <w:pPr>
        <w:pStyle w:val="Fotnotstext"/>
      </w:pPr>
      <w:r>
        <w:rPr>
          <w:rStyle w:val="Fotnotsreferens"/>
        </w:rPr>
        <w:footnoteRef/>
      </w:r>
      <w:r>
        <w:t xml:space="preserve"> </w:t>
      </w:r>
      <w:r w:rsidRPr="00724E52">
        <w:t>Jfr Europaparlamentets och rådets direktiv 2011/83/EU av den 25 oktober 2011 om konsumenträttigheter och om ändring av rådets direktiv 93/13/EEG och Europa</w:t>
      </w:r>
      <w:r>
        <w:softHyphen/>
      </w:r>
      <w:r w:rsidRPr="00724E52">
        <w:t>parlamentets och rådets direktiv 1999/44/EG och om upphävande av rådets direktiv 85/577/EEG och Europaparlamentets och rådets direktiv 97/7/EG (EUT L 304, 22.11.2011, s.</w:t>
      </w:r>
      <w:r>
        <w:t> </w:t>
      </w:r>
      <w:r w:rsidRPr="00724E52">
        <w:t>64, Celex 32011L0083).</w:t>
      </w:r>
    </w:p>
  </w:footnote>
  <w:footnote w:id="7">
    <w:p w:rsidR="00E45539" w:rsidRDefault="00E45539" w:rsidP="00655D68">
      <w:pPr>
        <w:pStyle w:val="Fotnotstext"/>
      </w:pPr>
      <w:r>
        <w:rPr>
          <w:rStyle w:val="Fotnotsreferens"/>
        </w:rPr>
        <w:footnoteRef/>
      </w:r>
      <w:r>
        <w:t xml:space="preserve"> Senaste lydelse 2012:68.</w:t>
      </w:r>
    </w:p>
  </w:footnote>
  <w:footnote w:id="8">
    <w:p w:rsidR="00E45539" w:rsidRDefault="00E45539" w:rsidP="00655D68">
      <w:pPr>
        <w:pStyle w:val="Fotnotstext"/>
      </w:pPr>
      <w:r>
        <w:rPr>
          <w:rStyle w:val="Fotnotsreferens"/>
        </w:rPr>
        <w:footnoteRef/>
      </w:r>
      <w:r>
        <w:t xml:space="preserve"> Senaste lydelse 2010:761.</w:t>
      </w:r>
    </w:p>
  </w:footnote>
  <w:footnote w:id="9">
    <w:p w:rsidR="00E45539" w:rsidRDefault="00E45539" w:rsidP="00655D68">
      <w:pPr>
        <w:pStyle w:val="Fotnotstext"/>
      </w:pPr>
      <w:r>
        <w:rPr>
          <w:rStyle w:val="Fotnotsreferens"/>
        </w:rPr>
        <w:footnoteRef/>
      </w:r>
      <w:r>
        <w:t xml:space="preserve"> Senaste lydelse 2012:68.</w:t>
      </w:r>
    </w:p>
  </w:footnote>
  <w:footnote w:id="10">
    <w:p w:rsidR="00E45539" w:rsidRDefault="00E45539" w:rsidP="00655D68">
      <w:pPr>
        <w:pStyle w:val="Fotnotstext"/>
      </w:pPr>
      <w:r>
        <w:rPr>
          <w:rStyle w:val="Fotnotsreferens"/>
        </w:rPr>
        <w:footnoteRef/>
      </w:r>
      <w:r>
        <w:t xml:space="preserve"> Senaste lydelse 2008:512.</w:t>
      </w:r>
    </w:p>
  </w:footnote>
  <w:footnote w:id="11">
    <w:p w:rsidR="00E45539" w:rsidRDefault="00E45539" w:rsidP="00655D68">
      <w:pPr>
        <w:pStyle w:val="Fotnotstext"/>
      </w:pPr>
      <w:r>
        <w:rPr>
          <w:rStyle w:val="Fotnotsreferens"/>
        </w:rPr>
        <w:footnoteRef/>
      </w:r>
      <w:r>
        <w:t xml:space="preserve"> </w:t>
      </w:r>
      <w:r w:rsidRPr="006969EC">
        <w:t>Jfr Europaparlamentets och rådets direktiv 2011/83/EU av den 25 oktober 2011 om konsumenträttigheter och om ändring av rådets direktiv 93/13/EEG och Europa</w:t>
      </w:r>
      <w:r>
        <w:softHyphen/>
      </w:r>
      <w:r w:rsidRPr="006969EC">
        <w:t>parlamentets och rådets direktiv 1999/44/EG och om upphävande av rådets direktiv 85/577/EEG och Europaparlamentets och rådets direktiv 97/7/EG (EUT L 304, 22.11.2011, s.</w:t>
      </w:r>
      <w:r>
        <w:t> </w:t>
      </w:r>
      <w:r w:rsidRPr="006969EC">
        <w:t>64, Celex 32011L0083).</w:t>
      </w:r>
    </w:p>
  </w:footnote>
  <w:footnote w:id="12">
    <w:p w:rsidR="00E45539" w:rsidRDefault="00E45539" w:rsidP="00655D68">
      <w:pPr>
        <w:pStyle w:val="Fotnotstext"/>
      </w:pPr>
      <w:r>
        <w:rPr>
          <w:rStyle w:val="Fotnotsreferens"/>
        </w:rPr>
        <w:footnoteRef/>
      </w:r>
      <w:r>
        <w:t xml:space="preserve"> Senaste lydelse 2013:27.</w:t>
      </w:r>
    </w:p>
  </w:footnote>
  <w:footnote w:id="13">
    <w:p w:rsidR="00E45539" w:rsidRDefault="00E45539" w:rsidP="00655D68">
      <w:pPr>
        <w:pStyle w:val="Fotnotstext"/>
      </w:pPr>
      <w:r>
        <w:rPr>
          <w:rStyle w:val="Fotnotsreferens"/>
        </w:rPr>
        <w:footnoteRef/>
      </w:r>
      <w:r>
        <w:t xml:space="preserve"> </w:t>
      </w:r>
      <w:r w:rsidRPr="00B02939">
        <w:t>Europaparlamentet och rådets direktiv 2011/83/EU av den 25 oktober 2011 om konsumenträttigheter och om ändring av rådets direktiv 93/13/EEG och Europa</w:t>
      </w:r>
      <w:r>
        <w:softHyphen/>
      </w:r>
      <w:r w:rsidRPr="00B02939">
        <w:t>parlamentets och rådets direktiv 1999/44/EG och om upphävande av rådets direktiv 85/577/EEG och Europaparlamentets och rådets direktiv 97/7/EG (EUT L 304, 22.11.2011, s.</w:t>
      </w:r>
      <w:r>
        <w:t> </w:t>
      </w:r>
      <w:r w:rsidRPr="00B02939">
        <w:t>64, Celex 32011L0083).</w:t>
      </w:r>
    </w:p>
  </w:footnote>
  <w:footnote w:id="14">
    <w:p w:rsidR="00E45539" w:rsidRDefault="00E45539" w:rsidP="00655D68">
      <w:pPr>
        <w:pStyle w:val="Fotnotstext"/>
      </w:pPr>
      <w:r>
        <w:rPr>
          <w:rStyle w:val="Fotnotsreferens"/>
        </w:rPr>
        <w:footnoteRef/>
      </w:r>
      <w:r>
        <w:t xml:space="preserve"> </w:t>
      </w:r>
      <w:r w:rsidRPr="009C4E5C">
        <w:t>Rådets direktiv 90/314/EEG av den 13 juni 1990 om paketresor, semesterpaket och andra paketarrangemang (EGT L 158, 23.6.1990, s. 59, Celex 31990L0314).</w:t>
      </w:r>
    </w:p>
  </w:footnote>
  <w:footnote w:id="15">
    <w:p w:rsidR="00E45539" w:rsidRDefault="00E45539" w:rsidP="00655D68">
      <w:pPr>
        <w:pStyle w:val="Fotnotstext"/>
      </w:pPr>
      <w:r>
        <w:rPr>
          <w:rStyle w:val="Fotnotsreferens"/>
        </w:rPr>
        <w:footnoteRef/>
      </w:r>
      <w:r>
        <w:t xml:space="preserve"> </w:t>
      </w:r>
      <w:r w:rsidRPr="009C4E5C">
        <w:t>Europaparlamentets och rådets direktiv 2008/122/EG av den 14 januari 2009 om konsumentskydd vid vissa aspekter av avtal om tidsdelat boende, långfristiga semester-produkter, återförsäljning och byte (EUT L 33, 3.2.2009, s. 10, Celex 32008L0122).</w:t>
      </w:r>
    </w:p>
  </w:footnote>
  <w:footnote w:id="16">
    <w:p w:rsidR="00E45539" w:rsidRDefault="00E45539" w:rsidP="00655D68">
      <w:pPr>
        <w:pStyle w:val="Fotnotstext"/>
      </w:pPr>
      <w:r>
        <w:rPr>
          <w:rStyle w:val="Fotnotsreferens"/>
        </w:rPr>
        <w:footnoteRef/>
      </w:r>
      <w:r>
        <w:t xml:space="preserve"> </w:t>
      </w:r>
      <w:r w:rsidRPr="007562E1">
        <w:t>Europaparlamentets och rådets direktiv 2008/48/EG av den 23 april 2008 om konsument</w:t>
      </w:r>
      <w:r>
        <w:softHyphen/>
      </w:r>
      <w:r w:rsidRPr="007562E1">
        <w:t>kreditavtal och om upphävande av rådets direktiv 87/102/EEG (EUT L 133, 22.5.2008, s.</w:t>
      </w:r>
      <w:r>
        <w:t> </w:t>
      </w:r>
      <w:r w:rsidRPr="007562E1">
        <w:t>66, Celex 32008L0048).</w:t>
      </w:r>
    </w:p>
  </w:footnote>
  <w:footnote w:id="17">
    <w:p w:rsidR="00E45539" w:rsidRDefault="00E45539" w:rsidP="00655D68">
      <w:pPr>
        <w:pStyle w:val="Fotnotstext"/>
      </w:pPr>
      <w:r>
        <w:rPr>
          <w:rStyle w:val="Fotnotsreferens"/>
        </w:rPr>
        <w:footnoteRef/>
      </w:r>
      <w:r>
        <w:t xml:space="preserve"> </w:t>
      </w:r>
      <w:r w:rsidRPr="007D6AB7">
        <w:t>Europaparlamentets och rådets förordning (EG) nr 1371/2007 av den 23 oktober 2007 om rättigheter och skyldigheter för tågresenärer (EUT L 315, 3.12.2007, s. 14, Celex</w:t>
      </w:r>
      <w:r>
        <w:t xml:space="preserve"> </w:t>
      </w:r>
      <w:r w:rsidRPr="007D6AB7">
        <w:t>32007R1371).</w:t>
      </w:r>
    </w:p>
  </w:footnote>
  <w:footnote w:id="18">
    <w:p w:rsidR="00E45539" w:rsidRDefault="00E45539" w:rsidP="00655D68">
      <w:pPr>
        <w:pStyle w:val="Fotnotstext"/>
      </w:pPr>
      <w:r>
        <w:rPr>
          <w:rStyle w:val="Fotnotsreferens"/>
        </w:rPr>
        <w:footnoteRef/>
      </w:r>
      <w:r>
        <w:t xml:space="preserve"> Europaparlamentets och rådets förordning (EU) nr 181/2011 av den 16 februari 2011 om passagerares rättigheter vid busstransport och om ändring av förordning (EG) nr 2006/2004 (EUT L 55, 28.2.2011. s. 1, Celex 32011R0181).</w:t>
      </w:r>
    </w:p>
  </w:footnote>
  <w:footnote w:id="19">
    <w:p w:rsidR="00E45539" w:rsidRDefault="00E45539" w:rsidP="00655D68">
      <w:pPr>
        <w:pStyle w:val="Fotnotstext"/>
      </w:pPr>
      <w:r>
        <w:rPr>
          <w:rStyle w:val="Fotnotsreferens"/>
        </w:rPr>
        <w:footnoteRef/>
      </w:r>
      <w:r>
        <w:t xml:space="preserve"> Europaparlamentets och rådets förordning (EU) nr 1177/2010 av den 24 november 2010 om passagerares rättigheter vid resor till sjöss och på inre vattenvägar och om ändring av förordning (EG) nr 2006/2004 (EUT L 334, 17.12.2010, s. 1 (Celex 32010R1177).</w:t>
      </w:r>
    </w:p>
  </w:footnote>
  <w:footnote w:id="20">
    <w:p w:rsidR="00E45539" w:rsidRDefault="00E45539" w:rsidP="00655D68">
      <w:pPr>
        <w:pStyle w:val="Fotnotstext"/>
      </w:pPr>
      <w:r>
        <w:rPr>
          <w:rStyle w:val="Fotnotsreferens"/>
        </w:rPr>
        <w:footnoteRef/>
      </w:r>
      <w:r>
        <w:t xml:space="preserve"> </w:t>
      </w:r>
      <w:r w:rsidRPr="00A309EA">
        <w:t>Europaparlamentets och rådets direktiv 2002/65/EG av den 23 september 2002 om distansförsäljning av finansiella tjänster till konsumenter och om ändring av rådets direktiv 90/619/EEG samt direktiven 97/7/EG och 98/27/EG (EGT L 271, 9.10.2002, s. 16, Celex</w:t>
      </w:r>
      <w:r>
        <w:t> </w:t>
      </w:r>
      <w:r w:rsidRPr="00A309EA">
        <w:t>32002L0065).</w:t>
      </w:r>
    </w:p>
  </w:footnote>
  <w:footnote w:id="21">
    <w:p w:rsidR="00E45539" w:rsidRDefault="00E45539" w:rsidP="00655D68">
      <w:pPr>
        <w:pStyle w:val="Fotnotstext"/>
      </w:pPr>
      <w:r>
        <w:rPr>
          <w:rStyle w:val="Fotnotsreferens"/>
        </w:rPr>
        <w:footnoteRef/>
      </w:r>
      <w:r>
        <w:t xml:space="preserve"> Rådets direktiv 85/577/EEG av den 20 december 1985 för att skydda konsumenten i de fall då avtal ingås utanför fasta affärslokaler (EGT L 372, 31.12.1985, s. 31, Celex 31985L0577).</w:t>
      </w:r>
    </w:p>
  </w:footnote>
  <w:footnote w:id="22">
    <w:p w:rsidR="00E45539" w:rsidRDefault="00E45539" w:rsidP="00655D68">
      <w:pPr>
        <w:pStyle w:val="Fotnotstext"/>
      </w:pPr>
      <w:r>
        <w:rPr>
          <w:rStyle w:val="Fotnotsreferens"/>
        </w:rPr>
        <w:footnoteRef/>
      </w:r>
      <w:r>
        <w:t xml:space="preserve"> Meddelande från kommissionen till Europaparlamentet, rådet, ekonomiska och sociala kommittén samt regionkommittén, En strategi för konsumentpolitiken i EU – Att öka förtroendet och tillväxten, KOM 2012 (225) slutlig. </w:t>
      </w:r>
    </w:p>
  </w:footnote>
  <w:footnote w:id="23">
    <w:p w:rsidR="00E45539" w:rsidRDefault="00E45539" w:rsidP="00655D68">
      <w:pPr>
        <w:pStyle w:val="Fotnotstext"/>
      </w:pPr>
      <w:r>
        <w:rPr>
          <w:rStyle w:val="Fotnotsreferens"/>
        </w:rPr>
        <w:footnoteRef/>
      </w:r>
      <w:r>
        <w:t xml:space="preserve"> </w:t>
      </w:r>
      <w:r w:rsidRPr="00127C82">
        <w:t>Europaparlamentet och rådets direktiv 2006/123/EG av den 12 december 2006 om tjänster på den inre marknaden (EUT L 376, 27.12.2006, s. 36, Celex 32006L0123).</w:t>
      </w:r>
    </w:p>
  </w:footnote>
  <w:footnote w:id="24">
    <w:p w:rsidR="00E45539" w:rsidRDefault="00E45539" w:rsidP="00655D68">
      <w:pPr>
        <w:pStyle w:val="Fotnotstext"/>
      </w:pPr>
      <w:r>
        <w:rPr>
          <w:rStyle w:val="Fotnotsreferens"/>
        </w:rPr>
        <w:footnoteRef/>
      </w:r>
      <w:r>
        <w:t xml:space="preserve"> Rådets förordning (EEG, Euratom) nr 1182/71 av den 3 juni 1971 om regler för bestämning av perioder, datum och frister (EGT L 124, 8.6.1971, s. 1, Celex 31971R1182).</w:t>
      </w:r>
    </w:p>
  </w:footnote>
  <w:footnote w:id="25">
    <w:p w:rsidR="00E45539" w:rsidRDefault="00E45539" w:rsidP="00655D68">
      <w:pPr>
        <w:pStyle w:val="Fotnotstext"/>
      </w:pPr>
      <w:r>
        <w:rPr>
          <w:rStyle w:val="Fotnotsreferens"/>
        </w:rPr>
        <w:footnoteRef/>
      </w:r>
      <w:r>
        <w:t xml:space="preserve"> </w:t>
      </w:r>
      <w:r w:rsidRPr="00DF1963">
        <w:t>Europaparlamentets och rådets förordning (EG) nr 593/2008 av den 17 juni 2008 om tillämplig lag för avtalsförpliktelser (Rom I) (EUT L 177, 4.7.2008, s.</w:t>
      </w:r>
      <w:r>
        <w:t> </w:t>
      </w:r>
      <w:r w:rsidRPr="00DF1963">
        <w:t>6, Celex</w:t>
      </w:r>
      <w:r>
        <w:t xml:space="preserve"> </w:t>
      </w:r>
      <w:r w:rsidRPr="00DF1963">
        <w:t>32008R0593).</w:t>
      </w:r>
    </w:p>
  </w:footnote>
  <w:footnote w:id="26">
    <w:p w:rsidR="00E45539" w:rsidRDefault="00E45539" w:rsidP="00655D68">
      <w:pPr>
        <w:pStyle w:val="Fotnotstext"/>
      </w:pPr>
      <w:r>
        <w:rPr>
          <w:rStyle w:val="Fotnotsreferens"/>
        </w:rPr>
        <w:footnoteRef/>
      </w:r>
      <w:r>
        <w:t xml:space="preserve"> </w:t>
      </w:r>
      <w:r w:rsidRPr="00CF39AD">
        <w:t>Rådets direktiv 93/13/EEG av den 5 april 1993 om oskäliga villkor i konsumentavtal (EGT L 95, 21.4.1993, s.</w:t>
      </w:r>
      <w:r>
        <w:t> </w:t>
      </w:r>
      <w:r w:rsidRPr="00CF39AD">
        <w:t>29, Celex</w:t>
      </w:r>
      <w:r>
        <w:t> </w:t>
      </w:r>
      <w:r w:rsidRPr="00CF39AD">
        <w:t>31993L0013).</w:t>
      </w:r>
    </w:p>
  </w:footnote>
  <w:footnote w:id="27">
    <w:p w:rsidR="00E45539" w:rsidRDefault="00E45539" w:rsidP="00655D68">
      <w:pPr>
        <w:pStyle w:val="Fotnotstext"/>
      </w:pPr>
      <w:r>
        <w:rPr>
          <w:rStyle w:val="Fotnotsreferens"/>
        </w:rPr>
        <w:footnoteRef/>
      </w:r>
      <w:r>
        <w:t xml:space="preserve"> Europaparlamentets och rådets direktiv 2007/64/EG av den 13 november 2007 om betaltjänster på den inre marknaden och om ändring av direktiven 97/7/EG, 2002/65/EG, 2005/60/EG och 2006/48/EG samt upphävande av direktiv 97/5/EG (EUT L 319, 5.12.2007, s. 1, Celex 32007L0064).</w:t>
      </w:r>
    </w:p>
  </w:footnote>
  <w:footnote w:id="28">
    <w:p w:rsidR="00E45539" w:rsidRDefault="00E45539" w:rsidP="00655D68">
      <w:pPr>
        <w:pStyle w:val="Fotnotstext"/>
      </w:pPr>
      <w:r>
        <w:rPr>
          <w:rStyle w:val="Fotnotsreferens"/>
        </w:rPr>
        <w:footnoteRef/>
      </w:r>
      <w:r>
        <w:t xml:space="preserve"> Europaparlamentets och rådets direktiv 2005/29/EG av den 11 maj 2005 om otillbörliga affärsmetoder som tillämpas av näringsidkare gentemot konsumenter på den inre marknaden och om ändring av rådets direktiv 84/450/EEG och Europaparlamentets och rådets direktiv 97/7/EG, 98/27/EG och 2002/65/EG samt Europaparlamentets och rådets förordning (EG) nr 2006/2004 (EGT L 149, 11.6.2005, s. 22, Celex 32005L0029).</w:t>
      </w:r>
    </w:p>
  </w:footnote>
  <w:footnote w:id="29">
    <w:p w:rsidR="00E45539" w:rsidRDefault="00E45539" w:rsidP="00655D68">
      <w:pPr>
        <w:pStyle w:val="Fotnotstext"/>
      </w:pPr>
      <w:r>
        <w:rPr>
          <w:rStyle w:val="Fotnotsreferens"/>
        </w:rPr>
        <w:footnoteRef/>
      </w:r>
      <w:r>
        <w:t xml:space="preserve"> </w:t>
      </w:r>
      <w:r w:rsidRPr="00DD5153">
        <w:t>Jfr Europaparlamentets och rådets direktiv 2011/83/EU av den 25 oktober 2011 om konsumenträttigheter och om ändring av rådets direktiv 93/13/EEG och Europa</w:t>
      </w:r>
      <w:r>
        <w:softHyphen/>
      </w:r>
      <w:r w:rsidRPr="00DD5153">
        <w:t>parlamentets och rådets direktiv 1999/44/EG och om upphävande av rådets direktiv 85/577/EEG och Europaparlamentets och rådets direktiv 97/7/EG (EUT L 304, 22.11.2011, s.</w:t>
      </w:r>
      <w:r>
        <w:t> </w:t>
      </w:r>
      <w:r w:rsidRPr="00DD5153">
        <w:t>64, Celex 32011L0083).</w:t>
      </w:r>
    </w:p>
  </w:footnote>
  <w:footnote w:id="30">
    <w:p w:rsidR="00E45539" w:rsidRDefault="00E45539" w:rsidP="00655D68">
      <w:pPr>
        <w:pStyle w:val="Fotnotstext"/>
      </w:pPr>
      <w:r>
        <w:rPr>
          <w:rStyle w:val="Fotnotsreferens"/>
        </w:rPr>
        <w:footnoteRef/>
      </w:r>
      <w:r>
        <w:t xml:space="preserve"> </w:t>
      </w:r>
      <w:r w:rsidRPr="00E102B4">
        <w:t>Senaste lydelse 2005:64.</w:t>
      </w:r>
    </w:p>
  </w:footnote>
  <w:footnote w:id="31">
    <w:p w:rsidR="00E45539" w:rsidRDefault="00E45539" w:rsidP="00655D68">
      <w:pPr>
        <w:pStyle w:val="Fotnotstext"/>
      </w:pPr>
      <w:r>
        <w:rPr>
          <w:rStyle w:val="Fotnotsreferens"/>
        </w:rPr>
        <w:footnoteRef/>
      </w:r>
      <w:r>
        <w:t xml:space="preserve"> </w:t>
      </w:r>
      <w:r w:rsidRPr="0024646C">
        <w:t>Jfr Europaparlamentets och rådets direktiv 2011/83/EU av den 25 oktober 2011 om konsumenträttigheter och om ändring av rådets direktiv 93/13/EEG och Europa</w:t>
      </w:r>
      <w:r>
        <w:softHyphen/>
      </w:r>
      <w:r w:rsidRPr="0024646C">
        <w:t>parlamentets och rådets direktiv 1999/44/EG och om upphävande av rådets direktiv 85/577/EEG och Europaparlamentets och rådets direktiv 97/7/EG (EUT L 304, 22.11.2011, s.</w:t>
      </w:r>
      <w:r>
        <w:t> </w:t>
      </w:r>
      <w:r w:rsidRPr="0024646C">
        <w:t>64, Celex 32011L0083).</w:t>
      </w:r>
    </w:p>
  </w:footnote>
  <w:footnote w:id="32">
    <w:p w:rsidR="00E45539" w:rsidRDefault="00E45539" w:rsidP="00655D68">
      <w:pPr>
        <w:pStyle w:val="Fotnotstext"/>
      </w:pPr>
      <w:r>
        <w:rPr>
          <w:rStyle w:val="Fotnotsreferens"/>
        </w:rPr>
        <w:footnoteRef/>
      </w:r>
      <w:r>
        <w:t xml:space="preserve"> Jfr Europaparlamentets och rådets direktiv 2011/83/EU av den 25 oktober 2011 om konsumenträttigheter och om ändring av rådets direktiv 93/13/EEG och Europa</w:t>
      </w:r>
      <w:r>
        <w:softHyphen/>
        <w:t>parlamentets och rådets direktiv 1999/44/EG och om upphävande av rådets direktiv 85/577/EEG och Europaparlamentets och rådets direktiv 97/7/EG (EUT L 304, 22.11.2011, s. 64, Celex 32011L0083).</w:t>
      </w:r>
    </w:p>
  </w:footnote>
  <w:footnote w:id="33">
    <w:p w:rsidR="00E45539" w:rsidRDefault="00E45539" w:rsidP="00655D68">
      <w:pPr>
        <w:pStyle w:val="Fotnotstext"/>
      </w:pPr>
      <w:r>
        <w:rPr>
          <w:rStyle w:val="Fotnotsreferens"/>
        </w:rPr>
        <w:footnoteRef/>
      </w:r>
      <w:r>
        <w:t xml:space="preserve"> Senaste lydelse 2012:68.</w:t>
      </w:r>
    </w:p>
  </w:footnote>
  <w:footnote w:id="34">
    <w:p w:rsidR="00E45539" w:rsidRDefault="00E45539" w:rsidP="00655D68">
      <w:pPr>
        <w:pStyle w:val="Fotnotstext"/>
      </w:pPr>
      <w:r>
        <w:rPr>
          <w:rStyle w:val="Fotnotsreferens"/>
        </w:rPr>
        <w:footnoteRef/>
      </w:r>
      <w:r>
        <w:t xml:space="preserve"> Senaste lydelse 2010:761.</w:t>
      </w:r>
    </w:p>
  </w:footnote>
  <w:footnote w:id="35">
    <w:p w:rsidR="00E45539" w:rsidRDefault="00E45539" w:rsidP="00655D68">
      <w:pPr>
        <w:pStyle w:val="Fotnotstext"/>
      </w:pPr>
      <w:r>
        <w:rPr>
          <w:rStyle w:val="Fotnotsreferens"/>
        </w:rPr>
        <w:footnoteRef/>
      </w:r>
      <w:r>
        <w:t xml:space="preserve"> Senaste lydelse 2012:68.</w:t>
      </w:r>
    </w:p>
  </w:footnote>
  <w:footnote w:id="36">
    <w:p w:rsidR="00E45539" w:rsidRDefault="00E45539" w:rsidP="00655D68">
      <w:pPr>
        <w:pStyle w:val="Fotnotstext"/>
      </w:pPr>
      <w:r>
        <w:rPr>
          <w:rStyle w:val="Fotnotsreferens"/>
        </w:rPr>
        <w:footnoteRef/>
      </w:r>
      <w:r>
        <w:t xml:space="preserve"> Senaste lydelse 2008:512.</w:t>
      </w:r>
    </w:p>
  </w:footnote>
  <w:footnote w:id="37">
    <w:p w:rsidR="00E45539" w:rsidRDefault="00E45539" w:rsidP="00655D68">
      <w:pPr>
        <w:pStyle w:val="Fotnotstext"/>
        <w:tabs>
          <w:tab w:val="left" w:pos="284"/>
        </w:tabs>
      </w:pPr>
      <w:r>
        <w:rPr>
          <w:rStyle w:val="Fotnotsreferens"/>
        </w:rPr>
        <w:footnoteRef/>
      </w:r>
      <w:r>
        <w:t xml:space="preserve"> Jfr Europaparlamentets och rådets direktiv 2011/83/EU av den 25 oktober 2011 om konsumenträttigheter och om ändring av rådets direktiv 93/13/EEG och Europa</w:t>
      </w:r>
      <w:r>
        <w:softHyphen/>
        <w:t>parlamentets och rådets direktiv 1999/44/EG och om upphävande av rådets direktiv 85/577/EEG och Europaparlamentets och rådets direktiv 97/7/EG (EUT L 304, 22.11.2011, s. 64, Celex 32011L0083).</w:t>
      </w:r>
    </w:p>
  </w:footnote>
  <w:footnote w:id="38">
    <w:p w:rsidR="00E45539" w:rsidRDefault="00E45539" w:rsidP="00655D68">
      <w:pPr>
        <w:pStyle w:val="Fotnotstext"/>
      </w:pPr>
      <w:r>
        <w:rPr>
          <w:rStyle w:val="Fotnotsreferens"/>
        </w:rPr>
        <w:footnoteRef/>
      </w:r>
      <w:r>
        <w:t xml:space="preserve"> Senaste lydelse 2011:915.</w:t>
      </w:r>
    </w:p>
  </w:footnote>
  <w:footnote w:id="39">
    <w:p w:rsidR="00E45539" w:rsidRDefault="00E45539" w:rsidP="00655D68">
      <w:pPr>
        <w:pStyle w:val="Fotnotstext"/>
      </w:pPr>
      <w:r>
        <w:rPr>
          <w:rStyle w:val="Fotnotsreferens"/>
        </w:rPr>
        <w:footnoteRef/>
      </w:r>
      <w:r>
        <w:t xml:space="preserve"> Senaste lydelse 2012:227.</w:t>
      </w:r>
    </w:p>
  </w:footnote>
  <w:footnote w:id="40">
    <w:p w:rsidR="00E45539" w:rsidRDefault="00E45539">
      <w:pPr>
        <w:pStyle w:val="Fotnotstext"/>
      </w:pPr>
      <w:r>
        <w:rPr>
          <w:rStyle w:val="Fotnotsreferens"/>
        </w:rPr>
        <w:footnoteRef/>
      </w:r>
      <w:r>
        <w:t xml:space="preserve"> I det fall det antecknas ”ingen motsvarighet” i högerspalten är bedömningen att ingen genomförandeåtgärd i form av lagstiftning behövs.</w:t>
      </w:r>
    </w:p>
  </w:footnote>
  <w:footnote w:id="41">
    <w:p w:rsidR="00E45539" w:rsidRDefault="00E45539" w:rsidP="00C66AFA">
      <w:pPr>
        <w:pStyle w:val="Fotnotstext"/>
      </w:pPr>
      <w:r>
        <w:rPr>
          <w:rStyle w:val="Fotnotsreferens"/>
        </w:rPr>
        <w:footnoteRef/>
      </w:r>
      <w:r>
        <w:t xml:space="preserve"> </w:t>
      </w:r>
      <w:r w:rsidRPr="00AA7A9F">
        <w:t>Jfr Europaparlamentets och rådets direktiv 2011/83/EU av den 25 oktober 2011 om konsumenträttigheter och om ändring av rådets direktiv 93/13/EEG och Europa</w:t>
      </w:r>
      <w:r>
        <w:softHyphen/>
      </w:r>
      <w:r w:rsidRPr="00AA7A9F">
        <w:t>parlamentets och rådets direktiv 1999/44/EG och om upphävande av rådets direktiv 85/577/EEG och Europaparlamentets och rådets direktiv 97/7/EG (EUT L 304, 22.11.2011, s.</w:t>
      </w:r>
      <w:r>
        <w:t> </w:t>
      </w:r>
      <w:r w:rsidRPr="00AA7A9F">
        <w:t>64, Celex 32011L0083).</w:t>
      </w:r>
    </w:p>
  </w:footnote>
  <w:footnote w:id="42">
    <w:p w:rsidR="00E45539" w:rsidRDefault="00E45539" w:rsidP="00C66AFA">
      <w:pPr>
        <w:pStyle w:val="Fotnotstext"/>
      </w:pPr>
      <w:r>
        <w:rPr>
          <w:rStyle w:val="Fotnotsreferens"/>
        </w:rPr>
        <w:footnoteRef/>
      </w:r>
      <w:r>
        <w:t xml:space="preserve"> Senaste lydelse 2005:64.</w:t>
      </w:r>
    </w:p>
  </w:footnote>
  <w:footnote w:id="43">
    <w:p w:rsidR="00E45539" w:rsidRDefault="00E45539" w:rsidP="00C66AFA">
      <w:pPr>
        <w:pStyle w:val="Fotnotstext"/>
      </w:pPr>
      <w:r>
        <w:rPr>
          <w:rStyle w:val="Fotnotsreferens"/>
        </w:rPr>
        <w:footnoteRef/>
      </w:r>
      <w:r>
        <w:t xml:space="preserve"> Senaste lydelse 2005:64.</w:t>
      </w:r>
    </w:p>
  </w:footnote>
  <w:footnote w:id="44">
    <w:p w:rsidR="00E45539" w:rsidRDefault="00E45539" w:rsidP="00C66AFA">
      <w:pPr>
        <w:pStyle w:val="Fotnotstext"/>
      </w:pPr>
      <w:r>
        <w:rPr>
          <w:rStyle w:val="Fotnotsreferens"/>
        </w:rPr>
        <w:footnoteRef/>
      </w:r>
      <w:r>
        <w:t xml:space="preserve"> </w:t>
      </w:r>
      <w:r w:rsidRPr="00730438">
        <w:t>Jfr Europaparlamentets och rådets direktiv 2011/83/EU av den 25 oktober 2011 om konsumenträttigheter och om ändring av rådets direktiv 93/13/EEG och Europa</w:t>
      </w:r>
      <w:r>
        <w:softHyphen/>
      </w:r>
      <w:r w:rsidRPr="00730438">
        <w:t>parlamentets och rådets direktiv 1999/44/EG och om upphävande av rådets direktiv 85/577/EEG och Europaparlamentets och rådets direktiv 97/7/EG (EUT L 304, 22.11.2011, s.</w:t>
      </w:r>
      <w:r>
        <w:t> </w:t>
      </w:r>
      <w:r w:rsidRPr="00730438">
        <w:t>64, Celex 32011L0083).</w:t>
      </w:r>
    </w:p>
  </w:footnote>
  <w:footnote w:id="45">
    <w:p w:rsidR="00E45539" w:rsidRDefault="00E45539" w:rsidP="00C66AFA">
      <w:pPr>
        <w:pStyle w:val="Fotnotstext"/>
      </w:pPr>
      <w:r>
        <w:rPr>
          <w:rStyle w:val="Fotnotsreferens"/>
        </w:rPr>
        <w:footnoteRef/>
      </w:r>
      <w:r>
        <w:t xml:space="preserve"> </w:t>
      </w:r>
      <w:r w:rsidRPr="00724E52">
        <w:t>Jfr Europaparlamentets och rådets direktiv 2011/83/EU av den 25 oktober 2011 om konsumenträttigheter och om ändring av rådets direktiv 93/13/EEG och Europa</w:t>
      </w:r>
      <w:r>
        <w:softHyphen/>
      </w:r>
      <w:r w:rsidRPr="00724E52">
        <w:t>parlamentets och rådets direktiv 1999/44/EG och om upphävande av rådets direktiv 85/577/EEG och Europaparlamentets och rådets direktiv 97/7/EG (EUT L 304, 22.11.2011, s.</w:t>
      </w:r>
      <w:r>
        <w:t> </w:t>
      </w:r>
      <w:r w:rsidRPr="00724E52">
        <w:t>64, Celex 32011L0083).</w:t>
      </w:r>
    </w:p>
  </w:footnote>
  <w:footnote w:id="46">
    <w:p w:rsidR="00E45539" w:rsidRDefault="00E45539" w:rsidP="00C66AFA">
      <w:pPr>
        <w:pStyle w:val="Fotnotstext"/>
      </w:pPr>
      <w:r>
        <w:rPr>
          <w:rStyle w:val="Fotnotsreferens"/>
        </w:rPr>
        <w:footnoteRef/>
      </w:r>
      <w:r>
        <w:t xml:space="preserve"> Senaste lydelse 2012:68.</w:t>
      </w:r>
    </w:p>
  </w:footnote>
  <w:footnote w:id="47">
    <w:p w:rsidR="00E45539" w:rsidRDefault="00E45539" w:rsidP="00C66AFA">
      <w:pPr>
        <w:pStyle w:val="Fotnotstext"/>
      </w:pPr>
      <w:r>
        <w:rPr>
          <w:rStyle w:val="Fotnotsreferens"/>
        </w:rPr>
        <w:footnoteRef/>
      </w:r>
      <w:r>
        <w:t xml:space="preserve"> Senaste lydelse 2010:761.</w:t>
      </w:r>
    </w:p>
  </w:footnote>
  <w:footnote w:id="48">
    <w:p w:rsidR="00E45539" w:rsidRDefault="00E45539" w:rsidP="00C66AFA">
      <w:pPr>
        <w:pStyle w:val="Fotnotstext"/>
      </w:pPr>
      <w:r>
        <w:rPr>
          <w:rStyle w:val="Fotnotsreferens"/>
        </w:rPr>
        <w:footnoteRef/>
      </w:r>
      <w:r>
        <w:t xml:space="preserve"> Senaste lydelse 2012:68.</w:t>
      </w:r>
    </w:p>
  </w:footnote>
  <w:footnote w:id="49">
    <w:p w:rsidR="00E45539" w:rsidRDefault="00E45539" w:rsidP="00C66AFA">
      <w:pPr>
        <w:pStyle w:val="Fotnotstext"/>
      </w:pPr>
      <w:r>
        <w:rPr>
          <w:rStyle w:val="Fotnotsreferens"/>
        </w:rPr>
        <w:footnoteRef/>
      </w:r>
      <w:r>
        <w:t xml:space="preserve"> Senaste lydelse 2008:512.</w:t>
      </w:r>
    </w:p>
  </w:footnote>
  <w:footnote w:id="50">
    <w:p w:rsidR="00E45539" w:rsidRDefault="00E45539" w:rsidP="00C66AFA">
      <w:pPr>
        <w:pStyle w:val="Fotnotstext"/>
      </w:pPr>
      <w:r>
        <w:rPr>
          <w:rStyle w:val="Fotnotsreferens"/>
        </w:rPr>
        <w:footnoteRef/>
      </w:r>
      <w:r>
        <w:t xml:space="preserve"> </w:t>
      </w:r>
      <w:r w:rsidRPr="006969EC">
        <w:t>Jfr Europaparlamentets och rådets direktiv 2011/83/EU av den 25 oktober 2011 om konsumenträttigheter och om ändring av rådets direktiv 93/13/EEG och Europa</w:t>
      </w:r>
      <w:r>
        <w:softHyphen/>
      </w:r>
      <w:r w:rsidRPr="006969EC">
        <w:t>parlamentets och rådets direktiv 1999/44/EG och om upphävande av rådets direktiv 85/577/EEG och Europaparlamentets och rådets direktiv 97/7/EG (EUT L 304, 22.11.2011, s.</w:t>
      </w:r>
      <w:r>
        <w:t> </w:t>
      </w:r>
      <w:r w:rsidRPr="006969EC">
        <w:t>64, Celex 32011L0083).</w:t>
      </w:r>
    </w:p>
  </w:footnote>
  <w:footnote w:id="51">
    <w:p w:rsidR="00E45539" w:rsidRDefault="00E45539" w:rsidP="00C66AFA">
      <w:pPr>
        <w:pStyle w:val="Fotnotstext"/>
      </w:pPr>
      <w:r>
        <w:rPr>
          <w:rStyle w:val="Fotnotsreferens"/>
        </w:rPr>
        <w:footnoteRef/>
      </w:r>
      <w:r>
        <w:t xml:space="preserve"> </w:t>
      </w:r>
      <w:r w:rsidRPr="006969EC">
        <w:t>Senaste lydelse 2011:915.</w:t>
      </w:r>
    </w:p>
  </w:footnote>
  <w:footnote w:id="52">
    <w:p w:rsidR="00C11041" w:rsidRDefault="00C11041">
      <w:pPr>
        <w:pStyle w:val="Fotnotstext"/>
      </w:pPr>
      <w:r>
        <w:rPr>
          <w:rStyle w:val="Fotnotsreferens"/>
        </w:rPr>
        <w:footnoteRef/>
      </w:r>
      <w:r>
        <w:t xml:space="preserve"> Senaste lydelse 2013:27.</w:t>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45539" w:rsidRPr="006955A3" w:rsidRDefault="00E45539" w:rsidP="009A71F4">
    <w:pPr>
      <w:framePr w:wrap="around" w:vAnchor="page" w:hAnchor="page" w:x="738" w:y="795"/>
      <w:rPr>
        <w:sz w:val="20"/>
      </w:rPr>
    </w:pPr>
    <w:r>
      <w:rPr>
        <w:sz w:val="20"/>
      </w:rPr>
      <w:t>Prop. 2013/14:15</w:t>
    </w:r>
  </w:p>
  <w:p w:rsidR="00E45539" w:rsidRDefault="00E45539">
    <w:pPr>
      <w:pStyle w:val="Sidhuvud"/>
    </w:pP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45539" w:rsidRPr="006955A3" w:rsidRDefault="00E45539" w:rsidP="00BD4FEB">
    <w:pPr>
      <w:framePr w:wrap="around" w:vAnchor="page" w:hAnchor="page" w:x="7111" w:y="795"/>
      <w:rPr>
        <w:sz w:val="20"/>
      </w:rPr>
    </w:pPr>
    <w:r>
      <w:rPr>
        <w:sz w:val="20"/>
      </w:rPr>
      <w:t>Prop. 2013/14:15</w:t>
    </w:r>
  </w:p>
  <w:p w:rsidR="00E45539" w:rsidRDefault="00E45539" w:rsidP="006E5DCA">
    <w:pPr>
      <w:pStyle w:val="Brdtext"/>
    </w:pP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45539" w:rsidRDefault="00E45539" w:rsidP="00843C3F">
    <w:pPr>
      <w:pStyle w:val="Brdtext"/>
    </w:pPr>
    <w:r>
      <w:rPr>
        <w:noProof/>
        <w:lang w:eastAsia="sv-SE"/>
      </w:rPr>
      <w:drawing>
        <wp:anchor distT="0" distB="0" distL="114300" distR="114300" simplePos="0" relativeHeight="251659264" behindDoc="0" locked="0" layoutInCell="1" allowOverlap="1">
          <wp:simplePos x="0" y="0"/>
          <wp:positionH relativeFrom="column">
            <wp:posOffset>3762375</wp:posOffset>
          </wp:positionH>
          <wp:positionV relativeFrom="paragraph">
            <wp:posOffset>273685</wp:posOffset>
          </wp:positionV>
          <wp:extent cx="523875" cy="914400"/>
          <wp:effectExtent l="0" t="0" r="9525" b="0"/>
          <wp:wrapNone/>
          <wp:docPr id="1"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3875" cy="914400"/>
                  </a:xfrm>
                  <a:prstGeom prst="rect">
                    <a:avLst/>
                  </a:prstGeom>
                  <a:noFill/>
                  <a:ln>
                    <a:noFill/>
                  </a:ln>
                </pic:spPr>
              </pic:pic>
            </a:graphicData>
          </a:graphic>
          <wp14:sizeRelH relativeFrom="page">
            <wp14:pctWidth>0</wp14:pctWidth>
          </wp14:sizeRelH>
          <wp14:sizeRelV relativeFrom="page">
            <wp14:pctHeight>0</wp14:pctHeight>
          </wp14:sizeRelV>
        </wp:anchor>
      </w:drawing>
    </w:r>
    <w:r>
      <w:t xml:space="preserve"> </w:t>
    </w:r>
  </w:p>
</w:hdr>
</file>

<file path=word/header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45539" w:rsidRDefault="00E45539" w:rsidP="00237A71">
    <w:pPr>
      <w:framePr w:w="1418" w:wrap="around" w:vAnchor="page" w:hAnchor="page" w:x="1005" w:y="784"/>
      <w:rPr>
        <w:sz w:val="20"/>
      </w:rPr>
    </w:pPr>
    <w:r>
      <w:rPr>
        <w:sz w:val="20"/>
      </w:rPr>
      <w:t>Prop. 2013/14:15</w:t>
    </w:r>
  </w:p>
  <w:p w:rsidR="00E45539" w:rsidRPr="006955A3" w:rsidRDefault="00E45539" w:rsidP="00237A71">
    <w:pPr>
      <w:framePr w:w="1418" w:wrap="around" w:vAnchor="page" w:hAnchor="page" w:x="1005" w:y="784"/>
      <w:rPr>
        <w:sz w:val="20"/>
      </w:rPr>
    </w:pPr>
    <w:r>
      <w:rPr>
        <w:sz w:val="20"/>
      </w:rPr>
      <w:t>Bilaga 1</w:t>
    </w:r>
  </w:p>
  <w:p w:rsidR="00E45539" w:rsidRDefault="00E45539">
    <w:pPr>
      <w:pStyle w:val="Sidhuvud"/>
    </w:pPr>
  </w:p>
</w:hdr>
</file>

<file path=word/header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45539" w:rsidRDefault="00E45539" w:rsidP="00A64F4A">
    <w:pPr>
      <w:framePr w:wrap="around" w:vAnchor="page" w:hAnchor="page" w:x="7317" w:y="795"/>
      <w:rPr>
        <w:sz w:val="20"/>
      </w:rPr>
    </w:pPr>
    <w:r>
      <w:rPr>
        <w:sz w:val="20"/>
      </w:rPr>
      <w:t>Prop. 2013/14:15</w:t>
    </w:r>
  </w:p>
  <w:p w:rsidR="00E45539" w:rsidRPr="006955A3" w:rsidRDefault="00E45539" w:rsidP="00A64F4A">
    <w:pPr>
      <w:framePr w:wrap="around" w:vAnchor="page" w:hAnchor="page" w:x="7317" w:y="795"/>
      <w:rPr>
        <w:sz w:val="20"/>
      </w:rPr>
    </w:pPr>
    <w:r>
      <w:rPr>
        <w:sz w:val="20"/>
      </w:rPr>
      <w:t>Bilaga 1</w:t>
    </w:r>
  </w:p>
  <w:p w:rsidR="00E45539" w:rsidRDefault="00E45539" w:rsidP="006E5DCA">
    <w:pPr>
      <w:pStyle w:val="Brdtext"/>
    </w:pPr>
  </w:p>
</w:hdr>
</file>

<file path=word/header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45539" w:rsidRDefault="00E45539" w:rsidP="00BD6F04">
    <w:pPr>
      <w:framePr w:w="1464" w:wrap="around" w:vAnchor="page" w:hAnchor="page" w:x="738" w:y="795"/>
      <w:rPr>
        <w:sz w:val="20"/>
      </w:rPr>
    </w:pPr>
    <w:r>
      <w:rPr>
        <w:sz w:val="20"/>
      </w:rPr>
      <w:t>Prop. 2013/14:15</w:t>
    </w:r>
  </w:p>
  <w:p w:rsidR="00E45539" w:rsidRPr="006955A3" w:rsidRDefault="00E45539" w:rsidP="00BD6F04">
    <w:pPr>
      <w:framePr w:w="1464" w:wrap="around" w:vAnchor="page" w:hAnchor="page" w:x="738" w:y="795"/>
      <w:rPr>
        <w:sz w:val="20"/>
      </w:rPr>
    </w:pPr>
    <w:r>
      <w:rPr>
        <w:sz w:val="20"/>
      </w:rPr>
      <w:t>Bilaga 2</w:t>
    </w:r>
  </w:p>
  <w:p w:rsidR="00E45539" w:rsidRDefault="00E45539">
    <w:pPr>
      <w:pStyle w:val="Sidhuvud"/>
    </w:pPr>
  </w:p>
</w:hdr>
</file>

<file path=word/header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45539" w:rsidRDefault="00E45539" w:rsidP="00A64F4A">
    <w:pPr>
      <w:framePr w:wrap="around" w:vAnchor="page" w:hAnchor="page" w:x="7318" w:y="767"/>
      <w:rPr>
        <w:sz w:val="20"/>
      </w:rPr>
    </w:pPr>
    <w:r>
      <w:rPr>
        <w:sz w:val="20"/>
      </w:rPr>
      <w:t>Prop. 2013/14:15</w:t>
    </w:r>
  </w:p>
  <w:p w:rsidR="00E45539" w:rsidRPr="006955A3" w:rsidRDefault="00E45539" w:rsidP="00A64F4A">
    <w:pPr>
      <w:framePr w:wrap="around" w:vAnchor="page" w:hAnchor="page" w:x="7318" w:y="767"/>
      <w:rPr>
        <w:sz w:val="20"/>
      </w:rPr>
    </w:pPr>
    <w:r>
      <w:rPr>
        <w:sz w:val="20"/>
      </w:rPr>
      <w:t>Bilaga 2</w:t>
    </w:r>
  </w:p>
  <w:p w:rsidR="00E45539" w:rsidRDefault="00E45539" w:rsidP="006E5DCA">
    <w:pPr>
      <w:pStyle w:val="Brdtext"/>
    </w:pPr>
  </w:p>
</w:hdr>
</file>

<file path=word/header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45539" w:rsidRDefault="00E45539" w:rsidP="007D7C1B">
    <w:pPr>
      <w:framePr w:w="1451" w:wrap="around" w:vAnchor="page" w:hAnchor="page" w:x="738" w:y="795"/>
      <w:rPr>
        <w:sz w:val="20"/>
      </w:rPr>
    </w:pPr>
    <w:r>
      <w:rPr>
        <w:sz w:val="20"/>
      </w:rPr>
      <w:t>Prop. 2013/14:15</w:t>
    </w:r>
  </w:p>
  <w:p w:rsidR="00E45539" w:rsidRPr="006955A3" w:rsidRDefault="00E45539" w:rsidP="007D7C1B">
    <w:pPr>
      <w:framePr w:w="1451" w:wrap="around" w:vAnchor="page" w:hAnchor="page" w:x="738" w:y="795"/>
      <w:rPr>
        <w:sz w:val="20"/>
      </w:rPr>
    </w:pPr>
    <w:r>
      <w:rPr>
        <w:sz w:val="20"/>
      </w:rPr>
      <w:t>Bilaga 3</w:t>
    </w:r>
  </w:p>
  <w:p w:rsidR="00E45539" w:rsidRDefault="00E45539">
    <w:pPr>
      <w:pStyle w:val="Sidhuvud"/>
    </w:pPr>
  </w:p>
</w:hdr>
</file>

<file path=word/header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45539" w:rsidRDefault="00E45539" w:rsidP="00A64F4A">
    <w:pPr>
      <w:framePr w:wrap="around" w:vAnchor="page" w:hAnchor="page" w:x="7250" w:y="795"/>
      <w:rPr>
        <w:sz w:val="20"/>
      </w:rPr>
    </w:pPr>
    <w:r>
      <w:rPr>
        <w:sz w:val="20"/>
      </w:rPr>
      <w:t>Prop. 2013/14:15</w:t>
    </w:r>
  </w:p>
  <w:p w:rsidR="00E45539" w:rsidRPr="006955A3" w:rsidRDefault="00E45539" w:rsidP="00A64F4A">
    <w:pPr>
      <w:framePr w:wrap="around" w:vAnchor="page" w:hAnchor="page" w:x="7250" w:y="795"/>
      <w:rPr>
        <w:sz w:val="20"/>
      </w:rPr>
    </w:pPr>
    <w:r>
      <w:rPr>
        <w:sz w:val="20"/>
      </w:rPr>
      <w:t>Bilaga 3</w:t>
    </w:r>
  </w:p>
  <w:p w:rsidR="00E45539" w:rsidRDefault="00E45539" w:rsidP="006E5DCA">
    <w:pPr>
      <w:pStyle w:val="Brdtext"/>
    </w:pPr>
  </w:p>
</w:hdr>
</file>

<file path=word/header1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45539" w:rsidRDefault="00E45539" w:rsidP="007D7C1B">
    <w:pPr>
      <w:framePr w:w="1462" w:wrap="around" w:vAnchor="page" w:hAnchor="page" w:x="738" w:y="795"/>
      <w:rPr>
        <w:sz w:val="20"/>
      </w:rPr>
    </w:pPr>
    <w:r>
      <w:rPr>
        <w:sz w:val="20"/>
      </w:rPr>
      <w:t>Prop. 2013/14:15</w:t>
    </w:r>
  </w:p>
  <w:p w:rsidR="00E45539" w:rsidRPr="006955A3" w:rsidRDefault="00E45539" w:rsidP="007D7C1B">
    <w:pPr>
      <w:framePr w:w="1462" w:wrap="around" w:vAnchor="page" w:hAnchor="page" w:x="738" w:y="795"/>
      <w:rPr>
        <w:sz w:val="20"/>
      </w:rPr>
    </w:pPr>
    <w:r>
      <w:rPr>
        <w:sz w:val="20"/>
      </w:rPr>
      <w:t>Bilaga 3</w:t>
    </w:r>
  </w:p>
  <w:p w:rsidR="00E45539" w:rsidRDefault="00E45539">
    <w:pPr>
      <w:pStyle w:val="Sidhuvud"/>
    </w:pPr>
  </w:p>
</w:hdr>
</file>

<file path=word/header1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45539" w:rsidRDefault="00E45539" w:rsidP="00BD4FEB">
    <w:pPr>
      <w:framePr w:wrap="around" w:vAnchor="page" w:hAnchor="page" w:x="7111" w:y="795"/>
      <w:rPr>
        <w:sz w:val="20"/>
      </w:rPr>
    </w:pPr>
    <w:r>
      <w:rPr>
        <w:sz w:val="20"/>
      </w:rPr>
      <w:t>Prop. 2013/14:15</w:t>
    </w:r>
  </w:p>
  <w:p w:rsidR="00E45539" w:rsidRPr="006955A3" w:rsidRDefault="00E45539" w:rsidP="00BD4FEB">
    <w:pPr>
      <w:framePr w:wrap="around" w:vAnchor="page" w:hAnchor="page" w:x="7111" w:y="795"/>
      <w:rPr>
        <w:sz w:val="20"/>
      </w:rPr>
    </w:pPr>
    <w:r>
      <w:rPr>
        <w:sz w:val="20"/>
      </w:rPr>
      <w:t>Bilaga 3</w:t>
    </w:r>
  </w:p>
  <w:p w:rsidR="00E45539" w:rsidRDefault="00E45539" w:rsidP="006E5DCA">
    <w:pPr>
      <w:pStyle w:val="Brdtext"/>
    </w:pPr>
  </w:p>
</w:hdr>
</file>

<file path=word/header1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45539" w:rsidRDefault="00E45539" w:rsidP="007D7C1B">
    <w:pPr>
      <w:framePr w:w="1462" w:wrap="around" w:vAnchor="page" w:hAnchor="page" w:x="738" w:y="795"/>
      <w:rPr>
        <w:sz w:val="20"/>
      </w:rPr>
    </w:pPr>
    <w:r>
      <w:rPr>
        <w:sz w:val="20"/>
      </w:rPr>
      <w:t>Prop. 2013/14:15</w:t>
    </w:r>
  </w:p>
  <w:p w:rsidR="00E45539" w:rsidRPr="006955A3" w:rsidRDefault="00E45539" w:rsidP="007D7C1B">
    <w:pPr>
      <w:framePr w:w="1462" w:wrap="around" w:vAnchor="page" w:hAnchor="page" w:x="738" w:y="795"/>
      <w:rPr>
        <w:sz w:val="20"/>
      </w:rPr>
    </w:pPr>
    <w:r>
      <w:rPr>
        <w:sz w:val="20"/>
      </w:rPr>
      <w:t>Bilaga 4</w:t>
    </w:r>
  </w:p>
  <w:p w:rsidR="00E45539" w:rsidRDefault="00E45539">
    <w:pPr>
      <w:pStyle w:val="Sidhuvud"/>
    </w:pPr>
  </w:p>
</w:hdr>
</file>

<file path=word/header1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45539" w:rsidRDefault="00E45539" w:rsidP="00A64F4A">
    <w:pPr>
      <w:framePr w:wrap="around" w:vAnchor="page" w:hAnchor="page" w:x="7326" w:y="809"/>
      <w:rPr>
        <w:sz w:val="20"/>
      </w:rPr>
    </w:pPr>
    <w:r>
      <w:rPr>
        <w:sz w:val="20"/>
      </w:rPr>
      <w:t>Prop. 2013/14:15</w:t>
    </w:r>
  </w:p>
  <w:p w:rsidR="00E45539" w:rsidRPr="006955A3" w:rsidRDefault="00E45539" w:rsidP="00A64F4A">
    <w:pPr>
      <w:framePr w:wrap="around" w:vAnchor="page" w:hAnchor="page" w:x="7326" w:y="809"/>
      <w:rPr>
        <w:sz w:val="20"/>
      </w:rPr>
    </w:pPr>
    <w:r>
      <w:rPr>
        <w:sz w:val="20"/>
      </w:rPr>
      <w:t>Bilaga 4</w:t>
    </w:r>
  </w:p>
  <w:p w:rsidR="00E45539" w:rsidRDefault="00E45539" w:rsidP="006E5DCA">
    <w:pPr>
      <w:pStyle w:val="Brdtext"/>
    </w:pPr>
  </w:p>
</w:hdr>
</file>

<file path=word/header1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45539" w:rsidRDefault="00E45539" w:rsidP="007D7C1B">
    <w:pPr>
      <w:framePr w:w="1462" w:wrap="around" w:vAnchor="page" w:hAnchor="page" w:x="738" w:y="795"/>
      <w:rPr>
        <w:sz w:val="20"/>
      </w:rPr>
    </w:pPr>
    <w:r>
      <w:rPr>
        <w:sz w:val="20"/>
      </w:rPr>
      <w:t>Prop. 2013/14:15</w:t>
    </w:r>
  </w:p>
  <w:p w:rsidR="00E45539" w:rsidRPr="006955A3" w:rsidRDefault="00E45539" w:rsidP="007D7C1B">
    <w:pPr>
      <w:framePr w:w="1462" w:wrap="around" w:vAnchor="page" w:hAnchor="page" w:x="738" w:y="795"/>
      <w:rPr>
        <w:sz w:val="20"/>
      </w:rPr>
    </w:pPr>
    <w:r>
      <w:rPr>
        <w:sz w:val="20"/>
      </w:rPr>
      <w:t>Bilaga 5</w:t>
    </w:r>
  </w:p>
  <w:p w:rsidR="00E45539" w:rsidRDefault="00E45539">
    <w:pPr>
      <w:pStyle w:val="Sidhuvud"/>
    </w:pPr>
  </w:p>
</w:hdr>
</file>

<file path=word/header1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45539" w:rsidRDefault="00E45539" w:rsidP="00A64F4A">
    <w:pPr>
      <w:framePr w:wrap="around" w:vAnchor="page" w:hAnchor="page" w:x="7326" w:y="809"/>
      <w:rPr>
        <w:sz w:val="20"/>
      </w:rPr>
    </w:pPr>
    <w:r>
      <w:rPr>
        <w:sz w:val="20"/>
      </w:rPr>
      <w:t>Prop. 2013/14:15</w:t>
    </w:r>
  </w:p>
  <w:p w:rsidR="00E45539" w:rsidRPr="006955A3" w:rsidRDefault="00E45539" w:rsidP="00A64F4A">
    <w:pPr>
      <w:framePr w:wrap="around" w:vAnchor="page" w:hAnchor="page" w:x="7326" w:y="809"/>
      <w:rPr>
        <w:sz w:val="20"/>
      </w:rPr>
    </w:pPr>
    <w:r>
      <w:rPr>
        <w:sz w:val="20"/>
      </w:rPr>
      <w:t>Bilaga 5</w:t>
    </w:r>
  </w:p>
  <w:p w:rsidR="00E45539" w:rsidRDefault="00E45539" w:rsidP="006E5DCA">
    <w:pPr>
      <w:pStyle w:val="Brdtext"/>
    </w:pPr>
  </w:p>
</w:hdr>
</file>

<file path=word/header1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45539" w:rsidRDefault="00E45539" w:rsidP="007D7C1B">
    <w:pPr>
      <w:framePr w:w="1462" w:wrap="around" w:vAnchor="page" w:hAnchor="page" w:x="738" w:y="795"/>
      <w:rPr>
        <w:sz w:val="20"/>
      </w:rPr>
    </w:pPr>
    <w:r>
      <w:rPr>
        <w:sz w:val="20"/>
      </w:rPr>
      <w:t>Prop. 2013/14:15</w:t>
    </w:r>
  </w:p>
  <w:p w:rsidR="00E45539" w:rsidRPr="006955A3" w:rsidRDefault="00E45539" w:rsidP="007D7C1B">
    <w:pPr>
      <w:framePr w:w="1462" w:wrap="around" w:vAnchor="page" w:hAnchor="page" w:x="738" w:y="795"/>
      <w:rPr>
        <w:sz w:val="20"/>
      </w:rPr>
    </w:pPr>
    <w:r>
      <w:rPr>
        <w:sz w:val="20"/>
      </w:rPr>
      <w:t>Bilaga 6</w:t>
    </w:r>
  </w:p>
  <w:p w:rsidR="00E45539" w:rsidRDefault="00E45539">
    <w:pPr>
      <w:pStyle w:val="Sidhuvud"/>
    </w:pPr>
  </w:p>
</w:hdr>
</file>

<file path=word/header1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45539" w:rsidRDefault="00E45539" w:rsidP="00A64F4A">
    <w:pPr>
      <w:framePr w:wrap="around" w:vAnchor="page" w:hAnchor="page" w:x="7326" w:y="809"/>
      <w:rPr>
        <w:sz w:val="20"/>
      </w:rPr>
    </w:pPr>
    <w:r>
      <w:rPr>
        <w:sz w:val="20"/>
      </w:rPr>
      <w:t>Prop. 2013/14:15</w:t>
    </w:r>
  </w:p>
  <w:p w:rsidR="00E45539" w:rsidRPr="006955A3" w:rsidRDefault="00E45539" w:rsidP="00A64F4A">
    <w:pPr>
      <w:framePr w:wrap="around" w:vAnchor="page" w:hAnchor="page" w:x="7326" w:y="809"/>
      <w:rPr>
        <w:sz w:val="20"/>
      </w:rPr>
    </w:pPr>
    <w:r>
      <w:rPr>
        <w:sz w:val="20"/>
      </w:rPr>
      <w:t>Bilaga 6</w:t>
    </w:r>
  </w:p>
  <w:p w:rsidR="00E45539" w:rsidRDefault="00E45539" w:rsidP="006E5DCA">
    <w:pPr>
      <w:pStyle w:val="Brdtext"/>
    </w:pPr>
  </w:p>
</w:hdr>
</file>

<file path=word/header1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45539" w:rsidRDefault="00E45539" w:rsidP="007D7C1B">
    <w:pPr>
      <w:framePr w:w="1462" w:wrap="around" w:vAnchor="page" w:hAnchor="page" w:x="738" w:y="795"/>
      <w:rPr>
        <w:sz w:val="20"/>
      </w:rPr>
    </w:pPr>
    <w:r>
      <w:rPr>
        <w:sz w:val="20"/>
      </w:rPr>
      <w:t>Prop. 2013/14:15</w:t>
    </w:r>
  </w:p>
  <w:p w:rsidR="00E45539" w:rsidRPr="006955A3" w:rsidRDefault="00E45539" w:rsidP="007D7C1B">
    <w:pPr>
      <w:framePr w:w="1462" w:wrap="around" w:vAnchor="page" w:hAnchor="page" w:x="738" w:y="795"/>
      <w:rPr>
        <w:sz w:val="20"/>
      </w:rPr>
    </w:pPr>
    <w:r>
      <w:rPr>
        <w:sz w:val="20"/>
      </w:rPr>
      <w:t>Bilaga 6</w:t>
    </w:r>
  </w:p>
  <w:p w:rsidR="00E45539" w:rsidRDefault="00E45539">
    <w:pPr>
      <w:pStyle w:val="Sidhuvud"/>
    </w:pPr>
  </w:p>
</w:hdr>
</file>

<file path=word/header1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45539" w:rsidRDefault="00E45539" w:rsidP="007D7C1B">
    <w:pPr>
      <w:framePr w:w="1462" w:wrap="around" w:vAnchor="page" w:hAnchor="page" w:x="738" w:y="795"/>
      <w:rPr>
        <w:sz w:val="20"/>
      </w:rPr>
    </w:pPr>
    <w:r>
      <w:rPr>
        <w:sz w:val="20"/>
      </w:rPr>
      <w:t>Prop. 2013/14:15</w:t>
    </w:r>
  </w:p>
  <w:p w:rsidR="00E45539" w:rsidRPr="006955A3" w:rsidRDefault="00E45539" w:rsidP="007D7C1B">
    <w:pPr>
      <w:framePr w:w="1462" w:wrap="around" w:vAnchor="page" w:hAnchor="page" w:x="738" w:y="795"/>
      <w:rPr>
        <w:sz w:val="20"/>
      </w:rPr>
    </w:pPr>
    <w:r>
      <w:rPr>
        <w:sz w:val="20"/>
      </w:rPr>
      <w:t>Bilaga 7</w:t>
    </w:r>
  </w:p>
  <w:p w:rsidR="00E45539" w:rsidRDefault="00E45539">
    <w:pPr>
      <w:pStyle w:val="Sidhuvud"/>
    </w:pPr>
  </w:p>
</w:hdr>
</file>

<file path=word/header2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45539" w:rsidRDefault="00E45539" w:rsidP="00A64F4A">
    <w:pPr>
      <w:framePr w:wrap="around" w:vAnchor="page" w:hAnchor="page" w:x="7326" w:y="809"/>
      <w:rPr>
        <w:sz w:val="20"/>
      </w:rPr>
    </w:pPr>
    <w:r>
      <w:rPr>
        <w:sz w:val="20"/>
      </w:rPr>
      <w:t>Prop. 2013/14:15</w:t>
    </w:r>
  </w:p>
  <w:p w:rsidR="00E45539" w:rsidRPr="006955A3" w:rsidRDefault="00E45539" w:rsidP="00A64F4A">
    <w:pPr>
      <w:framePr w:wrap="around" w:vAnchor="page" w:hAnchor="page" w:x="7326" w:y="809"/>
      <w:rPr>
        <w:sz w:val="20"/>
      </w:rPr>
    </w:pPr>
    <w:r>
      <w:rPr>
        <w:sz w:val="20"/>
      </w:rPr>
      <w:t>Bilaga 7</w:t>
    </w:r>
  </w:p>
  <w:p w:rsidR="00E45539" w:rsidRDefault="00E45539" w:rsidP="006E5DCA">
    <w:pPr>
      <w:pStyle w:val="Brdtext"/>
    </w:pPr>
  </w:p>
</w:hdr>
</file>

<file path=word/header2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45539" w:rsidRDefault="00E45539" w:rsidP="007D7C1B">
    <w:pPr>
      <w:framePr w:w="1462" w:wrap="around" w:vAnchor="page" w:hAnchor="page" w:x="738" w:y="795"/>
      <w:rPr>
        <w:sz w:val="20"/>
      </w:rPr>
    </w:pPr>
    <w:r>
      <w:rPr>
        <w:sz w:val="20"/>
      </w:rPr>
      <w:t>Prop. 2013/14:15</w:t>
    </w:r>
  </w:p>
  <w:p w:rsidR="00E45539" w:rsidRPr="006955A3" w:rsidRDefault="00E45539" w:rsidP="007D7C1B">
    <w:pPr>
      <w:framePr w:w="1462" w:wrap="around" w:vAnchor="page" w:hAnchor="page" w:x="738" w:y="795"/>
      <w:rPr>
        <w:sz w:val="20"/>
      </w:rPr>
    </w:pPr>
  </w:p>
  <w:p w:rsidR="00E45539" w:rsidRDefault="00E45539">
    <w:pPr>
      <w:pStyle w:val="Sidhuvud"/>
    </w:pPr>
  </w:p>
</w:hdr>
</file>

<file path=word/header2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45539" w:rsidRDefault="00E45539" w:rsidP="00A64F4A">
    <w:pPr>
      <w:framePr w:wrap="around" w:vAnchor="page" w:hAnchor="page" w:x="7326" w:y="809"/>
      <w:rPr>
        <w:sz w:val="20"/>
      </w:rPr>
    </w:pPr>
    <w:r>
      <w:rPr>
        <w:sz w:val="20"/>
      </w:rPr>
      <w:t>Prop. 2013/14:15</w:t>
    </w:r>
  </w:p>
  <w:p w:rsidR="00E45539" w:rsidRPr="006955A3" w:rsidRDefault="00E45539" w:rsidP="00A64F4A">
    <w:pPr>
      <w:framePr w:wrap="around" w:vAnchor="page" w:hAnchor="page" w:x="7326" w:y="809"/>
      <w:rPr>
        <w:sz w:val="20"/>
      </w:rPr>
    </w:pPr>
  </w:p>
  <w:p w:rsidR="00E45539" w:rsidRDefault="00E45539" w:rsidP="006E5DCA">
    <w:pPr>
      <w:pStyle w:val="Brdtext"/>
    </w:pPr>
  </w:p>
</w:hdr>
</file>

<file path=word/header2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45539" w:rsidRDefault="00E45539" w:rsidP="007D7C1B">
    <w:pPr>
      <w:framePr w:w="1462" w:wrap="around" w:vAnchor="page" w:hAnchor="page" w:x="738" w:y="795"/>
      <w:rPr>
        <w:sz w:val="20"/>
      </w:rPr>
    </w:pPr>
    <w:r>
      <w:rPr>
        <w:sz w:val="20"/>
      </w:rPr>
      <w:t>Prop.2013/14:15</w:t>
    </w:r>
  </w:p>
  <w:p w:rsidR="00E45539" w:rsidRPr="006955A3" w:rsidRDefault="00E45539" w:rsidP="007D7C1B">
    <w:pPr>
      <w:framePr w:w="1462" w:wrap="around" w:vAnchor="page" w:hAnchor="page" w:x="738" w:y="795"/>
      <w:rPr>
        <w:sz w:val="20"/>
      </w:rPr>
    </w:pPr>
  </w:p>
  <w:p w:rsidR="00E45539" w:rsidRDefault="00E45539">
    <w:pPr>
      <w:pStyle w:val="Sidhuvud"/>
    </w:pP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FFFFFF7C"/>
    <w:multiLevelType w:val="singleLevel"/>
    <w:tmpl w:val="23BC30A6"/>
    <w:lvl w:ilvl="0">
      <w:start w:val="1"/>
      <w:numFmt w:val="decimal"/>
      <w:pStyle w:val="Numreradlista5"/>
      <w:lvlText w:val="%1."/>
      <w:lvlJc w:val="left"/>
      <w:pPr>
        <w:tabs>
          <w:tab w:val="num" w:pos="1492"/>
        </w:tabs>
        <w:ind w:left="1492" w:hanging="360"/>
      </w:pPr>
    </w:lvl>
  </w:abstractNum>
  <w:abstractNum w:abstractNumId="1">
    <w:nsid w:val="FFFFFF7D"/>
    <w:multiLevelType w:val="singleLevel"/>
    <w:tmpl w:val="B3DA460C"/>
    <w:lvl w:ilvl="0">
      <w:start w:val="1"/>
      <w:numFmt w:val="decimal"/>
      <w:pStyle w:val="Numreradlista4"/>
      <w:lvlText w:val="%1."/>
      <w:lvlJc w:val="left"/>
      <w:pPr>
        <w:tabs>
          <w:tab w:val="num" w:pos="1209"/>
        </w:tabs>
        <w:ind w:left="1209" w:hanging="360"/>
      </w:pPr>
    </w:lvl>
  </w:abstractNum>
  <w:abstractNum w:abstractNumId="2">
    <w:nsid w:val="FFFFFF7E"/>
    <w:multiLevelType w:val="singleLevel"/>
    <w:tmpl w:val="76DEBE88"/>
    <w:lvl w:ilvl="0">
      <w:start w:val="1"/>
      <w:numFmt w:val="decimal"/>
      <w:pStyle w:val="Numreradlista3"/>
      <w:lvlText w:val="%1."/>
      <w:lvlJc w:val="left"/>
      <w:pPr>
        <w:tabs>
          <w:tab w:val="num" w:pos="926"/>
        </w:tabs>
        <w:ind w:left="926" w:hanging="360"/>
      </w:pPr>
    </w:lvl>
  </w:abstractNum>
  <w:abstractNum w:abstractNumId="3">
    <w:nsid w:val="FFFFFF7F"/>
    <w:multiLevelType w:val="singleLevel"/>
    <w:tmpl w:val="202A4DE4"/>
    <w:lvl w:ilvl="0">
      <w:start w:val="1"/>
      <w:numFmt w:val="decimal"/>
      <w:pStyle w:val="Numreradlista2"/>
      <w:lvlText w:val="%1."/>
      <w:lvlJc w:val="left"/>
      <w:pPr>
        <w:tabs>
          <w:tab w:val="num" w:pos="643"/>
        </w:tabs>
        <w:ind w:left="643" w:hanging="360"/>
      </w:pPr>
    </w:lvl>
  </w:abstractNum>
  <w:abstractNum w:abstractNumId="4">
    <w:nsid w:val="FFFFFF80"/>
    <w:multiLevelType w:val="singleLevel"/>
    <w:tmpl w:val="F2929668"/>
    <w:lvl w:ilvl="0">
      <w:start w:val="1"/>
      <w:numFmt w:val="bullet"/>
      <w:pStyle w:val="Punktlista5"/>
      <w:lvlText w:val=""/>
      <w:lvlJc w:val="left"/>
      <w:pPr>
        <w:tabs>
          <w:tab w:val="num" w:pos="1492"/>
        </w:tabs>
        <w:ind w:left="1492" w:hanging="360"/>
      </w:pPr>
      <w:rPr>
        <w:rFonts w:ascii="Symbol" w:hAnsi="Symbol" w:hint="default"/>
      </w:rPr>
    </w:lvl>
  </w:abstractNum>
  <w:abstractNum w:abstractNumId="5">
    <w:nsid w:val="FFFFFF81"/>
    <w:multiLevelType w:val="singleLevel"/>
    <w:tmpl w:val="7D024C8E"/>
    <w:lvl w:ilvl="0">
      <w:start w:val="1"/>
      <w:numFmt w:val="bullet"/>
      <w:pStyle w:val="Punktlista4"/>
      <w:lvlText w:val=""/>
      <w:lvlJc w:val="left"/>
      <w:pPr>
        <w:tabs>
          <w:tab w:val="num" w:pos="1209"/>
        </w:tabs>
        <w:ind w:left="1209" w:hanging="360"/>
      </w:pPr>
      <w:rPr>
        <w:rFonts w:ascii="Symbol" w:hAnsi="Symbol" w:hint="default"/>
      </w:rPr>
    </w:lvl>
  </w:abstractNum>
  <w:abstractNum w:abstractNumId="6">
    <w:nsid w:val="FFFFFF82"/>
    <w:multiLevelType w:val="singleLevel"/>
    <w:tmpl w:val="53206626"/>
    <w:lvl w:ilvl="0">
      <w:start w:val="1"/>
      <w:numFmt w:val="bullet"/>
      <w:pStyle w:val="Punktlista3"/>
      <w:lvlText w:val=""/>
      <w:lvlJc w:val="left"/>
      <w:pPr>
        <w:tabs>
          <w:tab w:val="num" w:pos="926"/>
        </w:tabs>
        <w:ind w:left="926" w:hanging="360"/>
      </w:pPr>
      <w:rPr>
        <w:rFonts w:ascii="Symbol" w:hAnsi="Symbol" w:hint="default"/>
      </w:rPr>
    </w:lvl>
  </w:abstractNum>
  <w:abstractNum w:abstractNumId="7">
    <w:nsid w:val="FFFFFF83"/>
    <w:multiLevelType w:val="singleLevel"/>
    <w:tmpl w:val="E670F7FA"/>
    <w:lvl w:ilvl="0">
      <w:start w:val="1"/>
      <w:numFmt w:val="bullet"/>
      <w:pStyle w:val="Punktlista2"/>
      <w:lvlText w:val=""/>
      <w:lvlJc w:val="left"/>
      <w:pPr>
        <w:tabs>
          <w:tab w:val="num" w:pos="643"/>
        </w:tabs>
        <w:ind w:left="643" w:hanging="360"/>
      </w:pPr>
      <w:rPr>
        <w:rFonts w:ascii="Symbol" w:hAnsi="Symbol" w:hint="default"/>
      </w:rPr>
    </w:lvl>
  </w:abstractNum>
  <w:abstractNum w:abstractNumId="8">
    <w:nsid w:val="FFFFFF88"/>
    <w:multiLevelType w:val="singleLevel"/>
    <w:tmpl w:val="E8ACA256"/>
    <w:lvl w:ilvl="0">
      <w:start w:val="1"/>
      <w:numFmt w:val="decimal"/>
      <w:pStyle w:val="Numreradlista"/>
      <w:lvlText w:val="%1."/>
      <w:lvlJc w:val="left"/>
      <w:pPr>
        <w:tabs>
          <w:tab w:val="num" w:pos="284"/>
        </w:tabs>
        <w:ind w:left="284" w:hanging="284"/>
      </w:pPr>
      <w:rPr>
        <w:rFonts w:hint="default"/>
      </w:rPr>
    </w:lvl>
  </w:abstractNum>
  <w:abstractNum w:abstractNumId="9">
    <w:nsid w:val="FFFFFF89"/>
    <w:multiLevelType w:val="singleLevel"/>
    <w:tmpl w:val="32649462"/>
    <w:lvl w:ilvl="0">
      <w:start w:val="1"/>
      <w:numFmt w:val="bullet"/>
      <w:pStyle w:val="Punktlista"/>
      <w:lvlText w:val=""/>
      <w:lvlJc w:val="left"/>
      <w:pPr>
        <w:tabs>
          <w:tab w:val="num" w:pos="284"/>
        </w:tabs>
        <w:ind w:left="284" w:hanging="284"/>
      </w:pPr>
      <w:rPr>
        <w:rFonts w:ascii="Symbol" w:hAnsi="Symbol" w:hint="default"/>
      </w:rPr>
    </w:lvl>
  </w:abstractNum>
  <w:abstractNum w:abstractNumId="10">
    <w:nsid w:val="02BF77E0"/>
    <w:multiLevelType w:val="hybridMultilevel"/>
    <w:tmpl w:val="C52E061E"/>
    <w:lvl w:ilvl="0" w:tplc="BBD0CF22">
      <w:start w:val="3"/>
      <w:numFmt w:val="bullet"/>
      <w:lvlText w:val="–"/>
      <w:lvlJc w:val="left"/>
      <w:pPr>
        <w:ind w:left="530" w:hanging="360"/>
      </w:pPr>
      <w:rPr>
        <w:rFonts w:ascii="Times New Roman" w:eastAsia="Times New Roman" w:hAnsi="Times New Roman" w:cs="Times New Roman" w:hint="default"/>
      </w:rPr>
    </w:lvl>
    <w:lvl w:ilvl="1" w:tplc="041D0003" w:tentative="1">
      <w:start w:val="1"/>
      <w:numFmt w:val="bullet"/>
      <w:lvlText w:val="o"/>
      <w:lvlJc w:val="left"/>
      <w:pPr>
        <w:ind w:left="1250" w:hanging="360"/>
      </w:pPr>
      <w:rPr>
        <w:rFonts w:ascii="Courier New" w:hAnsi="Courier New" w:cs="Courier New" w:hint="default"/>
      </w:rPr>
    </w:lvl>
    <w:lvl w:ilvl="2" w:tplc="041D0005" w:tentative="1">
      <w:start w:val="1"/>
      <w:numFmt w:val="bullet"/>
      <w:lvlText w:val=""/>
      <w:lvlJc w:val="left"/>
      <w:pPr>
        <w:ind w:left="1970" w:hanging="360"/>
      </w:pPr>
      <w:rPr>
        <w:rFonts w:ascii="Wingdings" w:hAnsi="Wingdings" w:hint="default"/>
      </w:rPr>
    </w:lvl>
    <w:lvl w:ilvl="3" w:tplc="041D0001" w:tentative="1">
      <w:start w:val="1"/>
      <w:numFmt w:val="bullet"/>
      <w:lvlText w:val=""/>
      <w:lvlJc w:val="left"/>
      <w:pPr>
        <w:ind w:left="2690" w:hanging="360"/>
      </w:pPr>
      <w:rPr>
        <w:rFonts w:ascii="Symbol" w:hAnsi="Symbol" w:hint="default"/>
      </w:rPr>
    </w:lvl>
    <w:lvl w:ilvl="4" w:tplc="041D0003" w:tentative="1">
      <w:start w:val="1"/>
      <w:numFmt w:val="bullet"/>
      <w:lvlText w:val="o"/>
      <w:lvlJc w:val="left"/>
      <w:pPr>
        <w:ind w:left="3410" w:hanging="360"/>
      </w:pPr>
      <w:rPr>
        <w:rFonts w:ascii="Courier New" w:hAnsi="Courier New" w:cs="Courier New" w:hint="default"/>
      </w:rPr>
    </w:lvl>
    <w:lvl w:ilvl="5" w:tplc="041D0005" w:tentative="1">
      <w:start w:val="1"/>
      <w:numFmt w:val="bullet"/>
      <w:lvlText w:val=""/>
      <w:lvlJc w:val="left"/>
      <w:pPr>
        <w:ind w:left="4130" w:hanging="360"/>
      </w:pPr>
      <w:rPr>
        <w:rFonts w:ascii="Wingdings" w:hAnsi="Wingdings" w:hint="default"/>
      </w:rPr>
    </w:lvl>
    <w:lvl w:ilvl="6" w:tplc="041D0001" w:tentative="1">
      <w:start w:val="1"/>
      <w:numFmt w:val="bullet"/>
      <w:lvlText w:val=""/>
      <w:lvlJc w:val="left"/>
      <w:pPr>
        <w:ind w:left="4850" w:hanging="360"/>
      </w:pPr>
      <w:rPr>
        <w:rFonts w:ascii="Symbol" w:hAnsi="Symbol" w:hint="default"/>
      </w:rPr>
    </w:lvl>
    <w:lvl w:ilvl="7" w:tplc="041D0003" w:tentative="1">
      <w:start w:val="1"/>
      <w:numFmt w:val="bullet"/>
      <w:lvlText w:val="o"/>
      <w:lvlJc w:val="left"/>
      <w:pPr>
        <w:ind w:left="5570" w:hanging="360"/>
      </w:pPr>
      <w:rPr>
        <w:rFonts w:ascii="Courier New" w:hAnsi="Courier New" w:cs="Courier New" w:hint="default"/>
      </w:rPr>
    </w:lvl>
    <w:lvl w:ilvl="8" w:tplc="041D0005" w:tentative="1">
      <w:start w:val="1"/>
      <w:numFmt w:val="bullet"/>
      <w:lvlText w:val=""/>
      <w:lvlJc w:val="left"/>
      <w:pPr>
        <w:ind w:left="6290" w:hanging="360"/>
      </w:pPr>
      <w:rPr>
        <w:rFonts w:ascii="Wingdings" w:hAnsi="Wingdings" w:hint="default"/>
      </w:rPr>
    </w:lvl>
  </w:abstractNum>
  <w:abstractNum w:abstractNumId="11">
    <w:nsid w:val="03D94EBC"/>
    <w:multiLevelType w:val="hybridMultilevel"/>
    <w:tmpl w:val="416077A6"/>
    <w:lvl w:ilvl="0" w:tplc="C6EE371A">
      <w:start w:val="1"/>
      <w:numFmt w:val="decimal"/>
      <w:lvlText w:val="%1."/>
      <w:lvlJc w:val="left"/>
      <w:pPr>
        <w:ind w:left="530" w:hanging="360"/>
      </w:pPr>
      <w:rPr>
        <w:rFonts w:hint="default"/>
      </w:rPr>
    </w:lvl>
    <w:lvl w:ilvl="1" w:tplc="041D0019" w:tentative="1">
      <w:start w:val="1"/>
      <w:numFmt w:val="lowerLetter"/>
      <w:lvlText w:val="%2."/>
      <w:lvlJc w:val="left"/>
      <w:pPr>
        <w:ind w:left="1250" w:hanging="360"/>
      </w:pPr>
    </w:lvl>
    <w:lvl w:ilvl="2" w:tplc="041D001B" w:tentative="1">
      <w:start w:val="1"/>
      <w:numFmt w:val="lowerRoman"/>
      <w:lvlText w:val="%3."/>
      <w:lvlJc w:val="right"/>
      <w:pPr>
        <w:ind w:left="1970" w:hanging="180"/>
      </w:pPr>
    </w:lvl>
    <w:lvl w:ilvl="3" w:tplc="041D000F" w:tentative="1">
      <w:start w:val="1"/>
      <w:numFmt w:val="decimal"/>
      <w:lvlText w:val="%4."/>
      <w:lvlJc w:val="left"/>
      <w:pPr>
        <w:ind w:left="2690" w:hanging="360"/>
      </w:pPr>
    </w:lvl>
    <w:lvl w:ilvl="4" w:tplc="041D0019" w:tentative="1">
      <w:start w:val="1"/>
      <w:numFmt w:val="lowerLetter"/>
      <w:lvlText w:val="%5."/>
      <w:lvlJc w:val="left"/>
      <w:pPr>
        <w:ind w:left="3410" w:hanging="360"/>
      </w:pPr>
    </w:lvl>
    <w:lvl w:ilvl="5" w:tplc="041D001B" w:tentative="1">
      <w:start w:val="1"/>
      <w:numFmt w:val="lowerRoman"/>
      <w:lvlText w:val="%6."/>
      <w:lvlJc w:val="right"/>
      <w:pPr>
        <w:ind w:left="4130" w:hanging="180"/>
      </w:pPr>
    </w:lvl>
    <w:lvl w:ilvl="6" w:tplc="041D000F" w:tentative="1">
      <w:start w:val="1"/>
      <w:numFmt w:val="decimal"/>
      <w:lvlText w:val="%7."/>
      <w:lvlJc w:val="left"/>
      <w:pPr>
        <w:ind w:left="4850" w:hanging="360"/>
      </w:pPr>
    </w:lvl>
    <w:lvl w:ilvl="7" w:tplc="041D0019" w:tentative="1">
      <w:start w:val="1"/>
      <w:numFmt w:val="lowerLetter"/>
      <w:lvlText w:val="%8."/>
      <w:lvlJc w:val="left"/>
      <w:pPr>
        <w:ind w:left="5570" w:hanging="360"/>
      </w:pPr>
    </w:lvl>
    <w:lvl w:ilvl="8" w:tplc="041D001B" w:tentative="1">
      <w:start w:val="1"/>
      <w:numFmt w:val="lowerRoman"/>
      <w:lvlText w:val="%9."/>
      <w:lvlJc w:val="right"/>
      <w:pPr>
        <w:ind w:left="6290" w:hanging="180"/>
      </w:pPr>
    </w:lvl>
  </w:abstractNum>
  <w:abstractNum w:abstractNumId="12">
    <w:nsid w:val="050679EB"/>
    <w:multiLevelType w:val="multilevel"/>
    <w:tmpl w:val="4CB04BC2"/>
    <w:lvl w:ilvl="0">
      <w:start w:val="1"/>
      <w:numFmt w:val="decimal"/>
      <w:lvlRestart w:val="0"/>
      <w:pStyle w:val="Rubrik1"/>
      <w:lvlText w:val="%1"/>
      <w:lvlJc w:val="left"/>
      <w:pPr>
        <w:tabs>
          <w:tab w:val="num" w:pos="907"/>
        </w:tabs>
        <w:ind w:left="907" w:hanging="907"/>
      </w:pPr>
    </w:lvl>
    <w:lvl w:ilvl="1">
      <w:start w:val="1"/>
      <w:numFmt w:val="decimal"/>
      <w:pStyle w:val="Rubrik2"/>
      <w:lvlText w:val="%1.%2"/>
      <w:lvlJc w:val="left"/>
      <w:pPr>
        <w:tabs>
          <w:tab w:val="num" w:pos="907"/>
        </w:tabs>
        <w:ind w:left="907" w:hanging="907"/>
      </w:pPr>
    </w:lvl>
    <w:lvl w:ilvl="2">
      <w:start w:val="1"/>
      <w:numFmt w:val="decimal"/>
      <w:pStyle w:val="Rubrik3"/>
      <w:lvlText w:val="%1.%2.%3"/>
      <w:lvlJc w:val="left"/>
      <w:pPr>
        <w:tabs>
          <w:tab w:val="num" w:pos="907"/>
        </w:tabs>
        <w:ind w:left="907" w:hanging="907"/>
      </w:pPr>
    </w:lvl>
    <w:lvl w:ilvl="3">
      <w:start w:val="1"/>
      <w:numFmt w:val="decimal"/>
      <w:pStyle w:val="Rubrik4"/>
      <w:lvlText w:val="%1.%2.%3.%4"/>
      <w:lvlJc w:val="left"/>
      <w:pPr>
        <w:tabs>
          <w:tab w:val="num" w:pos="907"/>
        </w:tabs>
        <w:ind w:left="907" w:hanging="907"/>
      </w:pPr>
    </w:lvl>
    <w:lvl w:ilvl="4">
      <w:start w:val="1"/>
      <w:numFmt w:val="none"/>
      <w:pStyle w:val="Rubrik5"/>
      <w:suff w:val="nothing"/>
      <w:lvlText w:val=""/>
      <w:lvlJc w:val="left"/>
      <w:pPr>
        <w:ind w:left="0" w:firstLine="0"/>
      </w:pPr>
    </w:lvl>
    <w:lvl w:ilvl="5">
      <w:start w:val="1"/>
      <w:numFmt w:val="none"/>
      <w:pStyle w:val="Rubrik6"/>
      <w:suff w:val="nothing"/>
      <w:lvlText w:val=""/>
      <w:lvlJc w:val="left"/>
      <w:pPr>
        <w:ind w:left="0" w:firstLine="0"/>
      </w:pPr>
    </w:lvl>
    <w:lvl w:ilvl="6">
      <w:start w:val="1"/>
      <w:numFmt w:val="none"/>
      <w:pStyle w:val="Rubrik7"/>
      <w:suff w:val="nothing"/>
      <w:lvlText w:val=""/>
      <w:lvlJc w:val="left"/>
      <w:pPr>
        <w:ind w:left="0" w:firstLine="0"/>
      </w:pPr>
    </w:lvl>
    <w:lvl w:ilvl="7">
      <w:start w:val="1"/>
      <w:numFmt w:val="none"/>
      <w:pStyle w:val="Rubrik8"/>
      <w:suff w:val="nothing"/>
      <w:lvlText w:val=""/>
      <w:lvlJc w:val="left"/>
      <w:pPr>
        <w:ind w:left="0" w:firstLine="0"/>
      </w:pPr>
    </w:lvl>
    <w:lvl w:ilvl="8">
      <w:start w:val="1"/>
      <w:numFmt w:val="none"/>
      <w:pStyle w:val="Rubrik9"/>
      <w:suff w:val="nothing"/>
      <w:lvlText w:val=""/>
      <w:lvlJc w:val="left"/>
      <w:pPr>
        <w:ind w:left="0" w:firstLine="0"/>
      </w:pPr>
    </w:lvl>
  </w:abstractNum>
  <w:abstractNum w:abstractNumId="13">
    <w:nsid w:val="1219030E"/>
    <w:multiLevelType w:val="hybridMultilevel"/>
    <w:tmpl w:val="6D70F6A4"/>
    <w:lvl w:ilvl="0" w:tplc="3A2C1A0A">
      <w:start w:val="3"/>
      <w:numFmt w:val="bullet"/>
      <w:lvlText w:val="–"/>
      <w:lvlJc w:val="left"/>
      <w:pPr>
        <w:ind w:left="530" w:hanging="360"/>
      </w:pPr>
      <w:rPr>
        <w:rFonts w:ascii="Times New Roman" w:eastAsia="Times New Roman" w:hAnsi="Times New Roman" w:cs="Times New Roman" w:hint="default"/>
      </w:rPr>
    </w:lvl>
    <w:lvl w:ilvl="1" w:tplc="041D0003" w:tentative="1">
      <w:start w:val="1"/>
      <w:numFmt w:val="bullet"/>
      <w:lvlText w:val="o"/>
      <w:lvlJc w:val="left"/>
      <w:pPr>
        <w:ind w:left="1250" w:hanging="360"/>
      </w:pPr>
      <w:rPr>
        <w:rFonts w:ascii="Courier New" w:hAnsi="Courier New" w:cs="Courier New" w:hint="default"/>
      </w:rPr>
    </w:lvl>
    <w:lvl w:ilvl="2" w:tplc="041D0005" w:tentative="1">
      <w:start w:val="1"/>
      <w:numFmt w:val="bullet"/>
      <w:lvlText w:val=""/>
      <w:lvlJc w:val="left"/>
      <w:pPr>
        <w:ind w:left="1970" w:hanging="360"/>
      </w:pPr>
      <w:rPr>
        <w:rFonts w:ascii="Wingdings" w:hAnsi="Wingdings" w:hint="default"/>
      </w:rPr>
    </w:lvl>
    <w:lvl w:ilvl="3" w:tplc="041D0001" w:tentative="1">
      <w:start w:val="1"/>
      <w:numFmt w:val="bullet"/>
      <w:lvlText w:val=""/>
      <w:lvlJc w:val="left"/>
      <w:pPr>
        <w:ind w:left="2690" w:hanging="360"/>
      </w:pPr>
      <w:rPr>
        <w:rFonts w:ascii="Symbol" w:hAnsi="Symbol" w:hint="default"/>
      </w:rPr>
    </w:lvl>
    <w:lvl w:ilvl="4" w:tplc="041D0003" w:tentative="1">
      <w:start w:val="1"/>
      <w:numFmt w:val="bullet"/>
      <w:lvlText w:val="o"/>
      <w:lvlJc w:val="left"/>
      <w:pPr>
        <w:ind w:left="3410" w:hanging="360"/>
      </w:pPr>
      <w:rPr>
        <w:rFonts w:ascii="Courier New" w:hAnsi="Courier New" w:cs="Courier New" w:hint="default"/>
      </w:rPr>
    </w:lvl>
    <w:lvl w:ilvl="5" w:tplc="041D0005" w:tentative="1">
      <w:start w:val="1"/>
      <w:numFmt w:val="bullet"/>
      <w:lvlText w:val=""/>
      <w:lvlJc w:val="left"/>
      <w:pPr>
        <w:ind w:left="4130" w:hanging="360"/>
      </w:pPr>
      <w:rPr>
        <w:rFonts w:ascii="Wingdings" w:hAnsi="Wingdings" w:hint="default"/>
      </w:rPr>
    </w:lvl>
    <w:lvl w:ilvl="6" w:tplc="041D0001" w:tentative="1">
      <w:start w:val="1"/>
      <w:numFmt w:val="bullet"/>
      <w:lvlText w:val=""/>
      <w:lvlJc w:val="left"/>
      <w:pPr>
        <w:ind w:left="4850" w:hanging="360"/>
      </w:pPr>
      <w:rPr>
        <w:rFonts w:ascii="Symbol" w:hAnsi="Symbol" w:hint="default"/>
      </w:rPr>
    </w:lvl>
    <w:lvl w:ilvl="7" w:tplc="041D0003" w:tentative="1">
      <w:start w:val="1"/>
      <w:numFmt w:val="bullet"/>
      <w:lvlText w:val="o"/>
      <w:lvlJc w:val="left"/>
      <w:pPr>
        <w:ind w:left="5570" w:hanging="360"/>
      </w:pPr>
      <w:rPr>
        <w:rFonts w:ascii="Courier New" w:hAnsi="Courier New" w:cs="Courier New" w:hint="default"/>
      </w:rPr>
    </w:lvl>
    <w:lvl w:ilvl="8" w:tplc="041D0005" w:tentative="1">
      <w:start w:val="1"/>
      <w:numFmt w:val="bullet"/>
      <w:lvlText w:val=""/>
      <w:lvlJc w:val="left"/>
      <w:pPr>
        <w:ind w:left="6290" w:hanging="360"/>
      </w:pPr>
      <w:rPr>
        <w:rFonts w:ascii="Wingdings" w:hAnsi="Wingdings" w:hint="default"/>
      </w:rPr>
    </w:lvl>
  </w:abstractNum>
  <w:abstractNum w:abstractNumId="14">
    <w:nsid w:val="2020283C"/>
    <w:multiLevelType w:val="hybridMultilevel"/>
    <w:tmpl w:val="23EA10C8"/>
    <w:lvl w:ilvl="0" w:tplc="10504240">
      <w:start w:val="3"/>
      <w:numFmt w:val="bullet"/>
      <w:lvlText w:val="–"/>
      <w:lvlJc w:val="left"/>
      <w:pPr>
        <w:ind w:left="720" w:hanging="360"/>
      </w:pPr>
      <w:rPr>
        <w:rFonts w:ascii="Times New Roman" w:eastAsia="Times New Roman" w:hAnsi="Times New Roman" w:cs="Times New Roman" w:hint="default"/>
        <w:i/>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5">
    <w:nsid w:val="2E9D7D5A"/>
    <w:multiLevelType w:val="hybridMultilevel"/>
    <w:tmpl w:val="D070E37C"/>
    <w:lvl w:ilvl="0" w:tplc="1B841898">
      <w:start w:val="1"/>
      <w:numFmt w:val="decimal"/>
      <w:lvlText w:val="%1."/>
      <w:lvlJc w:val="left"/>
      <w:pPr>
        <w:ind w:left="530" w:hanging="360"/>
      </w:pPr>
      <w:rPr>
        <w:rFonts w:hint="default"/>
      </w:rPr>
    </w:lvl>
    <w:lvl w:ilvl="1" w:tplc="041D0019" w:tentative="1">
      <w:start w:val="1"/>
      <w:numFmt w:val="lowerLetter"/>
      <w:lvlText w:val="%2."/>
      <w:lvlJc w:val="left"/>
      <w:pPr>
        <w:ind w:left="1250" w:hanging="360"/>
      </w:pPr>
    </w:lvl>
    <w:lvl w:ilvl="2" w:tplc="041D001B" w:tentative="1">
      <w:start w:val="1"/>
      <w:numFmt w:val="lowerRoman"/>
      <w:lvlText w:val="%3."/>
      <w:lvlJc w:val="right"/>
      <w:pPr>
        <w:ind w:left="1970" w:hanging="180"/>
      </w:pPr>
    </w:lvl>
    <w:lvl w:ilvl="3" w:tplc="041D000F" w:tentative="1">
      <w:start w:val="1"/>
      <w:numFmt w:val="decimal"/>
      <w:lvlText w:val="%4."/>
      <w:lvlJc w:val="left"/>
      <w:pPr>
        <w:ind w:left="2690" w:hanging="360"/>
      </w:pPr>
    </w:lvl>
    <w:lvl w:ilvl="4" w:tplc="041D0019" w:tentative="1">
      <w:start w:val="1"/>
      <w:numFmt w:val="lowerLetter"/>
      <w:lvlText w:val="%5."/>
      <w:lvlJc w:val="left"/>
      <w:pPr>
        <w:ind w:left="3410" w:hanging="360"/>
      </w:pPr>
    </w:lvl>
    <w:lvl w:ilvl="5" w:tplc="041D001B" w:tentative="1">
      <w:start w:val="1"/>
      <w:numFmt w:val="lowerRoman"/>
      <w:lvlText w:val="%6."/>
      <w:lvlJc w:val="right"/>
      <w:pPr>
        <w:ind w:left="4130" w:hanging="180"/>
      </w:pPr>
    </w:lvl>
    <w:lvl w:ilvl="6" w:tplc="041D000F" w:tentative="1">
      <w:start w:val="1"/>
      <w:numFmt w:val="decimal"/>
      <w:lvlText w:val="%7."/>
      <w:lvlJc w:val="left"/>
      <w:pPr>
        <w:ind w:left="4850" w:hanging="360"/>
      </w:pPr>
    </w:lvl>
    <w:lvl w:ilvl="7" w:tplc="041D0019" w:tentative="1">
      <w:start w:val="1"/>
      <w:numFmt w:val="lowerLetter"/>
      <w:lvlText w:val="%8."/>
      <w:lvlJc w:val="left"/>
      <w:pPr>
        <w:ind w:left="5570" w:hanging="360"/>
      </w:pPr>
    </w:lvl>
    <w:lvl w:ilvl="8" w:tplc="041D001B" w:tentative="1">
      <w:start w:val="1"/>
      <w:numFmt w:val="lowerRoman"/>
      <w:lvlText w:val="%9."/>
      <w:lvlJc w:val="right"/>
      <w:pPr>
        <w:ind w:left="6290" w:hanging="180"/>
      </w:pPr>
    </w:lvl>
  </w:abstractNum>
  <w:abstractNum w:abstractNumId="16">
    <w:nsid w:val="2F576B0F"/>
    <w:multiLevelType w:val="multilevel"/>
    <w:tmpl w:val="EDE4D552"/>
    <w:lvl w:ilvl="0">
      <w:start w:val="1"/>
      <w:numFmt w:val="decimal"/>
      <w:lvlRestart w:val="0"/>
      <w:lvlText w:val="%1"/>
      <w:lvlJc w:val="left"/>
      <w:pPr>
        <w:tabs>
          <w:tab w:val="num" w:pos="907"/>
        </w:tabs>
        <w:ind w:left="907" w:hanging="907"/>
      </w:pPr>
    </w:lvl>
    <w:lvl w:ilvl="1">
      <w:start w:val="1"/>
      <w:numFmt w:val="decimal"/>
      <w:lvlText w:val="%1.%2"/>
      <w:lvlJc w:val="left"/>
      <w:pPr>
        <w:tabs>
          <w:tab w:val="num" w:pos="1049"/>
        </w:tabs>
        <w:ind w:left="1049"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7">
    <w:nsid w:val="3F4750BE"/>
    <w:multiLevelType w:val="hybridMultilevel"/>
    <w:tmpl w:val="149AAE82"/>
    <w:lvl w:ilvl="0" w:tplc="768EC458">
      <w:start w:val="3"/>
      <w:numFmt w:val="bullet"/>
      <w:lvlText w:val="–"/>
      <w:lvlJc w:val="left"/>
      <w:pPr>
        <w:ind w:left="530" w:hanging="360"/>
      </w:pPr>
      <w:rPr>
        <w:rFonts w:ascii="Times New Roman" w:eastAsia="Times New Roman" w:hAnsi="Times New Roman" w:cs="Times New Roman" w:hint="default"/>
      </w:rPr>
    </w:lvl>
    <w:lvl w:ilvl="1" w:tplc="041D0003" w:tentative="1">
      <w:start w:val="1"/>
      <w:numFmt w:val="bullet"/>
      <w:lvlText w:val="o"/>
      <w:lvlJc w:val="left"/>
      <w:pPr>
        <w:ind w:left="1250" w:hanging="360"/>
      </w:pPr>
      <w:rPr>
        <w:rFonts w:ascii="Courier New" w:hAnsi="Courier New" w:cs="Courier New" w:hint="default"/>
      </w:rPr>
    </w:lvl>
    <w:lvl w:ilvl="2" w:tplc="041D0005" w:tentative="1">
      <w:start w:val="1"/>
      <w:numFmt w:val="bullet"/>
      <w:lvlText w:val=""/>
      <w:lvlJc w:val="left"/>
      <w:pPr>
        <w:ind w:left="1970" w:hanging="360"/>
      </w:pPr>
      <w:rPr>
        <w:rFonts w:ascii="Wingdings" w:hAnsi="Wingdings" w:hint="default"/>
      </w:rPr>
    </w:lvl>
    <w:lvl w:ilvl="3" w:tplc="041D0001" w:tentative="1">
      <w:start w:val="1"/>
      <w:numFmt w:val="bullet"/>
      <w:lvlText w:val=""/>
      <w:lvlJc w:val="left"/>
      <w:pPr>
        <w:ind w:left="2690" w:hanging="360"/>
      </w:pPr>
      <w:rPr>
        <w:rFonts w:ascii="Symbol" w:hAnsi="Symbol" w:hint="default"/>
      </w:rPr>
    </w:lvl>
    <w:lvl w:ilvl="4" w:tplc="041D0003" w:tentative="1">
      <w:start w:val="1"/>
      <w:numFmt w:val="bullet"/>
      <w:lvlText w:val="o"/>
      <w:lvlJc w:val="left"/>
      <w:pPr>
        <w:ind w:left="3410" w:hanging="360"/>
      </w:pPr>
      <w:rPr>
        <w:rFonts w:ascii="Courier New" w:hAnsi="Courier New" w:cs="Courier New" w:hint="default"/>
      </w:rPr>
    </w:lvl>
    <w:lvl w:ilvl="5" w:tplc="041D0005" w:tentative="1">
      <w:start w:val="1"/>
      <w:numFmt w:val="bullet"/>
      <w:lvlText w:val=""/>
      <w:lvlJc w:val="left"/>
      <w:pPr>
        <w:ind w:left="4130" w:hanging="360"/>
      </w:pPr>
      <w:rPr>
        <w:rFonts w:ascii="Wingdings" w:hAnsi="Wingdings" w:hint="default"/>
      </w:rPr>
    </w:lvl>
    <w:lvl w:ilvl="6" w:tplc="041D0001" w:tentative="1">
      <w:start w:val="1"/>
      <w:numFmt w:val="bullet"/>
      <w:lvlText w:val=""/>
      <w:lvlJc w:val="left"/>
      <w:pPr>
        <w:ind w:left="4850" w:hanging="360"/>
      </w:pPr>
      <w:rPr>
        <w:rFonts w:ascii="Symbol" w:hAnsi="Symbol" w:hint="default"/>
      </w:rPr>
    </w:lvl>
    <w:lvl w:ilvl="7" w:tplc="041D0003" w:tentative="1">
      <w:start w:val="1"/>
      <w:numFmt w:val="bullet"/>
      <w:lvlText w:val="o"/>
      <w:lvlJc w:val="left"/>
      <w:pPr>
        <w:ind w:left="5570" w:hanging="360"/>
      </w:pPr>
      <w:rPr>
        <w:rFonts w:ascii="Courier New" w:hAnsi="Courier New" w:cs="Courier New" w:hint="default"/>
      </w:rPr>
    </w:lvl>
    <w:lvl w:ilvl="8" w:tplc="041D0005" w:tentative="1">
      <w:start w:val="1"/>
      <w:numFmt w:val="bullet"/>
      <w:lvlText w:val=""/>
      <w:lvlJc w:val="left"/>
      <w:pPr>
        <w:ind w:left="6290" w:hanging="360"/>
      </w:pPr>
      <w:rPr>
        <w:rFonts w:ascii="Wingdings" w:hAnsi="Wingdings" w:hint="default"/>
      </w:rPr>
    </w:lvl>
  </w:abstractNum>
  <w:abstractNum w:abstractNumId="18">
    <w:nsid w:val="4CB74043"/>
    <w:multiLevelType w:val="hybridMultilevel"/>
    <w:tmpl w:val="225447D8"/>
    <w:lvl w:ilvl="0" w:tplc="9CF284C0">
      <w:start w:val="1"/>
      <w:numFmt w:val="decimal"/>
      <w:lvlText w:val="%1."/>
      <w:lvlJc w:val="left"/>
      <w:pPr>
        <w:ind w:left="530" w:hanging="360"/>
      </w:pPr>
      <w:rPr>
        <w:rFonts w:hint="default"/>
      </w:rPr>
    </w:lvl>
    <w:lvl w:ilvl="1" w:tplc="041D0019" w:tentative="1">
      <w:start w:val="1"/>
      <w:numFmt w:val="lowerLetter"/>
      <w:lvlText w:val="%2."/>
      <w:lvlJc w:val="left"/>
      <w:pPr>
        <w:ind w:left="1250" w:hanging="360"/>
      </w:pPr>
    </w:lvl>
    <w:lvl w:ilvl="2" w:tplc="041D001B" w:tentative="1">
      <w:start w:val="1"/>
      <w:numFmt w:val="lowerRoman"/>
      <w:lvlText w:val="%3."/>
      <w:lvlJc w:val="right"/>
      <w:pPr>
        <w:ind w:left="1970" w:hanging="180"/>
      </w:pPr>
    </w:lvl>
    <w:lvl w:ilvl="3" w:tplc="041D000F" w:tentative="1">
      <w:start w:val="1"/>
      <w:numFmt w:val="decimal"/>
      <w:lvlText w:val="%4."/>
      <w:lvlJc w:val="left"/>
      <w:pPr>
        <w:ind w:left="2690" w:hanging="360"/>
      </w:pPr>
    </w:lvl>
    <w:lvl w:ilvl="4" w:tplc="041D0019" w:tentative="1">
      <w:start w:val="1"/>
      <w:numFmt w:val="lowerLetter"/>
      <w:lvlText w:val="%5."/>
      <w:lvlJc w:val="left"/>
      <w:pPr>
        <w:ind w:left="3410" w:hanging="360"/>
      </w:pPr>
    </w:lvl>
    <w:lvl w:ilvl="5" w:tplc="041D001B" w:tentative="1">
      <w:start w:val="1"/>
      <w:numFmt w:val="lowerRoman"/>
      <w:lvlText w:val="%6."/>
      <w:lvlJc w:val="right"/>
      <w:pPr>
        <w:ind w:left="4130" w:hanging="180"/>
      </w:pPr>
    </w:lvl>
    <w:lvl w:ilvl="6" w:tplc="041D000F" w:tentative="1">
      <w:start w:val="1"/>
      <w:numFmt w:val="decimal"/>
      <w:lvlText w:val="%7."/>
      <w:lvlJc w:val="left"/>
      <w:pPr>
        <w:ind w:left="4850" w:hanging="360"/>
      </w:pPr>
    </w:lvl>
    <w:lvl w:ilvl="7" w:tplc="041D0019" w:tentative="1">
      <w:start w:val="1"/>
      <w:numFmt w:val="lowerLetter"/>
      <w:lvlText w:val="%8."/>
      <w:lvlJc w:val="left"/>
      <w:pPr>
        <w:ind w:left="5570" w:hanging="360"/>
      </w:pPr>
    </w:lvl>
    <w:lvl w:ilvl="8" w:tplc="041D001B" w:tentative="1">
      <w:start w:val="1"/>
      <w:numFmt w:val="lowerRoman"/>
      <w:lvlText w:val="%9."/>
      <w:lvlJc w:val="right"/>
      <w:pPr>
        <w:ind w:left="6290" w:hanging="180"/>
      </w:pPr>
    </w:lvl>
  </w:abstractNum>
  <w:abstractNum w:abstractNumId="19">
    <w:nsid w:val="4CCA332E"/>
    <w:multiLevelType w:val="hybridMultilevel"/>
    <w:tmpl w:val="D1541302"/>
    <w:lvl w:ilvl="0" w:tplc="37B6B268">
      <w:start w:val="13"/>
      <w:numFmt w:val="bullet"/>
      <w:lvlText w:val="–"/>
      <w:lvlJc w:val="left"/>
      <w:pPr>
        <w:ind w:left="530" w:hanging="360"/>
      </w:pPr>
      <w:rPr>
        <w:rFonts w:ascii="Times New Roman" w:eastAsia="Times New Roman" w:hAnsi="Times New Roman" w:cs="Times New Roman" w:hint="default"/>
      </w:rPr>
    </w:lvl>
    <w:lvl w:ilvl="1" w:tplc="041D0003" w:tentative="1">
      <w:start w:val="1"/>
      <w:numFmt w:val="bullet"/>
      <w:lvlText w:val="o"/>
      <w:lvlJc w:val="left"/>
      <w:pPr>
        <w:ind w:left="1250" w:hanging="360"/>
      </w:pPr>
      <w:rPr>
        <w:rFonts w:ascii="Courier New" w:hAnsi="Courier New" w:cs="Courier New" w:hint="default"/>
      </w:rPr>
    </w:lvl>
    <w:lvl w:ilvl="2" w:tplc="041D0005" w:tentative="1">
      <w:start w:val="1"/>
      <w:numFmt w:val="bullet"/>
      <w:lvlText w:val=""/>
      <w:lvlJc w:val="left"/>
      <w:pPr>
        <w:ind w:left="1970" w:hanging="360"/>
      </w:pPr>
      <w:rPr>
        <w:rFonts w:ascii="Wingdings" w:hAnsi="Wingdings" w:hint="default"/>
      </w:rPr>
    </w:lvl>
    <w:lvl w:ilvl="3" w:tplc="041D0001" w:tentative="1">
      <w:start w:val="1"/>
      <w:numFmt w:val="bullet"/>
      <w:lvlText w:val=""/>
      <w:lvlJc w:val="left"/>
      <w:pPr>
        <w:ind w:left="2690" w:hanging="360"/>
      </w:pPr>
      <w:rPr>
        <w:rFonts w:ascii="Symbol" w:hAnsi="Symbol" w:hint="default"/>
      </w:rPr>
    </w:lvl>
    <w:lvl w:ilvl="4" w:tplc="041D0003" w:tentative="1">
      <w:start w:val="1"/>
      <w:numFmt w:val="bullet"/>
      <w:lvlText w:val="o"/>
      <w:lvlJc w:val="left"/>
      <w:pPr>
        <w:ind w:left="3410" w:hanging="360"/>
      </w:pPr>
      <w:rPr>
        <w:rFonts w:ascii="Courier New" w:hAnsi="Courier New" w:cs="Courier New" w:hint="default"/>
      </w:rPr>
    </w:lvl>
    <w:lvl w:ilvl="5" w:tplc="041D0005" w:tentative="1">
      <w:start w:val="1"/>
      <w:numFmt w:val="bullet"/>
      <w:lvlText w:val=""/>
      <w:lvlJc w:val="left"/>
      <w:pPr>
        <w:ind w:left="4130" w:hanging="360"/>
      </w:pPr>
      <w:rPr>
        <w:rFonts w:ascii="Wingdings" w:hAnsi="Wingdings" w:hint="default"/>
      </w:rPr>
    </w:lvl>
    <w:lvl w:ilvl="6" w:tplc="041D0001" w:tentative="1">
      <w:start w:val="1"/>
      <w:numFmt w:val="bullet"/>
      <w:lvlText w:val=""/>
      <w:lvlJc w:val="left"/>
      <w:pPr>
        <w:ind w:left="4850" w:hanging="360"/>
      </w:pPr>
      <w:rPr>
        <w:rFonts w:ascii="Symbol" w:hAnsi="Symbol" w:hint="default"/>
      </w:rPr>
    </w:lvl>
    <w:lvl w:ilvl="7" w:tplc="041D0003" w:tentative="1">
      <w:start w:val="1"/>
      <w:numFmt w:val="bullet"/>
      <w:lvlText w:val="o"/>
      <w:lvlJc w:val="left"/>
      <w:pPr>
        <w:ind w:left="5570" w:hanging="360"/>
      </w:pPr>
      <w:rPr>
        <w:rFonts w:ascii="Courier New" w:hAnsi="Courier New" w:cs="Courier New" w:hint="default"/>
      </w:rPr>
    </w:lvl>
    <w:lvl w:ilvl="8" w:tplc="041D0005" w:tentative="1">
      <w:start w:val="1"/>
      <w:numFmt w:val="bullet"/>
      <w:lvlText w:val=""/>
      <w:lvlJc w:val="left"/>
      <w:pPr>
        <w:ind w:left="6290" w:hanging="360"/>
      </w:pPr>
      <w:rPr>
        <w:rFonts w:ascii="Wingdings" w:hAnsi="Wingdings" w:hint="default"/>
      </w:rPr>
    </w:lvl>
  </w:abstractNum>
  <w:abstractNum w:abstractNumId="20">
    <w:nsid w:val="647A6B2F"/>
    <w:multiLevelType w:val="hybridMultilevel"/>
    <w:tmpl w:val="B7ACE61C"/>
    <w:lvl w:ilvl="0" w:tplc="7C985116">
      <w:start w:val="1"/>
      <w:numFmt w:val="decimal"/>
      <w:lvlText w:val="%1."/>
      <w:lvlJc w:val="left"/>
      <w:pPr>
        <w:ind w:left="530" w:hanging="360"/>
      </w:pPr>
      <w:rPr>
        <w:rFonts w:ascii="Times New Roman" w:eastAsia="Times New Roman" w:hAnsi="Times New Roman" w:cs="Times New Roman"/>
      </w:rPr>
    </w:lvl>
    <w:lvl w:ilvl="1" w:tplc="041D0019" w:tentative="1">
      <w:start w:val="1"/>
      <w:numFmt w:val="lowerLetter"/>
      <w:lvlText w:val="%2."/>
      <w:lvlJc w:val="left"/>
      <w:pPr>
        <w:ind w:left="1250" w:hanging="360"/>
      </w:pPr>
    </w:lvl>
    <w:lvl w:ilvl="2" w:tplc="041D001B" w:tentative="1">
      <w:start w:val="1"/>
      <w:numFmt w:val="lowerRoman"/>
      <w:lvlText w:val="%3."/>
      <w:lvlJc w:val="right"/>
      <w:pPr>
        <w:ind w:left="1970" w:hanging="180"/>
      </w:pPr>
    </w:lvl>
    <w:lvl w:ilvl="3" w:tplc="041D000F" w:tentative="1">
      <w:start w:val="1"/>
      <w:numFmt w:val="decimal"/>
      <w:lvlText w:val="%4."/>
      <w:lvlJc w:val="left"/>
      <w:pPr>
        <w:ind w:left="2690" w:hanging="360"/>
      </w:pPr>
    </w:lvl>
    <w:lvl w:ilvl="4" w:tplc="041D0019" w:tentative="1">
      <w:start w:val="1"/>
      <w:numFmt w:val="lowerLetter"/>
      <w:lvlText w:val="%5."/>
      <w:lvlJc w:val="left"/>
      <w:pPr>
        <w:ind w:left="3410" w:hanging="360"/>
      </w:pPr>
    </w:lvl>
    <w:lvl w:ilvl="5" w:tplc="041D001B" w:tentative="1">
      <w:start w:val="1"/>
      <w:numFmt w:val="lowerRoman"/>
      <w:lvlText w:val="%6."/>
      <w:lvlJc w:val="right"/>
      <w:pPr>
        <w:ind w:left="4130" w:hanging="180"/>
      </w:pPr>
    </w:lvl>
    <w:lvl w:ilvl="6" w:tplc="041D000F" w:tentative="1">
      <w:start w:val="1"/>
      <w:numFmt w:val="decimal"/>
      <w:lvlText w:val="%7."/>
      <w:lvlJc w:val="left"/>
      <w:pPr>
        <w:ind w:left="4850" w:hanging="360"/>
      </w:pPr>
    </w:lvl>
    <w:lvl w:ilvl="7" w:tplc="041D0019" w:tentative="1">
      <w:start w:val="1"/>
      <w:numFmt w:val="lowerLetter"/>
      <w:lvlText w:val="%8."/>
      <w:lvlJc w:val="left"/>
      <w:pPr>
        <w:ind w:left="5570" w:hanging="360"/>
      </w:pPr>
    </w:lvl>
    <w:lvl w:ilvl="8" w:tplc="041D001B" w:tentative="1">
      <w:start w:val="1"/>
      <w:numFmt w:val="lowerRoman"/>
      <w:lvlText w:val="%9."/>
      <w:lvlJc w:val="right"/>
      <w:pPr>
        <w:ind w:left="6290" w:hanging="180"/>
      </w:pPr>
    </w:lvl>
  </w:abstractNum>
  <w:abstractNum w:abstractNumId="21">
    <w:nsid w:val="6BE73B30"/>
    <w:multiLevelType w:val="hybridMultilevel"/>
    <w:tmpl w:val="7B3076F8"/>
    <w:lvl w:ilvl="0" w:tplc="DE04E2A6">
      <w:numFmt w:val="bullet"/>
      <w:lvlText w:val="–"/>
      <w:lvlJc w:val="left"/>
      <w:pPr>
        <w:ind w:left="530" w:hanging="360"/>
      </w:pPr>
      <w:rPr>
        <w:rFonts w:ascii="Times New Roman" w:eastAsia="Times New Roman" w:hAnsi="Times New Roman" w:cs="Times New Roman" w:hint="default"/>
      </w:rPr>
    </w:lvl>
    <w:lvl w:ilvl="1" w:tplc="041D0003" w:tentative="1">
      <w:start w:val="1"/>
      <w:numFmt w:val="bullet"/>
      <w:lvlText w:val="o"/>
      <w:lvlJc w:val="left"/>
      <w:pPr>
        <w:ind w:left="1250" w:hanging="360"/>
      </w:pPr>
      <w:rPr>
        <w:rFonts w:ascii="Courier New" w:hAnsi="Courier New" w:cs="Courier New" w:hint="default"/>
      </w:rPr>
    </w:lvl>
    <w:lvl w:ilvl="2" w:tplc="041D0005" w:tentative="1">
      <w:start w:val="1"/>
      <w:numFmt w:val="bullet"/>
      <w:lvlText w:val=""/>
      <w:lvlJc w:val="left"/>
      <w:pPr>
        <w:ind w:left="1970" w:hanging="360"/>
      </w:pPr>
      <w:rPr>
        <w:rFonts w:ascii="Wingdings" w:hAnsi="Wingdings" w:hint="default"/>
      </w:rPr>
    </w:lvl>
    <w:lvl w:ilvl="3" w:tplc="041D0001" w:tentative="1">
      <w:start w:val="1"/>
      <w:numFmt w:val="bullet"/>
      <w:lvlText w:val=""/>
      <w:lvlJc w:val="left"/>
      <w:pPr>
        <w:ind w:left="2690" w:hanging="360"/>
      </w:pPr>
      <w:rPr>
        <w:rFonts w:ascii="Symbol" w:hAnsi="Symbol" w:hint="default"/>
      </w:rPr>
    </w:lvl>
    <w:lvl w:ilvl="4" w:tplc="041D0003" w:tentative="1">
      <w:start w:val="1"/>
      <w:numFmt w:val="bullet"/>
      <w:lvlText w:val="o"/>
      <w:lvlJc w:val="left"/>
      <w:pPr>
        <w:ind w:left="3410" w:hanging="360"/>
      </w:pPr>
      <w:rPr>
        <w:rFonts w:ascii="Courier New" w:hAnsi="Courier New" w:cs="Courier New" w:hint="default"/>
      </w:rPr>
    </w:lvl>
    <w:lvl w:ilvl="5" w:tplc="041D0005" w:tentative="1">
      <w:start w:val="1"/>
      <w:numFmt w:val="bullet"/>
      <w:lvlText w:val=""/>
      <w:lvlJc w:val="left"/>
      <w:pPr>
        <w:ind w:left="4130" w:hanging="360"/>
      </w:pPr>
      <w:rPr>
        <w:rFonts w:ascii="Wingdings" w:hAnsi="Wingdings" w:hint="default"/>
      </w:rPr>
    </w:lvl>
    <w:lvl w:ilvl="6" w:tplc="041D0001" w:tentative="1">
      <w:start w:val="1"/>
      <w:numFmt w:val="bullet"/>
      <w:lvlText w:val=""/>
      <w:lvlJc w:val="left"/>
      <w:pPr>
        <w:ind w:left="4850" w:hanging="360"/>
      </w:pPr>
      <w:rPr>
        <w:rFonts w:ascii="Symbol" w:hAnsi="Symbol" w:hint="default"/>
      </w:rPr>
    </w:lvl>
    <w:lvl w:ilvl="7" w:tplc="041D0003" w:tentative="1">
      <w:start w:val="1"/>
      <w:numFmt w:val="bullet"/>
      <w:lvlText w:val="o"/>
      <w:lvlJc w:val="left"/>
      <w:pPr>
        <w:ind w:left="5570" w:hanging="360"/>
      </w:pPr>
      <w:rPr>
        <w:rFonts w:ascii="Courier New" w:hAnsi="Courier New" w:cs="Courier New" w:hint="default"/>
      </w:rPr>
    </w:lvl>
    <w:lvl w:ilvl="8" w:tplc="041D0005" w:tentative="1">
      <w:start w:val="1"/>
      <w:numFmt w:val="bullet"/>
      <w:lvlText w:val=""/>
      <w:lvlJc w:val="left"/>
      <w:pPr>
        <w:ind w:left="6290" w:hanging="360"/>
      </w:pPr>
      <w:rPr>
        <w:rFonts w:ascii="Wingdings" w:hAnsi="Wingdings" w:hint="default"/>
      </w:rPr>
    </w:lvl>
  </w:abstractNum>
  <w:num w:numId="1">
    <w:abstractNumId w:val="8"/>
  </w:num>
  <w:num w:numId="2">
    <w:abstractNumId w:val="3"/>
  </w:num>
  <w:num w:numId="3">
    <w:abstractNumId w:val="2"/>
  </w:num>
  <w:num w:numId="4">
    <w:abstractNumId w:val="1"/>
  </w:num>
  <w:num w:numId="5">
    <w:abstractNumId w:val="0"/>
  </w:num>
  <w:num w:numId="6">
    <w:abstractNumId w:val="9"/>
  </w:num>
  <w:num w:numId="7">
    <w:abstractNumId w:val="7"/>
  </w:num>
  <w:num w:numId="8">
    <w:abstractNumId w:val="6"/>
  </w:num>
  <w:num w:numId="9">
    <w:abstractNumId w:val="5"/>
  </w:num>
  <w:num w:numId="10">
    <w:abstractNumId w:val="4"/>
  </w:num>
  <w:num w:numId="11">
    <w:abstractNumId w:val="8"/>
  </w:num>
  <w:num w:numId="12">
    <w:abstractNumId w:val="3"/>
  </w:num>
  <w:num w:numId="13">
    <w:abstractNumId w:val="2"/>
  </w:num>
  <w:num w:numId="14">
    <w:abstractNumId w:val="1"/>
  </w:num>
  <w:num w:numId="15">
    <w:abstractNumId w:val="0"/>
  </w:num>
  <w:num w:numId="16">
    <w:abstractNumId w:val="9"/>
  </w:num>
  <w:num w:numId="17">
    <w:abstractNumId w:val="7"/>
  </w:num>
  <w:num w:numId="18">
    <w:abstractNumId w:val="6"/>
  </w:num>
  <w:num w:numId="19">
    <w:abstractNumId w:val="5"/>
  </w:num>
  <w:num w:numId="20">
    <w:abstractNumId w:val="4"/>
  </w:num>
  <w:num w:numId="21">
    <w:abstractNumId w:val="12"/>
  </w:num>
  <w:num w:numId="22">
    <w:abstractNumId w:val="16"/>
  </w:num>
  <w:num w:numId="23">
    <w:abstractNumId w:val="15"/>
  </w:num>
  <w:num w:numId="24">
    <w:abstractNumId w:val="18"/>
  </w:num>
  <w:num w:numId="25">
    <w:abstractNumId w:val="11"/>
  </w:num>
  <w:num w:numId="26">
    <w:abstractNumId w:val="20"/>
  </w:num>
  <w:num w:numId="27">
    <w:abstractNumId w:val="14"/>
  </w:num>
  <w:num w:numId="28">
    <w:abstractNumId w:val="10"/>
  </w:num>
  <w:num w:numId="29">
    <w:abstractNumId w:val="13"/>
  </w:num>
  <w:num w:numId="30">
    <w:abstractNumId w:val="17"/>
  </w:num>
  <w:num w:numId="31">
    <w:abstractNumId w:val="21"/>
  </w:num>
  <w:num w:numId="32">
    <w:abstractNumId w:val="19"/>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96"/>
  <w:mirrorMargins/>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efaultTabStop w:val="1304"/>
  <w:hyphenationZone w:val="425"/>
  <w:evenAndOddHeaders/>
  <w:characterSpacingControl w:val="doNotCompress"/>
  <w:hdrShapeDefaults>
    <o:shapedefaults v:ext="edit" spidmax="63489"/>
  </w:hdrShapeDefaults>
  <w:footnotePr>
    <w:footnote w:id="-1"/>
    <w:footnote w:id="0"/>
    <w:footnote w:id="1"/>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docVars>
    <w:docVar w:name="dokformat" w:val="PR"/>
    <w:docVar w:name="kapitel" w:val="1"/>
  </w:docVars>
  <w:rsids>
    <w:rsidRoot w:val="008E08B5"/>
    <w:rsid w:val="000201DD"/>
    <w:rsid w:val="0002470B"/>
    <w:rsid w:val="00026324"/>
    <w:rsid w:val="00032C47"/>
    <w:rsid w:val="0003305E"/>
    <w:rsid w:val="00037963"/>
    <w:rsid w:val="00040AEE"/>
    <w:rsid w:val="00043EBE"/>
    <w:rsid w:val="00060D40"/>
    <w:rsid w:val="00077045"/>
    <w:rsid w:val="00082C6E"/>
    <w:rsid w:val="0008509C"/>
    <w:rsid w:val="00096245"/>
    <w:rsid w:val="000A0D44"/>
    <w:rsid w:val="000A13AE"/>
    <w:rsid w:val="000A3709"/>
    <w:rsid w:val="000B2A84"/>
    <w:rsid w:val="000D01C0"/>
    <w:rsid w:val="000D75E2"/>
    <w:rsid w:val="001031D8"/>
    <w:rsid w:val="0010436A"/>
    <w:rsid w:val="00134AEE"/>
    <w:rsid w:val="00141F91"/>
    <w:rsid w:val="00144DEC"/>
    <w:rsid w:val="00147A25"/>
    <w:rsid w:val="00153520"/>
    <w:rsid w:val="00187361"/>
    <w:rsid w:val="001A4947"/>
    <w:rsid w:val="001D2AB8"/>
    <w:rsid w:val="001D7F50"/>
    <w:rsid w:val="001E51BC"/>
    <w:rsid w:val="001E5582"/>
    <w:rsid w:val="001E5F9F"/>
    <w:rsid w:val="001E77EF"/>
    <w:rsid w:val="001F0F8C"/>
    <w:rsid w:val="001F6698"/>
    <w:rsid w:val="00200EE4"/>
    <w:rsid w:val="00203663"/>
    <w:rsid w:val="00203D14"/>
    <w:rsid w:val="0021127C"/>
    <w:rsid w:val="00220987"/>
    <w:rsid w:val="002254B7"/>
    <w:rsid w:val="00235A25"/>
    <w:rsid w:val="002377DA"/>
    <w:rsid w:val="00237A71"/>
    <w:rsid w:val="00240B6A"/>
    <w:rsid w:val="00242B3E"/>
    <w:rsid w:val="00245121"/>
    <w:rsid w:val="00245C56"/>
    <w:rsid w:val="00246C05"/>
    <w:rsid w:val="00250F4D"/>
    <w:rsid w:val="00266922"/>
    <w:rsid w:val="00270563"/>
    <w:rsid w:val="00277FFD"/>
    <w:rsid w:val="00281052"/>
    <w:rsid w:val="0028673E"/>
    <w:rsid w:val="0029179C"/>
    <w:rsid w:val="002979DD"/>
    <w:rsid w:val="002B44A6"/>
    <w:rsid w:val="002C2E72"/>
    <w:rsid w:val="002C4B34"/>
    <w:rsid w:val="002D1B7D"/>
    <w:rsid w:val="002E0D69"/>
    <w:rsid w:val="002F5464"/>
    <w:rsid w:val="002F6654"/>
    <w:rsid w:val="003032FE"/>
    <w:rsid w:val="003072D9"/>
    <w:rsid w:val="003113A4"/>
    <w:rsid w:val="00315E5C"/>
    <w:rsid w:val="0032371D"/>
    <w:rsid w:val="00323976"/>
    <w:rsid w:val="00324332"/>
    <w:rsid w:val="00326463"/>
    <w:rsid w:val="003333A1"/>
    <w:rsid w:val="00334AF0"/>
    <w:rsid w:val="0033615B"/>
    <w:rsid w:val="003434A9"/>
    <w:rsid w:val="003521B1"/>
    <w:rsid w:val="003671C2"/>
    <w:rsid w:val="00372096"/>
    <w:rsid w:val="00384440"/>
    <w:rsid w:val="00390226"/>
    <w:rsid w:val="00390DA1"/>
    <w:rsid w:val="00391113"/>
    <w:rsid w:val="0039621F"/>
    <w:rsid w:val="003A2D5C"/>
    <w:rsid w:val="003B1B9D"/>
    <w:rsid w:val="003B44D5"/>
    <w:rsid w:val="003C4EDF"/>
    <w:rsid w:val="003C5675"/>
    <w:rsid w:val="003D0ACB"/>
    <w:rsid w:val="003D42F4"/>
    <w:rsid w:val="003D6F13"/>
    <w:rsid w:val="003E1FA7"/>
    <w:rsid w:val="003E376B"/>
    <w:rsid w:val="003E47EC"/>
    <w:rsid w:val="003F4EF1"/>
    <w:rsid w:val="00401A6F"/>
    <w:rsid w:val="00417060"/>
    <w:rsid w:val="0042421E"/>
    <w:rsid w:val="0043250D"/>
    <w:rsid w:val="0044276D"/>
    <w:rsid w:val="004430D1"/>
    <w:rsid w:val="004478B6"/>
    <w:rsid w:val="00453C26"/>
    <w:rsid w:val="004725CC"/>
    <w:rsid w:val="00480BFA"/>
    <w:rsid w:val="00493FA6"/>
    <w:rsid w:val="004A278E"/>
    <w:rsid w:val="004A6186"/>
    <w:rsid w:val="004B7550"/>
    <w:rsid w:val="004C527B"/>
    <w:rsid w:val="004F72CA"/>
    <w:rsid w:val="00501A8B"/>
    <w:rsid w:val="00504DD3"/>
    <w:rsid w:val="00513A22"/>
    <w:rsid w:val="00513D71"/>
    <w:rsid w:val="005162B7"/>
    <w:rsid w:val="00517E35"/>
    <w:rsid w:val="00526DEC"/>
    <w:rsid w:val="0053240A"/>
    <w:rsid w:val="00540CB3"/>
    <w:rsid w:val="00542B93"/>
    <w:rsid w:val="00547E64"/>
    <w:rsid w:val="005734C0"/>
    <w:rsid w:val="00584604"/>
    <w:rsid w:val="005933FB"/>
    <w:rsid w:val="00593922"/>
    <w:rsid w:val="00593CC1"/>
    <w:rsid w:val="00594793"/>
    <w:rsid w:val="0059575F"/>
    <w:rsid w:val="005B5FD4"/>
    <w:rsid w:val="005D6472"/>
    <w:rsid w:val="005E0D73"/>
    <w:rsid w:val="0060020A"/>
    <w:rsid w:val="00600A3D"/>
    <w:rsid w:val="00605EF6"/>
    <w:rsid w:val="00612210"/>
    <w:rsid w:val="00614768"/>
    <w:rsid w:val="00622DB3"/>
    <w:rsid w:val="00626F17"/>
    <w:rsid w:val="006477D3"/>
    <w:rsid w:val="006508F9"/>
    <w:rsid w:val="00655D68"/>
    <w:rsid w:val="006759E9"/>
    <w:rsid w:val="0068037A"/>
    <w:rsid w:val="00693460"/>
    <w:rsid w:val="006955A3"/>
    <w:rsid w:val="00697081"/>
    <w:rsid w:val="00697A2A"/>
    <w:rsid w:val="006A1E02"/>
    <w:rsid w:val="006C66FB"/>
    <w:rsid w:val="006D1FB4"/>
    <w:rsid w:val="006D23BD"/>
    <w:rsid w:val="006D3232"/>
    <w:rsid w:val="006D528C"/>
    <w:rsid w:val="006E5DCA"/>
    <w:rsid w:val="006F032F"/>
    <w:rsid w:val="00704170"/>
    <w:rsid w:val="00714DFD"/>
    <w:rsid w:val="007152DD"/>
    <w:rsid w:val="0071540B"/>
    <w:rsid w:val="00717299"/>
    <w:rsid w:val="007204C8"/>
    <w:rsid w:val="0072156E"/>
    <w:rsid w:val="00734F88"/>
    <w:rsid w:val="007361A0"/>
    <w:rsid w:val="00740C38"/>
    <w:rsid w:val="0074503E"/>
    <w:rsid w:val="00763B6B"/>
    <w:rsid w:val="00764F19"/>
    <w:rsid w:val="00764F24"/>
    <w:rsid w:val="007717C4"/>
    <w:rsid w:val="00777333"/>
    <w:rsid w:val="0078540D"/>
    <w:rsid w:val="00786220"/>
    <w:rsid w:val="00796A20"/>
    <w:rsid w:val="007B21B5"/>
    <w:rsid w:val="007B5E10"/>
    <w:rsid w:val="007C1A46"/>
    <w:rsid w:val="007D02E9"/>
    <w:rsid w:val="007D7C1B"/>
    <w:rsid w:val="007F66BA"/>
    <w:rsid w:val="00802145"/>
    <w:rsid w:val="00811601"/>
    <w:rsid w:val="00811696"/>
    <w:rsid w:val="00813A96"/>
    <w:rsid w:val="008153E3"/>
    <w:rsid w:val="00823F6B"/>
    <w:rsid w:val="008335FB"/>
    <w:rsid w:val="00835C3E"/>
    <w:rsid w:val="00843C3F"/>
    <w:rsid w:val="008570D6"/>
    <w:rsid w:val="008624B2"/>
    <w:rsid w:val="00865B96"/>
    <w:rsid w:val="008753A9"/>
    <w:rsid w:val="008906E5"/>
    <w:rsid w:val="008923D8"/>
    <w:rsid w:val="008A0514"/>
    <w:rsid w:val="008A5211"/>
    <w:rsid w:val="008C3ABA"/>
    <w:rsid w:val="008D1190"/>
    <w:rsid w:val="008D6BFE"/>
    <w:rsid w:val="008E08B5"/>
    <w:rsid w:val="008F2CC1"/>
    <w:rsid w:val="008F35BF"/>
    <w:rsid w:val="009004A7"/>
    <w:rsid w:val="009049A0"/>
    <w:rsid w:val="00912032"/>
    <w:rsid w:val="0092301A"/>
    <w:rsid w:val="0092313E"/>
    <w:rsid w:val="00943648"/>
    <w:rsid w:val="009462A1"/>
    <w:rsid w:val="009506EC"/>
    <w:rsid w:val="00971A83"/>
    <w:rsid w:val="00985079"/>
    <w:rsid w:val="00996CC3"/>
    <w:rsid w:val="009A0F00"/>
    <w:rsid w:val="009A71F4"/>
    <w:rsid w:val="009A7EB9"/>
    <w:rsid w:val="009B0CA4"/>
    <w:rsid w:val="009C18FD"/>
    <w:rsid w:val="009E44D1"/>
    <w:rsid w:val="009E6CBB"/>
    <w:rsid w:val="009E7849"/>
    <w:rsid w:val="009F55C5"/>
    <w:rsid w:val="00A01ED3"/>
    <w:rsid w:val="00A0655A"/>
    <w:rsid w:val="00A11460"/>
    <w:rsid w:val="00A25F62"/>
    <w:rsid w:val="00A30285"/>
    <w:rsid w:val="00A34509"/>
    <w:rsid w:val="00A433DF"/>
    <w:rsid w:val="00A44481"/>
    <w:rsid w:val="00A64F4A"/>
    <w:rsid w:val="00A7246A"/>
    <w:rsid w:val="00A81C85"/>
    <w:rsid w:val="00A94403"/>
    <w:rsid w:val="00A968FB"/>
    <w:rsid w:val="00AA4466"/>
    <w:rsid w:val="00AA70C1"/>
    <w:rsid w:val="00AB471A"/>
    <w:rsid w:val="00AD5C4F"/>
    <w:rsid w:val="00AD7149"/>
    <w:rsid w:val="00AE38E5"/>
    <w:rsid w:val="00AE71ED"/>
    <w:rsid w:val="00AF62B1"/>
    <w:rsid w:val="00AF6BEA"/>
    <w:rsid w:val="00B01A56"/>
    <w:rsid w:val="00B02D87"/>
    <w:rsid w:val="00B13DB1"/>
    <w:rsid w:val="00B1634F"/>
    <w:rsid w:val="00B229D9"/>
    <w:rsid w:val="00B27C8C"/>
    <w:rsid w:val="00B33184"/>
    <w:rsid w:val="00B41E4A"/>
    <w:rsid w:val="00B440C5"/>
    <w:rsid w:val="00B53FBE"/>
    <w:rsid w:val="00B80B23"/>
    <w:rsid w:val="00B80C1A"/>
    <w:rsid w:val="00B86159"/>
    <w:rsid w:val="00B921B2"/>
    <w:rsid w:val="00BA11F1"/>
    <w:rsid w:val="00BB0509"/>
    <w:rsid w:val="00BB4648"/>
    <w:rsid w:val="00BB491E"/>
    <w:rsid w:val="00BC4566"/>
    <w:rsid w:val="00BD1BA3"/>
    <w:rsid w:val="00BD2C4F"/>
    <w:rsid w:val="00BD45FA"/>
    <w:rsid w:val="00BD4FEB"/>
    <w:rsid w:val="00BD6BFA"/>
    <w:rsid w:val="00BD6F04"/>
    <w:rsid w:val="00BE2545"/>
    <w:rsid w:val="00BE3F54"/>
    <w:rsid w:val="00BE7928"/>
    <w:rsid w:val="00BF0734"/>
    <w:rsid w:val="00BF3061"/>
    <w:rsid w:val="00BF57A6"/>
    <w:rsid w:val="00C0684A"/>
    <w:rsid w:val="00C07265"/>
    <w:rsid w:val="00C1091A"/>
    <w:rsid w:val="00C11041"/>
    <w:rsid w:val="00C144B8"/>
    <w:rsid w:val="00C2066D"/>
    <w:rsid w:val="00C25682"/>
    <w:rsid w:val="00C25F8C"/>
    <w:rsid w:val="00C3289B"/>
    <w:rsid w:val="00C32AFB"/>
    <w:rsid w:val="00C40949"/>
    <w:rsid w:val="00C61130"/>
    <w:rsid w:val="00C637D5"/>
    <w:rsid w:val="00C66AFA"/>
    <w:rsid w:val="00C743DE"/>
    <w:rsid w:val="00C8196A"/>
    <w:rsid w:val="00C864EF"/>
    <w:rsid w:val="00C870D6"/>
    <w:rsid w:val="00C96C92"/>
    <w:rsid w:val="00CA3671"/>
    <w:rsid w:val="00CB0DAD"/>
    <w:rsid w:val="00CB1913"/>
    <w:rsid w:val="00CC2815"/>
    <w:rsid w:val="00CC677E"/>
    <w:rsid w:val="00CE23C7"/>
    <w:rsid w:val="00D00C96"/>
    <w:rsid w:val="00D142E4"/>
    <w:rsid w:val="00D152BA"/>
    <w:rsid w:val="00D2184B"/>
    <w:rsid w:val="00D25E2A"/>
    <w:rsid w:val="00D31087"/>
    <w:rsid w:val="00D51D07"/>
    <w:rsid w:val="00D54C3A"/>
    <w:rsid w:val="00D60B96"/>
    <w:rsid w:val="00D73120"/>
    <w:rsid w:val="00D77EDF"/>
    <w:rsid w:val="00D82B3F"/>
    <w:rsid w:val="00DA3075"/>
    <w:rsid w:val="00DA59FD"/>
    <w:rsid w:val="00DB316B"/>
    <w:rsid w:val="00DB4137"/>
    <w:rsid w:val="00DB5AA4"/>
    <w:rsid w:val="00DD2D10"/>
    <w:rsid w:val="00E03F28"/>
    <w:rsid w:val="00E05F29"/>
    <w:rsid w:val="00E10025"/>
    <w:rsid w:val="00E323CE"/>
    <w:rsid w:val="00E415F9"/>
    <w:rsid w:val="00E45539"/>
    <w:rsid w:val="00E51764"/>
    <w:rsid w:val="00E51B31"/>
    <w:rsid w:val="00E66087"/>
    <w:rsid w:val="00E8140A"/>
    <w:rsid w:val="00E935B8"/>
    <w:rsid w:val="00E94CE3"/>
    <w:rsid w:val="00EA0061"/>
    <w:rsid w:val="00EA09C7"/>
    <w:rsid w:val="00ED6D65"/>
    <w:rsid w:val="00ED7508"/>
    <w:rsid w:val="00EE0C66"/>
    <w:rsid w:val="00EE177F"/>
    <w:rsid w:val="00EE3620"/>
    <w:rsid w:val="00EE538A"/>
    <w:rsid w:val="00EF2420"/>
    <w:rsid w:val="00EF6F10"/>
    <w:rsid w:val="00F0024D"/>
    <w:rsid w:val="00F02B11"/>
    <w:rsid w:val="00F23F89"/>
    <w:rsid w:val="00F34696"/>
    <w:rsid w:val="00F66E9C"/>
    <w:rsid w:val="00F67A28"/>
    <w:rsid w:val="00F73EA5"/>
    <w:rsid w:val="00F8225F"/>
    <w:rsid w:val="00F86E15"/>
    <w:rsid w:val="00F87243"/>
    <w:rsid w:val="00F87BD2"/>
    <w:rsid w:val="00F93B27"/>
    <w:rsid w:val="00F94C00"/>
    <w:rsid w:val="00FB29BB"/>
    <w:rsid w:val="00FB3225"/>
    <w:rsid w:val="00FB4AD3"/>
    <w:rsid w:val="00FB55EB"/>
    <w:rsid w:val="00FD33A7"/>
    <w:rsid w:val="00FE0EE1"/>
    <w:rsid w:val="00FE4297"/>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63489"/>
    <o:shapelayout v:ext="edit">
      <o:idmap v:ext="edit" data="1"/>
    </o:shapelayout>
  </w:shapeDefault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imes New Roman" w:eastAsia="Times New Roman" w:hAnsi="Times New Roman" w:cs="Times New Roman"/>
        <w:lang w:val="sv-SE" w:eastAsia="sv-SE" w:bidi="ar-SA"/>
      </w:rPr>
    </w:rPrDefault>
    <w:pPrDefault/>
  </w:docDefaults>
  <w:latentStyles w:defLockedState="0" w:defUIPriority="0" w:defSemiHidden="0" w:defUnhideWhenUsed="0" w:defQFormat="0" w:count="267">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toc 1" w:uiPriority="39"/>
    <w:lsdException w:name="toc 2" w:uiPriority="39"/>
    <w:lsdException w:name="toc 4" w:uiPriority="39"/>
    <w:lsdException w:name="toc 5" w:uiPriority="39"/>
    <w:lsdException w:name="toc 6" w:uiPriority="39"/>
    <w:lsdException w:name="caption" w:semiHidden="1" w:unhideWhenUsed="1" w:qFormat="1"/>
    <w:lsdException w:name="Title" w:qFormat="1"/>
    <w:lsdException w:name="Subtitle" w:qFormat="1"/>
    <w:lsdException w:name="Strong" w:qFormat="1"/>
    <w:lsdException w:name="Emphasis" w:qFormat="1"/>
    <w:lsdException w:name="Normal (Web)" w:uiPriority="99"/>
    <w:lsdException w:name="No List" w:uiPriority="99"/>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F8225F"/>
    <w:pPr>
      <w:overflowPunct w:val="0"/>
      <w:autoSpaceDE w:val="0"/>
      <w:autoSpaceDN w:val="0"/>
      <w:adjustRightInd w:val="0"/>
      <w:textAlignment w:val="baseline"/>
    </w:pPr>
    <w:rPr>
      <w:sz w:val="18"/>
      <w:lang w:eastAsia="en-US"/>
    </w:rPr>
  </w:style>
  <w:style w:type="paragraph" w:styleId="Rubrik1">
    <w:name w:val="heading 1"/>
    <w:basedOn w:val="Brdtext"/>
    <w:next w:val="Brdtext"/>
    <w:qFormat/>
    <w:rsid w:val="00040AEE"/>
    <w:pPr>
      <w:keepNext/>
      <w:numPr>
        <w:numId w:val="21"/>
      </w:numPr>
      <w:spacing w:before="720" w:after="240"/>
      <w:jc w:val="left"/>
      <w:outlineLvl w:val="0"/>
    </w:pPr>
    <w:rPr>
      <w:kern w:val="28"/>
      <w:sz w:val="30"/>
    </w:rPr>
  </w:style>
  <w:style w:type="paragraph" w:styleId="Rubrik2">
    <w:name w:val="heading 2"/>
    <w:basedOn w:val="Brdtext"/>
    <w:next w:val="Brdtext"/>
    <w:qFormat/>
    <w:rsid w:val="00040AEE"/>
    <w:pPr>
      <w:keepNext/>
      <w:numPr>
        <w:ilvl w:val="1"/>
        <w:numId w:val="21"/>
      </w:numPr>
      <w:spacing w:before="480" w:after="160"/>
      <w:jc w:val="left"/>
      <w:outlineLvl w:val="1"/>
    </w:pPr>
    <w:rPr>
      <w:sz w:val="26"/>
    </w:rPr>
  </w:style>
  <w:style w:type="paragraph" w:styleId="Rubrik3">
    <w:name w:val="heading 3"/>
    <w:basedOn w:val="Brdtext"/>
    <w:next w:val="Brdtext"/>
    <w:qFormat/>
    <w:rsid w:val="00040AEE"/>
    <w:pPr>
      <w:keepNext/>
      <w:numPr>
        <w:ilvl w:val="2"/>
        <w:numId w:val="21"/>
      </w:numPr>
      <w:spacing w:before="400" w:after="120"/>
      <w:jc w:val="left"/>
      <w:outlineLvl w:val="2"/>
    </w:pPr>
    <w:rPr>
      <w:b/>
      <w:sz w:val="23"/>
    </w:rPr>
  </w:style>
  <w:style w:type="paragraph" w:styleId="Rubrik4">
    <w:name w:val="heading 4"/>
    <w:basedOn w:val="Brdtext"/>
    <w:next w:val="Brdtext"/>
    <w:semiHidden/>
    <w:qFormat/>
    <w:rsid w:val="009A7EB9"/>
    <w:pPr>
      <w:keepNext/>
      <w:numPr>
        <w:ilvl w:val="3"/>
        <w:numId w:val="21"/>
      </w:numPr>
      <w:spacing w:before="410" w:after="140" w:line="210" w:lineRule="exact"/>
      <w:outlineLvl w:val="3"/>
    </w:pPr>
    <w:rPr>
      <w:b/>
      <w:sz w:val="19"/>
    </w:rPr>
  </w:style>
  <w:style w:type="paragraph" w:styleId="Rubrik5">
    <w:name w:val="heading 5"/>
    <w:basedOn w:val="Normal"/>
    <w:next w:val="Brdtext"/>
    <w:semiHidden/>
    <w:qFormat/>
    <w:rsid w:val="009A7EB9"/>
    <w:pPr>
      <w:numPr>
        <w:ilvl w:val="4"/>
        <w:numId w:val="21"/>
      </w:numPr>
      <w:tabs>
        <w:tab w:val="left" w:pos="2835"/>
      </w:tabs>
      <w:spacing w:before="520" w:after="180" w:line="260" w:lineRule="exact"/>
      <w:jc w:val="both"/>
      <w:outlineLvl w:val="4"/>
    </w:pPr>
    <w:rPr>
      <w:i/>
    </w:rPr>
  </w:style>
  <w:style w:type="paragraph" w:styleId="Rubrik6">
    <w:name w:val="heading 6"/>
    <w:basedOn w:val="Normal"/>
    <w:next w:val="Normal"/>
    <w:semiHidden/>
    <w:qFormat/>
    <w:rsid w:val="009A7EB9"/>
    <w:pPr>
      <w:numPr>
        <w:ilvl w:val="5"/>
        <w:numId w:val="21"/>
      </w:numPr>
      <w:spacing w:before="240" w:after="60"/>
      <w:outlineLvl w:val="5"/>
    </w:pPr>
    <w:rPr>
      <w:i/>
      <w:sz w:val="16"/>
    </w:rPr>
  </w:style>
  <w:style w:type="paragraph" w:styleId="Rubrik7">
    <w:name w:val="heading 7"/>
    <w:basedOn w:val="Normal"/>
    <w:next w:val="Normal"/>
    <w:semiHidden/>
    <w:qFormat/>
    <w:rsid w:val="009A7EB9"/>
    <w:pPr>
      <w:numPr>
        <w:ilvl w:val="6"/>
        <w:numId w:val="21"/>
      </w:numPr>
      <w:spacing w:before="240" w:after="60"/>
      <w:outlineLvl w:val="6"/>
    </w:pPr>
    <w:rPr>
      <w:rFonts w:ascii="Arial" w:hAnsi="Arial"/>
    </w:rPr>
  </w:style>
  <w:style w:type="paragraph" w:styleId="Rubrik8">
    <w:name w:val="heading 8"/>
    <w:basedOn w:val="Normal"/>
    <w:next w:val="Normal"/>
    <w:semiHidden/>
    <w:qFormat/>
    <w:rsid w:val="009A7EB9"/>
    <w:pPr>
      <w:numPr>
        <w:ilvl w:val="7"/>
        <w:numId w:val="21"/>
      </w:numPr>
      <w:spacing w:before="240" w:after="60"/>
      <w:outlineLvl w:val="7"/>
    </w:pPr>
    <w:rPr>
      <w:rFonts w:ascii="Arial" w:hAnsi="Arial"/>
      <w:i/>
    </w:rPr>
  </w:style>
  <w:style w:type="paragraph" w:styleId="Rubrik9">
    <w:name w:val="heading 9"/>
    <w:basedOn w:val="Normal"/>
    <w:next w:val="Normal"/>
    <w:semiHidden/>
    <w:qFormat/>
    <w:rsid w:val="009A7EB9"/>
    <w:pPr>
      <w:numPr>
        <w:ilvl w:val="8"/>
        <w:numId w:val="21"/>
      </w:numPr>
      <w:spacing w:before="240" w:after="60"/>
      <w:outlineLvl w:val="8"/>
    </w:pPr>
    <w:rPr>
      <w:rFonts w:ascii="Arial" w:hAnsi="Arial"/>
      <w:b/>
      <w:i/>
      <w:sz w:val="14"/>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Numreradlista">
    <w:name w:val="List Number"/>
    <w:basedOn w:val="Normal"/>
    <w:semiHidden/>
    <w:rsid w:val="001E5F9F"/>
    <w:pPr>
      <w:numPr>
        <w:numId w:val="11"/>
      </w:numPr>
      <w:jc w:val="both"/>
    </w:pPr>
    <w:rPr>
      <w:sz w:val="20"/>
    </w:rPr>
  </w:style>
  <w:style w:type="paragraph" w:customStyle="1" w:styleId="Propnamnunderskrift1">
    <w:name w:val="Prop. namnunderskrift 1"/>
    <w:basedOn w:val="Normal"/>
    <w:semiHidden/>
    <w:rsid w:val="008624B2"/>
    <w:pPr>
      <w:tabs>
        <w:tab w:val="left" w:pos="2693"/>
      </w:tabs>
      <w:spacing w:before="240" w:after="290"/>
    </w:pPr>
    <w:rPr>
      <w:i/>
      <w:iCs/>
      <w:sz w:val="20"/>
    </w:rPr>
  </w:style>
  <w:style w:type="character" w:styleId="Fotnotsreferens">
    <w:name w:val="footnote reference"/>
    <w:basedOn w:val="Standardstycketeckensnitt"/>
    <w:semiHidden/>
    <w:rsid w:val="009A7EB9"/>
    <w:rPr>
      <w:vertAlign w:val="superscript"/>
    </w:rPr>
  </w:style>
  <w:style w:type="paragraph" w:styleId="Fotnotstext">
    <w:name w:val="footnote text"/>
    <w:basedOn w:val="Normal"/>
    <w:link w:val="FotnotstextChar"/>
    <w:rsid w:val="009A7EB9"/>
    <w:rPr>
      <w:sz w:val="16"/>
    </w:rPr>
  </w:style>
  <w:style w:type="paragraph" w:customStyle="1" w:styleId="Propnamnunderskrift2">
    <w:name w:val="Prop. namnunderskrift 2"/>
    <w:basedOn w:val="Normal"/>
    <w:semiHidden/>
    <w:rsid w:val="008624B2"/>
    <w:pPr>
      <w:tabs>
        <w:tab w:val="left" w:pos="2693"/>
        <w:tab w:val="left" w:pos="7474"/>
      </w:tabs>
      <w:ind w:right="-2268"/>
    </w:pPr>
    <w:rPr>
      <w:i/>
      <w:iCs/>
      <w:sz w:val="20"/>
    </w:rPr>
  </w:style>
  <w:style w:type="paragraph" w:customStyle="1" w:styleId="Innehllsfrteckning">
    <w:name w:val="Innehållsförteckning"/>
    <w:basedOn w:val="Normal"/>
    <w:next w:val="Brdtext"/>
    <w:semiHidden/>
    <w:rsid w:val="006D3232"/>
    <w:pPr>
      <w:spacing w:after="280"/>
    </w:pPr>
    <w:rPr>
      <w:sz w:val="27"/>
    </w:rPr>
  </w:style>
  <w:style w:type="paragraph" w:styleId="Listafortstt3">
    <w:name w:val="List Continue 3"/>
    <w:basedOn w:val="Normal"/>
    <w:semiHidden/>
    <w:rsid w:val="009A7EB9"/>
    <w:pPr>
      <w:spacing w:after="120"/>
      <w:ind w:left="849"/>
    </w:pPr>
  </w:style>
  <w:style w:type="paragraph" w:styleId="Brdtext">
    <w:name w:val="Body Text"/>
    <w:basedOn w:val="Normal"/>
    <w:next w:val="Brdtextmedindrag"/>
    <w:link w:val="BrdtextChar"/>
    <w:rsid w:val="00BD2C4F"/>
    <w:pPr>
      <w:tabs>
        <w:tab w:val="left" w:pos="2268"/>
      </w:tabs>
      <w:jc w:val="both"/>
    </w:pPr>
    <w:rPr>
      <w:sz w:val="20"/>
    </w:rPr>
  </w:style>
  <w:style w:type="paragraph" w:customStyle="1" w:styleId="Proprubrik">
    <w:name w:val="Prop. rubrik"/>
    <w:basedOn w:val="Brdtext"/>
    <w:next w:val="Brdtext"/>
    <w:rsid w:val="003D42F4"/>
    <w:pPr>
      <w:jc w:val="left"/>
    </w:pPr>
    <w:rPr>
      <w:sz w:val="30"/>
    </w:rPr>
  </w:style>
  <w:style w:type="paragraph" w:customStyle="1" w:styleId="Propbilaga">
    <w:name w:val="Prop. bilaga"/>
    <w:basedOn w:val="Proprubrik"/>
    <w:next w:val="Brdtext"/>
    <w:rsid w:val="00622DB3"/>
    <w:pPr>
      <w:spacing w:after="240"/>
    </w:pPr>
  </w:style>
  <w:style w:type="paragraph" w:customStyle="1" w:styleId="Prophuvudrubrik">
    <w:name w:val="Prop. huvudrubrik"/>
    <w:basedOn w:val="Normal"/>
    <w:semiHidden/>
    <w:rsid w:val="009A7EB9"/>
    <w:rPr>
      <w:sz w:val="38"/>
    </w:rPr>
  </w:style>
  <w:style w:type="paragraph" w:styleId="Numreradlista2">
    <w:name w:val="List Number 2"/>
    <w:basedOn w:val="Normal"/>
    <w:semiHidden/>
    <w:rsid w:val="00CB0DAD"/>
    <w:pPr>
      <w:numPr>
        <w:numId w:val="12"/>
      </w:numPr>
    </w:pPr>
    <w:rPr>
      <w:sz w:val="20"/>
    </w:rPr>
  </w:style>
  <w:style w:type="paragraph" w:customStyle="1" w:styleId="TabellFotnot">
    <w:name w:val="Tabell Fotnot"/>
    <w:basedOn w:val="Normal"/>
    <w:rsid w:val="00C8196A"/>
    <w:pPr>
      <w:spacing w:before="120" w:line="160" w:lineRule="exact"/>
    </w:pPr>
    <w:rPr>
      <w:rFonts w:ascii="TradeGothic CondEighteen" w:hAnsi="TradeGothic CondEighteen"/>
      <w:spacing w:val="4"/>
      <w:sz w:val="14"/>
    </w:rPr>
  </w:style>
  <w:style w:type="paragraph" w:customStyle="1" w:styleId="Proprdatablad">
    <w:name w:val="Prop. rdatablad"/>
    <w:basedOn w:val="Proprubrik"/>
    <w:next w:val="Normal"/>
    <w:semiHidden/>
    <w:rsid w:val="008D1190"/>
    <w:pPr>
      <w:spacing w:after="80"/>
    </w:pPr>
  </w:style>
  <w:style w:type="paragraph" w:customStyle="1" w:styleId="Proputdrag">
    <w:name w:val="Prop. utdrag"/>
    <w:basedOn w:val="Brdtext"/>
    <w:next w:val="Brdtext"/>
    <w:semiHidden/>
    <w:rsid w:val="00CC2815"/>
  </w:style>
  <w:style w:type="paragraph" w:customStyle="1" w:styleId="Rubrik1utannumrering">
    <w:name w:val="Rubrik 1 utan numrering"/>
    <w:basedOn w:val="Brdtext"/>
    <w:next w:val="Brdtext"/>
    <w:rsid w:val="00401A6F"/>
    <w:pPr>
      <w:keepNext/>
      <w:tabs>
        <w:tab w:val="left" w:pos="907"/>
      </w:tabs>
      <w:spacing w:before="720" w:after="240"/>
      <w:jc w:val="left"/>
    </w:pPr>
    <w:rPr>
      <w:sz w:val="30"/>
    </w:rPr>
  </w:style>
  <w:style w:type="paragraph" w:customStyle="1" w:styleId="Rubrik2utannumrering">
    <w:name w:val="Rubrik 2 utan numrering"/>
    <w:basedOn w:val="Brdtext"/>
    <w:next w:val="Brdtext"/>
    <w:rsid w:val="00401A6F"/>
    <w:pPr>
      <w:keepNext/>
      <w:tabs>
        <w:tab w:val="left" w:pos="907"/>
      </w:tabs>
      <w:spacing w:before="480" w:after="160"/>
      <w:jc w:val="left"/>
    </w:pPr>
    <w:rPr>
      <w:sz w:val="26"/>
    </w:rPr>
  </w:style>
  <w:style w:type="paragraph" w:customStyle="1" w:styleId="Rubrik3utannumrering">
    <w:name w:val="Rubrik 3 utan numrering"/>
    <w:basedOn w:val="Brdtext"/>
    <w:next w:val="Brdtext"/>
    <w:rsid w:val="00401A6F"/>
    <w:pPr>
      <w:keepNext/>
      <w:tabs>
        <w:tab w:val="left" w:pos="907"/>
      </w:tabs>
      <w:spacing w:before="400" w:after="120"/>
      <w:jc w:val="left"/>
    </w:pPr>
    <w:rPr>
      <w:b/>
      <w:sz w:val="23"/>
    </w:rPr>
  </w:style>
  <w:style w:type="paragraph" w:customStyle="1" w:styleId="Rubrik4utannumrering">
    <w:name w:val="Rubrik 4 utan numrering"/>
    <w:basedOn w:val="Brdtext"/>
    <w:next w:val="Brdtext"/>
    <w:rsid w:val="00401A6F"/>
    <w:pPr>
      <w:keepNext/>
      <w:tabs>
        <w:tab w:val="left" w:pos="907"/>
      </w:tabs>
      <w:spacing w:before="320" w:after="80" w:line="210" w:lineRule="exact"/>
      <w:jc w:val="left"/>
    </w:pPr>
    <w:rPr>
      <w:b/>
    </w:rPr>
  </w:style>
  <w:style w:type="paragraph" w:customStyle="1" w:styleId="Rubrik5utannumrering">
    <w:name w:val="Rubrik 5 utan numrering"/>
    <w:basedOn w:val="Brdtext"/>
    <w:next w:val="Brdtext"/>
    <w:rsid w:val="00401A6F"/>
    <w:pPr>
      <w:keepNext/>
      <w:tabs>
        <w:tab w:val="left" w:pos="907"/>
      </w:tabs>
      <w:spacing w:before="240" w:after="80" w:line="210" w:lineRule="exact"/>
      <w:jc w:val="left"/>
    </w:pPr>
    <w:rPr>
      <w:i/>
    </w:rPr>
  </w:style>
  <w:style w:type="paragraph" w:styleId="Innehll1">
    <w:name w:val="toc 1"/>
    <w:basedOn w:val="Normal"/>
    <w:next w:val="Normal"/>
    <w:uiPriority w:val="39"/>
    <w:rsid w:val="009A7EB9"/>
    <w:pPr>
      <w:tabs>
        <w:tab w:val="left" w:pos="510"/>
        <w:tab w:val="right" w:leader="dot" w:pos="5880"/>
      </w:tabs>
      <w:spacing w:before="100"/>
      <w:ind w:left="397" w:hanging="397"/>
    </w:pPr>
    <w:rPr>
      <w:noProof/>
      <w:sz w:val="20"/>
    </w:rPr>
  </w:style>
  <w:style w:type="paragraph" w:styleId="Innehll2">
    <w:name w:val="toc 2"/>
    <w:basedOn w:val="Normal"/>
    <w:next w:val="Normal"/>
    <w:uiPriority w:val="39"/>
    <w:rsid w:val="009A7EB9"/>
    <w:pPr>
      <w:tabs>
        <w:tab w:val="left" w:pos="1418"/>
        <w:tab w:val="right" w:leader="dot" w:pos="5880"/>
      </w:tabs>
      <w:ind w:left="1134" w:hanging="737"/>
    </w:pPr>
    <w:rPr>
      <w:noProof/>
      <w:sz w:val="20"/>
    </w:rPr>
  </w:style>
  <w:style w:type="paragraph" w:styleId="Innehll3">
    <w:name w:val="toc 3"/>
    <w:basedOn w:val="Normal"/>
    <w:next w:val="Normal"/>
    <w:semiHidden/>
    <w:rsid w:val="009A7EB9"/>
    <w:pPr>
      <w:tabs>
        <w:tab w:val="left" w:pos="2552"/>
        <w:tab w:val="right" w:leader="dot" w:pos="5880"/>
      </w:tabs>
      <w:ind w:left="1985" w:hanging="851"/>
    </w:pPr>
    <w:rPr>
      <w:noProof/>
      <w:sz w:val="20"/>
    </w:rPr>
  </w:style>
  <w:style w:type="paragraph" w:styleId="Innehll4">
    <w:name w:val="toc 4"/>
    <w:basedOn w:val="Normal"/>
    <w:next w:val="Normal"/>
    <w:uiPriority w:val="39"/>
    <w:rsid w:val="009A7EB9"/>
    <w:pPr>
      <w:tabs>
        <w:tab w:val="left" w:pos="510"/>
        <w:tab w:val="right" w:leader="dot" w:pos="5880"/>
      </w:tabs>
      <w:spacing w:before="100"/>
      <w:ind w:left="907" w:hanging="907"/>
    </w:pPr>
    <w:rPr>
      <w:sz w:val="20"/>
    </w:rPr>
  </w:style>
  <w:style w:type="paragraph" w:styleId="Innehll5">
    <w:name w:val="toc 5"/>
    <w:basedOn w:val="Normal"/>
    <w:next w:val="Normal"/>
    <w:uiPriority w:val="39"/>
    <w:rsid w:val="009A7EB9"/>
    <w:pPr>
      <w:tabs>
        <w:tab w:val="left" w:pos="510"/>
        <w:tab w:val="right" w:leader="dot" w:pos="5880"/>
      </w:tabs>
      <w:spacing w:before="100"/>
      <w:ind w:left="851" w:hanging="851"/>
    </w:pPr>
    <w:rPr>
      <w:sz w:val="20"/>
    </w:rPr>
  </w:style>
  <w:style w:type="paragraph" w:styleId="Innehll6">
    <w:name w:val="toc 6"/>
    <w:basedOn w:val="Normal"/>
    <w:next w:val="Normal"/>
    <w:uiPriority w:val="39"/>
    <w:rsid w:val="009A7EB9"/>
    <w:pPr>
      <w:tabs>
        <w:tab w:val="left" w:pos="510"/>
        <w:tab w:val="right" w:leader="dot" w:pos="5880"/>
      </w:tabs>
      <w:spacing w:before="100"/>
      <w:ind w:left="851" w:hanging="851"/>
    </w:pPr>
    <w:rPr>
      <w:sz w:val="20"/>
    </w:rPr>
  </w:style>
  <w:style w:type="paragraph" w:styleId="Innehll7">
    <w:name w:val="toc 7"/>
    <w:basedOn w:val="Normal"/>
    <w:next w:val="Normal"/>
    <w:semiHidden/>
    <w:rsid w:val="009A7EB9"/>
    <w:pPr>
      <w:tabs>
        <w:tab w:val="right" w:leader="dot" w:pos="7371"/>
      </w:tabs>
      <w:spacing w:before="120"/>
      <w:ind w:left="1134" w:hanging="1134"/>
    </w:pPr>
  </w:style>
  <w:style w:type="paragraph" w:styleId="Innehll8">
    <w:name w:val="toc 8"/>
    <w:basedOn w:val="Normal"/>
    <w:next w:val="Normal"/>
    <w:semiHidden/>
    <w:rsid w:val="009A7EB9"/>
    <w:pPr>
      <w:tabs>
        <w:tab w:val="right" w:leader="dot" w:pos="7371"/>
      </w:tabs>
      <w:spacing w:before="120"/>
    </w:pPr>
  </w:style>
  <w:style w:type="paragraph" w:styleId="Innehll9">
    <w:name w:val="toc 9"/>
    <w:basedOn w:val="Innehll8"/>
    <w:next w:val="Normal"/>
    <w:semiHidden/>
    <w:rsid w:val="009A7EB9"/>
  </w:style>
  <w:style w:type="paragraph" w:styleId="Sidhuvud">
    <w:name w:val="header"/>
    <w:basedOn w:val="Normal"/>
    <w:semiHidden/>
    <w:rsid w:val="009A7EB9"/>
    <w:pPr>
      <w:tabs>
        <w:tab w:val="center" w:pos="4153"/>
        <w:tab w:val="right" w:pos="8306"/>
      </w:tabs>
    </w:pPr>
  </w:style>
  <w:style w:type="paragraph" w:styleId="Sidfot">
    <w:name w:val="footer"/>
    <w:basedOn w:val="Normal"/>
    <w:semiHidden/>
    <w:rsid w:val="009A7EB9"/>
    <w:pPr>
      <w:tabs>
        <w:tab w:val="center" w:pos="4153"/>
        <w:tab w:val="right" w:pos="8306"/>
      </w:tabs>
    </w:pPr>
  </w:style>
  <w:style w:type="paragraph" w:styleId="Numreradlista3">
    <w:name w:val="List Number 3"/>
    <w:basedOn w:val="Normal"/>
    <w:semiHidden/>
    <w:rsid w:val="00CB0DAD"/>
    <w:pPr>
      <w:numPr>
        <w:numId w:val="13"/>
      </w:numPr>
    </w:pPr>
    <w:rPr>
      <w:sz w:val="20"/>
    </w:rPr>
  </w:style>
  <w:style w:type="paragraph" w:styleId="Brdtextmedindrag">
    <w:name w:val="Body Text Indent"/>
    <w:basedOn w:val="Brdtext"/>
    <w:rsid w:val="009A7EB9"/>
    <w:pPr>
      <w:ind w:firstLine="170"/>
    </w:pPr>
  </w:style>
  <w:style w:type="paragraph" w:styleId="Numreradlista4">
    <w:name w:val="List Number 4"/>
    <w:basedOn w:val="Normal"/>
    <w:semiHidden/>
    <w:rsid w:val="00CB0DAD"/>
    <w:pPr>
      <w:numPr>
        <w:numId w:val="14"/>
      </w:numPr>
    </w:pPr>
    <w:rPr>
      <w:sz w:val="20"/>
    </w:rPr>
  </w:style>
  <w:style w:type="paragraph" w:styleId="Numreradlista5">
    <w:name w:val="List Number 5"/>
    <w:basedOn w:val="Normal"/>
    <w:semiHidden/>
    <w:rsid w:val="00CB0DAD"/>
    <w:pPr>
      <w:numPr>
        <w:numId w:val="15"/>
      </w:numPr>
    </w:pPr>
    <w:rPr>
      <w:sz w:val="20"/>
    </w:rPr>
  </w:style>
  <w:style w:type="paragraph" w:styleId="Punktlista">
    <w:name w:val="List Bullet"/>
    <w:basedOn w:val="Normal"/>
    <w:semiHidden/>
    <w:rsid w:val="001E5F9F"/>
    <w:pPr>
      <w:numPr>
        <w:numId w:val="16"/>
      </w:numPr>
      <w:jc w:val="both"/>
    </w:pPr>
    <w:rPr>
      <w:sz w:val="20"/>
    </w:rPr>
  </w:style>
  <w:style w:type="paragraph" w:styleId="Punktlista2">
    <w:name w:val="List Bullet 2"/>
    <w:basedOn w:val="Normal"/>
    <w:semiHidden/>
    <w:rsid w:val="00CB0DAD"/>
    <w:pPr>
      <w:numPr>
        <w:numId w:val="17"/>
      </w:numPr>
    </w:pPr>
    <w:rPr>
      <w:sz w:val="20"/>
    </w:rPr>
  </w:style>
  <w:style w:type="paragraph" w:styleId="Punktlista3">
    <w:name w:val="List Bullet 3"/>
    <w:basedOn w:val="Normal"/>
    <w:semiHidden/>
    <w:rsid w:val="00CB0DAD"/>
    <w:pPr>
      <w:numPr>
        <w:numId w:val="18"/>
      </w:numPr>
    </w:pPr>
    <w:rPr>
      <w:sz w:val="20"/>
    </w:rPr>
  </w:style>
  <w:style w:type="paragraph" w:styleId="Punktlista4">
    <w:name w:val="List Bullet 4"/>
    <w:basedOn w:val="Normal"/>
    <w:semiHidden/>
    <w:rsid w:val="00CB0DAD"/>
    <w:pPr>
      <w:numPr>
        <w:numId w:val="19"/>
      </w:numPr>
    </w:pPr>
    <w:rPr>
      <w:sz w:val="20"/>
    </w:rPr>
  </w:style>
  <w:style w:type="paragraph" w:styleId="Punktlista5">
    <w:name w:val="List Bullet 5"/>
    <w:basedOn w:val="Normal"/>
    <w:semiHidden/>
    <w:rsid w:val="00CB0DAD"/>
    <w:pPr>
      <w:numPr>
        <w:numId w:val="20"/>
      </w:numPr>
    </w:pPr>
    <w:rPr>
      <w:sz w:val="20"/>
    </w:rPr>
  </w:style>
  <w:style w:type="paragraph" w:customStyle="1" w:styleId="TabellHuvud">
    <w:name w:val="Tabell Huvud"/>
    <w:basedOn w:val="Normal"/>
    <w:rsid w:val="00C8196A"/>
    <w:pPr>
      <w:spacing w:before="20" w:after="20" w:line="220" w:lineRule="exact"/>
      <w:jc w:val="right"/>
    </w:pPr>
    <w:rPr>
      <w:rFonts w:ascii="Trade Gothic LT Std Cn" w:hAnsi="Trade Gothic LT Std Cn"/>
      <w:b/>
      <w:spacing w:val="4"/>
    </w:rPr>
  </w:style>
  <w:style w:type="paragraph" w:customStyle="1" w:styleId="TabellRader">
    <w:name w:val="Tabell Rader"/>
    <w:basedOn w:val="Normal"/>
    <w:rsid w:val="00C8196A"/>
    <w:pPr>
      <w:spacing w:before="20" w:after="20" w:line="220" w:lineRule="exact"/>
      <w:jc w:val="right"/>
    </w:pPr>
    <w:rPr>
      <w:rFonts w:ascii="Trade Gothic LT Std Cn" w:hAnsi="Trade Gothic LT Std Cn"/>
      <w:spacing w:val="4"/>
    </w:rPr>
  </w:style>
  <w:style w:type="paragraph" w:customStyle="1" w:styleId="TabellRubrik">
    <w:name w:val="Tabell Rubrik"/>
    <w:basedOn w:val="Normal"/>
    <w:next w:val="Normal"/>
    <w:rsid w:val="006477D3"/>
    <w:pPr>
      <w:tabs>
        <w:tab w:val="left" w:pos="1134"/>
      </w:tabs>
      <w:spacing w:before="260" w:after="80"/>
      <w:ind w:left="1134" w:hanging="1134"/>
    </w:pPr>
    <w:rPr>
      <w:rFonts w:ascii="Trade Gothic Pro" w:hAnsi="Trade Gothic Pro"/>
      <w:b/>
    </w:rPr>
  </w:style>
  <w:style w:type="paragraph" w:customStyle="1" w:styleId="TabellSlutsumma">
    <w:name w:val="Tabell Slutsumma"/>
    <w:basedOn w:val="TabellRader"/>
    <w:rsid w:val="00C8196A"/>
    <w:rPr>
      <w:b/>
      <w:spacing w:val="0"/>
    </w:rPr>
  </w:style>
  <w:style w:type="paragraph" w:customStyle="1" w:styleId="TabellUnderrubrik">
    <w:name w:val="Tabell Underrubrik"/>
    <w:basedOn w:val="TabellRubrik"/>
    <w:next w:val="Brdtext"/>
    <w:rsid w:val="006477D3"/>
    <w:pPr>
      <w:tabs>
        <w:tab w:val="clear" w:pos="1134"/>
      </w:tabs>
      <w:spacing w:before="0" w:after="100" w:line="200" w:lineRule="exact"/>
      <w:ind w:firstLine="0"/>
    </w:pPr>
    <w:rPr>
      <w:b w:val="0"/>
      <w:sz w:val="17"/>
    </w:rPr>
  </w:style>
  <w:style w:type="paragraph" w:customStyle="1" w:styleId="DiagramRubrik">
    <w:name w:val="Diagram Rubrik"/>
    <w:basedOn w:val="Normal"/>
    <w:next w:val="TabellUnderrubrik"/>
    <w:rsid w:val="006477D3"/>
    <w:pPr>
      <w:tabs>
        <w:tab w:val="left" w:pos="1134"/>
      </w:tabs>
      <w:spacing w:before="260" w:after="80"/>
      <w:ind w:left="1134" w:hanging="1134"/>
    </w:pPr>
    <w:rPr>
      <w:rFonts w:ascii="Trade Gothic Pro" w:hAnsi="Trade Gothic Pro"/>
      <w:b/>
    </w:rPr>
  </w:style>
  <w:style w:type="paragraph" w:customStyle="1" w:styleId="DiagramUnderrubrik">
    <w:name w:val="Diagram Underrubrik"/>
    <w:basedOn w:val="Normal"/>
    <w:next w:val="Brdtext"/>
    <w:rsid w:val="006477D3"/>
    <w:pPr>
      <w:spacing w:after="100" w:line="200" w:lineRule="exact"/>
      <w:ind w:left="1134"/>
    </w:pPr>
    <w:rPr>
      <w:rFonts w:ascii="Trade Gothic Pro" w:hAnsi="Trade Gothic Pro"/>
      <w:sz w:val="17"/>
    </w:rPr>
  </w:style>
  <w:style w:type="character" w:customStyle="1" w:styleId="FotnotstextChar">
    <w:name w:val="Fotnotstext Char"/>
    <w:link w:val="Fotnotstext"/>
    <w:rsid w:val="008E08B5"/>
    <w:rPr>
      <w:sz w:val="16"/>
      <w:lang w:eastAsia="en-US"/>
    </w:rPr>
  </w:style>
  <w:style w:type="paragraph" w:styleId="Ballongtext">
    <w:name w:val="Balloon Text"/>
    <w:basedOn w:val="Normal"/>
    <w:link w:val="BallongtextChar"/>
    <w:rsid w:val="00655D68"/>
    <w:rPr>
      <w:rFonts w:ascii="Tahoma" w:hAnsi="Tahoma" w:cs="Tahoma"/>
      <w:sz w:val="16"/>
      <w:szCs w:val="16"/>
    </w:rPr>
  </w:style>
  <w:style w:type="character" w:customStyle="1" w:styleId="BallongtextChar">
    <w:name w:val="Ballongtext Char"/>
    <w:basedOn w:val="Standardstycketeckensnitt"/>
    <w:link w:val="Ballongtext"/>
    <w:rsid w:val="00655D68"/>
    <w:rPr>
      <w:rFonts w:ascii="Tahoma" w:hAnsi="Tahoma" w:cs="Tahoma"/>
      <w:sz w:val="16"/>
      <w:szCs w:val="16"/>
      <w:lang w:eastAsia="en-US"/>
    </w:rPr>
  </w:style>
  <w:style w:type="paragraph" w:styleId="Normalwebb">
    <w:name w:val="Normal (Web)"/>
    <w:basedOn w:val="Normal"/>
    <w:uiPriority w:val="99"/>
    <w:unhideWhenUsed/>
    <w:rsid w:val="00655D68"/>
    <w:pPr>
      <w:overflowPunct/>
      <w:autoSpaceDE/>
      <w:autoSpaceDN/>
      <w:adjustRightInd/>
      <w:spacing w:before="100" w:beforeAutospacing="1" w:after="100" w:afterAutospacing="1"/>
      <w:textAlignment w:val="auto"/>
    </w:pPr>
    <w:rPr>
      <w:color w:val="000000"/>
      <w:sz w:val="24"/>
      <w:szCs w:val="24"/>
      <w:lang w:eastAsia="sv-SE"/>
    </w:rPr>
  </w:style>
  <w:style w:type="paragraph" w:styleId="Citat">
    <w:name w:val="Quote"/>
    <w:basedOn w:val="Normal"/>
    <w:next w:val="Normal"/>
    <w:link w:val="CitatChar"/>
    <w:uiPriority w:val="29"/>
    <w:qFormat/>
    <w:rsid w:val="00655D68"/>
    <w:rPr>
      <w:i/>
      <w:iCs/>
      <w:color w:val="000000" w:themeColor="text1"/>
    </w:rPr>
  </w:style>
  <w:style w:type="character" w:customStyle="1" w:styleId="CitatChar">
    <w:name w:val="Citat Char"/>
    <w:basedOn w:val="Standardstycketeckensnitt"/>
    <w:link w:val="Citat"/>
    <w:uiPriority w:val="29"/>
    <w:rsid w:val="00655D68"/>
    <w:rPr>
      <w:i/>
      <w:iCs/>
      <w:color w:val="000000" w:themeColor="text1"/>
      <w:sz w:val="18"/>
      <w:lang w:eastAsia="en-US"/>
    </w:rPr>
  </w:style>
  <w:style w:type="table" w:styleId="Tabellrutnt">
    <w:name w:val="Table Grid"/>
    <w:basedOn w:val="Normaltabell"/>
    <w:rsid w:val="00655D68"/>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styleId="Slutkommentar">
    <w:name w:val="endnote text"/>
    <w:basedOn w:val="Normal"/>
    <w:link w:val="SlutkommentarChar"/>
    <w:rsid w:val="00655D68"/>
    <w:rPr>
      <w:sz w:val="20"/>
    </w:rPr>
  </w:style>
  <w:style w:type="character" w:customStyle="1" w:styleId="SlutkommentarChar">
    <w:name w:val="Slutkommentar Char"/>
    <w:basedOn w:val="Standardstycketeckensnitt"/>
    <w:link w:val="Slutkommentar"/>
    <w:rsid w:val="00655D68"/>
    <w:rPr>
      <w:lang w:eastAsia="en-US"/>
    </w:rPr>
  </w:style>
  <w:style w:type="character" w:styleId="Slutkommentarsreferens">
    <w:name w:val="endnote reference"/>
    <w:basedOn w:val="Standardstycketeckensnitt"/>
    <w:rsid w:val="00655D68"/>
    <w:rPr>
      <w:vertAlign w:val="superscript"/>
    </w:rPr>
  </w:style>
  <w:style w:type="character" w:customStyle="1" w:styleId="BrdtextChar">
    <w:name w:val="Brödtext Char"/>
    <w:basedOn w:val="Standardstycketeckensnitt"/>
    <w:link w:val="Brdtext"/>
    <w:rsid w:val="00203663"/>
    <w:rPr>
      <w:lang w:eastAsia="en-US"/>
    </w:r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imes New Roman" w:eastAsia="Times New Roman" w:hAnsi="Times New Roman" w:cs="Times New Roman"/>
        <w:lang w:val="sv-SE" w:eastAsia="sv-SE" w:bidi="ar-SA"/>
      </w:rPr>
    </w:rPrDefault>
    <w:pPrDefault/>
  </w:docDefaults>
  <w:latentStyles w:defLockedState="0" w:defUIPriority="0" w:defSemiHidden="0" w:defUnhideWhenUsed="0" w:defQFormat="0" w:count="267">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toc 1" w:uiPriority="39"/>
    <w:lsdException w:name="toc 2" w:uiPriority="39"/>
    <w:lsdException w:name="toc 4" w:uiPriority="39"/>
    <w:lsdException w:name="toc 5" w:uiPriority="39"/>
    <w:lsdException w:name="toc 6" w:uiPriority="39"/>
    <w:lsdException w:name="caption" w:semiHidden="1" w:unhideWhenUsed="1" w:qFormat="1"/>
    <w:lsdException w:name="Title" w:qFormat="1"/>
    <w:lsdException w:name="Subtitle" w:qFormat="1"/>
    <w:lsdException w:name="Strong" w:qFormat="1"/>
    <w:lsdException w:name="Emphasis" w:qFormat="1"/>
    <w:lsdException w:name="Normal (Web)" w:uiPriority="99"/>
    <w:lsdException w:name="No List" w:uiPriority="99"/>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F8225F"/>
    <w:pPr>
      <w:overflowPunct w:val="0"/>
      <w:autoSpaceDE w:val="0"/>
      <w:autoSpaceDN w:val="0"/>
      <w:adjustRightInd w:val="0"/>
      <w:textAlignment w:val="baseline"/>
    </w:pPr>
    <w:rPr>
      <w:sz w:val="18"/>
      <w:lang w:eastAsia="en-US"/>
    </w:rPr>
  </w:style>
  <w:style w:type="paragraph" w:styleId="Rubrik1">
    <w:name w:val="heading 1"/>
    <w:basedOn w:val="Brdtext"/>
    <w:next w:val="Brdtext"/>
    <w:qFormat/>
    <w:rsid w:val="00040AEE"/>
    <w:pPr>
      <w:keepNext/>
      <w:numPr>
        <w:numId w:val="21"/>
      </w:numPr>
      <w:spacing w:before="720" w:after="240"/>
      <w:jc w:val="left"/>
      <w:outlineLvl w:val="0"/>
    </w:pPr>
    <w:rPr>
      <w:kern w:val="28"/>
      <w:sz w:val="30"/>
    </w:rPr>
  </w:style>
  <w:style w:type="paragraph" w:styleId="Rubrik2">
    <w:name w:val="heading 2"/>
    <w:basedOn w:val="Brdtext"/>
    <w:next w:val="Brdtext"/>
    <w:qFormat/>
    <w:rsid w:val="00040AEE"/>
    <w:pPr>
      <w:keepNext/>
      <w:numPr>
        <w:ilvl w:val="1"/>
        <w:numId w:val="21"/>
      </w:numPr>
      <w:spacing w:before="480" w:after="160"/>
      <w:jc w:val="left"/>
      <w:outlineLvl w:val="1"/>
    </w:pPr>
    <w:rPr>
      <w:sz w:val="26"/>
    </w:rPr>
  </w:style>
  <w:style w:type="paragraph" w:styleId="Rubrik3">
    <w:name w:val="heading 3"/>
    <w:basedOn w:val="Brdtext"/>
    <w:next w:val="Brdtext"/>
    <w:qFormat/>
    <w:rsid w:val="00040AEE"/>
    <w:pPr>
      <w:keepNext/>
      <w:numPr>
        <w:ilvl w:val="2"/>
        <w:numId w:val="21"/>
      </w:numPr>
      <w:spacing w:before="400" w:after="120"/>
      <w:jc w:val="left"/>
      <w:outlineLvl w:val="2"/>
    </w:pPr>
    <w:rPr>
      <w:b/>
      <w:sz w:val="23"/>
    </w:rPr>
  </w:style>
  <w:style w:type="paragraph" w:styleId="Rubrik4">
    <w:name w:val="heading 4"/>
    <w:basedOn w:val="Brdtext"/>
    <w:next w:val="Brdtext"/>
    <w:semiHidden/>
    <w:qFormat/>
    <w:rsid w:val="009A7EB9"/>
    <w:pPr>
      <w:keepNext/>
      <w:numPr>
        <w:ilvl w:val="3"/>
        <w:numId w:val="21"/>
      </w:numPr>
      <w:spacing w:before="410" w:after="140" w:line="210" w:lineRule="exact"/>
      <w:outlineLvl w:val="3"/>
    </w:pPr>
    <w:rPr>
      <w:b/>
      <w:sz w:val="19"/>
    </w:rPr>
  </w:style>
  <w:style w:type="paragraph" w:styleId="Rubrik5">
    <w:name w:val="heading 5"/>
    <w:basedOn w:val="Normal"/>
    <w:next w:val="Brdtext"/>
    <w:semiHidden/>
    <w:qFormat/>
    <w:rsid w:val="009A7EB9"/>
    <w:pPr>
      <w:numPr>
        <w:ilvl w:val="4"/>
        <w:numId w:val="21"/>
      </w:numPr>
      <w:tabs>
        <w:tab w:val="left" w:pos="2835"/>
      </w:tabs>
      <w:spacing w:before="520" w:after="180" w:line="260" w:lineRule="exact"/>
      <w:jc w:val="both"/>
      <w:outlineLvl w:val="4"/>
    </w:pPr>
    <w:rPr>
      <w:i/>
    </w:rPr>
  </w:style>
  <w:style w:type="paragraph" w:styleId="Rubrik6">
    <w:name w:val="heading 6"/>
    <w:basedOn w:val="Normal"/>
    <w:next w:val="Normal"/>
    <w:semiHidden/>
    <w:qFormat/>
    <w:rsid w:val="009A7EB9"/>
    <w:pPr>
      <w:numPr>
        <w:ilvl w:val="5"/>
        <w:numId w:val="21"/>
      </w:numPr>
      <w:spacing w:before="240" w:after="60"/>
      <w:outlineLvl w:val="5"/>
    </w:pPr>
    <w:rPr>
      <w:i/>
      <w:sz w:val="16"/>
    </w:rPr>
  </w:style>
  <w:style w:type="paragraph" w:styleId="Rubrik7">
    <w:name w:val="heading 7"/>
    <w:basedOn w:val="Normal"/>
    <w:next w:val="Normal"/>
    <w:semiHidden/>
    <w:qFormat/>
    <w:rsid w:val="009A7EB9"/>
    <w:pPr>
      <w:numPr>
        <w:ilvl w:val="6"/>
        <w:numId w:val="21"/>
      </w:numPr>
      <w:spacing w:before="240" w:after="60"/>
      <w:outlineLvl w:val="6"/>
    </w:pPr>
    <w:rPr>
      <w:rFonts w:ascii="Arial" w:hAnsi="Arial"/>
    </w:rPr>
  </w:style>
  <w:style w:type="paragraph" w:styleId="Rubrik8">
    <w:name w:val="heading 8"/>
    <w:basedOn w:val="Normal"/>
    <w:next w:val="Normal"/>
    <w:semiHidden/>
    <w:qFormat/>
    <w:rsid w:val="009A7EB9"/>
    <w:pPr>
      <w:numPr>
        <w:ilvl w:val="7"/>
        <w:numId w:val="21"/>
      </w:numPr>
      <w:spacing w:before="240" w:after="60"/>
      <w:outlineLvl w:val="7"/>
    </w:pPr>
    <w:rPr>
      <w:rFonts w:ascii="Arial" w:hAnsi="Arial"/>
      <w:i/>
    </w:rPr>
  </w:style>
  <w:style w:type="paragraph" w:styleId="Rubrik9">
    <w:name w:val="heading 9"/>
    <w:basedOn w:val="Normal"/>
    <w:next w:val="Normal"/>
    <w:semiHidden/>
    <w:qFormat/>
    <w:rsid w:val="009A7EB9"/>
    <w:pPr>
      <w:numPr>
        <w:ilvl w:val="8"/>
        <w:numId w:val="21"/>
      </w:numPr>
      <w:spacing w:before="240" w:after="60"/>
      <w:outlineLvl w:val="8"/>
    </w:pPr>
    <w:rPr>
      <w:rFonts w:ascii="Arial" w:hAnsi="Arial"/>
      <w:b/>
      <w:i/>
      <w:sz w:val="14"/>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Numreradlista">
    <w:name w:val="List Number"/>
    <w:basedOn w:val="Normal"/>
    <w:semiHidden/>
    <w:rsid w:val="001E5F9F"/>
    <w:pPr>
      <w:numPr>
        <w:numId w:val="11"/>
      </w:numPr>
      <w:jc w:val="both"/>
    </w:pPr>
    <w:rPr>
      <w:sz w:val="20"/>
    </w:rPr>
  </w:style>
  <w:style w:type="paragraph" w:customStyle="1" w:styleId="Propnamnunderskrift1">
    <w:name w:val="Prop. namnunderskrift 1"/>
    <w:basedOn w:val="Normal"/>
    <w:semiHidden/>
    <w:rsid w:val="008624B2"/>
    <w:pPr>
      <w:tabs>
        <w:tab w:val="left" w:pos="2693"/>
      </w:tabs>
      <w:spacing w:before="240" w:after="290"/>
    </w:pPr>
    <w:rPr>
      <w:i/>
      <w:iCs/>
      <w:sz w:val="20"/>
    </w:rPr>
  </w:style>
  <w:style w:type="character" w:styleId="Fotnotsreferens">
    <w:name w:val="footnote reference"/>
    <w:basedOn w:val="Standardstycketeckensnitt"/>
    <w:semiHidden/>
    <w:rsid w:val="009A7EB9"/>
    <w:rPr>
      <w:vertAlign w:val="superscript"/>
    </w:rPr>
  </w:style>
  <w:style w:type="paragraph" w:styleId="Fotnotstext">
    <w:name w:val="footnote text"/>
    <w:basedOn w:val="Normal"/>
    <w:link w:val="FotnotstextChar"/>
    <w:rsid w:val="009A7EB9"/>
    <w:rPr>
      <w:sz w:val="16"/>
    </w:rPr>
  </w:style>
  <w:style w:type="paragraph" w:customStyle="1" w:styleId="Propnamnunderskrift2">
    <w:name w:val="Prop. namnunderskrift 2"/>
    <w:basedOn w:val="Normal"/>
    <w:semiHidden/>
    <w:rsid w:val="008624B2"/>
    <w:pPr>
      <w:tabs>
        <w:tab w:val="left" w:pos="2693"/>
        <w:tab w:val="left" w:pos="7474"/>
      </w:tabs>
      <w:ind w:right="-2268"/>
    </w:pPr>
    <w:rPr>
      <w:i/>
      <w:iCs/>
      <w:sz w:val="20"/>
    </w:rPr>
  </w:style>
  <w:style w:type="paragraph" w:customStyle="1" w:styleId="Innehllsfrteckning">
    <w:name w:val="Innehållsförteckning"/>
    <w:basedOn w:val="Normal"/>
    <w:next w:val="Brdtext"/>
    <w:semiHidden/>
    <w:rsid w:val="006D3232"/>
    <w:pPr>
      <w:spacing w:after="280"/>
    </w:pPr>
    <w:rPr>
      <w:sz w:val="27"/>
    </w:rPr>
  </w:style>
  <w:style w:type="paragraph" w:styleId="Listafortstt3">
    <w:name w:val="List Continue 3"/>
    <w:basedOn w:val="Normal"/>
    <w:semiHidden/>
    <w:rsid w:val="009A7EB9"/>
    <w:pPr>
      <w:spacing w:after="120"/>
      <w:ind w:left="849"/>
    </w:pPr>
  </w:style>
  <w:style w:type="paragraph" w:styleId="Brdtext">
    <w:name w:val="Body Text"/>
    <w:basedOn w:val="Normal"/>
    <w:next w:val="Brdtextmedindrag"/>
    <w:link w:val="BrdtextChar"/>
    <w:rsid w:val="00BD2C4F"/>
    <w:pPr>
      <w:tabs>
        <w:tab w:val="left" w:pos="2268"/>
      </w:tabs>
      <w:jc w:val="both"/>
    </w:pPr>
    <w:rPr>
      <w:sz w:val="20"/>
    </w:rPr>
  </w:style>
  <w:style w:type="paragraph" w:customStyle="1" w:styleId="Proprubrik">
    <w:name w:val="Prop. rubrik"/>
    <w:basedOn w:val="Brdtext"/>
    <w:next w:val="Brdtext"/>
    <w:rsid w:val="003D42F4"/>
    <w:pPr>
      <w:jc w:val="left"/>
    </w:pPr>
    <w:rPr>
      <w:sz w:val="30"/>
    </w:rPr>
  </w:style>
  <w:style w:type="paragraph" w:customStyle="1" w:styleId="Propbilaga">
    <w:name w:val="Prop. bilaga"/>
    <w:basedOn w:val="Proprubrik"/>
    <w:next w:val="Brdtext"/>
    <w:rsid w:val="00622DB3"/>
    <w:pPr>
      <w:spacing w:after="240"/>
    </w:pPr>
  </w:style>
  <w:style w:type="paragraph" w:customStyle="1" w:styleId="Prophuvudrubrik">
    <w:name w:val="Prop. huvudrubrik"/>
    <w:basedOn w:val="Normal"/>
    <w:semiHidden/>
    <w:rsid w:val="009A7EB9"/>
    <w:rPr>
      <w:sz w:val="38"/>
    </w:rPr>
  </w:style>
  <w:style w:type="paragraph" w:styleId="Numreradlista2">
    <w:name w:val="List Number 2"/>
    <w:basedOn w:val="Normal"/>
    <w:semiHidden/>
    <w:rsid w:val="00CB0DAD"/>
    <w:pPr>
      <w:numPr>
        <w:numId w:val="12"/>
      </w:numPr>
    </w:pPr>
    <w:rPr>
      <w:sz w:val="20"/>
    </w:rPr>
  </w:style>
  <w:style w:type="paragraph" w:customStyle="1" w:styleId="TabellFotnot">
    <w:name w:val="Tabell Fotnot"/>
    <w:basedOn w:val="Normal"/>
    <w:rsid w:val="00C8196A"/>
    <w:pPr>
      <w:spacing w:before="120" w:line="160" w:lineRule="exact"/>
    </w:pPr>
    <w:rPr>
      <w:rFonts w:ascii="TradeGothic CondEighteen" w:hAnsi="TradeGothic CondEighteen"/>
      <w:spacing w:val="4"/>
      <w:sz w:val="14"/>
    </w:rPr>
  </w:style>
  <w:style w:type="paragraph" w:customStyle="1" w:styleId="Proprdatablad">
    <w:name w:val="Prop. rdatablad"/>
    <w:basedOn w:val="Proprubrik"/>
    <w:next w:val="Normal"/>
    <w:semiHidden/>
    <w:rsid w:val="008D1190"/>
    <w:pPr>
      <w:spacing w:after="80"/>
    </w:pPr>
  </w:style>
  <w:style w:type="paragraph" w:customStyle="1" w:styleId="Proputdrag">
    <w:name w:val="Prop. utdrag"/>
    <w:basedOn w:val="Brdtext"/>
    <w:next w:val="Brdtext"/>
    <w:semiHidden/>
    <w:rsid w:val="00CC2815"/>
  </w:style>
  <w:style w:type="paragraph" w:customStyle="1" w:styleId="Rubrik1utannumrering">
    <w:name w:val="Rubrik 1 utan numrering"/>
    <w:basedOn w:val="Brdtext"/>
    <w:next w:val="Brdtext"/>
    <w:rsid w:val="00401A6F"/>
    <w:pPr>
      <w:keepNext/>
      <w:tabs>
        <w:tab w:val="left" w:pos="907"/>
      </w:tabs>
      <w:spacing w:before="720" w:after="240"/>
      <w:jc w:val="left"/>
    </w:pPr>
    <w:rPr>
      <w:sz w:val="30"/>
    </w:rPr>
  </w:style>
  <w:style w:type="paragraph" w:customStyle="1" w:styleId="Rubrik2utannumrering">
    <w:name w:val="Rubrik 2 utan numrering"/>
    <w:basedOn w:val="Brdtext"/>
    <w:next w:val="Brdtext"/>
    <w:rsid w:val="00401A6F"/>
    <w:pPr>
      <w:keepNext/>
      <w:tabs>
        <w:tab w:val="left" w:pos="907"/>
      </w:tabs>
      <w:spacing w:before="480" w:after="160"/>
      <w:jc w:val="left"/>
    </w:pPr>
    <w:rPr>
      <w:sz w:val="26"/>
    </w:rPr>
  </w:style>
  <w:style w:type="paragraph" w:customStyle="1" w:styleId="Rubrik3utannumrering">
    <w:name w:val="Rubrik 3 utan numrering"/>
    <w:basedOn w:val="Brdtext"/>
    <w:next w:val="Brdtext"/>
    <w:rsid w:val="00401A6F"/>
    <w:pPr>
      <w:keepNext/>
      <w:tabs>
        <w:tab w:val="left" w:pos="907"/>
      </w:tabs>
      <w:spacing w:before="400" w:after="120"/>
      <w:jc w:val="left"/>
    </w:pPr>
    <w:rPr>
      <w:b/>
      <w:sz w:val="23"/>
    </w:rPr>
  </w:style>
  <w:style w:type="paragraph" w:customStyle="1" w:styleId="Rubrik4utannumrering">
    <w:name w:val="Rubrik 4 utan numrering"/>
    <w:basedOn w:val="Brdtext"/>
    <w:next w:val="Brdtext"/>
    <w:rsid w:val="00401A6F"/>
    <w:pPr>
      <w:keepNext/>
      <w:tabs>
        <w:tab w:val="left" w:pos="907"/>
      </w:tabs>
      <w:spacing w:before="320" w:after="80" w:line="210" w:lineRule="exact"/>
      <w:jc w:val="left"/>
    </w:pPr>
    <w:rPr>
      <w:b/>
    </w:rPr>
  </w:style>
  <w:style w:type="paragraph" w:customStyle="1" w:styleId="Rubrik5utannumrering">
    <w:name w:val="Rubrik 5 utan numrering"/>
    <w:basedOn w:val="Brdtext"/>
    <w:next w:val="Brdtext"/>
    <w:rsid w:val="00401A6F"/>
    <w:pPr>
      <w:keepNext/>
      <w:tabs>
        <w:tab w:val="left" w:pos="907"/>
      </w:tabs>
      <w:spacing w:before="240" w:after="80" w:line="210" w:lineRule="exact"/>
      <w:jc w:val="left"/>
    </w:pPr>
    <w:rPr>
      <w:i/>
    </w:rPr>
  </w:style>
  <w:style w:type="paragraph" w:styleId="Innehll1">
    <w:name w:val="toc 1"/>
    <w:basedOn w:val="Normal"/>
    <w:next w:val="Normal"/>
    <w:uiPriority w:val="39"/>
    <w:rsid w:val="009A7EB9"/>
    <w:pPr>
      <w:tabs>
        <w:tab w:val="left" w:pos="510"/>
        <w:tab w:val="right" w:leader="dot" w:pos="5880"/>
      </w:tabs>
      <w:spacing w:before="100"/>
      <w:ind w:left="397" w:hanging="397"/>
    </w:pPr>
    <w:rPr>
      <w:noProof/>
      <w:sz w:val="20"/>
    </w:rPr>
  </w:style>
  <w:style w:type="paragraph" w:styleId="Innehll2">
    <w:name w:val="toc 2"/>
    <w:basedOn w:val="Normal"/>
    <w:next w:val="Normal"/>
    <w:uiPriority w:val="39"/>
    <w:rsid w:val="009A7EB9"/>
    <w:pPr>
      <w:tabs>
        <w:tab w:val="left" w:pos="1418"/>
        <w:tab w:val="right" w:leader="dot" w:pos="5880"/>
      </w:tabs>
      <w:ind w:left="1134" w:hanging="737"/>
    </w:pPr>
    <w:rPr>
      <w:noProof/>
      <w:sz w:val="20"/>
    </w:rPr>
  </w:style>
  <w:style w:type="paragraph" w:styleId="Innehll3">
    <w:name w:val="toc 3"/>
    <w:basedOn w:val="Normal"/>
    <w:next w:val="Normal"/>
    <w:semiHidden/>
    <w:rsid w:val="009A7EB9"/>
    <w:pPr>
      <w:tabs>
        <w:tab w:val="left" w:pos="2552"/>
        <w:tab w:val="right" w:leader="dot" w:pos="5880"/>
      </w:tabs>
      <w:ind w:left="1985" w:hanging="851"/>
    </w:pPr>
    <w:rPr>
      <w:noProof/>
      <w:sz w:val="20"/>
    </w:rPr>
  </w:style>
  <w:style w:type="paragraph" w:styleId="Innehll4">
    <w:name w:val="toc 4"/>
    <w:basedOn w:val="Normal"/>
    <w:next w:val="Normal"/>
    <w:uiPriority w:val="39"/>
    <w:rsid w:val="009A7EB9"/>
    <w:pPr>
      <w:tabs>
        <w:tab w:val="left" w:pos="510"/>
        <w:tab w:val="right" w:leader="dot" w:pos="5880"/>
      </w:tabs>
      <w:spacing w:before="100"/>
      <w:ind w:left="907" w:hanging="907"/>
    </w:pPr>
    <w:rPr>
      <w:sz w:val="20"/>
    </w:rPr>
  </w:style>
  <w:style w:type="paragraph" w:styleId="Innehll5">
    <w:name w:val="toc 5"/>
    <w:basedOn w:val="Normal"/>
    <w:next w:val="Normal"/>
    <w:uiPriority w:val="39"/>
    <w:rsid w:val="009A7EB9"/>
    <w:pPr>
      <w:tabs>
        <w:tab w:val="left" w:pos="510"/>
        <w:tab w:val="right" w:leader="dot" w:pos="5880"/>
      </w:tabs>
      <w:spacing w:before="100"/>
      <w:ind w:left="851" w:hanging="851"/>
    </w:pPr>
    <w:rPr>
      <w:sz w:val="20"/>
    </w:rPr>
  </w:style>
  <w:style w:type="paragraph" w:styleId="Innehll6">
    <w:name w:val="toc 6"/>
    <w:basedOn w:val="Normal"/>
    <w:next w:val="Normal"/>
    <w:uiPriority w:val="39"/>
    <w:rsid w:val="009A7EB9"/>
    <w:pPr>
      <w:tabs>
        <w:tab w:val="left" w:pos="510"/>
        <w:tab w:val="right" w:leader="dot" w:pos="5880"/>
      </w:tabs>
      <w:spacing w:before="100"/>
      <w:ind w:left="851" w:hanging="851"/>
    </w:pPr>
    <w:rPr>
      <w:sz w:val="20"/>
    </w:rPr>
  </w:style>
  <w:style w:type="paragraph" w:styleId="Innehll7">
    <w:name w:val="toc 7"/>
    <w:basedOn w:val="Normal"/>
    <w:next w:val="Normal"/>
    <w:semiHidden/>
    <w:rsid w:val="009A7EB9"/>
    <w:pPr>
      <w:tabs>
        <w:tab w:val="right" w:leader="dot" w:pos="7371"/>
      </w:tabs>
      <w:spacing w:before="120"/>
      <w:ind w:left="1134" w:hanging="1134"/>
    </w:pPr>
  </w:style>
  <w:style w:type="paragraph" w:styleId="Innehll8">
    <w:name w:val="toc 8"/>
    <w:basedOn w:val="Normal"/>
    <w:next w:val="Normal"/>
    <w:semiHidden/>
    <w:rsid w:val="009A7EB9"/>
    <w:pPr>
      <w:tabs>
        <w:tab w:val="right" w:leader="dot" w:pos="7371"/>
      </w:tabs>
      <w:spacing w:before="120"/>
    </w:pPr>
  </w:style>
  <w:style w:type="paragraph" w:styleId="Innehll9">
    <w:name w:val="toc 9"/>
    <w:basedOn w:val="Innehll8"/>
    <w:next w:val="Normal"/>
    <w:semiHidden/>
    <w:rsid w:val="009A7EB9"/>
  </w:style>
  <w:style w:type="paragraph" w:styleId="Sidhuvud">
    <w:name w:val="header"/>
    <w:basedOn w:val="Normal"/>
    <w:semiHidden/>
    <w:rsid w:val="009A7EB9"/>
    <w:pPr>
      <w:tabs>
        <w:tab w:val="center" w:pos="4153"/>
        <w:tab w:val="right" w:pos="8306"/>
      </w:tabs>
    </w:pPr>
  </w:style>
  <w:style w:type="paragraph" w:styleId="Sidfot">
    <w:name w:val="footer"/>
    <w:basedOn w:val="Normal"/>
    <w:semiHidden/>
    <w:rsid w:val="009A7EB9"/>
    <w:pPr>
      <w:tabs>
        <w:tab w:val="center" w:pos="4153"/>
        <w:tab w:val="right" w:pos="8306"/>
      </w:tabs>
    </w:pPr>
  </w:style>
  <w:style w:type="paragraph" w:styleId="Numreradlista3">
    <w:name w:val="List Number 3"/>
    <w:basedOn w:val="Normal"/>
    <w:semiHidden/>
    <w:rsid w:val="00CB0DAD"/>
    <w:pPr>
      <w:numPr>
        <w:numId w:val="13"/>
      </w:numPr>
    </w:pPr>
    <w:rPr>
      <w:sz w:val="20"/>
    </w:rPr>
  </w:style>
  <w:style w:type="paragraph" w:styleId="Brdtextmedindrag">
    <w:name w:val="Body Text Indent"/>
    <w:basedOn w:val="Brdtext"/>
    <w:rsid w:val="009A7EB9"/>
    <w:pPr>
      <w:ind w:firstLine="170"/>
    </w:pPr>
  </w:style>
  <w:style w:type="paragraph" w:styleId="Numreradlista4">
    <w:name w:val="List Number 4"/>
    <w:basedOn w:val="Normal"/>
    <w:semiHidden/>
    <w:rsid w:val="00CB0DAD"/>
    <w:pPr>
      <w:numPr>
        <w:numId w:val="14"/>
      </w:numPr>
    </w:pPr>
    <w:rPr>
      <w:sz w:val="20"/>
    </w:rPr>
  </w:style>
  <w:style w:type="paragraph" w:styleId="Numreradlista5">
    <w:name w:val="List Number 5"/>
    <w:basedOn w:val="Normal"/>
    <w:semiHidden/>
    <w:rsid w:val="00CB0DAD"/>
    <w:pPr>
      <w:numPr>
        <w:numId w:val="15"/>
      </w:numPr>
    </w:pPr>
    <w:rPr>
      <w:sz w:val="20"/>
    </w:rPr>
  </w:style>
  <w:style w:type="paragraph" w:styleId="Punktlista">
    <w:name w:val="List Bullet"/>
    <w:basedOn w:val="Normal"/>
    <w:semiHidden/>
    <w:rsid w:val="001E5F9F"/>
    <w:pPr>
      <w:numPr>
        <w:numId w:val="16"/>
      </w:numPr>
      <w:jc w:val="both"/>
    </w:pPr>
    <w:rPr>
      <w:sz w:val="20"/>
    </w:rPr>
  </w:style>
  <w:style w:type="paragraph" w:styleId="Punktlista2">
    <w:name w:val="List Bullet 2"/>
    <w:basedOn w:val="Normal"/>
    <w:semiHidden/>
    <w:rsid w:val="00CB0DAD"/>
    <w:pPr>
      <w:numPr>
        <w:numId w:val="17"/>
      </w:numPr>
    </w:pPr>
    <w:rPr>
      <w:sz w:val="20"/>
    </w:rPr>
  </w:style>
  <w:style w:type="paragraph" w:styleId="Punktlista3">
    <w:name w:val="List Bullet 3"/>
    <w:basedOn w:val="Normal"/>
    <w:semiHidden/>
    <w:rsid w:val="00CB0DAD"/>
    <w:pPr>
      <w:numPr>
        <w:numId w:val="18"/>
      </w:numPr>
    </w:pPr>
    <w:rPr>
      <w:sz w:val="20"/>
    </w:rPr>
  </w:style>
  <w:style w:type="paragraph" w:styleId="Punktlista4">
    <w:name w:val="List Bullet 4"/>
    <w:basedOn w:val="Normal"/>
    <w:semiHidden/>
    <w:rsid w:val="00CB0DAD"/>
    <w:pPr>
      <w:numPr>
        <w:numId w:val="19"/>
      </w:numPr>
    </w:pPr>
    <w:rPr>
      <w:sz w:val="20"/>
    </w:rPr>
  </w:style>
  <w:style w:type="paragraph" w:styleId="Punktlista5">
    <w:name w:val="List Bullet 5"/>
    <w:basedOn w:val="Normal"/>
    <w:semiHidden/>
    <w:rsid w:val="00CB0DAD"/>
    <w:pPr>
      <w:numPr>
        <w:numId w:val="20"/>
      </w:numPr>
    </w:pPr>
    <w:rPr>
      <w:sz w:val="20"/>
    </w:rPr>
  </w:style>
  <w:style w:type="paragraph" w:customStyle="1" w:styleId="TabellHuvud">
    <w:name w:val="Tabell Huvud"/>
    <w:basedOn w:val="Normal"/>
    <w:rsid w:val="00C8196A"/>
    <w:pPr>
      <w:spacing w:before="20" w:after="20" w:line="220" w:lineRule="exact"/>
      <w:jc w:val="right"/>
    </w:pPr>
    <w:rPr>
      <w:rFonts w:ascii="Trade Gothic LT Std Cn" w:hAnsi="Trade Gothic LT Std Cn"/>
      <w:b/>
      <w:spacing w:val="4"/>
    </w:rPr>
  </w:style>
  <w:style w:type="paragraph" w:customStyle="1" w:styleId="TabellRader">
    <w:name w:val="Tabell Rader"/>
    <w:basedOn w:val="Normal"/>
    <w:rsid w:val="00C8196A"/>
    <w:pPr>
      <w:spacing w:before="20" w:after="20" w:line="220" w:lineRule="exact"/>
      <w:jc w:val="right"/>
    </w:pPr>
    <w:rPr>
      <w:rFonts w:ascii="Trade Gothic LT Std Cn" w:hAnsi="Trade Gothic LT Std Cn"/>
      <w:spacing w:val="4"/>
    </w:rPr>
  </w:style>
  <w:style w:type="paragraph" w:customStyle="1" w:styleId="TabellRubrik">
    <w:name w:val="Tabell Rubrik"/>
    <w:basedOn w:val="Normal"/>
    <w:next w:val="Normal"/>
    <w:rsid w:val="006477D3"/>
    <w:pPr>
      <w:tabs>
        <w:tab w:val="left" w:pos="1134"/>
      </w:tabs>
      <w:spacing w:before="260" w:after="80"/>
      <w:ind w:left="1134" w:hanging="1134"/>
    </w:pPr>
    <w:rPr>
      <w:rFonts w:ascii="Trade Gothic Pro" w:hAnsi="Trade Gothic Pro"/>
      <w:b/>
    </w:rPr>
  </w:style>
  <w:style w:type="paragraph" w:customStyle="1" w:styleId="TabellSlutsumma">
    <w:name w:val="Tabell Slutsumma"/>
    <w:basedOn w:val="TabellRader"/>
    <w:rsid w:val="00C8196A"/>
    <w:rPr>
      <w:b/>
      <w:spacing w:val="0"/>
    </w:rPr>
  </w:style>
  <w:style w:type="paragraph" w:customStyle="1" w:styleId="TabellUnderrubrik">
    <w:name w:val="Tabell Underrubrik"/>
    <w:basedOn w:val="TabellRubrik"/>
    <w:next w:val="Brdtext"/>
    <w:rsid w:val="006477D3"/>
    <w:pPr>
      <w:tabs>
        <w:tab w:val="clear" w:pos="1134"/>
      </w:tabs>
      <w:spacing w:before="0" w:after="100" w:line="200" w:lineRule="exact"/>
      <w:ind w:firstLine="0"/>
    </w:pPr>
    <w:rPr>
      <w:b w:val="0"/>
      <w:sz w:val="17"/>
    </w:rPr>
  </w:style>
  <w:style w:type="paragraph" w:customStyle="1" w:styleId="DiagramRubrik">
    <w:name w:val="Diagram Rubrik"/>
    <w:basedOn w:val="Normal"/>
    <w:next w:val="TabellUnderrubrik"/>
    <w:rsid w:val="006477D3"/>
    <w:pPr>
      <w:tabs>
        <w:tab w:val="left" w:pos="1134"/>
      </w:tabs>
      <w:spacing w:before="260" w:after="80"/>
      <w:ind w:left="1134" w:hanging="1134"/>
    </w:pPr>
    <w:rPr>
      <w:rFonts w:ascii="Trade Gothic Pro" w:hAnsi="Trade Gothic Pro"/>
      <w:b/>
    </w:rPr>
  </w:style>
  <w:style w:type="paragraph" w:customStyle="1" w:styleId="DiagramUnderrubrik">
    <w:name w:val="Diagram Underrubrik"/>
    <w:basedOn w:val="Normal"/>
    <w:next w:val="Brdtext"/>
    <w:rsid w:val="006477D3"/>
    <w:pPr>
      <w:spacing w:after="100" w:line="200" w:lineRule="exact"/>
      <w:ind w:left="1134"/>
    </w:pPr>
    <w:rPr>
      <w:rFonts w:ascii="Trade Gothic Pro" w:hAnsi="Trade Gothic Pro"/>
      <w:sz w:val="17"/>
    </w:rPr>
  </w:style>
  <w:style w:type="character" w:customStyle="1" w:styleId="FotnotstextChar">
    <w:name w:val="Fotnotstext Char"/>
    <w:link w:val="Fotnotstext"/>
    <w:rsid w:val="008E08B5"/>
    <w:rPr>
      <w:sz w:val="16"/>
      <w:lang w:eastAsia="en-US"/>
    </w:rPr>
  </w:style>
  <w:style w:type="paragraph" w:styleId="Ballongtext">
    <w:name w:val="Balloon Text"/>
    <w:basedOn w:val="Normal"/>
    <w:link w:val="BallongtextChar"/>
    <w:rsid w:val="00655D68"/>
    <w:rPr>
      <w:rFonts w:ascii="Tahoma" w:hAnsi="Tahoma" w:cs="Tahoma"/>
      <w:sz w:val="16"/>
      <w:szCs w:val="16"/>
    </w:rPr>
  </w:style>
  <w:style w:type="character" w:customStyle="1" w:styleId="BallongtextChar">
    <w:name w:val="Ballongtext Char"/>
    <w:basedOn w:val="Standardstycketeckensnitt"/>
    <w:link w:val="Ballongtext"/>
    <w:rsid w:val="00655D68"/>
    <w:rPr>
      <w:rFonts w:ascii="Tahoma" w:hAnsi="Tahoma" w:cs="Tahoma"/>
      <w:sz w:val="16"/>
      <w:szCs w:val="16"/>
      <w:lang w:eastAsia="en-US"/>
    </w:rPr>
  </w:style>
  <w:style w:type="paragraph" w:styleId="Normalwebb">
    <w:name w:val="Normal (Web)"/>
    <w:basedOn w:val="Normal"/>
    <w:uiPriority w:val="99"/>
    <w:unhideWhenUsed/>
    <w:rsid w:val="00655D68"/>
    <w:pPr>
      <w:overflowPunct/>
      <w:autoSpaceDE/>
      <w:autoSpaceDN/>
      <w:adjustRightInd/>
      <w:spacing w:before="100" w:beforeAutospacing="1" w:after="100" w:afterAutospacing="1"/>
      <w:textAlignment w:val="auto"/>
    </w:pPr>
    <w:rPr>
      <w:color w:val="000000"/>
      <w:sz w:val="24"/>
      <w:szCs w:val="24"/>
      <w:lang w:eastAsia="sv-SE"/>
    </w:rPr>
  </w:style>
  <w:style w:type="paragraph" w:styleId="Citat">
    <w:name w:val="Quote"/>
    <w:basedOn w:val="Normal"/>
    <w:next w:val="Normal"/>
    <w:link w:val="CitatChar"/>
    <w:uiPriority w:val="29"/>
    <w:qFormat/>
    <w:rsid w:val="00655D68"/>
    <w:rPr>
      <w:i/>
      <w:iCs/>
      <w:color w:val="000000" w:themeColor="text1"/>
    </w:rPr>
  </w:style>
  <w:style w:type="character" w:customStyle="1" w:styleId="CitatChar">
    <w:name w:val="Citat Char"/>
    <w:basedOn w:val="Standardstycketeckensnitt"/>
    <w:link w:val="Citat"/>
    <w:uiPriority w:val="29"/>
    <w:rsid w:val="00655D68"/>
    <w:rPr>
      <w:i/>
      <w:iCs/>
      <w:color w:val="000000" w:themeColor="text1"/>
      <w:sz w:val="18"/>
      <w:lang w:eastAsia="en-US"/>
    </w:rPr>
  </w:style>
  <w:style w:type="table" w:styleId="Tabellrutnt">
    <w:name w:val="Table Grid"/>
    <w:basedOn w:val="Normaltabell"/>
    <w:rsid w:val="00655D68"/>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styleId="Slutkommentar">
    <w:name w:val="endnote text"/>
    <w:basedOn w:val="Normal"/>
    <w:link w:val="SlutkommentarChar"/>
    <w:rsid w:val="00655D68"/>
    <w:rPr>
      <w:sz w:val="20"/>
    </w:rPr>
  </w:style>
  <w:style w:type="character" w:customStyle="1" w:styleId="SlutkommentarChar">
    <w:name w:val="Slutkommentar Char"/>
    <w:basedOn w:val="Standardstycketeckensnitt"/>
    <w:link w:val="Slutkommentar"/>
    <w:rsid w:val="00655D68"/>
    <w:rPr>
      <w:lang w:eastAsia="en-US"/>
    </w:rPr>
  </w:style>
  <w:style w:type="character" w:styleId="Slutkommentarsreferens">
    <w:name w:val="endnote reference"/>
    <w:basedOn w:val="Standardstycketeckensnitt"/>
    <w:rsid w:val="00655D68"/>
    <w:rPr>
      <w:vertAlign w:val="superscript"/>
    </w:rPr>
  </w:style>
  <w:style w:type="character" w:customStyle="1" w:styleId="BrdtextChar">
    <w:name w:val="Brödtext Char"/>
    <w:basedOn w:val="Standardstycketeckensnitt"/>
    <w:link w:val="Brdtext"/>
    <w:rsid w:val="00203663"/>
    <w:rPr>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optimizeForBrowser/>
</w:webSettings>
</file>

<file path=word/_rels/document.xml.rels><?xml version="1.0" encoding="UTF-8" standalone="yes"?>
<Relationships xmlns="http://schemas.openxmlformats.org/package/2006/relationships"><Relationship Id="rId13" Type="http://schemas.openxmlformats.org/officeDocument/2006/relationships/header" Target="header3.xml"/><Relationship Id="rId18" Type="http://schemas.openxmlformats.org/officeDocument/2006/relationships/header" Target="header7.xml"/><Relationship Id="rId26" Type="http://schemas.openxmlformats.org/officeDocument/2006/relationships/header" Target="header15.xml"/><Relationship Id="rId39" Type="http://schemas.openxmlformats.org/officeDocument/2006/relationships/customXml" Target="../customXml/item4.xml"/><Relationship Id="rId21" Type="http://schemas.openxmlformats.org/officeDocument/2006/relationships/header" Target="header10.xml"/><Relationship Id="rId34" Type="http://schemas.openxmlformats.org/officeDocument/2006/relationships/header" Target="header23.xml"/><Relationship Id="rId42" Type="http://schemas.openxmlformats.org/officeDocument/2006/relationships/customXml" Target="../customXml/item7.xml"/><Relationship Id="rId7" Type="http://schemas.openxmlformats.org/officeDocument/2006/relationships/footnotes" Target="footnotes.xml"/><Relationship Id="rId2" Type="http://schemas.openxmlformats.org/officeDocument/2006/relationships/numbering" Target="numbering.xml"/><Relationship Id="rId16" Type="http://schemas.openxmlformats.org/officeDocument/2006/relationships/header" Target="header5.xml"/><Relationship Id="rId20" Type="http://schemas.openxmlformats.org/officeDocument/2006/relationships/header" Target="header9.xml"/><Relationship Id="rId29" Type="http://schemas.openxmlformats.org/officeDocument/2006/relationships/header" Target="header18.xml"/><Relationship Id="rId41" Type="http://schemas.openxmlformats.org/officeDocument/2006/relationships/customXml" Target="../customXml/item6.xm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footer" Target="footer1.xml"/><Relationship Id="rId24" Type="http://schemas.openxmlformats.org/officeDocument/2006/relationships/header" Target="header13.xml"/><Relationship Id="rId32" Type="http://schemas.openxmlformats.org/officeDocument/2006/relationships/header" Target="header21.xml"/><Relationship Id="rId37" Type="http://schemas.openxmlformats.org/officeDocument/2006/relationships/customXml" Target="../customXml/item2.xml"/><Relationship Id="rId40" Type="http://schemas.openxmlformats.org/officeDocument/2006/relationships/customXml" Target="../customXml/item5.xml"/><Relationship Id="rId5" Type="http://schemas.openxmlformats.org/officeDocument/2006/relationships/settings" Target="settings.xml"/><Relationship Id="rId15" Type="http://schemas.openxmlformats.org/officeDocument/2006/relationships/header" Target="header4.xml"/><Relationship Id="rId23" Type="http://schemas.openxmlformats.org/officeDocument/2006/relationships/header" Target="header12.xml"/><Relationship Id="rId28" Type="http://schemas.openxmlformats.org/officeDocument/2006/relationships/header" Target="header17.xml"/><Relationship Id="rId36" Type="http://schemas.openxmlformats.org/officeDocument/2006/relationships/theme" Target="theme/theme1.xml"/><Relationship Id="rId10" Type="http://schemas.openxmlformats.org/officeDocument/2006/relationships/header" Target="header2.xml"/><Relationship Id="rId19" Type="http://schemas.openxmlformats.org/officeDocument/2006/relationships/header" Target="header8.xml"/><Relationship Id="rId31" Type="http://schemas.openxmlformats.org/officeDocument/2006/relationships/header" Target="header20.xml"/><Relationship Id="rId4" Type="http://schemas.microsoft.com/office/2007/relationships/stylesWithEffects" Target="stylesWithEffects.xml"/><Relationship Id="rId9" Type="http://schemas.openxmlformats.org/officeDocument/2006/relationships/header" Target="header1.xml"/><Relationship Id="rId14" Type="http://schemas.openxmlformats.org/officeDocument/2006/relationships/footer" Target="footer3.xml"/><Relationship Id="rId22" Type="http://schemas.openxmlformats.org/officeDocument/2006/relationships/header" Target="header11.xml"/><Relationship Id="rId27" Type="http://schemas.openxmlformats.org/officeDocument/2006/relationships/header" Target="header16.xml"/><Relationship Id="rId30" Type="http://schemas.openxmlformats.org/officeDocument/2006/relationships/header" Target="header19.xml"/><Relationship Id="rId35" Type="http://schemas.openxmlformats.org/officeDocument/2006/relationships/fontTable" Target="fontTable.xml"/><Relationship Id="rId8" Type="http://schemas.openxmlformats.org/officeDocument/2006/relationships/endnotes" Target="endnotes.xml"/><Relationship Id="rId3" Type="http://schemas.openxmlformats.org/officeDocument/2006/relationships/styles" Target="styles.xml"/><Relationship Id="rId12" Type="http://schemas.openxmlformats.org/officeDocument/2006/relationships/footer" Target="footer2.xml"/><Relationship Id="rId17" Type="http://schemas.openxmlformats.org/officeDocument/2006/relationships/header" Target="header6.xml"/><Relationship Id="rId25" Type="http://schemas.openxmlformats.org/officeDocument/2006/relationships/header" Target="header14.xml"/><Relationship Id="rId33" Type="http://schemas.openxmlformats.org/officeDocument/2006/relationships/header" Target="header22.xml"/><Relationship Id="rId38" Type="http://schemas.openxmlformats.org/officeDocument/2006/relationships/customXml" Target="../customXml/item3.xml"/></Relationships>
</file>

<file path=word/_rels/header3.xml.rels><?xml version="1.0" encoding="UTF-8" standalone="yes"?>
<Relationships xmlns="http://schemas.openxmlformats.org/package/2006/relationships"><Relationship Id="rId1" Type="http://schemas.openxmlformats.org/officeDocument/2006/relationships/image" Target="media/image1.wmf"/></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20Files\RKmallar\Mallar\RkProp.dot"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2.xml><?xml version="1.0" encoding="utf-8"?>
<?mso-contentType ?>
<customXsn xmlns="http://schemas.microsoft.com/office/2006/metadata/customXsn">
  <xsnLocation/>
  <cached>True</cached>
  <openByDefault>True</openByDefault>
  <xsnScope/>
</customXsn>
</file>

<file path=customXml/item3.xml><?xml version="1.0" encoding="utf-8"?>
<?mso-contentType ?>
<FormUrls xmlns="http://schemas.microsoft.com/sharepoint/v3/contenttype/forms/url">
  <Edit>_layouts/RK.Dhs/RKEditForm.aspx</Edit>
  <New>_layouts/RK.Dhs/RKEditForm.aspx</New>
</FormUrl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RKDokument" ma:contentTypeID="0x01010053E1D612BA3F4E21AA250ECD751942B30090819ADAB6BA3B4580D81C843F6B3AD3" ma:contentTypeVersion="12" ma:contentTypeDescription="Skapa ett nytt dokument." ma:contentTypeScope="" ma:versionID="32d1d6254285166659590edb9a42cf13">
  <xsd:schema xmlns:xsd="http://www.w3.org/2001/XMLSchema" xmlns:xs="http://www.w3.org/2001/XMLSchema" xmlns:p="http://schemas.microsoft.com/office/2006/metadata/properties" xmlns:ns2="4f5ca95d-8798-43a8-9b50-3b2f8b9416bf" xmlns:ns3="0099632a-6c7c-45b2-b4cc-163a75785fd4" targetNamespace="http://schemas.microsoft.com/office/2006/metadata/properties" ma:root="true" ma:fieldsID="7495f56c9d234360ca9b17b9fc18762c" ns2:_="" ns3:_="">
    <xsd:import namespace="4f5ca95d-8798-43a8-9b50-3b2f8b9416bf"/>
    <xsd:import namespace="0099632a-6c7c-45b2-b4cc-163a75785fd4"/>
    <xsd:element name="properties">
      <xsd:complexType>
        <xsd:sequence>
          <xsd:element name="documentManagement">
            <xsd:complexType>
              <xsd:all>
                <xsd:element ref="ns2:_dlc_DocId" minOccurs="0"/>
                <xsd:element ref="ns2:_dlc_DocIdUrl" minOccurs="0"/>
                <xsd:element ref="ns2:_dlc_DocIdPersistId" minOccurs="0"/>
                <xsd:element ref="ns2:k46d94c0acf84ab9a79866a9d8b1905f" minOccurs="0"/>
                <xsd:element ref="ns2:TaxCatchAll" minOccurs="0"/>
                <xsd:element ref="ns2:TaxCatchAllLabel" minOccurs="0"/>
                <xsd:element ref="ns2:c9cd366cc722410295b9eacffbd73909" minOccurs="0"/>
                <xsd:element ref="ns2:Diarienummer" minOccurs="0"/>
                <xsd:element ref="ns2:Nyckelord" minOccurs="0"/>
                <xsd:element ref="ns2:Sekretess" minOccurs="0"/>
                <xsd:element ref="ns3:RKOrdnaClass" minOccurs="0"/>
                <xsd:element ref="ns3:RKOrdnaCheckInComme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element name="k46d94c0acf84ab9a79866a9d8b1905f" ma:index="11" nillable="true" ma:taxonomy="true" ma:internalName="k46d94c0acf84ab9a79866a9d8b1905f" ma:taxonomyFieldName="Departementsenhet" ma:displayName="Departement/enhet" ma:fieldId="{446d94c0-acf8-4ab9-a798-66a9d8b1905f}" ma:sspId="c94f65f0-adaa-4e77-b268-a4f99eefe5fc" ma:termSetId="45ad205f-092c-4ea4-aa45-736caa0a3194" ma:anchorId="00000000-0000-0000-0000-000000000000" ma:open="false" ma:isKeyword="false">
      <xsd:complexType>
        <xsd:sequence>
          <xsd:element ref="pc:Terms" minOccurs="0" maxOccurs="1"/>
        </xsd:sequence>
      </xsd:complexType>
    </xsd:element>
    <xsd:element name="TaxCatchAll" ma:index="12" nillable="true" ma:displayName="Global taxonomikolumn" ma:hidden="true" ma:list="{1c21371f-b01a-4e4e-b68f-0da2ae6e3d3c}" ma:internalName="TaxCatchAll" ma:showField="CatchAllData" ma:web="4f5ca95d-8798-43a8-9b50-3b2f8b9416bf">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hidden="true" ma:list="{1c21371f-b01a-4e4e-b68f-0da2ae6e3d3c}" ma:internalName="TaxCatchAllLabel" ma:readOnly="true" ma:showField="CatchAllDataLabel" ma:web="4f5ca95d-8798-43a8-9b50-3b2f8b9416bf">
      <xsd:complexType>
        <xsd:complexContent>
          <xsd:extension base="dms:MultiChoiceLookup">
            <xsd:sequence>
              <xsd:element name="Value" type="dms:Lookup" maxOccurs="unbounded" minOccurs="0" nillable="true"/>
            </xsd:sequence>
          </xsd:extension>
        </xsd:complexContent>
      </xsd:complexType>
    </xsd:element>
    <xsd:element name="c9cd366cc722410295b9eacffbd73909" ma:index="15" nillable="true" ma:taxonomy="true" ma:internalName="c9cd366cc722410295b9eacffbd73909" ma:taxonomyFieldName="Aktivitetskategori" ma:displayName="Aktivitetskategori" ma:fieldId="{c9cd366c-c722-4102-95b9-eacffbd73909}" ma:sspId="c94f65f0-adaa-4e77-b268-a4f99eefe5fc" ma:termSetId="87ed9f0f-1fdd-47f5-a4b5-c96124763a1f" ma:anchorId="00000000-0000-0000-0000-000000000000" ma:open="false" ma:isKeyword="false">
      <xsd:complexType>
        <xsd:sequence>
          <xsd:element ref="pc:Terms" minOccurs="0" maxOccurs="1"/>
        </xsd:sequence>
      </xsd:complexType>
    </xsd:element>
    <xsd:element name="Diarienummer" ma:index="17" nillable="true" ma:displayName="Diarienummer" ma:description="" ma:internalName="Diarienummer">
      <xsd:simpleType>
        <xsd:restriction base="dms:Text"/>
      </xsd:simpleType>
    </xsd:element>
    <xsd:element name="Nyckelord" ma:index="18" nillable="true" ma:displayName="Nyckelord" ma:description="" ma:internalName="Nyckelord">
      <xsd:simpleType>
        <xsd:restriction base="dms:Text"/>
      </xsd:simpleType>
    </xsd:element>
    <xsd:element name="Sekretess" ma:index="19" nillable="true" ma:displayName="Sekretess m.m." ma:description="Dokumentet innehåller uppgifter som kan antas vara hemliga enligt SekrL eller som är mycket skyddsvärda av någon annan anledning." ma:internalName="Sekretess">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099632a-6c7c-45b2-b4cc-163a75785fd4" elementFormDefault="qualified">
    <xsd:import namespace="http://schemas.microsoft.com/office/2006/documentManagement/types"/>
    <xsd:import namespace="http://schemas.microsoft.com/office/infopath/2007/PartnerControls"/>
    <xsd:element name="RKOrdnaClass" ma:index="20" nillable="true" ma:displayName="Klass" ma:hidden="true" ma:internalName="RKOrdnaClass">
      <xsd:simpleType>
        <xsd:restriction base="dms:Text"/>
      </xsd:simpleType>
    </xsd:element>
    <xsd:element name="RKOrdnaCheckInComment" ma:index="22" nillable="true" ma:displayName="Incheckningskommentar" ma:hidden="true" ma:internalName="RKOrdnaCheckInComment">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ma:displayName="Kategori"/>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p:properties xmlns:p="http://schemas.microsoft.com/office/2006/metadata/properties" xmlns:xsi="http://www.w3.org/2001/XMLSchema-instance" xmlns:pc="http://schemas.microsoft.com/office/infopath/2007/PartnerControls">
  <documentManagement>
    <_dlc_DocId xmlns="4f5ca95d-8798-43a8-9b50-3b2f8b9416bf">PF7WTZ5HJ2VN-6-1472</_dlc_DocId>
    <_dlc_DocIdUrl xmlns="4f5ca95d-8798-43a8-9b50-3b2f8b9416bf">
      <Url>http://rkdhs-sb/enhet/gransk/_layouts/DocIdRedir.aspx?ID=PF7WTZ5HJ2VN-6-1472</Url>
      <Description>PF7WTZ5HJ2VN-6-1472</Description>
    </_dlc_DocIdUrl>
    <c9cd366cc722410295b9eacffbd73909 xmlns="4f5ca95d-8798-43a8-9b50-3b2f8b9416bf">
      <Terms xmlns="http://schemas.microsoft.com/office/infopath/2007/PartnerControls"/>
    </c9cd366cc722410295b9eacffbd73909>
    <TaxCatchAll xmlns="4f5ca95d-8798-43a8-9b50-3b2f8b9416bf"/>
    <Nyckelord xmlns="4f5ca95d-8798-43a8-9b50-3b2f8b9416bf" xsi:nil="true"/>
    <RKOrdnaClass xmlns="0099632a-6c7c-45b2-b4cc-163a75785fd4" xsi:nil="true"/>
    <RKOrdnaCheckInComment xmlns="0099632a-6c7c-45b2-b4cc-163a75785fd4" xsi:nil="true"/>
    <Diarienummer xmlns="4f5ca95d-8798-43a8-9b50-3b2f8b9416bf" xsi:nil="true"/>
    <k46d94c0acf84ab9a79866a9d8b1905f xmlns="4f5ca95d-8798-43a8-9b50-3b2f8b9416bf">
      <Terms xmlns="http://schemas.microsoft.com/office/infopath/2007/PartnerControls"/>
    </k46d94c0acf84ab9a79866a9d8b1905f>
    <Sekretess xmlns="4f5ca95d-8798-43a8-9b50-3b2f8b9416bf" xsi:nil="true"/>
  </documentManagement>
</p:properties>
</file>

<file path=customXml/itemProps1.xml><?xml version="1.0" encoding="utf-8"?>
<ds:datastoreItem xmlns:ds="http://schemas.openxmlformats.org/officeDocument/2006/customXml" ds:itemID="{D92628D8-15A3-40F0-A93F-D0C193B1A081}"/>
</file>

<file path=customXml/itemProps2.xml><?xml version="1.0" encoding="utf-8"?>
<ds:datastoreItem xmlns:ds="http://schemas.openxmlformats.org/officeDocument/2006/customXml" ds:itemID="{4090728B-6E4E-414B-B6AC-ECBAC39DFE51}"/>
</file>

<file path=customXml/itemProps3.xml><?xml version="1.0" encoding="utf-8"?>
<ds:datastoreItem xmlns:ds="http://schemas.openxmlformats.org/officeDocument/2006/customXml" ds:itemID="{961053DC-4A37-4AAD-9A6A-2D6739C2679D}"/>
</file>

<file path=customXml/itemProps4.xml><?xml version="1.0" encoding="utf-8"?>
<ds:datastoreItem xmlns:ds="http://schemas.openxmlformats.org/officeDocument/2006/customXml" ds:itemID="{BCA2EBAC-1E96-4F3A-B1FC-80C3FFE53FBC}"/>
</file>

<file path=customXml/itemProps5.xml><?xml version="1.0" encoding="utf-8"?>
<ds:datastoreItem xmlns:ds="http://schemas.openxmlformats.org/officeDocument/2006/customXml" ds:itemID="{E1C7A9DD-E8EC-47FB-BE20-E09EBBF49730}"/>
</file>

<file path=customXml/itemProps6.xml><?xml version="1.0" encoding="utf-8"?>
<ds:datastoreItem xmlns:ds="http://schemas.openxmlformats.org/officeDocument/2006/customXml" ds:itemID="{C02D3146-3784-4FCA-AC5D-1F9B9796DC53}"/>
</file>

<file path=customXml/itemProps7.xml><?xml version="1.0" encoding="utf-8"?>
<ds:datastoreItem xmlns:ds="http://schemas.openxmlformats.org/officeDocument/2006/customXml" ds:itemID="{1C3D0BDE-1C43-45A3-811B-8699E6896216}"/>
</file>

<file path=docProps/app.xml><?xml version="1.0" encoding="utf-8"?>
<Properties xmlns="http://schemas.openxmlformats.org/officeDocument/2006/extended-properties" xmlns:vt="http://schemas.openxmlformats.org/officeDocument/2006/docPropsVTypes">
  <Template>RkProp</Template>
  <TotalTime>0</TotalTime>
  <Pages>187</Pages>
  <Words>54387</Words>
  <Characters>342097</Characters>
  <Application>Microsoft Office Word</Application>
  <DocSecurity>0</DocSecurity>
  <Lines>7602</Lines>
  <Paragraphs>2022</Paragraphs>
  <ScaleCrop>false</ScaleCrop>
  <HeadingPairs>
    <vt:vector size="2" baseType="variant">
      <vt:variant>
        <vt:lpstr>Rubrik</vt:lpstr>
      </vt:variant>
      <vt:variant>
        <vt:i4>1</vt:i4>
      </vt:variant>
    </vt:vector>
  </HeadingPairs>
  <TitlesOfParts>
    <vt:vector size="1" baseType="lpstr">
      <vt:lpstr>Regeringens proposition</vt:lpstr>
    </vt:vector>
  </TitlesOfParts>
  <Company>RK</Company>
  <LinksUpToDate>false</LinksUpToDate>
  <CharactersWithSpaces>394462</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Regeringens proposition</dc:title>
  <dc:creator>Gun Andersson Wåård</dc:creator>
  <dc:description>Grundmall för proposition, lagrådsremiss och skrivelse i S5-format</dc:description>
  <cp:lastModifiedBy>Gun Andersson-Wåård</cp:lastModifiedBy>
  <cp:revision>2</cp:revision>
  <cp:lastPrinted>2013-10-02T14:26:00Z</cp:lastPrinted>
  <dcterms:created xsi:type="dcterms:W3CDTF">2013-10-03T08:36:00Z</dcterms:created>
  <dcterms:modified xsi:type="dcterms:W3CDTF">2013-10-03T08:36:00Z</dcterms:modified>
  <cp:category>Proposition</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epID">
    <vt:lpwstr>2;0;0;197</vt:lpwstr>
  </property>
  <property fmtid="{D5CDD505-2E9C-101B-9397-08002B2CF9AE}" pid="3" name="Sprak">
    <vt:lpwstr>Svenska</vt:lpwstr>
  </property>
  <property fmtid="{D5CDD505-2E9C-101B-9397-08002B2CF9AE}" pid="4" name="DokID">
    <vt:i4>14</vt:i4>
  </property>
  <property fmtid="{D5CDD505-2E9C-101B-9397-08002B2CF9AE}" pid="5" name="_dlc_DocIdItemGuid">
    <vt:lpwstr>4e2e52ad-bf6f-43ba-8324-8607e399e78c</vt:lpwstr>
  </property>
  <property fmtid="{D5CDD505-2E9C-101B-9397-08002B2CF9AE}" pid="6" name="ContentTypeId">
    <vt:lpwstr>0x01010053E1D612BA3F4E21AA250ECD751942B30090819ADAB6BA3B4580D81C843F6B3AD3</vt:lpwstr>
  </property>
</Properties>
</file>