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F4D7AB7" w14:textId="77777777" w:rsidR="009C38B2" w:rsidRDefault="00DC2C15" w:rsidP="00333C9D">
      <w:pPr>
        <w:pStyle w:val="Prophuvudrubrik"/>
      </w:pPr>
      <w:sdt>
        <w:sdtPr>
          <w:alias w:val="Publikation"/>
          <w:tag w:val="Publikation"/>
          <w:id w:val="577641782"/>
          <w:lock w:val="contentLocked"/>
          <w:text/>
        </w:sdtPr>
        <w:sdtEndPr/>
        <w:sdtContent>
          <w:r w:rsidR="009C38B2">
            <w:t>Regeringens skrivelse</w:t>
          </w:r>
        </w:sdtContent>
      </w:sdt>
      <w:r w:rsidR="009C38B2">
        <w:rPr>
          <w:noProof/>
          <w:lang w:eastAsia="sv-SE"/>
        </w:rPr>
        <mc:AlternateContent>
          <mc:Choice Requires="wps">
            <w:drawing>
              <wp:anchor distT="0" distB="0" distL="114300" distR="114300" simplePos="0" relativeHeight="251658240" behindDoc="1" locked="0" layoutInCell="1" allowOverlap="1" wp14:anchorId="299AE29A" wp14:editId="35F3FE0B">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1815A08A" w14:textId="77777777" w:rsidR="009C38B2" w:rsidRPr="00811BB8" w:rsidRDefault="009C38B2" w:rsidP="00F572D9">
                                <w:pPr>
                                  <w:pStyle w:val="Brdtext"/>
                                </w:pPr>
                                <w:r>
                                  <w:rPr>
                                    <w:noProof/>
                                    <w:lang w:eastAsia="sv-SE"/>
                                  </w:rPr>
                                  <w:drawing>
                                    <wp:inline distT="0" distB="0" distL="0" distR="0" wp14:anchorId="29D50A25" wp14:editId="6CF2F27C">
                                      <wp:extent cx="514155" cy="921598"/>
                                      <wp:effectExtent l="0" t="0" r="635" b="0"/>
                                      <wp:docPr id="1869244189"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6"/>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99AE29A"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1815A08A" w14:textId="77777777" w:rsidR="009C38B2" w:rsidRPr="00811BB8" w:rsidRDefault="009C38B2" w:rsidP="00F572D9">
                          <w:pPr>
                            <w:pStyle w:val="Brdtext"/>
                          </w:pPr>
                          <w:r>
                            <w:rPr>
                              <w:noProof/>
                              <w:lang w:eastAsia="sv-SE"/>
                            </w:rPr>
                            <w:drawing>
                              <wp:inline distT="0" distB="0" distL="0" distR="0" wp14:anchorId="29D50A25" wp14:editId="6CF2F27C">
                                <wp:extent cx="514155" cy="921598"/>
                                <wp:effectExtent l="0" t="0" r="635" b="0"/>
                                <wp:docPr id="1869244189" name="Bildobjek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6"/>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1A69A3DC" w14:textId="316BBE2D" w:rsidR="009C38B2" w:rsidRDefault="007C7729" w:rsidP="00333C9D">
          <w:pPr>
            <w:pStyle w:val="Prophuvudrubrik"/>
          </w:pPr>
          <w:r>
            <w:t>2024/25:147</w:t>
          </w:r>
        </w:p>
      </w:sdtContent>
    </w:sdt>
    <w:p w14:paraId="61BFFF8B" w14:textId="77777777" w:rsidR="009C38B2" w:rsidRPr="00D01F17" w:rsidRDefault="009C38B2"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9C38B2" w14:paraId="443A7083" w14:textId="77777777" w:rsidTr="00333C9D">
        <w:tc>
          <w:tcPr>
            <w:tcW w:w="5834" w:type="dxa"/>
            <w:tcMar>
              <w:left w:w="0" w:type="dxa"/>
            </w:tcMar>
          </w:tcPr>
          <w:p w14:paraId="1DBB626C" w14:textId="3A621418" w:rsidR="009C38B2" w:rsidRDefault="007649AA" w:rsidP="00333C9D">
            <w:pPr>
              <w:pStyle w:val="Proprubrik"/>
              <w:spacing w:after="20"/>
            </w:pPr>
            <w:r>
              <w:t>Riksrevisionen</w:t>
            </w:r>
            <w:r w:rsidR="00E82220" w:rsidRPr="00E82220">
              <w:t>s rapport om sektorsansvaret i funktionshinderspolitiken</w:t>
            </w:r>
          </w:p>
        </w:tc>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38BB846E" w14:textId="79505B86" w:rsidR="009C38B2" w:rsidRDefault="00E82220" w:rsidP="00333C9D">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0CD43679" w14:textId="58F3CEAA" w:rsidR="009C38B2" w:rsidRPr="00141F91" w:rsidRDefault="007C7729" w:rsidP="00333C9D">
                <w:pPr>
                  <w:pStyle w:val="Proprubrik"/>
                  <w:rPr>
                    <w:szCs w:val="26"/>
                  </w:rPr>
                </w:pPr>
                <w:r>
                  <w:rPr>
                    <w:szCs w:val="26"/>
                  </w:rPr>
                  <w:t>2024/25:147</w:t>
                </w:r>
              </w:p>
            </w:sdtContent>
          </w:sdt>
        </w:tc>
      </w:tr>
    </w:tbl>
    <w:p w14:paraId="10FB200B" w14:textId="77777777" w:rsidR="009C38B2" w:rsidRDefault="009C38B2" w:rsidP="00333C9D">
      <w:pPr>
        <w:pStyle w:val="Brdtext"/>
        <w:spacing w:before="60"/>
      </w:pPr>
    </w:p>
    <w:p w14:paraId="0D09004B" w14:textId="77777777" w:rsidR="009C38B2" w:rsidRDefault="009C38B2" w:rsidP="00333C9D">
      <w:pPr>
        <w:pStyle w:val="Brdtext"/>
      </w:pPr>
      <w:r>
        <w:t>Regeringen överlämnar denna skrivelse till riksdagen.</w:t>
      </w:r>
    </w:p>
    <w:p w14:paraId="2D5CFCDD" w14:textId="77777777" w:rsidR="009C38B2" w:rsidRDefault="009C38B2" w:rsidP="00333C9D">
      <w:pPr>
        <w:pStyle w:val="Brdtext"/>
      </w:pPr>
    </w:p>
    <w:p w14:paraId="635D65ED" w14:textId="7F5952DA" w:rsidR="009C38B2" w:rsidRDefault="009C38B2" w:rsidP="00333C9D">
      <w:pPr>
        <w:pStyle w:val="Brdtext"/>
      </w:pPr>
      <w:r>
        <w:t xml:space="preserve">Stockholm </w:t>
      </w:r>
      <w:sdt>
        <w:sdtPr>
          <w:alias w:val="Datum"/>
          <w:tag w:val="Datum"/>
          <w:id w:val="750776800"/>
          <w:date w:fullDate="2025-03-27T00:00:00Z">
            <w:dateFormat w:val="'den' d MMMM yyyy"/>
            <w:lid w:val="sv-SE"/>
            <w:storeMappedDataAs w:val="dateTime"/>
            <w:calendar w:val="gregorian"/>
          </w:date>
        </w:sdtPr>
        <w:sdtEndPr/>
        <w:sdtContent>
          <w:r w:rsidR="00E81F2E">
            <w:t>den 27 mars 2025</w:t>
          </w:r>
        </w:sdtContent>
      </w:sdt>
    </w:p>
    <w:p w14:paraId="111C256B" w14:textId="77777777" w:rsidR="009C38B2" w:rsidRDefault="009C38B2" w:rsidP="00333C9D">
      <w:pPr>
        <w:pStyle w:val="Brdtextmedindrag"/>
      </w:pPr>
    </w:p>
    <w:sdt>
      <w:sdtPr>
        <w:alias w:val="Namnunderskrift1"/>
        <w:tag w:val="Namnunderskrift1"/>
        <w:id w:val="146416067"/>
        <w:placeholder>
          <w:docPart w:val="CA39A4B92BAA43F99922F716ECAA1993"/>
        </w:placeholder>
        <w:dataBinding w:prefixMappings="xmlns:ns0='http://rkdhs/mallar/lagstiftning/Skr/Skr.xsd'" w:xpath="/ns0:dokumentvärden[1]/ns0:namnunderskrift1[1]" w:storeItemID="{068625C3-B546-44A5-B525-B7CC092E5AD6}"/>
        <w:text/>
      </w:sdtPr>
      <w:sdtEndPr/>
      <w:sdtContent>
        <w:p w14:paraId="7FD4380F" w14:textId="26FAAEFD" w:rsidR="009C38B2" w:rsidRDefault="0081741E" w:rsidP="00333C9D">
          <w:pPr>
            <w:pStyle w:val="Propnamnunderskrift1"/>
          </w:pPr>
          <w:r>
            <w:t>Ebba Busch</w:t>
          </w:r>
        </w:p>
      </w:sdtContent>
    </w:sdt>
    <w:p w14:paraId="0B778E84" w14:textId="708D99A4" w:rsidR="009C38B2" w:rsidRDefault="009C38B2" w:rsidP="00333C9D">
      <w:pPr>
        <w:pStyle w:val="Propnamnunderskrift2"/>
        <w:tabs>
          <w:tab w:val="clear" w:pos="2693"/>
          <w:tab w:val="clear" w:pos="7474"/>
          <w:tab w:val="left" w:pos="2126"/>
        </w:tabs>
      </w:pPr>
      <w:r>
        <w:tab/>
      </w:r>
      <w:sdt>
        <w:sdtPr>
          <w:alias w:val="Namnunderskrift2"/>
          <w:tag w:val="Namnunderskrift2"/>
          <w:id w:val="-873931827"/>
          <w:text/>
        </w:sdtPr>
        <w:sdtEndPr/>
        <w:sdtContent>
          <w:r w:rsidR="007C7729">
            <w:t xml:space="preserve">Anna </w:t>
          </w:r>
          <w:proofErr w:type="spellStart"/>
          <w:r w:rsidR="007C7729">
            <w:t>Tenje</w:t>
          </w:r>
          <w:proofErr w:type="spellEnd"/>
        </w:sdtContent>
      </w:sdt>
    </w:p>
    <w:p w14:paraId="04A30332" w14:textId="46CD97CE" w:rsidR="009C38B2" w:rsidRPr="008C3EC0" w:rsidRDefault="009C38B2" w:rsidP="004534C4">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E82220">
            <w:rPr>
              <w:i w:val="0"/>
            </w:rPr>
            <w:t>Socialdepartementet</w:t>
          </w:r>
        </w:sdtContent>
      </w:sdt>
      <w:r w:rsidRPr="008C3EC0">
        <w:rPr>
          <w:i w:val="0"/>
          <w:iCs w:val="0"/>
        </w:rPr>
        <w:t>)</w:t>
      </w:r>
    </w:p>
    <w:p w14:paraId="7CBE5334" w14:textId="7A7C14C7" w:rsidR="009C38B2" w:rsidRDefault="009C38B2" w:rsidP="00333C9D">
      <w:pPr>
        <w:pStyle w:val="Proprubrik"/>
        <w:spacing w:before="80" w:after="400"/>
      </w:pPr>
      <w:r>
        <w:t>Skrivelsens huvudsakliga innehåll</w:t>
      </w:r>
    </w:p>
    <w:p w14:paraId="0D7372B4" w14:textId="613A8778" w:rsidR="00537312" w:rsidRDefault="00424776" w:rsidP="00424776">
      <w:pPr>
        <w:pStyle w:val="Brdtext"/>
      </w:pPr>
      <w:r w:rsidRPr="00424776">
        <w:t xml:space="preserve">I skrivelsen redovisar regeringen sin bedömning av de iakttagelser och slutsatser samt rekommendationer som Riksrevisionen lämnar </w:t>
      </w:r>
      <w:r w:rsidR="005038C8">
        <w:t xml:space="preserve">till regeringen </w:t>
      </w:r>
      <w:r w:rsidRPr="00424776">
        <w:t>i sin granskningsrapport</w:t>
      </w:r>
      <w:r>
        <w:t xml:space="preserve"> Från vision till verklighet – sektorsansvaret i funktionshinderspolitiken (RiR2024:22). Riksrevisionen har granskat de sektorsansvariga myndigheternas roll i funktionshinders</w:t>
      </w:r>
      <w:r w:rsidR="0000138E">
        <w:softHyphen/>
      </w:r>
      <w:r>
        <w:t xml:space="preserve">politiken. </w:t>
      </w:r>
      <w:r w:rsidR="0000138E" w:rsidRPr="0000138E">
        <w:t>Granskningen har också omfattat regeringen och Myndigheten för delaktighet</w:t>
      </w:r>
      <w:r w:rsidR="0000138E">
        <w:t>.</w:t>
      </w:r>
    </w:p>
    <w:p w14:paraId="43B58855" w14:textId="2802594D" w:rsidR="00101E7A" w:rsidRPr="00101E7A" w:rsidRDefault="008021D3" w:rsidP="008021D3">
      <w:pPr>
        <w:pStyle w:val="Brdtextmedindrag"/>
      </w:pPr>
      <w:r>
        <w:t>Riksrevisionens</w:t>
      </w:r>
      <w:r w:rsidR="007F75FC">
        <w:t xml:space="preserve"> </w:t>
      </w:r>
      <w:r w:rsidR="00591021">
        <w:t xml:space="preserve">samlade bedömning </w:t>
      </w:r>
      <w:r>
        <w:t>är att de sektorsansvariga myndigheterna delvis arbetar effektivt med att bidra till målet för funktionshinderspolitiken och att rollen som sektorsansvarig myndighet kan utvecklas.</w:t>
      </w:r>
      <w:r w:rsidRPr="008021D3">
        <w:t xml:space="preserve"> </w:t>
      </w:r>
      <w:r>
        <w:t xml:space="preserve">Riksrevisionen </w:t>
      </w:r>
      <w:r w:rsidR="00916987">
        <w:t>anser</w:t>
      </w:r>
      <w:r>
        <w:t xml:space="preserve"> att </w:t>
      </w:r>
      <w:r w:rsidR="00101E7A">
        <w:t xml:space="preserve">regeringen behöver konkretisera styrningen av sektorsansvaret och </w:t>
      </w:r>
      <w:r w:rsidR="00112FEA">
        <w:t xml:space="preserve">strategin för systematisk uppföljning av funktionshinderspolitiken </w:t>
      </w:r>
      <w:r w:rsidR="00112FEA" w:rsidRPr="00112FEA">
        <w:t>(S2021/06595)</w:t>
      </w:r>
      <w:r w:rsidR="00112FEA">
        <w:t>.</w:t>
      </w:r>
    </w:p>
    <w:p w14:paraId="569126C2" w14:textId="6A07D486" w:rsidR="0037174F" w:rsidRDefault="00424776" w:rsidP="006605F2">
      <w:pPr>
        <w:pStyle w:val="Brdtextmedindrag"/>
      </w:pPr>
      <w:r>
        <w:t xml:space="preserve">Regeringen välkomnar Riksrevisionens granskning och anser att rapporten utgör ett viktigt bidrag i regeringens fortlöpande arbete för att Sverige ska uppfylla de åtaganden som ratificeringen av FN:s konvention om rättigheter för personer med funktionsnedsättning innebär. </w:t>
      </w:r>
      <w:r w:rsidRPr="008928FA">
        <w:t>Regeringen delar</w:t>
      </w:r>
      <w:r w:rsidR="00E83EF6" w:rsidRPr="008928FA">
        <w:t xml:space="preserve"> i huvudsak</w:t>
      </w:r>
      <w:r w:rsidR="00E912EF" w:rsidRPr="008928FA">
        <w:t xml:space="preserve"> </w:t>
      </w:r>
      <w:r w:rsidRPr="008928FA">
        <w:t>Riksrevisionens iakttagelser och slutsatser</w:t>
      </w:r>
      <w:r w:rsidR="00FB57FF">
        <w:t xml:space="preserve">. </w:t>
      </w:r>
    </w:p>
    <w:p w14:paraId="483C9CEA" w14:textId="5AA870D7" w:rsidR="00424776" w:rsidRPr="008928FA" w:rsidRDefault="0037174F" w:rsidP="006605F2">
      <w:pPr>
        <w:pStyle w:val="Brdtextmedindrag"/>
      </w:pPr>
      <w:r>
        <w:t xml:space="preserve">Regeringen har vidtagit flera åtgärder </w:t>
      </w:r>
      <w:r w:rsidR="000E333F">
        <w:t xml:space="preserve">efter Riksrevisionens granskning, </w:t>
      </w:r>
      <w:proofErr w:type="gramStart"/>
      <w:r w:rsidR="00DC3DD8">
        <w:t>bl.a.</w:t>
      </w:r>
      <w:proofErr w:type="gramEnd"/>
      <w:r w:rsidR="00DC3DD8">
        <w:t xml:space="preserve"> </w:t>
      </w:r>
      <w:r w:rsidR="00607B5C">
        <w:t xml:space="preserve">har </w:t>
      </w:r>
      <w:r w:rsidR="00DC3DD8">
        <w:t>regeringen</w:t>
      </w:r>
      <w:r w:rsidR="00607B5C">
        <w:t xml:space="preserve"> </w:t>
      </w:r>
      <w:r w:rsidR="000E333F">
        <w:t>gett</w:t>
      </w:r>
      <w:r w:rsidR="008247FE" w:rsidRPr="008928FA">
        <w:t xml:space="preserve"> Myndigheten för delaktighet i uppdrag att föreslå hur myndigheternas särskilda sektorsansvar för funktionshinderspolitiken kan beaktas i den planerade handlingsplanen för 2026–2031. </w:t>
      </w:r>
    </w:p>
    <w:p w14:paraId="2C8ADB04" w14:textId="585CA5AE" w:rsidR="009C38B2" w:rsidRDefault="00424776" w:rsidP="008A5D55">
      <w:pPr>
        <w:pStyle w:val="Brdtextmedindrag"/>
      </w:pPr>
      <w:r w:rsidRPr="008928FA">
        <w:t>I och med denna skrivelse anser regeringen att Riksrevisionens rapport är slutbehandlad.</w:t>
      </w:r>
    </w:p>
    <w:p w14:paraId="6600FC4C" w14:textId="77777777" w:rsidR="009C38B2" w:rsidRPr="008F2013" w:rsidRDefault="009C38B2" w:rsidP="00362009">
      <w:pPr>
        <w:pStyle w:val="Innehllsfrteckning"/>
        <w:pageBreakBefore/>
        <w:rPr>
          <w:sz w:val="30"/>
          <w:szCs w:val="30"/>
        </w:rPr>
      </w:pPr>
      <w:r>
        <w:rPr>
          <w:rFonts w:eastAsiaTheme="minorHAnsi"/>
        </w:rPr>
        <w:lastRenderedPageBreak/>
        <w:t>Innehållsförteckning</w:t>
      </w:r>
    </w:p>
    <w:p w14:paraId="01ECE765" w14:textId="2CE6364D" w:rsidR="0039366A" w:rsidRDefault="009C38B2">
      <w:pPr>
        <w:pStyle w:val="Innehll1"/>
        <w:rPr>
          <w:rFonts w:asciiTheme="minorHAnsi" w:eastAsiaTheme="minorEastAsia" w:hAnsiTheme="minorHAnsi"/>
          <w:kern w:val="2"/>
          <w:sz w:val="24"/>
          <w:szCs w:val="24"/>
          <w:lang w:eastAsia="sv-SE"/>
          <w14:ligatures w14:val="standardContextual"/>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93962172" w:history="1">
        <w:r w:rsidR="0039366A" w:rsidRPr="00446FC7">
          <w:rPr>
            <w:rStyle w:val="Hyperlnk"/>
          </w:rPr>
          <w:t>1</w:t>
        </w:r>
        <w:r w:rsidR="0039366A">
          <w:rPr>
            <w:rFonts w:asciiTheme="minorHAnsi" w:eastAsiaTheme="minorEastAsia" w:hAnsiTheme="minorHAnsi"/>
            <w:kern w:val="2"/>
            <w:sz w:val="24"/>
            <w:szCs w:val="24"/>
            <w:lang w:eastAsia="sv-SE"/>
            <w14:ligatures w14:val="standardContextual"/>
          </w:rPr>
          <w:tab/>
        </w:r>
        <w:r w:rsidR="0039366A" w:rsidRPr="00446FC7">
          <w:rPr>
            <w:rStyle w:val="Hyperlnk"/>
          </w:rPr>
          <w:t>Ärendet och dess beredning</w:t>
        </w:r>
        <w:r w:rsidR="0039366A">
          <w:rPr>
            <w:webHidden/>
          </w:rPr>
          <w:tab/>
        </w:r>
        <w:r w:rsidR="0039366A">
          <w:rPr>
            <w:webHidden/>
          </w:rPr>
          <w:fldChar w:fldCharType="begin"/>
        </w:r>
        <w:r w:rsidR="0039366A">
          <w:rPr>
            <w:webHidden/>
          </w:rPr>
          <w:instrText xml:space="preserve"> PAGEREF _Toc193962172 \h </w:instrText>
        </w:r>
        <w:r w:rsidR="0039366A">
          <w:rPr>
            <w:webHidden/>
          </w:rPr>
        </w:r>
        <w:r w:rsidR="0039366A">
          <w:rPr>
            <w:webHidden/>
          </w:rPr>
          <w:fldChar w:fldCharType="separate"/>
        </w:r>
        <w:r w:rsidR="0039366A">
          <w:rPr>
            <w:webHidden/>
          </w:rPr>
          <w:t>3</w:t>
        </w:r>
        <w:r w:rsidR="0039366A">
          <w:rPr>
            <w:webHidden/>
          </w:rPr>
          <w:fldChar w:fldCharType="end"/>
        </w:r>
      </w:hyperlink>
    </w:p>
    <w:p w14:paraId="7875B0AE" w14:textId="1871FA29" w:rsidR="0039366A" w:rsidRDefault="00DC2C15">
      <w:pPr>
        <w:pStyle w:val="Innehll1"/>
        <w:rPr>
          <w:rFonts w:asciiTheme="minorHAnsi" w:eastAsiaTheme="minorEastAsia" w:hAnsiTheme="minorHAnsi"/>
          <w:kern w:val="2"/>
          <w:sz w:val="24"/>
          <w:szCs w:val="24"/>
          <w:lang w:eastAsia="sv-SE"/>
          <w14:ligatures w14:val="standardContextual"/>
        </w:rPr>
      </w:pPr>
      <w:hyperlink w:anchor="_Toc193962173" w:history="1">
        <w:r w:rsidR="0039366A" w:rsidRPr="00446FC7">
          <w:rPr>
            <w:rStyle w:val="Hyperlnk"/>
          </w:rPr>
          <w:t>2</w:t>
        </w:r>
        <w:r w:rsidR="0039366A">
          <w:rPr>
            <w:rFonts w:asciiTheme="minorHAnsi" w:eastAsiaTheme="minorEastAsia" w:hAnsiTheme="minorHAnsi"/>
            <w:kern w:val="2"/>
            <w:sz w:val="24"/>
            <w:szCs w:val="24"/>
            <w:lang w:eastAsia="sv-SE"/>
            <w14:ligatures w14:val="standardContextual"/>
          </w:rPr>
          <w:tab/>
        </w:r>
        <w:r w:rsidR="0039366A" w:rsidRPr="00446FC7">
          <w:rPr>
            <w:rStyle w:val="Hyperlnk"/>
          </w:rPr>
          <w:t>Riksrevisionens iakttagelser</w:t>
        </w:r>
        <w:r w:rsidR="0039366A">
          <w:rPr>
            <w:webHidden/>
          </w:rPr>
          <w:tab/>
        </w:r>
        <w:r w:rsidR="0039366A">
          <w:rPr>
            <w:webHidden/>
          </w:rPr>
          <w:fldChar w:fldCharType="begin"/>
        </w:r>
        <w:r w:rsidR="0039366A">
          <w:rPr>
            <w:webHidden/>
          </w:rPr>
          <w:instrText xml:space="preserve"> PAGEREF _Toc193962173 \h </w:instrText>
        </w:r>
        <w:r w:rsidR="0039366A">
          <w:rPr>
            <w:webHidden/>
          </w:rPr>
        </w:r>
        <w:r w:rsidR="0039366A">
          <w:rPr>
            <w:webHidden/>
          </w:rPr>
          <w:fldChar w:fldCharType="separate"/>
        </w:r>
        <w:r w:rsidR="0039366A">
          <w:rPr>
            <w:webHidden/>
          </w:rPr>
          <w:t>3</w:t>
        </w:r>
        <w:r w:rsidR="0039366A">
          <w:rPr>
            <w:webHidden/>
          </w:rPr>
          <w:fldChar w:fldCharType="end"/>
        </w:r>
      </w:hyperlink>
    </w:p>
    <w:p w14:paraId="5607FCBF" w14:textId="5AFBAC56" w:rsidR="0039366A" w:rsidRDefault="00DC2C15">
      <w:pPr>
        <w:pStyle w:val="Innehll2"/>
        <w:rPr>
          <w:rFonts w:asciiTheme="minorHAnsi" w:eastAsiaTheme="minorEastAsia" w:hAnsiTheme="minorHAnsi" w:cstheme="minorBidi"/>
          <w:kern w:val="2"/>
          <w:sz w:val="24"/>
          <w:szCs w:val="24"/>
          <w:lang w:eastAsia="sv-SE"/>
          <w14:ligatures w14:val="standardContextual"/>
        </w:rPr>
      </w:pPr>
      <w:hyperlink w:anchor="_Toc193962174" w:history="1">
        <w:r w:rsidR="0039366A" w:rsidRPr="00446FC7">
          <w:rPr>
            <w:rStyle w:val="Hyperlnk"/>
            <w:rFonts w:eastAsiaTheme="majorEastAsia"/>
          </w:rPr>
          <w:t>2.1</w:t>
        </w:r>
        <w:r w:rsidR="0039366A">
          <w:rPr>
            <w:rFonts w:asciiTheme="minorHAnsi" w:eastAsiaTheme="minorEastAsia" w:hAnsiTheme="minorHAnsi" w:cstheme="minorBidi"/>
            <w:kern w:val="2"/>
            <w:sz w:val="24"/>
            <w:szCs w:val="24"/>
            <w:lang w:eastAsia="sv-SE"/>
            <w14:ligatures w14:val="standardContextual"/>
          </w:rPr>
          <w:tab/>
        </w:r>
        <w:r w:rsidR="0039366A" w:rsidRPr="00446FC7">
          <w:rPr>
            <w:rStyle w:val="Hyperlnk"/>
            <w:rFonts w:eastAsiaTheme="majorEastAsia"/>
          </w:rPr>
          <w:t>Riksrevisionens övergripande slutsats</w:t>
        </w:r>
        <w:r w:rsidR="0039366A">
          <w:rPr>
            <w:webHidden/>
          </w:rPr>
          <w:tab/>
        </w:r>
        <w:r w:rsidR="0039366A">
          <w:rPr>
            <w:webHidden/>
          </w:rPr>
          <w:fldChar w:fldCharType="begin"/>
        </w:r>
        <w:r w:rsidR="0039366A">
          <w:rPr>
            <w:webHidden/>
          </w:rPr>
          <w:instrText xml:space="preserve"> PAGEREF _Toc193962174 \h </w:instrText>
        </w:r>
        <w:r w:rsidR="0039366A">
          <w:rPr>
            <w:webHidden/>
          </w:rPr>
        </w:r>
        <w:r w:rsidR="0039366A">
          <w:rPr>
            <w:webHidden/>
          </w:rPr>
          <w:fldChar w:fldCharType="separate"/>
        </w:r>
        <w:r w:rsidR="0039366A">
          <w:rPr>
            <w:webHidden/>
          </w:rPr>
          <w:t>3</w:t>
        </w:r>
        <w:r w:rsidR="0039366A">
          <w:rPr>
            <w:webHidden/>
          </w:rPr>
          <w:fldChar w:fldCharType="end"/>
        </w:r>
      </w:hyperlink>
    </w:p>
    <w:p w14:paraId="0B780DC5" w14:textId="77C4A1B0" w:rsidR="0039366A" w:rsidRDefault="00DC2C15">
      <w:pPr>
        <w:pStyle w:val="Innehll2"/>
        <w:rPr>
          <w:rFonts w:asciiTheme="minorHAnsi" w:eastAsiaTheme="minorEastAsia" w:hAnsiTheme="minorHAnsi" w:cstheme="minorBidi"/>
          <w:kern w:val="2"/>
          <w:sz w:val="24"/>
          <w:szCs w:val="24"/>
          <w:lang w:eastAsia="sv-SE"/>
          <w14:ligatures w14:val="standardContextual"/>
        </w:rPr>
      </w:pPr>
      <w:hyperlink w:anchor="_Toc193962175" w:history="1">
        <w:r w:rsidR="0039366A" w:rsidRPr="00446FC7">
          <w:rPr>
            <w:rStyle w:val="Hyperlnk"/>
            <w:rFonts w:eastAsiaTheme="majorEastAsia"/>
          </w:rPr>
          <w:t>2.2</w:t>
        </w:r>
        <w:r w:rsidR="0039366A">
          <w:rPr>
            <w:rFonts w:asciiTheme="minorHAnsi" w:eastAsiaTheme="minorEastAsia" w:hAnsiTheme="minorHAnsi" w:cstheme="minorBidi"/>
            <w:kern w:val="2"/>
            <w:sz w:val="24"/>
            <w:szCs w:val="24"/>
            <w:lang w:eastAsia="sv-SE"/>
            <w14:ligatures w14:val="standardContextual"/>
          </w:rPr>
          <w:tab/>
        </w:r>
        <w:r w:rsidR="0039366A" w:rsidRPr="00446FC7">
          <w:rPr>
            <w:rStyle w:val="Hyperlnk"/>
            <w:rFonts w:eastAsiaTheme="majorEastAsia"/>
          </w:rPr>
          <w:t>Regeringens styrning av sektorsansvaret och strategin för uppföljning av funktionshinderspolitiken</w:t>
        </w:r>
        <w:r w:rsidR="0039366A">
          <w:rPr>
            <w:webHidden/>
          </w:rPr>
          <w:tab/>
        </w:r>
        <w:r w:rsidR="0039366A">
          <w:rPr>
            <w:webHidden/>
          </w:rPr>
          <w:fldChar w:fldCharType="begin"/>
        </w:r>
        <w:r w:rsidR="0039366A">
          <w:rPr>
            <w:webHidden/>
          </w:rPr>
          <w:instrText xml:space="preserve"> PAGEREF _Toc193962175 \h </w:instrText>
        </w:r>
        <w:r w:rsidR="0039366A">
          <w:rPr>
            <w:webHidden/>
          </w:rPr>
        </w:r>
        <w:r w:rsidR="0039366A">
          <w:rPr>
            <w:webHidden/>
          </w:rPr>
          <w:fldChar w:fldCharType="separate"/>
        </w:r>
        <w:r w:rsidR="0039366A">
          <w:rPr>
            <w:webHidden/>
          </w:rPr>
          <w:t>4</w:t>
        </w:r>
        <w:r w:rsidR="0039366A">
          <w:rPr>
            <w:webHidden/>
          </w:rPr>
          <w:fldChar w:fldCharType="end"/>
        </w:r>
      </w:hyperlink>
    </w:p>
    <w:p w14:paraId="17B50500" w14:textId="1575509A" w:rsidR="0039366A" w:rsidRDefault="00DC2C15">
      <w:pPr>
        <w:pStyle w:val="Innehll2"/>
        <w:rPr>
          <w:rFonts w:asciiTheme="minorHAnsi" w:eastAsiaTheme="minorEastAsia" w:hAnsiTheme="minorHAnsi" w:cstheme="minorBidi"/>
          <w:kern w:val="2"/>
          <w:sz w:val="24"/>
          <w:szCs w:val="24"/>
          <w:lang w:eastAsia="sv-SE"/>
          <w14:ligatures w14:val="standardContextual"/>
        </w:rPr>
      </w:pPr>
      <w:hyperlink w:anchor="_Toc193962176" w:history="1">
        <w:r w:rsidR="0039366A" w:rsidRPr="00446FC7">
          <w:rPr>
            <w:rStyle w:val="Hyperlnk"/>
            <w:rFonts w:eastAsiaTheme="majorEastAsia"/>
          </w:rPr>
          <w:t>2.3</w:t>
        </w:r>
        <w:r w:rsidR="0039366A">
          <w:rPr>
            <w:rFonts w:asciiTheme="minorHAnsi" w:eastAsiaTheme="minorEastAsia" w:hAnsiTheme="minorHAnsi" w:cstheme="minorBidi"/>
            <w:kern w:val="2"/>
            <w:sz w:val="24"/>
            <w:szCs w:val="24"/>
            <w:lang w:eastAsia="sv-SE"/>
            <w14:ligatures w14:val="standardContextual"/>
          </w:rPr>
          <w:tab/>
        </w:r>
        <w:r w:rsidR="0039366A" w:rsidRPr="00446FC7">
          <w:rPr>
            <w:rStyle w:val="Hyperlnk"/>
            <w:rFonts w:eastAsiaTheme="majorEastAsia"/>
          </w:rPr>
          <w:t>Myndigheternas sektorsansvar inom funktionshinderspolitiken</w:t>
        </w:r>
        <w:r w:rsidR="0039366A">
          <w:rPr>
            <w:webHidden/>
          </w:rPr>
          <w:tab/>
        </w:r>
        <w:r w:rsidR="0039366A">
          <w:rPr>
            <w:webHidden/>
          </w:rPr>
          <w:fldChar w:fldCharType="begin"/>
        </w:r>
        <w:r w:rsidR="0039366A">
          <w:rPr>
            <w:webHidden/>
          </w:rPr>
          <w:instrText xml:space="preserve"> PAGEREF _Toc193962176 \h </w:instrText>
        </w:r>
        <w:r w:rsidR="0039366A">
          <w:rPr>
            <w:webHidden/>
          </w:rPr>
        </w:r>
        <w:r w:rsidR="0039366A">
          <w:rPr>
            <w:webHidden/>
          </w:rPr>
          <w:fldChar w:fldCharType="separate"/>
        </w:r>
        <w:r w:rsidR="0039366A">
          <w:rPr>
            <w:webHidden/>
          </w:rPr>
          <w:t>4</w:t>
        </w:r>
        <w:r w:rsidR="0039366A">
          <w:rPr>
            <w:webHidden/>
          </w:rPr>
          <w:fldChar w:fldCharType="end"/>
        </w:r>
      </w:hyperlink>
    </w:p>
    <w:p w14:paraId="168DA0F4" w14:textId="749E889B" w:rsidR="0039366A" w:rsidRDefault="00DC2C15">
      <w:pPr>
        <w:pStyle w:val="Innehll2"/>
        <w:rPr>
          <w:rFonts w:asciiTheme="minorHAnsi" w:eastAsiaTheme="minorEastAsia" w:hAnsiTheme="minorHAnsi" w:cstheme="minorBidi"/>
          <w:kern w:val="2"/>
          <w:sz w:val="24"/>
          <w:szCs w:val="24"/>
          <w:lang w:eastAsia="sv-SE"/>
          <w14:ligatures w14:val="standardContextual"/>
        </w:rPr>
      </w:pPr>
      <w:hyperlink w:anchor="_Toc193962177" w:history="1">
        <w:r w:rsidR="0039366A" w:rsidRPr="00446FC7">
          <w:rPr>
            <w:rStyle w:val="Hyperlnk"/>
            <w:rFonts w:eastAsiaTheme="majorEastAsia"/>
          </w:rPr>
          <w:t>2.4</w:t>
        </w:r>
        <w:r w:rsidR="0039366A">
          <w:rPr>
            <w:rFonts w:asciiTheme="minorHAnsi" w:eastAsiaTheme="minorEastAsia" w:hAnsiTheme="minorHAnsi" w:cstheme="minorBidi"/>
            <w:kern w:val="2"/>
            <w:sz w:val="24"/>
            <w:szCs w:val="24"/>
            <w:lang w:eastAsia="sv-SE"/>
            <w14:ligatures w14:val="standardContextual"/>
          </w:rPr>
          <w:tab/>
        </w:r>
        <w:r w:rsidR="0039366A" w:rsidRPr="00446FC7">
          <w:rPr>
            <w:rStyle w:val="Hyperlnk"/>
            <w:rFonts w:eastAsiaTheme="majorEastAsia"/>
          </w:rPr>
          <w:t>Återrapportering</w:t>
        </w:r>
        <w:r w:rsidR="0039366A">
          <w:rPr>
            <w:webHidden/>
          </w:rPr>
          <w:tab/>
        </w:r>
        <w:r w:rsidR="0039366A">
          <w:rPr>
            <w:webHidden/>
          </w:rPr>
          <w:fldChar w:fldCharType="begin"/>
        </w:r>
        <w:r w:rsidR="0039366A">
          <w:rPr>
            <w:webHidden/>
          </w:rPr>
          <w:instrText xml:space="preserve"> PAGEREF _Toc193962177 \h </w:instrText>
        </w:r>
        <w:r w:rsidR="0039366A">
          <w:rPr>
            <w:webHidden/>
          </w:rPr>
        </w:r>
        <w:r w:rsidR="0039366A">
          <w:rPr>
            <w:webHidden/>
          </w:rPr>
          <w:fldChar w:fldCharType="separate"/>
        </w:r>
        <w:r w:rsidR="0039366A">
          <w:rPr>
            <w:webHidden/>
          </w:rPr>
          <w:t>5</w:t>
        </w:r>
        <w:r w:rsidR="0039366A">
          <w:rPr>
            <w:webHidden/>
          </w:rPr>
          <w:fldChar w:fldCharType="end"/>
        </w:r>
      </w:hyperlink>
    </w:p>
    <w:p w14:paraId="52645CD9" w14:textId="74B3951E" w:rsidR="0039366A" w:rsidRDefault="00DC2C15">
      <w:pPr>
        <w:pStyle w:val="Innehll2"/>
        <w:rPr>
          <w:rFonts w:asciiTheme="minorHAnsi" w:eastAsiaTheme="minorEastAsia" w:hAnsiTheme="minorHAnsi" w:cstheme="minorBidi"/>
          <w:kern w:val="2"/>
          <w:sz w:val="24"/>
          <w:szCs w:val="24"/>
          <w:lang w:eastAsia="sv-SE"/>
          <w14:ligatures w14:val="standardContextual"/>
        </w:rPr>
      </w:pPr>
      <w:hyperlink w:anchor="_Toc193962178" w:history="1">
        <w:r w:rsidR="0039366A" w:rsidRPr="00446FC7">
          <w:rPr>
            <w:rStyle w:val="Hyperlnk"/>
            <w:rFonts w:eastAsiaTheme="majorEastAsia"/>
          </w:rPr>
          <w:t>2.5</w:t>
        </w:r>
        <w:r w:rsidR="0039366A">
          <w:rPr>
            <w:rFonts w:asciiTheme="minorHAnsi" w:eastAsiaTheme="minorEastAsia" w:hAnsiTheme="minorHAnsi" w:cstheme="minorBidi"/>
            <w:kern w:val="2"/>
            <w:sz w:val="24"/>
            <w:szCs w:val="24"/>
            <w:lang w:eastAsia="sv-SE"/>
            <w14:ligatures w14:val="standardContextual"/>
          </w:rPr>
          <w:tab/>
        </w:r>
        <w:r w:rsidR="0039366A" w:rsidRPr="00446FC7">
          <w:rPr>
            <w:rStyle w:val="Hyperlnk"/>
            <w:rFonts w:eastAsiaTheme="majorEastAsia"/>
          </w:rPr>
          <w:t>Riksrevisionens rekommendationer</w:t>
        </w:r>
        <w:r w:rsidR="0039366A">
          <w:rPr>
            <w:webHidden/>
          </w:rPr>
          <w:tab/>
        </w:r>
        <w:r w:rsidR="0039366A">
          <w:rPr>
            <w:webHidden/>
          </w:rPr>
          <w:fldChar w:fldCharType="begin"/>
        </w:r>
        <w:r w:rsidR="0039366A">
          <w:rPr>
            <w:webHidden/>
          </w:rPr>
          <w:instrText xml:space="preserve"> PAGEREF _Toc193962178 \h </w:instrText>
        </w:r>
        <w:r w:rsidR="0039366A">
          <w:rPr>
            <w:webHidden/>
          </w:rPr>
        </w:r>
        <w:r w:rsidR="0039366A">
          <w:rPr>
            <w:webHidden/>
          </w:rPr>
          <w:fldChar w:fldCharType="separate"/>
        </w:r>
        <w:r w:rsidR="0039366A">
          <w:rPr>
            <w:webHidden/>
          </w:rPr>
          <w:t>5</w:t>
        </w:r>
        <w:r w:rsidR="0039366A">
          <w:rPr>
            <w:webHidden/>
          </w:rPr>
          <w:fldChar w:fldCharType="end"/>
        </w:r>
      </w:hyperlink>
    </w:p>
    <w:p w14:paraId="6F4AD11D" w14:textId="742E722B" w:rsidR="0039366A" w:rsidRDefault="00DC2C15">
      <w:pPr>
        <w:pStyle w:val="Innehll1"/>
        <w:rPr>
          <w:rFonts w:asciiTheme="minorHAnsi" w:eastAsiaTheme="minorEastAsia" w:hAnsiTheme="minorHAnsi"/>
          <w:kern w:val="2"/>
          <w:sz w:val="24"/>
          <w:szCs w:val="24"/>
          <w:lang w:eastAsia="sv-SE"/>
          <w14:ligatures w14:val="standardContextual"/>
        </w:rPr>
      </w:pPr>
      <w:hyperlink w:anchor="_Toc193962179" w:history="1">
        <w:r w:rsidR="0039366A" w:rsidRPr="00446FC7">
          <w:rPr>
            <w:rStyle w:val="Hyperlnk"/>
          </w:rPr>
          <w:t>3</w:t>
        </w:r>
        <w:r w:rsidR="0039366A">
          <w:rPr>
            <w:rFonts w:asciiTheme="minorHAnsi" w:eastAsiaTheme="minorEastAsia" w:hAnsiTheme="minorHAnsi"/>
            <w:kern w:val="2"/>
            <w:sz w:val="24"/>
            <w:szCs w:val="24"/>
            <w:lang w:eastAsia="sv-SE"/>
            <w14:ligatures w14:val="standardContextual"/>
          </w:rPr>
          <w:tab/>
        </w:r>
        <w:r w:rsidR="0039366A" w:rsidRPr="00446FC7">
          <w:rPr>
            <w:rStyle w:val="Hyperlnk"/>
          </w:rPr>
          <w:t>Regeringens bedömning av Riksrevisionens iakttagelser</w:t>
        </w:r>
        <w:r w:rsidR="0039366A">
          <w:rPr>
            <w:webHidden/>
          </w:rPr>
          <w:tab/>
        </w:r>
        <w:r w:rsidR="0039366A">
          <w:rPr>
            <w:webHidden/>
          </w:rPr>
          <w:fldChar w:fldCharType="begin"/>
        </w:r>
        <w:r w:rsidR="0039366A">
          <w:rPr>
            <w:webHidden/>
          </w:rPr>
          <w:instrText xml:space="preserve"> PAGEREF _Toc193962179 \h </w:instrText>
        </w:r>
        <w:r w:rsidR="0039366A">
          <w:rPr>
            <w:webHidden/>
          </w:rPr>
        </w:r>
        <w:r w:rsidR="0039366A">
          <w:rPr>
            <w:webHidden/>
          </w:rPr>
          <w:fldChar w:fldCharType="separate"/>
        </w:r>
        <w:r w:rsidR="0039366A">
          <w:rPr>
            <w:webHidden/>
          </w:rPr>
          <w:t>5</w:t>
        </w:r>
        <w:r w:rsidR="0039366A">
          <w:rPr>
            <w:webHidden/>
          </w:rPr>
          <w:fldChar w:fldCharType="end"/>
        </w:r>
      </w:hyperlink>
    </w:p>
    <w:p w14:paraId="24452F09" w14:textId="76E239D0" w:rsidR="0039366A" w:rsidRDefault="00DC2C15">
      <w:pPr>
        <w:pStyle w:val="Innehll2"/>
        <w:rPr>
          <w:rFonts w:asciiTheme="minorHAnsi" w:eastAsiaTheme="minorEastAsia" w:hAnsiTheme="minorHAnsi" w:cstheme="minorBidi"/>
          <w:kern w:val="2"/>
          <w:sz w:val="24"/>
          <w:szCs w:val="24"/>
          <w:lang w:eastAsia="sv-SE"/>
          <w14:ligatures w14:val="standardContextual"/>
        </w:rPr>
      </w:pPr>
      <w:hyperlink w:anchor="_Toc193962180" w:history="1">
        <w:r w:rsidR="0039366A" w:rsidRPr="00446FC7">
          <w:rPr>
            <w:rStyle w:val="Hyperlnk"/>
            <w:rFonts w:eastAsiaTheme="majorEastAsia"/>
          </w:rPr>
          <w:t>3.1</w:t>
        </w:r>
        <w:r w:rsidR="0039366A">
          <w:rPr>
            <w:rFonts w:asciiTheme="minorHAnsi" w:eastAsiaTheme="minorEastAsia" w:hAnsiTheme="minorHAnsi" w:cstheme="minorBidi"/>
            <w:kern w:val="2"/>
            <w:sz w:val="24"/>
            <w:szCs w:val="24"/>
            <w:lang w:eastAsia="sv-SE"/>
            <w14:ligatures w14:val="standardContextual"/>
          </w:rPr>
          <w:tab/>
        </w:r>
        <w:r w:rsidR="0039366A" w:rsidRPr="00446FC7">
          <w:rPr>
            <w:rStyle w:val="Hyperlnk"/>
            <w:rFonts w:eastAsiaTheme="majorEastAsia"/>
          </w:rPr>
          <w:t>Sammanfattande bedömning</w:t>
        </w:r>
        <w:r w:rsidR="0039366A">
          <w:rPr>
            <w:webHidden/>
          </w:rPr>
          <w:tab/>
        </w:r>
        <w:r w:rsidR="0039366A">
          <w:rPr>
            <w:webHidden/>
          </w:rPr>
          <w:fldChar w:fldCharType="begin"/>
        </w:r>
        <w:r w:rsidR="0039366A">
          <w:rPr>
            <w:webHidden/>
          </w:rPr>
          <w:instrText xml:space="preserve"> PAGEREF _Toc193962180 \h </w:instrText>
        </w:r>
        <w:r w:rsidR="0039366A">
          <w:rPr>
            <w:webHidden/>
          </w:rPr>
        </w:r>
        <w:r w:rsidR="0039366A">
          <w:rPr>
            <w:webHidden/>
          </w:rPr>
          <w:fldChar w:fldCharType="separate"/>
        </w:r>
        <w:r w:rsidR="0039366A">
          <w:rPr>
            <w:webHidden/>
          </w:rPr>
          <w:t>5</w:t>
        </w:r>
        <w:r w:rsidR="0039366A">
          <w:rPr>
            <w:webHidden/>
          </w:rPr>
          <w:fldChar w:fldCharType="end"/>
        </w:r>
      </w:hyperlink>
    </w:p>
    <w:p w14:paraId="0D2A3C85" w14:textId="29CFA8A2" w:rsidR="0039366A" w:rsidRDefault="00DC2C15">
      <w:pPr>
        <w:pStyle w:val="Innehll2"/>
        <w:rPr>
          <w:rFonts w:asciiTheme="minorHAnsi" w:eastAsiaTheme="minorEastAsia" w:hAnsiTheme="minorHAnsi" w:cstheme="minorBidi"/>
          <w:kern w:val="2"/>
          <w:sz w:val="24"/>
          <w:szCs w:val="24"/>
          <w:lang w:eastAsia="sv-SE"/>
          <w14:ligatures w14:val="standardContextual"/>
        </w:rPr>
      </w:pPr>
      <w:hyperlink w:anchor="_Toc193962181" w:history="1">
        <w:r w:rsidR="0039366A" w:rsidRPr="00446FC7">
          <w:rPr>
            <w:rStyle w:val="Hyperlnk"/>
            <w:rFonts w:eastAsiaTheme="majorEastAsia"/>
          </w:rPr>
          <w:t>3.2</w:t>
        </w:r>
        <w:r w:rsidR="0039366A">
          <w:rPr>
            <w:rFonts w:asciiTheme="minorHAnsi" w:eastAsiaTheme="minorEastAsia" w:hAnsiTheme="minorHAnsi" w:cstheme="minorBidi"/>
            <w:kern w:val="2"/>
            <w:sz w:val="24"/>
            <w:szCs w:val="24"/>
            <w:lang w:eastAsia="sv-SE"/>
            <w14:ligatures w14:val="standardContextual"/>
          </w:rPr>
          <w:tab/>
        </w:r>
        <w:r w:rsidR="0039366A" w:rsidRPr="00446FC7">
          <w:rPr>
            <w:rStyle w:val="Hyperlnk"/>
            <w:rFonts w:eastAsiaTheme="majorEastAsia"/>
          </w:rPr>
          <w:t>Regeringens styrning av strategin för systematisk uppföljning av funktionshinderspolitiken 2021–2031</w:t>
        </w:r>
        <w:r w:rsidR="0039366A">
          <w:rPr>
            <w:webHidden/>
          </w:rPr>
          <w:tab/>
        </w:r>
        <w:r w:rsidR="0039366A">
          <w:rPr>
            <w:webHidden/>
          </w:rPr>
          <w:fldChar w:fldCharType="begin"/>
        </w:r>
        <w:r w:rsidR="0039366A">
          <w:rPr>
            <w:webHidden/>
          </w:rPr>
          <w:instrText xml:space="preserve"> PAGEREF _Toc193962181 \h </w:instrText>
        </w:r>
        <w:r w:rsidR="0039366A">
          <w:rPr>
            <w:webHidden/>
          </w:rPr>
        </w:r>
        <w:r w:rsidR="0039366A">
          <w:rPr>
            <w:webHidden/>
          </w:rPr>
          <w:fldChar w:fldCharType="separate"/>
        </w:r>
        <w:r w:rsidR="0039366A">
          <w:rPr>
            <w:webHidden/>
          </w:rPr>
          <w:t>6</w:t>
        </w:r>
        <w:r w:rsidR="0039366A">
          <w:rPr>
            <w:webHidden/>
          </w:rPr>
          <w:fldChar w:fldCharType="end"/>
        </w:r>
      </w:hyperlink>
    </w:p>
    <w:p w14:paraId="28608266" w14:textId="53835DCD" w:rsidR="0039366A" w:rsidRDefault="00DC2C15">
      <w:pPr>
        <w:pStyle w:val="Innehll2"/>
        <w:rPr>
          <w:rFonts w:asciiTheme="minorHAnsi" w:eastAsiaTheme="minorEastAsia" w:hAnsiTheme="minorHAnsi" w:cstheme="minorBidi"/>
          <w:kern w:val="2"/>
          <w:sz w:val="24"/>
          <w:szCs w:val="24"/>
          <w:lang w:eastAsia="sv-SE"/>
          <w14:ligatures w14:val="standardContextual"/>
        </w:rPr>
      </w:pPr>
      <w:hyperlink w:anchor="_Toc193962182" w:history="1">
        <w:r w:rsidR="0039366A" w:rsidRPr="00446FC7">
          <w:rPr>
            <w:rStyle w:val="Hyperlnk"/>
            <w:rFonts w:eastAsiaTheme="majorEastAsia"/>
          </w:rPr>
          <w:t>3.3</w:t>
        </w:r>
        <w:r w:rsidR="0039366A">
          <w:rPr>
            <w:rFonts w:asciiTheme="minorHAnsi" w:eastAsiaTheme="minorEastAsia" w:hAnsiTheme="minorHAnsi" w:cstheme="minorBidi"/>
            <w:kern w:val="2"/>
            <w:sz w:val="24"/>
            <w:szCs w:val="24"/>
            <w:lang w:eastAsia="sv-SE"/>
            <w14:ligatures w14:val="standardContextual"/>
          </w:rPr>
          <w:tab/>
        </w:r>
        <w:r w:rsidR="0039366A" w:rsidRPr="00446FC7">
          <w:rPr>
            <w:rStyle w:val="Hyperlnk"/>
            <w:rFonts w:eastAsiaTheme="majorEastAsia"/>
          </w:rPr>
          <w:t>Myndigheternas sektorsansvar inom funktionshinderspolitiken</w:t>
        </w:r>
        <w:r w:rsidR="0039366A">
          <w:rPr>
            <w:webHidden/>
          </w:rPr>
          <w:tab/>
        </w:r>
        <w:r w:rsidR="0039366A">
          <w:rPr>
            <w:webHidden/>
          </w:rPr>
          <w:fldChar w:fldCharType="begin"/>
        </w:r>
        <w:r w:rsidR="0039366A">
          <w:rPr>
            <w:webHidden/>
          </w:rPr>
          <w:instrText xml:space="preserve"> PAGEREF _Toc193962182 \h </w:instrText>
        </w:r>
        <w:r w:rsidR="0039366A">
          <w:rPr>
            <w:webHidden/>
          </w:rPr>
        </w:r>
        <w:r w:rsidR="0039366A">
          <w:rPr>
            <w:webHidden/>
          </w:rPr>
          <w:fldChar w:fldCharType="separate"/>
        </w:r>
        <w:r w:rsidR="0039366A">
          <w:rPr>
            <w:webHidden/>
          </w:rPr>
          <w:t>7</w:t>
        </w:r>
        <w:r w:rsidR="0039366A">
          <w:rPr>
            <w:webHidden/>
          </w:rPr>
          <w:fldChar w:fldCharType="end"/>
        </w:r>
      </w:hyperlink>
    </w:p>
    <w:p w14:paraId="197752DB" w14:textId="5914B088" w:rsidR="0039366A" w:rsidRDefault="00DC2C15">
      <w:pPr>
        <w:pStyle w:val="Innehll1"/>
        <w:rPr>
          <w:rFonts w:asciiTheme="minorHAnsi" w:eastAsiaTheme="minorEastAsia" w:hAnsiTheme="minorHAnsi"/>
          <w:kern w:val="2"/>
          <w:sz w:val="24"/>
          <w:szCs w:val="24"/>
          <w:lang w:eastAsia="sv-SE"/>
          <w14:ligatures w14:val="standardContextual"/>
        </w:rPr>
      </w:pPr>
      <w:hyperlink w:anchor="_Toc193962183" w:history="1">
        <w:r w:rsidR="0039366A" w:rsidRPr="00446FC7">
          <w:rPr>
            <w:rStyle w:val="Hyperlnk"/>
          </w:rPr>
          <w:t>4</w:t>
        </w:r>
        <w:r w:rsidR="0039366A">
          <w:rPr>
            <w:rFonts w:asciiTheme="minorHAnsi" w:eastAsiaTheme="minorEastAsia" w:hAnsiTheme="minorHAnsi"/>
            <w:kern w:val="2"/>
            <w:sz w:val="24"/>
            <w:szCs w:val="24"/>
            <w:lang w:eastAsia="sv-SE"/>
            <w14:ligatures w14:val="standardContextual"/>
          </w:rPr>
          <w:tab/>
        </w:r>
        <w:r w:rsidR="0039366A" w:rsidRPr="00446FC7">
          <w:rPr>
            <w:rStyle w:val="Hyperlnk"/>
          </w:rPr>
          <w:t>Regeringens åtgärder med anledning av Riksrevisionens iakttagelser</w:t>
        </w:r>
        <w:r w:rsidR="0039366A">
          <w:rPr>
            <w:webHidden/>
          </w:rPr>
          <w:tab/>
        </w:r>
        <w:r w:rsidR="0039366A">
          <w:rPr>
            <w:webHidden/>
          </w:rPr>
          <w:fldChar w:fldCharType="begin"/>
        </w:r>
        <w:r w:rsidR="0039366A">
          <w:rPr>
            <w:webHidden/>
          </w:rPr>
          <w:instrText xml:space="preserve"> PAGEREF _Toc193962183 \h </w:instrText>
        </w:r>
        <w:r w:rsidR="0039366A">
          <w:rPr>
            <w:webHidden/>
          </w:rPr>
        </w:r>
        <w:r w:rsidR="0039366A">
          <w:rPr>
            <w:webHidden/>
          </w:rPr>
          <w:fldChar w:fldCharType="separate"/>
        </w:r>
        <w:r w:rsidR="0039366A">
          <w:rPr>
            <w:webHidden/>
          </w:rPr>
          <w:t>8</w:t>
        </w:r>
        <w:r w:rsidR="0039366A">
          <w:rPr>
            <w:webHidden/>
          </w:rPr>
          <w:fldChar w:fldCharType="end"/>
        </w:r>
      </w:hyperlink>
    </w:p>
    <w:p w14:paraId="11B26032" w14:textId="32FF2F63" w:rsidR="0039366A" w:rsidRDefault="00DC2C15">
      <w:pPr>
        <w:pStyle w:val="Innehll4"/>
        <w:rPr>
          <w:rFonts w:asciiTheme="minorHAnsi" w:eastAsiaTheme="minorEastAsia" w:hAnsiTheme="minorHAnsi"/>
          <w:noProof/>
          <w:kern w:val="2"/>
          <w:sz w:val="24"/>
          <w:szCs w:val="24"/>
          <w:lang w:eastAsia="sv-SE"/>
          <w14:ligatures w14:val="standardContextual"/>
        </w:rPr>
      </w:pPr>
      <w:hyperlink w:anchor="_Toc193962184" w:history="1">
        <w:r w:rsidR="0039366A" w:rsidRPr="00446FC7">
          <w:rPr>
            <w:rStyle w:val="Hyperlnk"/>
            <w:noProof/>
          </w:rPr>
          <w:t>Från vision till verklighet  – sektorsansvaret i funktionshinderspolitiken (RiR 2024:22)</w:t>
        </w:r>
        <w:r w:rsidR="0039366A">
          <w:rPr>
            <w:noProof/>
            <w:webHidden/>
          </w:rPr>
          <w:tab/>
        </w:r>
        <w:r w:rsidR="0039366A">
          <w:rPr>
            <w:noProof/>
            <w:webHidden/>
          </w:rPr>
          <w:fldChar w:fldCharType="begin"/>
        </w:r>
        <w:r w:rsidR="0039366A">
          <w:rPr>
            <w:noProof/>
            <w:webHidden/>
          </w:rPr>
          <w:instrText xml:space="preserve"> PAGEREF _Toc193962184 \h </w:instrText>
        </w:r>
        <w:r w:rsidR="0039366A">
          <w:rPr>
            <w:noProof/>
            <w:webHidden/>
          </w:rPr>
        </w:r>
        <w:r w:rsidR="0039366A">
          <w:rPr>
            <w:noProof/>
            <w:webHidden/>
          </w:rPr>
          <w:fldChar w:fldCharType="separate"/>
        </w:r>
        <w:r w:rsidR="0039366A">
          <w:rPr>
            <w:noProof/>
            <w:webHidden/>
          </w:rPr>
          <w:t>10</w:t>
        </w:r>
        <w:r w:rsidR="0039366A">
          <w:rPr>
            <w:noProof/>
            <w:webHidden/>
          </w:rPr>
          <w:fldChar w:fldCharType="end"/>
        </w:r>
      </w:hyperlink>
    </w:p>
    <w:p w14:paraId="03212054" w14:textId="3B4250CE" w:rsidR="0039366A" w:rsidRDefault="00DC2C15">
      <w:pPr>
        <w:pStyle w:val="Innehll5"/>
        <w:rPr>
          <w:rFonts w:asciiTheme="minorHAnsi" w:eastAsiaTheme="minorEastAsia" w:hAnsiTheme="minorHAnsi"/>
          <w:noProof/>
          <w:kern w:val="2"/>
          <w:sz w:val="24"/>
          <w:szCs w:val="24"/>
          <w:lang w:eastAsia="sv-SE"/>
          <w14:ligatures w14:val="standardContextual"/>
        </w:rPr>
      </w:pPr>
      <w:hyperlink w:anchor="_Toc193962185" w:history="1">
        <w:r w:rsidR="0039366A" w:rsidRPr="00446FC7">
          <w:rPr>
            <w:rStyle w:val="Hyperlnk"/>
            <w:noProof/>
          </w:rPr>
          <w:t>Utdrag ur protokoll vid regeringssammanträde den 27 mars 2025</w:t>
        </w:r>
        <w:r w:rsidR="0039366A">
          <w:rPr>
            <w:noProof/>
            <w:webHidden/>
          </w:rPr>
          <w:tab/>
        </w:r>
        <w:r w:rsidR="0039366A">
          <w:rPr>
            <w:noProof/>
            <w:webHidden/>
          </w:rPr>
          <w:fldChar w:fldCharType="begin"/>
        </w:r>
        <w:r w:rsidR="0039366A">
          <w:rPr>
            <w:noProof/>
            <w:webHidden/>
          </w:rPr>
          <w:instrText xml:space="preserve"> PAGEREF _Toc193962185 \h </w:instrText>
        </w:r>
        <w:r w:rsidR="0039366A">
          <w:rPr>
            <w:noProof/>
            <w:webHidden/>
          </w:rPr>
        </w:r>
        <w:r w:rsidR="0039366A">
          <w:rPr>
            <w:noProof/>
            <w:webHidden/>
          </w:rPr>
          <w:fldChar w:fldCharType="separate"/>
        </w:r>
        <w:r w:rsidR="0039366A">
          <w:rPr>
            <w:noProof/>
            <w:webHidden/>
          </w:rPr>
          <w:t>74</w:t>
        </w:r>
        <w:r w:rsidR="0039366A">
          <w:rPr>
            <w:noProof/>
            <w:webHidden/>
          </w:rPr>
          <w:fldChar w:fldCharType="end"/>
        </w:r>
      </w:hyperlink>
    </w:p>
    <w:p w14:paraId="782FCE50" w14:textId="28E1F8E7" w:rsidR="009C38B2" w:rsidRDefault="009C38B2" w:rsidP="00362009">
      <w:pPr>
        <w:pStyle w:val="Brdtextmedindrag"/>
      </w:pPr>
      <w:r>
        <w:fldChar w:fldCharType="end"/>
      </w:r>
    </w:p>
    <w:p w14:paraId="254A3711" w14:textId="77777777" w:rsidR="00E82220" w:rsidRDefault="00E82220" w:rsidP="00362009">
      <w:pPr>
        <w:pStyle w:val="Brdtextmedindrag"/>
      </w:pPr>
    </w:p>
    <w:p w14:paraId="50344FF5" w14:textId="77777777" w:rsidR="00E82220" w:rsidRDefault="00E82220" w:rsidP="00362009">
      <w:pPr>
        <w:pStyle w:val="Brdtextmedindrag"/>
      </w:pPr>
    </w:p>
    <w:p w14:paraId="6060C239" w14:textId="77777777" w:rsidR="00E82220" w:rsidRDefault="00E82220" w:rsidP="00362009">
      <w:pPr>
        <w:pStyle w:val="Brdtextmedindrag"/>
      </w:pPr>
    </w:p>
    <w:p w14:paraId="7D274D86" w14:textId="77777777" w:rsidR="00E82220" w:rsidRDefault="00E82220" w:rsidP="00362009">
      <w:pPr>
        <w:pStyle w:val="Brdtextmedindrag"/>
      </w:pPr>
    </w:p>
    <w:p w14:paraId="195B2ECD" w14:textId="77777777" w:rsidR="00E82220" w:rsidRDefault="00E82220" w:rsidP="00362009">
      <w:pPr>
        <w:pStyle w:val="Brdtextmedindrag"/>
      </w:pPr>
    </w:p>
    <w:p w14:paraId="780A1193" w14:textId="77777777" w:rsidR="00E82220" w:rsidRDefault="00E82220" w:rsidP="00362009">
      <w:pPr>
        <w:pStyle w:val="Brdtextmedindrag"/>
      </w:pPr>
    </w:p>
    <w:p w14:paraId="0695990F" w14:textId="77777777" w:rsidR="00E82220" w:rsidRDefault="00E82220" w:rsidP="00362009">
      <w:pPr>
        <w:pStyle w:val="Brdtextmedindrag"/>
      </w:pPr>
    </w:p>
    <w:p w14:paraId="6A98906A" w14:textId="77777777" w:rsidR="00E82220" w:rsidRDefault="00E82220" w:rsidP="00362009">
      <w:pPr>
        <w:pStyle w:val="Brdtextmedindrag"/>
      </w:pPr>
    </w:p>
    <w:p w14:paraId="023722B3" w14:textId="77777777" w:rsidR="00E82220" w:rsidRDefault="00E82220" w:rsidP="00362009">
      <w:pPr>
        <w:pStyle w:val="Brdtextmedindrag"/>
      </w:pPr>
    </w:p>
    <w:p w14:paraId="2448179C" w14:textId="77777777" w:rsidR="00E82220" w:rsidRDefault="00E82220" w:rsidP="00362009">
      <w:pPr>
        <w:pStyle w:val="Brdtextmedindrag"/>
      </w:pPr>
    </w:p>
    <w:p w14:paraId="352483A7" w14:textId="77777777" w:rsidR="00E82220" w:rsidRDefault="00E82220" w:rsidP="00362009">
      <w:pPr>
        <w:pStyle w:val="Brdtextmedindrag"/>
      </w:pPr>
    </w:p>
    <w:p w14:paraId="013716E8" w14:textId="77777777" w:rsidR="00E82220" w:rsidRDefault="00E82220" w:rsidP="00362009">
      <w:pPr>
        <w:pStyle w:val="Brdtextmedindrag"/>
      </w:pPr>
    </w:p>
    <w:p w14:paraId="0D65C99F" w14:textId="77777777" w:rsidR="00E82220" w:rsidRDefault="00E82220" w:rsidP="00362009">
      <w:pPr>
        <w:pStyle w:val="Brdtextmedindrag"/>
      </w:pPr>
    </w:p>
    <w:p w14:paraId="080A8B6D" w14:textId="77777777" w:rsidR="00E82220" w:rsidRDefault="00E82220" w:rsidP="00362009">
      <w:pPr>
        <w:pStyle w:val="Brdtextmedindrag"/>
      </w:pPr>
    </w:p>
    <w:p w14:paraId="1253AD04" w14:textId="77777777" w:rsidR="00E82220" w:rsidRDefault="00E82220" w:rsidP="00362009">
      <w:pPr>
        <w:pStyle w:val="Brdtextmedindrag"/>
      </w:pPr>
    </w:p>
    <w:p w14:paraId="27D834B1" w14:textId="77777777" w:rsidR="00E82220" w:rsidRDefault="00E82220" w:rsidP="00362009">
      <w:pPr>
        <w:pStyle w:val="Brdtextmedindrag"/>
      </w:pPr>
    </w:p>
    <w:p w14:paraId="01F61F93" w14:textId="77777777" w:rsidR="00E82220" w:rsidRDefault="00E82220" w:rsidP="00362009">
      <w:pPr>
        <w:pStyle w:val="Brdtextmedindrag"/>
      </w:pPr>
    </w:p>
    <w:p w14:paraId="002A3FAA" w14:textId="77777777" w:rsidR="00E82220" w:rsidRDefault="00E82220" w:rsidP="00362009">
      <w:pPr>
        <w:pStyle w:val="Brdtextmedindrag"/>
      </w:pPr>
    </w:p>
    <w:p w14:paraId="7561DEB1" w14:textId="77777777" w:rsidR="00E82220" w:rsidRDefault="00E82220" w:rsidP="00362009">
      <w:pPr>
        <w:pStyle w:val="Brdtextmedindrag"/>
      </w:pPr>
    </w:p>
    <w:p w14:paraId="617F353B" w14:textId="77777777" w:rsidR="00E82220" w:rsidRDefault="00E82220" w:rsidP="00362009">
      <w:pPr>
        <w:pStyle w:val="Brdtextmedindrag"/>
      </w:pPr>
    </w:p>
    <w:p w14:paraId="2FEC2ED0" w14:textId="77777777" w:rsidR="00E82220" w:rsidRDefault="00E82220" w:rsidP="00362009">
      <w:pPr>
        <w:pStyle w:val="Brdtextmedindrag"/>
      </w:pPr>
    </w:p>
    <w:p w14:paraId="52721945" w14:textId="77777777" w:rsidR="00E82220" w:rsidRDefault="00E82220" w:rsidP="00362009">
      <w:pPr>
        <w:pStyle w:val="Brdtextmedindrag"/>
      </w:pPr>
    </w:p>
    <w:p w14:paraId="06501E38" w14:textId="77777777" w:rsidR="00E82220" w:rsidRDefault="00E82220" w:rsidP="00362009">
      <w:pPr>
        <w:pStyle w:val="Brdtextmedindrag"/>
      </w:pPr>
    </w:p>
    <w:p w14:paraId="6244A181" w14:textId="1C850058" w:rsidR="00E82220" w:rsidRDefault="00E82220" w:rsidP="00362009">
      <w:pPr>
        <w:pStyle w:val="Brdtextmedindrag"/>
        <w:sectPr w:rsidR="00E82220" w:rsidSect="00717556">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1A94FD8A" w14:textId="5BDB1CEA" w:rsidR="00ED45B8" w:rsidRDefault="00ED45B8" w:rsidP="0015410C"/>
    <w:p w14:paraId="12C6EAAB" w14:textId="2EFE998B" w:rsidR="00E82220" w:rsidRDefault="00E82220" w:rsidP="00497760">
      <w:pPr>
        <w:pStyle w:val="Rubrik1"/>
        <w:spacing w:before="0"/>
      </w:pPr>
      <w:bookmarkStart w:id="0" w:name="_Toc193962172"/>
      <w:r>
        <w:lastRenderedPageBreak/>
        <w:t>Ärendet och dess beredning</w:t>
      </w:r>
      <w:bookmarkEnd w:id="0"/>
      <w:r>
        <w:t xml:space="preserve"> </w:t>
      </w:r>
    </w:p>
    <w:p w14:paraId="1B044815" w14:textId="44651F62" w:rsidR="00E82220" w:rsidRDefault="00D266C8" w:rsidP="00D3719F">
      <w:pPr>
        <w:pStyle w:val="Brdtext"/>
      </w:pPr>
      <w:r>
        <w:t xml:space="preserve">De sektorsansvariga myndigheterna inom funktionshinderspolitiken är </w:t>
      </w:r>
      <w:r w:rsidRPr="00D266C8">
        <w:t xml:space="preserve">Arbetsförmedlingen, Arbetsmiljöverket, Boverket, Försäkringskassan, Post- och telestyrelsen, Riksantikvarieämbetet, Socialstyrelsen, Statens kulturråd och Statens skolverk. </w:t>
      </w:r>
      <w:r w:rsidR="00E82220">
        <w:t xml:space="preserve">Riksrevisionen har granskat de sektorsansvariga </w:t>
      </w:r>
      <w:r w:rsidR="00E82220" w:rsidRPr="00E97F9B">
        <w:t xml:space="preserve">myndigheternas roll </w:t>
      </w:r>
      <w:r w:rsidR="00E82220" w:rsidRPr="00E97F9B" w:rsidDel="00782803">
        <w:t xml:space="preserve">att vara samlande, stödjande och pådrivande i enlighet med sitt sektorsansvar inom </w:t>
      </w:r>
      <w:r w:rsidR="00E82220" w:rsidRPr="00E97F9B">
        <w:t>funktionshinders</w:t>
      </w:r>
      <w:r w:rsidR="005F0AAF">
        <w:softHyphen/>
      </w:r>
      <w:r w:rsidR="00E82220" w:rsidRPr="00E97F9B">
        <w:t>politiken</w:t>
      </w:r>
      <w:r w:rsidR="00E82220">
        <w:t>.</w:t>
      </w:r>
      <w:r w:rsidR="00E82220" w:rsidRPr="00E97F9B">
        <w:t xml:space="preserve"> </w:t>
      </w:r>
      <w:r w:rsidR="00E82220" w:rsidDel="003677A8">
        <w:t>Granskningen har också omfattat regeringen och Myndigheten för delaktighet</w:t>
      </w:r>
      <w:r w:rsidR="00514F8B">
        <w:t xml:space="preserve"> </w:t>
      </w:r>
      <w:r w:rsidR="005A4885">
        <w:t>(</w:t>
      </w:r>
      <w:r w:rsidR="00E82220" w:rsidDel="003677A8">
        <w:t>MFD</w:t>
      </w:r>
      <w:r w:rsidR="005A4885">
        <w:t>)</w:t>
      </w:r>
      <w:r w:rsidR="00E82220" w:rsidDel="003677A8">
        <w:t xml:space="preserve">. </w:t>
      </w:r>
    </w:p>
    <w:p w14:paraId="26B55FBA" w14:textId="48E7A1AC" w:rsidR="00E82220" w:rsidRDefault="00E82220" w:rsidP="00775807">
      <w:pPr>
        <w:pStyle w:val="Brdtextmedindrag"/>
      </w:pPr>
      <w:r>
        <w:t xml:space="preserve">Resultatet av granskningen har redovisats i rapporten </w:t>
      </w:r>
      <w:r w:rsidRPr="00D852B1">
        <w:t>Från vision till verklighet – sektorsansvaret i funktionshinderspolitiken (</w:t>
      </w:r>
      <w:proofErr w:type="spellStart"/>
      <w:r w:rsidRPr="00D852B1">
        <w:t>RiR</w:t>
      </w:r>
      <w:proofErr w:type="spellEnd"/>
      <w:r w:rsidRPr="00D852B1">
        <w:t xml:space="preserve"> 2024:22)</w:t>
      </w:r>
      <w:r>
        <w:t xml:space="preserve">, se </w:t>
      </w:r>
      <w:r w:rsidRPr="00775807">
        <w:rPr>
          <w:i/>
          <w:iCs/>
        </w:rPr>
        <w:t>bilaga</w:t>
      </w:r>
      <w:r>
        <w:t xml:space="preserve">. </w:t>
      </w:r>
    </w:p>
    <w:p w14:paraId="1D323573" w14:textId="7BA7D23A" w:rsidR="00E82220" w:rsidRDefault="00E82220" w:rsidP="000A1F61">
      <w:pPr>
        <w:pStyle w:val="Brdtextmedindrag"/>
      </w:pPr>
      <w:r>
        <w:t xml:space="preserve">Riksrevisionens rapport överlämnades till regeringen den 5 december 2024. Rapporten innehåller slutsatser och rekommendationer till regeringen, MFD och de sektorsansvariga myndigheterna </w:t>
      </w:r>
      <w:r w:rsidRPr="003C5004">
        <w:t>Arbets</w:t>
      </w:r>
      <w:r>
        <w:softHyphen/>
      </w:r>
      <w:r w:rsidRPr="003C5004">
        <w:t>förmedlingen, Arbetsmiljöverket, Boverket, Försäkringskassan, Post- och telestyrelsen, Riksantikvarieämbetet, Socialstyrelsen, Statens kulturråd</w:t>
      </w:r>
      <w:r>
        <w:t xml:space="preserve"> och </w:t>
      </w:r>
      <w:r w:rsidRPr="003C5004">
        <w:t>Statens skolverk</w:t>
      </w:r>
      <w:r>
        <w:t>.</w:t>
      </w:r>
    </w:p>
    <w:p w14:paraId="1C4B8A4C" w14:textId="2E406B6C" w:rsidR="00E82220" w:rsidRPr="000C22D7" w:rsidRDefault="00E82220" w:rsidP="00775807">
      <w:pPr>
        <w:pStyle w:val="Brdtextmedindrag"/>
      </w:pPr>
      <w:r>
        <w:t>I denna skrivelse behandlas</w:t>
      </w:r>
      <w:r w:rsidDel="003677A8">
        <w:t xml:space="preserve"> </w:t>
      </w:r>
      <w:r>
        <w:t xml:space="preserve">Riksrevisionens </w:t>
      </w:r>
      <w:r w:rsidR="00D3719F">
        <w:t xml:space="preserve">iakttagelser och </w:t>
      </w:r>
      <w:r>
        <w:t>rekommendationer till regeringen.</w:t>
      </w:r>
    </w:p>
    <w:p w14:paraId="434FE0F3" w14:textId="50268221" w:rsidR="00E82220" w:rsidRDefault="00E82220" w:rsidP="00775807">
      <w:pPr>
        <w:pStyle w:val="Rubrik1"/>
      </w:pPr>
      <w:bookmarkStart w:id="1" w:name="_Toc193962173"/>
      <w:r w:rsidRPr="000C22D7">
        <w:t xml:space="preserve">Riksrevisionens </w:t>
      </w:r>
      <w:r>
        <w:t>iakttagelser</w:t>
      </w:r>
      <w:bookmarkEnd w:id="1"/>
    </w:p>
    <w:p w14:paraId="0A9DB007" w14:textId="25B1F5B3" w:rsidR="00E82220" w:rsidRPr="00820E49" w:rsidRDefault="00E82220" w:rsidP="00497760">
      <w:pPr>
        <w:pStyle w:val="Rubrik2"/>
        <w:spacing w:before="0"/>
      </w:pPr>
      <w:bookmarkStart w:id="2" w:name="_Toc193962174"/>
      <w:r>
        <w:t>Riksrevisionens övergripande slutsats</w:t>
      </w:r>
      <w:bookmarkEnd w:id="2"/>
    </w:p>
    <w:p w14:paraId="1FBF4AE7" w14:textId="69FEFD58" w:rsidR="00E82220" w:rsidRDefault="003E0D2E" w:rsidP="003C763A">
      <w:pPr>
        <w:pStyle w:val="Brdtext"/>
      </w:pPr>
      <w:bookmarkStart w:id="3" w:name="_Hlk190958025"/>
      <w:r w:rsidRPr="003E0D2E">
        <w:t>Riksrevisionen anser att sektorsansvaret medför ett stärkt mandat för de sektorsansvariga myndigheterna att driva på utvecklingen inom det funktionshinderspolitiska uppdraget i sin sektor.</w:t>
      </w:r>
      <w:bookmarkEnd w:id="3"/>
      <w:r w:rsidRPr="003E0D2E">
        <w:t xml:space="preserve"> </w:t>
      </w:r>
      <w:r w:rsidR="00E82220">
        <w:t>Riksrevisionens övergripande slutsats är att de sektorsansvariga myndigheterna delvis arbetar effektivt med att bidra till målet för funktionshinderspolitiken, men att rollen som sektorsansvarig myndighet kan utvecklas. Riksrevisionens bedömning är att det till viss del förklaras av att regeringens styrning av funktionshinderspolitiken är otydlig och ställer höga krav på myndigheternas förmåga att tolka och omsätta de funktions</w:t>
      </w:r>
      <w:r w:rsidR="00BA6C6E">
        <w:softHyphen/>
      </w:r>
      <w:r w:rsidR="00E82220">
        <w:t>hinderspolitiska uppdragen i praktisk handling. Det gäller särskilt tolkningen av sektorsansvaret. Det gäller också vilka krav på åtgärder som regeringens strategi för systematisk uppföljning av funktionshinders</w:t>
      </w:r>
      <w:r w:rsidR="00BA6C6E">
        <w:softHyphen/>
      </w:r>
      <w:r w:rsidR="00E82220">
        <w:t>politiken under 2021–2031</w:t>
      </w:r>
      <w:bookmarkStart w:id="4" w:name="_Hlk188451694"/>
      <w:r w:rsidR="00E82220">
        <w:t xml:space="preserve"> </w:t>
      </w:r>
      <w:r w:rsidR="00E82220" w:rsidRPr="00992A54">
        <w:t>(S2021/06595</w:t>
      </w:r>
      <w:bookmarkEnd w:id="4"/>
      <w:r w:rsidR="00E82220" w:rsidRPr="00992A54">
        <w:t>)</w:t>
      </w:r>
      <w:r w:rsidR="00E82220" w:rsidDel="00F92A39">
        <w:t xml:space="preserve"> </w:t>
      </w:r>
      <w:r w:rsidR="00E82220">
        <w:t xml:space="preserve">ställer på myndigheterna. Riksrevisionen konstaterar att regeringens krav på ökad uppföljning i sig inte betyder att fler konkreta åtgärder vidtas </w:t>
      </w:r>
      <w:r w:rsidR="00D3719F">
        <w:t>för att nå</w:t>
      </w:r>
      <w:r w:rsidR="00E82220">
        <w:t xml:space="preserve"> det nationella målet för funktionshinderspolitiken. </w:t>
      </w:r>
    </w:p>
    <w:p w14:paraId="08BB74E7" w14:textId="08CD00B4" w:rsidR="00E82220" w:rsidRDefault="00E82220" w:rsidP="00D3711A">
      <w:pPr>
        <w:pStyle w:val="Rubrik2"/>
      </w:pPr>
      <w:bookmarkStart w:id="5" w:name="_Toc193962175"/>
      <w:r>
        <w:lastRenderedPageBreak/>
        <w:t>Regeringens styrning av sektorsansvaret och strategin för uppföljning av funktionshinderspolitiken</w:t>
      </w:r>
      <w:bookmarkEnd w:id="5"/>
    </w:p>
    <w:p w14:paraId="5C72EB49" w14:textId="6BCAA900" w:rsidR="00E82220" w:rsidRDefault="00E82220" w:rsidP="000A1F61">
      <w:pPr>
        <w:pStyle w:val="Brdtext"/>
      </w:pPr>
      <w:r>
        <w:t xml:space="preserve">Riksrevisionen anser att granskningen visar att regeringens strategi har bidragit till att </w:t>
      </w:r>
      <w:proofErr w:type="spellStart"/>
      <w:r>
        <w:t>funktionshindersfrågor</w:t>
      </w:r>
      <w:proofErr w:type="spellEnd"/>
      <w:r>
        <w:t xml:space="preserve"> i högre grad uppmärksammas hos myndigheterna. Riksrevisionen bedömer dock att regeringens styrning av sektorsansvaret och strategin behöver konkretiseras. </w:t>
      </w:r>
    </w:p>
    <w:p w14:paraId="20200B54" w14:textId="17C5B995" w:rsidR="00E82220" w:rsidRDefault="00E82220" w:rsidP="00F860CC">
      <w:pPr>
        <w:pStyle w:val="Brdtextmedindrag"/>
      </w:pPr>
      <w:r>
        <w:t xml:space="preserve">Det är enligt Riksrevisionens bedömning oklart vad som ska åstadkommas med den funktionshinderspolitiska strategin. Enligt Riksrevisionen visar granskningen att få av de granskade myndigheterna har en tydlig bild av vilka åtgärder som de behöver vidta med anledning av regeringens strategi. De sektorsansvariga myndigheterna omnämns i strategin, men det framgår enligt Riksrevisionen inte hur myndigheterna ska bidra med sitt särskilda sektorsansvar eftersom strategin saknar delmål och konkreta åtgärder. För att regeringens styrning ska bli mer effektiv och bidra till ett sådant samlat grepp om funktionshinderspolitiken som riksdagen efterlyste när det nationella målet för funktionshinderspolitiken beslutades 2017 bedömer Riksrevisionen att regeringens strategi på ett tydligare sätt behöver staka ut vägen framåt. </w:t>
      </w:r>
    </w:p>
    <w:p w14:paraId="45890CEA" w14:textId="64E42CCD" w:rsidR="00E82220" w:rsidRDefault="00E82220" w:rsidP="005559C6">
      <w:pPr>
        <w:pStyle w:val="Brdtextmedindrag"/>
      </w:pPr>
      <w:r w:rsidRPr="005028B3">
        <w:t xml:space="preserve">Riksrevisionen anser </w:t>
      </w:r>
      <w:r>
        <w:t xml:space="preserve">vidare </w:t>
      </w:r>
      <w:r w:rsidRPr="005028B3">
        <w:t xml:space="preserve">att regeringen tillsammans med de sektorsansvariga myndigheterna för funktionshinderspolitiken behöver tydliggöra vad det särskilda sektorsansvaret innebär och hur rollen att vara samlande, stödjande och pådrivande kan bidra till det fortsatta arbetet med strategin. </w:t>
      </w:r>
    </w:p>
    <w:p w14:paraId="362B5134" w14:textId="64F64575" w:rsidR="00E82220" w:rsidRDefault="00E82220" w:rsidP="00DB5792">
      <w:pPr>
        <w:pStyle w:val="Rubrik2"/>
      </w:pPr>
      <w:bookmarkStart w:id="6" w:name="_Toc193962176"/>
      <w:r>
        <w:t>Myndigheternas sektorsansvar inom funktionshinderspolitiken</w:t>
      </w:r>
      <w:bookmarkEnd w:id="6"/>
    </w:p>
    <w:p w14:paraId="7BAD6DF1" w14:textId="0D4BEEC9" w:rsidR="00E82220" w:rsidRDefault="00E82220" w:rsidP="007E7808">
      <w:pPr>
        <w:pStyle w:val="Brdtext"/>
      </w:pPr>
      <w:r>
        <w:t xml:space="preserve">Riksrevisionen konstaterar </w:t>
      </w:r>
      <w:r w:rsidR="007E7808">
        <w:t xml:space="preserve">att sektorsansvaret medför en möjlighet att bidra till att hela samhällsområden rör sig i riktning mot de mål som regeringen tar fram. Riksrevisionen anser att granskningen visar att det pågår en mängd aktiviteter och satsningar hos de sektorsansvariga myndigheterna, </w:t>
      </w:r>
      <w:r w:rsidR="001377A1">
        <w:t>varav</w:t>
      </w:r>
      <w:r w:rsidR="007E7808">
        <w:t xml:space="preserve"> flera är återkommande och långsiktiga. Samtidigt finns det stora variationer i hur aktiva myndigheterna är i detta arbete. Vidare konstaterar Riksrevisionen </w:t>
      </w:r>
      <w:r>
        <w:t xml:space="preserve">att det saknas sektorsansvariga myndigheter inom funktionshinderspolitiken för flera av de viktiga och tunga sektorerna i dagens samhälle, </w:t>
      </w:r>
      <w:proofErr w:type="gramStart"/>
      <w:r>
        <w:t>t.ex.</w:t>
      </w:r>
      <w:proofErr w:type="gramEnd"/>
      <w:r>
        <w:t xml:space="preserve"> transport, rättsväsende, konsumentpolitik och upphandling. </w:t>
      </w:r>
    </w:p>
    <w:p w14:paraId="475FBD59" w14:textId="363F4E8F" w:rsidR="00E82220" w:rsidRPr="00C633F7" w:rsidRDefault="00E82220" w:rsidP="00DB5792">
      <w:pPr>
        <w:pStyle w:val="Brdtextmedindrag"/>
      </w:pPr>
      <w:r>
        <w:t>För att sektorsansvaret till fullo ska kunna bli ett verkningsfullt styrmedel för funktionshinderspolitikens breda tvärperspektiv anser Riksrevisionen att det kan finnas anledning att ge myndigheter inom flera sektorer ett sådant utökat ansvar. Riksrevisionen bedömer att det är rimligt att över tid se över vilka statliga myndigheter som med hänsyn till myndighetens förutsättningar och samhällets utveckling är bäst lämpade att tilldelas ett sektorsansvar. En sådan översyn skulle i första hand kunna riktas mot gruppen av myndigheter som redan omfattas av regeringens strategi</w:t>
      </w:r>
      <w:r w:rsidR="002A5EE8">
        <w:t xml:space="preserve"> </w:t>
      </w:r>
      <w:r w:rsidR="00CA606E">
        <w:t xml:space="preserve">för systematisk uppföljning av funktionshinderspolitiken </w:t>
      </w:r>
      <w:r w:rsidR="002A5EE8" w:rsidRPr="002A5EE8">
        <w:t>(S2021/06595)</w:t>
      </w:r>
      <w:r>
        <w:t>.</w:t>
      </w:r>
    </w:p>
    <w:p w14:paraId="16E60C1A" w14:textId="7C9A7448" w:rsidR="00E82220" w:rsidRPr="00B40CC8" w:rsidRDefault="00E82220" w:rsidP="000F4F3D">
      <w:pPr>
        <w:pStyle w:val="Rubrik2"/>
      </w:pPr>
      <w:bookmarkStart w:id="7" w:name="_Toc193962177"/>
      <w:r>
        <w:lastRenderedPageBreak/>
        <w:t>Återrapportering</w:t>
      </w:r>
      <w:bookmarkEnd w:id="7"/>
    </w:p>
    <w:p w14:paraId="7AD0222A" w14:textId="14A3FECB" w:rsidR="00E82220" w:rsidRDefault="00457450" w:rsidP="00C76E5E">
      <w:pPr>
        <w:pStyle w:val="Brdtext"/>
      </w:pPr>
      <w:r>
        <w:t xml:space="preserve">De sektorsansvariga myndigheternas </w:t>
      </w:r>
      <w:r w:rsidR="00E82220">
        <w:t>återrapporteringar i årsredo</w:t>
      </w:r>
      <w:r w:rsidR="005F0AAF">
        <w:softHyphen/>
      </w:r>
      <w:r w:rsidR="00E82220">
        <w:t xml:space="preserve">visningarna är enligt Riksrevisionen alltför begränsade för att det ska gå att skapa en tydlig bild av hur </w:t>
      </w:r>
      <w:r w:rsidR="00160CF0">
        <w:t xml:space="preserve">deras </w:t>
      </w:r>
      <w:r w:rsidR="00E82220">
        <w:t>funktionshinderspolitiska arbete fortskrider. En översiktlig genomgång av återrapporteringarna från övriga myndigheter som omfattas av regeringens strategi visar enligt Riksrevisionen ett liknande mönster.</w:t>
      </w:r>
    </w:p>
    <w:p w14:paraId="36344A48" w14:textId="5D5922E2" w:rsidR="00E82220" w:rsidRPr="000253D4" w:rsidRDefault="00E82220" w:rsidP="00401042">
      <w:pPr>
        <w:pStyle w:val="Brdtextmedindrag"/>
      </w:pPr>
      <w:r>
        <w:t xml:space="preserve">Riksrevisionen konstaterar att återrapporteringarna är kortfattade och att endast enstaka myndigheter återrapporterar arbetet på det sätt som </w:t>
      </w:r>
      <w:r w:rsidR="00C7152B">
        <w:t xml:space="preserve">strategin </w:t>
      </w:r>
      <w:r>
        <w:t xml:space="preserve">anger. I vissa återrapporteringar är det svårt att urskilja aktiviteter och insatser som är föranledda av myndigheternas sektorsansvar. Det finns inte heller någon samlad redovisning i myndigheternas återrapporteringar av vad myndigheten har uppnått på </w:t>
      </w:r>
      <w:proofErr w:type="spellStart"/>
      <w:r>
        <w:t>funktionshindersområdet</w:t>
      </w:r>
      <w:proofErr w:type="spellEnd"/>
      <w:r>
        <w:t xml:space="preserve"> och vad som återstår att göra. Några myndigheter har valt att komplettera rapporteringen i årsredovisningen med separata återrapporteringar eller rapporter för att beskriva sitt arbete på ett mer utvecklat sätt. Riksrevisionen anser att återrapporteringarna behöver utvecklas för att det ska bli möjligt att bättre följa myndigheternas funktionshinderspolitiska arbete. Riksrevisionen konstaterar även att t</w:t>
      </w:r>
      <w:r w:rsidRPr="00EC0DD7">
        <w:t>illgången till statistik och kvantitativa uppgifter är otillräcklig</w:t>
      </w:r>
      <w:r>
        <w:t>.</w:t>
      </w:r>
    </w:p>
    <w:p w14:paraId="4443ACFF" w14:textId="468AC689" w:rsidR="00E82220" w:rsidRDefault="00E82220" w:rsidP="005F0729">
      <w:pPr>
        <w:pStyle w:val="Rubrik2"/>
      </w:pPr>
      <w:bookmarkStart w:id="8" w:name="_Hlk188435159"/>
      <w:bookmarkStart w:id="9" w:name="_Toc193962178"/>
      <w:bookmarkEnd w:id="8"/>
      <w:r>
        <w:t>Riksrevisionens rekommendationer</w:t>
      </w:r>
      <w:bookmarkEnd w:id="9"/>
    </w:p>
    <w:p w14:paraId="56B99A3A" w14:textId="1A5A3CCB" w:rsidR="00E82220" w:rsidRDefault="00E82220" w:rsidP="00E57A5F">
      <w:pPr>
        <w:pStyle w:val="Brdtext"/>
      </w:pPr>
      <w:r>
        <w:t>Riksrevisionen lämnar följande rekommendationer till regeringen:</w:t>
      </w:r>
    </w:p>
    <w:p w14:paraId="733607AA" w14:textId="6CB429EF" w:rsidR="00E82220" w:rsidRDefault="00E82220" w:rsidP="00E82220">
      <w:pPr>
        <w:pStyle w:val="Punktlista"/>
      </w:pPr>
      <w:r>
        <w:t>Se över om myndigheter för fler sektorer ska tilldelas ett sektorsansvar inom funktionshinderspolitiken.</w:t>
      </w:r>
    </w:p>
    <w:p w14:paraId="4898F732" w14:textId="4A99393F" w:rsidR="00E82220" w:rsidRDefault="00E82220" w:rsidP="00E82220">
      <w:pPr>
        <w:pStyle w:val="Punktlista"/>
      </w:pPr>
      <w:r>
        <w:t xml:space="preserve">Konkretisera strategin för funktionshinderspolitiken, däribland </w:t>
      </w:r>
    </w:p>
    <w:p w14:paraId="0D0BEE16" w14:textId="764A1A84" w:rsidR="00E82220" w:rsidRDefault="00E82220" w:rsidP="00E36085">
      <w:pPr>
        <w:pStyle w:val="Punktlista"/>
        <w:numPr>
          <w:ilvl w:val="0"/>
          <w:numId w:val="0"/>
        </w:numPr>
        <w:ind w:left="284"/>
      </w:pPr>
      <w:r>
        <w:t>sektorsansvarets roll, i samband med</w:t>
      </w:r>
      <w:r w:rsidR="00DC3DD8">
        <w:t xml:space="preserve"> att</w:t>
      </w:r>
      <w:r>
        <w:t xml:space="preserve"> den planerade handlings</w:t>
      </w:r>
      <w:r w:rsidR="00BA6C6E">
        <w:softHyphen/>
      </w:r>
      <w:r>
        <w:t>planen för 2026–2031</w:t>
      </w:r>
      <w:r w:rsidR="00DC3DD8">
        <w:t xml:space="preserve"> </w:t>
      </w:r>
      <w:r w:rsidR="00160CF0">
        <w:t>tas fram</w:t>
      </w:r>
      <w:r>
        <w:t xml:space="preserve">. </w:t>
      </w:r>
    </w:p>
    <w:p w14:paraId="557B67EE" w14:textId="13EBBD1D" w:rsidR="00E82220" w:rsidRDefault="00E82220" w:rsidP="00E82220">
      <w:pPr>
        <w:pStyle w:val="Punktlista"/>
      </w:pPr>
      <w:r>
        <w:t>Ge de sektorsansvariga myndigheterna i uppdrag att föreslå hur det särskilda sektorsansvaret kan användas i den planerade handlings</w:t>
      </w:r>
      <w:r w:rsidR="00BA6C6E">
        <w:softHyphen/>
      </w:r>
      <w:r>
        <w:t>planen för 2026–2031.</w:t>
      </w:r>
    </w:p>
    <w:p w14:paraId="08405946" w14:textId="6B9B6DDC" w:rsidR="00E82220" w:rsidRDefault="00E82220" w:rsidP="00E82220">
      <w:pPr>
        <w:pStyle w:val="Punktlista"/>
      </w:pPr>
      <w:r>
        <w:t>Följ upp och säkerställ att återrapporteringen av strategin blir mer enhetlig och håller tillräckligt hög kvalitet för att det ska vara möjligt att bedöma om utvecklingen går framåt.</w:t>
      </w:r>
    </w:p>
    <w:p w14:paraId="75C4FCE2" w14:textId="77777777" w:rsidR="00E82220" w:rsidRPr="00420F2D" w:rsidRDefault="00E82220" w:rsidP="003E4B04">
      <w:pPr>
        <w:pStyle w:val="Rubrik1"/>
      </w:pPr>
      <w:bookmarkStart w:id="10" w:name="_Toc193962179"/>
      <w:r>
        <w:t>Regeringens bedömning av Riksrevisionens iakttagelser</w:t>
      </w:r>
      <w:bookmarkEnd w:id="10"/>
    </w:p>
    <w:p w14:paraId="21266E34" w14:textId="77777777" w:rsidR="00E82220" w:rsidRPr="00E8491C" w:rsidRDefault="00E82220" w:rsidP="00DE13E9">
      <w:pPr>
        <w:pStyle w:val="Rubrik2"/>
        <w:spacing w:before="0"/>
      </w:pPr>
      <w:bookmarkStart w:id="11" w:name="_Toc193962180"/>
      <w:bookmarkStart w:id="12" w:name="_Hlk167181765"/>
      <w:r>
        <w:t>Sammanfattande bedömning</w:t>
      </w:r>
      <w:bookmarkEnd w:id="11"/>
    </w:p>
    <w:p w14:paraId="5A5E7D5B" w14:textId="1B912913" w:rsidR="00E82220" w:rsidRDefault="00E82220" w:rsidP="00DE13E9">
      <w:pPr>
        <w:pStyle w:val="Brdtext"/>
      </w:pPr>
      <w:r w:rsidRPr="000E6C68">
        <w:t xml:space="preserve">Regeringen välkomnar Riksrevisionens granskning och anser att rapporten utgör ett viktigt bidrag </w:t>
      </w:r>
      <w:r>
        <w:t xml:space="preserve">i främjandet av funktionshinderspolitiken och regeringens </w:t>
      </w:r>
      <w:r w:rsidRPr="000E6C68">
        <w:t>fortlöpande arbete för att Sverige ska uppfylla åtagande</w:t>
      </w:r>
      <w:r>
        <w:t xml:space="preserve">na i </w:t>
      </w:r>
      <w:r>
        <w:lastRenderedPageBreak/>
        <w:t xml:space="preserve">FN:s konvention om rättigheter för personer med funktionsnedsättning. </w:t>
      </w:r>
      <w:bookmarkStart w:id="13" w:name="_Hlk167433496"/>
      <w:r w:rsidRPr="00420F2D">
        <w:t xml:space="preserve">Regeringen delar </w:t>
      </w:r>
      <w:r>
        <w:t>i huvudsak</w:t>
      </w:r>
      <w:r w:rsidRPr="00420F2D">
        <w:t xml:space="preserve"> Riksrevisionen</w:t>
      </w:r>
      <w:r>
        <w:t>s</w:t>
      </w:r>
      <w:r w:rsidRPr="00420F2D">
        <w:t xml:space="preserve"> iakttagelser</w:t>
      </w:r>
      <w:r>
        <w:t>.</w:t>
      </w:r>
      <w:r w:rsidRPr="00420F2D">
        <w:t xml:space="preserve"> </w:t>
      </w:r>
      <w:bookmarkEnd w:id="13"/>
    </w:p>
    <w:p w14:paraId="75FBFC4C" w14:textId="6A92D48D" w:rsidR="00E82220" w:rsidRPr="00E8491C" w:rsidRDefault="00E82220" w:rsidP="00DE13E9">
      <w:pPr>
        <w:pStyle w:val="Rubrik2"/>
      </w:pPr>
      <w:bookmarkStart w:id="14" w:name="_Toc193962181"/>
      <w:r w:rsidRPr="003B648F">
        <w:t>Regeringens styrning av strategin för systematisk uppföljning av funktionshinderspolitiken 2021–2031</w:t>
      </w:r>
      <w:bookmarkEnd w:id="14"/>
    </w:p>
    <w:bookmarkEnd w:id="12"/>
    <w:p w14:paraId="5F0AF38E" w14:textId="074D17A5" w:rsidR="00E82220" w:rsidRDefault="00E82220" w:rsidP="00DE13E9">
      <w:pPr>
        <w:pStyle w:val="Brdtext"/>
      </w:pPr>
      <w:r w:rsidRPr="0023525F">
        <w:t xml:space="preserve">Regeringen anser, i likhet med Riksrevisionen, att </w:t>
      </w:r>
      <w:r>
        <w:t xml:space="preserve">strategin </w:t>
      </w:r>
      <w:r w:rsidRPr="0023525F">
        <w:t xml:space="preserve">har </w:t>
      </w:r>
      <w:r>
        <w:t xml:space="preserve">bidragit till att </w:t>
      </w:r>
      <w:proofErr w:type="spellStart"/>
      <w:r>
        <w:t>funktionshindersfrågor</w:t>
      </w:r>
      <w:proofErr w:type="spellEnd"/>
      <w:r>
        <w:t xml:space="preserve"> i högre grad uppmärksammas hos myndigheterna. De myndigheter som omfattas av strategin är dels de nio </w:t>
      </w:r>
      <w:r w:rsidR="00EB1E18">
        <w:t>sektorsansvariga</w:t>
      </w:r>
      <w:r>
        <w:t xml:space="preserve"> myndigheterna för funktionshinderspolitiken, dels </w:t>
      </w:r>
      <w:r w:rsidR="00160CF0">
        <w:t xml:space="preserve">tjugo </w:t>
      </w:r>
      <w:r>
        <w:t xml:space="preserve">andra strategiskt relevanta myndigheter utifrån de prioriterade samhällsområdena i strategin. Regeringens bedömning är att det, utöver </w:t>
      </w:r>
      <w:r w:rsidR="004B4688">
        <w:t xml:space="preserve">det särskilda </w:t>
      </w:r>
      <w:r>
        <w:t>uppdraget till myndigheterna att följa upp funktionshinderspolitiken</w:t>
      </w:r>
      <w:r w:rsidR="004B4688">
        <w:t xml:space="preserve"> i enlighet med</w:t>
      </w:r>
      <w:r w:rsidR="004B4688" w:rsidRPr="004B4688">
        <w:t xml:space="preserve"> strategin för systematisk uppföljning av funktionshinderspolitiken</w:t>
      </w:r>
      <w:r w:rsidR="004B4688">
        <w:t xml:space="preserve"> </w:t>
      </w:r>
      <w:r w:rsidR="004B4688" w:rsidRPr="004B4688">
        <w:t>(S2021/06595)</w:t>
      </w:r>
      <w:r>
        <w:t xml:space="preserve">, finns fler faktorer som har skapat goda förutsättningar för att </w:t>
      </w:r>
      <w:proofErr w:type="spellStart"/>
      <w:r>
        <w:t>funktionshindersfrågor</w:t>
      </w:r>
      <w:proofErr w:type="spellEnd"/>
      <w:r>
        <w:t xml:space="preserve"> i högre grad uppmärksammats av myndigheterna. </w:t>
      </w:r>
    </w:p>
    <w:p w14:paraId="422E89D8" w14:textId="38D4C053" w:rsidR="00E82220" w:rsidRDefault="00E82220" w:rsidP="00DE13E9">
      <w:pPr>
        <w:pStyle w:val="Brdtextmedindrag"/>
      </w:pPr>
      <w:r>
        <w:t xml:space="preserve">Regeringen instämmer vidare i att det är positivt att stärka den nationella styrningen </w:t>
      </w:r>
      <w:r w:rsidR="002E2874">
        <w:t xml:space="preserve">av funktionshinderspolitiken </w:t>
      </w:r>
      <w:r>
        <w:t xml:space="preserve">och har därför vidtagit flera åtgärder för att stärka funktionshinderspolitiken. Däribland kan nämnas att regeringen 2021 gav MFD i uppdrag att ge stöd vid uppföljning av funktionshinderspolitiken (S2021/06596). Syftet med uppdraget var att ge </w:t>
      </w:r>
      <w:r w:rsidRPr="008240A5">
        <w:t>de myndigheter som omfattas av strategin</w:t>
      </w:r>
      <w:r>
        <w:t xml:space="preserve"> stöd och vägledning i fråga om uppföljningen av det nationella målet för funktionshinderspolitiken samt hur redovisningen av myndigheternas genomförande av funktionshinders</w:t>
      </w:r>
      <w:r w:rsidR="00BA6C6E">
        <w:softHyphen/>
      </w:r>
      <w:r>
        <w:t>politiken ska göras.</w:t>
      </w:r>
      <w:r w:rsidDel="00BF4FAA">
        <w:t xml:space="preserve"> </w:t>
      </w:r>
    </w:p>
    <w:p w14:paraId="0E6AF598" w14:textId="1EE99151" w:rsidR="00E82220" w:rsidRDefault="00AF12D7" w:rsidP="00DE13E9">
      <w:pPr>
        <w:pStyle w:val="Brdtextmedindrag"/>
      </w:pPr>
      <w:r>
        <w:t xml:space="preserve">Regeringens styrning av </w:t>
      </w:r>
      <w:r w:rsidR="00903A76">
        <w:t xml:space="preserve">de </w:t>
      </w:r>
      <w:r>
        <w:t>m</w:t>
      </w:r>
      <w:r w:rsidR="00E82220" w:rsidRPr="00E92432">
        <w:t>yndigheter</w:t>
      </w:r>
      <w:r w:rsidR="00903A76">
        <w:t xml:space="preserve"> som har ett särskilt uppdrag att följa upp funktionshinderspolitiken </w:t>
      </w:r>
      <w:r w:rsidR="00903A76" w:rsidRPr="00903A76">
        <w:t>(S2021/06595)</w:t>
      </w:r>
      <w:r w:rsidR="00903A76">
        <w:t xml:space="preserve"> </w:t>
      </w:r>
      <w:r w:rsidR="00E82220" w:rsidRPr="00E92432">
        <w:t>och</w:t>
      </w:r>
      <w:r w:rsidR="002E2874">
        <w:t xml:space="preserve"> myndigheternas</w:t>
      </w:r>
      <w:r w:rsidR="00E82220" w:rsidRPr="00E92432">
        <w:t xml:space="preserve"> prioriteringar utgör också viktig</w:t>
      </w:r>
      <w:r w:rsidR="00E82220">
        <w:t>a</w:t>
      </w:r>
      <w:r w:rsidR="00E82220" w:rsidRPr="00E92432">
        <w:t xml:space="preserve"> grundförutsättning</w:t>
      </w:r>
      <w:r w:rsidR="00E82220">
        <w:t>ar</w:t>
      </w:r>
      <w:r w:rsidR="00E82220" w:rsidRPr="00E92432">
        <w:t xml:space="preserve"> för att ett </w:t>
      </w:r>
      <w:proofErr w:type="spellStart"/>
      <w:r w:rsidR="00E82220" w:rsidRPr="00E92432">
        <w:t>funktionshindersperspektiv</w:t>
      </w:r>
      <w:proofErr w:type="spellEnd"/>
      <w:r w:rsidR="00E82220" w:rsidRPr="00E92432">
        <w:t xml:space="preserve"> tydligare </w:t>
      </w:r>
      <w:r w:rsidR="00E82220">
        <w:t xml:space="preserve">ska </w:t>
      </w:r>
      <w:r w:rsidR="00E82220" w:rsidRPr="00E92432">
        <w:t>inkluderas i myndigheternas verksamhet.</w:t>
      </w:r>
      <w:r w:rsidR="00E82220">
        <w:t xml:space="preserve"> Av förordningen (2024:78) med instruktion för Myndigheten för delaktighet framgår </w:t>
      </w:r>
      <w:proofErr w:type="gramStart"/>
      <w:r w:rsidR="00E82220">
        <w:t>bl.a.</w:t>
      </w:r>
      <w:proofErr w:type="gramEnd"/>
      <w:r w:rsidR="00E82220">
        <w:t xml:space="preserve"> att det inom myndigheten finns ett rådgivande organ som benämns Strategiska rådet för funktionshinderspolitiken. Det rådgivande organet ska bidra med kunskap och stöd i genomförandet av funktionshinderspolitiken (9 §).</w:t>
      </w:r>
      <w:r w:rsidR="00E82220" w:rsidDel="00ED4810">
        <w:t xml:space="preserve"> </w:t>
      </w:r>
      <w:r w:rsidR="00E82220">
        <w:t xml:space="preserve">Rådet består </w:t>
      </w:r>
      <w:proofErr w:type="gramStart"/>
      <w:r w:rsidR="00E82220">
        <w:t>bl.a.</w:t>
      </w:r>
      <w:proofErr w:type="gramEnd"/>
      <w:r w:rsidR="00E82220">
        <w:t xml:space="preserve"> av </w:t>
      </w:r>
      <w:proofErr w:type="spellStart"/>
      <w:r w:rsidR="00E82220" w:rsidRPr="0008292E">
        <w:t>MFD:s</w:t>
      </w:r>
      <w:proofErr w:type="spellEnd"/>
      <w:r w:rsidR="00E82220" w:rsidRPr="0008292E">
        <w:t xml:space="preserve"> myndighetschef </w:t>
      </w:r>
      <w:r w:rsidR="00E82220">
        <w:t xml:space="preserve">samt </w:t>
      </w:r>
      <w:r w:rsidR="00E82220" w:rsidRPr="0008292E">
        <w:t xml:space="preserve">myndighetscheferna i de myndigheter som </w:t>
      </w:r>
      <w:r w:rsidR="00E82220">
        <w:t xml:space="preserve">omfattas av strategin. Såväl de sektorsansvariga myndigheterna för funktionshinderspolitiken som har lång erfarenhet och kunskap om </w:t>
      </w:r>
      <w:proofErr w:type="spellStart"/>
      <w:r w:rsidR="00E82220">
        <w:t>funktionshindersfrågor</w:t>
      </w:r>
      <w:proofErr w:type="spellEnd"/>
      <w:r w:rsidR="00E82220">
        <w:t xml:space="preserve"> som myndigheter som inte tidigare har så mycket erfarenhet av att arbeta med </w:t>
      </w:r>
      <w:proofErr w:type="spellStart"/>
      <w:r w:rsidR="00E82220">
        <w:t>funktionshindersfrågor</w:t>
      </w:r>
      <w:proofErr w:type="spellEnd"/>
      <w:r w:rsidR="00E82220">
        <w:t xml:space="preserve"> deltar i rådet. I rådet diskuteras gemensamma relevanta frågor och myndigheternas representanter har möjlighet att dela med sig av kunskap och erfarenheter för att inkludera ett </w:t>
      </w:r>
      <w:proofErr w:type="spellStart"/>
      <w:r w:rsidR="00E82220">
        <w:t>funktionshindersperspektiv</w:t>
      </w:r>
      <w:proofErr w:type="spellEnd"/>
      <w:r w:rsidR="00E82220">
        <w:t xml:space="preserve"> i verksamheten. Regeringen anser att både det särskilda stödet som MFD ger till myndigheterna som omfattas av strategin och </w:t>
      </w:r>
      <w:proofErr w:type="spellStart"/>
      <w:r w:rsidR="00E82220">
        <w:t>MFD:s</w:t>
      </w:r>
      <w:proofErr w:type="spellEnd"/>
      <w:r w:rsidR="00E82220">
        <w:t xml:space="preserve"> strategiska råd har skapat goda förutsättningar f</w:t>
      </w:r>
      <w:r w:rsidR="00E82220" w:rsidRPr="00023C95">
        <w:t xml:space="preserve">ör att </w:t>
      </w:r>
      <w:proofErr w:type="spellStart"/>
      <w:r w:rsidR="00E82220" w:rsidRPr="00023C95">
        <w:t>funktionshindersfrågor</w:t>
      </w:r>
      <w:proofErr w:type="spellEnd"/>
      <w:r w:rsidR="00E82220" w:rsidRPr="00023C95">
        <w:t xml:space="preserve"> i högre grad uppmärksammas av myndigheterna</w:t>
      </w:r>
      <w:r w:rsidR="00E82220">
        <w:t xml:space="preserve"> och för en ökad ambition att bidra till genomförandet av det nationella målet för funktionshinderspolitiken. </w:t>
      </w:r>
    </w:p>
    <w:p w14:paraId="385C7EB1" w14:textId="64AC4846" w:rsidR="00E82220" w:rsidRDefault="00E82220" w:rsidP="00DE13E9">
      <w:pPr>
        <w:pStyle w:val="Brdtextmedindrag"/>
      </w:pPr>
      <w:r>
        <w:lastRenderedPageBreak/>
        <w:t xml:space="preserve">Regeringen delar också Riksrevisionens bedömning att </w:t>
      </w:r>
      <w:r w:rsidRPr="0023525F">
        <w:t xml:space="preserve">det finns </w:t>
      </w:r>
      <w:r>
        <w:t xml:space="preserve">behov av </w:t>
      </w:r>
      <w:r w:rsidRPr="00935EA0">
        <w:t xml:space="preserve">att </w:t>
      </w:r>
      <w:r>
        <w:t xml:space="preserve">utveckla myndigheternas återrapportering </w:t>
      </w:r>
      <w:r w:rsidRPr="00D80847">
        <w:t xml:space="preserve">av </w:t>
      </w:r>
      <w:r w:rsidR="002E2874">
        <w:t xml:space="preserve">arbetet med </w:t>
      </w:r>
      <w:r w:rsidRPr="00D80847">
        <w:t xml:space="preserve">strategin </w:t>
      </w:r>
      <w:r>
        <w:t xml:space="preserve">så att den </w:t>
      </w:r>
      <w:r w:rsidRPr="00D80847">
        <w:t>blir mer enhetlig och håller tillräckligt hög kvalitet för att det ska vara möjligt att bedöma om utvecklingen går framåt</w:t>
      </w:r>
      <w:r>
        <w:t xml:space="preserve">. Myndigheternas redovisningar är centrala för att kunna följa upp genomförandet av det nationella målet för funktionshinderspolitiken över tid och för att bedöma om </w:t>
      </w:r>
      <w:r w:rsidR="000528F6">
        <w:t xml:space="preserve">de </w:t>
      </w:r>
      <w:r>
        <w:t xml:space="preserve">åtgärder </w:t>
      </w:r>
      <w:r w:rsidR="000528F6">
        <w:t xml:space="preserve">som har vidtagits </w:t>
      </w:r>
      <w:r>
        <w:t xml:space="preserve">har varit effektiva för att förbättra levnadsvillkoren för personer med funktionsnedsättning. </w:t>
      </w:r>
    </w:p>
    <w:p w14:paraId="4F75282A" w14:textId="36971FB8" w:rsidR="00E82220" w:rsidRDefault="00E82220" w:rsidP="00DE13E9">
      <w:pPr>
        <w:pStyle w:val="Brdtextmedindrag"/>
      </w:pPr>
      <w:r>
        <w:t xml:space="preserve">Regeringen konstaterar i likhet med </w:t>
      </w:r>
      <w:r w:rsidRPr="00937F43">
        <w:t xml:space="preserve">Riksrevisionen att </w:t>
      </w:r>
      <w:r>
        <w:t xml:space="preserve">tillgången till </w:t>
      </w:r>
      <w:r w:rsidRPr="00937F43">
        <w:t>statistik</w:t>
      </w:r>
      <w:r>
        <w:t xml:space="preserve"> och kvantitativa uppgifter </w:t>
      </w:r>
      <w:r w:rsidRPr="00937F43">
        <w:t xml:space="preserve">på </w:t>
      </w:r>
      <w:proofErr w:type="spellStart"/>
      <w:r w:rsidRPr="00937F43">
        <w:t>funktionshindersområdet</w:t>
      </w:r>
      <w:proofErr w:type="spellEnd"/>
      <w:r>
        <w:t xml:space="preserve"> är otillräcklig. Regeringen instämmer i Riksrevisionens iakttagelse att a</w:t>
      </w:r>
      <w:r w:rsidRPr="003B79AB">
        <w:t xml:space="preserve">vsaknad av statistik kan innebära att </w:t>
      </w:r>
      <w:r>
        <w:t xml:space="preserve">myndigheternas </w:t>
      </w:r>
      <w:r w:rsidRPr="003B79AB">
        <w:t>uppföljning</w:t>
      </w:r>
      <w:r>
        <w:t xml:space="preserve"> och återrapportering</w:t>
      </w:r>
      <w:r w:rsidRPr="003B79AB">
        <w:t xml:space="preserve"> av funktionshinderspolitiken </w:t>
      </w:r>
      <w:r>
        <w:t xml:space="preserve">försvåras och att det hindrar jämförelser mellan personer med funktionsnedsättning, å ena sidan, och befolkningen i övrigt, å andra sidan. Regeringen är väl medveten om behovet av att stärka förutsättningarna för att tillgodose samhällets behov av data om levnadsförhållanden för personer med funktionsnedsättningar. Det behövs både ett systematiskt utvecklingsarbete för att förbättra kvaliteten på statistiken och en bättre samordning mellan olika aktörer och datainsamlingar. Regeringen följer denna fråga noga och har också vidtagit flera åtgärder för att förbättra statistikinsamlingen. Det har också varit regeringens ambition </w:t>
      </w:r>
      <w:r w:rsidRPr="00937F43">
        <w:t xml:space="preserve">att strategin ska </w:t>
      </w:r>
      <w:r>
        <w:t xml:space="preserve">kunna utgöra </w:t>
      </w:r>
      <w:r w:rsidRPr="00937F43">
        <w:t xml:space="preserve">ett </w:t>
      </w:r>
      <w:r>
        <w:t xml:space="preserve">sådant </w:t>
      </w:r>
      <w:r w:rsidRPr="00937F43">
        <w:t xml:space="preserve">verktyg. Myndigheterna som omfattas av strategin har därför beviljats medel </w:t>
      </w:r>
      <w:r>
        <w:t xml:space="preserve">under </w:t>
      </w:r>
      <w:r w:rsidRPr="00937F43">
        <w:t>tre år för att utveckla sin kompetens och sina uppföljnings</w:t>
      </w:r>
      <w:r w:rsidR="00BA6C6E">
        <w:softHyphen/>
      </w:r>
      <w:r w:rsidRPr="00937F43">
        <w:t>system i enlighet med strategin</w:t>
      </w:r>
      <w:r>
        <w:t xml:space="preserve"> (S2021/06595)</w:t>
      </w:r>
      <w:r w:rsidRPr="00937F43">
        <w:t>.</w:t>
      </w:r>
    </w:p>
    <w:p w14:paraId="5C92A142" w14:textId="7DA32954" w:rsidR="00E82220" w:rsidRDefault="00E82220" w:rsidP="00DE13E9">
      <w:pPr>
        <w:pStyle w:val="Brdtextmedindrag"/>
      </w:pPr>
      <w:r>
        <w:t xml:space="preserve">Riksrevisionen konstaterar att regeringens krav på ökad uppföljning i sig inte betyder att fler konkreta åtgärder vidtas för att genomföra det </w:t>
      </w:r>
      <w:r w:rsidR="0061404A">
        <w:t>n</w:t>
      </w:r>
      <w:r>
        <w:t>ationella målet för funktionshinderspolitiken. Regeringen anser dock att genom myndigheternas ökade medvetenhet och kunskap om funktions</w:t>
      </w:r>
      <w:r w:rsidR="00BA6C6E">
        <w:softHyphen/>
      </w:r>
      <w:r>
        <w:t xml:space="preserve">hinder </w:t>
      </w:r>
      <w:r w:rsidRPr="008E724A">
        <w:t xml:space="preserve">inom sina respektive ansvarsområden </w:t>
      </w:r>
      <w:r>
        <w:t xml:space="preserve">finns det goda förutsättningar för att de åtgärder som myndigheterna vidtar inkluderar ett </w:t>
      </w:r>
      <w:proofErr w:type="spellStart"/>
      <w:r>
        <w:t>funktionshindersperspektiv</w:t>
      </w:r>
      <w:proofErr w:type="spellEnd"/>
      <w:r>
        <w:t xml:space="preserve">, vilket främjar genomförandet av det nationella målet för funktionshinderspolitiken. </w:t>
      </w:r>
    </w:p>
    <w:p w14:paraId="00413E31" w14:textId="513653C5" w:rsidR="00E82220" w:rsidRDefault="00E82220" w:rsidP="00DE13E9">
      <w:pPr>
        <w:pStyle w:val="Brdtextmedindrag"/>
      </w:pPr>
      <w:r>
        <w:t xml:space="preserve">Regeringen delar Riksrevisionens bedömning att regeringen behöver konkretisera styrningen av sektorsansvaret och </w:t>
      </w:r>
      <w:r w:rsidR="002B2459">
        <w:t>strategin för systematisk uppföljning av</w:t>
      </w:r>
      <w:r>
        <w:t xml:space="preserve"> funktionshinderspoliti</w:t>
      </w:r>
      <w:r w:rsidR="002B2459">
        <w:t>ken</w:t>
      </w:r>
      <w:r>
        <w:t xml:space="preserve"> för 2021–2031 för att det ska bli tydligt för myndigheterna vilka åtgärder som behöver vidtas, vad som ska följas upp och vad som är regeringens förväntningar. I likhet med Riksrevisionen bedömer regeringen att det kan ske i samband med framtagandet av den handlingsplan för funktionshinderspolitiken som aviserats i budgetpropositionen för 2025 (prop. 2024/25:1, utg. omr. 9 avsnitt 5, </w:t>
      </w:r>
      <w:r w:rsidRPr="00CB08D3">
        <w:t>bet. 2024/</w:t>
      </w:r>
      <w:proofErr w:type="gramStart"/>
      <w:r w:rsidRPr="00CB08D3">
        <w:t>25:SoU</w:t>
      </w:r>
      <w:proofErr w:type="gramEnd"/>
      <w:r w:rsidRPr="00CB08D3">
        <w:t>1, rskr. 2024/25:92).</w:t>
      </w:r>
      <w:r>
        <w:t xml:space="preserve"> </w:t>
      </w:r>
    </w:p>
    <w:p w14:paraId="61FB8FC7" w14:textId="77777777" w:rsidR="00E82220" w:rsidRDefault="00E82220" w:rsidP="00DE13E9">
      <w:pPr>
        <w:pStyle w:val="Rubrik2"/>
      </w:pPr>
      <w:bookmarkStart w:id="15" w:name="_Toc193962182"/>
      <w:r w:rsidDel="007A78D2">
        <w:t xml:space="preserve">Myndigheternas </w:t>
      </w:r>
      <w:r>
        <w:t>sektorsansvar inom funktionshinderspolitiken</w:t>
      </w:r>
      <w:bookmarkEnd w:id="15"/>
      <w:r>
        <w:t xml:space="preserve">  </w:t>
      </w:r>
    </w:p>
    <w:p w14:paraId="0AC7A50E" w14:textId="77777777" w:rsidR="00E82220" w:rsidRDefault="00E82220" w:rsidP="00DE13E9">
      <w:pPr>
        <w:pStyle w:val="Brdtext"/>
      </w:pPr>
      <w:r>
        <w:t>Regeringen konstaterar, som Riksrevisionen påpekar,</w:t>
      </w:r>
      <w:r w:rsidDel="00733852">
        <w:t xml:space="preserve"> </w:t>
      </w:r>
      <w:r>
        <w:t xml:space="preserve">att förutom att de sektorsansvariga myndigheternas roll i strategin behöver utvecklas, </w:t>
      </w:r>
      <w:r w:rsidDel="00733852">
        <w:t xml:space="preserve">saknas </w:t>
      </w:r>
      <w:r>
        <w:t xml:space="preserve">det </w:t>
      </w:r>
      <w:r w:rsidDel="00733852">
        <w:t xml:space="preserve">sektorsansvariga myndigheter inom funktionshinderspolitiken för flera </w:t>
      </w:r>
      <w:r w:rsidDel="00733852">
        <w:lastRenderedPageBreak/>
        <w:t xml:space="preserve">av de viktiga och tunga sektorerna i dagens samhälle. Riksrevisionen </w:t>
      </w:r>
      <w:r>
        <w:t xml:space="preserve">anser även att det </w:t>
      </w:r>
      <w:r w:rsidRPr="0070071A">
        <w:t xml:space="preserve">kan finnas anledning att ge myndigheter inom flera sektorer ett sådant utökat ansvar </w:t>
      </w:r>
      <w:r w:rsidDel="00733852">
        <w:t>för att sektorsansvaret till fullo ska kunna bli ett verkningsfullt styrmedel för funktionshinderspolitikens breda tvär</w:t>
      </w:r>
      <w:r>
        <w:softHyphen/>
      </w:r>
      <w:r w:rsidDel="00733852">
        <w:t>perspektiv</w:t>
      </w:r>
      <w:r>
        <w:t>.</w:t>
      </w:r>
      <w:r w:rsidDel="00733852">
        <w:t xml:space="preserve"> </w:t>
      </w:r>
      <w:bookmarkStart w:id="16" w:name="_Hlk188885291"/>
    </w:p>
    <w:bookmarkEnd w:id="16"/>
    <w:p w14:paraId="5895A6E0" w14:textId="540BD692" w:rsidR="00ED45B8" w:rsidRPr="00F55DC4" w:rsidRDefault="00E82220" w:rsidP="002B2459">
      <w:pPr>
        <w:pStyle w:val="Brdtextmedindrag"/>
        <w:sectPr w:rsidR="00ED45B8" w:rsidRPr="00F55DC4" w:rsidSect="00155500">
          <w:headerReference w:type="even" r:id="rId21"/>
          <w:headerReference w:type="default" r:id="rId22"/>
          <w:footerReference w:type="even" r:id="rId23"/>
          <w:footerReference w:type="default" r:id="rId24"/>
          <w:headerReference w:type="first" r:id="rId25"/>
          <w:footerReference w:type="first" r:id="rId26"/>
          <w:type w:val="continuous"/>
          <w:pgSz w:w="9356" w:h="13721" w:code="9"/>
          <w:pgMar w:top="794" w:right="2438" w:bottom="1191" w:left="1021" w:header="0" w:footer="709" w:gutter="0"/>
          <w:cols w:space="708"/>
          <w:docGrid w:linePitch="360"/>
        </w:sectPr>
      </w:pPr>
      <w:r w:rsidDel="00311FF5">
        <w:t>R</w:t>
      </w:r>
      <w:r w:rsidRPr="0033295C" w:rsidDel="00311FF5">
        <w:t>egeringen</w:t>
      </w:r>
      <w:r w:rsidDel="00311FF5">
        <w:t xml:space="preserve"> delar </w:t>
      </w:r>
      <w:r w:rsidRPr="0033295C" w:rsidDel="00311FF5">
        <w:t>Riksrevisionen</w:t>
      </w:r>
      <w:r w:rsidDel="00311FF5">
        <w:t xml:space="preserve">s bedömning </w:t>
      </w:r>
      <w:r w:rsidRPr="0033295C" w:rsidDel="00311FF5">
        <w:t xml:space="preserve">att det </w:t>
      </w:r>
      <w:r w:rsidDel="00311FF5">
        <w:t xml:space="preserve">kan </w:t>
      </w:r>
      <w:r w:rsidRPr="0033295C" w:rsidDel="00311FF5">
        <w:t>finn</w:t>
      </w:r>
      <w:r w:rsidR="00F42AA3">
        <w:t>a</w:t>
      </w:r>
      <w:r w:rsidRPr="0033295C" w:rsidDel="00311FF5">
        <w:t xml:space="preserve">s anledning att </w:t>
      </w:r>
      <w:r w:rsidRPr="0033295C">
        <w:t>analysera</w:t>
      </w:r>
      <w:r w:rsidRPr="0033295C" w:rsidDel="00311FF5">
        <w:t xml:space="preserve"> hur det </w:t>
      </w:r>
      <w:r w:rsidRPr="0033295C">
        <w:t xml:space="preserve">särskilda sektorsansvaret </w:t>
      </w:r>
      <w:r w:rsidRPr="0033295C" w:rsidDel="00311FF5">
        <w:t xml:space="preserve">kan </w:t>
      </w:r>
      <w:r w:rsidR="002B2459">
        <w:t>tydliggöras</w:t>
      </w:r>
      <w:r w:rsidRPr="0033295C" w:rsidDel="00311FF5">
        <w:t xml:space="preserve"> i den planerade handlingsplanen för </w:t>
      </w:r>
      <w:r w:rsidR="002B2459">
        <w:t xml:space="preserve">strategin för systematisk uppföljning av funktionshinderspolitiken för </w:t>
      </w:r>
      <w:r w:rsidRPr="0033295C" w:rsidDel="00311FF5">
        <w:t xml:space="preserve">2026–2031. </w:t>
      </w:r>
      <w:r>
        <w:t xml:space="preserve">Regeringen delar </w:t>
      </w:r>
      <w:r w:rsidDel="00733852">
        <w:t xml:space="preserve">även </w:t>
      </w:r>
      <w:r>
        <w:t xml:space="preserve">Riksrevisionens bedömning att </w:t>
      </w:r>
      <w:r w:rsidRPr="000573A5">
        <w:t xml:space="preserve">det </w:t>
      </w:r>
      <w:r>
        <w:t xml:space="preserve">kan finnas anledning att ge fler myndigheter ett </w:t>
      </w:r>
      <w:r w:rsidRPr="000573A5">
        <w:t>sektorsansvar</w:t>
      </w:r>
      <w:r>
        <w:t>.</w:t>
      </w:r>
      <w:r w:rsidRPr="000573A5">
        <w:t xml:space="preserve"> </w:t>
      </w:r>
      <w:r>
        <w:t xml:space="preserve">Regeringen anser dock att </w:t>
      </w:r>
      <w:r w:rsidDel="00733852">
        <w:t xml:space="preserve">ett sådant övervägande </w:t>
      </w:r>
      <w:r>
        <w:t>måste föregås av en analys av den roll de befintliga sektorsmyndigheterna kan eller bör ha för genomförandet av strategin</w:t>
      </w:r>
      <w:r w:rsidR="00AE6D7C">
        <w:t xml:space="preserve"> </w:t>
      </w:r>
      <w:r w:rsidR="00AE6D7C" w:rsidRPr="00AE6D7C">
        <w:t>(S2021/06595)</w:t>
      </w:r>
      <w:r w:rsidR="00AE6D7C">
        <w:t xml:space="preserve"> </w:t>
      </w:r>
      <w:r>
        <w:t>för att vara ett verkningsfullt styrmedel för funktionshinderspolitiken.</w:t>
      </w:r>
    </w:p>
    <w:p w14:paraId="13116A21" w14:textId="3B8B1B46" w:rsidR="00E82220" w:rsidRPr="00C03EE1" w:rsidRDefault="00E82220" w:rsidP="008F1553">
      <w:pPr>
        <w:pStyle w:val="Rubrik1"/>
      </w:pPr>
      <w:bookmarkStart w:id="17" w:name="_Toc174003175"/>
      <w:bookmarkStart w:id="18" w:name="_Toc193962183"/>
      <w:r w:rsidRPr="00C03EE1">
        <w:t>Regeringens åtgärder med anledning av Riksrevisionens iakttagelser</w:t>
      </w:r>
      <w:bookmarkEnd w:id="17"/>
      <w:bookmarkEnd w:id="18"/>
    </w:p>
    <w:p w14:paraId="51E724C4" w14:textId="7731AAF3" w:rsidR="00605A7D" w:rsidRPr="00C03EE1" w:rsidRDefault="00E82220" w:rsidP="00B0302B">
      <w:pPr>
        <w:pStyle w:val="Brdtextmedindrag"/>
        <w:ind w:firstLine="0"/>
      </w:pPr>
      <w:r w:rsidRPr="00C03EE1">
        <w:t xml:space="preserve">Riksrevisionens granskning utgör ett värdefullt underlag i det fortsatta arbetet med att förverkliga funktionshinderspolitiken. Under den period </w:t>
      </w:r>
      <w:r w:rsidR="0061404A">
        <w:t>s</w:t>
      </w:r>
      <w:r w:rsidRPr="00C03EE1">
        <w:t xml:space="preserve">om Riksrevisionens granskning har pågått har regeringen vidtagit flera åtgärder som syftar till att skapa bättre förutsättningar för att genomföra funktionshinderspolitiken. </w:t>
      </w:r>
    </w:p>
    <w:p w14:paraId="788C568E" w14:textId="09DAF032" w:rsidR="00E82220" w:rsidRPr="00C03EE1" w:rsidRDefault="00E82220" w:rsidP="00C03EE1">
      <w:pPr>
        <w:pStyle w:val="Brdtextmedindrag"/>
      </w:pPr>
      <w:r w:rsidRPr="00C03EE1">
        <w:t xml:space="preserve">I </w:t>
      </w:r>
      <w:proofErr w:type="spellStart"/>
      <w:r w:rsidRPr="00C03EE1">
        <w:t>MFD:s</w:t>
      </w:r>
      <w:proofErr w:type="spellEnd"/>
      <w:r w:rsidRPr="00C03EE1">
        <w:t xml:space="preserve"> regleringsbrev för 2024 har regeringen </w:t>
      </w:r>
      <w:proofErr w:type="gramStart"/>
      <w:r w:rsidRPr="00C03EE1">
        <w:t>bl.a.</w:t>
      </w:r>
      <w:proofErr w:type="gramEnd"/>
      <w:r w:rsidRPr="00C03EE1">
        <w:t xml:space="preserve"> gett MFD i uppdrag att informera berörda myndigheter, regioner, kommuner, det civila samhället samt andra relevanta aktörer om de rekommendationer som F</w:t>
      </w:r>
      <w:r w:rsidR="00570E53">
        <w:t>N:</w:t>
      </w:r>
      <w:r w:rsidRPr="00C03EE1">
        <w:t>s kommitté för rättigheter för personer med funktionsnedsättning har lämnat till Sverige (CRPD/C/SWE/CO/2–3). I uppdraget ingår att MFD ska inhämta berörda aktörers bedömning i fråga om vad rekommendationerna kan innebära för respektive aktör utifrån en nationell kontext (S2024/01020). Flera av rekommendationerna berör de prioriterade samhällsområdena som omfattas av strategin för systematisk uppföljning av funktionshinderspolitiken samt de utpekade myndigheterna</w:t>
      </w:r>
      <w:r w:rsidR="00B77E6C">
        <w:t xml:space="preserve"> som omfattas av strategin</w:t>
      </w:r>
      <w:r w:rsidRPr="00C03EE1">
        <w:t xml:space="preserve">. </w:t>
      </w:r>
    </w:p>
    <w:p w14:paraId="3AE1803F" w14:textId="50D486BA" w:rsidR="00E82220" w:rsidRPr="00C03EE1" w:rsidRDefault="00E82220" w:rsidP="00C03EE1">
      <w:pPr>
        <w:pStyle w:val="Brdtextmedindrag"/>
      </w:pPr>
      <w:r w:rsidRPr="00C03EE1">
        <w:t>Regeringen har påbörjat arbetet med att ta fram en handlingsplan för genomförandet av funktionshinderspolitiken kopplat till strategin</w:t>
      </w:r>
      <w:r w:rsidR="00BB0AFF">
        <w:t xml:space="preserve"> </w:t>
      </w:r>
      <w:r w:rsidR="00896D3C">
        <w:t xml:space="preserve">för systematisk uppföljning av funktionshinderspolitiken </w:t>
      </w:r>
      <w:r w:rsidR="00BB0AFF" w:rsidRPr="00BB0AFF">
        <w:t>(S2021/06595)</w:t>
      </w:r>
      <w:r w:rsidR="002E2874">
        <w:t xml:space="preserve"> </w:t>
      </w:r>
      <w:r w:rsidR="002E2874" w:rsidRPr="002E2874">
        <w:t>som aviserades i budgetpropositionen för 2025</w:t>
      </w:r>
      <w:r w:rsidRPr="00C03EE1">
        <w:t xml:space="preserve">. </w:t>
      </w:r>
    </w:p>
    <w:p w14:paraId="7801B1B2" w14:textId="3D3EBBED" w:rsidR="00E82220" w:rsidRPr="00C03EE1" w:rsidRDefault="00E82220" w:rsidP="00C03EE1">
      <w:pPr>
        <w:pStyle w:val="Brdtextmedindrag"/>
      </w:pPr>
      <w:bookmarkStart w:id="19" w:name="_Hlk189137072"/>
      <w:r w:rsidRPr="00C03EE1">
        <w:t xml:space="preserve">I </w:t>
      </w:r>
      <w:proofErr w:type="spellStart"/>
      <w:r w:rsidRPr="00C03EE1">
        <w:t>MFD:s</w:t>
      </w:r>
      <w:proofErr w:type="spellEnd"/>
      <w:r w:rsidRPr="00C03EE1">
        <w:t xml:space="preserve"> regleringsbrev för 2025 gav regeringen MFD i uppdrag att</w:t>
      </w:r>
      <w:bookmarkEnd w:id="19"/>
      <w:r w:rsidRPr="00C03EE1">
        <w:t xml:space="preserve"> ta fram och redovisa ett förslag till en nationell handlingsplan för funktionshinderspolitiken (S2024/02156). I uppdraget ingår att analysera de utmaningar som finns inom varje prioriterat område i strategin och lämna förslag till åtgärder för att uppfylla det nationella målet för funktionshinderspolitiken. Myndigheten ska även redogöra för hur de föreslagna åtgärderna förväntas bidra till </w:t>
      </w:r>
      <w:r w:rsidR="000528F6">
        <w:t xml:space="preserve">att </w:t>
      </w:r>
      <w:r w:rsidRPr="00C03EE1">
        <w:t xml:space="preserve">uppfylla det nationella målet för funktionshinderspolitiken. Vidare ska myndigheten föreslå hur </w:t>
      </w:r>
      <w:r w:rsidRPr="00C03EE1">
        <w:lastRenderedPageBreak/>
        <w:t xml:space="preserve">myndigheternas särskilda sektorsansvar för funktionshinderspolitiken kan beaktas i den föreslagna handlingsplanen. Vid genomförandet av uppdraget ska myndigheten föra dialog med, samt inhämta synpunkter, från berörda myndigheter om förslagen på respektive prioriterat område. I arbetet ska även de observationer och rekommendationer som FN:s kommitté för rättigheter för personer med funktionsnedsättning lämnat till Sverige beaktas. </w:t>
      </w:r>
    </w:p>
    <w:p w14:paraId="740AFE6F" w14:textId="77777777" w:rsidR="00E82220" w:rsidRPr="00C03EE1" w:rsidRDefault="00E82220" w:rsidP="00C03EE1">
      <w:pPr>
        <w:pStyle w:val="Brdtextmedindrag"/>
      </w:pPr>
      <w:r w:rsidRPr="00C03EE1">
        <w:t xml:space="preserve">I Regeringskansliet pågår ett arbete för att förbättra tillgången till statistik och andra kvantitativa uppgifter på flera områden i syfte att förbättra uppföljningen av funktionshinderspolitiken. </w:t>
      </w:r>
    </w:p>
    <w:p w14:paraId="64CFE36E" w14:textId="6E07C3B4" w:rsidR="00E82220" w:rsidRPr="00C03EE1" w:rsidRDefault="001F7018" w:rsidP="00C03EE1">
      <w:pPr>
        <w:pStyle w:val="Brdtextmedindrag"/>
      </w:pPr>
      <w:r>
        <w:t>Exempelvis, f</w:t>
      </w:r>
      <w:r w:rsidR="00E82220" w:rsidRPr="00C03EE1">
        <w:t xml:space="preserve">ör att kunna följa upp </w:t>
      </w:r>
      <w:r w:rsidR="002E2874">
        <w:t>situationen</w:t>
      </w:r>
      <w:r w:rsidR="00E82220" w:rsidRPr="00C03EE1">
        <w:t xml:space="preserve"> för barn och elever med funktionsnedsättning i </w:t>
      </w:r>
      <w:r w:rsidR="002E2874">
        <w:t>skolväsendet</w:t>
      </w:r>
      <w:r w:rsidR="00E82220" w:rsidRPr="00C03EE1">
        <w:t xml:space="preserve"> </w:t>
      </w:r>
      <w:r>
        <w:t xml:space="preserve">så </w:t>
      </w:r>
      <w:r w:rsidR="00E82220" w:rsidRPr="00C03EE1">
        <w:t xml:space="preserve">har regeringen gett Statens skolverk ett uppdrag i myndighetens regleringsbrev för 2025. </w:t>
      </w:r>
      <w:r w:rsidR="002E2874">
        <w:t>S</w:t>
      </w:r>
      <w:r w:rsidR="00E82220" w:rsidRPr="00C03EE1">
        <w:t>kolverk</w:t>
      </w:r>
      <w:r w:rsidR="002E2874">
        <w:t>et</w:t>
      </w:r>
      <w:r w:rsidR="00E82220" w:rsidRPr="00C03EE1">
        <w:t xml:space="preserve"> ska </w:t>
      </w:r>
      <w:proofErr w:type="gramStart"/>
      <w:r w:rsidR="002E2874">
        <w:t>bl.a.</w:t>
      </w:r>
      <w:proofErr w:type="gramEnd"/>
      <w:r w:rsidR="002E2874">
        <w:t xml:space="preserve"> </w:t>
      </w:r>
      <w:r w:rsidR="00E82220" w:rsidRPr="00C03EE1">
        <w:t>analysera och lämna förslag på vilka uppgifter från patientregistret som bör samköras med de individbaserade uppgifter som Skolverket tar in enligt myndighetens föreskrifter (SKOLFS 2011:142) om uppgiftsinsamling från huvudmännen inom skolväsendet m.m. gällande kunskapsresultat och olika former av stödåtgärder. Utgångspunkten för arbetet ska vara förslagen i betänkandet Uppföljning för utveckling – ett hållbart system för samlad kunskap om villkoren för barn och elever med funktionsnedsättning i förskola och skola (SOU 2023:95, avsnitt 10.2).</w:t>
      </w:r>
    </w:p>
    <w:p w14:paraId="1654DD96" w14:textId="77777777" w:rsidR="00E82220" w:rsidRPr="00C03EE1" w:rsidRDefault="00E82220" w:rsidP="00C03EE1">
      <w:pPr>
        <w:pStyle w:val="Brdtextmedindrag"/>
      </w:pPr>
      <w:r w:rsidRPr="00C03EE1">
        <w:t>Mot bakgrund av de åtgärder regeringen har vidtagit och vidtar anser regeringen att det för närvarande inte finns skäl att vidta ytterligare åtgärder utifrån de rekommendationer som Riksrevisionen lämnar.</w:t>
      </w:r>
    </w:p>
    <w:p w14:paraId="676E8576" w14:textId="50C5892D" w:rsidR="00ED45B8" w:rsidRPr="00F55DC4" w:rsidRDefault="00E82220" w:rsidP="00C03EE1">
      <w:pPr>
        <w:pStyle w:val="Brdtextmedindrag"/>
        <w:sectPr w:rsidR="00ED45B8" w:rsidRPr="00F55DC4" w:rsidSect="00155500">
          <w:headerReference w:type="even" r:id="rId27"/>
          <w:headerReference w:type="default" r:id="rId28"/>
          <w:footerReference w:type="even" r:id="rId29"/>
          <w:footerReference w:type="default" r:id="rId30"/>
          <w:headerReference w:type="first" r:id="rId31"/>
          <w:footerReference w:type="first" r:id="rId32"/>
          <w:type w:val="continuous"/>
          <w:pgSz w:w="9356" w:h="13721" w:code="9"/>
          <w:pgMar w:top="794" w:right="2438" w:bottom="1191" w:left="1021" w:header="0" w:footer="709" w:gutter="0"/>
          <w:cols w:space="708"/>
          <w:docGrid w:linePitch="360"/>
        </w:sectPr>
      </w:pPr>
      <w:r w:rsidRPr="00C03EE1">
        <w:t>Genom denna skrivelse anser regeringen att Riksrevisionens rapport är slutbehandlad.</w:t>
      </w:r>
    </w:p>
    <w:p w14:paraId="2ED6CB44" w14:textId="0E6BCA39" w:rsidR="00ED45B8" w:rsidRDefault="00E82220" w:rsidP="005805F0">
      <w:pPr>
        <w:pStyle w:val="Bilagarubrik"/>
      </w:pPr>
      <w:bookmarkStart w:id="20" w:name="_Toc193962184"/>
      <w:r>
        <w:lastRenderedPageBreak/>
        <w:t xml:space="preserve">Från vision till verklighet </w:t>
      </w:r>
      <w:r>
        <w:br/>
        <w:t>– sektorsansvaret i funktionshinderspolitiken (</w:t>
      </w:r>
      <w:proofErr w:type="spellStart"/>
      <w:r>
        <w:t>RiR</w:t>
      </w:r>
      <w:proofErr w:type="spellEnd"/>
      <w:r>
        <w:t xml:space="preserve"> 2024:22)</w:t>
      </w:r>
      <w:bookmarkEnd w:id="20"/>
    </w:p>
    <w:p w14:paraId="6DDCBDF3" w14:textId="5839B77C" w:rsidR="00E82220" w:rsidRDefault="00E82220">
      <w:pPr>
        <w:rPr>
          <w:rFonts w:ascii="Times New Roman" w:hAnsi="Times New Roman"/>
          <w:sz w:val="20"/>
        </w:rPr>
      </w:pPr>
      <w:r>
        <w:br w:type="page"/>
      </w:r>
    </w:p>
    <w:p w14:paraId="3940F487" w14:textId="0BF1A8C7" w:rsidR="00E82220" w:rsidRDefault="00E82220">
      <w:pPr>
        <w:rPr>
          <w:rFonts w:ascii="Times New Roman" w:hAnsi="Times New Roman"/>
          <w:sz w:val="20"/>
        </w:rPr>
      </w:pPr>
      <w:r>
        <w:lastRenderedPageBreak/>
        <w:br w:type="page"/>
      </w:r>
    </w:p>
    <w:p w14:paraId="50E48394" w14:textId="6998A1D3" w:rsidR="00E82220" w:rsidRDefault="00E82220">
      <w:pPr>
        <w:rPr>
          <w:rFonts w:ascii="Times New Roman" w:hAnsi="Times New Roman"/>
          <w:sz w:val="20"/>
        </w:rPr>
      </w:pPr>
      <w:r>
        <w:lastRenderedPageBreak/>
        <w:br w:type="page"/>
      </w:r>
    </w:p>
    <w:p w14:paraId="1F850C6C" w14:textId="4E3A4CDF" w:rsidR="00E82220" w:rsidRDefault="00E82220">
      <w:pPr>
        <w:rPr>
          <w:rFonts w:ascii="Times New Roman" w:hAnsi="Times New Roman"/>
          <w:sz w:val="20"/>
        </w:rPr>
      </w:pPr>
      <w:r>
        <w:lastRenderedPageBreak/>
        <w:br w:type="page"/>
      </w:r>
    </w:p>
    <w:p w14:paraId="2DA3E559" w14:textId="03A2551D" w:rsidR="00E82220" w:rsidRDefault="00E82220">
      <w:pPr>
        <w:rPr>
          <w:rFonts w:ascii="Times New Roman" w:hAnsi="Times New Roman"/>
          <w:sz w:val="20"/>
        </w:rPr>
      </w:pPr>
      <w:r>
        <w:lastRenderedPageBreak/>
        <w:br w:type="page"/>
      </w:r>
    </w:p>
    <w:p w14:paraId="05A7DB7B" w14:textId="139BBC07" w:rsidR="00E82220" w:rsidRDefault="00E82220">
      <w:pPr>
        <w:rPr>
          <w:rFonts w:ascii="Times New Roman" w:hAnsi="Times New Roman"/>
          <w:sz w:val="20"/>
        </w:rPr>
      </w:pPr>
      <w:r>
        <w:lastRenderedPageBreak/>
        <w:br w:type="page"/>
      </w:r>
    </w:p>
    <w:p w14:paraId="588910D0" w14:textId="1D56E537" w:rsidR="00E82220" w:rsidRDefault="00E82220">
      <w:pPr>
        <w:rPr>
          <w:rFonts w:ascii="Times New Roman" w:hAnsi="Times New Roman"/>
          <w:sz w:val="20"/>
        </w:rPr>
      </w:pPr>
      <w:r>
        <w:lastRenderedPageBreak/>
        <w:br w:type="page"/>
      </w:r>
    </w:p>
    <w:p w14:paraId="29A426CE" w14:textId="19716CAD" w:rsidR="00E82220" w:rsidRDefault="00E82220">
      <w:pPr>
        <w:rPr>
          <w:rFonts w:ascii="Times New Roman" w:hAnsi="Times New Roman"/>
          <w:sz w:val="20"/>
        </w:rPr>
      </w:pPr>
      <w:r>
        <w:lastRenderedPageBreak/>
        <w:br w:type="page"/>
      </w:r>
    </w:p>
    <w:p w14:paraId="2F62F966" w14:textId="03067BA6" w:rsidR="00E82220" w:rsidRDefault="00E82220">
      <w:pPr>
        <w:rPr>
          <w:rFonts w:ascii="Times New Roman" w:hAnsi="Times New Roman"/>
          <w:sz w:val="20"/>
        </w:rPr>
      </w:pPr>
      <w:r>
        <w:lastRenderedPageBreak/>
        <w:br w:type="page"/>
      </w:r>
    </w:p>
    <w:p w14:paraId="2AC24E9F" w14:textId="7B4EEFE5" w:rsidR="00E82220" w:rsidRDefault="00E82220">
      <w:pPr>
        <w:rPr>
          <w:rFonts w:ascii="Times New Roman" w:hAnsi="Times New Roman"/>
          <w:sz w:val="20"/>
        </w:rPr>
      </w:pPr>
      <w:r>
        <w:lastRenderedPageBreak/>
        <w:br w:type="page"/>
      </w:r>
    </w:p>
    <w:p w14:paraId="1E5615A3" w14:textId="6788C1FD" w:rsidR="00E82220" w:rsidRDefault="00E82220">
      <w:pPr>
        <w:rPr>
          <w:rFonts w:ascii="Times New Roman" w:hAnsi="Times New Roman"/>
          <w:sz w:val="20"/>
        </w:rPr>
      </w:pPr>
      <w:r>
        <w:lastRenderedPageBreak/>
        <w:br w:type="page"/>
      </w:r>
    </w:p>
    <w:p w14:paraId="0486F476" w14:textId="485CF569" w:rsidR="00E82220" w:rsidRDefault="00E82220">
      <w:pPr>
        <w:rPr>
          <w:rFonts w:ascii="Times New Roman" w:hAnsi="Times New Roman"/>
          <w:sz w:val="20"/>
        </w:rPr>
      </w:pPr>
      <w:r>
        <w:lastRenderedPageBreak/>
        <w:br w:type="page"/>
      </w:r>
    </w:p>
    <w:p w14:paraId="313F8CDF" w14:textId="6E0C04AD" w:rsidR="00E82220" w:rsidRDefault="00E82220">
      <w:pPr>
        <w:rPr>
          <w:rFonts w:ascii="Times New Roman" w:hAnsi="Times New Roman"/>
          <w:sz w:val="20"/>
        </w:rPr>
      </w:pPr>
      <w:r>
        <w:lastRenderedPageBreak/>
        <w:br w:type="page"/>
      </w:r>
    </w:p>
    <w:p w14:paraId="5E1C4D7E" w14:textId="7ED5C34B" w:rsidR="00E82220" w:rsidRDefault="00E82220">
      <w:pPr>
        <w:rPr>
          <w:rFonts w:ascii="Times New Roman" w:hAnsi="Times New Roman"/>
          <w:sz w:val="20"/>
        </w:rPr>
      </w:pPr>
      <w:r>
        <w:lastRenderedPageBreak/>
        <w:br w:type="page"/>
      </w:r>
    </w:p>
    <w:p w14:paraId="69B2235B" w14:textId="720357DC" w:rsidR="00E82220" w:rsidRDefault="00E82220">
      <w:pPr>
        <w:rPr>
          <w:rFonts w:ascii="Times New Roman" w:hAnsi="Times New Roman"/>
          <w:sz w:val="20"/>
        </w:rPr>
      </w:pPr>
      <w:r>
        <w:lastRenderedPageBreak/>
        <w:br w:type="page"/>
      </w:r>
    </w:p>
    <w:p w14:paraId="054E9227" w14:textId="3249A621" w:rsidR="00E82220" w:rsidRDefault="00E82220">
      <w:pPr>
        <w:rPr>
          <w:rFonts w:ascii="Times New Roman" w:hAnsi="Times New Roman"/>
          <w:sz w:val="20"/>
        </w:rPr>
      </w:pPr>
      <w:r>
        <w:lastRenderedPageBreak/>
        <w:br w:type="page"/>
      </w:r>
    </w:p>
    <w:p w14:paraId="4E771029" w14:textId="48B3DC5F" w:rsidR="00E82220" w:rsidRDefault="00E82220">
      <w:pPr>
        <w:rPr>
          <w:rFonts w:ascii="Times New Roman" w:hAnsi="Times New Roman"/>
          <w:sz w:val="20"/>
        </w:rPr>
      </w:pPr>
      <w:r>
        <w:lastRenderedPageBreak/>
        <w:br w:type="page"/>
      </w:r>
    </w:p>
    <w:p w14:paraId="3719FC6F" w14:textId="7AF5F295" w:rsidR="00E82220" w:rsidRDefault="00E82220">
      <w:pPr>
        <w:rPr>
          <w:rFonts w:ascii="Times New Roman" w:hAnsi="Times New Roman"/>
          <w:sz w:val="20"/>
        </w:rPr>
      </w:pPr>
      <w:r>
        <w:lastRenderedPageBreak/>
        <w:br w:type="page"/>
      </w:r>
    </w:p>
    <w:p w14:paraId="48682A2D" w14:textId="5F26D77D" w:rsidR="00E82220" w:rsidRDefault="00E82220">
      <w:pPr>
        <w:rPr>
          <w:rFonts w:ascii="Times New Roman" w:hAnsi="Times New Roman"/>
          <w:sz w:val="20"/>
        </w:rPr>
      </w:pPr>
      <w:r>
        <w:lastRenderedPageBreak/>
        <w:br w:type="page"/>
      </w:r>
    </w:p>
    <w:p w14:paraId="7025B9C3" w14:textId="7254687F" w:rsidR="00E82220" w:rsidRDefault="00E82220">
      <w:pPr>
        <w:rPr>
          <w:rFonts w:ascii="Times New Roman" w:hAnsi="Times New Roman"/>
          <w:sz w:val="20"/>
        </w:rPr>
      </w:pPr>
      <w:r>
        <w:lastRenderedPageBreak/>
        <w:br w:type="page"/>
      </w:r>
    </w:p>
    <w:p w14:paraId="2B39B751" w14:textId="603A568C" w:rsidR="00E82220" w:rsidRDefault="00E82220">
      <w:pPr>
        <w:rPr>
          <w:rFonts w:ascii="Times New Roman" w:hAnsi="Times New Roman"/>
          <w:sz w:val="20"/>
        </w:rPr>
      </w:pPr>
      <w:r>
        <w:lastRenderedPageBreak/>
        <w:br w:type="page"/>
      </w:r>
    </w:p>
    <w:p w14:paraId="39171493" w14:textId="457D0B77" w:rsidR="00E82220" w:rsidRDefault="00E82220">
      <w:pPr>
        <w:rPr>
          <w:rFonts w:ascii="Times New Roman" w:hAnsi="Times New Roman"/>
          <w:sz w:val="20"/>
        </w:rPr>
      </w:pPr>
      <w:r>
        <w:lastRenderedPageBreak/>
        <w:br w:type="page"/>
      </w:r>
    </w:p>
    <w:p w14:paraId="692DB9AE" w14:textId="1A39462B" w:rsidR="00E82220" w:rsidRDefault="00E82220">
      <w:pPr>
        <w:rPr>
          <w:rFonts w:ascii="Times New Roman" w:hAnsi="Times New Roman"/>
          <w:sz w:val="20"/>
        </w:rPr>
      </w:pPr>
      <w:r>
        <w:lastRenderedPageBreak/>
        <w:br w:type="page"/>
      </w:r>
    </w:p>
    <w:p w14:paraId="2245A010" w14:textId="641A4161" w:rsidR="00E82220" w:rsidRDefault="00E82220">
      <w:pPr>
        <w:rPr>
          <w:rFonts w:ascii="Times New Roman" w:hAnsi="Times New Roman"/>
          <w:sz w:val="20"/>
        </w:rPr>
      </w:pPr>
      <w:r>
        <w:lastRenderedPageBreak/>
        <w:br w:type="page"/>
      </w:r>
    </w:p>
    <w:p w14:paraId="5E4B0F96" w14:textId="00A1D62C" w:rsidR="00E82220" w:rsidRDefault="00E82220">
      <w:pPr>
        <w:rPr>
          <w:rFonts w:ascii="Times New Roman" w:hAnsi="Times New Roman"/>
          <w:sz w:val="20"/>
        </w:rPr>
      </w:pPr>
      <w:r>
        <w:lastRenderedPageBreak/>
        <w:br w:type="page"/>
      </w:r>
    </w:p>
    <w:p w14:paraId="5BA1FFF1" w14:textId="70E4B5F6" w:rsidR="00E82220" w:rsidRDefault="00E82220">
      <w:pPr>
        <w:rPr>
          <w:rFonts w:ascii="Times New Roman" w:hAnsi="Times New Roman"/>
          <w:sz w:val="20"/>
        </w:rPr>
      </w:pPr>
      <w:r>
        <w:lastRenderedPageBreak/>
        <w:br w:type="page"/>
      </w:r>
    </w:p>
    <w:p w14:paraId="11259BE0" w14:textId="6AD99D70" w:rsidR="00E82220" w:rsidRDefault="00E82220">
      <w:pPr>
        <w:rPr>
          <w:rFonts w:ascii="Times New Roman" w:hAnsi="Times New Roman"/>
          <w:sz w:val="20"/>
        </w:rPr>
      </w:pPr>
      <w:r>
        <w:lastRenderedPageBreak/>
        <w:br w:type="page"/>
      </w:r>
    </w:p>
    <w:p w14:paraId="3979D350" w14:textId="11AC8732" w:rsidR="00E82220" w:rsidRDefault="00E82220">
      <w:pPr>
        <w:rPr>
          <w:rFonts w:ascii="Times New Roman" w:hAnsi="Times New Roman"/>
          <w:sz w:val="20"/>
        </w:rPr>
      </w:pPr>
      <w:r>
        <w:lastRenderedPageBreak/>
        <w:br w:type="page"/>
      </w:r>
    </w:p>
    <w:p w14:paraId="22CB488E" w14:textId="6BAB3CAF" w:rsidR="00E82220" w:rsidRDefault="00E82220">
      <w:pPr>
        <w:rPr>
          <w:rFonts w:ascii="Times New Roman" w:hAnsi="Times New Roman"/>
          <w:sz w:val="20"/>
        </w:rPr>
      </w:pPr>
      <w:r>
        <w:lastRenderedPageBreak/>
        <w:br w:type="page"/>
      </w:r>
    </w:p>
    <w:p w14:paraId="23440242" w14:textId="03175B0C" w:rsidR="00E82220" w:rsidRDefault="00E82220">
      <w:pPr>
        <w:rPr>
          <w:rFonts w:ascii="Times New Roman" w:hAnsi="Times New Roman"/>
          <w:sz w:val="20"/>
        </w:rPr>
      </w:pPr>
      <w:r>
        <w:lastRenderedPageBreak/>
        <w:br w:type="page"/>
      </w:r>
    </w:p>
    <w:p w14:paraId="320C9043" w14:textId="270716F6" w:rsidR="00E82220" w:rsidRDefault="00E82220">
      <w:pPr>
        <w:rPr>
          <w:rFonts w:ascii="Times New Roman" w:hAnsi="Times New Roman"/>
          <w:sz w:val="20"/>
        </w:rPr>
      </w:pPr>
      <w:r>
        <w:lastRenderedPageBreak/>
        <w:br w:type="page"/>
      </w:r>
    </w:p>
    <w:p w14:paraId="5608A3D2" w14:textId="2481A1EE" w:rsidR="00E82220" w:rsidRDefault="00E82220">
      <w:pPr>
        <w:rPr>
          <w:rFonts w:ascii="Times New Roman" w:hAnsi="Times New Roman"/>
          <w:sz w:val="20"/>
        </w:rPr>
      </w:pPr>
      <w:r>
        <w:lastRenderedPageBreak/>
        <w:br w:type="page"/>
      </w:r>
    </w:p>
    <w:p w14:paraId="1C2DFDDB" w14:textId="2B707E98" w:rsidR="00E82220" w:rsidRDefault="00E82220">
      <w:pPr>
        <w:rPr>
          <w:rFonts w:ascii="Times New Roman" w:hAnsi="Times New Roman"/>
          <w:sz w:val="20"/>
        </w:rPr>
      </w:pPr>
      <w:r>
        <w:lastRenderedPageBreak/>
        <w:br w:type="page"/>
      </w:r>
    </w:p>
    <w:p w14:paraId="15B5645D" w14:textId="6AD800C6" w:rsidR="00E82220" w:rsidRDefault="00E82220">
      <w:pPr>
        <w:rPr>
          <w:rFonts w:ascii="Times New Roman" w:hAnsi="Times New Roman"/>
          <w:sz w:val="20"/>
        </w:rPr>
      </w:pPr>
      <w:r>
        <w:lastRenderedPageBreak/>
        <w:br w:type="page"/>
      </w:r>
    </w:p>
    <w:p w14:paraId="7BA2A696" w14:textId="29DDAFAC" w:rsidR="00E82220" w:rsidRDefault="00E82220">
      <w:pPr>
        <w:rPr>
          <w:rFonts w:ascii="Times New Roman" w:hAnsi="Times New Roman"/>
          <w:sz w:val="20"/>
        </w:rPr>
      </w:pPr>
      <w:r>
        <w:lastRenderedPageBreak/>
        <w:br w:type="page"/>
      </w:r>
    </w:p>
    <w:p w14:paraId="38A9119B" w14:textId="49154305" w:rsidR="00E82220" w:rsidRDefault="00E82220">
      <w:pPr>
        <w:rPr>
          <w:rFonts w:ascii="Times New Roman" w:hAnsi="Times New Roman"/>
          <w:sz w:val="20"/>
        </w:rPr>
      </w:pPr>
      <w:r>
        <w:lastRenderedPageBreak/>
        <w:br w:type="page"/>
      </w:r>
    </w:p>
    <w:p w14:paraId="4FB8FD3E" w14:textId="06D818FB" w:rsidR="00E82220" w:rsidRDefault="00E82220">
      <w:pPr>
        <w:rPr>
          <w:rFonts w:ascii="Times New Roman" w:hAnsi="Times New Roman"/>
          <w:sz w:val="20"/>
        </w:rPr>
      </w:pPr>
      <w:r>
        <w:lastRenderedPageBreak/>
        <w:br w:type="page"/>
      </w:r>
    </w:p>
    <w:p w14:paraId="2B43066A" w14:textId="4559D0F2" w:rsidR="00E82220" w:rsidRDefault="00E82220">
      <w:pPr>
        <w:rPr>
          <w:rFonts w:ascii="Times New Roman" w:hAnsi="Times New Roman"/>
          <w:sz w:val="20"/>
        </w:rPr>
      </w:pPr>
      <w:r>
        <w:lastRenderedPageBreak/>
        <w:br w:type="page"/>
      </w:r>
    </w:p>
    <w:p w14:paraId="21B1B5D9" w14:textId="399A08D2" w:rsidR="00E82220" w:rsidRDefault="00E82220">
      <w:pPr>
        <w:rPr>
          <w:rFonts w:ascii="Times New Roman" w:hAnsi="Times New Roman"/>
          <w:sz w:val="20"/>
        </w:rPr>
      </w:pPr>
      <w:r>
        <w:lastRenderedPageBreak/>
        <w:br w:type="page"/>
      </w:r>
    </w:p>
    <w:p w14:paraId="65512299" w14:textId="74A93E44" w:rsidR="00E82220" w:rsidRDefault="00E82220">
      <w:pPr>
        <w:rPr>
          <w:rFonts w:ascii="Times New Roman" w:hAnsi="Times New Roman"/>
          <w:sz w:val="20"/>
        </w:rPr>
      </w:pPr>
      <w:r>
        <w:lastRenderedPageBreak/>
        <w:br w:type="page"/>
      </w:r>
    </w:p>
    <w:p w14:paraId="1BC6AC1E" w14:textId="2FC5C6A7" w:rsidR="00E82220" w:rsidRDefault="00E82220">
      <w:pPr>
        <w:rPr>
          <w:rFonts w:ascii="Times New Roman" w:hAnsi="Times New Roman"/>
          <w:sz w:val="20"/>
        </w:rPr>
      </w:pPr>
      <w:r>
        <w:lastRenderedPageBreak/>
        <w:br w:type="page"/>
      </w:r>
    </w:p>
    <w:p w14:paraId="5162C0A5" w14:textId="54855AD3" w:rsidR="00E82220" w:rsidRDefault="00E82220">
      <w:pPr>
        <w:rPr>
          <w:rFonts w:ascii="Times New Roman" w:hAnsi="Times New Roman"/>
          <w:sz w:val="20"/>
        </w:rPr>
      </w:pPr>
      <w:r>
        <w:lastRenderedPageBreak/>
        <w:br w:type="page"/>
      </w:r>
    </w:p>
    <w:p w14:paraId="1AFA252D" w14:textId="0970DEA2" w:rsidR="00E82220" w:rsidRDefault="00E82220">
      <w:pPr>
        <w:rPr>
          <w:rFonts w:ascii="Times New Roman" w:hAnsi="Times New Roman"/>
          <w:sz w:val="20"/>
        </w:rPr>
      </w:pPr>
      <w:r>
        <w:lastRenderedPageBreak/>
        <w:br w:type="page"/>
      </w:r>
    </w:p>
    <w:p w14:paraId="4A199191" w14:textId="51F241AA" w:rsidR="00E82220" w:rsidRDefault="00E82220">
      <w:pPr>
        <w:rPr>
          <w:rFonts w:ascii="Times New Roman" w:hAnsi="Times New Roman"/>
          <w:sz w:val="20"/>
        </w:rPr>
      </w:pPr>
      <w:r>
        <w:lastRenderedPageBreak/>
        <w:br w:type="page"/>
      </w:r>
    </w:p>
    <w:p w14:paraId="55CDF65E" w14:textId="5971454B" w:rsidR="00E82220" w:rsidRDefault="00E82220">
      <w:pPr>
        <w:rPr>
          <w:rFonts w:ascii="Times New Roman" w:hAnsi="Times New Roman"/>
          <w:sz w:val="20"/>
        </w:rPr>
      </w:pPr>
      <w:r>
        <w:lastRenderedPageBreak/>
        <w:br w:type="page"/>
      </w:r>
    </w:p>
    <w:p w14:paraId="697C4395" w14:textId="5F399633" w:rsidR="00E82220" w:rsidRDefault="00E82220">
      <w:pPr>
        <w:rPr>
          <w:rFonts w:ascii="Times New Roman" w:hAnsi="Times New Roman"/>
          <w:sz w:val="20"/>
        </w:rPr>
      </w:pPr>
      <w:r>
        <w:lastRenderedPageBreak/>
        <w:br w:type="page"/>
      </w:r>
    </w:p>
    <w:p w14:paraId="3F441205" w14:textId="31742E72" w:rsidR="00E82220" w:rsidRDefault="00E82220">
      <w:pPr>
        <w:rPr>
          <w:rFonts w:ascii="Times New Roman" w:hAnsi="Times New Roman"/>
          <w:sz w:val="20"/>
        </w:rPr>
      </w:pPr>
      <w:r>
        <w:lastRenderedPageBreak/>
        <w:br w:type="page"/>
      </w:r>
    </w:p>
    <w:p w14:paraId="5126A314" w14:textId="524B2409" w:rsidR="00E82220" w:rsidRDefault="00E82220">
      <w:pPr>
        <w:rPr>
          <w:rFonts w:ascii="Times New Roman" w:hAnsi="Times New Roman"/>
          <w:sz w:val="20"/>
        </w:rPr>
      </w:pPr>
      <w:r>
        <w:lastRenderedPageBreak/>
        <w:br w:type="page"/>
      </w:r>
    </w:p>
    <w:p w14:paraId="27B24B15" w14:textId="7DF727FC" w:rsidR="00E82220" w:rsidRDefault="00E82220">
      <w:pPr>
        <w:rPr>
          <w:rFonts w:ascii="Times New Roman" w:hAnsi="Times New Roman"/>
          <w:sz w:val="20"/>
        </w:rPr>
      </w:pPr>
      <w:r>
        <w:lastRenderedPageBreak/>
        <w:br w:type="page"/>
      </w:r>
    </w:p>
    <w:p w14:paraId="0DC5FA11" w14:textId="7F171A0A" w:rsidR="00E82220" w:rsidRDefault="00E82220">
      <w:pPr>
        <w:rPr>
          <w:rFonts w:ascii="Times New Roman" w:hAnsi="Times New Roman"/>
          <w:sz w:val="20"/>
        </w:rPr>
      </w:pPr>
      <w:r>
        <w:lastRenderedPageBreak/>
        <w:br w:type="page"/>
      </w:r>
    </w:p>
    <w:p w14:paraId="344EF6DB" w14:textId="546107E6" w:rsidR="00E82220" w:rsidRDefault="00E82220">
      <w:pPr>
        <w:rPr>
          <w:rFonts w:ascii="Times New Roman" w:hAnsi="Times New Roman"/>
          <w:sz w:val="20"/>
        </w:rPr>
      </w:pPr>
      <w:r>
        <w:lastRenderedPageBreak/>
        <w:br w:type="page"/>
      </w:r>
    </w:p>
    <w:p w14:paraId="2978E251" w14:textId="1D8EF626" w:rsidR="00E82220" w:rsidRDefault="00E82220">
      <w:pPr>
        <w:rPr>
          <w:rFonts w:ascii="Times New Roman" w:hAnsi="Times New Roman"/>
          <w:sz w:val="20"/>
        </w:rPr>
      </w:pPr>
      <w:r>
        <w:lastRenderedPageBreak/>
        <w:br w:type="page"/>
      </w:r>
    </w:p>
    <w:p w14:paraId="1085D68A" w14:textId="79843197" w:rsidR="00E82220" w:rsidRDefault="00E82220">
      <w:pPr>
        <w:rPr>
          <w:rFonts w:ascii="Times New Roman" w:hAnsi="Times New Roman"/>
          <w:sz w:val="20"/>
        </w:rPr>
      </w:pPr>
      <w:r>
        <w:lastRenderedPageBreak/>
        <w:br w:type="page"/>
      </w:r>
    </w:p>
    <w:p w14:paraId="5F6F564E" w14:textId="4D4ED044" w:rsidR="00E82220" w:rsidRDefault="00E82220">
      <w:pPr>
        <w:rPr>
          <w:rFonts w:ascii="Times New Roman" w:hAnsi="Times New Roman"/>
          <w:sz w:val="20"/>
        </w:rPr>
      </w:pPr>
      <w:r>
        <w:lastRenderedPageBreak/>
        <w:br w:type="page"/>
      </w:r>
    </w:p>
    <w:p w14:paraId="6398AA0D" w14:textId="72C09D65" w:rsidR="00E82220" w:rsidRDefault="00E82220">
      <w:pPr>
        <w:rPr>
          <w:rFonts w:ascii="Times New Roman" w:hAnsi="Times New Roman"/>
          <w:sz w:val="20"/>
        </w:rPr>
      </w:pPr>
      <w:r>
        <w:lastRenderedPageBreak/>
        <w:br w:type="page"/>
      </w:r>
    </w:p>
    <w:p w14:paraId="62632260" w14:textId="102AB24A" w:rsidR="00E82220" w:rsidRDefault="00E82220">
      <w:pPr>
        <w:rPr>
          <w:rFonts w:ascii="Times New Roman" w:hAnsi="Times New Roman"/>
          <w:sz w:val="20"/>
        </w:rPr>
      </w:pPr>
      <w:r>
        <w:lastRenderedPageBreak/>
        <w:br w:type="page"/>
      </w:r>
    </w:p>
    <w:p w14:paraId="51068C8F" w14:textId="034B3553" w:rsidR="00E82220" w:rsidRDefault="00E82220">
      <w:pPr>
        <w:rPr>
          <w:rFonts w:ascii="Times New Roman" w:hAnsi="Times New Roman"/>
          <w:sz w:val="20"/>
        </w:rPr>
      </w:pPr>
      <w:r>
        <w:lastRenderedPageBreak/>
        <w:br w:type="page"/>
      </w:r>
    </w:p>
    <w:p w14:paraId="77496FCA" w14:textId="575292E4" w:rsidR="00E82220" w:rsidRDefault="00E82220">
      <w:pPr>
        <w:rPr>
          <w:rFonts w:ascii="Times New Roman" w:hAnsi="Times New Roman"/>
          <w:sz w:val="20"/>
        </w:rPr>
      </w:pPr>
      <w:r>
        <w:lastRenderedPageBreak/>
        <w:br w:type="page"/>
      </w:r>
    </w:p>
    <w:p w14:paraId="15DA2500" w14:textId="6CCA2140" w:rsidR="00E82220" w:rsidRDefault="00E82220">
      <w:pPr>
        <w:rPr>
          <w:rFonts w:ascii="Times New Roman" w:hAnsi="Times New Roman"/>
          <w:sz w:val="20"/>
        </w:rPr>
      </w:pPr>
      <w:r>
        <w:lastRenderedPageBreak/>
        <w:br w:type="page"/>
      </w:r>
    </w:p>
    <w:p w14:paraId="216A938E" w14:textId="10AB7971" w:rsidR="00E82220" w:rsidRDefault="00E82220">
      <w:pPr>
        <w:rPr>
          <w:rFonts w:ascii="Times New Roman" w:hAnsi="Times New Roman"/>
          <w:sz w:val="20"/>
        </w:rPr>
      </w:pPr>
      <w:r>
        <w:lastRenderedPageBreak/>
        <w:br w:type="page"/>
      </w:r>
    </w:p>
    <w:p w14:paraId="1D5EA923" w14:textId="538B6953" w:rsidR="00E82220" w:rsidRDefault="00E82220">
      <w:pPr>
        <w:rPr>
          <w:rFonts w:ascii="Times New Roman" w:hAnsi="Times New Roman"/>
          <w:sz w:val="20"/>
        </w:rPr>
      </w:pPr>
      <w:r>
        <w:lastRenderedPageBreak/>
        <w:br w:type="page"/>
      </w:r>
    </w:p>
    <w:p w14:paraId="2654652D" w14:textId="0EBA48E4" w:rsidR="00E82220" w:rsidRDefault="00E82220">
      <w:pPr>
        <w:rPr>
          <w:rFonts w:ascii="Times New Roman" w:hAnsi="Times New Roman"/>
          <w:sz w:val="20"/>
        </w:rPr>
      </w:pPr>
      <w:r>
        <w:lastRenderedPageBreak/>
        <w:br w:type="page"/>
      </w:r>
    </w:p>
    <w:p w14:paraId="1B8B08A1" w14:textId="3FD6CC00" w:rsidR="00E82220" w:rsidRDefault="00E82220">
      <w:pPr>
        <w:rPr>
          <w:rFonts w:ascii="Times New Roman" w:hAnsi="Times New Roman"/>
          <w:sz w:val="20"/>
        </w:rPr>
      </w:pPr>
      <w:r>
        <w:lastRenderedPageBreak/>
        <w:br w:type="page"/>
      </w:r>
    </w:p>
    <w:p w14:paraId="2E5CE8BA" w14:textId="3D590169" w:rsidR="00E82220" w:rsidRDefault="00E82220">
      <w:pPr>
        <w:rPr>
          <w:rFonts w:ascii="Times New Roman" w:hAnsi="Times New Roman"/>
          <w:sz w:val="20"/>
        </w:rPr>
      </w:pPr>
      <w:r>
        <w:lastRenderedPageBreak/>
        <w:br w:type="page"/>
      </w:r>
    </w:p>
    <w:p w14:paraId="1A97EAD2" w14:textId="77777777" w:rsidR="00E82220" w:rsidRPr="005805F0" w:rsidRDefault="00E82220" w:rsidP="005805F0">
      <w:pPr>
        <w:pStyle w:val="Brdtext"/>
        <w:sectPr w:rsidR="00E82220" w:rsidRPr="005805F0" w:rsidSect="00155500">
          <w:headerReference w:type="even" r:id="rId33"/>
          <w:headerReference w:type="default" r:id="rId34"/>
          <w:footerReference w:type="even" r:id="rId35"/>
          <w:footerReference w:type="default" r:id="rId36"/>
          <w:headerReference w:type="first" r:id="rId37"/>
          <w:footerReference w:type="first" r:id="rId38"/>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0F1FF7AA" w14:textId="4AE7481D" w:rsidR="00E82220" w:rsidRDefault="00E82220" w:rsidP="00E82220">
          <w:pPr>
            <w:pStyle w:val="Proprubrik"/>
            <w:spacing w:after="190"/>
          </w:pPr>
          <w:r>
            <w:t>Socialdepartementet</w:t>
          </w:r>
        </w:p>
      </w:sdtContent>
    </w:sdt>
    <w:p w14:paraId="586CEB14" w14:textId="3B82A2C7" w:rsidR="00E82220" w:rsidRDefault="00E82220" w:rsidP="000641A6">
      <w:pPr>
        <w:pStyle w:val="Proputdrag"/>
      </w:pPr>
      <w:bookmarkStart w:id="21" w:name="_Toc193962185"/>
      <w:r>
        <w:t xml:space="preserve">Utdrag ur protokoll vid regeringssammanträde </w:t>
      </w:r>
      <w:sdt>
        <w:sdtPr>
          <w:alias w:val="Datum"/>
          <w:tag w:val="Datum"/>
          <w:id w:val="1508867760"/>
          <w:date w:fullDate="2025-03-27T00:00:00Z">
            <w:dateFormat w:val="'den' d MMMM yyyy"/>
            <w:lid w:val="sv-SE"/>
            <w:storeMappedDataAs w:val="dateTime"/>
            <w:calendar w:val="gregorian"/>
          </w:date>
        </w:sdtPr>
        <w:sdtEndPr/>
        <w:sdtContent>
          <w:r w:rsidR="00E81F2E">
            <w:t>den 27 mars 2025</w:t>
          </w:r>
        </w:sdtContent>
      </w:sdt>
      <w:bookmarkEnd w:id="21"/>
    </w:p>
    <w:p w14:paraId="6583528D" w14:textId="77777777" w:rsidR="00E82220" w:rsidRDefault="00E82220" w:rsidP="000641A6">
      <w:pPr>
        <w:pStyle w:val="Brdtext"/>
        <w:jc w:val="left"/>
      </w:pPr>
    </w:p>
    <w:p w14:paraId="7A02E7D3" w14:textId="15193E3C" w:rsidR="00E82220" w:rsidRDefault="00E82220"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E5618D" w:rsidRPr="00E5618D">
            <w:t xml:space="preserve">Busch, ordförande, och statsråden, Svantesson, Ankarberg Johansson, Edholm, J Pehrson, Jonson, Strömmer, Forssmed, </w:t>
          </w:r>
          <w:proofErr w:type="spellStart"/>
          <w:r w:rsidR="00E5618D" w:rsidRPr="00E5618D">
            <w:t>Tenje</w:t>
          </w:r>
          <w:proofErr w:type="spellEnd"/>
          <w:r w:rsidR="00E5618D" w:rsidRPr="00E5618D">
            <w:t xml:space="preserve">, M Persson, </w:t>
          </w:r>
          <w:proofErr w:type="spellStart"/>
          <w:r w:rsidR="00E5618D" w:rsidRPr="00E5618D">
            <w:t>Wykman</w:t>
          </w:r>
          <w:proofErr w:type="spellEnd"/>
          <w:r w:rsidR="00E5618D" w:rsidRPr="00E5618D">
            <w:t>, Malmer </w:t>
          </w:r>
          <w:proofErr w:type="spellStart"/>
          <w:r w:rsidR="00E5618D" w:rsidRPr="00E5618D">
            <w:t>Stenergard</w:t>
          </w:r>
          <w:proofErr w:type="spellEnd"/>
          <w:r w:rsidR="00E5618D" w:rsidRPr="00E5618D">
            <w:t xml:space="preserve">, Kullgren, Liljestrand, Brandberg, Carlson, Rosencrantz, </w:t>
          </w:r>
          <w:proofErr w:type="spellStart"/>
          <w:r w:rsidR="00E5618D" w:rsidRPr="00E5618D">
            <w:t>Dousa</w:t>
          </w:r>
          <w:proofErr w:type="spellEnd"/>
        </w:sdtContent>
      </w:sdt>
    </w:p>
    <w:p w14:paraId="5C848C7A" w14:textId="77777777" w:rsidR="00E82220" w:rsidRDefault="00E82220" w:rsidP="000641A6">
      <w:pPr>
        <w:pStyle w:val="Brdtext"/>
        <w:jc w:val="left"/>
      </w:pPr>
    </w:p>
    <w:p w14:paraId="640E03DA" w14:textId="1CFC86BA" w:rsidR="00E82220" w:rsidRDefault="00E82220" w:rsidP="000641A6">
      <w:pPr>
        <w:pStyle w:val="Brdtext"/>
        <w:jc w:val="left"/>
      </w:pPr>
      <w:r>
        <w:t xml:space="preserve">Föredragande: statsrådet </w:t>
      </w:r>
      <w:sdt>
        <w:sdtPr>
          <w:alias w:val="Foredragande"/>
          <w:tag w:val="Foredragande"/>
          <w:id w:val="-1423715855"/>
          <w:text w:multiLine="1"/>
        </w:sdtPr>
        <w:sdtEndPr/>
        <w:sdtContent>
          <w:r w:rsidR="007C7729">
            <w:t xml:space="preserve">Anna </w:t>
          </w:r>
          <w:proofErr w:type="spellStart"/>
          <w:r w:rsidR="007C7729">
            <w:t>Tenje</w:t>
          </w:r>
          <w:proofErr w:type="spellEnd"/>
        </w:sdtContent>
      </w:sdt>
    </w:p>
    <w:p w14:paraId="08B6B2BE" w14:textId="77777777" w:rsidR="00E82220" w:rsidRPr="00827386" w:rsidRDefault="00E82220" w:rsidP="000641A6">
      <w:pPr>
        <w:pStyle w:val="Brdtext"/>
        <w:jc w:val="left"/>
        <w:rPr>
          <w:szCs w:val="21"/>
        </w:rPr>
      </w:pPr>
    </w:p>
    <w:p w14:paraId="63F3CFC1" w14:textId="77777777" w:rsidR="00E82220" w:rsidRPr="008B7E85" w:rsidRDefault="00E82220" w:rsidP="0044419F">
      <w:pPr>
        <w:pStyle w:val="Slutstreck"/>
      </w:pPr>
      <w:r w:rsidRPr="008B7E85">
        <w:t>                    </w:t>
      </w:r>
    </w:p>
    <w:p w14:paraId="1B7609D0" w14:textId="77777777" w:rsidR="00E82220" w:rsidRPr="006E102E" w:rsidRDefault="00E82220" w:rsidP="000641A6">
      <w:pPr>
        <w:pStyle w:val="Brdtext"/>
        <w:jc w:val="left"/>
        <w:rPr>
          <w:sz w:val="18"/>
          <w:szCs w:val="18"/>
        </w:rPr>
      </w:pPr>
    </w:p>
    <w:p w14:paraId="1A633D37" w14:textId="77777777" w:rsidR="00E82220" w:rsidRDefault="00E82220" w:rsidP="000641A6">
      <w:pPr>
        <w:pStyle w:val="Brdtext"/>
        <w:jc w:val="left"/>
      </w:pPr>
    </w:p>
    <w:p w14:paraId="6C3039D9" w14:textId="49A6BE6F" w:rsidR="00E82220" w:rsidRDefault="00E82220"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Ri</w:t>
          </w:r>
          <w:r w:rsidR="00C2224B">
            <w:t xml:space="preserve">ksrevisionens </w:t>
          </w:r>
          <w:r>
            <w:t>rapport om sektorsansvaret i funktionshinderspolitiken</w:t>
          </w:r>
        </w:sdtContent>
      </w:sdt>
    </w:p>
    <w:p w14:paraId="622375FC" w14:textId="77777777" w:rsidR="00E82220" w:rsidRPr="004846F8" w:rsidRDefault="00E82220" w:rsidP="004846F8">
      <w:pPr>
        <w:jc w:val="right"/>
      </w:pPr>
    </w:p>
    <w:sectPr w:rsidR="00E82220" w:rsidRPr="004846F8" w:rsidSect="00155500">
      <w:headerReference w:type="even" r:id="rId39"/>
      <w:headerReference w:type="default" r:id="rId40"/>
      <w:footerReference w:type="even" r:id="rId41"/>
      <w:footerReference w:type="default" r:id="rId42"/>
      <w:headerReference w:type="first" r:id="rId43"/>
      <w:footerReference w:type="first" r:id="rId44"/>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DA00FC6" w14:textId="77777777" w:rsidR="009C38B2" w:rsidRDefault="009C38B2" w:rsidP="00F8009C">
      <w:r>
        <w:separator/>
      </w:r>
    </w:p>
  </w:endnote>
  <w:endnote w:type="continuationSeparator" w:id="0">
    <w:p w14:paraId="1A63D4DC" w14:textId="77777777" w:rsidR="009C38B2" w:rsidRDefault="009C38B2" w:rsidP="00F8009C">
      <w:r>
        <w:continuationSeparator/>
      </w:r>
    </w:p>
  </w:endnote>
  <w:endnote w:type="continuationNotice" w:id="1">
    <w:p w14:paraId="5A67E8D0" w14:textId="77777777" w:rsidR="00386F9F" w:rsidRDefault="00386F9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171F1E" w14:textId="77777777" w:rsidR="00244011" w:rsidRDefault="00244011" w:rsidP="009C2B67">
    <w:pPr>
      <w:pStyle w:val="Brdtext"/>
    </w:pPr>
    <w:r>
      <w:rPr>
        <w:noProof/>
        <w:lang w:eastAsia="sv-SE"/>
      </w:rPr>
      <mc:AlternateContent>
        <mc:Choice Requires="wps">
          <w:drawing>
            <wp:anchor distT="0" distB="0" distL="0" distR="0" simplePos="0" relativeHeight="2516582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46EFF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0E46EFF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13AE60"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44283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344283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195A39"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31506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E31506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BD3F48" w14:textId="77777777" w:rsidR="00244011" w:rsidRDefault="00244011" w:rsidP="009C2B67">
    <w:pPr>
      <w:pStyle w:val="Brdtext"/>
    </w:pPr>
    <w:r>
      <w:rPr>
        <w:noProof/>
        <w:lang w:eastAsia="sv-SE"/>
      </w:rPr>
      <mc:AlternateContent>
        <mc:Choice Requires="wps">
          <w:drawing>
            <wp:anchor distT="0" distB="0" distL="0" distR="0" simplePos="0" relativeHeight="2516582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06269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0706269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B7AB3B"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71A28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371A28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F9A5F5"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2F124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92F124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3E05E7" w14:textId="77777777" w:rsidR="00244011" w:rsidRDefault="00244011" w:rsidP="009C2B67">
    <w:pPr>
      <w:pStyle w:val="Brdtext"/>
    </w:pPr>
    <w:r>
      <w:rPr>
        <w:noProof/>
        <w:lang w:eastAsia="sv-SE"/>
      </w:rPr>
      <mc:AlternateContent>
        <mc:Choice Requires="wps">
          <w:drawing>
            <wp:anchor distT="0" distB="0" distL="0" distR="0" simplePos="0" relativeHeight="2516582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7D602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D7D602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09AFE1"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AD510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7AD510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A31D6A"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DA3E1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3DA3E1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4390F7" w14:textId="77777777" w:rsidR="00244011" w:rsidRDefault="00244011" w:rsidP="009C2B67">
    <w:pPr>
      <w:pStyle w:val="Brdtext"/>
    </w:pPr>
    <w:r>
      <w:rPr>
        <w:noProof/>
        <w:lang w:eastAsia="sv-SE"/>
      </w:rPr>
      <mc:AlternateContent>
        <mc:Choice Requires="wps">
          <w:drawing>
            <wp:anchor distT="0" distB="0" distL="0" distR="0" simplePos="0" relativeHeight="2516582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EDDD45" w14:textId="77777777" w:rsidR="00244011" w:rsidRPr="00756E21" w:rsidRDefault="00244011" w:rsidP="009C2B67">
                          <w:pPr>
                            <w:pStyle w:val="Brdtext"/>
                            <w:jc w:val="right"/>
                          </w:pPr>
                          <w:r>
                            <w:fldChar w:fldCharType="begin"/>
                          </w:r>
                          <w:r>
                            <w:instrText xml:space="preserve"> PAGE   \* MERGEFORMAT </w:instrText>
                          </w:r>
                          <w:r>
                            <w:fldChar w:fldCharType="separate"/>
                          </w:r>
                          <w:r w:rsidR="00E8222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6EDDD45" w14:textId="77777777" w:rsidR="00244011" w:rsidRPr="00756E21" w:rsidRDefault="00244011" w:rsidP="009C2B67">
                    <w:pPr>
                      <w:pStyle w:val="Brdtext"/>
                      <w:jc w:val="right"/>
                    </w:pPr>
                    <w:r>
                      <w:fldChar w:fldCharType="begin"/>
                    </w:r>
                    <w:r>
                      <w:instrText xml:space="preserve"> PAGE   \* MERGEFORMAT </w:instrText>
                    </w:r>
                    <w:r>
                      <w:fldChar w:fldCharType="separate"/>
                    </w:r>
                    <w:r w:rsidR="00E82220">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BC0112"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026803" w14:textId="77777777" w:rsidR="00244011" w:rsidRPr="00756E21" w:rsidRDefault="00244011" w:rsidP="00A118D8">
                          <w:pPr>
                            <w:pStyle w:val="Brdtext"/>
                            <w:jc w:val="right"/>
                          </w:pPr>
                          <w:r>
                            <w:fldChar w:fldCharType="begin"/>
                          </w:r>
                          <w:r>
                            <w:instrText xml:space="preserve"> PAGE   \* MERGEFORMAT </w:instrText>
                          </w:r>
                          <w:r>
                            <w:fldChar w:fldCharType="separate"/>
                          </w:r>
                          <w:r w:rsidR="00E8222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5026803" w14:textId="77777777" w:rsidR="00244011" w:rsidRPr="00756E21" w:rsidRDefault="00244011" w:rsidP="00A118D8">
                    <w:pPr>
                      <w:pStyle w:val="Brdtext"/>
                      <w:jc w:val="right"/>
                    </w:pPr>
                    <w:r>
                      <w:fldChar w:fldCharType="begin"/>
                    </w:r>
                    <w:r>
                      <w:instrText xml:space="preserve"> PAGE   \* MERGEFORMAT </w:instrText>
                    </w:r>
                    <w:r>
                      <w:fldChar w:fldCharType="separate"/>
                    </w:r>
                    <w:r w:rsidR="00E82220">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096F7C"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12C5DE" w14:textId="77777777" w:rsidR="00244011" w:rsidRPr="00756E21" w:rsidRDefault="00244011" w:rsidP="00A118D8">
                          <w:pPr>
                            <w:pStyle w:val="Brdtext"/>
                            <w:jc w:val="right"/>
                          </w:pPr>
                          <w:r>
                            <w:fldChar w:fldCharType="begin"/>
                          </w:r>
                          <w:r>
                            <w:instrText xml:space="preserve"> PAGE   \* MERGEFORMAT </w:instrText>
                          </w:r>
                          <w:r>
                            <w:fldChar w:fldCharType="separate"/>
                          </w:r>
                          <w:r w:rsidR="00E8222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712C5DE" w14:textId="77777777" w:rsidR="00244011" w:rsidRPr="00756E21" w:rsidRDefault="00244011" w:rsidP="00A118D8">
                    <w:pPr>
                      <w:pStyle w:val="Brdtext"/>
                      <w:jc w:val="right"/>
                    </w:pPr>
                    <w:r>
                      <w:fldChar w:fldCharType="begin"/>
                    </w:r>
                    <w:r>
                      <w:instrText xml:space="preserve"> PAGE   \* MERGEFORMAT </w:instrText>
                    </w:r>
                    <w:r>
                      <w:fldChar w:fldCharType="separate"/>
                    </w:r>
                    <w:r w:rsidR="00E82220">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1E94D0" w14:textId="77777777" w:rsidR="00244011" w:rsidRDefault="00244011" w:rsidP="009C2B67">
    <w:pPr>
      <w:pStyle w:val="Brdtext"/>
    </w:pPr>
    <w:r>
      <w:rPr>
        <w:noProof/>
        <w:lang w:eastAsia="sv-SE"/>
      </w:rPr>
      <mc:AlternateContent>
        <mc:Choice Requires="wps">
          <w:drawing>
            <wp:anchor distT="0" distB="0" distL="0" distR="0" simplePos="0" relativeHeight="2516582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CB0FE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8CB0FE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876567"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4931F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F4931F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50A613"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67EC5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267EC5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82C89E7" w14:textId="77777777" w:rsidR="009C38B2" w:rsidRDefault="009C38B2" w:rsidP="006923D1">
      <w:pPr>
        <w:pStyle w:val="Sidfot"/>
      </w:pPr>
    </w:p>
  </w:footnote>
  <w:footnote w:type="continuationSeparator" w:id="0">
    <w:p w14:paraId="5914FCD2" w14:textId="77777777" w:rsidR="009C38B2" w:rsidRPr="006923D1" w:rsidRDefault="009C38B2" w:rsidP="006923D1">
      <w:pPr>
        <w:pStyle w:val="Sidfot"/>
      </w:pPr>
    </w:p>
  </w:footnote>
  <w:footnote w:type="continuationNotice" w:id="1">
    <w:p w14:paraId="04D44786" w14:textId="77777777" w:rsidR="009C38B2" w:rsidRDefault="009C38B2"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DDB2CB" w14:textId="77777777" w:rsidR="00244011" w:rsidRDefault="00244011" w:rsidP="00664D04">
    <w:pPr>
      <w:pStyle w:val="Brdtext"/>
    </w:pPr>
    <w:r>
      <w:rPr>
        <w:noProof/>
        <w:lang w:eastAsia="sv-SE"/>
      </w:rPr>
      <mc:AlternateContent>
        <mc:Choice Requires="wps">
          <w:drawing>
            <wp:anchor distT="0" distB="0" distL="0" distR="0" simplePos="0" relativeHeight="25165825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685A29" w14:textId="74474D1E" w:rsidR="00244011" w:rsidRPr="00756E21" w:rsidRDefault="00DC2C15"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72685A29" w14:textId="74474D1E" w:rsidR="00244011" w:rsidRPr="00756E21" w:rsidRDefault="00DC2C15"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C96AF8"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DD6A44" w14:textId="682F1C66" w:rsidR="00244011" w:rsidRPr="00756E21" w:rsidRDefault="00DC2C15"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11DD6A44" w14:textId="682F1C66" w:rsidR="00244011" w:rsidRPr="00756E21" w:rsidRDefault="00DC2C15"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14E0BA"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7129AC" w14:textId="77777777" w:rsidR="00244011" w:rsidRDefault="00244011" w:rsidP="00664D04">
    <w:pPr>
      <w:pStyle w:val="Brdtext"/>
    </w:pPr>
    <w:r>
      <w:rPr>
        <w:noProof/>
        <w:lang w:eastAsia="sv-SE"/>
      </w:rPr>
      <mc:AlternateContent>
        <mc:Choice Requires="wps">
          <w:drawing>
            <wp:anchor distT="0" distB="0" distL="0" distR="0" simplePos="0" relativeHeight="25165825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41B2D7" w14:textId="2F31B313" w:rsidR="00244011" w:rsidRPr="00756E21" w:rsidRDefault="00DC2C15" w:rsidP="00664D04">
                          <w:pPr>
                            <w:pStyle w:val="Brdtext"/>
                            <w:jc w:val="left"/>
                          </w:pPr>
                          <w:sdt>
                            <w:sdtPr>
                              <w:alias w:val="NummerEtikett"/>
                              <w:tag w:val="NummerEtikett"/>
                              <w:id w:val="720109784"/>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1232846328"/>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0A41B2D7" w14:textId="2F31B313" w:rsidR="00244011" w:rsidRPr="00756E21" w:rsidRDefault="00DC2C15" w:rsidP="00664D04">
                    <w:pPr>
                      <w:pStyle w:val="Brdtext"/>
                      <w:jc w:val="left"/>
                    </w:pPr>
                    <w:sdt>
                      <w:sdtPr>
                        <w:alias w:val="NummerEtikett"/>
                        <w:tag w:val="NummerEtikett"/>
                        <w:id w:val="720109784"/>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1232846328"/>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2A738F"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76FEBE" w14:textId="0C4DEF8D" w:rsidR="00244011" w:rsidRPr="00756E21" w:rsidRDefault="00DC2C15" w:rsidP="00A118D8">
                          <w:pPr>
                            <w:pStyle w:val="Brdtext"/>
                            <w:jc w:val="left"/>
                          </w:pPr>
                          <w:sdt>
                            <w:sdtPr>
                              <w:alias w:val="NummerEtikett"/>
                              <w:tag w:val="NummerEtikett"/>
                              <w:id w:val="1043323141"/>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185524847"/>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7B76FEBE" w14:textId="0C4DEF8D" w:rsidR="00244011" w:rsidRPr="00756E21" w:rsidRDefault="00DC2C15" w:rsidP="00A118D8">
                    <w:pPr>
                      <w:pStyle w:val="Brdtext"/>
                      <w:jc w:val="left"/>
                    </w:pPr>
                    <w:sdt>
                      <w:sdtPr>
                        <w:alias w:val="NummerEtikett"/>
                        <w:tag w:val="NummerEtikett"/>
                        <w:id w:val="1043323141"/>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185524847"/>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A07CBC"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465046" w14:textId="77777777" w:rsidR="00244011" w:rsidRDefault="00244011" w:rsidP="00664D04">
    <w:pPr>
      <w:pStyle w:val="Brdtext"/>
    </w:pPr>
    <w:r>
      <w:rPr>
        <w:noProof/>
        <w:lang w:eastAsia="sv-SE"/>
      </w:rPr>
      <mc:AlternateContent>
        <mc:Choice Requires="wps">
          <w:drawing>
            <wp:anchor distT="0" distB="0" distL="0" distR="0" simplePos="0" relativeHeight="2516582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E0326B" w14:textId="7E066149" w:rsidR="00244011" w:rsidRPr="00756E21" w:rsidRDefault="00DC2C15" w:rsidP="00664D04">
                          <w:pPr>
                            <w:pStyle w:val="Brdtext"/>
                            <w:jc w:val="left"/>
                          </w:pPr>
                          <w:sdt>
                            <w:sdtPr>
                              <w:alias w:val="NummerEtikett"/>
                              <w:tag w:val="NummerEtikett"/>
                              <w:id w:val="368424202"/>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1627083730"/>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43E0326B" w14:textId="7E066149" w:rsidR="00244011" w:rsidRPr="00756E21" w:rsidRDefault="00DC2C15" w:rsidP="00664D04">
                    <w:pPr>
                      <w:pStyle w:val="Brdtext"/>
                      <w:jc w:val="left"/>
                    </w:pPr>
                    <w:sdt>
                      <w:sdtPr>
                        <w:alias w:val="NummerEtikett"/>
                        <w:tag w:val="NummerEtikett"/>
                        <w:id w:val="368424202"/>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1627083730"/>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56BCB2"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E1F538" w14:textId="05C9BE99" w:rsidR="00244011" w:rsidRPr="00756E21" w:rsidRDefault="00DC2C15" w:rsidP="00A118D8">
                          <w:pPr>
                            <w:pStyle w:val="Brdtext"/>
                            <w:jc w:val="left"/>
                          </w:pPr>
                          <w:sdt>
                            <w:sdtPr>
                              <w:alias w:val="NummerEtikett"/>
                              <w:tag w:val="NummerEtikett"/>
                              <w:id w:val="521292450"/>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2047025170"/>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8E1F538" w14:textId="05C9BE99" w:rsidR="00244011" w:rsidRPr="00756E21" w:rsidRDefault="00DC2C15" w:rsidP="00A118D8">
                    <w:pPr>
                      <w:pStyle w:val="Brdtext"/>
                      <w:jc w:val="left"/>
                    </w:pPr>
                    <w:sdt>
                      <w:sdtPr>
                        <w:alias w:val="NummerEtikett"/>
                        <w:tag w:val="NummerEtikett"/>
                        <w:id w:val="521292450"/>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2047025170"/>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4ABEF9"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5477ED" w14:textId="77777777" w:rsidR="00244011" w:rsidRDefault="00244011" w:rsidP="00664D04">
    <w:pPr>
      <w:pStyle w:val="Brdtext"/>
    </w:pPr>
    <w:r>
      <w:rPr>
        <w:noProof/>
        <w:lang w:eastAsia="sv-SE"/>
      </w:rPr>
      <mc:AlternateContent>
        <mc:Choice Requires="wps">
          <w:drawing>
            <wp:anchor distT="0" distB="0" distL="0" distR="0" simplePos="0" relativeHeight="25165825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39128C" w14:textId="014A8857" w:rsidR="00244011" w:rsidRDefault="00DC2C15" w:rsidP="00664D04">
                          <w:pPr>
                            <w:pStyle w:val="Brdtext"/>
                            <w:jc w:val="left"/>
                          </w:pPr>
                          <w:sdt>
                            <w:sdtPr>
                              <w:alias w:val="NummerEtikett"/>
                              <w:tag w:val="NummerEtikett"/>
                              <w:id w:val="-149829526"/>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34702926"/>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p w14:paraId="590201EF" w14:textId="7008187F" w:rsidR="00E82220" w:rsidRPr="000B6D9A" w:rsidRDefault="00DC2C15"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E82220">
                                <w:t>Bilaga</w:t>
                              </w:r>
                            </w:sdtContent>
                          </w:sdt>
                          <w:r w:rsidR="00E82220">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E82220">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qYfsc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F39128C" w14:textId="014A8857" w:rsidR="00244011" w:rsidRDefault="00DC2C15" w:rsidP="00664D04">
                    <w:pPr>
                      <w:pStyle w:val="Brdtext"/>
                      <w:jc w:val="left"/>
                    </w:pPr>
                    <w:sdt>
                      <w:sdtPr>
                        <w:alias w:val="NummerEtikett"/>
                        <w:tag w:val="NummerEtikett"/>
                        <w:id w:val="-149829526"/>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34702926"/>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p w14:paraId="590201EF" w14:textId="7008187F" w:rsidR="00E82220" w:rsidRPr="000B6D9A" w:rsidRDefault="00DC2C15"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E82220">
                          <w:t>Bilaga</w:t>
                        </w:r>
                      </w:sdtContent>
                    </w:sdt>
                    <w:r w:rsidR="00E82220">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E82220">
                          <w:t>1</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83E465"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680CC7" w14:textId="44D225EB" w:rsidR="00244011" w:rsidRDefault="00DC2C15" w:rsidP="00A118D8">
                          <w:pPr>
                            <w:pStyle w:val="Brdtext"/>
                            <w:jc w:val="left"/>
                          </w:pPr>
                          <w:sdt>
                            <w:sdtPr>
                              <w:alias w:val="NummerEtikett"/>
                              <w:tag w:val="NummerEtikett"/>
                              <w:id w:val="-746734631"/>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390815823"/>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p w14:paraId="4C2331DD" w14:textId="0CC0B539" w:rsidR="00E82220" w:rsidRPr="000B6D9A" w:rsidRDefault="00DC2C15"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E82220">
                                <w:t>Bilaga</w:t>
                              </w:r>
                            </w:sdtContent>
                          </w:sdt>
                          <w:r w:rsidR="00E82220">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E82220">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VdN1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23680CC7" w14:textId="44D225EB" w:rsidR="00244011" w:rsidRDefault="00DC2C15" w:rsidP="00A118D8">
                    <w:pPr>
                      <w:pStyle w:val="Brdtext"/>
                      <w:jc w:val="left"/>
                    </w:pPr>
                    <w:sdt>
                      <w:sdtPr>
                        <w:alias w:val="NummerEtikett"/>
                        <w:tag w:val="NummerEtikett"/>
                        <w:id w:val="-746734631"/>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390815823"/>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p w14:paraId="4C2331DD" w14:textId="0CC0B539" w:rsidR="00E82220" w:rsidRPr="000B6D9A" w:rsidRDefault="00DC2C15"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E82220">
                          <w:t>Bilaga</w:t>
                        </w:r>
                      </w:sdtContent>
                    </w:sdt>
                    <w:r w:rsidR="00E82220">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E82220">
                          <w:t>1</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3D57FB"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C5EF16" w14:textId="77777777" w:rsidR="00244011" w:rsidRDefault="00244011" w:rsidP="00664D04">
    <w:pPr>
      <w:pStyle w:val="Brdtext"/>
    </w:pPr>
    <w:r>
      <w:rPr>
        <w:noProof/>
        <w:lang w:eastAsia="sv-SE"/>
      </w:rPr>
      <mc:AlternateContent>
        <mc:Choice Requires="wps">
          <w:drawing>
            <wp:anchor distT="0" distB="0" distL="0" distR="0" simplePos="0" relativeHeight="25165825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936EB3" w14:textId="66BBDAB0" w:rsidR="00244011" w:rsidRPr="00756E21" w:rsidRDefault="00DC2C15" w:rsidP="00664D04">
                          <w:pPr>
                            <w:pStyle w:val="Brdtext"/>
                            <w:jc w:val="left"/>
                          </w:pPr>
                          <w:sdt>
                            <w:sdtPr>
                              <w:alias w:val="NummerEtikett"/>
                              <w:tag w:val="NummerEtikett"/>
                              <w:id w:val="1041623850"/>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224109150"/>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5C936EB3" w14:textId="66BBDAB0" w:rsidR="00244011" w:rsidRPr="00756E21" w:rsidRDefault="00DC2C15" w:rsidP="00664D04">
                    <w:pPr>
                      <w:pStyle w:val="Brdtext"/>
                      <w:jc w:val="left"/>
                    </w:pPr>
                    <w:sdt>
                      <w:sdtPr>
                        <w:alias w:val="NummerEtikett"/>
                        <w:tag w:val="NummerEtikett"/>
                        <w:id w:val="1041623850"/>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224109150"/>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A611EC"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9A41F1" w14:textId="4ABDBE0D" w:rsidR="00244011" w:rsidRPr="00756E21" w:rsidRDefault="00DC2C15" w:rsidP="00A118D8">
                          <w:pPr>
                            <w:pStyle w:val="Brdtext"/>
                            <w:jc w:val="left"/>
                          </w:pPr>
                          <w:sdt>
                            <w:sdtPr>
                              <w:alias w:val="NummerEtikett"/>
                              <w:tag w:val="NummerEtikett"/>
                              <w:id w:val="1505785528"/>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890650997"/>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049A41F1" w14:textId="4ABDBE0D" w:rsidR="00244011" w:rsidRPr="00756E21" w:rsidRDefault="00DC2C15" w:rsidP="00A118D8">
                    <w:pPr>
                      <w:pStyle w:val="Brdtext"/>
                      <w:jc w:val="left"/>
                    </w:pPr>
                    <w:sdt>
                      <w:sdtPr>
                        <w:alias w:val="NummerEtikett"/>
                        <w:tag w:val="NummerEtikett"/>
                        <w:id w:val="1505785528"/>
                        <w:lock w:val="sdtContentLocked"/>
                        <w:dataBinding w:prefixMappings="xmlns:ns0='http://rkdhs/mallar/lagstiftning/Skr/Skr.xsd'" w:xpath="/ns0:dokumentvärden[1]/ns0:dokumentnummer[1]/@etikett" w:storeItemID="{068625C3-B546-44A5-B525-B7CC092E5AD6}"/>
                        <w:text/>
                      </w:sdtPr>
                      <w:sdtEndPr/>
                      <w:sdtContent>
                        <w:r w:rsidR="00E82220">
                          <w:t>Skr.</w:t>
                        </w:r>
                      </w:sdtContent>
                    </w:sdt>
                    <w:r w:rsidR="00244011">
                      <w:t xml:space="preserve"> </w:t>
                    </w:r>
                    <w:sdt>
                      <w:sdtPr>
                        <w:alias w:val="Nummer"/>
                        <w:tag w:val="Nummer"/>
                        <w:id w:val="-890650997"/>
                        <w:lock w:val="sdtContentLocked"/>
                        <w:dataBinding w:prefixMappings="xmlns:ns0='http://rkdhs/mallar/lagstiftning/Skr/Skr.xsd'" w:xpath="/ns0:dokumentvärden[1]/ns0:dokumentnummer[1]" w:storeItemID="{068625C3-B546-44A5-B525-B7CC092E5AD6}"/>
                        <w:text/>
                      </w:sdtPr>
                      <w:sdtEndPr/>
                      <w:sdtContent>
                        <w:r w:rsidR="007C7729">
                          <w:t>2024/25:147</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BA01BD"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4966786">
    <w:abstractNumId w:val="13"/>
  </w:num>
  <w:num w:numId="2" w16cid:durableId="107165933">
    <w:abstractNumId w:val="11"/>
  </w:num>
  <w:num w:numId="3" w16cid:durableId="1138642208">
    <w:abstractNumId w:val="12"/>
  </w:num>
  <w:num w:numId="4" w16cid:durableId="711343658">
    <w:abstractNumId w:val="10"/>
  </w:num>
  <w:num w:numId="5" w16cid:durableId="1436755919">
    <w:abstractNumId w:val="0"/>
  </w:num>
  <w:num w:numId="6" w16cid:durableId="1525050277">
    <w:abstractNumId w:val="9"/>
  </w:num>
  <w:num w:numId="7" w16cid:durableId="605773556">
    <w:abstractNumId w:val="3"/>
  </w:num>
  <w:num w:numId="8" w16cid:durableId="1433549397">
    <w:abstractNumId w:val="23"/>
  </w:num>
  <w:num w:numId="9" w16cid:durableId="96792992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06288110">
    <w:abstractNumId w:val="31"/>
  </w:num>
  <w:num w:numId="11" w16cid:durableId="1080327217">
    <w:abstractNumId w:val="21"/>
  </w:num>
  <w:num w:numId="12" w16cid:durableId="15699250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72534516">
    <w:abstractNumId w:val="7"/>
  </w:num>
  <w:num w:numId="14" w16cid:durableId="12765257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2533890">
    <w:abstractNumId w:val="18"/>
  </w:num>
  <w:num w:numId="16" w16cid:durableId="1136795203">
    <w:abstractNumId w:val="27"/>
  </w:num>
  <w:num w:numId="17" w16cid:durableId="2100833149">
    <w:abstractNumId w:val="32"/>
  </w:num>
  <w:num w:numId="18" w16cid:durableId="1185746527">
    <w:abstractNumId w:val="8"/>
  </w:num>
  <w:num w:numId="19" w16cid:durableId="1215117044">
    <w:abstractNumId w:val="38"/>
  </w:num>
  <w:num w:numId="20" w16cid:durableId="1313099958">
    <w:abstractNumId w:val="36"/>
  </w:num>
  <w:num w:numId="21" w16cid:durableId="411045396">
    <w:abstractNumId w:val="14"/>
  </w:num>
  <w:num w:numId="22" w16cid:durableId="1298530909">
    <w:abstractNumId w:val="20"/>
  </w:num>
  <w:num w:numId="23" w16cid:durableId="898829583">
    <w:abstractNumId w:val="16"/>
  </w:num>
  <w:num w:numId="24" w16cid:durableId="1582717169">
    <w:abstractNumId w:val="4"/>
  </w:num>
  <w:num w:numId="25" w16cid:durableId="1566261768">
    <w:abstractNumId w:val="22"/>
  </w:num>
  <w:num w:numId="26" w16cid:durableId="648942973">
    <w:abstractNumId w:val="33"/>
  </w:num>
  <w:num w:numId="27" w16cid:durableId="26954143">
    <w:abstractNumId w:val="1"/>
    <w:lvlOverride w:ilvl="1">
      <w:lvl w:ilvl="1">
        <w:start w:val="1"/>
        <w:numFmt w:val="decimal"/>
        <w:pStyle w:val="Numreradlista"/>
        <w:lvlText w:val="%2."/>
        <w:lvlJc w:val="left"/>
        <w:pPr>
          <w:ind w:left="284" w:hanging="284"/>
        </w:pPr>
        <w:rPr>
          <w:rFonts w:hint="default"/>
        </w:rPr>
      </w:lvl>
    </w:lvlOverride>
  </w:num>
  <w:num w:numId="28" w16cid:durableId="1726638290">
    <w:abstractNumId w:val="30"/>
  </w:num>
  <w:num w:numId="29" w16cid:durableId="1366248300">
    <w:abstractNumId w:val="19"/>
  </w:num>
  <w:num w:numId="30" w16cid:durableId="1377729837">
    <w:abstractNumId w:val="24"/>
  </w:num>
  <w:num w:numId="31" w16cid:durableId="145754902">
    <w:abstractNumId w:val="34"/>
  </w:num>
  <w:num w:numId="32" w16cid:durableId="685450608">
    <w:abstractNumId w:val="35"/>
  </w:num>
  <w:num w:numId="33" w16cid:durableId="1377005628">
    <w:abstractNumId w:val="37"/>
  </w:num>
  <w:num w:numId="34" w16cid:durableId="953485620">
    <w:abstractNumId w:val="25"/>
  </w:num>
  <w:num w:numId="35" w16cid:durableId="1596136019">
    <w:abstractNumId w:val="29"/>
  </w:num>
  <w:num w:numId="36" w16cid:durableId="366830616">
    <w:abstractNumId w:val="26"/>
  </w:num>
  <w:num w:numId="37" w16cid:durableId="1103380223">
    <w:abstractNumId w:val="6"/>
  </w:num>
  <w:num w:numId="38" w16cid:durableId="117069568">
    <w:abstractNumId w:val="5"/>
  </w:num>
  <w:num w:numId="39" w16cid:durableId="28799864">
    <w:abstractNumId w:val="2"/>
  </w:num>
  <w:num w:numId="40" w16cid:durableId="1742562272">
    <w:abstractNumId w:val="17"/>
  </w:num>
  <w:num w:numId="41" w16cid:durableId="1659074806">
    <w:abstractNumId w:val="28"/>
  </w:num>
  <w:num w:numId="42" w16cid:durableId="1738899239">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5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C38B2"/>
    <w:rsid w:val="0000138E"/>
    <w:rsid w:val="000023F8"/>
    <w:rsid w:val="000070E2"/>
    <w:rsid w:val="0000783D"/>
    <w:rsid w:val="000106C3"/>
    <w:rsid w:val="000127FF"/>
    <w:rsid w:val="000140A3"/>
    <w:rsid w:val="000163C7"/>
    <w:rsid w:val="000210D6"/>
    <w:rsid w:val="000211BF"/>
    <w:rsid w:val="00025171"/>
    <w:rsid w:val="00025D31"/>
    <w:rsid w:val="00026CAA"/>
    <w:rsid w:val="000276E3"/>
    <w:rsid w:val="00032E6D"/>
    <w:rsid w:val="00033C92"/>
    <w:rsid w:val="00036A32"/>
    <w:rsid w:val="00040A0F"/>
    <w:rsid w:val="00043AB1"/>
    <w:rsid w:val="00046417"/>
    <w:rsid w:val="00047664"/>
    <w:rsid w:val="00050138"/>
    <w:rsid w:val="000528F6"/>
    <w:rsid w:val="00053C6D"/>
    <w:rsid w:val="00055486"/>
    <w:rsid w:val="00061989"/>
    <w:rsid w:val="000631A9"/>
    <w:rsid w:val="00067524"/>
    <w:rsid w:val="00070DFE"/>
    <w:rsid w:val="00072689"/>
    <w:rsid w:val="00072C7B"/>
    <w:rsid w:val="00075F2D"/>
    <w:rsid w:val="000761F8"/>
    <w:rsid w:val="0008203A"/>
    <w:rsid w:val="00085ABB"/>
    <w:rsid w:val="00085AEF"/>
    <w:rsid w:val="00085EFF"/>
    <w:rsid w:val="000879B3"/>
    <w:rsid w:val="00092272"/>
    <w:rsid w:val="00092884"/>
    <w:rsid w:val="0009544E"/>
    <w:rsid w:val="0009618F"/>
    <w:rsid w:val="00096CFD"/>
    <w:rsid w:val="000978DE"/>
    <w:rsid w:val="000A1209"/>
    <w:rsid w:val="000A40DD"/>
    <w:rsid w:val="000A6489"/>
    <w:rsid w:val="000A66BE"/>
    <w:rsid w:val="000A6F2D"/>
    <w:rsid w:val="000B352B"/>
    <w:rsid w:val="000B3DDA"/>
    <w:rsid w:val="000B7DEE"/>
    <w:rsid w:val="000C0142"/>
    <w:rsid w:val="000C0772"/>
    <w:rsid w:val="000C5CDD"/>
    <w:rsid w:val="000C70FD"/>
    <w:rsid w:val="000C7233"/>
    <w:rsid w:val="000D38C1"/>
    <w:rsid w:val="000E0A1B"/>
    <w:rsid w:val="000E333F"/>
    <w:rsid w:val="000E67B7"/>
    <w:rsid w:val="000E6A30"/>
    <w:rsid w:val="000E7DA9"/>
    <w:rsid w:val="000F4DD6"/>
    <w:rsid w:val="000F73EB"/>
    <w:rsid w:val="00101CE5"/>
    <w:rsid w:val="00101E7A"/>
    <w:rsid w:val="001028C5"/>
    <w:rsid w:val="00107129"/>
    <w:rsid w:val="00107D01"/>
    <w:rsid w:val="00110C85"/>
    <w:rsid w:val="00111C46"/>
    <w:rsid w:val="00112FEA"/>
    <w:rsid w:val="00113CC6"/>
    <w:rsid w:val="00115516"/>
    <w:rsid w:val="00116299"/>
    <w:rsid w:val="001166EB"/>
    <w:rsid w:val="001208CF"/>
    <w:rsid w:val="0012094D"/>
    <w:rsid w:val="00122565"/>
    <w:rsid w:val="0012360F"/>
    <w:rsid w:val="00125F18"/>
    <w:rsid w:val="00127836"/>
    <w:rsid w:val="00131972"/>
    <w:rsid w:val="0013464D"/>
    <w:rsid w:val="00134E0B"/>
    <w:rsid w:val="00135343"/>
    <w:rsid w:val="001362D1"/>
    <w:rsid w:val="001377A1"/>
    <w:rsid w:val="00144361"/>
    <w:rsid w:val="001456A0"/>
    <w:rsid w:val="00152749"/>
    <w:rsid w:val="00152BB9"/>
    <w:rsid w:val="001531B4"/>
    <w:rsid w:val="00155500"/>
    <w:rsid w:val="00157EF7"/>
    <w:rsid w:val="00160CF0"/>
    <w:rsid w:val="00162BB7"/>
    <w:rsid w:val="00163D57"/>
    <w:rsid w:val="00166139"/>
    <w:rsid w:val="00171AD8"/>
    <w:rsid w:val="00174E46"/>
    <w:rsid w:val="00175A45"/>
    <w:rsid w:val="00176E54"/>
    <w:rsid w:val="00181DAB"/>
    <w:rsid w:val="00182CC9"/>
    <w:rsid w:val="00184015"/>
    <w:rsid w:val="00185AD6"/>
    <w:rsid w:val="0019074D"/>
    <w:rsid w:val="00194C95"/>
    <w:rsid w:val="00195571"/>
    <w:rsid w:val="001A0FB9"/>
    <w:rsid w:val="001A465E"/>
    <w:rsid w:val="001A4767"/>
    <w:rsid w:val="001A5048"/>
    <w:rsid w:val="001A6FAB"/>
    <w:rsid w:val="001B7CDA"/>
    <w:rsid w:val="001C0D83"/>
    <w:rsid w:val="001C3112"/>
    <w:rsid w:val="001C4647"/>
    <w:rsid w:val="001D0157"/>
    <w:rsid w:val="001D0638"/>
    <w:rsid w:val="001D1007"/>
    <w:rsid w:val="001D3465"/>
    <w:rsid w:val="001D4287"/>
    <w:rsid w:val="001D4FD4"/>
    <w:rsid w:val="001D7D3E"/>
    <w:rsid w:val="001F5CE5"/>
    <w:rsid w:val="001F7018"/>
    <w:rsid w:val="001F782A"/>
    <w:rsid w:val="002001F8"/>
    <w:rsid w:val="00203904"/>
    <w:rsid w:val="00203FAB"/>
    <w:rsid w:val="0020543F"/>
    <w:rsid w:val="00206594"/>
    <w:rsid w:val="00211E15"/>
    <w:rsid w:val="002132D5"/>
    <w:rsid w:val="002272D3"/>
    <w:rsid w:val="00233E31"/>
    <w:rsid w:val="00235765"/>
    <w:rsid w:val="002367E5"/>
    <w:rsid w:val="002405D8"/>
    <w:rsid w:val="00244011"/>
    <w:rsid w:val="002477F4"/>
    <w:rsid w:val="00252C4D"/>
    <w:rsid w:val="002603EF"/>
    <w:rsid w:val="00263274"/>
    <w:rsid w:val="00263817"/>
    <w:rsid w:val="00263B3A"/>
    <w:rsid w:val="002675C4"/>
    <w:rsid w:val="00277F98"/>
    <w:rsid w:val="00280B9A"/>
    <w:rsid w:val="002818CA"/>
    <w:rsid w:val="0028198E"/>
    <w:rsid w:val="00283DC3"/>
    <w:rsid w:val="00284E3C"/>
    <w:rsid w:val="002859A1"/>
    <w:rsid w:val="00285A6F"/>
    <w:rsid w:val="00287045"/>
    <w:rsid w:val="0029293D"/>
    <w:rsid w:val="00292E0F"/>
    <w:rsid w:val="00294B19"/>
    <w:rsid w:val="00295225"/>
    <w:rsid w:val="00295C59"/>
    <w:rsid w:val="00297A80"/>
    <w:rsid w:val="002A163B"/>
    <w:rsid w:val="002A1E80"/>
    <w:rsid w:val="002A5EE8"/>
    <w:rsid w:val="002B01BF"/>
    <w:rsid w:val="002B12FD"/>
    <w:rsid w:val="002B2459"/>
    <w:rsid w:val="002B7EB5"/>
    <w:rsid w:val="002C14EF"/>
    <w:rsid w:val="002C1EBF"/>
    <w:rsid w:val="002C40DF"/>
    <w:rsid w:val="002C49A5"/>
    <w:rsid w:val="002C584E"/>
    <w:rsid w:val="002C5EA0"/>
    <w:rsid w:val="002D09C9"/>
    <w:rsid w:val="002D2ED8"/>
    <w:rsid w:val="002D4F3A"/>
    <w:rsid w:val="002D6A16"/>
    <w:rsid w:val="002E064F"/>
    <w:rsid w:val="002E219E"/>
    <w:rsid w:val="002E2874"/>
    <w:rsid w:val="002E3A05"/>
    <w:rsid w:val="002E57AD"/>
    <w:rsid w:val="002E5F6A"/>
    <w:rsid w:val="002E60D4"/>
    <w:rsid w:val="002F073E"/>
    <w:rsid w:val="002F255A"/>
    <w:rsid w:val="002F434A"/>
    <w:rsid w:val="002F4A14"/>
    <w:rsid w:val="002F4DD9"/>
    <w:rsid w:val="002F634C"/>
    <w:rsid w:val="0031012B"/>
    <w:rsid w:val="003101E0"/>
    <w:rsid w:val="00312E5A"/>
    <w:rsid w:val="00317CC4"/>
    <w:rsid w:val="00320896"/>
    <w:rsid w:val="003269B0"/>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6348F"/>
    <w:rsid w:val="0037021E"/>
    <w:rsid w:val="0037174F"/>
    <w:rsid w:val="00371D07"/>
    <w:rsid w:val="00376669"/>
    <w:rsid w:val="00381C02"/>
    <w:rsid w:val="0038525D"/>
    <w:rsid w:val="00385C7A"/>
    <w:rsid w:val="00386F9F"/>
    <w:rsid w:val="0038735C"/>
    <w:rsid w:val="00390A6D"/>
    <w:rsid w:val="0039366A"/>
    <w:rsid w:val="00397521"/>
    <w:rsid w:val="003A1544"/>
    <w:rsid w:val="003B024C"/>
    <w:rsid w:val="003B0416"/>
    <w:rsid w:val="003B0EF7"/>
    <w:rsid w:val="003B26C6"/>
    <w:rsid w:val="003B615E"/>
    <w:rsid w:val="003B735E"/>
    <w:rsid w:val="003C0194"/>
    <w:rsid w:val="003D02E8"/>
    <w:rsid w:val="003D0E6F"/>
    <w:rsid w:val="003D565A"/>
    <w:rsid w:val="003D6631"/>
    <w:rsid w:val="003E0D2E"/>
    <w:rsid w:val="003E1270"/>
    <w:rsid w:val="003E2E9A"/>
    <w:rsid w:val="003E3D11"/>
    <w:rsid w:val="003E4276"/>
    <w:rsid w:val="003E4B04"/>
    <w:rsid w:val="003E631D"/>
    <w:rsid w:val="003E7003"/>
    <w:rsid w:val="003F09AE"/>
    <w:rsid w:val="003F2744"/>
    <w:rsid w:val="003F3D8A"/>
    <w:rsid w:val="003F4295"/>
    <w:rsid w:val="003F53F5"/>
    <w:rsid w:val="003F6CBA"/>
    <w:rsid w:val="004131C2"/>
    <w:rsid w:val="00414A77"/>
    <w:rsid w:val="004158C3"/>
    <w:rsid w:val="00424776"/>
    <w:rsid w:val="0042549F"/>
    <w:rsid w:val="0042561B"/>
    <w:rsid w:val="0042584F"/>
    <w:rsid w:val="00430934"/>
    <w:rsid w:val="00432371"/>
    <w:rsid w:val="00434456"/>
    <w:rsid w:val="004376DF"/>
    <w:rsid w:val="0044083F"/>
    <w:rsid w:val="004457A0"/>
    <w:rsid w:val="00445801"/>
    <w:rsid w:val="00446747"/>
    <w:rsid w:val="00450482"/>
    <w:rsid w:val="004506DF"/>
    <w:rsid w:val="00451C3E"/>
    <w:rsid w:val="00452D99"/>
    <w:rsid w:val="00454D1F"/>
    <w:rsid w:val="004560CC"/>
    <w:rsid w:val="00457450"/>
    <w:rsid w:val="00465E66"/>
    <w:rsid w:val="00467164"/>
    <w:rsid w:val="004727BD"/>
    <w:rsid w:val="004734CD"/>
    <w:rsid w:val="004738C6"/>
    <w:rsid w:val="00474983"/>
    <w:rsid w:val="00477ABF"/>
    <w:rsid w:val="00484FCB"/>
    <w:rsid w:val="00487BE9"/>
    <w:rsid w:val="00490ACA"/>
    <w:rsid w:val="004917D3"/>
    <w:rsid w:val="00495DDD"/>
    <w:rsid w:val="004A4D23"/>
    <w:rsid w:val="004B4688"/>
    <w:rsid w:val="004B5C2E"/>
    <w:rsid w:val="004B6A37"/>
    <w:rsid w:val="004B771E"/>
    <w:rsid w:val="004C11D4"/>
    <w:rsid w:val="004C3AEF"/>
    <w:rsid w:val="004C6EBB"/>
    <w:rsid w:val="004C70F2"/>
    <w:rsid w:val="004D1F2A"/>
    <w:rsid w:val="004D6238"/>
    <w:rsid w:val="004D6D83"/>
    <w:rsid w:val="004D7475"/>
    <w:rsid w:val="004D7A3D"/>
    <w:rsid w:val="004E0277"/>
    <w:rsid w:val="004E3527"/>
    <w:rsid w:val="004E62A0"/>
    <w:rsid w:val="004F013F"/>
    <w:rsid w:val="004F29B2"/>
    <w:rsid w:val="004F4804"/>
    <w:rsid w:val="00500B7A"/>
    <w:rsid w:val="0050181A"/>
    <w:rsid w:val="005038C8"/>
    <w:rsid w:val="00504ADE"/>
    <w:rsid w:val="00506A6B"/>
    <w:rsid w:val="0050742E"/>
    <w:rsid w:val="0051089D"/>
    <w:rsid w:val="00510DD2"/>
    <w:rsid w:val="0051351F"/>
    <w:rsid w:val="00513F14"/>
    <w:rsid w:val="00514F8B"/>
    <w:rsid w:val="00515EC7"/>
    <w:rsid w:val="00521B3C"/>
    <w:rsid w:val="00525589"/>
    <w:rsid w:val="005311C5"/>
    <w:rsid w:val="00533460"/>
    <w:rsid w:val="0053355B"/>
    <w:rsid w:val="0053480B"/>
    <w:rsid w:val="00535212"/>
    <w:rsid w:val="005358B1"/>
    <w:rsid w:val="00536700"/>
    <w:rsid w:val="00537022"/>
    <w:rsid w:val="00537049"/>
    <w:rsid w:val="00537312"/>
    <w:rsid w:val="00540DF7"/>
    <w:rsid w:val="0054196B"/>
    <w:rsid w:val="00542935"/>
    <w:rsid w:val="005429E7"/>
    <w:rsid w:val="00542DDB"/>
    <w:rsid w:val="00544938"/>
    <w:rsid w:val="00547552"/>
    <w:rsid w:val="00552E8C"/>
    <w:rsid w:val="00554EE5"/>
    <w:rsid w:val="00556424"/>
    <w:rsid w:val="00557647"/>
    <w:rsid w:val="00561D74"/>
    <w:rsid w:val="0056410E"/>
    <w:rsid w:val="00564D4D"/>
    <w:rsid w:val="005652A9"/>
    <w:rsid w:val="00570233"/>
    <w:rsid w:val="00570E53"/>
    <w:rsid w:val="005722ED"/>
    <w:rsid w:val="00574282"/>
    <w:rsid w:val="00574F50"/>
    <w:rsid w:val="00584FCD"/>
    <w:rsid w:val="005870F4"/>
    <w:rsid w:val="00591021"/>
    <w:rsid w:val="005926A7"/>
    <w:rsid w:val="005A0098"/>
    <w:rsid w:val="005A2A98"/>
    <w:rsid w:val="005A2C12"/>
    <w:rsid w:val="005A3B52"/>
    <w:rsid w:val="005A3B8A"/>
    <w:rsid w:val="005A4885"/>
    <w:rsid w:val="005A72C8"/>
    <w:rsid w:val="005A7EB1"/>
    <w:rsid w:val="005B1085"/>
    <w:rsid w:val="005B49A2"/>
    <w:rsid w:val="005C0D51"/>
    <w:rsid w:val="005C0FDC"/>
    <w:rsid w:val="005C11AF"/>
    <w:rsid w:val="005C2E5B"/>
    <w:rsid w:val="005C5DD2"/>
    <w:rsid w:val="005D2EFE"/>
    <w:rsid w:val="005D31A4"/>
    <w:rsid w:val="005D3B15"/>
    <w:rsid w:val="005D6567"/>
    <w:rsid w:val="005E1131"/>
    <w:rsid w:val="005E15AB"/>
    <w:rsid w:val="005E3665"/>
    <w:rsid w:val="005E3C60"/>
    <w:rsid w:val="005E3C87"/>
    <w:rsid w:val="005E5E8D"/>
    <w:rsid w:val="005E7230"/>
    <w:rsid w:val="005E7780"/>
    <w:rsid w:val="005F089D"/>
    <w:rsid w:val="005F0AAF"/>
    <w:rsid w:val="005F121F"/>
    <w:rsid w:val="005F13BA"/>
    <w:rsid w:val="005F2844"/>
    <w:rsid w:val="005F48D9"/>
    <w:rsid w:val="005F4EBB"/>
    <w:rsid w:val="005F7386"/>
    <w:rsid w:val="00601BA2"/>
    <w:rsid w:val="00602FF7"/>
    <w:rsid w:val="006042E5"/>
    <w:rsid w:val="00605A7D"/>
    <w:rsid w:val="0060650E"/>
    <w:rsid w:val="00607B5C"/>
    <w:rsid w:val="006115D2"/>
    <w:rsid w:val="00613168"/>
    <w:rsid w:val="0061404A"/>
    <w:rsid w:val="00615EB8"/>
    <w:rsid w:val="00617215"/>
    <w:rsid w:val="00617D56"/>
    <w:rsid w:val="00626B7E"/>
    <w:rsid w:val="00634C6C"/>
    <w:rsid w:val="00640C08"/>
    <w:rsid w:val="0064389E"/>
    <w:rsid w:val="0064723F"/>
    <w:rsid w:val="00647FEF"/>
    <w:rsid w:val="006502D6"/>
    <w:rsid w:val="00650A95"/>
    <w:rsid w:val="0065293C"/>
    <w:rsid w:val="00652B2E"/>
    <w:rsid w:val="006605F2"/>
    <w:rsid w:val="00664D04"/>
    <w:rsid w:val="0066533B"/>
    <w:rsid w:val="00667FC2"/>
    <w:rsid w:val="00670FDB"/>
    <w:rsid w:val="006737AA"/>
    <w:rsid w:val="006742D8"/>
    <w:rsid w:val="00674574"/>
    <w:rsid w:val="00676699"/>
    <w:rsid w:val="00676752"/>
    <w:rsid w:val="00684F41"/>
    <w:rsid w:val="0068579B"/>
    <w:rsid w:val="006923D1"/>
    <w:rsid w:val="006949B8"/>
    <w:rsid w:val="006A0759"/>
    <w:rsid w:val="006A2EEC"/>
    <w:rsid w:val="006A50C0"/>
    <w:rsid w:val="006A56E5"/>
    <w:rsid w:val="006A5FB9"/>
    <w:rsid w:val="006A6FF1"/>
    <w:rsid w:val="006B2E43"/>
    <w:rsid w:val="006B49C9"/>
    <w:rsid w:val="006B6F5C"/>
    <w:rsid w:val="006C671A"/>
    <w:rsid w:val="006D232A"/>
    <w:rsid w:val="006D4A59"/>
    <w:rsid w:val="006D4C91"/>
    <w:rsid w:val="006D6F79"/>
    <w:rsid w:val="006E0779"/>
    <w:rsid w:val="006E0B12"/>
    <w:rsid w:val="006E202C"/>
    <w:rsid w:val="006E234F"/>
    <w:rsid w:val="006E345B"/>
    <w:rsid w:val="006E34F6"/>
    <w:rsid w:val="006E4743"/>
    <w:rsid w:val="006E5A48"/>
    <w:rsid w:val="006E5BA0"/>
    <w:rsid w:val="006E6CA7"/>
    <w:rsid w:val="006F0E05"/>
    <w:rsid w:val="006F1889"/>
    <w:rsid w:val="006F2296"/>
    <w:rsid w:val="006F4745"/>
    <w:rsid w:val="006F5F04"/>
    <w:rsid w:val="006F698F"/>
    <w:rsid w:val="007020D6"/>
    <w:rsid w:val="007030C4"/>
    <w:rsid w:val="00704520"/>
    <w:rsid w:val="007064DA"/>
    <w:rsid w:val="00712EDD"/>
    <w:rsid w:val="00714489"/>
    <w:rsid w:val="007159FE"/>
    <w:rsid w:val="00717556"/>
    <w:rsid w:val="00717CFF"/>
    <w:rsid w:val="00724CA5"/>
    <w:rsid w:val="00735F7E"/>
    <w:rsid w:val="007428B6"/>
    <w:rsid w:val="00751306"/>
    <w:rsid w:val="007524F1"/>
    <w:rsid w:val="00753EFC"/>
    <w:rsid w:val="00756E53"/>
    <w:rsid w:val="00756EAD"/>
    <w:rsid w:val="00762945"/>
    <w:rsid w:val="00762CDA"/>
    <w:rsid w:val="00763A3D"/>
    <w:rsid w:val="007648F2"/>
    <w:rsid w:val="007649AA"/>
    <w:rsid w:val="007705A3"/>
    <w:rsid w:val="00772B81"/>
    <w:rsid w:val="00773619"/>
    <w:rsid w:val="0077500F"/>
    <w:rsid w:val="007751D7"/>
    <w:rsid w:val="007754D6"/>
    <w:rsid w:val="00777AB3"/>
    <w:rsid w:val="00781161"/>
    <w:rsid w:val="0078187C"/>
    <w:rsid w:val="00782D59"/>
    <w:rsid w:val="00787BEC"/>
    <w:rsid w:val="00791898"/>
    <w:rsid w:val="00792263"/>
    <w:rsid w:val="00793323"/>
    <w:rsid w:val="007A040D"/>
    <w:rsid w:val="007A0AC8"/>
    <w:rsid w:val="007A2097"/>
    <w:rsid w:val="007A4089"/>
    <w:rsid w:val="007B00E7"/>
    <w:rsid w:val="007C1483"/>
    <w:rsid w:val="007C15BE"/>
    <w:rsid w:val="007C58C9"/>
    <w:rsid w:val="007C6631"/>
    <w:rsid w:val="007C6E37"/>
    <w:rsid w:val="007C7729"/>
    <w:rsid w:val="007D045C"/>
    <w:rsid w:val="007D064F"/>
    <w:rsid w:val="007D23FC"/>
    <w:rsid w:val="007D25ED"/>
    <w:rsid w:val="007E44F8"/>
    <w:rsid w:val="007E70C6"/>
    <w:rsid w:val="007E7808"/>
    <w:rsid w:val="007F5652"/>
    <w:rsid w:val="007F75FC"/>
    <w:rsid w:val="008021D3"/>
    <w:rsid w:val="008054AE"/>
    <w:rsid w:val="00806287"/>
    <w:rsid w:val="00811E52"/>
    <w:rsid w:val="00813528"/>
    <w:rsid w:val="008141FF"/>
    <w:rsid w:val="008171ED"/>
    <w:rsid w:val="0081741E"/>
    <w:rsid w:val="0081778B"/>
    <w:rsid w:val="008212D3"/>
    <w:rsid w:val="00823968"/>
    <w:rsid w:val="008247FE"/>
    <w:rsid w:val="00830602"/>
    <w:rsid w:val="008321F8"/>
    <w:rsid w:val="008322FF"/>
    <w:rsid w:val="00832DEE"/>
    <w:rsid w:val="00834815"/>
    <w:rsid w:val="00843A81"/>
    <w:rsid w:val="008449F4"/>
    <w:rsid w:val="008463D8"/>
    <w:rsid w:val="008478BB"/>
    <w:rsid w:val="0085029B"/>
    <w:rsid w:val="008524DA"/>
    <w:rsid w:val="00853C1F"/>
    <w:rsid w:val="008568B8"/>
    <w:rsid w:val="0085711F"/>
    <w:rsid w:val="00862380"/>
    <w:rsid w:val="00863AA1"/>
    <w:rsid w:val="00863C1F"/>
    <w:rsid w:val="00863FAF"/>
    <w:rsid w:val="0087615E"/>
    <w:rsid w:val="00876795"/>
    <w:rsid w:val="00882820"/>
    <w:rsid w:val="00882EE1"/>
    <w:rsid w:val="00884D66"/>
    <w:rsid w:val="008857B8"/>
    <w:rsid w:val="00890F70"/>
    <w:rsid w:val="008928FA"/>
    <w:rsid w:val="008937E3"/>
    <w:rsid w:val="0089546E"/>
    <w:rsid w:val="00896D3C"/>
    <w:rsid w:val="00897BD6"/>
    <w:rsid w:val="008A1705"/>
    <w:rsid w:val="008A48C1"/>
    <w:rsid w:val="008A5D55"/>
    <w:rsid w:val="008B1C1B"/>
    <w:rsid w:val="008B4241"/>
    <w:rsid w:val="008B48D7"/>
    <w:rsid w:val="008B5B8D"/>
    <w:rsid w:val="008B6943"/>
    <w:rsid w:val="008C186B"/>
    <w:rsid w:val="008C4F2F"/>
    <w:rsid w:val="008C6FA5"/>
    <w:rsid w:val="008C728F"/>
    <w:rsid w:val="008D5418"/>
    <w:rsid w:val="008D6B99"/>
    <w:rsid w:val="008E1047"/>
    <w:rsid w:val="008E3691"/>
    <w:rsid w:val="008E434C"/>
    <w:rsid w:val="008E643A"/>
    <w:rsid w:val="008F0389"/>
    <w:rsid w:val="008F0733"/>
    <w:rsid w:val="008F1553"/>
    <w:rsid w:val="008F2013"/>
    <w:rsid w:val="008F22FC"/>
    <w:rsid w:val="008F61C6"/>
    <w:rsid w:val="008F6391"/>
    <w:rsid w:val="008F7951"/>
    <w:rsid w:val="00900A87"/>
    <w:rsid w:val="009026BB"/>
    <w:rsid w:val="00903A76"/>
    <w:rsid w:val="00906FC8"/>
    <w:rsid w:val="00906FDE"/>
    <w:rsid w:val="009105BE"/>
    <w:rsid w:val="0091172E"/>
    <w:rsid w:val="00914A74"/>
    <w:rsid w:val="00915BF3"/>
    <w:rsid w:val="009161B5"/>
    <w:rsid w:val="00916987"/>
    <w:rsid w:val="00920097"/>
    <w:rsid w:val="009205B3"/>
    <w:rsid w:val="00922E83"/>
    <w:rsid w:val="00925E67"/>
    <w:rsid w:val="0093096C"/>
    <w:rsid w:val="00932F55"/>
    <w:rsid w:val="009365F9"/>
    <w:rsid w:val="00936B1B"/>
    <w:rsid w:val="009415C3"/>
    <w:rsid w:val="00941E24"/>
    <w:rsid w:val="0094324D"/>
    <w:rsid w:val="00947731"/>
    <w:rsid w:val="00951955"/>
    <w:rsid w:val="00952E1E"/>
    <w:rsid w:val="00953D04"/>
    <w:rsid w:val="00955249"/>
    <w:rsid w:val="00960FDF"/>
    <w:rsid w:val="00961F0F"/>
    <w:rsid w:val="00973073"/>
    <w:rsid w:val="00975EA3"/>
    <w:rsid w:val="00977D73"/>
    <w:rsid w:val="00980016"/>
    <w:rsid w:val="00981B4A"/>
    <w:rsid w:val="00981CF6"/>
    <w:rsid w:val="009827B7"/>
    <w:rsid w:val="009831A0"/>
    <w:rsid w:val="00985FDE"/>
    <w:rsid w:val="00986461"/>
    <w:rsid w:val="00986681"/>
    <w:rsid w:val="00987008"/>
    <w:rsid w:val="00994059"/>
    <w:rsid w:val="00997A17"/>
    <w:rsid w:val="009A4473"/>
    <w:rsid w:val="009A46D7"/>
    <w:rsid w:val="009A4FDE"/>
    <w:rsid w:val="009A51D0"/>
    <w:rsid w:val="009A6B3A"/>
    <w:rsid w:val="009A7B86"/>
    <w:rsid w:val="009C0F31"/>
    <w:rsid w:val="009C213E"/>
    <w:rsid w:val="009C2B67"/>
    <w:rsid w:val="009C38B2"/>
    <w:rsid w:val="009C38E8"/>
    <w:rsid w:val="009C5051"/>
    <w:rsid w:val="009C52B1"/>
    <w:rsid w:val="009C61A6"/>
    <w:rsid w:val="009C6229"/>
    <w:rsid w:val="009D16F4"/>
    <w:rsid w:val="009D1AD6"/>
    <w:rsid w:val="009D6A5E"/>
    <w:rsid w:val="009D7B25"/>
    <w:rsid w:val="009D7EF0"/>
    <w:rsid w:val="009F1DFD"/>
    <w:rsid w:val="009F2AC6"/>
    <w:rsid w:val="009F38FB"/>
    <w:rsid w:val="00A00BAC"/>
    <w:rsid w:val="00A061CC"/>
    <w:rsid w:val="00A118D8"/>
    <w:rsid w:val="00A11C77"/>
    <w:rsid w:val="00A11DE1"/>
    <w:rsid w:val="00A13A71"/>
    <w:rsid w:val="00A16183"/>
    <w:rsid w:val="00A16D91"/>
    <w:rsid w:val="00A177C7"/>
    <w:rsid w:val="00A17950"/>
    <w:rsid w:val="00A20FD6"/>
    <w:rsid w:val="00A2108E"/>
    <w:rsid w:val="00A22920"/>
    <w:rsid w:val="00A22B78"/>
    <w:rsid w:val="00A25AC3"/>
    <w:rsid w:val="00A27C03"/>
    <w:rsid w:val="00A30892"/>
    <w:rsid w:val="00A30AE8"/>
    <w:rsid w:val="00A32406"/>
    <w:rsid w:val="00A32BF1"/>
    <w:rsid w:val="00A40190"/>
    <w:rsid w:val="00A401C4"/>
    <w:rsid w:val="00A4086F"/>
    <w:rsid w:val="00A41C07"/>
    <w:rsid w:val="00A46AD1"/>
    <w:rsid w:val="00A476E3"/>
    <w:rsid w:val="00A51BC6"/>
    <w:rsid w:val="00A538A3"/>
    <w:rsid w:val="00A561CB"/>
    <w:rsid w:val="00A629CE"/>
    <w:rsid w:val="00A640C6"/>
    <w:rsid w:val="00A643CF"/>
    <w:rsid w:val="00A673B6"/>
    <w:rsid w:val="00A7165A"/>
    <w:rsid w:val="00A738F0"/>
    <w:rsid w:val="00A73FCD"/>
    <w:rsid w:val="00A76360"/>
    <w:rsid w:val="00A768AE"/>
    <w:rsid w:val="00A77512"/>
    <w:rsid w:val="00A80877"/>
    <w:rsid w:val="00A82617"/>
    <w:rsid w:val="00A851EA"/>
    <w:rsid w:val="00A8548C"/>
    <w:rsid w:val="00A856B5"/>
    <w:rsid w:val="00A858C5"/>
    <w:rsid w:val="00A8707F"/>
    <w:rsid w:val="00A92C01"/>
    <w:rsid w:val="00A93215"/>
    <w:rsid w:val="00A932B0"/>
    <w:rsid w:val="00A937DF"/>
    <w:rsid w:val="00A94369"/>
    <w:rsid w:val="00A94A99"/>
    <w:rsid w:val="00A950D5"/>
    <w:rsid w:val="00A957C7"/>
    <w:rsid w:val="00AA1AF4"/>
    <w:rsid w:val="00AA2A75"/>
    <w:rsid w:val="00AA5DA5"/>
    <w:rsid w:val="00AB35DF"/>
    <w:rsid w:val="00AB3D3B"/>
    <w:rsid w:val="00AB67EF"/>
    <w:rsid w:val="00AC0393"/>
    <w:rsid w:val="00AC259F"/>
    <w:rsid w:val="00AC3E3B"/>
    <w:rsid w:val="00AC484C"/>
    <w:rsid w:val="00AC64FC"/>
    <w:rsid w:val="00AD6662"/>
    <w:rsid w:val="00AE121A"/>
    <w:rsid w:val="00AE41F9"/>
    <w:rsid w:val="00AE553C"/>
    <w:rsid w:val="00AE6D7C"/>
    <w:rsid w:val="00AF1194"/>
    <w:rsid w:val="00AF12D7"/>
    <w:rsid w:val="00AF283E"/>
    <w:rsid w:val="00AF2C80"/>
    <w:rsid w:val="00AF4655"/>
    <w:rsid w:val="00AF4EEA"/>
    <w:rsid w:val="00AF509E"/>
    <w:rsid w:val="00AF7BE2"/>
    <w:rsid w:val="00B003A7"/>
    <w:rsid w:val="00B0103B"/>
    <w:rsid w:val="00B0163B"/>
    <w:rsid w:val="00B0302B"/>
    <w:rsid w:val="00B04A9F"/>
    <w:rsid w:val="00B04D10"/>
    <w:rsid w:val="00B07126"/>
    <w:rsid w:val="00B07A32"/>
    <w:rsid w:val="00B21971"/>
    <w:rsid w:val="00B21F89"/>
    <w:rsid w:val="00B22069"/>
    <w:rsid w:val="00B32167"/>
    <w:rsid w:val="00B34468"/>
    <w:rsid w:val="00B36F45"/>
    <w:rsid w:val="00B40CA5"/>
    <w:rsid w:val="00B425C2"/>
    <w:rsid w:val="00B42712"/>
    <w:rsid w:val="00B439B9"/>
    <w:rsid w:val="00B43E6A"/>
    <w:rsid w:val="00B444D4"/>
    <w:rsid w:val="00B50A9C"/>
    <w:rsid w:val="00B50C12"/>
    <w:rsid w:val="00B50DBD"/>
    <w:rsid w:val="00B61F4F"/>
    <w:rsid w:val="00B62A0C"/>
    <w:rsid w:val="00B6470E"/>
    <w:rsid w:val="00B66357"/>
    <w:rsid w:val="00B669F3"/>
    <w:rsid w:val="00B711B7"/>
    <w:rsid w:val="00B72B1A"/>
    <w:rsid w:val="00B76245"/>
    <w:rsid w:val="00B7625D"/>
    <w:rsid w:val="00B77E6C"/>
    <w:rsid w:val="00B82B71"/>
    <w:rsid w:val="00B849B0"/>
    <w:rsid w:val="00B84B2E"/>
    <w:rsid w:val="00B86471"/>
    <w:rsid w:val="00B87327"/>
    <w:rsid w:val="00B87498"/>
    <w:rsid w:val="00B92D32"/>
    <w:rsid w:val="00B937F4"/>
    <w:rsid w:val="00B93AB5"/>
    <w:rsid w:val="00B9461D"/>
    <w:rsid w:val="00BA6701"/>
    <w:rsid w:val="00BA6C6E"/>
    <w:rsid w:val="00BA6DA2"/>
    <w:rsid w:val="00BA760C"/>
    <w:rsid w:val="00BA79AD"/>
    <w:rsid w:val="00BB0AFF"/>
    <w:rsid w:val="00BB17DA"/>
    <w:rsid w:val="00BB3F51"/>
    <w:rsid w:val="00BB4010"/>
    <w:rsid w:val="00BC0372"/>
    <w:rsid w:val="00BC06AC"/>
    <w:rsid w:val="00BC2840"/>
    <w:rsid w:val="00BC4463"/>
    <w:rsid w:val="00BC4B2B"/>
    <w:rsid w:val="00BC4EBF"/>
    <w:rsid w:val="00BD0368"/>
    <w:rsid w:val="00BD1624"/>
    <w:rsid w:val="00BD3326"/>
    <w:rsid w:val="00BD5328"/>
    <w:rsid w:val="00BD6947"/>
    <w:rsid w:val="00BD794E"/>
    <w:rsid w:val="00BE673F"/>
    <w:rsid w:val="00BE67A7"/>
    <w:rsid w:val="00BF1B56"/>
    <w:rsid w:val="00BF40F4"/>
    <w:rsid w:val="00BF432C"/>
    <w:rsid w:val="00BF449B"/>
    <w:rsid w:val="00BF58D7"/>
    <w:rsid w:val="00BF5F66"/>
    <w:rsid w:val="00C015F7"/>
    <w:rsid w:val="00C026B4"/>
    <w:rsid w:val="00C0514A"/>
    <w:rsid w:val="00C05B93"/>
    <w:rsid w:val="00C06FD5"/>
    <w:rsid w:val="00C127F8"/>
    <w:rsid w:val="00C13B63"/>
    <w:rsid w:val="00C17119"/>
    <w:rsid w:val="00C2224B"/>
    <w:rsid w:val="00C22958"/>
    <w:rsid w:val="00C24C3D"/>
    <w:rsid w:val="00C250F3"/>
    <w:rsid w:val="00C262AE"/>
    <w:rsid w:val="00C310B5"/>
    <w:rsid w:val="00C3241F"/>
    <w:rsid w:val="00C3635A"/>
    <w:rsid w:val="00C3691B"/>
    <w:rsid w:val="00C40625"/>
    <w:rsid w:val="00C44CE4"/>
    <w:rsid w:val="00C46C06"/>
    <w:rsid w:val="00C47A8A"/>
    <w:rsid w:val="00C511B9"/>
    <w:rsid w:val="00C5372B"/>
    <w:rsid w:val="00C544DB"/>
    <w:rsid w:val="00C54F93"/>
    <w:rsid w:val="00C5592C"/>
    <w:rsid w:val="00C57856"/>
    <w:rsid w:val="00C57E30"/>
    <w:rsid w:val="00C60629"/>
    <w:rsid w:val="00C62C45"/>
    <w:rsid w:val="00C6365E"/>
    <w:rsid w:val="00C67150"/>
    <w:rsid w:val="00C6767E"/>
    <w:rsid w:val="00C70289"/>
    <w:rsid w:val="00C7152B"/>
    <w:rsid w:val="00C71644"/>
    <w:rsid w:val="00C716D6"/>
    <w:rsid w:val="00C746D2"/>
    <w:rsid w:val="00C75B2E"/>
    <w:rsid w:val="00C7611A"/>
    <w:rsid w:val="00C76EC8"/>
    <w:rsid w:val="00C779B1"/>
    <w:rsid w:val="00C77C20"/>
    <w:rsid w:val="00C8425B"/>
    <w:rsid w:val="00C92EDF"/>
    <w:rsid w:val="00C95AD1"/>
    <w:rsid w:val="00C97F02"/>
    <w:rsid w:val="00CA161B"/>
    <w:rsid w:val="00CA1B36"/>
    <w:rsid w:val="00CA606E"/>
    <w:rsid w:val="00CA644F"/>
    <w:rsid w:val="00CA71C5"/>
    <w:rsid w:val="00CB67B4"/>
    <w:rsid w:val="00CC1BBE"/>
    <w:rsid w:val="00CC3895"/>
    <w:rsid w:val="00CC7E2B"/>
    <w:rsid w:val="00CD3194"/>
    <w:rsid w:val="00CD41FA"/>
    <w:rsid w:val="00CD5E4F"/>
    <w:rsid w:val="00CE0113"/>
    <w:rsid w:val="00CE1290"/>
    <w:rsid w:val="00CE501F"/>
    <w:rsid w:val="00CE5186"/>
    <w:rsid w:val="00CE5F1A"/>
    <w:rsid w:val="00CE6D78"/>
    <w:rsid w:val="00CE7D84"/>
    <w:rsid w:val="00CF0598"/>
    <w:rsid w:val="00CF1CB5"/>
    <w:rsid w:val="00CF2B9C"/>
    <w:rsid w:val="00CF3744"/>
    <w:rsid w:val="00D04A06"/>
    <w:rsid w:val="00D04A47"/>
    <w:rsid w:val="00D04EC3"/>
    <w:rsid w:val="00D12966"/>
    <w:rsid w:val="00D12A08"/>
    <w:rsid w:val="00D143D5"/>
    <w:rsid w:val="00D24323"/>
    <w:rsid w:val="00D258F1"/>
    <w:rsid w:val="00D266C8"/>
    <w:rsid w:val="00D332B5"/>
    <w:rsid w:val="00D3719F"/>
    <w:rsid w:val="00D42F0C"/>
    <w:rsid w:val="00D45DEE"/>
    <w:rsid w:val="00D465BF"/>
    <w:rsid w:val="00D477A5"/>
    <w:rsid w:val="00D50784"/>
    <w:rsid w:val="00D51C77"/>
    <w:rsid w:val="00D51E13"/>
    <w:rsid w:val="00D53197"/>
    <w:rsid w:val="00D564EF"/>
    <w:rsid w:val="00D61477"/>
    <w:rsid w:val="00D75981"/>
    <w:rsid w:val="00D76584"/>
    <w:rsid w:val="00D81EBA"/>
    <w:rsid w:val="00D836CB"/>
    <w:rsid w:val="00D83A66"/>
    <w:rsid w:val="00D9256D"/>
    <w:rsid w:val="00D92C98"/>
    <w:rsid w:val="00D9410D"/>
    <w:rsid w:val="00D947BA"/>
    <w:rsid w:val="00DA524D"/>
    <w:rsid w:val="00DA612D"/>
    <w:rsid w:val="00DA69B7"/>
    <w:rsid w:val="00DA6AC5"/>
    <w:rsid w:val="00DB3C2B"/>
    <w:rsid w:val="00DB5937"/>
    <w:rsid w:val="00DB62B9"/>
    <w:rsid w:val="00DC2C15"/>
    <w:rsid w:val="00DC3DD8"/>
    <w:rsid w:val="00DC55EB"/>
    <w:rsid w:val="00DD1584"/>
    <w:rsid w:val="00DD26CE"/>
    <w:rsid w:val="00DD706C"/>
    <w:rsid w:val="00DD7177"/>
    <w:rsid w:val="00DE048A"/>
    <w:rsid w:val="00DE4A8A"/>
    <w:rsid w:val="00DE581C"/>
    <w:rsid w:val="00DE62BC"/>
    <w:rsid w:val="00DE6481"/>
    <w:rsid w:val="00DF5E55"/>
    <w:rsid w:val="00E01018"/>
    <w:rsid w:val="00E05B09"/>
    <w:rsid w:val="00E07DD1"/>
    <w:rsid w:val="00E1174E"/>
    <w:rsid w:val="00E14535"/>
    <w:rsid w:val="00E169B3"/>
    <w:rsid w:val="00E22AC9"/>
    <w:rsid w:val="00E24CE3"/>
    <w:rsid w:val="00E2570A"/>
    <w:rsid w:val="00E257CC"/>
    <w:rsid w:val="00E2734F"/>
    <w:rsid w:val="00E36085"/>
    <w:rsid w:val="00E371B7"/>
    <w:rsid w:val="00E444C3"/>
    <w:rsid w:val="00E46004"/>
    <w:rsid w:val="00E465F6"/>
    <w:rsid w:val="00E52261"/>
    <w:rsid w:val="00E54039"/>
    <w:rsid w:val="00E5560E"/>
    <w:rsid w:val="00E5618D"/>
    <w:rsid w:val="00E57C43"/>
    <w:rsid w:val="00E672A6"/>
    <w:rsid w:val="00E678BE"/>
    <w:rsid w:val="00E72942"/>
    <w:rsid w:val="00E76305"/>
    <w:rsid w:val="00E77951"/>
    <w:rsid w:val="00E77BE5"/>
    <w:rsid w:val="00E80DA0"/>
    <w:rsid w:val="00E81F2E"/>
    <w:rsid w:val="00E81F6B"/>
    <w:rsid w:val="00E82220"/>
    <w:rsid w:val="00E823D2"/>
    <w:rsid w:val="00E83EF6"/>
    <w:rsid w:val="00E90753"/>
    <w:rsid w:val="00E912EF"/>
    <w:rsid w:val="00E93706"/>
    <w:rsid w:val="00EA1F6C"/>
    <w:rsid w:val="00EA4366"/>
    <w:rsid w:val="00EA7762"/>
    <w:rsid w:val="00EB1A33"/>
    <w:rsid w:val="00EB1ADC"/>
    <w:rsid w:val="00EB1E18"/>
    <w:rsid w:val="00EB2528"/>
    <w:rsid w:val="00EB7731"/>
    <w:rsid w:val="00EC1126"/>
    <w:rsid w:val="00EC3063"/>
    <w:rsid w:val="00EC442C"/>
    <w:rsid w:val="00EC580D"/>
    <w:rsid w:val="00ED45B8"/>
    <w:rsid w:val="00ED47BD"/>
    <w:rsid w:val="00ED5748"/>
    <w:rsid w:val="00ED633C"/>
    <w:rsid w:val="00EE1584"/>
    <w:rsid w:val="00EE5DA5"/>
    <w:rsid w:val="00EE7C63"/>
    <w:rsid w:val="00EF34A0"/>
    <w:rsid w:val="00EF37DD"/>
    <w:rsid w:val="00EF4F11"/>
    <w:rsid w:val="00EF74DE"/>
    <w:rsid w:val="00F007F3"/>
    <w:rsid w:val="00F00C64"/>
    <w:rsid w:val="00F03591"/>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33EF3"/>
    <w:rsid w:val="00F42AA3"/>
    <w:rsid w:val="00F44227"/>
    <w:rsid w:val="00F44DC6"/>
    <w:rsid w:val="00F45C64"/>
    <w:rsid w:val="00F50DDC"/>
    <w:rsid w:val="00F55DC4"/>
    <w:rsid w:val="00F607B5"/>
    <w:rsid w:val="00F60813"/>
    <w:rsid w:val="00F615FB"/>
    <w:rsid w:val="00F65D5F"/>
    <w:rsid w:val="00F66903"/>
    <w:rsid w:val="00F67AA9"/>
    <w:rsid w:val="00F7204B"/>
    <w:rsid w:val="00F72DEB"/>
    <w:rsid w:val="00F8009C"/>
    <w:rsid w:val="00F8033E"/>
    <w:rsid w:val="00F8038A"/>
    <w:rsid w:val="00F819ED"/>
    <w:rsid w:val="00F83776"/>
    <w:rsid w:val="00F85211"/>
    <w:rsid w:val="00F862EE"/>
    <w:rsid w:val="00F874C2"/>
    <w:rsid w:val="00F925FA"/>
    <w:rsid w:val="00F929D9"/>
    <w:rsid w:val="00F93877"/>
    <w:rsid w:val="00F95854"/>
    <w:rsid w:val="00F965F7"/>
    <w:rsid w:val="00F9798D"/>
    <w:rsid w:val="00FA1E93"/>
    <w:rsid w:val="00FA2081"/>
    <w:rsid w:val="00FA60BB"/>
    <w:rsid w:val="00FA63CA"/>
    <w:rsid w:val="00FB0984"/>
    <w:rsid w:val="00FB2317"/>
    <w:rsid w:val="00FB2D6C"/>
    <w:rsid w:val="00FB5152"/>
    <w:rsid w:val="00FB57FF"/>
    <w:rsid w:val="00FB78A1"/>
    <w:rsid w:val="00FC0765"/>
    <w:rsid w:val="00FC2CFD"/>
    <w:rsid w:val="00FC6786"/>
    <w:rsid w:val="00FC67BC"/>
    <w:rsid w:val="00FC6A0B"/>
    <w:rsid w:val="00FC6F89"/>
    <w:rsid w:val="00FD16F0"/>
    <w:rsid w:val="00FD5004"/>
    <w:rsid w:val="00FD695E"/>
    <w:rsid w:val="00FE09D4"/>
    <w:rsid w:val="00FE0AB2"/>
    <w:rsid w:val="00FE0C4D"/>
    <w:rsid w:val="00FE104B"/>
    <w:rsid w:val="00FE2333"/>
    <w:rsid w:val="00FE41DC"/>
    <w:rsid w:val="00FE66F3"/>
    <w:rsid w:val="00FF103F"/>
    <w:rsid w:val="00FF3248"/>
    <w:rsid w:val="00FF3AB2"/>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2A2581F"/>
  <w15:docId w15:val="{B13D87E6-0D2C-497C-81C6-0B03B4BDCDF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F55DC4"/>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B17DA"/>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2utannumreringram">
    <w:name w:val="Rubrik 2 utan numrering ram"/>
    <w:basedOn w:val="Rubrik2utannumrering"/>
    <w:next w:val="Brdtextram"/>
    <w:link w:val="Rubrik2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2utannumreringramChar">
    <w:name w:val="Rubrik 2 utan numrering ram Char"/>
    <w:basedOn w:val="Rubrik2utannumreringChar"/>
    <w:link w:val="Rubrik2utannumreringram"/>
    <w:uiPriority w:val="14"/>
    <w:semiHidden/>
    <w:rsid w:val="00772B81"/>
    <w:rPr>
      <w:rFonts w:ascii="Times New Roman" w:hAnsi="Times New Roman"/>
      <w:sz w:val="26"/>
    </w:rPr>
  </w:style>
  <w:style w:type="paragraph" w:customStyle="1" w:styleId="Rubrik3utannumreringram">
    <w:name w:val="Rubrik 3 utan numrering ram"/>
    <w:basedOn w:val="Rubrik3utannumrering"/>
    <w:next w:val="Brdtextram"/>
    <w:link w:val="Rubrik3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3utannumreringramChar">
    <w:name w:val="Rubrik 3 utan numrering ram Char"/>
    <w:basedOn w:val="Rubrik3utannumreringChar"/>
    <w:link w:val="Rubrik3utannumreringram"/>
    <w:uiPriority w:val="14"/>
    <w:semiHidden/>
    <w:rsid w:val="00772B81"/>
    <w:rPr>
      <w:rFonts w:ascii="Times New Roman" w:hAnsi="Times New Roman"/>
      <w:b/>
      <w:sz w:val="23"/>
    </w:rPr>
  </w:style>
  <w:style w:type="paragraph" w:customStyle="1" w:styleId="Rubrik4utannumreringram">
    <w:name w:val="Rubrik 4 utan numrering ram"/>
    <w:basedOn w:val="Rubrik4utannumrering"/>
    <w:next w:val="Brdtextram"/>
    <w:link w:val="Rubrik4utannumreringramChar"/>
    <w:uiPriority w:val="14"/>
    <w:semiHidden/>
    <w:rsid w:val="00F55DC4"/>
    <w:pPr>
      <w:pBdr>
        <w:top w:val="single" w:sz="4" w:space="2" w:color="auto"/>
        <w:left w:val="single" w:sz="4" w:space="4" w:color="auto"/>
        <w:bottom w:val="single" w:sz="4" w:space="3" w:color="auto"/>
        <w:right w:val="single" w:sz="4" w:space="4" w:color="auto"/>
      </w:pBdr>
      <w:ind w:left="113" w:right="113"/>
    </w:pPr>
  </w:style>
  <w:style w:type="character" w:customStyle="1" w:styleId="Rubrik4utannumreringramChar">
    <w:name w:val="Rubrik 4 utan numrering ram Char"/>
    <w:basedOn w:val="Rubrik4utannumreringChar"/>
    <w:link w:val="Rubrik4utannumreringram"/>
    <w:uiPriority w:val="14"/>
    <w:semiHidden/>
    <w:rsid w:val="00F55DC4"/>
    <w:rPr>
      <w:rFonts w:ascii="Times New Roman" w:hAnsi="Times New Roman"/>
      <w:b/>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9" Type="http://schemas.openxmlformats.org/officeDocument/2006/relationships/header" Target="header13.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header" Target="header11.xml"/><Relationship Id="rId42" Type="http://schemas.openxmlformats.org/officeDocument/2006/relationships/footer" Target="footer14.xml"/><Relationship Id="rId47"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header" Target="header10.xml"/><Relationship Id="rId38" Type="http://schemas.openxmlformats.org/officeDocument/2006/relationships/footer" Target="footer12.xml"/><Relationship Id="rId46"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7.xml"/><Relationship Id="rId41" Type="http://schemas.openxmlformats.org/officeDocument/2006/relationships/footer" Target="footer1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header" Target="header12.xml"/><Relationship Id="rId40" Type="http://schemas.openxmlformats.org/officeDocument/2006/relationships/header" Target="header14.xml"/><Relationship Id="rId45"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36" Type="http://schemas.openxmlformats.org/officeDocument/2006/relationships/footer" Target="footer11.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9.xml"/><Relationship Id="rId44" Type="http://schemas.openxmlformats.org/officeDocument/2006/relationships/footer" Target="footer15.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footer" Target="footer10.xml"/><Relationship Id="rId43" Type="http://schemas.openxmlformats.org/officeDocument/2006/relationships/header" Target="header15.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s/SOF_RS/RiR%202024_22%20Frn%20vision%20till%20verklighet%20Funktionshi/Forms/Skr-samling/Skr-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CA39A4B92BAA43F99922F716ECAA1993"/>
        <w:category>
          <w:name w:val="Allmänt"/>
          <w:gallery w:val="placeholder"/>
        </w:category>
        <w:types>
          <w:type w:val="bbPlcHdr"/>
        </w:types>
        <w:behaviors>
          <w:behavior w:val="content"/>
        </w:behaviors>
        <w:guid w:val="{D2BBFFB3-AA4B-454C-BA95-35000AEDCF5A}"/>
      </w:docPartPr>
      <w:docPartBody>
        <w:p w:rsidR="00B8426E" w:rsidRDefault="00B8426E" w:rsidP="00B8426E">
          <w:pPr>
            <w:pStyle w:val="CA39A4B92BAA43F99922F716ECAA1993"/>
          </w:pPr>
          <w:r>
            <w:rPr>
              <w:rStyle w:val="Platshllartext"/>
            </w:rPr>
            <w:t>Klicka här för att ange namnunderskrift1</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8426E"/>
    <w:rsid w:val="000E0A1B"/>
    <w:rsid w:val="003F09AE"/>
    <w:rsid w:val="00495DDD"/>
    <w:rsid w:val="007B45FD"/>
    <w:rsid w:val="00B8426E"/>
    <w:rsid w:val="00D12966"/>
    <w:rsid w:val="00D2432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B8426E"/>
    <w:rPr>
      <w:color w:val="808080"/>
    </w:rPr>
  </w:style>
  <w:style w:type="paragraph" w:customStyle="1" w:styleId="CA39A4B92BAA43F99922F716ECAA1993">
    <w:name w:val="CA39A4B92BAA43F99922F716ECAA1993"/>
    <w:rsid w:val="00B8426E"/>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kern w:val="0"/>
      <w:sz w:val="20"/>
      <w:szCs w:val="20"/>
      <w:lang w:eastAsia="en-US"/>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5" ma:contentTypeDescription="Skapa nytt dokument med möjlighet att välja RK-mall" ma:contentTypeScope="" ma:versionID="c06e54c584beafd575ddd02b933a83b1">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d07acfae-4dfa-4949-99a8-259efd31a6ae" ContentTypeId="0x010100BBA312BF02777149882D207184EC35C032" PreviousValue="true"/>
</file>

<file path=customXml/item4.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Socialdepartementet</TermName>
          <TermId xmlns="http://schemas.microsoft.com/office/infopath/2007/PartnerControls">e02aa9d6-2d54-471b-a43b-d13dc9454930</TermId>
        </TermInfo>
      </Terms>
    </k46d94c0acf84ab9a79866a9d8b1905f>
    <TaxCatchAll xmlns="cc625d36-bb37-4650-91b9-0c96159295ba">
      <Value>26</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edbe0b5c82304c8e847ab7b8c02a77c3>
    <_dlc_DocId xmlns="4f5ca95d-8798-43a8-9b50-3b2f8b9416bf">6VV7YVCVAJZ7-373442560-12820</_dlc_DocId>
    <_dlc_DocIdUrl xmlns="4f5ca95d-8798-43a8-9b50-3b2f8b9416bf">
      <Url>https://dhs.sp.regeringskansliet.se/yta/sb-gransk/_layouts/15/DocIdRedir.aspx?ID=6VV7YVCVAJZ7-373442560-12820</Url>
      <Description>6VV7YVCVAJZ7-373442560-12820</Description>
    </_dlc_DocIdUrl>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dokumentvärden xmlns="http://rkdhs/mallar/lagstiftning/Skr/Skr.xsd">
  <departementsnamn>Socialdepartementet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Busch, ordförande, och statsråden, Svantesson, Ankarberg Johansson, Edholm, J Pehrson, Jonson, Strömmer, Forssmed, Tenje, M Persson, Wykman, Malmer Stenergard, Kullgren, Liljestrand, Brandberg, Carlson, Rosencrantz, Dousa</närvarande>
  <föredragande>statsminister Kristersson, ordförande, och statsråden Busch, Svantesson, Ankarberg Johansson, Edholm, J Pehrson, Waltersson Grönvall, Jonson, Strömmer, Forssmed, Tenje, Forssell, Slottner, M Persson, Wykman, Malmer Stenergard, Kullgren, Liljestrand, Brandberg, Bohlin, Carlson, Pourmokhtari, Rosencrantz, Dousa</föredragande>
  <departementsenhet id="Socialdepartementet"/>
  <dokumentnummer etikett="Skr.">2024/25:147</dokumentnummer>
  <titel>Riksrevisionens rapport om sektorsansvaret i funktionshinderspolitiken</titel>
  <template id="16"/>
  <kapitel/>
  <avsnitt/>
  <fastaavsnitt/>
  <bilagor>
    <bilaga bilagenummer="1" bilageetikett="Bilaga"/>
  </bilagor>
</dokumentvärden>
</file>

<file path=customXml/item7.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9156A420-955D-4F21-8F5B-0D9D90044247}"/>
</file>

<file path=customXml/itemProps2.xml><?xml version="1.0" encoding="utf-8"?>
<ds:datastoreItem xmlns:ds="http://schemas.openxmlformats.org/officeDocument/2006/customXml" ds:itemID="{5F447EF0-564E-4990-9D09-FCA3B601D5A9}">
  <ds:schemaRefs>
    <ds:schemaRef ds:uri="http://schemas.microsoft.com/sharepoint/v3/contenttype/forms"/>
  </ds:schemaRefs>
</ds:datastoreItem>
</file>

<file path=customXml/itemProps3.xml><?xml version="1.0" encoding="utf-8"?>
<ds:datastoreItem xmlns:ds="http://schemas.openxmlformats.org/officeDocument/2006/customXml" ds:itemID="{124B691C-175C-4044-A3CF-85D1422E4712}"/>
</file>

<file path=customXml/itemProps4.xml><?xml version="1.0" encoding="utf-8"?>
<ds:datastoreItem xmlns:ds="http://schemas.openxmlformats.org/officeDocument/2006/customXml" ds:itemID="{44275B83-7930-4CCC-BA45-9DB84D747333}">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cc625d36-bb37-4650-91b9-0c96159295ba"/>
    <ds:schemaRef ds:uri="a68c6c55-4fbb-48c7-bd04-03a904b43046"/>
    <ds:schemaRef ds:uri="http://schemas.openxmlformats.org/package/2006/metadata/core-properties"/>
    <ds:schemaRef ds:uri="http://purl.org/dc/terms/"/>
    <ds:schemaRef ds:uri="18f3d968-6251-40b0-9f11-012b293496c2"/>
    <ds:schemaRef ds:uri="4e9c2f0c-7bf8-49af-8356-cbf363fc78a7"/>
    <ds:schemaRef ds:uri="http://www.w3.org/XML/1998/namespace"/>
    <ds:schemaRef ds:uri="http://purl.org/dc/dcmitype/"/>
  </ds:schemaRefs>
</ds:datastoreItem>
</file>

<file path=customXml/itemProps5.xml><?xml version="1.0" encoding="utf-8"?>
<ds:datastoreItem xmlns:ds="http://schemas.openxmlformats.org/officeDocument/2006/customXml" ds:itemID="{86D25651-9DDF-42AE-8DAA-1EA24DA97B09}">
  <ds:schemaRefs>
    <ds:schemaRef ds:uri="http://schemas.microsoft.com/sharepoint/events"/>
  </ds:schemaRefs>
</ds:datastoreItem>
</file>

<file path=customXml/itemProps6.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7.xml><?xml version="1.0" encoding="utf-8"?>
<ds:datastoreItem xmlns:ds="http://schemas.openxmlformats.org/officeDocument/2006/customXml" ds:itemID="{7330F92C-385B-4F85-AA3B-E1C989A48280}">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74</Pages>
  <Words>3610</Words>
  <Characters>19135</Characters>
  <Application>Microsoft Office Word</Application>
  <DocSecurity>0</DocSecurity>
  <Lines>159</Lines>
  <Paragraphs>45</Paragraphs>
  <ScaleCrop>false</ScaleCrop>
  <HeadingPairs>
    <vt:vector size="2" baseType="variant">
      <vt:variant>
        <vt:lpstr>Rubrik</vt:lpstr>
      </vt:variant>
      <vt:variant>
        <vt:i4>1</vt:i4>
      </vt:variant>
    </vt:vector>
  </HeadingPairs>
  <TitlesOfParts>
    <vt:vector size="1" baseType="lpstr">
      <vt:lpstr>Skrivelse maa RiRs rapport om sektorsansvaret i funktionshinderspolitiken</vt:lpstr>
    </vt:vector>
  </TitlesOfParts>
  <Company>Regeringskansliet</Company>
  <LinksUpToDate>false</LinksUpToDate>
  <CharactersWithSpaces>22700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Skrivelse maa RiRs rapport om sektorsansvaret i funktionshinderspolitiken</dc:title>
  <dc:creator>Inger Karlsson</dc:creator>
  <dc:description/>
  <cp:lastModifiedBy>Inger Karlsson</cp:lastModifiedBy>
  <cp:revision>2</cp:revision>
  <cp:lastPrinted>2025-03-12T12:06:00Z</cp:lastPrinted>
  <dcterms:created xsi:type="dcterms:W3CDTF">2025-03-27T09:16:00Z</dcterms:created>
  <dcterms:modified xsi:type="dcterms:W3CDTF">2025-03-27T09:16:00Z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caf594a7-6234-44d8-90b8-62a91f6d6000</vt:lpwstr>
  </property>
  <property fmtid="{D5CDD505-2E9C-101B-9397-08002B2CF9AE}" pid="4" name="TaxKeyword">
    <vt:lpwstr/>
  </property>
  <property fmtid="{D5CDD505-2E9C-101B-9397-08002B2CF9AE}" pid="5" name="Organisation">
    <vt:lpwstr>26;#Socialdepartementet|e02aa9d6-2d54-471b-a43b-d13dc9454930</vt:lpwstr>
  </property>
  <property fmtid="{D5CDD505-2E9C-101B-9397-08002B2CF9AE}" pid="6" name="ActivityCategory">
    <vt:lpwstr/>
  </property>
  <property fmtid="{D5CDD505-2E9C-101B-9397-08002B2CF9AE}" pid="7" name="TaxKeywordTaxHTField">
    <vt:lpwstr/>
  </property>
</Properties>
</file>