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12.xml" ContentType="application/vnd.openxmlformats-officedocument.wordprocessingml.header+xml"/>
  <Override PartName="/word/header13.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header14.xml" ContentType="application/vnd.openxmlformats-officedocument.wordprocessingml.header+xml"/>
  <Override PartName="/word/header15.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footer18.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18.xml" ContentType="application/vnd.openxmlformats-officedocument.wordprocessingml.header+xml"/>
  <Override PartName="/word/footer21.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1.xml" ContentType="application/vnd.openxmlformats-officedocument.wordprocessingml.header+xml"/>
  <Override PartName="/word/footer24.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footer27.xml" ContentType="application/vnd.openxmlformats-officedocument.wordprocessingml.footer+xml"/>
  <Override PartName="/word/header24.xml" ContentType="application/vnd.openxmlformats-officedocument.wordprocessingml.header+xml"/>
  <Override PartName="/word/header25.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footer30.xml" ContentType="application/vnd.openxmlformats-officedocument.wordprocessingml.footer+xml"/>
  <Override PartName="/word/header26.xml" ContentType="application/vnd.openxmlformats-officedocument.wordprocessingml.header+xml"/>
  <Override PartName="/word/header27.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footer33.xml" ContentType="application/vnd.openxmlformats-officedocument.wordprocessingml.footer+xml"/>
  <Override PartName="/word/header28.xml" ContentType="application/vnd.openxmlformats-officedocument.wordprocessingml.header+xml"/>
  <Override PartName="/word/header29.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footer36.xml" ContentType="application/vnd.openxmlformats-officedocument.wordprocessingml.footer+xml"/>
  <Override PartName="/word/header30.xml" ContentType="application/vnd.openxmlformats-officedocument.wordprocessingml.header+xml"/>
  <Override PartName="/word/header31.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footer39.xml" ContentType="application/vnd.openxmlformats-officedocument.wordprocessingml.footer+xml"/>
  <Override PartName="/word/header32.xml" ContentType="application/vnd.openxmlformats-officedocument.wordprocessingml.header+xml"/>
  <Override PartName="/word/header33.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footer42.xml" ContentType="application/vnd.openxmlformats-officedocument.wordprocessingml.footer+xml"/>
  <Override PartName="/word/header34.xml" ContentType="application/vnd.openxmlformats-officedocument.wordprocessingml.header+xml"/>
  <Override PartName="/word/header35.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footer45.xml" ContentType="application/vnd.openxmlformats-officedocument.wordprocessingml.footer+xml"/>
  <Override PartName="/word/header36.xml" ContentType="application/vnd.openxmlformats-officedocument.wordprocessingml.header+xml"/>
  <Override PartName="/word/header37.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footer48.xml" ContentType="application/vnd.openxmlformats-officedocument.wordprocessingml.footer+xml"/>
  <Override PartName="/word/header38.xml" ContentType="application/vnd.openxmlformats-officedocument.wordprocessingml.header+xml"/>
  <Override PartName="/word/header39.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footer51.xml" ContentType="application/vnd.openxmlformats-officedocument.wordprocessingml.footer+xml"/>
  <Override PartName="/word/header40.xml" ContentType="application/vnd.openxmlformats-officedocument.wordprocessingml.header+xml"/>
  <Override PartName="/word/header41.xml" ContentType="application/vnd.openxmlformats-officedocument.wordprocessingml.header+xml"/>
  <Override PartName="/word/footer52.xml" ContentType="application/vnd.openxmlformats-officedocument.wordprocessingml.footer+xml"/>
  <Override PartName="/word/footer53.xml" ContentType="application/vnd.openxmlformats-officedocument.wordprocessingml.footer+xml"/>
  <Override PartName="/word/footer54.xml" ContentType="application/vnd.openxmlformats-officedocument.wordprocessingml.footer+xml"/>
  <Override PartName="/word/header42.xml" ContentType="application/vnd.openxmlformats-officedocument.wordprocessingml.header+xml"/>
  <Override PartName="/word/header43.xml" ContentType="application/vnd.openxmlformats-officedocument.wordprocessingml.header+xml"/>
  <Override PartName="/word/footer55.xml" ContentType="application/vnd.openxmlformats-officedocument.wordprocessingml.footer+xml"/>
  <Override PartName="/word/footer56.xml" ContentType="application/vnd.openxmlformats-officedocument.wordprocessingml.footer+xml"/>
  <Override PartName="/word/header44.xml" ContentType="application/vnd.openxmlformats-officedocument.wordprocessingml.header+xml"/>
  <Override PartName="/word/footer57.xml" ContentType="application/vnd.openxmlformats-officedocument.wordprocessingml.footer+xml"/>
  <Override PartName="/word/header45.xml" ContentType="application/vnd.openxmlformats-officedocument.wordprocessingml.header+xml"/>
  <Override PartName="/word/header46.xml" ContentType="application/vnd.openxmlformats-officedocument.wordprocessingml.header+xml"/>
  <Override PartName="/word/footer58.xml" ContentType="application/vnd.openxmlformats-officedocument.wordprocessingml.footer+xml"/>
  <Override PartName="/word/footer59.xml" ContentType="application/vnd.openxmlformats-officedocument.wordprocessingml.footer+xml"/>
  <Override PartName="/word/header47.xml" ContentType="application/vnd.openxmlformats-officedocument.wordprocessingml.header+xml"/>
  <Override PartName="/word/footer60.xml" ContentType="application/vnd.openxmlformats-officedocument.wordprocessingml.footer+xml"/>
  <Override PartName="/word/header48.xml" ContentType="application/vnd.openxmlformats-officedocument.wordprocessingml.header+xml"/>
  <Override PartName="/word/header49.xml" ContentType="application/vnd.openxmlformats-officedocument.wordprocessingml.header+xml"/>
  <Override PartName="/word/footer61.xml" ContentType="application/vnd.openxmlformats-officedocument.wordprocessingml.footer+xml"/>
  <Override PartName="/word/footer62.xml" ContentType="application/vnd.openxmlformats-officedocument.wordprocessingml.footer+xml"/>
  <Override PartName="/word/header50.xml" ContentType="application/vnd.openxmlformats-officedocument.wordprocessingml.header+xml"/>
  <Override PartName="/word/footer6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20A58DEC" w14:textId="77777777" w:rsidR="008676CA" w:rsidRDefault="008676CA" w:rsidP="00333C9D">
      <w:pPr>
        <w:pStyle w:val="Prophuvudrubrik"/>
      </w:pPr>
      <w:r>
        <w:t>Regeringens proposition</w:t>
      </w:r>
      <w:r>
        <w:rPr>
          <w:noProof/>
          <w:lang w:eastAsia="sv-SE"/>
        </w:rPr>
        <mc:AlternateContent>
          <mc:Choice Requires="wps">
            <w:drawing>
              <wp:anchor distT="0" distB="0" distL="114300" distR="114300" simplePos="0" relativeHeight="251659264" behindDoc="1" locked="0" layoutInCell="1" allowOverlap="1" wp14:anchorId="7B02F8B7" wp14:editId="3C0C776C">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1DD2D3E1" w14:textId="77777777" w:rsidR="008676CA" w:rsidRPr="00811BB8" w:rsidRDefault="008676CA" w:rsidP="00C37AA0">
                                <w:pPr>
                                  <w:pStyle w:val="Brdtext"/>
                                </w:pPr>
                                <w:r>
                                  <w:rPr>
                                    <w:noProof/>
                                    <w:lang w:eastAsia="sv-SE"/>
                                  </w:rPr>
                                  <w:drawing>
                                    <wp:inline distT="0" distB="0" distL="0" distR="0" wp14:anchorId="5EC05B85" wp14:editId="1483D596">
                                      <wp:extent cx="514155" cy="921598"/>
                                      <wp:effectExtent l="0" t="0" r="635" b="0"/>
                                      <wp:docPr id="109" name="Bildobjekt 1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7B02F8B7"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1DD2D3E1" w14:textId="77777777" w:rsidR="008676CA" w:rsidRPr="00811BB8" w:rsidRDefault="008676CA" w:rsidP="00C37AA0">
                          <w:pPr>
                            <w:pStyle w:val="Brdtext"/>
                          </w:pPr>
                          <w:r>
                            <w:rPr>
                              <w:noProof/>
                              <w:lang w:eastAsia="sv-SE"/>
                            </w:rPr>
                            <w:drawing>
                              <wp:inline distT="0" distB="0" distL="0" distR="0" wp14:anchorId="5EC05B85" wp14:editId="1483D596">
                                <wp:extent cx="514155" cy="921598"/>
                                <wp:effectExtent l="0" t="0" r="635" b="0"/>
                                <wp:docPr id="109" name="Bildobjekt 1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0A425394" w14:textId="7FEDBA54" w:rsidR="008676CA" w:rsidRDefault="007D4EB4" w:rsidP="00333C9D">
          <w:pPr>
            <w:pStyle w:val="Prophuvudrubrik"/>
          </w:pPr>
          <w:r>
            <w:t>2024/25:17</w:t>
          </w:r>
        </w:p>
      </w:sdtContent>
    </w:sdt>
    <w:p w14:paraId="2D8D1B20" w14:textId="77777777" w:rsidR="008676CA" w:rsidRPr="005F407A" w:rsidRDefault="008676CA"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EA76D5" w14:paraId="1C25EAC0" w14:textId="77777777">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1956639C" w14:textId="11F69020" w:rsidR="008676CA" w:rsidRDefault="00B73352" w:rsidP="00333C9D">
                <w:pPr>
                  <w:pStyle w:val="Proprubrik"/>
                  <w:spacing w:after="20"/>
                </w:pPr>
                <w:r>
                  <w:t>Ett förstärkt konsumentskydd mot riskfylld kreditgivning och överskuldsättning</w:t>
                </w:r>
              </w:p>
            </w:tc>
          </w:sdtContent>
        </w:sdt>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22380801" w14:textId="409235E2" w:rsidR="008676CA" w:rsidRDefault="00B73352" w:rsidP="00333C9D">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5A97C7E8" w14:textId="7D3E12F7" w:rsidR="008676CA" w:rsidRPr="00141F91" w:rsidRDefault="007D4EB4" w:rsidP="00333C9D">
                <w:pPr>
                  <w:pStyle w:val="Proprubrik"/>
                  <w:rPr>
                    <w:szCs w:val="26"/>
                  </w:rPr>
                </w:pPr>
                <w:r>
                  <w:rPr>
                    <w:szCs w:val="26"/>
                  </w:rPr>
                  <w:t>2024/25:17</w:t>
                </w:r>
              </w:p>
            </w:sdtContent>
          </w:sdt>
        </w:tc>
      </w:tr>
    </w:tbl>
    <w:p w14:paraId="37C7FAD4" w14:textId="77777777" w:rsidR="008676CA" w:rsidRDefault="008676CA" w:rsidP="00333C9D">
      <w:pPr>
        <w:pStyle w:val="Brdtext"/>
        <w:spacing w:before="60"/>
      </w:pPr>
    </w:p>
    <w:p w14:paraId="0DEE5D3A" w14:textId="77777777" w:rsidR="008676CA" w:rsidRDefault="008676CA" w:rsidP="00333C9D">
      <w:pPr>
        <w:pStyle w:val="Brdtext"/>
      </w:pPr>
      <w:r>
        <w:t>Regeringen överlämnar denna proposition till riksdagen.</w:t>
      </w:r>
    </w:p>
    <w:p w14:paraId="0C7B351E" w14:textId="77777777" w:rsidR="008676CA" w:rsidRDefault="008676CA" w:rsidP="00333C9D">
      <w:pPr>
        <w:pStyle w:val="Brdtext"/>
      </w:pPr>
    </w:p>
    <w:p w14:paraId="6DB17878" w14:textId="3FD333A1" w:rsidR="008676CA" w:rsidRDefault="008676CA" w:rsidP="00333C9D">
      <w:pPr>
        <w:pStyle w:val="Brdtext"/>
      </w:pPr>
      <w:r>
        <w:t xml:space="preserve">Stockholm </w:t>
      </w:r>
      <w:sdt>
        <w:sdtPr>
          <w:alias w:val="Datum"/>
          <w:tag w:val="Datum"/>
          <w:id w:val="-1894106154"/>
          <w:date w:fullDate="2024-09-19T00:00:00Z">
            <w:dateFormat w:val="'den' d MMMM yyyy"/>
            <w:lid w:val="sv-SE"/>
            <w:storeMappedDataAs w:val="dateTime"/>
            <w:calendar w:val="gregorian"/>
          </w:date>
        </w:sdtPr>
        <w:sdtEndPr/>
        <w:sdtContent>
          <w:r w:rsidR="0066412F">
            <w:t>den 19 september 2024</w:t>
          </w:r>
        </w:sdtContent>
      </w:sdt>
    </w:p>
    <w:p w14:paraId="4C6772C1" w14:textId="77777777" w:rsidR="008676CA" w:rsidRDefault="008676CA" w:rsidP="00333C9D">
      <w:pPr>
        <w:pStyle w:val="Brdtextmedindrag"/>
      </w:pPr>
    </w:p>
    <w:p w14:paraId="37AA23F7" w14:textId="46503F49" w:rsidR="008676CA" w:rsidRDefault="00B571CF" w:rsidP="00333C9D">
      <w:pPr>
        <w:pStyle w:val="Propnamnunderskrift1"/>
      </w:pPr>
      <w:r>
        <w:t>Ulf Kristersson</w:t>
      </w:r>
    </w:p>
    <w:p w14:paraId="15328A02" w14:textId="27AFE430" w:rsidR="008676CA" w:rsidRDefault="008676CA" w:rsidP="00333C9D">
      <w:pPr>
        <w:pStyle w:val="Propnamnunderskrift2"/>
        <w:tabs>
          <w:tab w:val="clear" w:pos="2693"/>
          <w:tab w:val="clear" w:pos="7474"/>
          <w:tab w:val="left" w:pos="2126"/>
        </w:tabs>
      </w:pPr>
      <w:r>
        <w:tab/>
      </w:r>
      <w:r w:rsidR="00B571CF">
        <w:t>Gunnar Strömmer</w:t>
      </w:r>
    </w:p>
    <w:p w14:paraId="4EE528F2" w14:textId="7A525C6D" w:rsidR="008676CA" w:rsidRPr="008624B2" w:rsidRDefault="008676CA" w:rsidP="00BB2C9D">
      <w:pPr>
        <w:pStyle w:val="Propnamnunderskrift2medplatsefter"/>
      </w:pPr>
      <w:r>
        <w:tab/>
      </w:r>
      <w:r w:rsidRPr="008F01E7">
        <w:rPr>
          <w:i w:val="0"/>
          <w:iCs w:val="0"/>
        </w:rPr>
        <w:t>(</w:t>
      </w:r>
      <w:sdt>
        <w:sdtPr>
          <w:rPr>
            <w:i w:val="0"/>
          </w:rPr>
          <w:alias w:val="Departementsnamn"/>
          <w:tag w:val="Departementsnamn"/>
          <w:id w:val="596381816"/>
          <w:lock w:val="contentLocked"/>
          <w:dataBinding w:prefixMappings="xmlns:ns0='http://rkdhs/mallar/lagstiftning/Prop/Prop.xsd'" w:xpath="/ns0:dokumentvärden[1]/ns0:departementsnamn[1]" w:storeItemID="{068625C3-B546-44A5-B525-B7CC092E5AD6}"/>
          <w:text/>
        </w:sdtPr>
        <w:sdtEndPr/>
        <w:sdtContent>
          <w:r w:rsidR="00B73352">
            <w:rPr>
              <w:i w:val="0"/>
            </w:rPr>
            <w:t>Justitiedepartementet</w:t>
          </w:r>
        </w:sdtContent>
      </w:sdt>
      <w:r w:rsidRPr="008F01E7">
        <w:rPr>
          <w:i w:val="0"/>
          <w:iCs w:val="0"/>
        </w:rPr>
        <w:t>)</w:t>
      </w:r>
    </w:p>
    <w:p w14:paraId="4860AAEC" w14:textId="77777777" w:rsidR="008676CA" w:rsidRDefault="008676CA" w:rsidP="00333C9D">
      <w:pPr>
        <w:pStyle w:val="Proprubrik"/>
        <w:spacing w:before="80" w:after="400"/>
      </w:pPr>
      <w:r>
        <w:t>Propositionens huvudsakliga innehåll</w:t>
      </w:r>
    </w:p>
    <w:p w14:paraId="693E2D4A" w14:textId="77777777" w:rsidR="008676CA" w:rsidRPr="00331EFC" w:rsidRDefault="008676CA" w:rsidP="008676CA">
      <w:pPr>
        <w:pStyle w:val="Brdtextmedindrag"/>
        <w:ind w:firstLine="0"/>
      </w:pPr>
      <w:r w:rsidRPr="00331EFC">
        <w:t>Överskuldsättning är ett allvarligt problem som drabbar många människor</w:t>
      </w:r>
      <w:r>
        <w:t>,</w:t>
      </w:r>
      <w:r w:rsidRPr="00331EFC">
        <w:t xml:space="preserve"> men även samhället i stort. Konsumentkreditmarknaden och det stora utbudet av krediter innebär i sig risker för överskuldsättning. Under de senaste åren har konsumtionskrediterna vuxit i snabb takt, och privat</w:t>
      </w:r>
      <w:r w:rsidRPr="00331EFC">
        <w:softHyphen/>
        <w:t>personers skulder hos Kronofogdemyndigheten har ökat. Utvecklingen är sådan att åtgärder behöver vidtas för att stärka konsumentskyddet på om</w:t>
      </w:r>
      <w:r>
        <w:softHyphen/>
      </w:r>
      <w:r w:rsidRPr="00331EFC">
        <w:t>rådet och åstadkomma en mer ansvarsfull marknad för konsumentkrediter.</w:t>
      </w:r>
    </w:p>
    <w:p w14:paraId="115C4FDE" w14:textId="7648CFB2" w:rsidR="008676CA" w:rsidRDefault="008676CA" w:rsidP="007F74BA">
      <w:pPr>
        <w:pStyle w:val="Brdtextmedindrag"/>
      </w:pPr>
      <w:r>
        <w:t xml:space="preserve">I </w:t>
      </w:r>
      <w:r w:rsidR="004B081D">
        <w:t>proposition</w:t>
      </w:r>
      <w:r>
        <w:t>en föreslår regeringen ändringar i konsumentkreditlagen i syfte att motverka riskfylld kreditgivning och att enskilda blir överskuld</w:t>
      </w:r>
      <w:r>
        <w:softHyphen/>
        <w:t>satta genom att beviljas lån som de inte kan betala tillbaka. Förslagen innebär att de regler som i dag endast gäller för högkostnadskrediter, bl.a. ränte- och kostnadstak, ska utvidgas till att gälla flertalet konsument</w:t>
      </w:r>
      <w:r>
        <w:softHyphen/>
        <w:t>krediter. Regeringen föreslår även att räntetaket sänks från 40 till 20 procentenheter utöver gällande referensränta.</w:t>
      </w:r>
    </w:p>
    <w:p w14:paraId="1D70C547" w14:textId="77777777" w:rsidR="008676CA" w:rsidRDefault="008676CA" w:rsidP="008676CA">
      <w:pPr>
        <w:pStyle w:val="Brdtextmedindrag"/>
      </w:pPr>
      <w:r>
        <w:t xml:space="preserve">Lagändringarna föreslås träda i kraft den </w:t>
      </w:r>
      <w:r w:rsidRPr="009C4060">
        <w:t>1 mars 2025.</w:t>
      </w:r>
      <w:r>
        <w:t xml:space="preserve"> </w:t>
      </w:r>
    </w:p>
    <w:p w14:paraId="3F8A05DD" w14:textId="77777777" w:rsidR="008676CA" w:rsidRDefault="008676CA" w:rsidP="00333C9D">
      <w:pPr>
        <w:pStyle w:val="Brdtext"/>
      </w:pPr>
    </w:p>
    <w:p w14:paraId="2D0FB8DE" w14:textId="77777777" w:rsidR="008676CA" w:rsidRPr="008F2013" w:rsidRDefault="008676CA" w:rsidP="005E3C60">
      <w:pPr>
        <w:pStyle w:val="Innehllsfrteckning"/>
        <w:pageBreakBefore/>
        <w:rPr>
          <w:sz w:val="30"/>
          <w:szCs w:val="30"/>
        </w:rPr>
      </w:pPr>
      <w:r>
        <w:rPr>
          <w:rFonts w:eastAsiaTheme="minorHAnsi"/>
        </w:rPr>
        <w:lastRenderedPageBreak/>
        <w:t>Innehållsförteckning</w:t>
      </w:r>
    </w:p>
    <w:p w14:paraId="4016F680" w14:textId="01ECC743" w:rsidR="00FD6417" w:rsidRDefault="008676CA">
      <w:pPr>
        <w:pStyle w:val="Innehll1"/>
        <w:rPr>
          <w:rFonts w:asciiTheme="minorHAnsi" w:eastAsiaTheme="minorEastAsia" w:hAnsiTheme="minorHAnsi"/>
          <w:kern w:val="2"/>
          <w:sz w:val="22"/>
          <w:lang w:eastAsia="sv-SE"/>
          <w14:ligatures w14:val="standardContextual"/>
        </w:rPr>
      </w:pPr>
      <w:r>
        <w:rPr>
          <w:b/>
          <w:sz w:val="25"/>
          <w:szCs w:val="25"/>
        </w:rPr>
        <w:fldChar w:fldCharType="begin"/>
      </w:r>
      <w:r>
        <w:rPr>
          <w:b/>
          <w:sz w:val="25"/>
          <w:szCs w:val="25"/>
        </w:rPr>
        <w:instrText xml:space="preserve"> TOC \h \z \t "</w:instrText>
      </w:r>
      <w:r w:rsidRPr="00613168">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77633578" w:history="1">
        <w:r w:rsidR="00FD6417" w:rsidRPr="00EB7703">
          <w:rPr>
            <w:rStyle w:val="Hyperlnk"/>
          </w:rPr>
          <w:t>1</w:t>
        </w:r>
        <w:r w:rsidR="00FD6417">
          <w:rPr>
            <w:rFonts w:asciiTheme="minorHAnsi" w:eastAsiaTheme="minorEastAsia" w:hAnsiTheme="minorHAnsi"/>
            <w:kern w:val="2"/>
            <w:sz w:val="22"/>
            <w:lang w:eastAsia="sv-SE"/>
            <w14:ligatures w14:val="standardContextual"/>
          </w:rPr>
          <w:tab/>
        </w:r>
        <w:r w:rsidR="00FD6417" w:rsidRPr="00EB7703">
          <w:rPr>
            <w:rStyle w:val="Hyperlnk"/>
          </w:rPr>
          <w:t>Förslag till riksdagsbeslut</w:t>
        </w:r>
        <w:r w:rsidR="00FD6417">
          <w:rPr>
            <w:webHidden/>
          </w:rPr>
          <w:tab/>
        </w:r>
        <w:r w:rsidR="00FD6417">
          <w:rPr>
            <w:webHidden/>
          </w:rPr>
          <w:fldChar w:fldCharType="begin"/>
        </w:r>
        <w:r w:rsidR="00FD6417">
          <w:rPr>
            <w:webHidden/>
          </w:rPr>
          <w:instrText xml:space="preserve"> PAGEREF _Toc177633578 \h </w:instrText>
        </w:r>
        <w:r w:rsidR="00FD6417">
          <w:rPr>
            <w:webHidden/>
          </w:rPr>
        </w:r>
        <w:r w:rsidR="00FD6417">
          <w:rPr>
            <w:webHidden/>
          </w:rPr>
          <w:fldChar w:fldCharType="separate"/>
        </w:r>
        <w:r w:rsidR="00981028">
          <w:rPr>
            <w:webHidden/>
          </w:rPr>
          <w:t>3</w:t>
        </w:r>
        <w:r w:rsidR="00FD6417">
          <w:rPr>
            <w:webHidden/>
          </w:rPr>
          <w:fldChar w:fldCharType="end"/>
        </w:r>
      </w:hyperlink>
    </w:p>
    <w:p w14:paraId="4BFB6464" w14:textId="57CB53FA" w:rsidR="00FD6417" w:rsidRDefault="00981028">
      <w:pPr>
        <w:pStyle w:val="Innehll1"/>
        <w:rPr>
          <w:rFonts w:asciiTheme="minorHAnsi" w:eastAsiaTheme="minorEastAsia" w:hAnsiTheme="minorHAnsi"/>
          <w:kern w:val="2"/>
          <w:sz w:val="22"/>
          <w:lang w:eastAsia="sv-SE"/>
          <w14:ligatures w14:val="standardContextual"/>
        </w:rPr>
      </w:pPr>
      <w:hyperlink w:anchor="_Toc177633579" w:history="1">
        <w:r w:rsidR="00FD6417" w:rsidRPr="00EB7703">
          <w:rPr>
            <w:rStyle w:val="Hyperlnk"/>
          </w:rPr>
          <w:t>2</w:t>
        </w:r>
        <w:r w:rsidR="00FD6417">
          <w:rPr>
            <w:rFonts w:asciiTheme="minorHAnsi" w:eastAsiaTheme="minorEastAsia" w:hAnsiTheme="minorHAnsi"/>
            <w:kern w:val="2"/>
            <w:sz w:val="22"/>
            <w:lang w:eastAsia="sv-SE"/>
            <w14:ligatures w14:val="standardContextual"/>
          </w:rPr>
          <w:tab/>
        </w:r>
        <w:r w:rsidR="00FD6417" w:rsidRPr="00EB7703">
          <w:rPr>
            <w:rStyle w:val="Hyperlnk"/>
          </w:rPr>
          <w:t>Förslag till lag om ändring i konsumentkreditlagen (2010:1846)</w:t>
        </w:r>
        <w:r w:rsidR="00FD6417">
          <w:rPr>
            <w:webHidden/>
          </w:rPr>
          <w:tab/>
        </w:r>
        <w:r w:rsidR="00FD6417">
          <w:rPr>
            <w:webHidden/>
          </w:rPr>
          <w:fldChar w:fldCharType="begin"/>
        </w:r>
        <w:r w:rsidR="00FD6417">
          <w:rPr>
            <w:webHidden/>
          </w:rPr>
          <w:instrText xml:space="preserve"> PAGEREF _Toc177633579 \h </w:instrText>
        </w:r>
        <w:r w:rsidR="00FD6417">
          <w:rPr>
            <w:webHidden/>
          </w:rPr>
        </w:r>
        <w:r w:rsidR="00FD6417">
          <w:rPr>
            <w:webHidden/>
          </w:rPr>
          <w:fldChar w:fldCharType="separate"/>
        </w:r>
        <w:r>
          <w:rPr>
            <w:webHidden/>
          </w:rPr>
          <w:t>4</w:t>
        </w:r>
        <w:r w:rsidR="00FD6417">
          <w:rPr>
            <w:webHidden/>
          </w:rPr>
          <w:fldChar w:fldCharType="end"/>
        </w:r>
      </w:hyperlink>
    </w:p>
    <w:p w14:paraId="06472CA5" w14:textId="6F5D3BDA" w:rsidR="00FD6417" w:rsidRDefault="00981028">
      <w:pPr>
        <w:pStyle w:val="Innehll1"/>
        <w:rPr>
          <w:rFonts w:asciiTheme="minorHAnsi" w:eastAsiaTheme="minorEastAsia" w:hAnsiTheme="minorHAnsi"/>
          <w:kern w:val="2"/>
          <w:sz w:val="22"/>
          <w:lang w:eastAsia="sv-SE"/>
          <w14:ligatures w14:val="standardContextual"/>
        </w:rPr>
      </w:pPr>
      <w:hyperlink w:anchor="_Toc177633580" w:history="1">
        <w:r w:rsidR="00FD6417" w:rsidRPr="00EB7703">
          <w:rPr>
            <w:rStyle w:val="Hyperlnk"/>
          </w:rPr>
          <w:t>3</w:t>
        </w:r>
        <w:r w:rsidR="00FD6417">
          <w:rPr>
            <w:rFonts w:asciiTheme="minorHAnsi" w:eastAsiaTheme="minorEastAsia" w:hAnsiTheme="minorHAnsi"/>
            <w:kern w:val="2"/>
            <w:sz w:val="22"/>
            <w:lang w:eastAsia="sv-SE"/>
            <w14:ligatures w14:val="standardContextual"/>
          </w:rPr>
          <w:tab/>
        </w:r>
        <w:r w:rsidR="00FD6417" w:rsidRPr="00EB7703">
          <w:rPr>
            <w:rStyle w:val="Hyperlnk"/>
          </w:rPr>
          <w:t>Ärendet och dess beredning</w:t>
        </w:r>
        <w:r w:rsidR="00FD6417">
          <w:rPr>
            <w:webHidden/>
          </w:rPr>
          <w:tab/>
        </w:r>
        <w:r w:rsidR="00FD6417">
          <w:rPr>
            <w:webHidden/>
          </w:rPr>
          <w:fldChar w:fldCharType="begin"/>
        </w:r>
        <w:r w:rsidR="00FD6417">
          <w:rPr>
            <w:webHidden/>
          </w:rPr>
          <w:instrText xml:space="preserve"> PAGEREF _Toc177633580 \h </w:instrText>
        </w:r>
        <w:r w:rsidR="00FD6417">
          <w:rPr>
            <w:webHidden/>
          </w:rPr>
        </w:r>
        <w:r w:rsidR="00FD6417">
          <w:rPr>
            <w:webHidden/>
          </w:rPr>
          <w:fldChar w:fldCharType="separate"/>
        </w:r>
        <w:r>
          <w:rPr>
            <w:webHidden/>
          </w:rPr>
          <w:t>9</w:t>
        </w:r>
        <w:r w:rsidR="00FD6417">
          <w:rPr>
            <w:webHidden/>
          </w:rPr>
          <w:fldChar w:fldCharType="end"/>
        </w:r>
      </w:hyperlink>
    </w:p>
    <w:p w14:paraId="73886106" w14:textId="0B5352C1" w:rsidR="00FD6417" w:rsidRDefault="00981028">
      <w:pPr>
        <w:pStyle w:val="Innehll1"/>
        <w:rPr>
          <w:rFonts w:asciiTheme="minorHAnsi" w:eastAsiaTheme="minorEastAsia" w:hAnsiTheme="minorHAnsi"/>
          <w:kern w:val="2"/>
          <w:sz w:val="22"/>
          <w:lang w:eastAsia="sv-SE"/>
          <w14:ligatures w14:val="standardContextual"/>
        </w:rPr>
      </w:pPr>
      <w:hyperlink w:anchor="_Toc177633581" w:history="1">
        <w:r w:rsidR="00FD6417" w:rsidRPr="00EB7703">
          <w:rPr>
            <w:rStyle w:val="Hyperlnk"/>
          </w:rPr>
          <w:t>4</w:t>
        </w:r>
        <w:r w:rsidR="00FD6417">
          <w:rPr>
            <w:rFonts w:asciiTheme="minorHAnsi" w:eastAsiaTheme="minorEastAsia" w:hAnsiTheme="minorHAnsi"/>
            <w:kern w:val="2"/>
            <w:sz w:val="22"/>
            <w:lang w:eastAsia="sv-SE"/>
            <w14:ligatures w14:val="standardContextual"/>
          </w:rPr>
          <w:tab/>
        </w:r>
        <w:r w:rsidR="00FD6417" w:rsidRPr="00EB7703">
          <w:rPr>
            <w:rStyle w:val="Hyperlnk"/>
          </w:rPr>
          <w:t>Konsumentskyddet behöver stärkas</w:t>
        </w:r>
        <w:r w:rsidR="00FD6417">
          <w:rPr>
            <w:webHidden/>
          </w:rPr>
          <w:tab/>
        </w:r>
        <w:r w:rsidR="00FD6417">
          <w:rPr>
            <w:webHidden/>
          </w:rPr>
          <w:fldChar w:fldCharType="begin"/>
        </w:r>
        <w:r w:rsidR="00FD6417">
          <w:rPr>
            <w:webHidden/>
          </w:rPr>
          <w:instrText xml:space="preserve"> PAGEREF _Toc177633581 \h </w:instrText>
        </w:r>
        <w:r w:rsidR="00FD6417">
          <w:rPr>
            <w:webHidden/>
          </w:rPr>
        </w:r>
        <w:r w:rsidR="00FD6417">
          <w:rPr>
            <w:webHidden/>
          </w:rPr>
          <w:fldChar w:fldCharType="separate"/>
        </w:r>
        <w:r>
          <w:rPr>
            <w:webHidden/>
          </w:rPr>
          <w:t>9</w:t>
        </w:r>
        <w:r w:rsidR="00FD6417">
          <w:rPr>
            <w:webHidden/>
          </w:rPr>
          <w:fldChar w:fldCharType="end"/>
        </w:r>
      </w:hyperlink>
    </w:p>
    <w:p w14:paraId="51FF0E07" w14:textId="3D757028" w:rsidR="00FD6417" w:rsidRDefault="00981028">
      <w:pPr>
        <w:pStyle w:val="Innehll1"/>
        <w:rPr>
          <w:rFonts w:asciiTheme="minorHAnsi" w:eastAsiaTheme="minorEastAsia" w:hAnsiTheme="minorHAnsi"/>
          <w:kern w:val="2"/>
          <w:sz w:val="22"/>
          <w:lang w:eastAsia="sv-SE"/>
          <w14:ligatures w14:val="standardContextual"/>
        </w:rPr>
      </w:pPr>
      <w:hyperlink w:anchor="_Toc177633582" w:history="1">
        <w:r w:rsidR="00FD6417" w:rsidRPr="00EB7703">
          <w:rPr>
            <w:rStyle w:val="Hyperlnk"/>
          </w:rPr>
          <w:t>5</w:t>
        </w:r>
        <w:r w:rsidR="00FD6417">
          <w:rPr>
            <w:rFonts w:asciiTheme="minorHAnsi" w:eastAsiaTheme="minorEastAsia" w:hAnsiTheme="minorHAnsi"/>
            <w:kern w:val="2"/>
            <w:sz w:val="22"/>
            <w:lang w:eastAsia="sv-SE"/>
            <w14:ligatures w14:val="standardContextual"/>
          </w:rPr>
          <w:tab/>
        </w:r>
        <w:r w:rsidR="00FD6417" w:rsidRPr="00EB7703">
          <w:rPr>
            <w:rStyle w:val="Hyperlnk"/>
          </w:rPr>
          <w:t>Ett mer heltäckande konsumentskydd</w:t>
        </w:r>
        <w:r w:rsidR="00FD6417">
          <w:rPr>
            <w:webHidden/>
          </w:rPr>
          <w:tab/>
        </w:r>
        <w:r w:rsidR="00FD6417">
          <w:rPr>
            <w:webHidden/>
          </w:rPr>
          <w:fldChar w:fldCharType="begin"/>
        </w:r>
        <w:r w:rsidR="00FD6417">
          <w:rPr>
            <w:webHidden/>
          </w:rPr>
          <w:instrText xml:space="preserve"> PAGEREF _Toc177633582 \h </w:instrText>
        </w:r>
        <w:r w:rsidR="00FD6417">
          <w:rPr>
            <w:webHidden/>
          </w:rPr>
        </w:r>
        <w:r w:rsidR="00FD6417">
          <w:rPr>
            <w:webHidden/>
          </w:rPr>
          <w:fldChar w:fldCharType="separate"/>
        </w:r>
        <w:r>
          <w:rPr>
            <w:webHidden/>
          </w:rPr>
          <w:t>13</w:t>
        </w:r>
        <w:r w:rsidR="00FD6417">
          <w:rPr>
            <w:webHidden/>
          </w:rPr>
          <w:fldChar w:fldCharType="end"/>
        </w:r>
      </w:hyperlink>
    </w:p>
    <w:p w14:paraId="40C9FD48" w14:textId="41221F1B" w:rsidR="00FD6417" w:rsidRDefault="00981028">
      <w:pPr>
        <w:pStyle w:val="Innehll2"/>
        <w:rPr>
          <w:rFonts w:asciiTheme="minorHAnsi" w:eastAsiaTheme="minorEastAsia" w:hAnsiTheme="minorHAnsi" w:cstheme="minorBidi"/>
          <w:kern w:val="2"/>
          <w:sz w:val="22"/>
          <w:szCs w:val="22"/>
          <w:lang w:eastAsia="sv-SE"/>
          <w14:ligatures w14:val="standardContextual"/>
        </w:rPr>
      </w:pPr>
      <w:hyperlink w:anchor="_Toc177633583" w:history="1">
        <w:r w:rsidR="00FD6417" w:rsidRPr="00EB7703">
          <w:rPr>
            <w:rStyle w:val="Hyperlnk"/>
            <w:rFonts w:eastAsiaTheme="majorEastAsia"/>
          </w:rPr>
          <w:t>5.1</w:t>
        </w:r>
        <w:r w:rsidR="00FD6417">
          <w:rPr>
            <w:rFonts w:asciiTheme="minorHAnsi" w:eastAsiaTheme="minorEastAsia" w:hAnsiTheme="minorHAnsi" w:cstheme="minorBidi"/>
            <w:kern w:val="2"/>
            <w:sz w:val="22"/>
            <w:szCs w:val="22"/>
            <w:lang w:eastAsia="sv-SE"/>
            <w14:ligatures w14:val="standardContextual"/>
          </w:rPr>
          <w:tab/>
        </w:r>
        <w:r w:rsidR="00FD6417" w:rsidRPr="00EB7703">
          <w:rPr>
            <w:rStyle w:val="Hyperlnk"/>
            <w:rFonts w:eastAsiaTheme="majorEastAsia"/>
          </w:rPr>
          <w:t>Ett sänkt och utvidgat räntetak</w:t>
        </w:r>
        <w:r w:rsidR="00FD6417">
          <w:rPr>
            <w:webHidden/>
          </w:rPr>
          <w:tab/>
        </w:r>
        <w:r w:rsidR="00FD6417">
          <w:rPr>
            <w:webHidden/>
          </w:rPr>
          <w:fldChar w:fldCharType="begin"/>
        </w:r>
        <w:r w:rsidR="00FD6417">
          <w:rPr>
            <w:webHidden/>
          </w:rPr>
          <w:instrText xml:space="preserve"> PAGEREF _Toc177633583 \h </w:instrText>
        </w:r>
        <w:r w:rsidR="00FD6417">
          <w:rPr>
            <w:webHidden/>
          </w:rPr>
        </w:r>
        <w:r w:rsidR="00FD6417">
          <w:rPr>
            <w:webHidden/>
          </w:rPr>
          <w:fldChar w:fldCharType="separate"/>
        </w:r>
        <w:r>
          <w:rPr>
            <w:webHidden/>
          </w:rPr>
          <w:t>13</w:t>
        </w:r>
        <w:r w:rsidR="00FD6417">
          <w:rPr>
            <w:webHidden/>
          </w:rPr>
          <w:fldChar w:fldCharType="end"/>
        </w:r>
      </w:hyperlink>
    </w:p>
    <w:p w14:paraId="20068BB9" w14:textId="6A417F76" w:rsidR="00FD6417" w:rsidRDefault="00981028">
      <w:pPr>
        <w:pStyle w:val="Innehll2"/>
        <w:rPr>
          <w:rFonts w:asciiTheme="minorHAnsi" w:eastAsiaTheme="minorEastAsia" w:hAnsiTheme="minorHAnsi" w:cstheme="minorBidi"/>
          <w:kern w:val="2"/>
          <w:sz w:val="22"/>
          <w:szCs w:val="22"/>
          <w:lang w:eastAsia="sv-SE"/>
          <w14:ligatures w14:val="standardContextual"/>
        </w:rPr>
      </w:pPr>
      <w:hyperlink w:anchor="_Toc177633584" w:history="1">
        <w:r w:rsidR="00FD6417" w:rsidRPr="00EB7703">
          <w:rPr>
            <w:rStyle w:val="Hyperlnk"/>
            <w:rFonts w:eastAsiaTheme="majorEastAsia"/>
          </w:rPr>
          <w:t>5.2</w:t>
        </w:r>
        <w:r w:rsidR="00FD6417">
          <w:rPr>
            <w:rFonts w:asciiTheme="minorHAnsi" w:eastAsiaTheme="minorEastAsia" w:hAnsiTheme="minorHAnsi" w:cstheme="minorBidi"/>
            <w:kern w:val="2"/>
            <w:sz w:val="22"/>
            <w:szCs w:val="22"/>
            <w:lang w:eastAsia="sv-SE"/>
            <w14:ligatures w14:val="standardContextual"/>
          </w:rPr>
          <w:tab/>
        </w:r>
        <w:r w:rsidR="00FD6417" w:rsidRPr="00EB7703">
          <w:rPr>
            <w:rStyle w:val="Hyperlnk"/>
            <w:rFonts w:eastAsiaTheme="majorEastAsia"/>
          </w:rPr>
          <w:t>Skärpta regler om kostnadstak</w:t>
        </w:r>
        <w:r w:rsidR="00FD6417">
          <w:rPr>
            <w:webHidden/>
          </w:rPr>
          <w:tab/>
        </w:r>
        <w:r w:rsidR="00FD6417">
          <w:rPr>
            <w:webHidden/>
          </w:rPr>
          <w:fldChar w:fldCharType="begin"/>
        </w:r>
        <w:r w:rsidR="00FD6417">
          <w:rPr>
            <w:webHidden/>
          </w:rPr>
          <w:instrText xml:space="preserve"> PAGEREF _Toc177633584 \h </w:instrText>
        </w:r>
        <w:r w:rsidR="00FD6417">
          <w:rPr>
            <w:webHidden/>
          </w:rPr>
        </w:r>
        <w:r w:rsidR="00FD6417">
          <w:rPr>
            <w:webHidden/>
          </w:rPr>
          <w:fldChar w:fldCharType="separate"/>
        </w:r>
        <w:r>
          <w:rPr>
            <w:webHidden/>
          </w:rPr>
          <w:t>20</w:t>
        </w:r>
        <w:r w:rsidR="00FD6417">
          <w:rPr>
            <w:webHidden/>
          </w:rPr>
          <w:fldChar w:fldCharType="end"/>
        </w:r>
      </w:hyperlink>
    </w:p>
    <w:p w14:paraId="362B0682" w14:textId="0C2DF06A" w:rsidR="00FD6417" w:rsidRDefault="00981028">
      <w:pPr>
        <w:pStyle w:val="Innehll2"/>
        <w:rPr>
          <w:rFonts w:asciiTheme="minorHAnsi" w:eastAsiaTheme="minorEastAsia" w:hAnsiTheme="minorHAnsi" w:cstheme="minorBidi"/>
          <w:kern w:val="2"/>
          <w:sz w:val="22"/>
          <w:szCs w:val="22"/>
          <w:lang w:eastAsia="sv-SE"/>
          <w14:ligatures w14:val="standardContextual"/>
        </w:rPr>
      </w:pPr>
      <w:hyperlink w:anchor="_Toc177633585" w:history="1">
        <w:r w:rsidR="00FD6417" w:rsidRPr="00EB7703">
          <w:rPr>
            <w:rStyle w:val="Hyperlnk"/>
            <w:rFonts w:eastAsiaTheme="majorEastAsia"/>
          </w:rPr>
          <w:t>5.3</w:t>
        </w:r>
        <w:r w:rsidR="00FD6417">
          <w:rPr>
            <w:rFonts w:asciiTheme="minorHAnsi" w:eastAsiaTheme="minorEastAsia" w:hAnsiTheme="minorHAnsi" w:cstheme="minorBidi"/>
            <w:kern w:val="2"/>
            <w:sz w:val="22"/>
            <w:szCs w:val="22"/>
            <w:lang w:eastAsia="sv-SE"/>
            <w14:ligatures w14:val="standardContextual"/>
          </w:rPr>
          <w:tab/>
        </w:r>
        <w:r w:rsidR="00FD6417" w:rsidRPr="00EB7703">
          <w:rPr>
            <w:rStyle w:val="Hyperlnk"/>
            <w:rFonts w:eastAsiaTheme="majorEastAsia"/>
          </w:rPr>
          <w:t>Oförändrade processuella regler</w:t>
        </w:r>
        <w:r w:rsidR="00FD6417">
          <w:rPr>
            <w:webHidden/>
          </w:rPr>
          <w:tab/>
        </w:r>
        <w:r w:rsidR="00FD6417">
          <w:rPr>
            <w:webHidden/>
          </w:rPr>
          <w:fldChar w:fldCharType="begin"/>
        </w:r>
        <w:r w:rsidR="00FD6417">
          <w:rPr>
            <w:webHidden/>
          </w:rPr>
          <w:instrText xml:space="preserve"> PAGEREF _Toc177633585 \h </w:instrText>
        </w:r>
        <w:r w:rsidR="00FD6417">
          <w:rPr>
            <w:webHidden/>
          </w:rPr>
        </w:r>
        <w:r w:rsidR="00FD6417">
          <w:rPr>
            <w:webHidden/>
          </w:rPr>
          <w:fldChar w:fldCharType="separate"/>
        </w:r>
        <w:r>
          <w:rPr>
            <w:webHidden/>
          </w:rPr>
          <w:t>27</w:t>
        </w:r>
        <w:r w:rsidR="00FD6417">
          <w:rPr>
            <w:webHidden/>
          </w:rPr>
          <w:fldChar w:fldCharType="end"/>
        </w:r>
      </w:hyperlink>
    </w:p>
    <w:p w14:paraId="2BA57BF3" w14:textId="3BE5F260" w:rsidR="00FD6417" w:rsidRDefault="00981028">
      <w:pPr>
        <w:pStyle w:val="Innehll2"/>
        <w:rPr>
          <w:rFonts w:asciiTheme="minorHAnsi" w:eastAsiaTheme="minorEastAsia" w:hAnsiTheme="minorHAnsi" w:cstheme="minorBidi"/>
          <w:kern w:val="2"/>
          <w:sz w:val="22"/>
          <w:szCs w:val="22"/>
          <w:lang w:eastAsia="sv-SE"/>
          <w14:ligatures w14:val="standardContextual"/>
        </w:rPr>
      </w:pPr>
      <w:hyperlink w:anchor="_Toc177633586" w:history="1">
        <w:r w:rsidR="00FD6417" w:rsidRPr="00EB7703">
          <w:rPr>
            <w:rStyle w:val="Hyperlnk"/>
            <w:rFonts w:eastAsiaTheme="majorEastAsia"/>
            <w:spacing w:val="-3"/>
          </w:rPr>
          <w:t>5.4</w:t>
        </w:r>
        <w:r w:rsidR="00FD6417">
          <w:rPr>
            <w:rFonts w:asciiTheme="minorHAnsi" w:eastAsiaTheme="minorEastAsia" w:hAnsiTheme="minorHAnsi" w:cstheme="minorBidi"/>
            <w:kern w:val="2"/>
            <w:sz w:val="22"/>
            <w:szCs w:val="22"/>
            <w:lang w:eastAsia="sv-SE"/>
            <w14:ligatures w14:val="standardContextual"/>
          </w:rPr>
          <w:tab/>
        </w:r>
        <w:r w:rsidR="00FD6417" w:rsidRPr="00EB7703">
          <w:rPr>
            <w:rStyle w:val="Hyperlnk"/>
            <w:rFonts w:eastAsiaTheme="majorEastAsia"/>
            <w:spacing w:val="-3"/>
          </w:rPr>
          <w:t>Begränsning av möjligheten att förlänga löptiden</w:t>
        </w:r>
        <w:r w:rsidR="00FD6417">
          <w:rPr>
            <w:webHidden/>
          </w:rPr>
          <w:tab/>
        </w:r>
        <w:r w:rsidR="00FD6417">
          <w:rPr>
            <w:webHidden/>
          </w:rPr>
          <w:fldChar w:fldCharType="begin"/>
        </w:r>
        <w:r w:rsidR="00FD6417">
          <w:rPr>
            <w:webHidden/>
          </w:rPr>
          <w:instrText xml:space="preserve"> PAGEREF _Toc177633586 \h </w:instrText>
        </w:r>
        <w:r w:rsidR="00FD6417">
          <w:rPr>
            <w:webHidden/>
          </w:rPr>
        </w:r>
        <w:r w:rsidR="00FD6417">
          <w:rPr>
            <w:webHidden/>
          </w:rPr>
          <w:fldChar w:fldCharType="separate"/>
        </w:r>
        <w:r>
          <w:rPr>
            <w:webHidden/>
          </w:rPr>
          <w:t>30</w:t>
        </w:r>
        <w:r w:rsidR="00FD6417">
          <w:rPr>
            <w:webHidden/>
          </w:rPr>
          <w:fldChar w:fldCharType="end"/>
        </w:r>
      </w:hyperlink>
    </w:p>
    <w:p w14:paraId="0690E123" w14:textId="58A88676" w:rsidR="00FD6417" w:rsidRDefault="00981028">
      <w:pPr>
        <w:pStyle w:val="Innehll2"/>
        <w:rPr>
          <w:rFonts w:asciiTheme="minorHAnsi" w:eastAsiaTheme="minorEastAsia" w:hAnsiTheme="minorHAnsi" w:cstheme="minorBidi"/>
          <w:kern w:val="2"/>
          <w:sz w:val="22"/>
          <w:szCs w:val="22"/>
          <w:lang w:eastAsia="sv-SE"/>
          <w14:ligatures w14:val="standardContextual"/>
        </w:rPr>
      </w:pPr>
      <w:hyperlink w:anchor="_Toc177633587" w:history="1">
        <w:r w:rsidR="00FD6417" w:rsidRPr="00EB7703">
          <w:rPr>
            <w:rStyle w:val="Hyperlnk"/>
            <w:rFonts w:eastAsiaTheme="majorEastAsia"/>
          </w:rPr>
          <w:t>5.5</w:t>
        </w:r>
        <w:r w:rsidR="00FD6417">
          <w:rPr>
            <w:rFonts w:asciiTheme="minorHAnsi" w:eastAsiaTheme="minorEastAsia" w:hAnsiTheme="minorHAnsi" w:cstheme="minorBidi"/>
            <w:kern w:val="2"/>
            <w:sz w:val="22"/>
            <w:szCs w:val="22"/>
            <w:lang w:eastAsia="sv-SE"/>
            <w14:ligatures w14:val="standardContextual"/>
          </w:rPr>
          <w:tab/>
        </w:r>
        <w:r w:rsidR="00FD6417" w:rsidRPr="00EB7703">
          <w:rPr>
            <w:rStyle w:val="Hyperlnk"/>
            <w:rFonts w:eastAsiaTheme="majorEastAsia"/>
          </w:rPr>
          <w:t>En särskild upplysning vid marknadsföring</w:t>
        </w:r>
        <w:r w:rsidR="00FD6417">
          <w:rPr>
            <w:webHidden/>
          </w:rPr>
          <w:tab/>
        </w:r>
        <w:r w:rsidR="00FD6417">
          <w:rPr>
            <w:webHidden/>
          </w:rPr>
          <w:fldChar w:fldCharType="begin"/>
        </w:r>
        <w:r w:rsidR="00FD6417">
          <w:rPr>
            <w:webHidden/>
          </w:rPr>
          <w:instrText xml:space="preserve"> PAGEREF _Toc177633587 \h </w:instrText>
        </w:r>
        <w:r w:rsidR="00FD6417">
          <w:rPr>
            <w:webHidden/>
          </w:rPr>
        </w:r>
        <w:r w:rsidR="00FD6417">
          <w:rPr>
            <w:webHidden/>
          </w:rPr>
          <w:fldChar w:fldCharType="separate"/>
        </w:r>
        <w:r>
          <w:rPr>
            <w:webHidden/>
          </w:rPr>
          <w:t>33</w:t>
        </w:r>
        <w:r w:rsidR="00FD6417">
          <w:rPr>
            <w:webHidden/>
          </w:rPr>
          <w:fldChar w:fldCharType="end"/>
        </w:r>
      </w:hyperlink>
    </w:p>
    <w:p w14:paraId="7F19B69B" w14:textId="00357DD7" w:rsidR="00FD6417" w:rsidRDefault="00981028">
      <w:pPr>
        <w:pStyle w:val="Innehll2"/>
        <w:rPr>
          <w:rFonts w:asciiTheme="minorHAnsi" w:eastAsiaTheme="minorEastAsia" w:hAnsiTheme="minorHAnsi" w:cstheme="minorBidi"/>
          <w:kern w:val="2"/>
          <w:sz w:val="22"/>
          <w:szCs w:val="22"/>
          <w:lang w:eastAsia="sv-SE"/>
          <w14:ligatures w14:val="standardContextual"/>
        </w:rPr>
      </w:pPr>
      <w:hyperlink w:anchor="_Toc177633588" w:history="1">
        <w:r w:rsidR="00FD6417" w:rsidRPr="00EB7703">
          <w:rPr>
            <w:rStyle w:val="Hyperlnk"/>
            <w:rFonts w:eastAsiaTheme="majorEastAsia"/>
          </w:rPr>
          <w:t>5.6</w:t>
        </w:r>
        <w:r w:rsidR="00FD6417">
          <w:rPr>
            <w:rFonts w:asciiTheme="minorHAnsi" w:eastAsiaTheme="minorEastAsia" w:hAnsiTheme="minorHAnsi" w:cstheme="minorBidi"/>
            <w:kern w:val="2"/>
            <w:sz w:val="22"/>
            <w:szCs w:val="22"/>
            <w:lang w:eastAsia="sv-SE"/>
            <w14:ligatures w14:val="standardContextual"/>
          </w:rPr>
          <w:tab/>
        </w:r>
        <w:r w:rsidR="00FD6417" w:rsidRPr="00EB7703">
          <w:rPr>
            <w:rStyle w:val="Hyperlnk"/>
            <w:rFonts w:eastAsiaTheme="majorEastAsia"/>
          </w:rPr>
          <w:t>Ett skuld- och kreditregister</w:t>
        </w:r>
        <w:r w:rsidR="00FD6417">
          <w:rPr>
            <w:webHidden/>
          </w:rPr>
          <w:tab/>
        </w:r>
        <w:r w:rsidR="00FD6417">
          <w:rPr>
            <w:webHidden/>
          </w:rPr>
          <w:fldChar w:fldCharType="begin"/>
        </w:r>
        <w:r w:rsidR="00FD6417">
          <w:rPr>
            <w:webHidden/>
          </w:rPr>
          <w:instrText xml:space="preserve"> PAGEREF _Toc177633588 \h </w:instrText>
        </w:r>
        <w:r w:rsidR="00FD6417">
          <w:rPr>
            <w:webHidden/>
          </w:rPr>
        </w:r>
        <w:r w:rsidR="00FD6417">
          <w:rPr>
            <w:webHidden/>
          </w:rPr>
          <w:fldChar w:fldCharType="separate"/>
        </w:r>
        <w:r>
          <w:rPr>
            <w:webHidden/>
          </w:rPr>
          <w:t>37</w:t>
        </w:r>
        <w:r w:rsidR="00FD6417">
          <w:rPr>
            <w:webHidden/>
          </w:rPr>
          <w:fldChar w:fldCharType="end"/>
        </w:r>
      </w:hyperlink>
    </w:p>
    <w:p w14:paraId="187F4FAC" w14:textId="11CC50B7" w:rsidR="00FD6417" w:rsidRDefault="00981028">
      <w:pPr>
        <w:pStyle w:val="Innehll1"/>
        <w:rPr>
          <w:rFonts w:asciiTheme="minorHAnsi" w:eastAsiaTheme="minorEastAsia" w:hAnsiTheme="minorHAnsi"/>
          <w:kern w:val="2"/>
          <w:sz w:val="22"/>
          <w:lang w:eastAsia="sv-SE"/>
          <w14:ligatures w14:val="standardContextual"/>
        </w:rPr>
      </w:pPr>
      <w:hyperlink w:anchor="_Toc177633589" w:history="1">
        <w:r w:rsidR="00FD6417" w:rsidRPr="00EB7703">
          <w:rPr>
            <w:rStyle w:val="Hyperlnk"/>
          </w:rPr>
          <w:t>6</w:t>
        </w:r>
        <w:r w:rsidR="00FD6417">
          <w:rPr>
            <w:rFonts w:asciiTheme="minorHAnsi" w:eastAsiaTheme="minorEastAsia" w:hAnsiTheme="minorHAnsi"/>
            <w:kern w:val="2"/>
            <w:sz w:val="22"/>
            <w:lang w:eastAsia="sv-SE"/>
            <w14:ligatures w14:val="standardContextual"/>
          </w:rPr>
          <w:tab/>
        </w:r>
        <w:r w:rsidR="00FD6417" w:rsidRPr="00EB7703">
          <w:rPr>
            <w:rStyle w:val="Hyperlnk"/>
          </w:rPr>
          <w:t>Ikraftträdande- och övergångsbestämmelser</w:t>
        </w:r>
        <w:r w:rsidR="00FD6417">
          <w:rPr>
            <w:webHidden/>
          </w:rPr>
          <w:tab/>
        </w:r>
        <w:r w:rsidR="00FD6417">
          <w:rPr>
            <w:webHidden/>
          </w:rPr>
          <w:fldChar w:fldCharType="begin"/>
        </w:r>
        <w:r w:rsidR="00FD6417">
          <w:rPr>
            <w:webHidden/>
          </w:rPr>
          <w:instrText xml:space="preserve"> PAGEREF _Toc177633589 \h </w:instrText>
        </w:r>
        <w:r w:rsidR="00FD6417">
          <w:rPr>
            <w:webHidden/>
          </w:rPr>
        </w:r>
        <w:r w:rsidR="00FD6417">
          <w:rPr>
            <w:webHidden/>
          </w:rPr>
          <w:fldChar w:fldCharType="separate"/>
        </w:r>
        <w:r>
          <w:rPr>
            <w:webHidden/>
          </w:rPr>
          <w:t>41</w:t>
        </w:r>
        <w:r w:rsidR="00FD6417">
          <w:rPr>
            <w:webHidden/>
          </w:rPr>
          <w:fldChar w:fldCharType="end"/>
        </w:r>
      </w:hyperlink>
    </w:p>
    <w:p w14:paraId="67203A98" w14:textId="70DBF904" w:rsidR="00FD6417" w:rsidRDefault="00981028">
      <w:pPr>
        <w:pStyle w:val="Innehll1"/>
        <w:rPr>
          <w:rFonts w:asciiTheme="minorHAnsi" w:eastAsiaTheme="minorEastAsia" w:hAnsiTheme="minorHAnsi"/>
          <w:kern w:val="2"/>
          <w:sz w:val="22"/>
          <w:lang w:eastAsia="sv-SE"/>
          <w14:ligatures w14:val="standardContextual"/>
        </w:rPr>
      </w:pPr>
      <w:hyperlink w:anchor="_Toc177633590" w:history="1">
        <w:r w:rsidR="00FD6417" w:rsidRPr="00EB7703">
          <w:rPr>
            <w:rStyle w:val="Hyperlnk"/>
          </w:rPr>
          <w:t>7</w:t>
        </w:r>
        <w:r w:rsidR="00FD6417">
          <w:rPr>
            <w:rFonts w:asciiTheme="minorHAnsi" w:eastAsiaTheme="minorEastAsia" w:hAnsiTheme="minorHAnsi"/>
            <w:kern w:val="2"/>
            <w:sz w:val="22"/>
            <w:lang w:eastAsia="sv-SE"/>
            <w14:ligatures w14:val="standardContextual"/>
          </w:rPr>
          <w:tab/>
        </w:r>
        <w:r w:rsidR="00FD6417" w:rsidRPr="00EB7703">
          <w:rPr>
            <w:rStyle w:val="Hyperlnk"/>
          </w:rPr>
          <w:t>Konsekvenser</w:t>
        </w:r>
        <w:r w:rsidR="00FD6417">
          <w:rPr>
            <w:webHidden/>
          </w:rPr>
          <w:tab/>
        </w:r>
        <w:r w:rsidR="00FD6417">
          <w:rPr>
            <w:webHidden/>
          </w:rPr>
          <w:fldChar w:fldCharType="begin"/>
        </w:r>
        <w:r w:rsidR="00FD6417">
          <w:rPr>
            <w:webHidden/>
          </w:rPr>
          <w:instrText xml:space="preserve"> PAGEREF _Toc177633590 \h </w:instrText>
        </w:r>
        <w:r w:rsidR="00FD6417">
          <w:rPr>
            <w:webHidden/>
          </w:rPr>
        </w:r>
        <w:r w:rsidR="00FD6417">
          <w:rPr>
            <w:webHidden/>
          </w:rPr>
          <w:fldChar w:fldCharType="separate"/>
        </w:r>
        <w:r>
          <w:rPr>
            <w:webHidden/>
          </w:rPr>
          <w:t>42</w:t>
        </w:r>
        <w:r w:rsidR="00FD6417">
          <w:rPr>
            <w:webHidden/>
          </w:rPr>
          <w:fldChar w:fldCharType="end"/>
        </w:r>
      </w:hyperlink>
    </w:p>
    <w:p w14:paraId="5A74D380" w14:textId="39BD89CD" w:rsidR="00FD6417" w:rsidRDefault="00981028">
      <w:pPr>
        <w:pStyle w:val="Innehll1"/>
        <w:rPr>
          <w:rFonts w:asciiTheme="minorHAnsi" w:eastAsiaTheme="minorEastAsia" w:hAnsiTheme="minorHAnsi"/>
          <w:kern w:val="2"/>
          <w:sz w:val="22"/>
          <w:lang w:eastAsia="sv-SE"/>
          <w14:ligatures w14:val="standardContextual"/>
        </w:rPr>
      </w:pPr>
      <w:hyperlink w:anchor="_Toc177633591" w:history="1">
        <w:r w:rsidR="00FD6417" w:rsidRPr="00EB7703">
          <w:rPr>
            <w:rStyle w:val="Hyperlnk"/>
          </w:rPr>
          <w:t>8</w:t>
        </w:r>
        <w:r w:rsidR="00FD6417">
          <w:rPr>
            <w:rFonts w:asciiTheme="minorHAnsi" w:eastAsiaTheme="minorEastAsia" w:hAnsiTheme="minorHAnsi"/>
            <w:kern w:val="2"/>
            <w:sz w:val="22"/>
            <w:lang w:eastAsia="sv-SE"/>
            <w14:ligatures w14:val="standardContextual"/>
          </w:rPr>
          <w:tab/>
        </w:r>
        <w:r w:rsidR="00FD6417" w:rsidRPr="00EB7703">
          <w:rPr>
            <w:rStyle w:val="Hyperlnk"/>
          </w:rPr>
          <w:t>Författningskommentar</w:t>
        </w:r>
        <w:r w:rsidR="00FD6417">
          <w:rPr>
            <w:webHidden/>
          </w:rPr>
          <w:tab/>
        </w:r>
        <w:r w:rsidR="00FD6417">
          <w:rPr>
            <w:webHidden/>
          </w:rPr>
          <w:fldChar w:fldCharType="begin"/>
        </w:r>
        <w:r w:rsidR="00FD6417">
          <w:rPr>
            <w:webHidden/>
          </w:rPr>
          <w:instrText xml:space="preserve"> PAGEREF _Toc177633591 \h </w:instrText>
        </w:r>
        <w:r w:rsidR="00FD6417">
          <w:rPr>
            <w:webHidden/>
          </w:rPr>
        </w:r>
        <w:r w:rsidR="00FD6417">
          <w:rPr>
            <w:webHidden/>
          </w:rPr>
          <w:fldChar w:fldCharType="separate"/>
        </w:r>
        <w:r>
          <w:rPr>
            <w:webHidden/>
          </w:rPr>
          <w:t>46</w:t>
        </w:r>
        <w:r w:rsidR="00FD6417">
          <w:rPr>
            <w:webHidden/>
          </w:rPr>
          <w:fldChar w:fldCharType="end"/>
        </w:r>
      </w:hyperlink>
    </w:p>
    <w:p w14:paraId="4EE2C01F" w14:textId="6DC7BBA3" w:rsidR="00FD6417" w:rsidRDefault="00981028">
      <w:pPr>
        <w:pStyle w:val="Innehll4"/>
        <w:rPr>
          <w:rFonts w:asciiTheme="minorHAnsi" w:eastAsiaTheme="minorEastAsia" w:hAnsiTheme="minorHAnsi"/>
          <w:noProof/>
          <w:kern w:val="2"/>
          <w:sz w:val="22"/>
          <w:lang w:eastAsia="sv-SE"/>
          <w14:ligatures w14:val="standardContextual"/>
        </w:rPr>
      </w:pPr>
      <w:hyperlink w:anchor="_Toc177633592" w:history="1">
        <w:r w:rsidR="00FD6417" w:rsidRPr="00EB7703">
          <w:rPr>
            <w:rStyle w:val="Hyperlnk"/>
            <w:noProof/>
          </w:rPr>
          <w:t>Sammanfattning av betänkandet Ett förstärkt konsumentskydd mot riskfylld kreditgivning och överskuldsättning (SOU 2023:38)</w:t>
        </w:r>
        <w:r w:rsidR="00FD6417">
          <w:rPr>
            <w:noProof/>
            <w:webHidden/>
          </w:rPr>
          <w:tab/>
        </w:r>
        <w:r w:rsidR="00FD6417">
          <w:rPr>
            <w:noProof/>
            <w:webHidden/>
          </w:rPr>
          <w:fldChar w:fldCharType="begin"/>
        </w:r>
        <w:r w:rsidR="00FD6417">
          <w:rPr>
            <w:noProof/>
            <w:webHidden/>
          </w:rPr>
          <w:instrText xml:space="preserve"> PAGEREF _Toc177633592 \h </w:instrText>
        </w:r>
        <w:r w:rsidR="00FD6417">
          <w:rPr>
            <w:noProof/>
            <w:webHidden/>
          </w:rPr>
        </w:r>
        <w:r w:rsidR="00FD6417">
          <w:rPr>
            <w:noProof/>
            <w:webHidden/>
          </w:rPr>
          <w:fldChar w:fldCharType="separate"/>
        </w:r>
        <w:r>
          <w:rPr>
            <w:noProof/>
            <w:webHidden/>
          </w:rPr>
          <w:t>52</w:t>
        </w:r>
        <w:r w:rsidR="00FD6417">
          <w:rPr>
            <w:noProof/>
            <w:webHidden/>
          </w:rPr>
          <w:fldChar w:fldCharType="end"/>
        </w:r>
      </w:hyperlink>
    </w:p>
    <w:p w14:paraId="6BF1514E" w14:textId="2D9F966A" w:rsidR="00FD6417" w:rsidRDefault="00981028">
      <w:pPr>
        <w:pStyle w:val="Innehll4"/>
        <w:rPr>
          <w:rFonts w:asciiTheme="minorHAnsi" w:eastAsiaTheme="minorEastAsia" w:hAnsiTheme="minorHAnsi"/>
          <w:noProof/>
          <w:kern w:val="2"/>
          <w:sz w:val="22"/>
          <w:lang w:eastAsia="sv-SE"/>
          <w14:ligatures w14:val="standardContextual"/>
        </w:rPr>
      </w:pPr>
      <w:hyperlink w:anchor="_Toc177633593" w:history="1">
        <w:r w:rsidR="00FD6417" w:rsidRPr="00EB7703">
          <w:rPr>
            <w:rStyle w:val="Hyperlnk"/>
            <w:noProof/>
          </w:rPr>
          <w:t>Betänkandets lagförslag i aktuella delar</w:t>
        </w:r>
        <w:r w:rsidR="00FD6417">
          <w:rPr>
            <w:noProof/>
            <w:webHidden/>
          </w:rPr>
          <w:tab/>
        </w:r>
        <w:r w:rsidR="00FD6417">
          <w:rPr>
            <w:noProof/>
            <w:webHidden/>
          </w:rPr>
          <w:fldChar w:fldCharType="begin"/>
        </w:r>
        <w:r w:rsidR="00FD6417">
          <w:rPr>
            <w:noProof/>
            <w:webHidden/>
          </w:rPr>
          <w:instrText xml:space="preserve"> PAGEREF _Toc177633593 \h </w:instrText>
        </w:r>
        <w:r w:rsidR="00FD6417">
          <w:rPr>
            <w:noProof/>
            <w:webHidden/>
          </w:rPr>
        </w:r>
        <w:r w:rsidR="00FD6417">
          <w:rPr>
            <w:noProof/>
            <w:webHidden/>
          </w:rPr>
          <w:fldChar w:fldCharType="separate"/>
        </w:r>
        <w:r>
          <w:rPr>
            <w:noProof/>
            <w:webHidden/>
          </w:rPr>
          <w:t>65</w:t>
        </w:r>
        <w:r w:rsidR="00FD6417">
          <w:rPr>
            <w:noProof/>
            <w:webHidden/>
          </w:rPr>
          <w:fldChar w:fldCharType="end"/>
        </w:r>
      </w:hyperlink>
    </w:p>
    <w:p w14:paraId="23C91AB1" w14:textId="466EDAA7" w:rsidR="00FD6417" w:rsidRDefault="00981028">
      <w:pPr>
        <w:pStyle w:val="Innehll4"/>
        <w:rPr>
          <w:rFonts w:asciiTheme="minorHAnsi" w:eastAsiaTheme="minorEastAsia" w:hAnsiTheme="minorHAnsi"/>
          <w:noProof/>
          <w:kern w:val="2"/>
          <w:sz w:val="22"/>
          <w:lang w:eastAsia="sv-SE"/>
          <w14:ligatures w14:val="standardContextual"/>
        </w:rPr>
      </w:pPr>
      <w:hyperlink w:anchor="_Toc177633594" w:history="1">
        <w:r w:rsidR="00FD6417" w:rsidRPr="00EB7703">
          <w:rPr>
            <w:rStyle w:val="Hyperlnk"/>
            <w:noProof/>
          </w:rPr>
          <w:t>Förteckning över remissinstanserna</w:t>
        </w:r>
        <w:r w:rsidR="00FD6417">
          <w:rPr>
            <w:noProof/>
            <w:webHidden/>
          </w:rPr>
          <w:tab/>
        </w:r>
        <w:r w:rsidR="00FD6417">
          <w:rPr>
            <w:noProof/>
            <w:webHidden/>
          </w:rPr>
          <w:fldChar w:fldCharType="begin"/>
        </w:r>
        <w:r w:rsidR="00FD6417">
          <w:rPr>
            <w:noProof/>
            <w:webHidden/>
          </w:rPr>
          <w:instrText xml:space="preserve"> PAGEREF _Toc177633594 \h </w:instrText>
        </w:r>
        <w:r w:rsidR="00FD6417">
          <w:rPr>
            <w:noProof/>
            <w:webHidden/>
          </w:rPr>
        </w:r>
        <w:r w:rsidR="00FD6417">
          <w:rPr>
            <w:noProof/>
            <w:webHidden/>
          </w:rPr>
          <w:fldChar w:fldCharType="separate"/>
        </w:r>
        <w:r>
          <w:rPr>
            <w:noProof/>
            <w:webHidden/>
          </w:rPr>
          <w:t>95</w:t>
        </w:r>
        <w:r w:rsidR="00FD6417">
          <w:rPr>
            <w:noProof/>
            <w:webHidden/>
          </w:rPr>
          <w:fldChar w:fldCharType="end"/>
        </w:r>
      </w:hyperlink>
    </w:p>
    <w:p w14:paraId="7511CDCB" w14:textId="5E635653" w:rsidR="00FD6417" w:rsidRDefault="00981028">
      <w:pPr>
        <w:pStyle w:val="Innehll4"/>
        <w:rPr>
          <w:rFonts w:asciiTheme="minorHAnsi" w:eastAsiaTheme="minorEastAsia" w:hAnsiTheme="minorHAnsi"/>
          <w:noProof/>
          <w:kern w:val="2"/>
          <w:sz w:val="22"/>
          <w:lang w:eastAsia="sv-SE"/>
          <w14:ligatures w14:val="standardContextual"/>
        </w:rPr>
      </w:pPr>
      <w:hyperlink w:anchor="_Toc177633595" w:history="1">
        <w:r w:rsidR="00FD6417" w:rsidRPr="00EB7703">
          <w:rPr>
            <w:rStyle w:val="Hyperlnk"/>
            <w:noProof/>
          </w:rPr>
          <w:t>Lagrådets yttrande</w:t>
        </w:r>
        <w:r w:rsidR="00FD6417">
          <w:rPr>
            <w:noProof/>
            <w:webHidden/>
          </w:rPr>
          <w:tab/>
        </w:r>
        <w:r w:rsidR="00FD6417">
          <w:rPr>
            <w:noProof/>
            <w:webHidden/>
          </w:rPr>
          <w:fldChar w:fldCharType="begin"/>
        </w:r>
        <w:r w:rsidR="00FD6417">
          <w:rPr>
            <w:noProof/>
            <w:webHidden/>
          </w:rPr>
          <w:instrText xml:space="preserve"> PAGEREF _Toc177633595 \h </w:instrText>
        </w:r>
        <w:r w:rsidR="00FD6417">
          <w:rPr>
            <w:noProof/>
            <w:webHidden/>
          </w:rPr>
        </w:r>
        <w:r w:rsidR="00FD6417">
          <w:rPr>
            <w:noProof/>
            <w:webHidden/>
          </w:rPr>
          <w:fldChar w:fldCharType="separate"/>
        </w:r>
        <w:r>
          <w:rPr>
            <w:noProof/>
            <w:webHidden/>
          </w:rPr>
          <w:t>96</w:t>
        </w:r>
        <w:r w:rsidR="00FD6417">
          <w:rPr>
            <w:noProof/>
            <w:webHidden/>
          </w:rPr>
          <w:fldChar w:fldCharType="end"/>
        </w:r>
      </w:hyperlink>
    </w:p>
    <w:p w14:paraId="4710C840" w14:textId="513C06DE" w:rsidR="00FD6417" w:rsidRDefault="00981028">
      <w:pPr>
        <w:pStyle w:val="Innehll5"/>
        <w:rPr>
          <w:rFonts w:asciiTheme="minorHAnsi" w:eastAsiaTheme="minorEastAsia" w:hAnsiTheme="minorHAnsi"/>
          <w:noProof/>
          <w:kern w:val="2"/>
          <w:sz w:val="22"/>
          <w:lang w:eastAsia="sv-SE"/>
          <w14:ligatures w14:val="standardContextual"/>
        </w:rPr>
      </w:pPr>
      <w:hyperlink w:anchor="_Toc177633596" w:history="1">
        <w:r w:rsidR="00FD6417" w:rsidRPr="00EB7703">
          <w:rPr>
            <w:rStyle w:val="Hyperlnk"/>
            <w:noProof/>
            <w:spacing w:val="-4"/>
          </w:rPr>
          <w:t>Utdrag ur protokoll vid regeringssammanträde den 19 september 2024</w:t>
        </w:r>
        <w:r w:rsidR="00FD6417">
          <w:rPr>
            <w:noProof/>
            <w:webHidden/>
          </w:rPr>
          <w:tab/>
        </w:r>
        <w:r w:rsidR="00FD6417">
          <w:rPr>
            <w:noProof/>
            <w:webHidden/>
          </w:rPr>
          <w:fldChar w:fldCharType="begin"/>
        </w:r>
        <w:r w:rsidR="00FD6417">
          <w:rPr>
            <w:noProof/>
            <w:webHidden/>
          </w:rPr>
          <w:instrText xml:space="preserve"> PAGEREF _Toc177633596 \h </w:instrText>
        </w:r>
        <w:r w:rsidR="00FD6417">
          <w:rPr>
            <w:noProof/>
            <w:webHidden/>
          </w:rPr>
        </w:r>
        <w:r w:rsidR="00FD6417">
          <w:rPr>
            <w:noProof/>
            <w:webHidden/>
          </w:rPr>
          <w:fldChar w:fldCharType="separate"/>
        </w:r>
        <w:r>
          <w:rPr>
            <w:noProof/>
            <w:webHidden/>
          </w:rPr>
          <w:t>97</w:t>
        </w:r>
        <w:r w:rsidR="00FD6417">
          <w:rPr>
            <w:noProof/>
            <w:webHidden/>
          </w:rPr>
          <w:fldChar w:fldCharType="end"/>
        </w:r>
      </w:hyperlink>
    </w:p>
    <w:p w14:paraId="13E654BA" w14:textId="69DF217B" w:rsidR="008676CA" w:rsidRDefault="008676CA" w:rsidP="005E3C60">
      <w:pPr>
        <w:pStyle w:val="Brdtext"/>
      </w:pPr>
      <w:r>
        <w:fldChar w:fldCharType="end"/>
      </w:r>
    </w:p>
    <w:p w14:paraId="064D2D3B" w14:textId="77777777" w:rsidR="008676CA" w:rsidRPr="005A72C8" w:rsidRDefault="008676CA" w:rsidP="00333C9D">
      <w:pPr>
        <w:pStyle w:val="Rubrik1"/>
      </w:pPr>
      <w:r>
        <w:br w:type="page"/>
      </w:r>
      <w:bookmarkStart w:id="0" w:name="_Toc337112318"/>
      <w:bookmarkStart w:id="1" w:name="_Toc4079163"/>
      <w:bookmarkStart w:id="2" w:name="_Toc177633578"/>
      <w:r w:rsidRPr="005A72C8">
        <w:lastRenderedPageBreak/>
        <w:t>Förslag till riksdagsbeslut</w:t>
      </w:r>
      <w:bookmarkEnd w:id="0"/>
      <w:bookmarkEnd w:id="1"/>
      <w:bookmarkEnd w:id="2"/>
    </w:p>
    <w:p w14:paraId="349EC071" w14:textId="7A1223AD" w:rsidR="008676CA" w:rsidRDefault="008676CA" w:rsidP="008676CA">
      <w:pPr>
        <w:pStyle w:val="Brdtext"/>
      </w:pPr>
      <w:r w:rsidRPr="009831A0">
        <w:t>Regeringens förslag:</w:t>
      </w:r>
    </w:p>
    <w:p w14:paraId="1EFD3526" w14:textId="77777777" w:rsidR="00243A9E" w:rsidRDefault="008676CA" w:rsidP="00243A9E">
      <w:pPr>
        <w:pStyle w:val="Brdtextmedindrag"/>
      </w:pPr>
      <w:r>
        <w:t>R</w:t>
      </w:r>
      <w:r w:rsidR="00B250C7">
        <w:t xml:space="preserve">iksdagen antar regeringens förslag till </w:t>
      </w:r>
      <w:r>
        <w:t>lag om ändring i konsument</w:t>
      </w:r>
      <w:r w:rsidR="00B250C7">
        <w:softHyphen/>
      </w:r>
      <w:r>
        <w:t>kreditlagen (2010:1846).</w:t>
      </w:r>
    </w:p>
    <w:p w14:paraId="7DB9528C" w14:textId="77777777" w:rsidR="00243A9E" w:rsidRDefault="00243A9E">
      <w:pPr>
        <w:rPr>
          <w:rFonts w:ascii="Times New Roman" w:hAnsi="Times New Roman"/>
          <w:sz w:val="20"/>
        </w:rPr>
      </w:pPr>
      <w:r>
        <w:br w:type="page"/>
      </w:r>
    </w:p>
    <w:p w14:paraId="67DD94E8" w14:textId="72ECB3C4" w:rsidR="00243A9E" w:rsidRPr="00243A9E" w:rsidRDefault="00243A9E" w:rsidP="00243A9E">
      <w:pPr>
        <w:pStyle w:val="Brdtextmedindrag"/>
        <w:ind w:firstLine="0"/>
        <w:sectPr w:rsidR="00243A9E" w:rsidRPr="00243A9E" w:rsidSect="00252D2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p w14:paraId="1B8DBE19" w14:textId="0A342305" w:rsidR="00D67215" w:rsidRDefault="00D67215" w:rsidP="002405D8">
      <w:pPr>
        <w:pStyle w:val="Rubrik1"/>
        <w:spacing w:before="0"/>
      </w:pPr>
      <w:bookmarkStart w:id="3" w:name="_Toc177633579"/>
      <w:r>
        <w:lastRenderedPageBreak/>
        <w:t xml:space="preserve">Förslag till </w:t>
      </w:r>
      <w:r w:rsidRPr="00794652">
        <w:t>lag om ändring i konsumentkreditlagen (2010:1846)</w:t>
      </w:r>
      <w:bookmarkEnd w:id="3"/>
    </w:p>
    <w:p w14:paraId="48D493C6" w14:textId="77777777" w:rsidR="00D67215" w:rsidRDefault="00D67215" w:rsidP="00794652">
      <w:pPr>
        <w:pStyle w:val="Brdtext"/>
      </w:pPr>
      <w:r>
        <w:t>Härigenom föreskrivs i fråga om konsumentkreditlagen (2010:1846)</w:t>
      </w:r>
    </w:p>
    <w:p w14:paraId="1E35FFCE" w14:textId="77777777" w:rsidR="00D67215" w:rsidRDefault="00D67215" w:rsidP="00794652">
      <w:pPr>
        <w:pStyle w:val="Brdtextmedindrag"/>
      </w:pPr>
      <w:r w:rsidRPr="00340C98">
        <w:rPr>
          <w:i/>
          <w:iCs/>
        </w:rPr>
        <w:t>del</w:t>
      </w:r>
      <w:r>
        <w:rPr>
          <w:i/>
          <w:iCs/>
        </w:rPr>
        <w:t xml:space="preserve">s </w:t>
      </w:r>
      <w:r>
        <w:t>att</w:t>
      </w:r>
      <w:r>
        <w:rPr>
          <w:i/>
          <w:iCs/>
        </w:rPr>
        <w:t xml:space="preserve"> </w:t>
      </w:r>
      <w:r w:rsidRPr="00CB599D">
        <w:t>2, 4, 7 b,</w:t>
      </w:r>
      <w:r>
        <w:t xml:space="preserve"> </w:t>
      </w:r>
      <w:r w:rsidRPr="00CB599D">
        <w:t>19 a, 19 b och 36 a</w:t>
      </w:r>
      <w:r>
        <w:t> </w:t>
      </w:r>
      <w:r w:rsidRPr="00CB599D">
        <w:t>§§ och rubrikerna närmast före 19 a och 36 a</w:t>
      </w:r>
      <w:r>
        <w:t> </w:t>
      </w:r>
      <w:r w:rsidRPr="00CB599D">
        <w:t>§§ ska ha följande lydelse</w:t>
      </w:r>
      <w:r>
        <w:t>,</w:t>
      </w:r>
    </w:p>
    <w:p w14:paraId="18A340C7" w14:textId="77777777" w:rsidR="00D67215" w:rsidRPr="0006637A" w:rsidRDefault="00D67215" w:rsidP="00794652">
      <w:pPr>
        <w:pStyle w:val="Brdtextmedindrag"/>
        <w:rPr>
          <w:i/>
          <w:iCs/>
        </w:rPr>
      </w:pPr>
      <w:r>
        <w:rPr>
          <w:i/>
          <w:iCs/>
        </w:rPr>
        <w:t>dels</w:t>
      </w:r>
      <w:r>
        <w:t xml:space="preserve"> att det ska införas en ny paragraf, 19 c §, av följande lydelse.</w:t>
      </w:r>
    </w:p>
    <w:p w14:paraId="49F8DBF2" w14:textId="77777777" w:rsidR="00D67215" w:rsidRDefault="00D67215" w:rsidP="00794652">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A76D5" w14:paraId="7A6C037E" w14:textId="77777777">
        <w:tc>
          <w:tcPr>
            <w:tcW w:w="2500" w:type="pct"/>
            <w:shd w:val="clear" w:color="auto" w:fill="auto"/>
            <w:tcMar>
              <w:left w:w="0" w:type="dxa"/>
            </w:tcMar>
          </w:tcPr>
          <w:p w14:paraId="6B1AC1F5" w14:textId="77777777" w:rsidR="00D67215" w:rsidRPr="005B0E77" w:rsidRDefault="00D67215" w:rsidP="00912B18">
            <w:pPr>
              <w:pStyle w:val="Brdtext"/>
              <w:rPr>
                <w:i/>
              </w:rPr>
            </w:pPr>
            <w:r w:rsidRPr="005B0E77">
              <w:rPr>
                <w:i/>
              </w:rPr>
              <w:t>Nuvarande lydelse</w:t>
            </w:r>
          </w:p>
        </w:tc>
        <w:tc>
          <w:tcPr>
            <w:tcW w:w="2500" w:type="pct"/>
            <w:shd w:val="clear" w:color="auto" w:fill="auto"/>
            <w:tcMar>
              <w:right w:w="0" w:type="dxa"/>
            </w:tcMar>
          </w:tcPr>
          <w:p w14:paraId="7C8FB52F" w14:textId="77777777" w:rsidR="00D67215" w:rsidRPr="005B0E77" w:rsidRDefault="00D67215" w:rsidP="00912B18">
            <w:pPr>
              <w:pStyle w:val="Brdtext"/>
              <w:rPr>
                <w:i/>
              </w:rPr>
            </w:pPr>
            <w:r w:rsidRPr="005B0E77">
              <w:rPr>
                <w:i/>
              </w:rPr>
              <w:t>Föreslagen lydelse</w:t>
            </w:r>
          </w:p>
        </w:tc>
      </w:tr>
    </w:tbl>
    <w:p w14:paraId="591BECB2" w14:textId="77777777" w:rsidR="00D67215" w:rsidRDefault="00D67215" w:rsidP="00794652">
      <w:pPr>
        <w:pStyle w:val="Brdtext"/>
        <w:spacing w:before="230"/>
        <w:jc w:val="center"/>
        <w:rPr>
          <w:bCs/>
        </w:rPr>
      </w:pPr>
      <w:r>
        <w:rPr>
          <w:bCs/>
        </w:rPr>
        <w:t>2 §</w:t>
      </w:r>
      <w:r>
        <w:rPr>
          <w:rStyle w:val="Fotnotsreferens"/>
          <w:bCs/>
        </w:rPr>
        <w:footnoteReference w:id="2"/>
      </w:r>
    </w:p>
    <w:p w14:paraId="1F545E74" w14:textId="77777777" w:rsidR="00D67215" w:rsidRDefault="00D67215" w:rsidP="00794652">
      <w:pPr>
        <w:pStyle w:val="Brdtext"/>
      </w:pPr>
      <w:r>
        <w:t>I lagen avses med</w:t>
      </w:r>
    </w:p>
    <w:p w14:paraId="02B8504D" w14:textId="77777777" w:rsidR="00D67215" w:rsidRDefault="00D67215" w:rsidP="00794652">
      <w:pPr>
        <w:pStyle w:val="Brdtextmedindrag"/>
      </w:pPr>
      <w:r w:rsidRPr="00876BEB">
        <w:rPr>
          <w:i/>
          <w:iCs/>
        </w:rPr>
        <w:t>konsument</w:t>
      </w:r>
      <w:r>
        <w:t>: en fysisk person som handlar huvudsakligen för ändamål som faller utanför näringsverksamhet,</w:t>
      </w:r>
    </w:p>
    <w:p w14:paraId="73ED4A60" w14:textId="77777777" w:rsidR="00D67215" w:rsidRDefault="00D67215" w:rsidP="00794652">
      <w:pPr>
        <w:pStyle w:val="Brdtextmedindrag"/>
      </w:pPr>
      <w:r w:rsidRPr="00876BEB">
        <w:rPr>
          <w:i/>
          <w:iCs/>
        </w:rPr>
        <w:t>näringsidkare</w:t>
      </w:r>
      <w:r>
        <w:t>: en fysisk eller juridisk person som handlar för ändamål som har samband med den egna näringsverksamheten,</w:t>
      </w:r>
    </w:p>
    <w:p w14:paraId="714B2BC0" w14:textId="77777777" w:rsidR="00D67215" w:rsidRDefault="00D67215" w:rsidP="00794652">
      <w:pPr>
        <w:pStyle w:val="Brdtextmedindrag"/>
      </w:pPr>
      <w:r w:rsidRPr="00876BEB">
        <w:rPr>
          <w:i/>
          <w:iCs/>
        </w:rPr>
        <w:t>kreditgivare</w:t>
      </w:r>
      <w:r>
        <w:t>: den som lämnar krediten eller övertar den ursprungliga kreditgivarens fordran,</w:t>
      </w:r>
    </w:p>
    <w:p w14:paraId="6BDA64A6" w14:textId="77777777" w:rsidR="00D67215" w:rsidRPr="00876BEB" w:rsidRDefault="00D67215" w:rsidP="00794652">
      <w:pPr>
        <w:pStyle w:val="Brdtextmedindrag"/>
        <w:rPr>
          <w:spacing w:val="-2"/>
        </w:rPr>
      </w:pPr>
      <w:r w:rsidRPr="00876BEB">
        <w:rPr>
          <w:i/>
          <w:iCs/>
          <w:spacing w:val="-2"/>
        </w:rPr>
        <w:t>kreditavtal</w:t>
      </w:r>
      <w:r w:rsidRPr="00876BEB">
        <w:rPr>
          <w:spacing w:val="-2"/>
        </w:rPr>
        <w:t>: ett avtal om lån, kontokredit, betalningsanstånd eller liknande,</w:t>
      </w:r>
    </w:p>
    <w:p w14:paraId="345436E8" w14:textId="77777777" w:rsidR="00D67215" w:rsidRDefault="00D67215" w:rsidP="00794652">
      <w:pPr>
        <w:pStyle w:val="Brdtextmedindrag"/>
      </w:pPr>
      <w:r w:rsidRPr="00876BEB">
        <w:rPr>
          <w:i/>
          <w:iCs/>
        </w:rPr>
        <w:t>kontokredit</w:t>
      </w:r>
      <w:r>
        <w:t>: ett kreditavtal som innebär en fortlöpande rätt att utnyttja ett kreditutrymme,</w:t>
      </w:r>
    </w:p>
    <w:p w14:paraId="1DCB2CD6" w14:textId="77777777" w:rsidR="00D67215" w:rsidRDefault="00D67215" w:rsidP="00794652">
      <w:pPr>
        <w:pStyle w:val="Brdtextmedindrag"/>
      </w:pPr>
      <w:r w:rsidRPr="00876BEB">
        <w:rPr>
          <w:i/>
          <w:iCs/>
        </w:rPr>
        <w:t>kreditköp</w:t>
      </w:r>
      <w:r>
        <w:t>: ett köp av en vara eller tjänst som finansieras genom en kredit som lämnas av</w:t>
      </w:r>
    </w:p>
    <w:p w14:paraId="1683DD52" w14:textId="77777777" w:rsidR="00D67215" w:rsidRDefault="00D67215" w:rsidP="00794652">
      <w:pPr>
        <w:pStyle w:val="Brdtextmedindrag"/>
      </w:pPr>
      <w:r>
        <w:t>– säljaren, eller</w:t>
      </w:r>
    </w:p>
    <w:p w14:paraId="5BCE4284" w14:textId="77777777" w:rsidR="00D67215" w:rsidRDefault="00D67215" w:rsidP="00794652">
      <w:pPr>
        <w:pStyle w:val="Brdtextmedindrag"/>
      </w:pPr>
      <w:r>
        <w:t>– </w:t>
      </w:r>
      <w:r w:rsidRPr="002E61B8">
        <w:rPr>
          <w:spacing w:val="-2"/>
        </w:rPr>
        <w:t>annan kreditgivare, om det görs på grund av en överenskommelse mellan denne och säljaren eller om varan eller tjänsten anges i kreditavtalet,</w:t>
      </w:r>
    </w:p>
    <w:p w14:paraId="12DAB6D8" w14:textId="77777777" w:rsidR="00D67215" w:rsidRDefault="00D67215" w:rsidP="00794652">
      <w:pPr>
        <w:pStyle w:val="Brdtextmedindrag"/>
      </w:pPr>
      <w:r w:rsidRPr="00463760">
        <w:rPr>
          <w:i/>
          <w:iCs/>
        </w:rPr>
        <w:t>kontantpris</w:t>
      </w:r>
      <w:r>
        <w:t>: det pris till vilket en vara eller tjänst vanligen erbjuds konsumenter mot kontant betalning,</w:t>
      </w:r>
    </w:p>
    <w:p w14:paraId="6BA53DBB" w14:textId="77777777" w:rsidR="00D67215" w:rsidRPr="00463760" w:rsidRDefault="00D67215" w:rsidP="00794652">
      <w:pPr>
        <w:pStyle w:val="Brdtextmedindrag"/>
      </w:pPr>
      <w:r w:rsidRPr="00463760">
        <w:rPr>
          <w:i/>
          <w:iCs/>
        </w:rPr>
        <w:t>kreditkostnad</w:t>
      </w:r>
      <w:r w:rsidRPr="00463760">
        <w:t>: det sammanlagda beloppet av räntor, avgifter och andra kostnader som konsumenten ska betala med anledning av krediten, inklu</w:t>
      </w:r>
      <w:r>
        <w:softHyphen/>
      </w:r>
      <w:r w:rsidRPr="00463760">
        <w:t>sive nödvändiga kostnader för värdering, dock med undantag för notariats</w:t>
      </w:r>
      <w:r>
        <w:softHyphen/>
      </w:r>
      <w:r w:rsidRPr="00463760">
        <w:t>avgifter,</w:t>
      </w:r>
    </w:p>
    <w:p w14:paraId="3D3E10CA" w14:textId="77777777" w:rsidR="00D67215" w:rsidRDefault="00D67215" w:rsidP="00794652">
      <w:pPr>
        <w:pStyle w:val="Brdtextmedindrag"/>
      </w:pPr>
      <w:r w:rsidRPr="00463760">
        <w:rPr>
          <w:i/>
          <w:iCs/>
        </w:rPr>
        <w:t>kreditfordran</w:t>
      </w:r>
      <w:r>
        <w:t>: summan av kreditbeloppet och kreditkostnaden,</w:t>
      </w:r>
    </w:p>
    <w:p w14:paraId="1116F7EB" w14:textId="77777777" w:rsidR="00D67215" w:rsidRDefault="00D67215" w:rsidP="00794652">
      <w:pPr>
        <w:pStyle w:val="Brdtextmedindrag"/>
      </w:pPr>
      <w:r w:rsidRPr="00463760">
        <w:rPr>
          <w:i/>
          <w:iCs/>
        </w:rPr>
        <w:t>kreditränta</w:t>
      </w:r>
      <w:r>
        <w:t>: räntekostnaden per år för den vid varje tid obetalda delen av skulden angiven som en ränta,</w:t>
      </w:r>
    </w:p>
    <w:p w14:paraId="3931A061" w14:textId="77777777" w:rsidR="00D67215" w:rsidRDefault="00D67215" w:rsidP="00794652">
      <w:pPr>
        <w:pStyle w:val="Brdtextmedindrag"/>
      </w:pPr>
      <w:r w:rsidRPr="00463760">
        <w:rPr>
          <w:i/>
          <w:iCs/>
        </w:rPr>
        <w:t>effektiv ränta</w:t>
      </w:r>
      <w:r>
        <w:t>: kreditkostnaden angiven som en årlig ränta beräknad på kreditbeloppet, i förekommande fall med hänsyn tagen till att delbetal</w:t>
      </w:r>
      <w:r>
        <w:softHyphen/>
        <w:t>ningar ska göras under den löpande kredittiden,</w:t>
      </w:r>
    </w:p>
    <w:p w14:paraId="3FE270F2" w14:textId="77777777" w:rsidR="00D67215" w:rsidRDefault="00D67215" w:rsidP="00794652">
      <w:pPr>
        <w:pStyle w:val="Brdtextmedindrag"/>
      </w:pPr>
      <w:r w:rsidRPr="00463760">
        <w:rPr>
          <w:i/>
          <w:iCs/>
        </w:rPr>
        <w:t>bostadskredit</w:t>
      </w:r>
      <w:r>
        <w:t>:</w:t>
      </w:r>
    </w:p>
    <w:p w14:paraId="6D13C73B" w14:textId="77777777" w:rsidR="00D67215" w:rsidRDefault="00D67215" w:rsidP="00794652">
      <w:pPr>
        <w:pStyle w:val="Brdtextmedindrag"/>
      </w:pPr>
      <w:r>
        <w:t>– en kredit som är förenad med panträtt i fast egendom, tomträtt eller bostadsrätt eller liknande rätt eller som är förenad med motsvarande rätt i byggnad som inte hör till fastighet, eller</w:t>
      </w:r>
    </w:p>
    <w:p w14:paraId="2ACF220A" w14:textId="77777777" w:rsidR="00D67215" w:rsidRDefault="00D67215" w:rsidP="00794652">
      <w:pPr>
        <w:pStyle w:val="Brdtextmedindrag"/>
      </w:pPr>
      <w:r>
        <w:t>– en kredit som tas i syfte att förvärva eller behålla äganderätt till sådan egendom, om det inte är fråga om en tillfällig finansieringslösning under övergången till ett annat finansiellt arrangemang och krediten har en obestämd löptid eller ska återbetalas inom 12 månader,</w:t>
      </w:r>
    </w:p>
    <w:p w14:paraId="675999FF" w14:textId="77777777" w:rsidR="00D67215" w:rsidRDefault="00D67215" w:rsidP="00794652">
      <w:pPr>
        <w:pStyle w:val="Brdtextmedindrag"/>
      </w:pPr>
      <w:r w:rsidRPr="00463760">
        <w:rPr>
          <w:i/>
          <w:iCs/>
        </w:rPr>
        <w:t>bostadskredit i utländsk valuta</w:t>
      </w:r>
      <w:r>
        <w:t>: en bostadskredit i en annan valuta än</w:t>
      </w:r>
    </w:p>
    <w:p w14:paraId="7375A699" w14:textId="77777777" w:rsidR="00D67215" w:rsidRDefault="00D67215" w:rsidP="00794652">
      <w:pPr>
        <w:pStyle w:val="Brdtextmedindrag"/>
      </w:pPr>
      <w:r>
        <w:t>– valutan i det land inom EES där konsumenten är bosatt,</w:t>
      </w:r>
    </w:p>
    <w:p w14:paraId="0385290E" w14:textId="77777777" w:rsidR="00D67215" w:rsidRDefault="00D67215" w:rsidP="00794652">
      <w:pPr>
        <w:pStyle w:val="Brdtextmedindrag"/>
      </w:pPr>
      <w:r>
        <w:lastRenderedPageBreak/>
        <w:t>– valutan som konsumenten får sin inkomst i, eller</w:t>
      </w:r>
    </w:p>
    <w:p w14:paraId="2684C01A" w14:textId="77777777" w:rsidR="00D67215" w:rsidRPr="00876BEB" w:rsidRDefault="00D67215" w:rsidP="00794652">
      <w:pPr>
        <w:pStyle w:val="Brdtextmedindrag"/>
      </w:pPr>
      <w:r>
        <w:t>– valutan som konsumenten har de tillgångar i som ska användas som betalning av krediten,</w:t>
      </w:r>
    </w:p>
    <w:tbl>
      <w:tblPr>
        <w:tblW w:w="5000" w:type="pct"/>
        <w:tblCellMar>
          <w:left w:w="125" w:type="dxa"/>
          <w:right w:w="125" w:type="dxa"/>
        </w:tblCellMar>
        <w:tblLook w:val="0000" w:firstRow="0" w:lastRow="0" w:firstColumn="0" w:lastColumn="0" w:noHBand="0" w:noVBand="0"/>
      </w:tblPr>
      <w:tblGrid>
        <w:gridCol w:w="2948"/>
        <w:gridCol w:w="2949"/>
      </w:tblGrid>
      <w:tr w:rsidR="00EA76D5" w14:paraId="06931958" w14:textId="77777777">
        <w:tc>
          <w:tcPr>
            <w:tcW w:w="2500" w:type="pct"/>
            <w:shd w:val="clear" w:color="auto" w:fill="auto"/>
            <w:tcMar>
              <w:left w:w="0" w:type="dxa"/>
            </w:tcMar>
          </w:tcPr>
          <w:p w14:paraId="4DCA59E5" w14:textId="77777777" w:rsidR="00D67215" w:rsidRPr="000333F1" w:rsidRDefault="00D67215" w:rsidP="00912B18">
            <w:pPr>
              <w:pStyle w:val="Brdtextmedindrag"/>
              <w:rPr>
                <w:i/>
                <w:iCs/>
              </w:rPr>
            </w:pPr>
            <w:r w:rsidRPr="00D93981">
              <w:rPr>
                <w:i/>
                <w:iCs/>
              </w:rPr>
              <w:t>högkostnadskredit</w:t>
            </w:r>
            <w:r w:rsidRPr="00BD27E9">
              <w:rPr>
                <w:i/>
                <w:iCs/>
              </w:rPr>
              <w:t>:</w:t>
            </w:r>
            <w:r w:rsidRPr="000333F1">
              <w:rPr>
                <w:i/>
                <w:iCs/>
              </w:rPr>
              <w:t xml:space="preserve"> en kredit med en effektiv ränta som minst uppgår till referensräntan enligt 9 § ränte</w:t>
            </w:r>
            <w:r w:rsidRPr="000333F1">
              <w:rPr>
                <w:i/>
                <w:iCs/>
              </w:rPr>
              <w:softHyphen/>
              <w:t>lagen (1975:635) med ett tillägg av 30 procentenheter och som inte huvudsakligen avser kreditköp eller är en bostadskredit,</w:t>
            </w:r>
          </w:p>
        </w:tc>
        <w:tc>
          <w:tcPr>
            <w:tcW w:w="2500" w:type="pct"/>
            <w:shd w:val="clear" w:color="auto" w:fill="auto"/>
            <w:tcMar>
              <w:right w:w="0" w:type="dxa"/>
            </w:tcMar>
          </w:tcPr>
          <w:p w14:paraId="66E785B9" w14:textId="77777777" w:rsidR="00D67215" w:rsidRDefault="00D67215" w:rsidP="00912B18">
            <w:pPr>
              <w:pStyle w:val="Brdtextmedindrag"/>
            </w:pPr>
          </w:p>
        </w:tc>
      </w:tr>
    </w:tbl>
    <w:p w14:paraId="75FD6AD8" w14:textId="77777777" w:rsidR="00D67215" w:rsidRDefault="00D67215" w:rsidP="00794652">
      <w:pPr>
        <w:pStyle w:val="Brdtextmedindrag"/>
      </w:pPr>
      <w:r w:rsidRPr="000333F1">
        <w:rPr>
          <w:i/>
          <w:iCs/>
        </w:rPr>
        <w:t>referensvärde</w:t>
      </w:r>
      <w:r w:rsidRPr="000333F1">
        <w:t>: det som anges i artikel 3.1.3 i Europaparlamentets och rådets förordning (EU) 2016/1011 av den 8 juni 2016 om index som används som referensvärden för finansiella instrument och finansiella avtal eller för att mäta investeringsfonders resultat, och om ändring av direktiven 2008/48/EG och 2014/17/EU och förordning (EU) nr 596/2014.</w:t>
      </w:r>
    </w:p>
    <w:p w14:paraId="15F8CB2B" w14:textId="77777777" w:rsidR="00D67215" w:rsidRPr="00D00751" w:rsidRDefault="00D67215" w:rsidP="00794652">
      <w:pPr>
        <w:pStyle w:val="Brdtext"/>
        <w:spacing w:before="230"/>
        <w:jc w:val="center"/>
        <w:rPr>
          <w:bCs/>
        </w:rPr>
      </w:pPr>
      <w:r w:rsidRPr="00D00751">
        <w:rPr>
          <w:bCs/>
        </w:rPr>
        <w:t>4 §</w:t>
      </w:r>
      <w:r>
        <w:rPr>
          <w:rStyle w:val="Fotnotsreferens"/>
          <w:bCs/>
        </w:rPr>
        <w:footnoteReference w:id="3"/>
      </w:r>
    </w:p>
    <w:p w14:paraId="0496FD47" w14:textId="77777777" w:rsidR="00D67215" w:rsidRDefault="00D67215" w:rsidP="00794652">
      <w:pPr>
        <w:pStyle w:val="Brdtext"/>
      </w:pPr>
      <w:r w:rsidRPr="009B7357">
        <w:t>För en annan räntefri kredit än kontokredit som inte är förbunden med mer än en obetydlig avgift och som ska betalas tillbaka inom tre månader gäller inte bestämmelserna om information i 7–10</w:t>
      </w:r>
      <w:r>
        <w:t> </w:t>
      </w:r>
      <w:r w:rsidRPr="009B7357">
        <w:t>§§, om dokumentation av kreditavtalet i 14</w:t>
      </w:r>
      <w:r>
        <w:t> </w:t>
      </w:r>
      <w:r w:rsidRPr="009B7357">
        <w:t>§, om ångerrätt i 21–25</w:t>
      </w:r>
      <w:r>
        <w:t> </w:t>
      </w:r>
      <w:r w:rsidRPr="009B7357">
        <w:t>§§, om underrättelse vid en överlåtelse i 28</w:t>
      </w:r>
      <w:r>
        <w:t> </w:t>
      </w:r>
      <w:r w:rsidRPr="009B7357">
        <w:t>§ andra stycket eller om uppsägning av kreditavtal med obestämd löptid i 37</w:t>
      </w:r>
      <w:r>
        <w:t> </w:t>
      </w:r>
      <w:r w:rsidRPr="009B7357">
        <w:t>§. Om en sådan kredit avser kreditköp, gäller inte heller bestämmelserna om kreditprövning i 12 och 13</w:t>
      </w:r>
      <w:r>
        <w:t> </w:t>
      </w:r>
      <w:r w:rsidRPr="009B7357">
        <w:t>§§.</w:t>
      </w:r>
    </w:p>
    <w:p w14:paraId="2F7F394D" w14:textId="77777777" w:rsidR="00D67215" w:rsidRDefault="00D67215" w:rsidP="00794652">
      <w:pPr>
        <w:pStyle w:val="Brdtextmedindrag"/>
      </w:pPr>
      <w:r w:rsidRPr="009B7357">
        <w:t>För en räntefri kontokredit som inte är förbunden med mer än en obetydlig avgift och</w:t>
      </w:r>
      <w:r>
        <w:t xml:space="preserve"> som</w:t>
      </w:r>
      <w:r w:rsidRPr="009B7357">
        <w:t xml:space="preserve"> ska betalas tillbaka inom tre månader gäller inte bestämmelserna om information i 7–10</w:t>
      </w:r>
      <w:r>
        <w:t> </w:t>
      </w:r>
      <w:r w:rsidRPr="009B7357">
        <w:t>§§ och 14</w:t>
      </w:r>
      <w:r>
        <w:t> </w:t>
      </w:r>
      <w:r w:rsidRPr="009B7357">
        <w:t>§ andra och tredje styckena, om ångerrätt i 21–25</w:t>
      </w:r>
      <w:r>
        <w:t> </w:t>
      </w:r>
      <w:r w:rsidRPr="009B7357">
        <w:t>§§ eller om uppsägning av kreditavtal med obestämd löptid i 37</w:t>
      </w:r>
      <w:r>
        <w:t> </w:t>
      </w:r>
      <w:r w:rsidRPr="009B7357">
        <w:t>§.</w:t>
      </w:r>
    </w:p>
    <w:p w14:paraId="3EC614C4" w14:textId="77777777" w:rsidR="00D67215" w:rsidRPr="009B7357" w:rsidRDefault="00D67215" w:rsidP="00794652">
      <w:pPr>
        <w:pStyle w:val="Brdtextmedindrag"/>
      </w:pPr>
      <w:r w:rsidRPr="009B7357">
        <w:t>För en kontokredit som ska betalas tillbaka på uppmaning eller inom tre månader gäller inte bestämmelserna om information vid marknadsföring i 7</w:t>
      </w:r>
      <w:r>
        <w:t> </w:t>
      </w:r>
      <w:r w:rsidRPr="009B7357">
        <w:t>§ andra stycket 4–6 och tredje stycket, om information i kreditavtalet i 14</w:t>
      </w:r>
      <w:r>
        <w:t> </w:t>
      </w:r>
      <w:r w:rsidRPr="009B7357">
        <w:t>§ andra stycket, om ångerrätt i 21–25</w:t>
      </w:r>
      <w:r>
        <w:t> </w:t>
      </w:r>
      <w:r w:rsidRPr="009B7357">
        <w:t>§§, om betalning av skulden i förtid i 32–36</w:t>
      </w:r>
      <w:r>
        <w:t> </w:t>
      </w:r>
      <w:r w:rsidRPr="009B7357">
        <w:t>§§ eller om uppsägning av kreditavtal med obestämd löptid i 37</w:t>
      </w:r>
      <w:r>
        <w:t> </w:t>
      </w:r>
      <w:r w:rsidRPr="009B7357">
        <w:t>§</w:t>
      </w:r>
      <w:r>
        <w:t>.</w:t>
      </w:r>
    </w:p>
    <w:tbl>
      <w:tblPr>
        <w:tblW w:w="5000" w:type="pct"/>
        <w:tblCellMar>
          <w:left w:w="125" w:type="dxa"/>
          <w:right w:w="125" w:type="dxa"/>
        </w:tblCellMar>
        <w:tblLook w:val="0000" w:firstRow="0" w:lastRow="0" w:firstColumn="0" w:lastColumn="0" w:noHBand="0" w:noVBand="0"/>
      </w:tblPr>
      <w:tblGrid>
        <w:gridCol w:w="2948"/>
        <w:gridCol w:w="2949"/>
      </w:tblGrid>
      <w:tr w:rsidR="00EA76D5" w14:paraId="32DAD9BA" w14:textId="77777777">
        <w:tc>
          <w:tcPr>
            <w:tcW w:w="2500" w:type="pct"/>
            <w:shd w:val="clear" w:color="auto" w:fill="auto"/>
            <w:tcMar>
              <w:left w:w="0" w:type="dxa"/>
            </w:tcMar>
          </w:tcPr>
          <w:p w14:paraId="50177C38" w14:textId="77777777" w:rsidR="00D67215" w:rsidRPr="00270C13" w:rsidRDefault="00D67215" w:rsidP="00912B18">
            <w:pPr>
              <w:pStyle w:val="Brdtextmedindrag"/>
              <w:widowControl w:val="0"/>
              <w:rPr>
                <w:spacing w:val="-4"/>
              </w:rPr>
            </w:pPr>
            <w:r w:rsidRPr="00270C13">
              <w:rPr>
                <w:spacing w:val="-4"/>
              </w:rPr>
              <w:t>För en bostadskredit gäller inte bestämmelserna om information i 8 och 10 §§, om betalningsplan i 16 §, om ångerrätt i 21–25</w:t>
            </w:r>
            <w:r>
              <w:rPr>
                <w:spacing w:val="-4"/>
              </w:rPr>
              <w:t xml:space="preserve"> </w:t>
            </w:r>
            <w:r w:rsidRPr="00270C13">
              <w:rPr>
                <w:spacing w:val="-4"/>
              </w:rPr>
              <w:t>§§ eller om upp</w:t>
            </w:r>
            <w:r>
              <w:rPr>
                <w:spacing w:val="-4"/>
              </w:rPr>
              <w:softHyphen/>
            </w:r>
            <w:r w:rsidRPr="00270C13">
              <w:rPr>
                <w:spacing w:val="-4"/>
              </w:rPr>
              <w:t>sägning av kreditavtal med obe</w:t>
            </w:r>
            <w:r>
              <w:rPr>
                <w:spacing w:val="-4"/>
              </w:rPr>
              <w:t>s</w:t>
            </w:r>
            <w:r w:rsidRPr="00270C13">
              <w:rPr>
                <w:spacing w:val="-4"/>
              </w:rPr>
              <w:t>tämd löptid i 37 §. För en bostadskredit där kreditfordran ska betalas först i sam</w:t>
            </w:r>
            <w:r>
              <w:rPr>
                <w:spacing w:val="-4"/>
              </w:rPr>
              <w:softHyphen/>
            </w:r>
            <w:r w:rsidRPr="00270C13">
              <w:rPr>
                <w:spacing w:val="-4"/>
              </w:rPr>
              <w:t>band med att den egendom som utgör säkerhet överlåts med anledning av att låntagaren uppnår en viss ålder eller på grund av låntagarens svikt</w:t>
            </w:r>
            <w:r>
              <w:rPr>
                <w:spacing w:val="-4"/>
              </w:rPr>
              <w:softHyphen/>
            </w:r>
            <w:r w:rsidRPr="00270C13">
              <w:rPr>
                <w:spacing w:val="-4"/>
              </w:rPr>
              <w:t>ande hälsa eller död gäller dock bestämmelserna om information i 8 § första stycket och 10 §.</w:t>
            </w:r>
          </w:p>
        </w:tc>
        <w:tc>
          <w:tcPr>
            <w:tcW w:w="2500" w:type="pct"/>
            <w:shd w:val="clear" w:color="auto" w:fill="auto"/>
            <w:tcMar>
              <w:right w:w="0" w:type="dxa"/>
            </w:tcMar>
          </w:tcPr>
          <w:p w14:paraId="30054218" w14:textId="77777777" w:rsidR="00D67215" w:rsidRPr="000F1C80" w:rsidRDefault="00D67215" w:rsidP="00912B18">
            <w:pPr>
              <w:pStyle w:val="Brdtextmedindrag"/>
            </w:pPr>
            <w:r w:rsidRPr="000F1C80">
              <w:t xml:space="preserve">För en bostadskredit gäller inte bestämmelserna om information i </w:t>
            </w:r>
            <w:r w:rsidRPr="00ED26DC">
              <w:rPr>
                <w:i/>
                <w:iCs/>
              </w:rPr>
              <w:t>7 b,</w:t>
            </w:r>
            <w:r w:rsidRPr="000F1C80">
              <w:t xml:space="preserve"> 8 och 10 §§, om betalningsplan i 16 §,</w:t>
            </w:r>
            <w:r w:rsidRPr="000F1C80">
              <w:rPr>
                <w:i/>
                <w:iCs/>
              </w:rPr>
              <w:t xml:space="preserve"> om ränte</w:t>
            </w:r>
            <w:r>
              <w:rPr>
                <w:i/>
                <w:iCs/>
              </w:rPr>
              <w:t xml:space="preserve">tak </w:t>
            </w:r>
            <w:r w:rsidRPr="000F1C80">
              <w:rPr>
                <w:i/>
                <w:iCs/>
              </w:rPr>
              <w:t>i 19 a</w:t>
            </w:r>
            <w:r>
              <w:rPr>
                <w:i/>
                <w:iCs/>
              </w:rPr>
              <w:t xml:space="preserve"> §, om kostnadstak i </w:t>
            </w:r>
            <w:r w:rsidRPr="000F1C80">
              <w:rPr>
                <w:i/>
                <w:iCs/>
              </w:rPr>
              <w:t>19 </w:t>
            </w:r>
            <w:r>
              <w:rPr>
                <w:i/>
                <w:iCs/>
              </w:rPr>
              <w:t>b och 19 c</w:t>
            </w:r>
            <w:r w:rsidRPr="000F1C80">
              <w:rPr>
                <w:i/>
                <w:iCs/>
              </w:rPr>
              <w:t> §§,</w:t>
            </w:r>
            <w:r w:rsidRPr="000F1C80">
              <w:t xml:space="preserve"> om ångerrätt i 21–25 §§</w:t>
            </w:r>
            <w:r w:rsidRPr="000F1C80">
              <w:rPr>
                <w:i/>
                <w:iCs/>
              </w:rPr>
              <w:t>, om förläng</w:t>
            </w:r>
            <w:r>
              <w:rPr>
                <w:i/>
                <w:iCs/>
              </w:rPr>
              <w:softHyphen/>
            </w:r>
            <w:r w:rsidRPr="000F1C80">
              <w:rPr>
                <w:i/>
                <w:iCs/>
              </w:rPr>
              <w:t>ning av löptiden i 36 a §</w:t>
            </w:r>
            <w:r w:rsidRPr="000F1C80">
              <w:t xml:space="preserve"> eller om uppsägning av kreditavtal med obestämd löptid </w:t>
            </w:r>
            <w:r w:rsidRPr="000F1C80">
              <w:rPr>
                <w:spacing w:val="-2"/>
              </w:rPr>
              <w:t xml:space="preserve">i 37 §. </w:t>
            </w:r>
            <w:r w:rsidRPr="00270C13">
              <w:rPr>
                <w:spacing w:val="-2"/>
              </w:rPr>
              <w:t>För en bostadskredit där kreditfordran ska betalas först i sam</w:t>
            </w:r>
            <w:r w:rsidRPr="00270C13">
              <w:rPr>
                <w:spacing w:val="-2"/>
              </w:rPr>
              <w:softHyphen/>
              <w:t>band med att den egendom som utgör säkerhet över</w:t>
            </w:r>
            <w:r>
              <w:rPr>
                <w:spacing w:val="-2"/>
              </w:rPr>
              <w:softHyphen/>
            </w:r>
            <w:r w:rsidRPr="00270C13">
              <w:rPr>
                <w:spacing w:val="-2"/>
              </w:rPr>
              <w:t xml:space="preserve">låts med anledning av att låntagaren uppnår en viss ålder eller på grund </w:t>
            </w:r>
            <w:r w:rsidRPr="00270C13">
              <w:rPr>
                <w:spacing w:val="-2"/>
              </w:rPr>
              <w:lastRenderedPageBreak/>
              <w:t>av låntagarens sviktande hälsa eller död gäller dock bestämmelserna om information i 8 § första stycket och 10 §.</w:t>
            </w:r>
          </w:p>
        </w:tc>
      </w:tr>
    </w:tbl>
    <w:p w14:paraId="301CD296" w14:textId="77777777" w:rsidR="00D67215" w:rsidRDefault="00D67215" w:rsidP="00794652">
      <w:pPr>
        <w:pStyle w:val="Brdtextmedindrag"/>
      </w:pPr>
      <w:r w:rsidRPr="00410AFA">
        <w:rPr>
          <w:spacing w:val="-2"/>
        </w:rPr>
        <w:lastRenderedPageBreak/>
        <w:t>För en kredit som lämnas av ett kreditinstitut eller värdepappersbolag för finansiering av ett avtal med institutet eller bolaget om köp av finansiella instrument gäller inte bestämmelserna om information i 8–10</w:t>
      </w:r>
      <w:r>
        <w:rPr>
          <w:spacing w:val="-2"/>
        </w:rPr>
        <w:t> </w:t>
      </w:r>
      <w:r w:rsidRPr="00410AFA">
        <w:rPr>
          <w:spacing w:val="-2"/>
        </w:rPr>
        <w:t>§§ och 14</w:t>
      </w:r>
      <w:r>
        <w:rPr>
          <w:spacing w:val="-2"/>
        </w:rPr>
        <w:t> </w:t>
      </w:r>
      <w:r w:rsidRPr="00410AFA">
        <w:rPr>
          <w:spacing w:val="-2"/>
        </w:rPr>
        <w:t>§ andra och tredje styckena eller om uppsägning av kreditavtal med obestämd löptid i 37</w:t>
      </w:r>
      <w:r>
        <w:rPr>
          <w:spacing w:val="-2"/>
        </w:rPr>
        <w:t> </w:t>
      </w:r>
      <w:r w:rsidRPr="00410AFA">
        <w:rPr>
          <w:spacing w:val="-2"/>
        </w:rPr>
        <w:t>§.</w:t>
      </w:r>
    </w:p>
    <w:p w14:paraId="5CC7909E" w14:textId="77777777" w:rsidR="00D67215" w:rsidRPr="00410AFA" w:rsidRDefault="00D67215" w:rsidP="00794652">
      <w:pPr>
        <w:pStyle w:val="Brdtext"/>
        <w:spacing w:before="230"/>
        <w:jc w:val="center"/>
        <w:rPr>
          <w:bCs/>
        </w:rPr>
      </w:pPr>
      <w:r w:rsidRPr="00410AFA">
        <w:rPr>
          <w:bCs/>
        </w:rPr>
        <w:t>7 b §</w:t>
      </w:r>
      <w:r>
        <w:rPr>
          <w:rStyle w:val="Fotnotsreferens"/>
          <w:bCs/>
        </w:rPr>
        <w:footnoteReference w:id="4"/>
      </w:r>
    </w:p>
    <w:tbl>
      <w:tblPr>
        <w:tblW w:w="5000" w:type="pct"/>
        <w:tblCellMar>
          <w:left w:w="125" w:type="dxa"/>
          <w:right w:w="125" w:type="dxa"/>
        </w:tblCellMar>
        <w:tblLook w:val="0000" w:firstRow="0" w:lastRow="0" w:firstColumn="0" w:lastColumn="0" w:noHBand="0" w:noVBand="0"/>
      </w:tblPr>
      <w:tblGrid>
        <w:gridCol w:w="2948"/>
        <w:gridCol w:w="2949"/>
      </w:tblGrid>
      <w:tr w:rsidR="00EA76D5" w14:paraId="6C139C0E" w14:textId="77777777">
        <w:tc>
          <w:tcPr>
            <w:tcW w:w="2500" w:type="pct"/>
            <w:shd w:val="clear" w:color="auto" w:fill="auto"/>
            <w:tcMar>
              <w:left w:w="0" w:type="dxa"/>
            </w:tcMar>
          </w:tcPr>
          <w:p w14:paraId="6F03EC37" w14:textId="77777777" w:rsidR="00D67215" w:rsidRPr="00F1537E" w:rsidRDefault="00D67215" w:rsidP="00912B18">
            <w:pPr>
              <w:pStyle w:val="Brdtextmedindrag"/>
              <w:ind w:firstLine="0"/>
              <w:rPr>
                <w:spacing w:val="-2"/>
              </w:rPr>
            </w:pPr>
            <w:r w:rsidRPr="00F1537E">
              <w:rPr>
                <w:i/>
                <w:iCs/>
                <w:spacing w:val="-2"/>
              </w:rPr>
              <w:t>I fråga om en högkostnadskredit ska näringsidkaren i de fall som avses i 7</w:t>
            </w:r>
            <w:r>
              <w:rPr>
                <w:i/>
                <w:iCs/>
                <w:spacing w:val="-2"/>
              </w:rPr>
              <w:t> </w:t>
            </w:r>
            <w:r w:rsidRPr="00F1537E">
              <w:rPr>
                <w:i/>
                <w:iCs/>
                <w:spacing w:val="-2"/>
              </w:rPr>
              <w:t>§</w:t>
            </w:r>
            <w:r w:rsidRPr="00F1537E">
              <w:rPr>
                <w:spacing w:val="-2"/>
              </w:rPr>
              <w:t xml:space="preserve"> även lämna en särskild upplys</w:t>
            </w:r>
            <w:r>
              <w:rPr>
                <w:spacing w:val="-2"/>
              </w:rPr>
              <w:softHyphen/>
            </w:r>
            <w:r w:rsidRPr="00F1537E">
              <w:rPr>
                <w:spacing w:val="-2"/>
              </w:rPr>
              <w:t xml:space="preserve">ning </w:t>
            </w:r>
            <w:r w:rsidRPr="00F1537E">
              <w:rPr>
                <w:spacing w:val="-3"/>
              </w:rPr>
              <w:t xml:space="preserve">med information om att </w:t>
            </w:r>
            <w:r w:rsidRPr="00F1537E">
              <w:rPr>
                <w:i/>
                <w:iCs/>
                <w:spacing w:val="-3"/>
              </w:rPr>
              <w:t>mark</w:t>
            </w:r>
            <w:r w:rsidRPr="00F1537E">
              <w:rPr>
                <w:i/>
                <w:iCs/>
                <w:spacing w:val="-3"/>
              </w:rPr>
              <w:softHyphen/>
              <w:t>nadsföringen gäller en högkostnads</w:t>
            </w:r>
            <w:r>
              <w:rPr>
                <w:i/>
                <w:iCs/>
                <w:spacing w:val="-3"/>
              </w:rPr>
              <w:softHyphen/>
            </w:r>
            <w:r w:rsidRPr="00F1537E">
              <w:rPr>
                <w:i/>
                <w:iCs/>
                <w:spacing w:val="-3"/>
              </w:rPr>
              <w:t>kredit</w:t>
            </w:r>
            <w:r w:rsidRPr="00F1537E">
              <w:rPr>
                <w:spacing w:val="-3"/>
              </w:rPr>
              <w:t>.</w:t>
            </w:r>
            <w:r w:rsidRPr="00F1537E">
              <w:rPr>
                <w:spacing w:val="-2"/>
              </w:rPr>
              <w:t xml:space="preserve"> </w:t>
            </w:r>
            <w:r w:rsidRPr="00F1537E">
              <w:rPr>
                <w:spacing w:val="-3"/>
              </w:rPr>
              <w:t>Upplysningen ska också inne</w:t>
            </w:r>
            <w:r>
              <w:rPr>
                <w:spacing w:val="-3"/>
              </w:rPr>
              <w:softHyphen/>
            </w:r>
            <w:r w:rsidRPr="00F1537E">
              <w:rPr>
                <w:spacing w:val="-3"/>
              </w:rPr>
              <w:t>hålla information om riskerna med skuldsättning och om vart konsu</w:t>
            </w:r>
            <w:r>
              <w:rPr>
                <w:spacing w:val="-3"/>
              </w:rPr>
              <w:softHyphen/>
            </w:r>
            <w:r w:rsidRPr="00F1537E">
              <w:rPr>
                <w:spacing w:val="-3"/>
              </w:rPr>
              <w:t>menten kan vända sig för att få stöd i budget- och skuldfrågor</w:t>
            </w:r>
            <w:r w:rsidRPr="00F1537E">
              <w:rPr>
                <w:spacing w:val="-2"/>
              </w:rPr>
              <w:t>.</w:t>
            </w:r>
          </w:p>
        </w:tc>
        <w:tc>
          <w:tcPr>
            <w:tcW w:w="2500" w:type="pct"/>
            <w:shd w:val="clear" w:color="auto" w:fill="auto"/>
            <w:tcMar>
              <w:right w:w="0" w:type="dxa"/>
            </w:tcMar>
          </w:tcPr>
          <w:p w14:paraId="0489ECA0" w14:textId="77777777" w:rsidR="00D67215" w:rsidRPr="00F1537E" w:rsidRDefault="00D67215" w:rsidP="00912B18">
            <w:pPr>
              <w:pStyle w:val="Brdtextmedindrag"/>
              <w:ind w:firstLine="0"/>
              <w:rPr>
                <w:i/>
                <w:iCs/>
                <w:spacing w:val="-2"/>
              </w:rPr>
            </w:pPr>
            <w:r w:rsidRPr="00F1537E">
              <w:rPr>
                <w:i/>
                <w:iCs/>
                <w:spacing w:val="-2"/>
              </w:rPr>
              <w:t>Näringsidkaren ska vid marknads</w:t>
            </w:r>
            <w:r w:rsidRPr="00F1537E">
              <w:rPr>
                <w:i/>
                <w:iCs/>
                <w:spacing w:val="-2"/>
              </w:rPr>
              <w:softHyphen/>
              <w:t xml:space="preserve">föring av kreditavtal </w:t>
            </w:r>
            <w:r w:rsidRPr="00F1537E">
              <w:rPr>
                <w:spacing w:val="-2"/>
              </w:rPr>
              <w:t>även lämna en särskild upplysning med informa</w:t>
            </w:r>
            <w:r>
              <w:rPr>
                <w:spacing w:val="-2"/>
              </w:rPr>
              <w:softHyphen/>
            </w:r>
            <w:r w:rsidRPr="00F1537E">
              <w:rPr>
                <w:spacing w:val="-2"/>
              </w:rPr>
              <w:t xml:space="preserve">tion om att </w:t>
            </w:r>
            <w:r>
              <w:rPr>
                <w:i/>
                <w:iCs/>
                <w:spacing w:val="-2"/>
              </w:rPr>
              <w:t xml:space="preserve">en kredit </w:t>
            </w:r>
            <w:r w:rsidRPr="00F1537E">
              <w:rPr>
                <w:i/>
                <w:iCs/>
                <w:spacing w:val="-2"/>
              </w:rPr>
              <w:t>medför kostna</w:t>
            </w:r>
            <w:r>
              <w:rPr>
                <w:i/>
                <w:iCs/>
                <w:spacing w:val="-2"/>
              </w:rPr>
              <w:softHyphen/>
            </w:r>
            <w:r w:rsidRPr="00F1537E">
              <w:rPr>
                <w:i/>
                <w:iCs/>
                <w:spacing w:val="-2"/>
              </w:rPr>
              <w:t>der för konsumenten</w:t>
            </w:r>
            <w:r w:rsidRPr="00F1537E">
              <w:rPr>
                <w:spacing w:val="-2"/>
              </w:rPr>
              <w:t>. Upplysningen ska också innehålla information om riskerna med skuld</w:t>
            </w:r>
            <w:r>
              <w:rPr>
                <w:spacing w:val="-2"/>
              </w:rPr>
              <w:softHyphen/>
            </w:r>
            <w:r w:rsidRPr="00F1537E">
              <w:rPr>
                <w:spacing w:val="-2"/>
              </w:rPr>
              <w:t>sättning och om vart konsumenten kan vända sig för att få stöd i budget- och skuldfrågor.</w:t>
            </w:r>
          </w:p>
        </w:tc>
      </w:tr>
    </w:tbl>
    <w:p w14:paraId="602C904E" w14:textId="77777777" w:rsidR="00D67215" w:rsidRDefault="00D67215" w:rsidP="00794652">
      <w:pPr>
        <w:pStyle w:val="Brdtextmedindrag"/>
      </w:pPr>
      <w:r w:rsidRPr="00410AFA">
        <w:t>Regeringen eller den myndighet som regeringen bestämmer får meddela föreskrifter om innehållet i upplysningen och om hur den ska lämnas i marknadsföringen.</w:t>
      </w:r>
    </w:p>
    <w:p w14:paraId="28A8F59A" w14:textId="77777777" w:rsidR="00D67215" w:rsidRDefault="00D67215" w:rsidP="00794652">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EA76D5" w14:paraId="4756B3C1" w14:textId="77777777">
        <w:tc>
          <w:tcPr>
            <w:tcW w:w="2500" w:type="pct"/>
            <w:shd w:val="clear" w:color="auto" w:fill="auto"/>
            <w:tcMar>
              <w:left w:w="0" w:type="dxa"/>
            </w:tcMar>
          </w:tcPr>
          <w:p w14:paraId="74E2D2AF" w14:textId="77777777" w:rsidR="00D67215" w:rsidRDefault="00D67215" w:rsidP="00912B18">
            <w:pPr>
              <w:pStyle w:val="Rubrik4utannumrering"/>
              <w:spacing w:before="0"/>
            </w:pPr>
            <w:r w:rsidRPr="00D817C8">
              <w:t xml:space="preserve">Räntetak och kostnadstak </w:t>
            </w:r>
            <w:r w:rsidRPr="00D817C8">
              <w:rPr>
                <w:i/>
                <w:iCs/>
              </w:rPr>
              <w:t>för högkostnadskrediter</w:t>
            </w:r>
          </w:p>
        </w:tc>
        <w:tc>
          <w:tcPr>
            <w:tcW w:w="2500" w:type="pct"/>
            <w:shd w:val="clear" w:color="auto" w:fill="auto"/>
            <w:tcMar>
              <w:right w:w="0" w:type="dxa"/>
            </w:tcMar>
          </w:tcPr>
          <w:p w14:paraId="3CB97730" w14:textId="08579BDB" w:rsidR="00D67215" w:rsidRDefault="00D67215" w:rsidP="00912B18">
            <w:pPr>
              <w:pStyle w:val="Rubrik4utannumrering"/>
              <w:spacing w:before="0"/>
            </w:pPr>
            <w:r w:rsidRPr="00D817C8">
              <w:t>Räntetak och kostnadstak</w:t>
            </w:r>
            <w:r w:rsidR="007F74BA" w:rsidRPr="007F74BA">
              <w:rPr>
                <w:rStyle w:val="Fotnotsreferens"/>
                <w:b w:val="0"/>
                <w:bCs/>
              </w:rPr>
              <w:footnoteReference w:id="5"/>
            </w:r>
          </w:p>
        </w:tc>
      </w:tr>
    </w:tbl>
    <w:p w14:paraId="500D515C" w14:textId="77777777" w:rsidR="00D67215" w:rsidRPr="00D817C8" w:rsidRDefault="00D67215" w:rsidP="00794652">
      <w:pPr>
        <w:pStyle w:val="Brdtext"/>
        <w:spacing w:before="120"/>
        <w:jc w:val="center"/>
        <w:rPr>
          <w:bCs/>
        </w:rPr>
      </w:pPr>
      <w:r w:rsidRPr="00D817C8">
        <w:rPr>
          <w:bCs/>
        </w:rPr>
        <w:t>19 a §</w:t>
      </w:r>
      <w:r>
        <w:rPr>
          <w:rStyle w:val="Fotnotsreferens"/>
          <w:bCs/>
        </w:rPr>
        <w:footnoteReference w:id="6"/>
      </w:r>
    </w:p>
    <w:tbl>
      <w:tblPr>
        <w:tblW w:w="5000" w:type="pct"/>
        <w:tblCellMar>
          <w:left w:w="125" w:type="dxa"/>
          <w:right w:w="125" w:type="dxa"/>
        </w:tblCellMar>
        <w:tblLook w:val="0000" w:firstRow="0" w:lastRow="0" w:firstColumn="0" w:lastColumn="0" w:noHBand="0" w:noVBand="0"/>
      </w:tblPr>
      <w:tblGrid>
        <w:gridCol w:w="2948"/>
        <w:gridCol w:w="2949"/>
      </w:tblGrid>
      <w:tr w:rsidR="00EA76D5" w14:paraId="40792B6E" w14:textId="77777777">
        <w:tc>
          <w:tcPr>
            <w:tcW w:w="2500" w:type="pct"/>
            <w:shd w:val="clear" w:color="auto" w:fill="auto"/>
            <w:tcMar>
              <w:left w:w="0" w:type="dxa"/>
            </w:tcMar>
          </w:tcPr>
          <w:p w14:paraId="29F70E50" w14:textId="77777777" w:rsidR="00D67215" w:rsidRPr="0092067D" w:rsidRDefault="00D67215" w:rsidP="00912B18">
            <w:pPr>
              <w:pStyle w:val="Brdtextmedindrag"/>
              <w:ind w:firstLine="0"/>
              <w:rPr>
                <w:spacing w:val="-3"/>
              </w:rPr>
            </w:pPr>
            <w:r w:rsidRPr="00A65F44">
              <w:rPr>
                <w:i/>
                <w:iCs/>
                <w:spacing w:val="-3"/>
              </w:rPr>
              <w:t>För en</w:t>
            </w:r>
            <w:r w:rsidRPr="0092067D">
              <w:rPr>
                <w:i/>
                <w:iCs/>
                <w:spacing w:val="-3"/>
              </w:rPr>
              <w:t xml:space="preserve"> högkostnadskredit </w:t>
            </w:r>
            <w:r w:rsidRPr="00A65F44">
              <w:rPr>
                <w:i/>
                <w:iCs/>
                <w:spacing w:val="-3"/>
              </w:rPr>
              <w:t>får varken</w:t>
            </w:r>
            <w:r w:rsidRPr="00AA47DE">
              <w:rPr>
                <w:spacing w:val="-3"/>
              </w:rPr>
              <w:t xml:space="preserve"> </w:t>
            </w:r>
            <w:r w:rsidRPr="00A65F44">
              <w:rPr>
                <w:i/>
                <w:iCs/>
                <w:spacing w:val="-3"/>
              </w:rPr>
              <w:t>krediträntan eller dröjsmålsräntan per år</w:t>
            </w:r>
            <w:r w:rsidRPr="0092067D">
              <w:rPr>
                <w:spacing w:val="-3"/>
              </w:rPr>
              <w:t xml:space="preserve"> överstiga den vid varje tid gällande referensräntan enligt 9 § räntelagen (1975:635) med ett tillägg av </w:t>
            </w:r>
            <w:r w:rsidRPr="0092067D">
              <w:rPr>
                <w:i/>
                <w:iCs/>
                <w:spacing w:val="-3"/>
              </w:rPr>
              <w:t xml:space="preserve">40 </w:t>
            </w:r>
            <w:r w:rsidRPr="0092067D">
              <w:rPr>
                <w:spacing w:val="-3"/>
              </w:rPr>
              <w:t>procentenheter</w:t>
            </w:r>
            <w:r w:rsidRPr="0092067D">
              <w:rPr>
                <w:i/>
                <w:iCs/>
                <w:spacing w:val="-3"/>
              </w:rPr>
              <w:t>.</w:t>
            </w:r>
          </w:p>
        </w:tc>
        <w:tc>
          <w:tcPr>
            <w:tcW w:w="2500" w:type="pct"/>
            <w:shd w:val="clear" w:color="auto" w:fill="auto"/>
            <w:tcMar>
              <w:right w:w="0" w:type="dxa"/>
            </w:tcMar>
          </w:tcPr>
          <w:p w14:paraId="05ECEF61" w14:textId="77777777" w:rsidR="00D67215" w:rsidRPr="00A65F44" w:rsidRDefault="00D67215" w:rsidP="00912B18">
            <w:pPr>
              <w:pStyle w:val="Brdtextmedindrag"/>
              <w:ind w:firstLine="0"/>
              <w:rPr>
                <w:spacing w:val="-2"/>
              </w:rPr>
            </w:pPr>
            <w:r w:rsidRPr="00FF18CF">
              <w:rPr>
                <w:i/>
                <w:iCs/>
              </w:rPr>
              <w:t>Krediträntan eller dröjsmålsräntan per år får inte</w:t>
            </w:r>
            <w:r w:rsidRPr="00FF18CF">
              <w:t xml:space="preserve"> överstiga den vid varje tid gällande referensräntan enligt 9 § räntelagen (1975:635) med ett tillägg av </w:t>
            </w:r>
            <w:r w:rsidRPr="00FF18CF">
              <w:rPr>
                <w:i/>
                <w:iCs/>
              </w:rPr>
              <w:t>20</w:t>
            </w:r>
            <w:r w:rsidRPr="00FF18CF">
              <w:t xml:space="preserve"> procent</w:t>
            </w:r>
            <w:r>
              <w:softHyphen/>
            </w:r>
            <w:r w:rsidRPr="00FF18CF">
              <w:t>enheter</w:t>
            </w:r>
            <w:r w:rsidRPr="00A65F44">
              <w:rPr>
                <w:spacing w:val="-2"/>
              </w:rPr>
              <w:t>.</w:t>
            </w:r>
          </w:p>
        </w:tc>
      </w:tr>
      <w:tr w:rsidR="00EA76D5" w14:paraId="0384007E" w14:textId="77777777">
        <w:tc>
          <w:tcPr>
            <w:tcW w:w="2500" w:type="pct"/>
            <w:shd w:val="clear" w:color="auto" w:fill="auto"/>
            <w:tcMar>
              <w:left w:w="0" w:type="dxa"/>
            </w:tcMar>
          </w:tcPr>
          <w:p w14:paraId="622DBFA3" w14:textId="77777777" w:rsidR="00D67215" w:rsidRPr="00270C13" w:rsidRDefault="00D67215" w:rsidP="00912B18">
            <w:pPr>
              <w:pStyle w:val="Brdtextmedindrag"/>
              <w:rPr>
                <w:spacing w:val="-4"/>
              </w:rPr>
            </w:pPr>
            <w:r w:rsidRPr="00270C13">
              <w:rPr>
                <w:spacing w:val="-4"/>
              </w:rPr>
              <w:t xml:space="preserve">En konsument som är i dröjsmål med betalning av en </w:t>
            </w:r>
            <w:r w:rsidRPr="00270C13">
              <w:rPr>
                <w:i/>
                <w:iCs/>
                <w:spacing w:val="-4"/>
              </w:rPr>
              <w:t>högkostnads-kredit</w:t>
            </w:r>
            <w:r w:rsidRPr="00270C13">
              <w:rPr>
                <w:spacing w:val="-4"/>
              </w:rPr>
              <w:t xml:space="preserve"> är inte skyldig att betala någon annan form av ersättning med anled</w:t>
            </w:r>
            <w:r>
              <w:rPr>
                <w:spacing w:val="-4"/>
              </w:rPr>
              <w:softHyphen/>
            </w:r>
            <w:r w:rsidRPr="00270C13">
              <w:rPr>
                <w:spacing w:val="-4"/>
              </w:rPr>
              <w:t>ning av dröjsmålet än dröjsmålsränta.</w:t>
            </w:r>
          </w:p>
        </w:tc>
        <w:tc>
          <w:tcPr>
            <w:tcW w:w="2500" w:type="pct"/>
            <w:shd w:val="clear" w:color="auto" w:fill="auto"/>
            <w:tcMar>
              <w:right w:w="0" w:type="dxa"/>
            </w:tcMar>
          </w:tcPr>
          <w:p w14:paraId="101DAAF5" w14:textId="77777777" w:rsidR="00D67215" w:rsidRPr="0092067D" w:rsidRDefault="00D67215" w:rsidP="00912B18">
            <w:pPr>
              <w:pStyle w:val="Brdtextmedindrag"/>
            </w:pPr>
            <w:r w:rsidRPr="0092067D">
              <w:t xml:space="preserve">En konsument som är i dröjsmål med betalning av en </w:t>
            </w:r>
            <w:r w:rsidRPr="0092067D">
              <w:rPr>
                <w:i/>
                <w:iCs/>
              </w:rPr>
              <w:t>kredit</w:t>
            </w:r>
            <w:r w:rsidRPr="0092067D">
              <w:t xml:space="preserve"> är inte skyldig att betala någon annan form av ersättning med anledning av dröjsmålet än dröjsmålsränta.</w:t>
            </w:r>
          </w:p>
        </w:tc>
      </w:tr>
    </w:tbl>
    <w:p w14:paraId="356A5E8E" w14:textId="77777777" w:rsidR="00D67215" w:rsidRPr="0092067D" w:rsidRDefault="00D67215" w:rsidP="00794652">
      <w:pPr>
        <w:pStyle w:val="Brdtext"/>
        <w:spacing w:before="230"/>
        <w:jc w:val="center"/>
        <w:rPr>
          <w:bCs/>
        </w:rPr>
      </w:pPr>
      <w:r w:rsidRPr="0092067D">
        <w:rPr>
          <w:bCs/>
        </w:rPr>
        <w:t>19 b §</w:t>
      </w:r>
      <w:r>
        <w:rPr>
          <w:rStyle w:val="Fotnotsreferens"/>
          <w:bCs/>
        </w:rPr>
        <w:footnoteReference w:id="7"/>
      </w:r>
    </w:p>
    <w:tbl>
      <w:tblPr>
        <w:tblW w:w="5000" w:type="pct"/>
        <w:tblCellMar>
          <w:left w:w="125" w:type="dxa"/>
          <w:right w:w="125" w:type="dxa"/>
        </w:tblCellMar>
        <w:tblLook w:val="0000" w:firstRow="0" w:lastRow="0" w:firstColumn="0" w:lastColumn="0" w:noHBand="0" w:noVBand="0"/>
      </w:tblPr>
      <w:tblGrid>
        <w:gridCol w:w="2948"/>
        <w:gridCol w:w="2949"/>
      </w:tblGrid>
      <w:tr w:rsidR="00EA76D5" w14:paraId="5D06A1C6" w14:textId="77777777">
        <w:tc>
          <w:tcPr>
            <w:tcW w:w="2500" w:type="pct"/>
            <w:shd w:val="clear" w:color="auto" w:fill="auto"/>
            <w:tcMar>
              <w:left w:w="0" w:type="dxa"/>
            </w:tcMar>
          </w:tcPr>
          <w:p w14:paraId="4CBA404E" w14:textId="77777777" w:rsidR="00D67215" w:rsidRPr="005144CD" w:rsidRDefault="00D67215" w:rsidP="00912B18">
            <w:pPr>
              <w:pStyle w:val="Brdtextmedindrag"/>
              <w:ind w:firstLine="0"/>
              <w:rPr>
                <w:spacing w:val="-2"/>
              </w:rPr>
            </w:pPr>
            <w:r w:rsidRPr="005144CD">
              <w:rPr>
                <w:i/>
                <w:iCs/>
                <w:spacing w:val="-2"/>
              </w:rPr>
              <w:t>För en högkostnadskredit</w:t>
            </w:r>
            <w:r w:rsidRPr="005144CD">
              <w:rPr>
                <w:spacing w:val="-2"/>
              </w:rPr>
              <w:t xml:space="preserve"> </w:t>
            </w:r>
            <w:r w:rsidRPr="00474D56">
              <w:rPr>
                <w:i/>
                <w:iCs/>
                <w:spacing w:val="-2"/>
              </w:rPr>
              <w:t>får kost</w:t>
            </w:r>
            <w:r w:rsidRPr="00474D56">
              <w:rPr>
                <w:i/>
                <w:iCs/>
                <w:spacing w:val="-2"/>
              </w:rPr>
              <w:softHyphen/>
              <w:t xml:space="preserve">naderna </w:t>
            </w:r>
            <w:r w:rsidRPr="005144CD">
              <w:rPr>
                <w:spacing w:val="-2"/>
              </w:rPr>
              <w:t xml:space="preserve">inte överstiga ett belopp som motsvarar kreditbeloppet eller, i fråga om en kontokredit, varje </w:t>
            </w:r>
            <w:r w:rsidRPr="005144CD">
              <w:rPr>
                <w:spacing w:val="-2"/>
              </w:rPr>
              <w:lastRenderedPageBreak/>
              <w:t>enskilt utnyttjande av kreditbeloppet som konsumenten har gjort.</w:t>
            </w:r>
          </w:p>
        </w:tc>
        <w:tc>
          <w:tcPr>
            <w:tcW w:w="2500" w:type="pct"/>
            <w:shd w:val="clear" w:color="auto" w:fill="auto"/>
            <w:tcMar>
              <w:right w:w="0" w:type="dxa"/>
            </w:tcMar>
          </w:tcPr>
          <w:p w14:paraId="2041DE8F" w14:textId="77777777" w:rsidR="00D67215" w:rsidRPr="005144CD" w:rsidRDefault="00D67215" w:rsidP="00912B18">
            <w:pPr>
              <w:pStyle w:val="Brdtextmedindrag"/>
              <w:ind w:firstLine="0"/>
            </w:pPr>
            <w:r w:rsidRPr="00F322B5">
              <w:rPr>
                <w:i/>
                <w:iCs/>
              </w:rPr>
              <w:lastRenderedPageBreak/>
              <w:t>Kostnaderna för</w:t>
            </w:r>
            <w:r w:rsidRPr="004A30F7">
              <w:t xml:space="preserve"> </w:t>
            </w:r>
            <w:r w:rsidRPr="00474D56">
              <w:rPr>
                <w:i/>
                <w:iCs/>
              </w:rPr>
              <w:t>en</w:t>
            </w:r>
            <w:r w:rsidRPr="005144CD">
              <w:rPr>
                <w:i/>
                <w:iCs/>
              </w:rPr>
              <w:t xml:space="preserve"> </w:t>
            </w:r>
            <w:r>
              <w:rPr>
                <w:i/>
                <w:iCs/>
              </w:rPr>
              <w:t xml:space="preserve">kredit </w:t>
            </w:r>
            <w:r w:rsidRPr="00474D56">
              <w:rPr>
                <w:i/>
                <w:iCs/>
              </w:rPr>
              <w:t>får</w:t>
            </w:r>
            <w:r w:rsidRPr="005144CD">
              <w:t xml:space="preserve"> inte överstiga ett belopp som motsvarar kreditbeloppet eller, i fråga om en kontokredit, varje enskilt utnytt</w:t>
            </w:r>
            <w:r w:rsidRPr="005144CD">
              <w:softHyphen/>
            </w:r>
            <w:r w:rsidRPr="005144CD">
              <w:lastRenderedPageBreak/>
              <w:t>jande av kreditbeloppet som konsu</w:t>
            </w:r>
            <w:r w:rsidRPr="005144CD">
              <w:softHyphen/>
              <w:t>menten har gjort.</w:t>
            </w:r>
          </w:p>
        </w:tc>
      </w:tr>
    </w:tbl>
    <w:p w14:paraId="1F230578" w14:textId="77777777" w:rsidR="00D67215" w:rsidRDefault="00D67215" w:rsidP="00794652">
      <w:pPr>
        <w:pStyle w:val="Brdtextmedindrag"/>
      </w:pPr>
      <w:r>
        <w:lastRenderedPageBreak/>
        <w:t>Med kostnader i första stycket avses</w:t>
      </w:r>
    </w:p>
    <w:p w14:paraId="1D958DA2" w14:textId="77777777" w:rsidR="00D67215" w:rsidRDefault="00D67215" w:rsidP="00794652">
      <w:pPr>
        <w:pStyle w:val="Brdtextmedindrag"/>
      </w:pPr>
      <w:r>
        <w:t>1. kreditkostnader,</w:t>
      </w:r>
    </w:p>
    <w:p w14:paraId="0D674CCE" w14:textId="77777777" w:rsidR="00D67215" w:rsidRDefault="00D67215" w:rsidP="00794652">
      <w:pPr>
        <w:pStyle w:val="Brdtextmedindrag"/>
      </w:pPr>
      <w:r>
        <w:t>2. dröjsmålsränta, och</w:t>
      </w:r>
    </w:p>
    <w:p w14:paraId="4EFA4337" w14:textId="77777777" w:rsidR="00D67215" w:rsidRDefault="00D67215" w:rsidP="00794652">
      <w:pPr>
        <w:pStyle w:val="Brdtextmedindrag"/>
      </w:pPr>
      <w:r>
        <w:t>3. kostnader enligt lagen (1981:739) om ersättning för inkassokostnader m.m.</w:t>
      </w:r>
    </w:p>
    <w:tbl>
      <w:tblPr>
        <w:tblW w:w="5000" w:type="pct"/>
        <w:tblCellMar>
          <w:left w:w="125" w:type="dxa"/>
          <w:right w:w="125" w:type="dxa"/>
        </w:tblCellMar>
        <w:tblLook w:val="0600" w:firstRow="0" w:lastRow="0" w:firstColumn="0" w:lastColumn="0" w:noHBand="1" w:noVBand="1"/>
      </w:tblPr>
      <w:tblGrid>
        <w:gridCol w:w="2948"/>
        <w:gridCol w:w="2949"/>
      </w:tblGrid>
      <w:tr w:rsidR="00EA76D5" w14:paraId="62790B4F" w14:textId="77777777">
        <w:tc>
          <w:tcPr>
            <w:tcW w:w="2500" w:type="pct"/>
            <w:shd w:val="clear" w:color="auto" w:fill="auto"/>
            <w:tcMar>
              <w:left w:w="0" w:type="dxa"/>
            </w:tcMar>
          </w:tcPr>
          <w:p w14:paraId="71F180A6" w14:textId="77777777" w:rsidR="00D67215" w:rsidRDefault="00D67215" w:rsidP="00912B18">
            <w:pPr>
              <w:pStyle w:val="Brdtextmedindrag"/>
            </w:pPr>
            <w:r w:rsidRPr="005144CD">
              <w:t xml:space="preserve">Om kreditgivaren, eller någon annan som kreditgivaren har nära förbindelser med i den mening som avses i 1 kap. 6 § lagen (2004:297) om bank- och finansieringsrörelse, lämnar konsumenten en ny </w:t>
            </w:r>
            <w:r w:rsidRPr="0013570C">
              <w:rPr>
                <w:i/>
                <w:iCs/>
              </w:rPr>
              <w:t>hög</w:t>
            </w:r>
            <w:r>
              <w:rPr>
                <w:i/>
                <w:iCs/>
              </w:rPr>
              <w:softHyphen/>
            </w:r>
            <w:r w:rsidRPr="0013570C">
              <w:rPr>
                <w:i/>
                <w:iCs/>
              </w:rPr>
              <w:t>kostnadskredit</w:t>
            </w:r>
            <w:r w:rsidRPr="005144CD">
              <w:t xml:space="preserve"> som helt eller delvis finansierar återbetalning av den befintliga </w:t>
            </w:r>
            <w:r w:rsidRPr="0013570C">
              <w:rPr>
                <w:i/>
                <w:iCs/>
              </w:rPr>
              <w:t>högkostnadskrediten</w:t>
            </w:r>
            <w:r w:rsidRPr="005144CD">
              <w:t>, av</w:t>
            </w:r>
            <w:r>
              <w:softHyphen/>
            </w:r>
            <w:r w:rsidRPr="005144CD">
              <w:t>ses med kostnader i första stycket för den nya krediten även sådana kostnader som är hänförliga till den befintliga krediten.</w:t>
            </w:r>
          </w:p>
        </w:tc>
        <w:tc>
          <w:tcPr>
            <w:tcW w:w="2500" w:type="pct"/>
            <w:shd w:val="clear" w:color="auto" w:fill="auto"/>
            <w:tcMar>
              <w:right w:w="0" w:type="dxa"/>
            </w:tcMar>
          </w:tcPr>
          <w:p w14:paraId="58E1612E" w14:textId="77777777" w:rsidR="00D67215" w:rsidRPr="0013570C" w:rsidRDefault="00D67215" w:rsidP="00912B18">
            <w:pPr>
              <w:pStyle w:val="Brdtextmedindrag"/>
              <w:rPr>
                <w:spacing w:val="-2"/>
              </w:rPr>
            </w:pPr>
            <w:r w:rsidRPr="0013570C">
              <w:rPr>
                <w:spacing w:val="-2"/>
              </w:rPr>
              <w:t xml:space="preserve">Om kreditgivaren, eller någon annan som kreditgivaren har nära förbindelser med i den mening som avses i 1 kap. 6 § lagen (2004:297) om bank- och finansieringsrörelse, lämnar konsumenten en ny </w:t>
            </w:r>
            <w:r w:rsidRPr="0013570C">
              <w:rPr>
                <w:i/>
                <w:iCs/>
                <w:spacing w:val="-2"/>
              </w:rPr>
              <w:t>kredit</w:t>
            </w:r>
            <w:r w:rsidRPr="0013570C">
              <w:rPr>
                <w:spacing w:val="-2"/>
              </w:rPr>
              <w:t xml:space="preserve"> som helt eller delvis finansierar åter</w:t>
            </w:r>
            <w:r>
              <w:rPr>
                <w:spacing w:val="-2"/>
              </w:rPr>
              <w:softHyphen/>
            </w:r>
            <w:r w:rsidRPr="0013570C">
              <w:rPr>
                <w:spacing w:val="-2"/>
              </w:rPr>
              <w:t xml:space="preserve">betalning av den befintliga </w:t>
            </w:r>
            <w:r w:rsidRPr="0013570C">
              <w:rPr>
                <w:i/>
                <w:iCs/>
                <w:spacing w:val="-2"/>
              </w:rPr>
              <w:t>krediten</w:t>
            </w:r>
            <w:r w:rsidRPr="0013570C">
              <w:rPr>
                <w:spacing w:val="-2"/>
              </w:rPr>
              <w:t>, avses med kostnader i första stycket för den nya krediten även sådana kostnader som är hänförliga till den befintliga krediten.</w:t>
            </w:r>
          </w:p>
        </w:tc>
      </w:tr>
      <w:tr w:rsidR="00EA76D5" w14:paraId="58B3C27E" w14:textId="77777777">
        <w:tc>
          <w:tcPr>
            <w:tcW w:w="2500" w:type="pct"/>
            <w:shd w:val="clear" w:color="auto" w:fill="auto"/>
            <w:tcMar>
              <w:left w:w="0" w:type="dxa"/>
            </w:tcMar>
          </w:tcPr>
          <w:p w14:paraId="6E8105F5" w14:textId="77777777" w:rsidR="00D67215" w:rsidRPr="005144CD" w:rsidRDefault="00D67215" w:rsidP="00912B18">
            <w:pPr>
              <w:pStyle w:val="Brdtextmedindrag"/>
            </w:pPr>
          </w:p>
        </w:tc>
        <w:tc>
          <w:tcPr>
            <w:tcW w:w="2500" w:type="pct"/>
            <w:shd w:val="clear" w:color="auto" w:fill="auto"/>
            <w:tcMar>
              <w:right w:w="0" w:type="dxa"/>
            </w:tcMar>
          </w:tcPr>
          <w:p w14:paraId="66CE7FF6" w14:textId="77777777" w:rsidR="00D67215" w:rsidRPr="002E61B8" w:rsidRDefault="00D67215" w:rsidP="00912B18">
            <w:pPr>
              <w:pStyle w:val="Brdtextmedindrag"/>
              <w:rPr>
                <w:i/>
                <w:iCs/>
                <w:spacing w:val="-4"/>
              </w:rPr>
            </w:pPr>
            <w:r w:rsidRPr="002E61B8">
              <w:rPr>
                <w:i/>
                <w:iCs/>
                <w:spacing w:val="-4"/>
              </w:rPr>
              <w:t xml:space="preserve">Första–tredje styckena gäller inte för en kontokredit som huvudsakligen avser kreditköp eller för en kredit som avser </w:t>
            </w:r>
            <w:r w:rsidRPr="002E61B8">
              <w:rPr>
                <w:i/>
                <w:iCs/>
                <w:spacing w:val="-5"/>
              </w:rPr>
              <w:t>kreditköp där kreditbelop</w:t>
            </w:r>
            <w:r w:rsidRPr="002E61B8">
              <w:rPr>
                <w:i/>
                <w:iCs/>
                <w:spacing w:val="-5"/>
              </w:rPr>
              <w:softHyphen/>
              <w:t xml:space="preserve">pet </w:t>
            </w:r>
            <w:r>
              <w:rPr>
                <w:i/>
                <w:iCs/>
                <w:spacing w:val="-5"/>
              </w:rPr>
              <w:t>inte överstiger</w:t>
            </w:r>
            <w:r w:rsidRPr="002E61B8">
              <w:rPr>
                <w:i/>
                <w:iCs/>
                <w:spacing w:val="-5"/>
              </w:rPr>
              <w:t xml:space="preserve"> två procent av det prisbasbelopp enligt 2</w:t>
            </w:r>
            <w:r>
              <w:rPr>
                <w:i/>
                <w:iCs/>
                <w:spacing w:val="-5"/>
              </w:rPr>
              <w:t> </w:t>
            </w:r>
            <w:r w:rsidRPr="002E61B8">
              <w:rPr>
                <w:i/>
                <w:iCs/>
                <w:spacing w:val="-5"/>
              </w:rPr>
              <w:t>kap. 6 och 7</w:t>
            </w:r>
            <w:r>
              <w:rPr>
                <w:i/>
                <w:iCs/>
                <w:spacing w:val="-5"/>
              </w:rPr>
              <w:t xml:space="preserve"> </w:t>
            </w:r>
            <w:r w:rsidRPr="002E61B8">
              <w:rPr>
                <w:i/>
                <w:iCs/>
                <w:spacing w:val="-5"/>
              </w:rPr>
              <w:t xml:space="preserve">§§ socialförsäkringsbalken </w:t>
            </w:r>
            <w:r w:rsidRPr="002E61B8">
              <w:rPr>
                <w:i/>
                <w:iCs/>
                <w:spacing w:val="-4"/>
              </w:rPr>
              <w:t xml:space="preserve">som gällde när </w:t>
            </w:r>
            <w:r>
              <w:rPr>
                <w:i/>
                <w:iCs/>
                <w:spacing w:val="-4"/>
              </w:rPr>
              <w:t>kredit</w:t>
            </w:r>
            <w:r w:rsidRPr="002E61B8">
              <w:rPr>
                <w:i/>
                <w:iCs/>
                <w:spacing w:val="-4"/>
              </w:rPr>
              <w:t>avtalet ingicks.</w:t>
            </w:r>
          </w:p>
        </w:tc>
      </w:tr>
    </w:tbl>
    <w:p w14:paraId="4ED8FF62" w14:textId="77777777" w:rsidR="00D67215" w:rsidRDefault="00D67215" w:rsidP="00794652">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A76D5" w14:paraId="03395217" w14:textId="77777777">
        <w:tc>
          <w:tcPr>
            <w:tcW w:w="2500" w:type="pct"/>
            <w:shd w:val="clear" w:color="auto" w:fill="auto"/>
            <w:tcMar>
              <w:left w:w="0" w:type="dxa"/>
            </w:tcMar>
          </w:tcPr>
          <w:p w14:paraId="75CA4038" w14:textId="77777777" w:rsidR="00D67215" w:rsidRDefault="00D67215" w:rsidP="00912B18">
            <w:pPr>
              <w:pStyle w:val="Brdtextmedindrag"/>
            </w:pPr>
          </w:p>
        </w:tc>
        <w:tc>
          <w:tcPr>
            <w:tcW w:w="2500" w:type="pct"/>
            <w:shd w:val="clear" w:color="auto" w:fill="auto"/>
            <w:tcMar>
              <w:right w:w="0" w:type="dxa"/>
            </w:tcMar>
          </w:tcPr>
          <w:p w14:paraId="6B0E9A94" w14:textId="77777777" w:rsidR="00D67215" w:rsidRDefault="00D67215" w:rsidP="00912B18">
            <w:pPr>
              <w:pStyle w:val="Brdtext"/>
              <w:rPr>
                <w:i/>
              </w:rPr>
            </w:pPr>
            <w:r>
              <w:rPr>
                <w:i/>
              </w:rPr>
              <w:t>19 c </w:t>
            </w:r>
            <w:r w:rsidRPr="00574282">
              <w:rPr>
                <w:i/>
              </w:rPr>
              <w:t>§</w:t>
            </w:r>
          </w:p>
          <w:p w14:paraId="2A4D11E2" w14:textId="77777777" w:rsidR="00D67215" w:rsidRPr="00412ACD" w:rsidRDefault="00D67215" w:rsidP="00912B18">
            <w:pPr>
              <w:pStyle w:val="Brdtextmedindrag"/>
              <w:ind w:firstLine="0"/>
              <w:rPr>
                <w:i/>
                <w:spacing w:val="-2"/>
              </w:rPr>
            </w:pPr>
            <w:r w:rsidRPr="00412ACD">
              <w:rPr>
                <w:i/>
                <w:iCs/>
                <w:spacing w:val="-2"/>
              </w:rPr>
              <w:t>K</w:t>
            </w:r>
            <w:r w:rsidRPr="00E624E3">
              <w:rPr>
                <w:i/>
                <w:iCs/>
                <w:spacing w:val="-2"/>
              </w:rPr>
              <w:t>reditkostnad</w:t>
            </w:r>
            <w:r w:rsidRPr="00412ACD">
              <w:rPr>
                <w:i/>
                <w:iCs/>
                <w:spacing w:val="-2"/>
              </w:rPr>
              <w:t>e</w:t>
            </w:r>
            <w:r>
              <w:rPr>
                <w:i/>
                <w:iCs/>
                <w:spacing w:val="-2"/>
              </w:rPr>
              <w:t xml:space="preserve">n får i den del </w:t>
            </w:r>
            <w:r w:rsidRPr="00E624E3">
              <w:rPr>
                <w:i/>
                <w:iCs/>
                <w:spacing w:val="-2"/>
              </w:rPr>
              <w:t xml:space="preserve">som avser </w:t>
            </w:r>
            <w:r w:rsidRPr="00412ACD">
              <w:rPr>
                <w:i/>
                <w:iCs/>
                <w:spacing w:val="-2"/>
              </w:rPr>
              <w:t xml:space="preserve">avgift för </w:t>
            </w:r>
            <w:r w:rsidRPr="00E624E3">
              <w:rPr>
                <w:i/>
                <w:iCs/>
                <w:spacing w:val="-2"/>
              </w:rPr>
              <w:t>upp</w:t>
            </w:r>
            <w:r w:rsidRPr="00412ACD">
              <w:rPr>
                <w:i/>
                <w:iCs/>
                <w:spacing w:val="-2"/>
              </w:rPr>
              <w:t>läggning av en kredit inte överstiga en procent av det prisbasbelopp enligt 2</w:t>
            </w:r>
            <w:r>
              <w:rPr>
                <w:i/>
                <w:iCs/>
                <w:spacing w:val="-2"/>
              </w:rPr>
              <w:t xml:space="preserve"> </w:t>
            </w:r>
            <w:r w:rsidRPr="00412ACD">
              <w:rPr>
                <w:i/>
                <w:iCs/>
                <w:spacing w:val="-2"/>
              </w:rPr>
              <w:t>kap</w:t>
            </w:r>
            <w:r>
              <w:rPr>
                <w:i/>
                <w:iCs/>
                <w:spacing w:val="-2"/>
              </w:rPr>
              <w:t xml:space="preserve">. </w:t>
            </w:r>
            <w:r w:rsidRPr="00412ACD">
              <w:rPr>
                <w:i/>
                <w:iCs/>
                <w:spacing w:val="-2"/>
              </w:rPr>
              <w:t>6 och 7</w:t>
            </w:r>
            <w:r>
              <w:rPr>
                <w:i/>
                <w:iCs/>
                <w:spacing w:val="-2"/>
              </w:rPr>
              <w:t> </w:t>
            </w:r>
            <w:r w:rsidRPr="00412ACD">
              <w:rPr>
                <w:i/>
                <w:iCs/>
                <w:spacing w:val="-2"/>
              </w:rPr>
              <w:t>§§ socialförsäkringsbalken som gällde när kreditavtalet ingicks.</w:t>
            </w:r>
            <w:r w:rsidRPr="00412ACD">
              <w:rPr>
                <w:spacing w:val="-2"/>
              </w:rPr>
              <w:t xml:space="preserve"> </w:t>
            </w:r>
          </w:p>
        </w:tc>
      </w:tr>
    </w:tbl>
    <w:p w14:paraId="3351DB05" w14:textId="77777777" w:rsidR="00D67215" w:rsidRDefault="00D67215" w:rsidP="00794652">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EA76D5" w14:paraId="490EE890" w14:textId="77777777">
        <w:tc>
          <w:tcPr>
            <w:tcW w:w="2500" w:type="pct"/>
            <w:shd w:val="clear" w:color="auto" w:fill="auto"/>
            <w:tcMar>
              <w:left w:w="0" w:type="dxa"/>
            </w:tcMar>
          </w:tcPr>
          <w:p w14:paraId="664C1F36" w14:textId="77777777" w:rsidR="00D67215" w:rsidRDefault="00D67215" w:rsidP="00912B18">
            <w:pPr>
              <w:pStyle w:val="Rubrik4utannumrering"/>
              <w:spacing w:before="0"/>
            </w:pPr>
            <w:r w:rsidRPr="00CC5AE5">
              <w:t xml:space="preserve">Förlängning av löptiden </w:t>
            </w:r>
            <w:r w:rsidRPr="00CC5AE5">
              <w:rPr>
                <w:i/>
                <w:iCs/>
              </w:rPr>
              <w:t>för högkostnadskrediter</w:t>
            </w:r>
          </w:p>
        </w:tc>
        <w:tc>
          <w:tcPr>
            <w:tcW w:w="2500" w:type="pct"/>
            <w:shd w:val="clear" w:color="auto" w:fill="auto"/>
            <w:tcMar>
              <w:right w:w="0" w:type="dxa"/>
            </w:tcMar>
          </w:tcPr>
          <w:p w14:paraId="11565700" w14:textId="4C59F0E6" w:rsidR="00D67215" w:rsidRDefault="00D67215" w:rsidP="00912B18">
            <w:pPr>
              <w:pStyle w:val="Rubrik4utannumrering"/>
              <w:spacing w:before="0"/>
            </w:pPr>
            <w:r w:rsidRPr="00CC5AE5">
              <w:t>Förlängning av löptiden</w:t>
            </w:r>
            <w:r w:rsidR="007F74BA" w:rsidRPr="007F74BA">
              <w:rPr>
                <w:rStyle w:val="Fotnotsreferens"/>
                <w:b w:val="0"/>
                <w:bCs/>
              </w:rPr>
              <w:footnoteReference w:id="8"/>
            </w:r>
          </w:p>
        </w:tc>
      </w:tr>
    </w:tbl>
    <w:p w14:paraId="1855CD56" w14:textId="77777777" w:rsidR="00D67215" w:rsidRPr="00CC5AE5" w:rsidRDefault="00D67215" w:rsidP="00794652">
      <w:pPr>
        <w:pStyle w:val="Brdtext"/>
        <w:spacing w:before="120"/>
        <w:jc w:val="center"/>
        <w:rPr>
          <w:bCs/>
        </w:rPr>
      </w:pPr>
      <w:r w:rsidRPr="00CC5AE5">
        <w:rPr>
          <w:bCs/>
        </w:rPr>
        <w:t>36 a §</w:t>
      </w:r>
      <w:r>
        <w:rPr>
          <w:rStyle w:val="Fotnotsreferens"/>
          <w:bCs/>
        </w:rPr>
        <w:footnoteReference w:id="9"/>
      </w:r>
    </w:p>
    <w:tbl>
      <w:tblPr>
        <w:tblW w:w="5000" w:type="pct"/>
        <w:tblCellMar>
          <w:left w:w="125" w:type="dxa"/>
          <w:right w:w="125" w:type="dxa"/>
        </w:tblCellMar>
        <w:tblLook w:val="0000" w:firstRow="0" w:lastRow="0" w:firstColumn="0" w:lastColumn="0" w:noHBand="0" w:noVBand="0"/>
      </w:tblPr>
      <w:tblGrid>
        <w:gridCol w:w="2948"/>
        <w:gridCol w:w="2949"/>
      </w:tblGrid>
      <w:tr w:rsidR="00EA76D5" w14:paraId="09DC13B9" w14:textId="77777777">
        <w:tc>
          <w:tcPr>
            <w:tcW w:w="2500" w:type="pct"/>
            <w:shd w:val="clear" w:color="auto" w:fill="auto"/>
            <w:tcMar>
              <w:left w:w="0" w:type="dxa"/>
            </w:tcMar>
          </w:tcPr>
          <w:p w14:paraId="2EB3175D" w14:textId="77777777" w:rsidR="00D67215" w:rsidRDefault="00D67215" w:rsidP="00912B18">
            <w:pPr>
              <w:pStyle w:val="Brdtextmedindrag"/>
              <w:ind w:firstLine="0"/>
            </w:pPr>
            <w:r w:rsidRPr="00CC5AE5">
              <w:t xml:space="preserve">Löptiden för en </w:t>
            </w:r>
            <w:r w:rsidRPr="00CC5AE5">
              <w:rPr>
                <w:i/>
                <w:iCs/>
              </w:rPr>
              <w:t xml:space="preserve">högkostnadskredit </w:t>
            </w:r>
            <w:r w:rsidRPr="00CC5AE5">
              <w:t>får inte förlängas mer än en gång.</w:t>
            </w:r>
          </w:p>
        </w:tc>
        <w:tc>
          <w:tcPr>
            <w:tcW w:w="2500" w:type="pct"/>
            <w:shd w:val="clear" w:color="auto" w:fill="auto"/>
            <w:tcMar>
              <w:right w:w="0" w:type="dxa"/>
            </w:tcMar>
          </w:tcPr>
          <w:p w14:paraId="27940A53" w14:textId="77777777" w:rsidR="00D67215" w:rsidRDefault="00D67215" w:rsidP="00912B18">
            <w:pPr>
              <w:pStyle w:val="Brdtextmedindrag"/>
              <w:ind w:firstLine="0"/>
            </w:pPr>
            <w:r w:rsidRPr="00CC5AE5">
              <w:t xml:space="preserve">Löptiden för en </w:t>
            </w:r>
            <w:r w:rsidRPr="00CC5AE5">
              <w:rPr>
                <w:i/>
                <w:iCs/>
              </w:rPr>
              <w:t>kredit</w:t>
            </w:r>
            <w:r w:rsidRPr="00CC5AE5">
              <w:t xml:space="preserve"> får inte för</w:t>
            </w:r>
            <w:r>
              <w:softHyphen/>
            </w:r>
            <w:r w:rsidRPr="00CC5AE5">
              <w:t>längas mer än en gång.</w:t>
            </w:r>
          </w:p>
        </w:tc>
      </w:tr>
    </w:tbl>
    <w:p w14:paraId="09043EE1" w14:textId="77777777" w:rsidR="00D67215" w:rsidRDefault="00D67215" w:rsidP="00794652">
      <w:pPr>
        <w:pStyle w:val="Brdtextmedindrag"/>
      </w:pPr>
      <w:r>
        <w:t>Trots första stycket får löptiden förlängas, om</w:t>
      </w:r>
    </w:p>
    <w:p w14:paraId="02ECFBB5" w14:textId="77777777" w:rsidR="00D67215" w:rsidRDefault="00D67215" w:rsidP="00794652">
      <w:pPr>
        <w:pStyle w:val="Brdtextmedindrag"/>
      </w:pPr>
      <w:r>
        <w:t>1. förlängningen inte medför en kostnad för konsumenten, eller</w:t>
      </w:r>
    </w:p>
    <w:p w14:paraId="58810A8C" w14:textId="77777777" w:rsidR="00D67215" w:rsidRDefault="00D67215" w:rsidP="00794652">
      <w:pPr>
        <w:pStyle w:val="Brdtextmedindrag"/>
      </w:pPr>
      <w:r>
        <w:t>2. konsumenten beviljas en skälig avbetalningsplan för att kunna betala sin skuld.</w:t>
      </w:r>
    </w:p>
    <w:tbl>
      <w:tblPr>
        <w:tblW w:w="5000" w:type="pct"/>
        <w:tblCellMar>
          <w:left w:w="125" w:type="dxa"/>
          <w:right w:w="125" w:type="dxa"/>
        </w:tblCellMar>
        <w:tblLook w:val="0600" w:firstRow="0" w:lastRow="0" w:firstColumn="0" w:lastColumn="0" w:noHBand="1" w:noVBand="1"/>
      </w:tblPr>
      <w:tblGrid>
        <w:gridCol w:w="2948"/>
        <w:gridCol w:w="2949"/>
      </w:tblGrid>
      <w:tr w:rsidR="00EA76D5" w14:paraId="5AED6763" w14:textId="77777777">
        <w:tc>
          <w:tcPr>
            <w:tcW w:w="2500" w:type="pct"/>
            <w:shd w:val="clear" w:color="auto" w:fill="auto"/>
            <w:tcMar>
              <w:left w:w="0" w:type="dxa"/>
            </w:tcMar>
          </w:tcPr>
          <w:p w14:paraId="697E74C0" w14:textId="77777777" w:rsidR="00D67215" w:rsidRPr="00CC5AE5" w:rsidRDefault="00D67215" w:rsidP="00912B18">
            <w:pPr>
              <w:pStyle w:val="Brdtextmedindrag"/>
              <w:rPr>
                <w:spacing w:val="-2"/>
              </w:rPr>
            </w:pPr>
            <w:r w:rsidRPr="00270C13">
              <w:rPr>
                <w:spacing w:val="-4"/>
              </w:rPr>
              <w:lastRenderedPageBreak/>
              <w:t>Om kreditgivaren, eller någon annan som kreditgivaren har nära förbindelser med i den mening som av</w:t>
            </w:r>
            <w:r>
              <w:rPr>
                <w:spacing w:val="-4"/>
              </w:rPr>
              <w:t>s</w:t>
            </w:r>
            <w:r w:rsidRPr="00270C13">
              <w:rPr>
                <w:spacing w:val="-4"/>
              </w:rPr>
              <w:t>es i 1</w:t>
            </w:r>
            <w:r>
              <w:rPr>
                <w:spacing w:val="-4"/>
              </w:rPr>
              <w:t> </w:t>
            </w:r>
            <w:r w:rsidRPr="00270C13">
              <w:rPr>
                <w:spacing w:val="-4"/>
              </w:rPr>
              <w:t>kap. 6</w:t>
            </w:r>
            <w:r>
              <w:rPr>
                <w:spacing w:val="-4"/>
              </w:rPr>
              <w:t> </w:t>
            </w:r>
            <w:r w:rsidRPr="00270C13">
              <w:rPr>
                <w:spacing w:val="-4"/>
              </w:rPr>
              <w:t xml:space="preserve">§ lagen (2004:297) om bank- och finansieringsrörelse, lämnar konsumenten en ny </w:t>
            </w:r>
            <w:r w:rsidRPr="00270C13">
              <w:rPr>
                <w:i/>
                <w:iCs/>
                <w:spacing w:val="-4"/>
              </w:rPr>
              <w:t>högkost</w:t>
            </w:r>
            <w:r>
              <w:rPr>
                <w:i/>
                <w:iCs/>
                <w:spacing w:val="-4"/>
              </w:rPr>
              <w:softHyphen/>
            </w:r>
            <w:r w:rsidRPr="00270C13">
              <w:rPr>
                <w:i/>
                <w:iCs/>
                <w:spacing w:val="-4"/>
              </w:rPr>
              <w:t>nadskredit</w:t>
            </w:r>
            <w:r w:rsidRPr="00270C13">
              <w:rPr>
                <w:spacing w:val="-4"/>
              </w:rPr>
              <w:t xml:space="preserve"> som helt eller delvis finansierar återbetalning av den be</w:t>
            </w:r>
            <w:r>
              <w:rPr>
                <w:spacing w:val="-4"/>
              </w:rPr>
              <w:softHyphen/>
            </w:r>
            <w:r w:rsidRPr="00270C13">
              <w:rPr>
                <w:spacing w:val="-4"/>
              </w:rPr>
              <w:t xml:space="preserve">fintliga </w:t>
            </w:r>
            <w:r w:rsidRPr="00270C13">
              <w:rPr>
                <w:i/>
                <w:iCs/>
                <w:spacing w:val="-4"/>
              </w:rPr>
              <w:t>högkostnadskrediten</w:t>
            </w:r>
            <w:r w:rsidRPr="00270C13">
              <w:rPr>
                <w:spacing w:val="-4"/>
              </w:rPr>
              <w:t>, ska den nya krediten vid tillämpning av första stycket anses vara en förlängning av löptiden för den befintliga krediten.</w:t>
            </w:r>
          </w:p>
        </w:tc>
        <w:tc>
          <w:tcPr>
            <w:tcW w:w="2500" w:type="pct"/>
            <w:shd w:val="clear" w:color="auto" w:fill="auto"/>
            <w:tcMar>
              <w:right w:w="0" w:type="dxa"/>
            </w:tcMar>
          </w:tcPr>
          <w:p w14:paraId="3351DD11" w14:textId="77777777" w:rsidR="00D67215" w:rsidRDefault="00D67215" w:rsidP="00912B18">
            <w:pPr>
              <w:pStyle w:val="Brdtextmedindrag"/>
            </w:pPr>
            <w:r w:rsidRPr="00CC5AE5">
              <w:t>Om kreditgivaren, eller någon annan som kreditgivaren har nära förbindelser med i den mening som avses i 1</w:t>
            </w:r>
            <w:r>
              <w:t> </w:t>
            </w:r>
            <w:r w:rsidRPr="00CC5AE5">
              <w:t>kap. 6</w:t>
            </w:r>
            <w:r>
              <w:t> </w:t>
            </w:r>
            <w:r w:rsidRPr="00CC5AE5">
              <w:t xml:space="preserve">§ lagen (2004:297) om bank- och finansieringsrörelse, lämnar konsumenten en ny </w:t>
            </w:r>
            <w:r w:rsidRPr="00512CC9">
              <w:rPr>
                <w:i/>
                <w:iCs/>
              </w:rPr>
              <w:t>kredit</w:t>
            </w:r>
            <w:r w:rsidRPr="00CC5AE5">
              <w:t xml:space="preserve"> som helt eller delvis finansierar återbetalning av den befintliga </w:t>
            </w:r>
            <w:r w:rsidRPr="00512CC9">
              <w:rPr>
                <w:i/>
                <w:iCs/>
              </w:rPr>
              <w:t>krediten</w:t>
            </w:r>
            <w:r w:rsidRPr="00CC5AE5">
              <w:t>, ska den nya krediten vid tillämpning av första stycket anses vara en förlängning av löptiden för den befintliga krediten.</w:t>
            </w:r>
          </w:p>
        </w:tc>
      </w:tr>
    </w:tbl>
    <w:p w14:paraId="549B3C42" w14:textId="77777777" w:rsidR="00D67215" w:rsidRPr="00811E52" w:rsidRDefault="00D67215" w:rsidP="00794652">
      <w:pPr>
        <w:pStyle w:val="Slutstreck"/>
      </w:pPr>
      <w:r w:rsidRPr="00811E52">
        <w:t>                      </w:t>
      </w:r>
    </w:p>
    <w:p w14:paraId="62638A7D" w14:textId="77777777" w:rsidR="00D67215" w:rsidRDefault="00D67215" w:rsidP="00794652">
      <w:pPr>
        <w:pStyle w:val="Brdtextmedindrag"/>
      </w:pPr>
      <w:r w:rsidRPr="00512CC9">
        <w:t>1.</w:t>
      </w:r>
      <w:r>
        <w:t> </w:t>
      </w:r>
      <w:r w:rsidRPr="00512CC9">
        <w:t xml:space="preserve">Denna lag träder i </w:t>
      </w:r>
      <w:r w:rsidRPr="00ED26DC">
        <w:t>kraft den 1 mars 2025.</w:t>
      </w:r>
    </w:p>
    <w:p w14:paraId="0975917D" w14:textId="253300B8" w:rsidR="00D67215" w:rsidRDefault="00D67215" w:rsidP="00A578B3">
      <w:pPr>
        <w:pStyle w:val="Brdtextmedindrag"/>
      </w:pPr>
      <w:r w:rsidRPr="00694687">
        <w:t>2.</w:t>
      </w:r>
      <w:r>
        <w:t> Äldre bestämmelser gäller fortfarande för kreditavtal som har ingåtts före ikraftträdandet.</w:t>
      </w:r>
    </w:p>
    <w:p w14:paraId="0438BCAA" w14:textId="77777777" w:rsidR="00D67215" w:rsidRPr="00794652" w:rsidRDefault="00D67215" w:rsidP="00794652">
      <w:pPr>
        <w:pStyle w:val="Brdtextmedindrag"/>
        <w:sectPr w:rsidR="00D67215" w:rsidRPr="00794652" w:rsidSect="00155500">
          <w:headerReference w:type="even" r:id="rId22"/>
          <w:headerReference w:type="default" r:id="rId23"/>
          <w:footerReference w:type="even" r:id="rId24"/>
          <w:footerReference w:type="default" r:id="rId25"/>
          <w:headerReference w:type="first" r:id="rId26"/>
          <w:footerReference w:type="first" r:id="rId27"/>
          <w:type w:val="continuous"/>
          <w:pgSz w:w="9356" w:h="13721" w:code="9"/>
          <w:pgMar w:top="794" w:right="2438" w:bottom="1191" w:left="1021" w:header="0" w:footer="709" w:gutter="0"/>
          <w:cols w:space="708"/>
          <w:docGrid w:linePitch="360"/>
        </w:sectPr>
      </w:pPr>
    </w:p>
    <w:p w14:paraId="39A51B74" w14:textId="77777777" w:rsidR="00B73352" w:rsidRDefault="00B73352" w:rsidP="00B73352">
      <w:pPr>
        <w:pStyle w:val="Brdtext"/>
        <w:sectPr w:rsidR="00B73352" w:rsidSect="00155500">
          <w:headerReference w:type="even" r:id="rId28"/>
          <w:headerReference w:type="default" r:id="rId29"/>
          <w:footerReference w:type="even" r:id="rId30"/>
          <w:footerReference w:type="default" r:id="rId31"/>
          <w:headerReference w:type="first" r:id="rId32"/>
          <w:footerReference w:type="first" r:id="rId33"/>
          <w:type w:val="continuous"/>
          <w:pgSz w:w="9356" w:h="13721" w:code="9"/>
          <w:pgMar w:top="794" w:right="2438" w:bottom="1191" w:left="1021" w:header="0" w:footer="709" w:gutter="0"/>
          <w:cols w:space="708"/>
          <w:docGrid w:linePitch="360"/>
        </w:sectPr>
      </w:pPr>
      <w:bookmarkStart w:id="4" w:name="_Toc175905187"/>
    </w:p>
    <w:p w14:paraId="573E3A85" w14:textId="008941C5" w:rsidR="00D67215" w:rsidRDefault="00D67215" w:rsidP="008E7F88">
      <w:pPr>
        <w:pStyle w:val="Rubrik1"/>
        <w:spacing w:before="0"/>
      </w:pPr>
      <w:bookmarkStart w:id="5" w:name="_Toc177633580"/>
      <w:r>
        <w:lastRenderedPageBreak/>
        <w:t>Ärendet och dess beredning</w:t>
      </w:r>
      <w:bookmarkEnd w:id="4"/>
      <w:bookmarkEnd w:id="5"/>
    </w:p>
    <w:p w14:paraId="0957E1E0" w14:textId="77777777" w:rsidR="00D67215" w:rsidRDefault="00D67215" w:rsidP="008E7F88">
      <w:pPr>
        <w:pStyle w:val="Brdtextmedindrag"/>
        <w:ind w:firstLine="0"/>
      </w:pPr>
      <w:r>
        <w:t>Den 3 november 2021 fick en särskild utredare i uppdrag att granska mark</w:t>
      </w:r>
      <w:r>
        <w:softHyphen/>
        <w:t xml:space="preserve">naden för konsumentkrediter och föreslå åtgärder som motverkar riskfylld kreditgivning och överskuldsättning. </w:t>
      </w:r>
    </w:p>
    <w:p w14:paraId="0B8114E3" w14:textId="77777777" w:rsidR="00D67215" w:rsidRDefault="00D67215" w:rsidP="008E7F88">
      <w:pPr>
        <w:pStyle w:val="Brdtextmedindrag"/>
        <w:rPr>
          <w:i/>
          <w:iCs/>
        </w:rPr>
      </w:pPr>
      <w:r w:rsidRPr="007D3180">
        <w:rPr>
          <w:spacing w:val="-2"/>
        </w:rPr>
        <w:t>Överskuldsättningsutredningen överlämnade i juli 2023 betänkandet Ett förstärkt konsumentskydd mot riskfylld kreditgivning och överskuldsättning (SOU</w:t>
      </w:r>
      <w:r>
        <w:rPr>
          <w:spacing w:val="-2"/>
        </w:rPr>
        <w:t> </w:t>
      </w:r>
      <w:r w:rsidRPr="007D3180">
        <w:rPr>
          <w:spacing w:val="-2"/>
        </w:rPr>
        <w:t>2023:38).</w:t>
      </w:r>
      <w:r>
        <w:t xml:space="preserve"> En sammanfattning av betänkandet finns i </w:t>
      </w:r>
      <w:r w:rsidRPr="007D3180">
        <w:rPr>
          <w:i/>
          <w:iCs/>
        </w:rPr>
        <w:t xml:space="preserve">bilaga </w:t>
      </w:r>
      <w:r w:rsidRPr="008843B7">
        <w:rPr>
          <w:i/>
          <w:iCs/>
        </w:rPr>
        <w:t>1</w:t>
      </w:r>
      <w:r>
        <w:t xml:space="preserve"> och betänkandets lagförslag i nu aktuella delar finns i </w:t>
      </w:r>
      <w:r>
        <w:rPr>
          <w:i/>
          <w:iCs/>
        </w:rPr>
        <w:t>bilaga 2</w:t>
      </w:r>
      <w:r w:rsidRPr="00B156F6">
        <w:t>.</w:t>
      </w:r>
    </w:p>
    <w:p w14:paraId="720AF904" w14:textId="77777777" w:rsidR="00D67215" w:rsidRPr="008843B7" w:rsidRDefault="00D67215" w:rsidP="008E7F88">
      <w:pPr>
        <w:pStyle w:val="Brdtextmedindrag"/>
        <w:rPr>
          <w:spacing w:val="-2"/>
        </w:rPr>
      </w:pPr>
      <w:r w:rsidRPr="008843B7">
        <w:rPr>
          <w:spacing w:val="-2"/>
        </w:rPr>
        <w:t xml:space="preserve">Betänkandet har remissbehandlats. En förteckning över remissinstanserna finns i </w:t>
      </w:r>
      <w:r w:rsidRPr="008843B7">
        <w:rPr>
          <w:i/>
          <w:iCs/>
          <w:spacing w:val="-2"/>
        </w:rPr>
        <w:t>bilaga 3</w:t>
      </w:r>
      <w:r w:rsidRPr="008843B7">
        <w:rPr>
          <w:spacing w:val="-2"/>
        </w:rPr>
        <w:t>.</w:t>
      </w:r>
      <w:r w:rsidRPr="008843B7">
        <w:rPr>
          <w:i/>
          <w:iCs/>
          <w:spacing w:val="-2"/>
        </w:rPr>
        <w:t xml:space="preserve"> </w:t>
      </w:r>
      <w:r w:rsidRPr="008843B7">
        <w:rPr>
          <w:spacing w:val="-2"/>
        </w:rPr>
        <w:t>Remissyttrandena finns tillgängliga</w:t>
      </w:r>
      <w:r>
        <w:rPr>
          <w:spacing w:val="-2"/>
        </w:rPr>
        <w:t xml:space="preserve"> på regeringens webb</w:t>
      </w:r>
      <w:r>
        <w:rPr>
          <w:spacing w:val="-2"/>
        </w:rPr>
        <w:softHyphen/>
        <w:t>plats (regeringen.se) och</w:t>
      </w:r>
      <w:r w:rsidRPr="008843B7">
        <w:rPr>
          <w:spacing w:val="-2"/>
        </w:rPr>
        <w:t xml:space="preserve"> i lagstiftningsärendet (Ju2023/01643). </w:t>
      </w:r>
    </w:p>
    <w:p w14:paraId="2A000345" w14:textId="77777777" w:rsidR="00D67215" w:rsidRDefault="00D67215" w:rsidP="008E7F88">
      <w:pPr>
        <w:pStyle w:val="Brdtextmedindrag"/>
      </w:pPr>
      <w:r>
        <w:t xml:space="preserve">Utredningens förslag om ett uppdrag till Statskontoret att analysera och utvärdera den kommunala budget- och skuldrådgivningen har utmynnat i att regeringen den 2 maj 2024 beslutade om att lämna ett sådant uppdrag (Fi2024/01064). </w:t>
      </w:r>
    </w:p>
    <w:p w14:paraId="5D8A286F" w14:textId="77777777" w:rsidR="00D67215" w:rsidRDefault="00D67215" w:rsidP="008E7F88">
      <w:pPr>
        <w:pStyle w:val="Brdtextmedindrag"/>
      </w:pPr>
      <w:r>
        <w:t>Utredningens förslag om en skärpt reglering av möjligheten att erbjuda spel på kredit bereds i Finansdepartementet (</w:t>
      </w:r>
      <w:r w:rsidRPr="00D45B3A">
        <w:t>Fi2023/02914</w:t>
      </w:r>
      <w:r>
        <w:t xml:space="preserve">) och behandlas inte i detta lagstiftningsärende. </w:t>
      </w:r>
    </w:p>
    <w:p w14:paraId="3377FC3D" w14:textId="65EB1813" w:rsidR="00D67215" w:rsidRDefault="00D67215" w:rsidP="006F53B8">
      <w:pPr>
        <w:pStyle w:val="Brdtextmedindrag"/>
      </w:pPr>
      <w:r w:rsidRPr="00BA0B57">
        <w:rPr>
          <w:spacing w:val="-2"/>
        </w:rPr>
        <w:t>Några av utredningens förslag som berörs av reglerna i EU:s nya konsu</w:t>
      </w:r>
      <w:r w:rsidRPr="00BA0B57">
        <w:rPr>
          <w:spacing w:val="-2"/>
        </w:rPr>
        <w:softHyphen/>
        <w:t>mentkreditdirektiv (Europaparlamentet</w:t>
      </w:r>
      <w:r>
        <w:rPr>
          <w:spacing w:val="-2"/>
        </w:rPr>
        <w:t>s</w:t>
      </w:r>
      <w:r w:rsidRPr="00BA0B57">
        <w:rPr>
          <w:spacing w:val="-2"/>
        </w:rPr>
        <w:t xml:space="preserve"> och rådets direktiv (EU) 2023/2225 av den 18 oktober 2023 om konsumentkreditavtal och om upphävande av direktiv 2008/48/EG) bereds inte vidare. Frågorna kommer att behöva få en bredare genomlysning inom ramen för den pågående utredningen om genomförande</w:t>
      </w:r>
      <w:r>
        <w:rPr>
          <w:spacing w:val="-2"/>
        </w:rPr>
        <w:t>t</w:t>
      </w:r>
      <w:r w:rsidRPr="00BA0B57">
        <w:rPr>
          <w:spacing w:val="-2"/>
        </w:rPr>
        <w:t xml:space="preserve"> av direktivet (Ju 2023:19).</w:t>
      </w:r>
      <w:r w:rsidRPr="00BA0B57">
        <w:t xml:space="preserve"> Det gäller förslagen om att för</w:t>
      </w:r>
      <w:r>
        <w:softHyphen/>
      </w:r>
      <w:r w:rsidRPr="00BA0B57">
        <w:t>tydliga kraven på måttfullhet vid marknadsföring av krediter och kredit</w:t>
      </w:r>
      <w:r>
        <w:softHyphen/>
      </w:r>
      <w:r w:rsidRPr="00BA0B57">
        <w:t>prövning i konsumentkreditlagen (2010:1846) samt att införa ett krav på ersättningssystem i lagen (2014:275) om viss verksamhet med konsument</w:t>
      </w:r>
      <w:r>
        <w:softHyphen/>
      </w:r>
      <w:r w:rsidRPr="00BA0B57">
        <w:t>krediter.</w:t>
      </w:r>
    </w:p>
    <w:p w14:paraId="1AD7D218" w14:textId="7BF57D91" w:rsidR="00D67215" w:rsidRDefault="00D67215" w:rsidP="005569CC">
      <w:pPr>
        <w:pStyle w:val="Rubrik5utannumrering"/>
      </w:pPr>
      <w:r>
        <w:t>Lagrådet</w:t>
      </w:r>
    </w:p>
    <w:p w14:paraId="127BD84B" w14:textId="22668CA2" w:rsidR="00D67215" w:rsidRPr="003F68F5" w:rsidRDefault="00D67215" w:rsidP="005569CC">
      <w:pPr>
        <w:pStyle w:val="Brdtext"/>
      </w:pPr>
      <w:r>
        <w:t>Regeringen beslutade den 29 augusti 2024 att inhämta Lagrådets yttrande över ett lagförslag som överensstämmer med lagförslaget i denna propo</w:t>
      </w:r>
      <w:r>
        <w:softHyphen/>
        <w:t xml:space="preserve">sition. Lagrådets yttrande finns i </w:t>
      </w:r>
      <w:r>
        <w:rPr>
          <w:i/>
          <w:iCs/>
        </w:rPr>
        <w:t>bilaga 4</w:t>
      </w:r>
      <w:r w:rsidRPr="00AC50C7">
        <w:t>.</w:t>
      </w:r>
      <w:r>
        <w:rPr>
          <w:i/>
          <w:iCs/>
        </w:rPr>
        <w:t xml:space="preserve"> </w:t>
      </w:r>
      <w:r w:rsidRPr="006F53B8">
        <w:t>Lagrådet lämnar förslage</w:t>
      </w:r>
      <w:r w:rsidR="005569CC">
        <w:t>t</w:t>
      </w:r>
      <w:r w:rsidRPr="006F53B8">
        <w:t xml:space="preserve"> utan erinran. </w:t>
      </w:r>
    </w:p>
    <w:p w14:paraId="183E1746" w14:textId="77777777" w:rsidR="00D67215" w:rsidRPr="00933B82" w:rsidRDefault="00D67215">
      <w:pPr>
        <w:pStyle w:val="Brdtextmedindrag"/>
        <w:ind w:firstLine="0"/>
        <w:sectPr w:rsidR="00D67215" w:rsidRPr="00933B82" w:rsidSect="00B73352">
          <w:pgSz w:w="9356" w:h="13721" w:code="9"/>
          <w:pgMar w:top="794" w:right="2438" w:bottom="1191" w:left="1021" w:header="0" w:footer="709" w:gutter="0"/>
          <w:cols w:space="708"/>
          <w:docGrid w:linePitch="360"/>
        </w:sectPr>
      </w:pPr>
    </w:p>
    <w:p w14:paraId="210F8FF4" w14:textId="77777777" w:rsidR="00D67215" w:rsidRDefault="00D67215" w:rsidP="008E7F88">
      <w:pPr>
        <w:pStyle w:val="Rubrik1"/>
      </w:pPr>
      <w:bookmarkStart w:id="6" w:name="_Toc175905188"/>
      <w:bookmarkStart w:id="7" w:name="_Toc177633581"/>
      <w:r>
        <w:t>Konsumentskyddet behöver stärkas</w:t>
      </w:r>
      <w:bookmarkEnd w:id="6"/>
      <w:bookmarkEnd w:id="7"/>
    </w:p>
    <w:p w14:paraId="6D124DF8" w14:textId="77777777" w:rsidR="00D67215" w:rsidRPr="00D75EE8" w:rsidRDefault="00D67215" w:rsidP="008E7F88">
      <w:pPr>
        <w:pStyle w:val="Brdtextram"/>
      </w:pPr>
      <w:r w:rsidRPr="00D75EE8">
        <w:rPr>
          <w:b/>
        </w:rPr>
        <w:t>Regeringens bedömning:</w:t>
      </w:r>
      <w:r w:rsidRPr="00D75EE8">
        <w:t xml:space="preserve"> Konsumentskyddet p</w:t>
      </w:r>
      <w:r>
        <w:t xml:space="preserve">å </w:t>
      </w:r>
      <w:r w:rsidRPr="00D75EE8">
        <w:t>marknaden</w:t>
      </w:r>
      <w:r>
        <w:t xml:space="preserve"> för konsumentkrediter</w:t>
      </w:r>
      <w:r w:rsidRPr="00D75EE8">
        <w:t xml:space="preserve"> behöver stärkas. Lagstiftningsåtgärder bör vidtas för att motverka riskfylld kreditgivning och överskuldsättning. </w:t>
      </w:r>
    </w:p>
    <w:p w14:paraId="72460420" w14:textId="77777777" w:rsidR="00D67215" w:rsidRPr="00A76360" w:rsidRDefault="00D67215" w:rsidP="008E7F88">
      <w:pPr>
        <w:pStyle w:val="Brdtextmedindrag"/>
        <w:rPr>
          <w:sz w:val="8"/>
          <w:szCs w:val="8"/>
        </w:rPr>
      </w:pPr>
    </w:p>
    <w:p w14:paraId="03192229" w14:textId="77777777" w:rsidR="00D67215" w:rsidRDefault="00D67215" w:rsidP="008E7F88">
      <w:pPr>
        <w:pStyle w:val="Brdtextmedindrag"/>
      </w:pPr>
      <w:r w:rsidRPr="0006285B">
        <w:rPr>
          <w:b/>
        </w:rPr>
        <w:t xml:space="preserve">Utredningens </w:t>
      </w:r>
      <w:r>
        <w:rPr>
          <w:b/>
        </w:rPr>
        <w:t xml:space="preserve">bedömning </w:t>
      </w:r>
      <w:r>
        <w:rPr>
          <w:bCs/>
        </w:rPr>
        <w:t xml:space="preserve">överensstämmer </w:t>
      </w:r>
      <w:r>
        <w:t xml:space="preserve">med regeringens. </w:t>
      </w:r>
    </w:p>
    <w:p w14:paraId="76402CF9" w14:textId="77777777" w:rsidR="00D67215" w:rsidRDefault="00D67215" w:rsidP="008E7F88">
      <w:pPr>
        <w:pStyle w:val="Brdtextmedindrag"/>
        <w:rPr>
          <w:bCs/>
        </w:rPr>
      </w:pPr>
      <w:r w:rsidRPr="009D329C">
        <w:rPr>
          <w:b/>
        </w:rPr>
        <w:t>Remissinstanserna:</w:t>
      </w:r>
      <w:r w:rsidRPr="00904F24">
        <w:rPr>
          <w:bCs/>
        </w:rPr>
        <w:t xml:space="preserve"> </w:t>
      </w:r>
      <w:r>
        <w:rPr>
          <w:bCs/>
        </w:rPr>
        <w:t>I princip alla r</w:t>
      </w:r>
      <w:r w:rsidRPr="00904F24">
        <w:rPr>
          <w:bCs/>
        </w:rPr>
        <w:t>emissinstanser</w:t>
      </w:r>
      <w:r>
        <w:rPr>
          <w:bCs/>
        </w:rPr>
        <w:t xml:space="preserve"> instämmer i att </w:t>
      </w:r>
      <w:r w:rsidRPr="00904F24">
        <w:rPr>
          <w:bCs/>
        </w:rPr>
        <w:t xml:space="preserve">någon form av </w:t>
      </w:r>
      <w:r>
        <w:rPr>
          <w:bCs/>
        </w:rPr>
        <w:t xml:space="preserve">lagstiftningsåtgärd bör vidtas </w:t>
      </w:r>
      <w:r w:rsidRPr="00904F24">
        <w:rPr>
          <w:bCs/>
        </w:rPr>
        <w:t>för</w:t>
      </w:r>
      <w:r>
        <w:rPr>
          <w:bCs/>
        </w:rPr>
        <w:t xml:space="preserve"> att motverka riskfylld kreditgiv</w:t>
      </w:r>
      <w:r>
        <w:rPr>
          <w:bCs/>
        </w:rPr>
        <w:softHyphen/>
        <w:t xml:space="preserve">ning och överskuldsättning. Flertalet av dem, bl.a. </w:t>
      </w:r>
      <w:r>
        <w:rPr>
          <w:bCs/>
          <w:i/>
          <w:iCs/>
        </w:rPr>
        <w:t xml:space="preserve">Finansinspektionen </w:t>
      </w:r>
      <w:r>
        <w:rPr>
          <w:bCs/>
        </w:rPr>
        <w:t xml:space="preserve">och </w:t>
      </w:r>
      <w:r>
        <w:rPr>
          <w:bCs/>
          <w:i/>
          <w:iCs/>
        </w:rPr>
        <w:t>Konsumentverket</w:t>
      </w:r>
      <w:r>
        <w:rPr>
          <w:bCs/>
        </w:rPr>
        <w:t xml:space="preserve">, delar också helt eller i stort utredningens bedömning av </w:t>
      </w:r>
      <w:r>
        <w:rPr>
          <w:bCs/>
        </w:rPr>
        <w:lastRenderedPageBreak/>
        <w:t xml:space="preserve">vilka åtgärder som bör vidtas. Några remissinstanser, bl.a. </w:t>
      </w:r>
      <w:r>
        <w:rPr>
          <w:bCs/>
          <w:i/>
          <w:iCs/>
        </w:rPr>
        <w:t xml:space="preserve">Finansbolagens Förening </w:t>
      </w:r>
      <w:r>
        <w:rPr>
          <w:bCs/>
        </w:rPr>
        <w:t xml:space="preserve">och </w:t>
      </w:r>
      <w:r>
        <w:rPr>
          <w:bCs/>
          <w:i/>
          <w:iCs/>
        </w:rPr>
        <w:t>Svensk Inkasso</w:t>
      </w:r>
      <w:r>
        <w:rPr>
          <w:bCs/>
        </w:rPr>
        <w:t>, gör inte det. De anser bl.a. att åtgärder även fortsättningsvis bör vara inriktade på högkostnadskrediter för att den all</w:t>
      </w:r>
      <w:r>
        <w:rPr>
          <w:bCs/>
        </w:rPr>
        <w:softHyphen/>
        <w:t xml:space="preserve">männa betalningsmoralen och kreditmarknaden i stort inte ska påverkas negativt, och framhåller vikten av ökad tillsyn för att minska risken för överskuldsättning. </w:t>
      </w:r>
    </w:p>
    <w:p w14:paraId="170A4180" w14:textId="77777777" w:rsidR="00D67215" w:rsidRDefault="00D67215" w:rsidP="008E7F88">
      <w:pPr>
        <w:pStyle w:val="Rubrik4utannumrering"/>
      </w:pPr>
      <w:r>
        <w:t>Skälen för regeringens bedömning</w:t>
      </w:r>
    </w:p>
    <w:p w14:paraId="7F7F8B69" w14:textId="77777777" w:rsidR="00D67215" w:rsidRPr="00FA7E2F" w:rsidRDefault="00D67215" w:rsidP="008E7F88">
      <w:pPr>
        <w:pStyle w:val="Rubrik5utannumrering"/>
        <w:spacing w:before="0"/>
      </w:pPr>
      <w:r>
        <w:t>Krediter är viktiga men kan också leda till problem</w:t>
      </w:r>
    </w:p>
    <w:p w14:paraId="5B143906" w14:textId="77777777" w:rsidR="00D67215" w:rsidRDefault="00D67215" w:rsidP="008E7F88">
      <w:pPr>
        <w:pStyle w:val="Brdtextmedindrag"/>
        <w:ind w:firstLine="0"/>
      </w:pPr>
      <w:r>
        <w:t>Möjligheten att låna pengar och teckna andra former av krediter fyller en viktig funktion i samhället. Med hjälp av krediter kan konsumenter jämna ut sin konsumtion över tid, och för många kan en kredit vara det enda sättet att möjliggöra vissa större köp, t.ex. köp av en bostad. Genom tillgången till krediter ökar konsumentens möjligheter att planera och ordna sin ekonomi och göra olika val i livet, vilket bidrar till tillväxten i samhället. Men lån binder också upp konsumentens framtida inkomster i form av räntebetal</w:t>
      </w:r>
      <w:r>
        <w:softHyphen/>
        <w:t>ningar och amorteringar, och tillgången till krediter kan i vissa fall skapa problem. När en konsument inte kan fullfölja sina kreditåtagan</w:t>
      </w:r>
      <w:r>
        <w:softHyphen/>
        <w:t>den på grund av ekonomiska svårigheter, kan det leda till betalnings</w:t>
      </w:r>
      <w:r>
        <w:softHyphen/>
        <w:t>anmärkningar och en risk för överskuldsättning. De ekonomiska svårig</w:t>
      </w:r>
      <w:r>
        <w:softHyphen/>
        <w:t xml:space="preserve">heterna kan ha uppstått på grund av händelser som inträffat senare i livet, som sjukdom, skilsmässa eller arbetslöshet, eller ökade levnadskostnader till följd av högre räntor eller ökad inflation. Det kan också förhålla sig så att konsumentens ekonomi redan vid avtalstillfället är sådan att risken för att kreditåtagandet inte kan fullföljas är stor. </w:t>
      </w:r>
    </w:p>
    <w:p w14:paraId="31DC7B04" w14:textId="77777777" w:rsidR="00D67215" w:rsidRDefault="00D67215" w:rsidP="008E7F88">
      <w:pPr>
        <w:pStyle w:val="Brdtextmedindrag"/>
      </w:pPr>
      <w:r>
        <w:t>När en konsument inte kan betala sina krediter växer räntekostnaderna, och det kan uppstå en skulduppbyggnad som ökar risken för en mer lång</w:t>
      </w:r>
      <w:r>
        <w:softHyphen/>
        <w:t>varig och svårhanterlig skuldsättning. Konsumenter som dessutom tar ytterligare lån för att komma till rätta med sin situation kan hamna i en än värre skuldspiral som är mycket svår att ta sig ur, även om viss betalnings</w:t>
      </w:r>
      <w:r>
        <w:softHyphen/>
        <w:t>förmåga finns eller uppstår efter en tid. Skuldsättningen kan till slut bli så allvarlig att konsumenten hamnar i överskuldsättning och inte kan betala tillbaka sina skulder, ens över lång tid.</w:t>
      </w:r>
    </w:p>
    <w:p w14:paraId="72680824" w14:textId="77777777" w:rsidR="00D67215" w:rsidRDefault="00D67215" w:rsidP="008E7F88">
      <w:pPr>
        <w:pStyle w:val="Brdtextmedindrag"/>
      </w:pPr>
      <w:r>
        <w:t xml:space="preserve">Överskuldsättning drabbar </w:t>
      </w:r>
      <w:r w:rsidRPr="00F36F76">
        <w:t>enskild</w:t>
      </w:r>
      <w:r>
        <w:t>a och deras anhöriga, inte minst barn. D</w:t>
      </w:r>
      <w:r w:rsidRPr="00F36F76">
        <w:t>et finns forskning som visar</w:t>
      </w:r>
      <w:r>
        <w:t xml:space="preserve"> på</w:t>
      </w:r>
      <w:r w:rsidRPr="00F36F76">
        <w:t xml:space="preserve"> </w:t>
      </w:r>
      <w:r>
        <w:t xml:space="preserve">att </w:t>
      </w:r>
      <w:r w:rsidRPr="00F36F76">
        <w:t>överskuldsättning</w:t>
      </w:r>
      <w:r>
        <w:t xml:space="preserve"> leder till fysisk och </w:t>
      </w:r>
      <w:r w:rsidRPr="00F36F76">
        <w:t xml:space="preserve">psykisk </w:t>
      </w:r>
      <w:r>
        <w:t>o</w:t>
      </w:r>
      <w:r w:rsidRPr="00F36F76">
        <w:t>hälsa</w:t>
      </w:r>
      <w:r>
        <w:t xml:space="preserve"> och en ökad risk för suicid. Översku</w:t>
      </w:r>
      <w:r w:rsidRPr="00F36F76">
        <w:t>ldsättning</w:t>
      </w:r>
      <w:r>
        <w:t xml:space="preserve">en medför varje år </w:t>
      </w:r>
      <w:r w:rsidRPr="00F36F76">
        <w:t>kostnader</w:t>
      </w:r>
      <w:r>
        <w:t xml:space="preserve"> för samhället</w:t>
      </w:r>
      <w:r w:rsidRPr="00F36F76">
        <w:t xml:space="preserve"> på flera miljarder kronor</w:t>
      </w:r>
      <w:r>
        <w:t xml:space="preserve"> </w:t>
      </w:r>
      <w:r w:rsidRPr="00F36F76">
        <w:t>i form av</w:t>
      </w:r>
      <w:r>
        <w:t xml:space="preserve"> bl.a. </w:t>
      </w:r>
      <w:r w:rsidRPr="00F36F76">
        <w:t>produktions</w:t>
      </w:r>
      <w:r>
        <w:t>- och skatte</w:t>
      </w:r>
      <w:r w:rsidRPr="00F36F76">
        <w:t>bortfall</w:t>
      </w:r>
      <w:r>
        <w:t xml:space="preserve"> och </w:t>
      </w:r>
      <w:r w:rsidRPr="00F36F76">
        <w:t>kostnader inom socialförsäkrings</w:t>
      </w:r>
      <w:r>
        <w:softHyphen/>
      </w:r>
      <w:r w:rsidRPr="00F36F76">
        <w:t>systeme</w:t>
      </w:r>
      <w:r>
        <w:t xml:space="preserve">t </w:t>
      </w:r>
      <w:r w:rsidRPr="00F36F76">
        <w:t>och sjukvården.</w:t>
      </w:r>
      <w:r>
        <w:t xml:space="preserve"> Att motverka riskfylld kreditgivning och över</w:t>
      </w:r>
      <w:r>
        <w:softHyphen/>
        <w:t xml:space="preserve">skuldsättning är därför angeläget. </w:t>
      </w:r>
    </w:p>
    <w:p w14:paraId="1C0D360E" w14:textId="77777777" w:rsidR="00D67215" w:rsidRDefault="00D67215" w:rsidP="008E7F88">
      <w:pPr>
        <w:pStyle w:val="Rubrik5utannumrering"/>
      </w:pPr>
      <w:r>
        <w:t>Åtgärder har vidtagits för att motverka problemen</w:t>
      </w:r>
    </w:p>
    <w:p w14:paraId="41DF7CFF" w14:textId="77777777" w:rsidR="00D67215" w:rsidRPr="002C01F9" w:rsidRDefault="00D67215" w:rsidP="008E7F88">
      <w:pPr>
        <w:pStyle w:val="Brdtext"/>
        <w:rPr>
          <w:spacing w:val="-3"/>
        </w:rPr>
      </w:pPr>
      <w:r>
        <w:t>Problemen med riskfylld kreditgivning och överskuldsättning har varit uppmärksammade under en längre tid. Under årens lopp har flera åtgärder vidtagits för att stärka konsumentskyddet och motverka problemen på konsumentkreditmarknaden. Exempelvis infördes en ny</w:t>
      </w:r>
      <w:r w:rsidRPr="009367CD">
        <w:t xml:space="preserve"> skuldsanerings</w:t>
      </w:r>
      <w:r>
        <w:t>lag 2016, som syftar till att få</w:t>
      </w:r>
      <w:r w:rsidRPr="009367CD">
        <w:t xml:space="preserve"> fler att ansöka om och genomgå skuldsanering</w:t>
      </w:r>
      <w:r>
        <w:t xml:space="preserve"> och att det ska gå snabbare att ta sig igenom skuldsaneringsförfarandet (prop. 2015/16:125)</w:t>
      </w:r>
      <w:r w:rsidRPr="009367CD">
        <w:t>.</w:t>
      </w:r>
      <w:r>
        <w:t xml:space="preserve"> </w:t>
      </w:r>
      <w:r w:rsidRPr="002C01F9">
        <w:rPr>
          <w:spacing w:val="-3"/>
        </w:rPr>
        <w:t>År 2018 infördes särskilda regler för högkostnads</w:t>
      </w:r>
      <w:r w:rsidRPr="002C01F9">
        <w:rPr>
          <w:spacing w:val="-3"/>
        </w:rPr>
        <w:softHyphen/>
      </w:r>
      <w:r w:rsidRPr="002C01F9">
        <w:rPr>
          <w:spacing w:val="-3"/>
        </w:rPr>
        <w:lastRenderedPageBreak/>
        <w:t>krediter, bl.a. ränte- och kostnadstak, i syfte att åstadkomma rimligare villkor för sådana krediter och att färre konsumenter skulle riskera att hamna i över</w:t>
      </w:r>
      <w:r>
        <w:rPr>
          <w:spacing w:val="-3"/>
        </w:rPr>
        <w:softHyphen/>
      </w:r>
      <w:r w:rsidRPr="002C01F9">
        <w:rPr>
          <w:spacing w:val="-3"/>
        </w:rPr>
        <w:t xml:space="preserve">skuldsättning på grund av dessa lån (prop. 2017/18:72). </w:t>
      </w:r>
    </w:p>
    <w:p w14:paraId="35CB082C" w14:textId="77777777" w:rsidR="00D67215" w:rsidRDefault="00D67215" w:rsidP="008E7F88">
      <w:pPr>
        <w:pStyle w:val="Brdtextmedindrag"/>
      </w:pPr>
      <w:r>
        <w:t>En viktig pusselbit för att motverka överskuldsättning är Kronofogde</w:t>
      </w:r>
      <w:r>
        <w:softHyphen/>
        <w:t xml:space="preserve">myndighetens långsiktiga förebyggande arbete. Det sker bl.a. genom att myndigheten, ofta tillsammans med kommuner, andra myndigheter och organisationer, verkar för att öka kunskapen hos olika målgrupper som har eller riskerar att få ekonomiska problem. Vikten av ökade kunskaper är något som flera remissinstanser, bl.a. </w:t>
      </w:r>
      <w:r>
        <w:rPr>
          <w:i/>
          <w:iCs/>
        </w:rPr>
        <w:t>Skuldra AB</w:t>
      </w:r>
      <w:r>
        <w:t xml:space="preserve"> och </w:t>
      </w:r>
      <w:r>
        <w:rPr>
          <w:i/>
          <w:iCs/>
        </w:rPr>
        <w:t>Svensk Handel</w:t>
      </w:r>
      <w:r>
        <w:t>, framhåller. I december 2023 gav regeringen Kronofogdemyndigheten i uppdrag att rikta förebyggande åtgärder mot extra utsatta grupper för att minska risken för överskuldsättning samt öka möjligheterna för personer som fått avslag på sin ansökan om skuldsanering att komma till rätta med sin ekonomiska situation. Uppdraget ska redovisas senast den 1 oktober 2025.</w:t>
      </w:r>
    </w:p>
    <w:p w14:paraId="4905490A" w14:textId="2FDC27F5" w:rsidR="00D67215" w:rsidRDefault="00D67215" w:rsidP="00BF4BBE">
      <w:pPr>
        <w:pStyle w:val="Brdtextmedindrag"/>
      </w:pPr>
      <w:r>
        <w:t>Ett annat viktigt led i arbetet mot riskfylld kreditgivning och överskuld</w:t>
      </w:r>
      <w:r>
        <w:softHyphen/>
        <w:t>sättning är en välfungerande budget- och skuldrådgivning. I juni 2023 gav regeringen Konsumentverket i uppdrag att genomföra insatser för att för</w:t>
      </w:r>
      <w:r>
        <w:softHyphen/>
        <w:t>stärka stödet till den kommunala budget- och skuldrådgivningen i syfte att öka allmänhetens kännedom om verksamheten och främja lokal samver</w:t>
      </w:r>
      <w:r>
        <w:softHyphen/>
        <w:t>kan. I uppdraget in</w:t>
      </w:r>
      <w:r w:rsidR="005569CC">
        <w:t>gick</w:t>
      </w:r>
      <w:r>
        <w:t xml:space="preserve"> även att se över myndighetens rekommendationer för den kommunala budget- och skuldrådgivningen. Uppdraget slutredo</w:t>
      </w:r>
      <w:r>
        <w:softHyphen/>
        <w:t xml:space="preserve">visades </w:t>
      </w:r>
      <w:r w:rsidR="005569CC">
        <w:t>den 30</w:t>
      </w:r>
      <w:r>
        <w:t xml:space="preserve"> augusti 2024</w:t>
      </w:r>
      <w:r w:rsidR="005569CC">
        <w:t xml:space="preserve"> (Fi2024/01693)</w:t>
      </w:r>
      <w:r>
        <w:t xml:space="preserve">. </w:t>
      </w:r>
    </w:p>
    <w:p w14:paraId="6ACFE24A" w14:textId="77777777" w:rsidR="00D67215" w:rsidRPr="00073CE6" w:rsidRDefault="00D67215" w:rsidP="008E7F88">
      <w:pPr>
        <w:pStyle w:val="Brdtextmedindrag"/>
        <w:rPr>
          <w:spacing w:val="-2"/>
        </w:rPr>
      </w:pPr>
      <w:r>
        <w:rPr>
          <w:spacing w:val="-2"/>
        </w:rPr>
        <w:t>R</w:t>
      </w:r>
      <w:r w:rsidRPr="00073CE6">
        <w:rPr>
          <w:spacing w:val="-2"/>
        </w:rPr>
        <w:t xml:space="preserve">egeringen </w:t>
      </w:r>
      <w:r>
        <w:rPr>
          <w:spacing w:val="-2"/>
        </w:rPr>
        <w:t xml:space="preserve">beslutade vidare </w:t>
      </w:r>
      <w:r w:rsidRPr="00073CE6">
        <w:rPr>
          <w:spacing w:val="-2"/>
        </w:rPr>
        <w:t>den 2 maj 2024 att, i enlighet med förslag från Överskuldsättningsutredningen, lämna ett uppdrag till Statskontoret att analysera och utvärdera den kommunala budget- och skuldrådgivningen. I uppdraget ingår att bedöma om budget- och skuldrådgivningen uppfyller sitt syfte att genom ekonomisk rådgivning bidra till att förebygga skuldproblem och hjälpa skuldsatta personer. Inom ramen för uppdraget ska Statskontoret analysera aktörer som ingår i systemet för budget- och skuldrådgivning</w:t>
      </w:r>
      <w:r>
        <w:rPr>
          <w:spacing w:val="-2"/>
        </w:rPr>
        <w:t xml:space="preserve">, och </w:t>
      </w:r>
      <w:r w:rsidRPr="00073CE6">
        <w:rPr>
          <w:spacing w:val="-2"/>
        </w:rPr>
        <w:t>får även belysa och lämna förslag på åtgärder som kan förbättra tillgänglig</w:t>
      </w:r>
      <w:r>
        <w:rPr>
          <w:spacing w:val="-2"/>
        </w:rPr>
        <w:softHyphen/>
      </w:r>
      <w:r w:rsidRPr="00073CE6">
        <w:rPr>
          <w:spacing w:val="-2"/>
        </w:rPr>
        <w:t xml:space="preserve">heten till budget- och skuldrådgivning. </w:t>
      </w:r>
      <w:r>
        <w:rPr>
          <w:spacing w:val="-2"/>
        </w:rPr>
        <w:t>U</w:t>
      </w:r>
      <w:r w:rsidRPr="00073CE6">
        <w:rPr>
          <w:spacing w:val="-2"/>
        </w:rPr>
        <w:t>ppdraget ska redovisas senast den 31 mars 2025.</w:t>
      </w:r>
    </w:p>
    <w:p w14:paraId="44293309" w14:textId="77777777" w:rsidR="00D67215" w:rsidRPr="00EC4888" w:rsidRDefault="00D67215" w:rsidP="008E7F88">
      <w:pPr>
        <w:pStyle w:val="Brdtextmedindrag"/>
      </w:pPr>
      <w:r>
        <w:t>I sammanhanget kan även nämnas att r</w:t>
      </w:r>
      <w:r w:rsidRPr="0085504C">
        <w:t>egeringen</w:t>
      </w:r>
      <w:r>
        <w:t xml:space="preserve"> i januari 2024 gav</w:t>
      </w:r>
      <w:r w:rsidRPr="0085504C">
        <w:t xml:space="preserve"> Konsumentverket i uppdrag att genomföra insatser för att fortsatt stärka och utveckla stödet till den kommunala konsumentvägledningen samt, </w:t>
      </w:r>
      <w:r>
        <w:t xml:space="preserve">så långt det är </w:t>
      </w:r>
      <w:r w:rsidRPr="0085504C">
        <w:t>möjligt, redovisa effekterna av dem. Uppdraget ska inriktas på kostnadseffektiva insatser som syftar till att stärka konsumentskyddet och förebygga överskuldsättning och privatekonomiska problem</w:t>
      </w:r>
      <w:r>
        <w:t xml:space="preserve"> </w:t>
      </w:r>
      <w:r w:rsidRPr="0085504C">
        <w:t>genom att konsumenter via ett behovsanpassat stöd ges goda möjligheter att ta till</w:t>
      </w:r>
      <w:r>
        <w:softHyphen/>
      </w:r>
      <w:r w:rsidRPr="0085504C">
        <w:t>vara sina rättigheter. Insatserna ska särskilt avse sårbara konsumente</w:t>
      </w:r>
      <w:r>
        <w:t>r. Uppdraget ska redovisas senast den 1 mars 2025.</w:t>
      </w:r>
    </w:p>
    <w:p w14:paraId="7B97A760" w14:textId="77777777" w:rsidR="00D67215" w:rsidRPr="00C43505" w:rsidRDefault="00D67215" w:rsidP="008E7F88">
      <w:pPr>
        <w:pStyle w:val="Brdtextmedindrag"/>
      </w:pPr>
      <w:r>
        <w:t xml:space="preserve">I februari 2024 remitterade Finansdepartementet promemorian </w:t>
      </w:r>
      <w:r w:rsidRPr="00C43505">
        <w:t xml:space="preserve">Ett nytt förbud mot spel på kredit. </w:t>
      </w:r>
      <w:r>
        <w:t>I promemorian föreslås ett m</w:t>
      </w:r>
      <w:r w:rsidRPr="00C43505">
        <w:t>er heltäckande förbud mot att betala med kredit vid spel om pengar. Syftet med förslaget är att motverka att spel om pengar leder till skuldsättning.</w:t>
      </w:r>
      <w:r>
        <w:t xml:space="preserve"> Remisstiden gick ut den 23 maj 2024. </w:t>
      </w:r>
    </w:p>
    <w:p w14:paraId="03FCF62E" w14:textId="22966C00" w:rsidR="00D67215" w:rsidRPr="0090080B" w:rsidRDefault="00D67215" w:rsidP="00BF4BBE">
      <w:pPr>
        <w:pStyle w:val="Brdtextmedindrag"/>
        <w:rPr>
          <w:spacing w:val="-2"/>
        </w:rPr>
      </w:pPr>
      <w:r w:rsidRPr="004F5E08">
        <w:rPr>
          <w:spacing w:val="-2"/>
        </w:rPr>
        <w:t>Den 7 maj</w:t>
      </w:r>
      <w:r>
        <w:rPr>
          <w:spacing w:val="-2"/>
        </w:rPr>
        <w:t xml:space="preserve"> </w:t>
      </w:r>
      <w:r w:rsidRPr="004F5E08">
        <w:rPr>
          <w:spacing w:val="-2"/>
        </w:rPr>
        <w:t xml:space="preserve">2024 remitterade Finansdepartementet promemorian </w:t>
      </w:r>
      <w:r>
        <w:rPr>
          <w:spacing w:val="-2"/>
        </w:rPr>
        <w:t>S</w:t>
      </w:r>
      <w:r w:rsidRPr="004F5E08">
        <w:rPr>
          <w:spacing w:val="-2"/>
        </w:rPr>
        <w:t>tärkt konsumentskydd på kreditmarknaden. I promemorian föreslås att lagen</w:t>
      </w:r>
      <w:r>
        <w:rPr>
          <w:spacing w:val="-2"/>
        </w:rPr>
        <w:t xml:space="preserve"> </w:t>
      </w:r>
      <w:r w:rsidRPr="004F5E08">
        <w:rPr>
          <w:spacing w:val="-2"/>
        </w:rPr>
        <w:t>(2014:275) om viss verksamhet med konsumentkrediter</w:t>
      </w:r>
      <w:r>
        <w:rPr>
          <w:spacing w:val="-2"/>
        </w:rPr>
        <w:t>,</w:t>
      </w:r>
      <w:r w:rsidRPr="004F5E08">
        <w:rPr>
          <w:spacing w:val="-2"/>
        </w:rPr>
        <w:t xml:space="preserve"> </w:t>
      </w:r>
      <w:r>
        <w:rPr>
          <w:spacing w:val="-2"/>
        </w:rPr>
        <w:t xml:space="preserve">som innehåller regler om bl.a. tillståndsplikt för </w:t>
      </w:r>
      <w:r w:rsidRPr="0090080B">
        <w:rPr>
          <w:spacing w:val="-2"/>
        </w:rPr>
        <w:t xml:space="preserve">företag som driver yrkesmässig verksamhet </w:t>
      </w:r>
      <w:r>
        <w:rPr>
          <w:spacing w:val="-2"/>
        </w:rPr>
        <w:lastRenderedPageBreak/>
        <w:t xml:space="preserve">med kreditgivning till konsumenter, </w:t>
      </w:r>
      <w:r w:rsidRPr="004F5E08">
        <w:rPr>
          <w:spacing w:val="-2"/>
        </w:rPr>
        <w:t>ska</w:t>
      </w:r>
      <w:r w:rsidRPr="003D0885">
        <w:t xml:space="preserve"> upphävas</w:t>
      </w:r>
      <w:r>
        <w:t>. Syftet med förslaget är att</w:t>
      </w:r>
      <w:r w:rsidRPr="003D0885">
        <w:t xml:space="preserve"> stärka konsumentskyddet på konsumentkreditmarknaden och motverka överskuldsättning</w:t>
      </w:r>
      <w:r>
        <w:t>, inte minst bland unga. F</w:t>
      </w:r>
      <w:r w:rsidRPr="003D0885">
        <w:t>öretag som fort</w:t>
      </w:r>
      <w:r>
        <w:t xml:space="preserve">satt vill </w:t>
      </w:r>
      <w:r w:rsidRPr="003D0885">
        <w:t>driva verksamhet med konsumtionslån</w:t>
      </w:r>
      <w:r>
        <w:t xml:space="preserve"> ska i stället, med vissa undantag, behöva</w:t>
      </w:r>
      <w:r w:rsidRPr="003D0885">
        <w:t xml:space="preserve"> ansöka om tillstånd</w:t>
      </w:r>
      <w:r>
        <w:t xml:space="preserve"> att driva bank- och finansieringsrörelse. Remisstiden gick ut den 9 september 2024.</w:t>
      </w:r>
    </w:p>
    <w:p w14:paraId="1A7CF032" w14:textId="77777777" w:rsidR="00D67215" w:rsidRDefault="00D67215" w:rsidP="008E7F88">
      <w:pPr>
        <w:pStyle w:val="Rubrik5utannumrering"/>
      </w:pPr>
      <w:r>
        <w:t xml:space="preserve">Ytterligare åtgärder behövs med hänsyn till utvecklingen på området </w:t>
      </w:r>
    </w:p>
    <w:p w14:paraId="46176B75" w14:textId="77777777" w:rsidR="00D67215" w:rsidRDefault="00D67215" w:rsidP="008E7F88">
      <w:pPr>
        <w:pStyle w:val="Brdtextmedindrag"/>
        <w:ind w:firstLine="0"/>
      </w:pPr>
      <w:r>
        <w:t>Marknaden för konsumentkrediter har genomgått stora förändringar under de senaste decennierna. Den digitala utvecklingen har lett till att krediter blivit mer lättillgängliga och marknadsföringen av dem är omfattande. Nya kreditprodukter kommer ut på marknaden, och konsumtionslånen har ökat kraftigt de senaste åren. En större tillgänglighet till krediter medför en ökad risk för att konsumenter lånar mer än de klarar av att betala tillbaka. Riskerna är särskilt stora för konsumenter med små ekonomiska margi</w:t>
      </w:r>
      <w:r>
        <w:softHyphen/>
        <w:t>naler. Det har också visat sig att många konsumenter får betalningssvårig</w:t>
      </w:r>
      <w:r>
        <w:softHyphen/>
        <w:t xml:space="preserve">heter till följd av krediter. </w:t>
      </w:r>
    </w:p>
    <w:p w14:paraId="0B823150" w14:textId="73B6540F" w:rsidR="00D67215" w:rsidRDefault="00D67215" w:rsidP="00BF4BBE">
      <w:pPr>
        <w:pStyle w:val="Brdtextmedindrag"/>
      </w:pPr>
      <w:r>
        <w:t xml:space="preserve">Den långsiktiga trenden fram till 2022 har varit att antalet personer med skulder hos Kronofogdemyndigheten långsamt har minskat. 2023 var dock ökningen betydande. Under detta år ökade antalet personer med skulder hos Kronofogdemyndigheten från drygt 393 000 till drygt 417 000. Av dessa hade cirka 85 000 befunnit sig i myndighetens register i mer än 20 år. Under samma period ökade även antalet ansökningar om skuldsanering från drygt 25 000 till drygt 31 000. Storleken på det totala skuldbeloppet har också ökat kontinuerligt, även de år som antalet skuldsatta har minskat. Den totala skuldbördan hos Kronofogdemyndigheten var drygt </w:t>
      </w:r>
      <w:r w:rsidRPr="0092587D">
        <w:t>129</w:t>
      </w:r>
      <w:r>
        <w:t xml:space="preserve"> miljar</w:t>
      </w:r>
      <w:r>
        <w:softHyphen/>
        <w:t xml:space="preserve">der kronor i augusti 2024, jämfört med 119 miljarder kronor i slutet av 2023 och drygt 101 miljarder kronor året innan. Även medianskulden hos myndigheten har ökat sedan 2022, från 70 000 kronor till drygt 78 000 kronor 2023. Siffrorna är historiskt höga. </w:t>
      </w:r>
    </w:p>
    <w:p w14:paraId="1CAA7A52" w14:textId="77777777" w:rsidR="00D67215" w:rsidRPr="00510E09" w:rsidRDefault="00D67215" w:rsidP="008E7F88">
      <w:pPr>
        <w:pStyle w:val="Brdtextmedindrag"/>
      </w:pPr>
      <w:r w:rsidRPr="00510E09">
        <w:rPr>
          <w:spacing w:val="-2"/>
        </w:rPr>
        <w:t>Utvecklingen på konsumentkreditmarknaden är inte unik för Sverige. Hösten 2023 antogs ett nytt EU-direktiv om konsumentkrediter (Europa</w:t>
      </w:r>
      <w:r w:rsidRPr="00510E09">
        <w:rPr>
          <w:spacing w:val="-2"/>
        </w:rPr>
        <w:softHyphen/>
        <w:t xml:space="preserve">parlamentets och rådets direktiv </w:t>
      </w:r>
      <w:r>
        <w:rPr>
          <w:spacing w:val="-2"/>
        </w:rPr>
        <w:t>(</w:t>
      </w:r>
      <w:r w:rsidRPr="00510E09">
        <w:rPr>
          <w:spacing w:val="-2"/>
        </w:rPr>
        <w:t>EU</w:t>
      </w:r>
      <w:r>
        <w:rPr>
          <w:spacing w:val="-2"/>
        </w:rPr>
        <w:t>)</w:t>
      </w:r>
      <w:r w:rsidRPr="00510E09">
        <w:rPr>
          <w:spacing w:val="-2"/>
        </w:rPr>
        <w:t xml:space="preserve"> 2023/2225 av den 18 oktober 2023 om konsumentkreditavtal och om upphävande av direktiv 2008/48/EG). Direktivet syftar till att stärka konsumentskyddet på området och motverka överskuldsättning, bl.a. genom skärpta krav för marknadsföring och kredit</w:t>
      </w:r>
      <w:r w:rsidRPr="00510E09">
        <w:rPr>
          <w:spacing w:val="-2"/>
        </w:rPr>
        <w:softHyphen/>
        <w:t xml:space="preserve">prövning och ett bredare tillämpningsområde. </w:t>
      </w:r>
      <w:r>
        <w:t>Direktivet innehåller även regler om att medlemsstater ska vidta åtgärder för att begränsa räntor och kostnader för konsumentkrediter.</w:t>
      </w:r>
      <w:r w:rsidRPr="00510E09">
        <w:t xml:space="preserve"> </w:t>
      </w:r>
      <w:r>
        <w:t xml:space="preserve">Den bredare ansatsen när det kommer till konsumentskyddet på konsumentkreditmarknaden har sin förklaring i de senaste årens utveckling. </w:t>
      </w:r>
      <w:r>
        <w:rPr>
          <w:spacing w:val="-2"/>
        </w:rPr>
        <w:t xml:space="preserve">En särskild utredare har fått i uppdrag att </w:t>
      </w:r>
      <w:r w:rsidRPr="00510E09">
        <w:rPr>
          <w:spacing w:val="-2"/>
        </w:rPr>
        <w:t>lämna fö</w:t>
      </w:r>
      <w:r>
        <w:rPr>
          <w:spacing w:val="-2"/>
        </w:rPr>
        <w:t>rslag på</w:t>
      </w:r>
      <w:r w:rsidRPr="00510E09">
        <w:rPr>
          <w:spacing w:val="-2"/>
        </w:rPr>
        <w:t xml:space="preserve"> hur direktivet bör genomföras i svensk rätt</w:t>
      </w:r>
      <w:r>
        <w:rPr>
          <w:spacing w:val="-2"/>
        </w:rPr>
        <w:t xml:space="preserve"> (dir. 2023:142)</w:t>
      </w:r>
      <w:r w:rsidRPr="00510E09">
        <w:rPr>
          <w:spacing w:val="-2"/>
        </w:rPr>
        <w:t xml:space="preserve">. Uppdraget ska redovisas </w:t>
      </w:r>
      <w:r>
        <w:rPr>
          <w:spacing w:val="-2"/>
        </w:rPr>
        <w:t xml:space="preserve">i </w:t>
      </w:r>
      <w:r w:rsidRPr="00510E09">
        <w:rPr>
          <w:spacing w:val="-2"/>
        </w:rPr>
        <w:t>oktober 2024</w:t>
      </w:r>
      <w:r>
        <w:rPr>
          <w:spacing w:val="-2"/>
        </w:rPr>
        <w:t xml:space="preserve">. </w:t>
      </w:r>
    </w:p>
    <w:p w14:paraId="53234E5D" w14:textId="77777777" w:rsidR="00D67215" w:rsidRDefault="00D67215" w:rsidP="008E7F88">
      <w:pPr>
        <w:pStyle w:val="Brdtextmedindrag"/>
      </w:pPr>
      <w:r>
        <w:t>Utvecklingen på området har också uppmärksammats av riksdagen. Den 16 maj 2024 höll civilutskottet ett öppet sammanträde om överskuldsätt</w:t>
      </w:r>
      <w:r>
        <w:softHyphen/>
        <w:t>ning i syfte att få närmare information om situationen i dag och det arbete som görs mot överskuldsättning samt behovet av ytterligare åtgärder.</w:t>
      </w:r>
    </w:p>
    <w:p w14:paraId="0C8236EE" w14:textId="77777777" w:rsidR="00D67215" w:rsidRPr="002C01F9" w:rsidRDefault="00D67215" w:rsidP="008E7F88">
      <w:pPr>
        <w:pStyle w:val="Brdtextmedindrag"/>
        <w:rPr>
          <w:spacing w:val="-2"/>
        </w:rPr>
      </w:pPr>
      <w:r>
        <w:t>Regeringen ser allvarligt på utvecklingen och bedriver ett brett upplagt och målmedvetet arbete för att motverka riskfylld kreditgivning och över</w:t>
      </w:r>
      <w:r>
        <w:softHyphen/>
        <w:t xml:space="preserve">skuldsättning. Flera åtgärder har redan vidtagits, men problembilden är </w:t>
      </w:r>
      <w:r>
        <w:lastRenderedPageBreak/>
        <w:t>komplex och åtgärder behöver vidtas på olika områden för att komma till rätta med problematiken. Utredningens granskning av konsumentkredit</w:t>
      </w:r>
      <w:r>
        <w:softHyphen/>
        <w:t xml:space="preserve">marknaden, liksom remissutfallet, utvisar att det finns brister i </w:t>
      </w:r>
      <w:r w:rsidRPr="002C01F9">
        <w:rPr>
          <w:spacing w:val="-2"/>
        </w:rPr>
        <w:t>konsument</w:t>
      </w:r>
      <w:r w:rsidRPr="002C01F9">
        <w:rPr>
          <w:spacing w:val="-2"/>
        </w:rPr>
        <w:softHyphen/>
        <w:t>skyddet, bl.a. genom att reglerna kringgås och inte i tillräcklig grad mot</w:t>
      </w:r>
      <w:r w:rsidRPr="002C01F9">
        <w:rPr>
          <w:spacing w:val="-2"/>
        </w:rPr>
        <w:softHyphen/>
        <w:t>verkar riskfylld kreditgivning och överskuldsättning. Lagstiftningsåtgärder bör därför vidtas för att stärka konsumentskyddet på området och åstad</w:t>
      </w:r>
      <w:r w:rsidRPr="002C01F9">
        <w:rPr>
          <w:spacing w:val="-2"/>
        </w:rPr>
        <w:softHyphen/>
        <w:t>komma en mer ansvarsfull marknad för konsumentkrediter.</w:t>
      </w:r>
    </w:p>
    <w:p w14:paraId="7A820693" w14:textId="77777777" w:rsidR="00D67215" w:rsidRDefault="00D67215" w:rsidP="008E7F88">
      <w:pPr>
        <w:pStyle w:val="Brdtextmedindrag"/>
      </w:pPr>
      <w:r>
        <w:t xml:space="preserve">En utgångspunkt för regleringen av kreditgivning till konsumenter bör, i linje med vad </w:t>
      </w:r>
      <w:r>
        <w:rPr>
          <w:i/>
          <w:iCs/>
        </w:rPr>
        <w:t>Finansbolagens Förening</w:t>
      </w:r>
      <w:r>
        <w:t xml:space="preserve"> och </w:t>
      </w:r>
      <w:r>
        <w:rPr>
          <w:i/>
          <w:iCs/>
        </w:rPr>
        <w:t xml:space="preserve">Svensk Inkasso </w:t>
      </w:r>
      <w:r>
        <w:t>framhåller, vara att minimera risken för negativa följder av kreditgivningen, utan att försämra betalningsmoralen eller försvåra för de delar av kreditgivningen som fungerar väl. Även om det är särskilt angeläget att komma till rätta med den mest riskfyllda kreditgivningen anser regeringen, till skillnad från dessa remissinstanser, att utvecklingen på området motiverar en bredare ansats för att mer generellt stärka konsumenters ställning på marknaden för konsumentkrediter.</w:t>
      </w:r>
    </w:p>
    <w:p w14:paraId="6943257E" w14:textId="77777777" w:rsidR="00D67215" w:rsidRPr="003D15D9" w:rsidRDefault="00D67215" w:rsidP="008E7F88">
      <w:pPr>
        <w:pStyle w:val="Rubrik1"/>
      </w:pPr>
      <w:bookmarkStart w:id="8" w:name="_Toc175905189"/>
      <w:bookmarkStart w:id="9" w:name="_Toc177633582"/>
      <w:r>
        <w:t xml:space="preserve">Ett mer </w:t>
      </w:r>
      <w:r w:rsidRPr="00EC4888">
        <w:t>heltäckande</w:t>
      </w:r>
      <w:r>
        <w:t xml:space="preserve"> konsumentskydd</w:t>
      </w:r>
      <w:bookmarkEnd w:id="8"/>
      <w:bookmarkEnd w:id="9"/>
    </w:p>
    <w:p w14:paraId="500248C9" w14:textId="77777777" w:rsidR="00D67215" w:rsidRDefault="00D67215" w:rsidP="008E7F88">
      <w:pPr>
        <w:pStyle w:val="Rubrik2"/>
        <w:spacing w:before="0"/>
      </w:pPr>
      <w:bookmarkStart w:id="10" w:name="_Toc175905190"/>
      <w:bookmarkStart w:id="11" w:name="_Toc177633583"/>
      <w:r>
        <w:t>Ett sänkt och utvidgat räntetak</w:t>
      </w:r>
      <w:bookmarkEnd w:id="10"/>
      <w:bookmarkEnd w:id="11"/>
    </w:p>
    <w:p w14:paraId="02AF2416" w14:textId="77777777" w:rsidR="00D67215" w:rsidRDefault="00D67215" w:rsidP="008E7F88">
      <w:pPr>
        <w:pStyle w:val="Brdtextram"/>
      </w:pPr>
      <w:r w:rsidRPr="00420062">
        <w:rPr>
          <w:b/>
        </w:rPr>
        <w:t>Regeringens förslag:</w:t>
      </w:r>
      <w:r>
        <w:rPr>
          <w:b/>
        </w:rPr>
        <w:t xml:space="preserve"> </w:t>
      </w:r>
      <w:r>
        <w:rPr>
          <w:bCs/>
        </w:rPr>
        <w:t>Bestämmelserna om räntetak i konsumentkredit</w:t>
      </w:r>
      <w:r>
        <w:rPr>
          <w:bCs/>
        </w:rPr>
        <w:softHyphen/>
        <w:t xml:space="preserve">lagen ska få ett utvidgat tillämpningsområde och </w:t>
      </w:r>
      <w:r w:rsidRPr="004C4AB3">
        <w:rPr>
          <w:bCs/>
          <w:spacing w:val="-2"/>
        </w:rPr>
        <w:t>omfatta alla krediter enligt lagen utom bostadskrediter.</w:t>
      </w:r>
      <w:r>
        <w:rPr>
          <w:bCs/>
          <w:spacing w:val="-2"/>
        </w:rPr>
        <w:t xml:space="preserve"> Detsamma gäller </w:t>
      </w:r>
      <w:r>
        <w:t>begränsningen för kreditgivare att ta ut ersättning med anledning av dröjsmål med betal</w:t>
      </w:r>
      <w:r>
        <w:softHyphen/>
        <w:t xml:space="preserve">ningen. </w:t>
      </w:r>
    </w:p>
    <w:p w14:paraId="14080409" w14:textId="77777777" w:rsidR="00D67215" w:rsidRDefault="00D67215" w:rsidP="008E7F88">
      <w:pPr>
        <w:pStyle w:val="Brdtextram"/>
        <w:ind w:firstLine="170"/>
        <w:rPr>
          <w:bCs/>
        </w:rPr>
      </w:pPr>
      <w:r>
        <w:t>Vidare ska r</w:t>
      </w:r>
      <w:r>
        <w:rPr>
          <w:bCs/>
          <w:spacing w:val="-2"/>
        </w:rPr>
        <w:t>äntetaket sänkas från 40 till 20 procentenheter utöver</w:t>
      </w:r>
      <w:r w:rsidRPr="004C4AB3">
        <w:rPr>
          <w:bCs/>
          <w:spacing w:val="-2"/>
        </w:rPr>
        <w:t xml:space="preserve"> </w:t>
      </w:r>
      <w:r>
        <w:rPr>
          <w:bCs/>
        </w:rPr>
        <w:t>den vid varje tid gällande referensräntan.</w:t>
      </w:r>
    </w:p>
    <w:p w14:paraId="128F8EEA" w14:textId="77777777" w:rsidR="00D67215" w:rsidRPr="00A76360" w:rsidRDefault="00D67215" w:rsidP="008E7F88">
      <w:pPr>
        <w:pStyle w:val="Brdtextmedindrag"/>
        <w:ind w:firstLine="0"/>
        <w:rPr>
          <w:sz w:val="8"/>
          <w:szCs w:val="8"/>
        </w:rPr>
      </w:pPr>
    </w:p>
    <w:p w14:paraId="286A4F9F" w14:textId="77777777" w:rsidR="00D67215" w:rsidRDefault="00D67215" w:rsidP="008E7F88">
      <w:pPr>
        <w:pStyle w:val="Brdtextmedindrag"/>
      </w:pPr>
      <w:r w:rsidRPr="0006285B">
        <w:rPr>
          <w:b/>
        </w:rPr>
        <w:t>Utredningens förslag</w:t>
      </w:r>
      <w:r>
        <w:t xml:space="preserve"> överensstämmer med regeringens. </w:t>
      </w:r>
    </w:p>
    <w:p w14:paraId="117D4B79" w14:textId="77777777" w:rsidR="00D67215" w:rsidRPr="0012570F" w:rsidRDefault="00D67215" w:rsidP="008E7F88">
      <w:pPr>
        <w:pStyle w:val="Brdtextmedindrag"/>
        <w:rPr>
          <w:spacing w:val="-2"/>
        </w:rPr>
      </w:pPr>
      <w:r>
        <w:rPr>
          <w:b/>
          <w:bCs/>
        </w:rPr>
        <w:t xml:space="preserve">Remissinstanserna: </w:t>
      </w:r>
      <w:r w:rsidRPr="00A76356">
        <w:rPr>
          <w:spacing w:val="-2"/>
        </w:rPr>
        <w:t xml:space="preserve">De flesta remissinstanser, bl.a. </w:t>
      </w:r>
      <w:r w:rsidRPr="00A76356">
        <w:rPr>
          <w:i/>
          <w:iCs/>
          <w:spacing w:val="-2"/>
        </w:rPr>
        <w:t>Finansinspektionen</w:t>
      </w:r>
      <w:r w:rsidRPr="00A76356">
        <w:rPr>
          <w:spacing w:val="-2"/>
        </w:rPr>
        <w:t>,</w:t>
      </w:r>
      <w:r w:rsidRPr="00A76356">
        <w:rPr>
          <w:i/>
          <w:iCs/>
          <w:spacing w:val="-2"/>
        </w:rPr>
        <w:t xml:space="preserve"> Konsumentverket</w:t>
      </w:r>
      <w:r w:rsidRPr="00A76356">
        <w:rPr>
          <w:spacing w:val="-2"/>
        </w:rPr>
        <w:t xml:space="preserve">, </w:t>
      </w:r>
      <w:r w:rsidRPr="00A76356">
        <w:rPr>
          <w:i/>
          <w:iCs/>
          <w:spacing w:val="-2"/>
        </w:rPr>
        <w:t>Konkurrensverket</w:t>
      </w:r>
      <w:r w:rsidRPr="00A76356">
        <w:rPr>
          <w:spacing w:val="-2"/>
        </w:rPr>
        <w:t xml:space="preserve">, </w:t>
      </w:r>
      <w:r w:rsidRPr="00A76356">
        <w:rPr>
          <w:i/>
          <w:iCs/>
          <w:spacing w:val="-2"/>
        </w:rPr>
        <w:t>Kronofogdemyndigheten</w:t>
      </w:r>
      <w:r w:rsidRPr="00A76356">
        <w:rPr>
          <w:spacing w:val="-2"/>
        </w:rPr>
        <w:t xml:space="preserve">, </w:t>
      </w:r>
      <w:r w:rsidRPr="00A76356">
        <w:rPr>
          <w:i/>
          <w:iCs/>
          <w:spacing w:val="-2"/>
        </w:rPr>
        <w:t>Skuldra AB</w:t>
      </w:r>
      <w:r w:rsidRPr="00A76356">
        <w:rPr>
          <w:spacing w:val="-2"/>
        </w:rPr>
        <w:t>,</w:t>
      </w:r>
      <w:r w:rsidRPr="00A76356">
        <w:rPr>
          <w:i/>
          <w:iCs/>
          <w:spacing w:val="-2"/>
        </w:rPr>
        <w:t xml:space="preserve"> </w:t>
      </w:r>
      <w:r w:rsidRPr="00A5136A">
        <w:rPr>
          <w:i/>
          <w:iCs/>
        </w:rPr>
        <w:t>Lunds universitet (Juridiska fakultetsstyrelsen)</w:t>
      </w:r>
      <w:r w:rsidRPr="00A5136A">
        <w:t>,</w:t>
      </w:r>
      <w:r w:rsidRPr="00A5136A">
        <w:rPr>
          <w:i/>
          <w:iCs/>
        </w:rPr>
        <w:t xml:space="preserve"> Svenska Bankföreningen</w:t>
      </w:r>
      <w:r w:rsidRPr="00A5136A">
        <w:t xml:space="preserve">, </w:t>
      </w:r>
      <w:r w:rsidRPr="0012570F">
        <w:rPr>
          <w:i/>
          <w:iCs/>
          <w:spacing w:val="-2"/>
        </w:rPr>
        <w:t>Svenskt Näringsliv</w:t>
      </w:r>
      <w:r w:rsidRPr="0012570F">
        <w:rPr>
          <w:spacing w:val="-2"/>
        </w:rPr>
        <w:t xml:space="preserve"> och </w:t>
      </w:r>
      <w:r w:rsidRPr="0012570F">
        <w:rPr>
          <w:i/>
          <w:iCs/>
          <w:spacing w:val="-2"/>
        </w:rPr>
        <w:t>Swedish FinTech Association</w:t>
      </w:r>
      <w:r w:rsidRPr="0012570F">
        <w:rPr>
          <w:spacing w:val="-2"/>
        </w:rPr>
        <w:t>,</w:t>
      </w:r>
      <w:r w:rsidRPr="0012570F">
        <w:rPr>
          <w:i/>
          <w:iCs/>
          <w:spacing w:val="-2"/>
        </w:rPr>
        <w:t xml:space="preserve"> </w:t>
      </w:r>
      <w:r w:rsidRPr="0012570F">
        <w:rPr>
          <w:spacing w:val="-2"/>
        </w:rPr>
        <w:t>tillstyrker utred</w:t>
      </w:r>
      <w:r w:rsidRPr="0012570F">
        <w:rPr>
          <w:spacing w:val="-2"/>
        </w:rPr>
        <w:softHyphen/>
        <w:t xml:space="preserve">ningens förslag eller har inga invändningar mot dem. </w:t>
      </w:r>
      <w:r w:rsidRPr="0012570F">
        <w:rPr>
          <w:i/>
          <w:iCs/>
          <w:spacing w:val="-2"/>
        </w:rPr>
        <w:t xml:space="preserve">Sveriges Konsumenter </w:t>
      </w:r>
      <w:r w:rsidRPr="0012570F">
        <w:rPr>
          <w:spacing w:val="-2"/>
        </w:rPr>
        <w:t xml:space="preserve">och </w:t>
      </w:r>
      <w:r w:rsidRPr="0012570F">
        <w:rPr>
          <w:i/>
          <w:iCs/>
          <w:spacing w:val="-2"/>
        </w:rPr>
        <w:t xml:space="preserve">Yrkesföreningen för budget- och skuldrådgivare i kommunal tjänst </w:t>
      </w:r>
      <w:r w:rsidRPr="0012570F">
        <w:rPr>
          <w:spacing w:val="-2"/>
        </w:rPr>
        <w:t xml:space="preserve">anser att nivån på räntetaket bör kunna sänkas ytterligare. </w:t>
      </w:r>
    </w:p>
    <w:p w14:paraId="0EC52A17" w14:textId="77777777" w:rsidR="00D67215" w:rsidRDefault="00D67215" w:rsidP="008E7F88">
      <w:pPr>
        <w:pStyle w:val="Brdtextmedindrag"/>
      </w:pPr>
      <w:r w:rsidRPr="006E1144">
        <w:rPr>
          <w:i/>
          <w:iCs/>
          <w:spacing w:val="-2"/>
        </w:rPr>
        <w:t xml:space="preserve">Finansbolagens </w:t>
      </w:r>
      <w:r>
        <w:rPr>
          <w:i/>
          <w:iCs/>
          <w:spacing w:val="-2"/>
        </w:rPr>
        <w:t>F</w:t>
      </w:r>
      <w:r w:rsidRPr="006E1144">
        <w:rPr>
          <w:i/>
          <w:iCs/>
          <w:spacing w:val="-2"/>
        </w:rPr>
        <w:t>örening</w:t>
      </w:r>
      <w:r w:rsidRPr="006E1144">
        <w:rPr>
          <w:spacing w:val="-2"/>
        </w:rPr>
        <w:t xml:space="preserve"> och </w:t>
      </w:r>
      <w:r w:rsidRPr="006E1144">
        <w:rPr>
          <w:i/>
          <w:iCs/>
          <w:spacing w:val="-2"/>
        </w:rPr>
        <w:t>Svensk Inkasso</w:t>
      </w:r>
      <w:r>
        <w:rPr>
          <w:i/>
          <w:iCs/>
        </w:rPr>
        <w:t xml:space="preserve"> </w:t>
      </w:r>
      <w:r>
        <w:t xml:space="preserve">avstyrker förslaget om ett sänkt och utvidgat räntetak och pekar bl.a. på att det skulle få till följd att konsumenter exkluderas från kreditmarknaden trots att de är kreditvärdiga. Liknande synpunkter framförs av </w:t>
      </w:r>
      <w:r>
        <w:rPr>
          <w:i/>
          <w:iCs/>
        </w:rPr>
        <w:t>Brixo AB</w:t>
      </w:r>
      <w:r>
        <w:t>, som</w:t>
      </w:r>
      <w:r>
        <w:rPr>
          <w:i/>
          <w:iCs/>
        </w:rPr>
        <w:t xml:space="preserve"> </w:t>
      </w:r>
      <w:r>
        <w:t>anser att räntetaket i vart fall inte bör sättas så lågt som 20 procentenheter över referensräntan.</w:t>
      </w:r>
    </w:p>
    <w:p w14:paraId="3CEC729F" w14:textId="77777777" w:rsidR="00D67215" w:rsidRDefault="00D67215" w:rsidP="008E7F88">
      <w:pPr>
        <w:pStyle w:val="Rubrik4utannumrering"/>
      </w:pPr>
      <w:r w:rsidRPr="00474A55">
        <w:t>Skälen för regeringens förslag</w:t>
      </w:r>
    </w:p>
    <w:p w14:paraId="55F6156D" w14:textId="77777777" w:rsidR="00D67215" w:rsidRDefault="00D67215" w:rsidP="008E7F88">
      <w:pPr>
        <w:pStyle w:val="Rubrik5utannumrering"/>
        <w:spacing w:before="0"/>
      </w:pPr>
      <w:r>
        <w:t>Räntetaket bör sänkas</w:t>
      </w:r>
    </w:p>
    <w:p w14:paraId="5CA0E45E" w14:textId="77777777" w:rsidR="00D67215" w:rsidRDefault="00D67215" w:rsidP="008E7F88">
      <w:pPr>
        <w:pStyle w:val="Brdtextmedindrag"/>
        <w:ind w:firstLine="0"/>
      </w:pPr>
      <w:r>
        <w:t xml:space="preserve">En konsument är normalt skyldig att betala ränta till kreditgivaren för en konsumentkredit. Uttagandet av ränta, s.k. kreditränta, är kreditgivarens </w:t>
      </w:r>
      <w:r>
        <w:lastRenderedPageBreak/>
        <w:t>möjlighet att generera vinst och täcka kreditförluster. Räntan kan sägas vara priset för en kredit, som ska spegla den risk som kreditgivaren är villig att ta för att lämna en kredit till en viss konsument. Risken bedöms bl.a. utifrån konsumentens betalningsförmåga, kreditens storlek och löptid samt förekomsten av säkerhet för krediten. Om konsumenten inte betalar i tid, har kreditgivaren rätt till dröjsmålsränta. Dröjsmålsräntan syftar i första hand till att ha en preventiv effekt, dvs. bidra till att konsumenten betalar skulden i rätt tid.</w:t>
      </w:r>
    </w:p>
    <w:p w14:paraId="2365C7F6" w14:textId="77777777" w:rsidR="00D67215" w:rsidRPr="007A74C9" w:rsidRDefault="00D67215" w:rsidP="008E7F88">
      <w:pPr>
        <w:pStyle w:val="Brdtextmedindrag"/>
        <w:rPr>
          <w:spacing w:val="-3"/>
        </w:rPr>
      </w:pPr>
      <w:r w:rsidRPr="00A47AA1">
        <w:rPr>
          <w:spacing w:val="-2"/>
        </w:rPr>
        <w:t xml:space="preserve">Sedan </w:t>
      </w:r>
      <w:r>
        <w:rPr>
          <w:spacing w:val="-2"/>
        </w:rPr>
        <w:t>den 1 </w:t>
      </w:r>
      <w:r w:rsidRPr="00A47AA1">
        <w:rPr>
          <w:spacing w:val="-2"/>
        </w:rPr>
        <w:t>september 2018</w:t>
      </w:r>
      <w:r>
        <w:rPr>
          <w:spacing w:val="-2"/>
        </w:rPr>
        <w:t xml:space="preserve"> gäller</w:t>
      </w:r>
      <w:r w:rsidRPr="00A47AA1">
        <w:rPr>
          <w:spacing w:val="-2"/>
        </w:rPr>
        <w:t xml:space="preserve"> ett räntetak i konsumentkreditlagen (2010:1846), som begränsar en kreditgivares möjlighet att ta ut kreditränta och dröjsmålsränta för högkostnadskrediter (19 a §</w:t>
      </w:r>
      <w:r>
        <w:rPr>
          <w:spacing w:val="-2"/>
        </w:rPr>
        <w:t xml:space="preserve"> första stycket</w:t>
      </w:r>
      <w:r w:rsidRPr="00A47AA1">
        <w:rPr>
          <w:spacing w:val="-2"/>
        </w:rPr>
        <w:t xml:space="preserve">). </w:t>
      </w:r>
      <w:r w:rsidRPr="007A74C9">
        <w:rPr>
          <w:spacing w:val="-3"/>
        </w:rPr>
        <w:t>En hög</w:t>
      </w:r>
      <w:r>
        <w:rPr>
          <w:spacing w:val="-3"/>
        </w:rPr>
        <w:softHyphen/>
        <w:t>k</w:t>
      </w:r>
      <w:r w:rsidRPr="007A74C9">
        <w:rPr>
          <w:spacing w:val="-3"/>
        </w:rPr>
        <w:t>ostnadskredit är en kredit med en effektiv ränta som minst uppgår till referensräntan enligt 9 § räntelagen (1975:635) med ett tillägg av 30 procent</w:t>
      </w:r>
      <w:r w:rsidRPr="007A74C9">
        <w:rPr>
          <w:spacing w:val="-3"/>
        </w:rPr>
        <w:softHyphen/>
        <w:t xml:space="preserve">enheter och som inte huvudsakligen avser kreditköp eller är en bostadskredit (2 §). Räntetaket innebär att en högkostnadskredit inte får ha en kreditränta eller dröjsmålsränta som är mer än 40 procentenheter högre än den vid varje tid gällande referensräntan. </w:t>
      </w:r>
    </w:p>
    <w:p w14:paraId="12B4EBBB" w14:textId="77777777" w:rsidR="00D67215" w:rsidRPr="00CD2C74" w:rsidRDefault="00D67215" w:rsidP="008E7F88">
      <w:pPr>
        <w:pStyle w:val="Brdtextmedindrag"/>
      </w:pPr>
      <w:r w:rsidRPr="00CD2C74">
        <w:t>Bestämmelserna om räntetak infördes i syfte att åstadkomma större rest</w:t>
      </w:r>
      <w:r>
        <w:softHyphen/>
      </w:r>
      <w:r w:rsidRPr="00CD2C74">
        <w:t>riktivitet i utlåningen av högkostnadskrediter och att färre krediter beviljas sådana konsumenter som riskerar att inte kunna fullgöra kreditåtagandet. Det övergripande syftet med reformen var att minska risken för att kon</w:t>
      </w:r>
      <w:r>
        <w:softHyphen/>
      </w:r>
      <w:r w:rsidRPr="00CD2C74">
        <w:t>sumentkrediter leder till överskuldsättning (prop. 2017/18:72 s.</w:t>
      </w:r>
      <w:r>
        <w:t> </w:t>
      </w:r>
      <w:r w:rsidRPr="00CD2C74">
        <w:t xml:space="preserve">20). Reformen har visat sig ha effekt. Enligt en utvärdering av reformen som Finansinspektionen gjorde 2020 har det nuvarande räntetaket inneburit att antalet nya högkostnadskrediter har minskat kraftigt. </w:t>
      </w:r>
      <w:r w:rsidRPr="001A5F62">
        <w:rPr>
          <w:spacing w:val="-2"/>
        </w:rPr>
        <w:t>Närmare en fjärdedel av blancolånen under 50 000 kronor bedöms ha försvunnit från marknaden, och det är framför allt små lån och lån till låginkomsttagare och unga som har minskat till följd av reformen (FI-analys</w:t>
      </w:r>
      <w:r>
        <w:rPr>
          <w:spacing w:val="-2"/>
        </w:rPr>
        <w:t xml:space="preserve"> </w:t>
      </w:r>
      <w:r w:rsidRPr="001A5F62">
        <w:rPr>
          <w:spacing w:val="-2"/>
        </w:rPr>
        <w:t>22: Färre högkostnadskrediter efter nya regler, oktober 2020).</w:t>
      </w:r>
      <w:r w:rsidRPr="00CD2C74">
        <w:t xml:space="preserve"> </w:t>
      </w:r>
      <w:r>
        <w:t>Utredningens granskning av marknaden för konsumentkrediter visar dock att det fortfarande erbjuds krediter med höga räntor, och det finns uppgifter från Finansinspektionen som pekar på att det är betydligt vanligare med betalningsproblem bland de konsumenter som har tecknat en kredit till en hög ränta än bland övriga konsumenter. Krediter med hög ränta riktar sig ofta till resurssvaga konsumenter som i sin utsatthet får finna sig i höga kostnader för krediten. Statistiken ger även en tydlig bild av att höga risktoleranser, dvs. att det finns kreditgivare som är beredda att ge krediter till konsumenter med högre risk att få betalnings</w:t>
      </w:r>
      <w:r>
        <w:softHyphen/>
        <w:t xml:space="preserve">problem, är en bidragande orsak till att överskuldsättningen i samhället har ökat. Det finns alltså ett tydligt samband mellan höga räntor och riskfylld kreditgivning och överskuldsättning. </w:t>
      </w:r>
    </w:p>
    <w:p w14:paraId="41C423B9" w14:textId="77777777" w:rsidR="00D67215" w:rsidRPr="008C6A3D" w:rsidRDefault="00D67215" w:rsidP="008E7F88">
      <w:pPr>
        <w:pStyle w:val="Brdtextmedindrag"/>
      </w:pPr>
      <w:r w:rsidRPr="008C6A3D">
        <w:t>Utredningen föreslår mot den bakgrunden att det nuvarande räntetaket ska sänkas</w:t>
      </w:r>
      <w:r>
        <w:t>.</w:t>
      </w:r>
      <w:r w:rsidRPr="008C6A3D">
        <w:t xml:space="preserve"> Enligt utredningen skulle det leda till att kreditgivare blir mer restriktiva och noggranna i sin kreditprövning </w:t>
      </w:r>
      <w:r>
        <w:t>av</w:t>
      </w:r>
      <w:r w:rsidRPr="008C6A3D">
        <w:t xml:space="preserve"> konsumenter med små marginaler, vilket i sin tur kan leda till att färre kredittagare får tidiga och allvarliga betalningsproblem. En klar majoritet av remissinstanserna delar den bedömningen, och tillstyrker eller har inga invändningar mot </w:t>
      </w:r>
      <w:r>
        <w:t>utred</w:t>
      </w:r>
      <w:r>
        <w:softHyphen/>
        <w:t>ningens förslag</w:t>
      </w:r>
      <w:r w:rsidRPr="008C6A3D">
        <w:t xml:space="preserve">. Flera av dem, bl.a. </w:t>
      </w:r>
      <w:r w:rsidRPr="008C6A3D">
        <w:rPr>
          <w:i/>
          <w:iCs/>
        </w:rPr>
        <w:t>Finansinspektionen</w:t>
      </w:r>
      <w:r w:rsidRPr="008C6A3D">
        <w:t xml:space="preserve">, </w:t>
      </w:r>
      <w:r w:rsidRPr="008C6A3D">
        <w:rPr>
          <w:i/>
          <w:iCs/>
        </w:rPr>
        <w:t>Kronofogde</w:t>
      </w:r>
      <w:r>
        <w:rPr>
          <w:i/>
          <w:iCs/>
        </w:rPr>
        <w:softHyphen/>
      </w:r>
      <w:r w:rsidRPr="008C6A3D">
        <w:rPr>
          <w:i/>
          <w:iCs/>
        </w:rPr>
        <w:t>myndigheten</w:t>
      </w:r>
      <w:r w:rsidRPr="008C6A3D">
        <w:t xml:space="preserve">, </w:t>
      </w:r>
      <w:r w:rsidRPr="008C6A3D">
        <w:rPr>
          <w:i/>
          <w:iCs/>
        </w:rPr>
        <w:t xml:space="preserve">Konsumentverket </w:t>
      </w:r>
      <w:r w:rsidRPr="008C6A3D">
        <w:t xml:space="preserve">och </w:t>
      </w:r>
      <w:r w:rsidRPr="008C6A3D">
        <w:rPr>
          <w:i/>
          <w:iCs/>
        </w:rPr>
        <w:t>Svenskt Näringsliv</w:t>
      </w:r>
      <w:r w:rsidRPr="008C6A3D">
        <w:t>, framhåller</w:t>
      </w:r>
      <w:r>
        <w:t xml:space="preserve"> </w:t>
      </w:r>
      <w:r w:rsidRPr="008C6A3D">
        <w:t>för</w:t>
      </w:r>
      <w:r>
        <w:softHyphen/>
      </w:r>
      <w:r w:rsidRPr="008C6A3D">
        <w:t>slaget</w:t>
      </w:r>
      <w:r>
        <w:t xml:space="preserve"> som</w:t>
      </w:r>
      <w:r w:rsidRPr="008C6A3D">
        <w:t xml:space="preserve"> en av de viktigaste åtgärderna för att motverka riskfylld kredit</w:t>
      </w:r>
      <w:r w:rsidRPr="008C6A3D">
        <w:softHyphen/>
        <w:t xml:space="preserve">givning och överskuldsättning. </w:t>
      </w:r>
    </w:p>
    <w:p w14:paraId="1C9B524A" w14:textId="77777777" w:rsidR="00D67215" w:rsidRPr="009C72BB" w:rsidRDefault="00D67215" w:rsidP="008E7F88">
      <w:pPr>
        <w:pStyle w:val="Brdtextmedindrag"/>
      </w:pPr>
      <w:r w:rsidRPr="009C72BB">
        <w:lastRenderedPageBreak/>
        <w:t>Med hänsyn till Finansinspektionens utvärdering av 2018 års reform finns det skäl att utgå från att ett sänkt räntetak ytterligare kommer att minska utbudet av de mest riskfyllda krediterna. Enligt regeringen är en sådan utveckling angelägen för att motverka att</w:t>
      </w:r>
      <w:r>
        <w:t xml:space="preserve"> </w:t>
      </w:r>
      <w:r w:rsidRPr="009C72BB">
        <w:t xml:space="preserve">kreditgivning leder till överskuldsättning. Även om </w:t>
      </w:r>
      <w:r>
        <w:t>det nuvarande</w:t>
      </w:r>
      <w:r w:rsidRPr="009C72BB">
        <w:t xml:space="preserve"> räntetak</w:t>
      </w:r>
      <w:r>
        <w:t>et</w:t>
      </w:r>
      <w:r w:rsidRPr="009C72BB">
        <w:t xml:space="preserve"> har haft effekt, visar utredningens granskning av konsumentkreditmarknaden att räntetak</w:t>
      </w:r>
      <w:r>
        <w:t>et</w:t>
      </w:r>
      <w:r w:rsidRPr="009C72BB">
        <w:t xml:space="preserve"> inte i tillräcklig grad hindrar riskfylld kreditgivning.</w:t>
      </w:r>
      <w:r>
        <w:t xml:space="preserve"> </w:t>
      </w:r>
      <w:r w:rsidRPr="009C72BB">
        <w:t xml:space="preserve">Det är </w:t>
      </w:r>
      <w:r>
        <w:t>fortfarande</w:t>
      </w:r>
      <w:r w:rsidRPr="009C72BB">
        <w:t xml:space="preserve"> vanligt att konsumenter med stor risk för </w:t>
      </w:r>
      <w:r>
        <w:t>att inte kunna fullfölja kreditåtagandet</w:t>
      </w:r>
      <w:r w:rsidRPr="009C72BB">
        <w:t xml:space="preserve"> beviljas krediter med räntor i det högre tillåtna spannet och därmed riske</w:t>
      </w:r>
      <w:r>
        <w:softHyphen/>
      </w:r>
      <w:r w:rsidRPr="009C72BB">
        <w:t>rar att hamna i betalningsdröjsmål. Betalningsdröjsmål</w:t>
      </w:r>
      <w:r>
        <w:t>et</w:t>
      </w:r>
      <w:r w:rsidRPr="009C72BB">
        <w:t xml:space="preserve"> kan i sin tur leda till att konsumenten hamnar i en skuldspiral, där bl.a. växande dröjsmåls</w:t>
      </w:r>
      <w:r>
        <w:softHyphen/>
      </w:r>
      <w:r w:rsidRPr="009C72BB">
        <w:t>räntor bidrar till att det blir än svårare att återbetala skulderna, och så småningom till överskuldsättning. Regeringen bedömer</w:t>
      </w:r>
      <w:r>
        <w:t xml:space="preserve"> därför</w:t>
      </w:r>
      <w:r w:rsidRPr="009C72BB">
        <w:t xml:space="preserve"> att e</w:t>
      </w:r>
      <w:r>
        <w:t>tt sänkt räntetak bör leda</w:t>
      </w:r>
      <w:r w:rsidRPr="009C72BB">
        <w:t xml:space="preserve"> till att kreditgivare blir mer restriktiva i sin utlåning till konsumenter med små ekonomiska marginaler och skapa ett starkare incitament att göra mer noggranna kreditprövningar. Detta motverkar</w:t>
      </w:r>
      <w:r>
        <w:t xml:space="preserve"> </w:t>
      </w:r>
      <w:r w:rsidRPr="009C72BB">
        <w:t xml:space="preserve">kreditgivning som leder till överskuldsättning. </w:t>
      </w:r>
    </w:p>
    <w:p w14:paraId="0DB0B1CF" w14:textId="77777777" w:rsidR="00D67215" w:rsidRPr="000B4991" w:rsidRDefault="00D67215" w:rsidP="008E7F88">
      <w:pPr>
        <w:pStyle w:val="Brdtextmedindrag"/>
      </w:pPr>
      <w:r>
        <w:t>Ett sänkt räntetak kan få till följd att vissa kreditgivare kommer att kom</w:t>
      </w:r>
      <w:r>
        <w:softHyphen/>
        <w:t>pensera för minskade ränteintäkter genom att höja räntorna på kreditpro</w:t>
      </w:r>
      <w:r>
        <w:softHyphen/>
        <w:t xml:space="preserve">dukter som ligger inom räntetaket, och att vissa konsumentkrediter därmed blir dyrare. Finansinspektionens utvärdering av det nuvarande räntetaket ger stöd för att det finns en risk för en sådan normerande effekt. Eftersom syftet med räntetaket är att minska utbudet av de allra dyraste krediterna anser regeringen att detta är en effekt av ett sänkt räntetak som kan godtas. </w:t>
      </w:r>
    </w:p>
    <w:p w14:paraId="4EA20C45" w14:textId="77777777" w:rsidR="00D67215" w:rsidRDefault="00D67215" w:rsidP="008E7F88">
      <w:pPr>
        <w:pStyle w:val="Brdtextmedindrag"/>
      </w:pPr>
      <w:r>
        <w:t xml:space="preserve">Ett sänkt räntetak skulle även kunna leda till en ökad lånebenägenhet om priserna på krediterna sjunker, och därmed en risk för att konsumenter kommer att låna högre belopp, något som även </w:t>
      </w:r>
      <w:r>
        <w:rPr>
          <w:i/>
          <w:iCs/>
        </w:rPr>
        <w:t>Brixo AB</w:t>
      </w:r>
      <w:r>
        <w:t xml:space="preserve"> tar upp. Finans</w:t>
      </w:r>
      <w:r>
        <w:softHyphen/>
        <w:t>inspektionen konstaterar i sin utvärdering att införandet av det nuvarande räntetaket har haft en sådan effekt, men att lånekostnaden trots det i genomsnitt hade minskat med 15 procent till följd av de lägre räntorna. Enligt utredningens beräkningar skulle en sänkning av räntetaket kunna medföra att konsumenter som i dag tar ett lån i genomsnitt kommer att låna 4 procent mer. Som utredningen konstaterar handlar det alltså om en mar</w:t>
      </w:r>
      <w:r>
        <w:softHyphen/>
        <w:t>ginell eventuell ökning av lånebenägenheten. Att kreditbeloppen är h</w:t>
      </w:r>
      <w:r w:rsidRPr="00662D47">
        <w:t>ögre än tidigare</w:t>
      </w:r>
      <w:r>
        <w:t xml:space="preserve"> kan vidare vara en indikation </w:t>
      </w:r>
      <w:r w:rsidRPr="00662D47">
        <w:t>på att kreditgivningen inriktas på konsumenter med bättre kreditvärdighet</w:t>
      </w:r>
      <w:r>
        <w:t xml:space="preserve"> eftersom </w:t>
      </w:r>
      <w:r w:rsidRPr="00662D47">
        <w:t>kreditgivare</w:t>
      </w:r>
      <w:r>
        <w:t xml:space="preserve"> </w:t>
      </w:r>
      <w:r w:rsidRPr="00662D47">
        <w:t xml:space="preserve">riskerar mer vid utlåning av </w:t>
      </w:r>
      <w:r>
        <w:t>högre</w:t>
      </w:r>
      <w:r w:rsidRPr="00662D47">
        <w:t xml:space="preserve"> belopp. </w:t>
      </w:r>
      <w:r>
        <w:t>Risken för att ett sänkt räntetak leder till att konsumenter lånar mer utgör mot den bakgrunden inte ett tillräckligt skäl för att avstå från en sänkning av räntetaket.</w:t>
      </w:r>
    </w:p>
    <w:p w14:paraId="39BD8424" w14:textId="77777777" w:rsidR="00D67215" w:rsidRDefault="00D67215" w:rsidP="008E7F88">
      <w:pPr>
        <w:pStyle w:val="Brdtextmedindrag"/>
      </w:pPr>
      <w:r>
        <w:t xml:space="preserve">Enligt </w:t>
      </w:r>
      <w:r>
        <w:rPr>
          <w:i/>
          <w:iCs/>
        </w:rPr>
        <w:t>Finansbolagens Förening</w:t>
      </w:r>
      <w:r>
        <w:t xml:space="preserve"> och </w:t>
      </w:r>
      <w:r>
        <w:rPr>
          <w:i/>
          <w:iCs/>
        </w:rPr>
        <w:t>Svensk Inkasso</w:t>
      </w:r>
      <w:r>
        <w:t>, som avstyrker förslaget,</w:t>
      </w:r>
      <w:r>
        <w:rPr>
          <w:i/>
          <w:iCs/>
        </w:rPr>
        <w:t xml:space="preserve"> </w:t>
      </w:r>
      <w:r>
        <w:t xml:space="preserve">riskerar ett sänkt räntetak att leda till att konsumenter med lägre inkomster exkluderas från kreditmarknaden, trots att de är kreditvärdiga. Liknande synpunkter framförs av </w:t>
      </w:r>
      <w:r>
        <w:rPr>
          <w:i/>
          <w:iCs/>
        </w:rPr>
        <w:t>Brixo AB</w:t>
      </w:r>
      <w:r>
        <w:t xml:space="preserve">, som också avstyrker förslaget. Regeringen delar utredningens bedömning att det finns ett utrymme för att sänka det nuvarande räntetaket utan att det finns någon större risk för en sådan effekt. </w:t>
      </w:r>
      <w:r w:rsidRPr="00662D47">
        <w:t xml:space="preserve">Syftet med </w:t>
      </w:r>
      <w:r>
        <w:t xml:space="preserve">ett </w:t>
      </w:r>
      <w:r w:rsidRPr="00662D47">
        <w:t xml:space="preserve">räntetak är att </w:t>
      </w:r>
      <w:r>
        <w:t>motverka a</w:t>
      </w:r>
      <w:r w:rsidRPr="00662D47">
        <w:t xml:space="preserve">tt </w:t>
      </w:r>
      <w:r>
        <w:t xml:space="preserve">dyra </w:t>
      </w:r>
      <w:r w:rsidRPr="00662D47">
        <w:t>krediter beviljas konsumenter som riskerar att inte kunna fullgöra</w:t>
      </w:r>
      <w:r>
        <w:t xml:space="preserve"> </w:t>
      </w:r>
      <w:r w:rsidRPr="00662D47">
        <w:t>kreditåtagande</w:t>
      </w:r>
      <w:r>
        <w:t xml:space="preserve">t, inte att </w:t>
      </w:r>
      <w:r w:rsidRPr="00662D47">
        <w:t xml:space="preserve">helt förhindra kreditgivning </w:t>
      </w:r>
      <w:r>
        <w:t xml:space="preserve">till konsumenter </w:t>
      </w:r>
      <w:r w:rsidRPr="00662D47">
        <w:t xml:space="preserve">som innebär vissa risker för kreditgivarna. </w:t>
      </w:r>
      <w:r>
        <w:t xml:space="preserve">Räntetaket behöver därför ligga på en välavvägd nivå, och regeringen återkommer till den frågan nedan. </w:t>
      </w:r>
    </w:p>
    <w:p w14:paraId="36832116" w14:textId="77777777" w:rsidR="00D67215" w:rsidRPr="002E61B8" w:rsidRDefault="00D67215" w:rsidP="008E7F88">
      <w:pPr>
        <w:pStyle w:val="Brdtextmedindrag"/>
        <w:rPr>
          <w:spacing w:val="-2"/>
        </w:rPr>
      </w:pPr>
      <w:r w:rsidRPr="00094AA7">
        <w:rPr>
          <w:spacing w:val="-2"/>
        </w:rPr>
        <w:lastRenderedPageBreak/>
        <w:t>Sammanfattningsvis anser regeringen att en sänkning av det nuvarande räntetaket är en motiverad och ändamålsenlig åtgärd för att motverka risk</w:t>
      </w:r>
      <w:r w:rsidRPr="00094AA7">
        <w:rPr>
          <w:spacing w:val="-2"/>
        </w:rPr>
        <w:softHyphen/>
        <w:t>fylld kreditgivning och överskuldsättning. Räntetaket bör därför sänkas och  gälla både krediträntan och dröjsmålsräntan. Om samma räntetak inte gäller för dröjsmålsräntan finns det risk för att kreditgivare höjer dröjs</w:t>
      </w:r>
      <w:r w:rsidRPr="00094AA7">
        <w:rPr>
          <w:spacing w:val="-2"/>
        </w:rPr>
        <w:softHyphen/>
        <w:t>målsräntan för att kompensera för de minskade ränteintäkter som en lägre kreditränta inne</w:t>
      </w:r>
      <w:r w:rsidRPr="00094AA7">
        <w:rPr>
          <w:spacing w:val="-2"/>
        </w:rPr>
        <w:softHyphen/>
        <w:t>bär. Det skulle öppna upp för att dyra krediter fortsatt lämnas till utsatta konsumenter med otillräcklig återbetalningsförmåga, och att den önskade effekten av ett sänkt räntetak därmed uteblir.</w:t>
      </w:r>
    </w:p>
    <w:p w14:paraId="5F9911D2" w14:textId="77777777" w:rsidR="00D67215" w:rsidRDefault="00D67215" w:rsidP="008E7F88">
      <w:pPr>
        <w:pStyle w:val="Rubrik5utannumrering"/>
      </w:pPr>
      <w:r w:rsidRPr="00220EC7">
        <w:t>Räntetaket</w:t>
      </w:r>
      <w:r>
        <w:t xml:space="preserve"> bör sänkas från 40 till 20 procentenheter</w:t>
      </w:r>
    </w:p>
    <w:p w14:paraId="0E4D9469" w14:textId="77777777" w:rsidR="00D67215" w:rsidRPr="00365104" w:rsidRDefault="00D67215" w:rsidP="008E7F88">
      <w:pPr>
        <w:pStyle w:val="Brdtextmedindrag"/>
        <w:ind w:firstLine="0"/>
        <w:rPr>
          <w:spacing w:val="-2"/>
        </w:rPr>
      </w:pPr>
      <w:r>
        <w:t>Räntetaket syftar till att</w:t>
      </w:r>
      <w:r w:rsidRPr="00662D47">
        <w:t xml:space="preserve"> åstadkomma en större restriktivitet i utlåningen av krediter </w:t>
      </w:r>
      <w:r>
        <w:t>så att</w:t>
      </w:r>
      <w:r w:rsidRPr="00662D47">
        <w:t xml:space="preserve"> färre krediter beviljas konsumenter som riskerar att</w:t>
      </w:r>
      <w:r>
        <w:t xml:space="preserve"> få betal</w:t>
      </w:r>
      <w:r>
        <w:softHyphen/>
        <w:t>ningsproblem och hamna i överskuldsättning. En sänkning av taket inne</w:t>
      </w:r>
      <w:r>
        <w:softHyphen/>
        <w:t xml:space="preserve">bär ett ingrepp i avtalsfriheten och det är därför, som </w:t>
      </w:r>
      <w:r>
        <w:rPr>
          <w:i/>
          <w:iCs/>
        </w:rPr>
        <w:t>Svenskt Näringsliv</w:t>
      </w:r>
      <w:r>
        <w:t xml:space="preserve"> framhåller, viktigt att räntetaket kalibreras så att det inte inverkar negativt på kreditgivningen i stort. </w:t>
      </w:r>
      <w:r w:rsidRPr="00037712">
        <w:t xml:space="preserve">Samtidigt som utlåningen bör bli mer restriktiv, </w:t>
      </w:r>
      <w:r>
        <w:t>bör det</w:t>
      </w:r>
      <w:r w:rsidRPr="00037712">
        <w:t xml:space="preserve"> fortsatt finn</w:t>
      </w:r>
      <w:r>
        <w:t>a</w:t>
      </w:r>
      <w:r w:rsidRPr="00037712">
        <w:t>s ett utrymme för kreditgivare att differen</w:t>
      </w:r>
      <w:r>
        <w:softHyphen/>
      </w:r>
      <w:r w:rsidRPr="00037712">
        <w:t>tiera sina krediterbjudanden och rikta in sig på olika konsumentgrupper.</w:t>
      </w:r>
      <w:r>
        <w:t xml:space="preserve"> </w:t>
      </w:r>
      <w:r w:rsidRPr="00365104">
        <w:rPr>
          <w:spacing w:val="-2"/>
        </w:rPr>
        <w:t>Ett räntetak bör därför inte helt förhindra kreditgivning till konsumenter som är förknip</w:t>
      </w:r>
      <w:r>
        <w:rPr>
          <w:spacing w:val="-2"/>
        </w:rPr>
        <w:softHyphen/>
      </w:r>
      <w:r w:rsidRPr="00365104">
        <w:rPr>
          <w:spacing w:val="-2"/>
        </w:rPr>
        <w:t xml:space="preserve">pad med viss risk för kreditgivarna, så länge som konsumenten bedöms vara kreditvärdig vid en kreditprövning. Det </w:t>
      </w:r>
      <w:r>
        <w:rPr>
          <w:spacing w:val="-2"/>
        </w:rPr>
        <w:t>behöver</w:t>
      </w:r>
      <w:r w:rsidRPr="00365104">
        <w:rPr>
          <w:spacing w:val="-2"/>
        </w:rPr>
        <w:t xml:space="preserve"> alltså finnas kvar ett utrymme för en räntesättning som tar hänsyn till riskerna med krediten. </w:t>
      </w:r>
    </w:p>
    <w:p w14:paraId="514341EE" w14:textId="77777777" w:rsidR="00D67215" w:rsidRDefault="00D67215" w:rsidP="008E7F88">
      <w:pPr>
        <w:pStyle w:val="Brdtextmedindrag"/>
      </w:pPr>
      <w:r w:rsidRPr="00E76516">
        <w:t>Utredningen</w:t>
      </w:r>
      <w:r w:rsidRPr="00662D47">
        <w:t xml:space="preserve"> föreslår </w:t>
      </w:r>
      <w:r>
        <w:t xml:space="preserve">att räntetaket sänks från 40 till 20 procentenheter, dvs. att varken krediträntan eller dröjsmålsräntan ska </w:t>
      </w:r>
      <w:r w:rsidRPr="00662D47">
        <w:t xml:space="preserve">få vara </w:t>
      </w:r>
      <w:r>
        <w:t>mer</w:t>
      </w:r>
      <w:r w:rsidRPr="00662D47">
        <w:t xml:space="preserve"> än </w:t>
      </w:r>
      <w:r>
        <w:t>2</w:t>
      </w:r>
      <w:r w:rsidRPr="00662D47">
        <w:t>0 procent</w:t>
      </w:r>
      <w:r>
        <w:t>enheter</w:t>
      </w:r>
      <w:r w:rsidRPr="00662D47">
        <w:t xml:space="preserve"> högre än den vid varje tid gällande referensräntan enligt 9</w:t>
      </w:r>
      <w:r>
        <w:t> §</w:t>
      </w:r>
      <w:r w:rsidRPr="00662D47">
        <w:t xml:space="preserve"> räntelagen.</w:t>
      </w:r>
      <w:r w:rsidRPr="00425A75">
        <w:t xml:space="preserve"> </w:t>
      </w:r>
      <w:r>
        <w:t>Enligt utredningens beräkningar skulle ett räntetak på 20 procentenheter över referensräntan sammantaget, om man beaktar lån från samtliga långivare, motsvara en total minskning i volym (i kronor) av alla nya blancolån med 1 procent. När det gäller påverkan på konsumentkredit</w:t>
      </w:r>
      <w:r>
        <w:softHyphen/>
        <w:t>institutens långivning bedöms det sänkta räntetaket påverka ytterligare 8 procent av de som tar blancolån och dämpa volymen av de krediter som i dag betecknas som högkostnadskrediter med 67 procent. Utlåningen av övriga blancolån från konsumentkreditinstituten bedöms minska med 12 procent. Samtidigt bedöms andelen av alla blancolån som i dag är högkost</w:t>
      </w:r>
      <w:r>
        <w:softHyphen/>
        <w:t>nadskrediter minska med 73 procent.</w:t>
      </w:r>
    </w:p>
    <w:p w14:paraId="1C4533BC" w14:textId="77777777" w:rsidR="00D67215" w:rsidRDefault="00D67215" w:rsidP="008E7F88">
      <w:pPr>
        <w:pStyle w:val="Brdtextmedindrag"/>
      </w:pPr>
      <w:r>
        <w:t xml:space="preserve">De flesta remissinstanser tillstyrker eller har inga invändningar mot utredningens förslag. </w:t>
      </w:r>
      <w:r w:rsidRPr="00A76356">
        <w:rPr>
          <w:i/>
          <w:iCs/>
        </w:rPr>
        <w:t>Kronofogdemyndigheten</w:t>
      </w:r>
      <w:r>
        <w:rPr>
          <w:i/>
          <w:iCs/>
        </w:rPr>
        <w:t xml:space="preserve"> </w:t>
      </w:r>
      <w:r>
        <w:t xml:space="preserve">anser att den föreslagna sänkningen av räntetaket är viktig för att säkerställa mer noggranna </w:t>
      </w:r>
      <w:r w:rsidRPr="00BE538D">
        <w:rPr>
          <w:spacing w:val="-2"/>
        </w:rPr>
        <w:t>kredit</w:t>
      </w:r>
      <w:r w:rsidRPr="00BE538D">
        <w:rPr>
          <w:spacing w:val="-2"/>
        </w:rPr>
        <w:softHyphen/>
        <w:t xml:space="preserve">prövningar och minska utbudet av de mest riskfyllda krediterna. </w:t>
      </w:r>
      <w:r w:rsidRPr="00BE538D">
        <w:rPr>
          <w:i/>
          <w:iCs/>
          <w:spacing w:val="-2"/>
        </w:rPr>
        <w:t>Finans</w:t>
      </w:r>
      <w:r>
        <w:rPr>
          <w:i/>
          <w:iCs/>
          <w:spacing w:val="-2"/>
        </w:rPr>
        <w:softHyphen/>
      </w:r>
      <w:r w:rsidRPr="00BE538D">
        <w:rPr>
          <w:i/>
          <w:iCs/>
          <w:spacing w:val="-2"/>
        </w:rPr>
        <w:t>inspektionen</w:t>
      </w:r>
      <w:r>
        <w:t xml:space="preserve"> bedömer att den föreslagna nivån är sådan att den inte bör begränsa utlåning till andra konsumenter än de med förhöjda risker, och enligt</w:t>
      </w:r>
      <w:r w:rsidRPr="009B2AAA">
        <w:rPr>
          <w:i/>
          <w:iCs/>
        </w:rPr>
        <w:t xml:space="preserve"> </w:t>
      </w:r>
      <w:r w:rsidRPr="00A76356">
        <w:rPr>
          <w:i/>
          <w:iCs/>
        </w:rPr>
        <w:t>Konkurrensverket</w:t>
      </w:r>
      <w:r>
        <w:t xml:space="preserve"> medger den ett tillräckligt utrymme för bolag att differentiera sina erbjudanden och konkurrera effektivt om kunder på marknaden. Regeringen instämmer i bedömningen att den av </w:t>
      </w:r>
      <w:r w:rsidRPr="00FD0CB3">
        <w:t>utrednin</w:t>
      </w:r>
      <w:r>
        <w:t xml:space="preserve">gen </w:t>
      </w:r>
      <w:r w:rsidRPr="00662D47">
        <w:t>föreslagna nivå</w:t>
      </w:r>
      <w:r>
        <w:t xml:space="preserve">n </w:t>
      </w:r>
      <w:r w:rsidRPr="00662D47">
        <w:t>på räntetaket</w:t>
      </w:r>
      <w:r>
        <w:t xml:space="preserve"> framstår </w:t>
      </w:r>
      <w:r w:rsidRPr="00662D47">
        <w:t>som</w:t>
      </w:r>
      <w:r>
        <w:t xml:space="preserve"> </w:t>
      </w:r>
      <w:r w:rsidRPr="00662D47">
        <w:t>välavvägd</w:t>
      </w:r>
      <w:r>
        <w:t xml:space="preserve"> och lämplig</w:t>
      </w:r>
      <w:r w:rsidRPr="00662D47">
        <w:t>.</w:t>
      </w:r>
      <w:r>
        <w:t xml:space="preserve"> Den bedöms både </w:t>
      </w:r>
      <w:r w:rsidRPr="00662D47">
        <w:t xml:space="preserve">åstadkomma att utlåningen till de mest ekonomiskt utsatta konsumenterna </w:t>
      </w:r>
      <w:r>
        <w:t xml:space="preserve">påverkas och </w:t>
      </w:r>
      <w:r w:rsidRPr="00662D47">
        <w:t>blir mer restriktiv</w:t>
      </w:r>
      <w:r>
        <w:t xml:space="preserve">, </w:t>
      </w:r>
      <w:r w:rsidRPr="00662D47">
        <w:t xml:space="preserve">och att det fortfarande finns ett tillräckligt stort utrymme för kreditgivarna att vid prissättningen av krediterna ta hänsyn till sina risker och omständigheterna i det enskilda </w:t>
      </w:r>
      <w:r w:rsidRPr="00662D47">
        <w:lastRenderedPageBreak/>
        <w:t>fallet</w:t>
      </w:r>
      <w:r>
        <w:t>. Den</w:t>
      </w:r>
      <w:r w:rsidRPr="00662D47">
        <w:t xml:space="preserve"> föreslagna nivån</w:t>
      </w:r>
      <w:r>
        <w:t xml:space="preserve"> på räntetaket</w:t>
      </w:r>
      <w:r w:rsidRPr="00662D47">
        <w:t xml:space="preserve"> </w:t>
      </w:r>
      <w:r>
        <w:t>bör även</w:t>
      </w:r>
      <w:r w:rsidRPr="00662D47">
        <w:t xml:space="preserve"> ge kreditgivarna till</w:t>
      </w:r>
      <w:r>
        <w:softHyphen/>
      </w:r>
      <w:r w:rsidRPr="00662D47">
        <w:t>räckliga möjligheter att fortsättningsvis bestämma dröjsmålsräntan på ett sådant sätt att den får en preventiv effekt.</w:t>
      </w:r>
      <w:r>
        <w:t xml:space="preserve"> </w:t>
      </w:r>
    </w:p>
    <w:p w14:paraId="25DE78D5" w14:textId="77777777" w:rsidR="00D67215" w:rsidRDefault="00D67215" w:rsidP="008E7F88">
      <w:pPr>
        <w:pStyle w:val="Brdtextmedindrag"/>
        <w:rPr>
          <w:spacing w:val="-2"/>
        </w:rPr>
      </w:pPr>
      <w:r>
        <w:t xml:space="preserve">Enligt regeringens bedömning skulle en högre nivå på räntetaket än vad utredningen föreslår, exempelvis i spannet 25–30 procentenheter i enlighet med vad </w:t>
      </w:r>
      <w:r>
        <w:rPr>
          <w:i/>
          <w:iCs/>
        </w:rPr>
        <w:t>Brixo AB</w:t>
      </w:r>
      <w:r>
        <w:t xml:space="preserve"> förordar, inte i tillräcklig utsträckning minska utbudet av de mest riskfyllda konsumentkrediterna. Inte heller bedöms ett lägre räntetak än 20 procentenheter, vilket </w:t>
      </w:r>
      <w:r>
        <w:rPr>
          <w:i/>
          <w:iCs/>
        </w:rPr>
        <w:t xml:space="preserve">Sveriges Konsumenter </w:t>
      </w:r>
      <w:r>
        <w:t xml:space="preserve">och </w:t>
      </w:r>
      <w:r>
        <w:rPr>
          <w:i/>
          <w:iCs/>
          <w:spacing w:val="-2"/>
        </w:rPr>
        <w:t>Yrkesföre</w:t>
      </w:r>
      <w:r>
        <w:rPr>
          <w:i/>
          <w:iCs/>
          <w:spacing w:val="-2"/>
        </w:rPr>
        <w:softHyphen/>
        <w:t>ningen för budget- och skuldrådgivare i kommunal tjänst</w:t>
      </w:r>
      <w:r>
        <w:rPr>
          <w:i/>
          <w:iCs/>
        </w:rPr>
        <w:t xml:space="preserve"> </w:t>
      </w:r>
      <w:r>
        <w:t>förespråkar</w:t>
      </w:r>
      <w:r>
        <w:rPr>
          <w:spacing w:val="-2"/>
        </w:rPr>
        <w:t>, vara lämpligt.</w:t>
      </w:r>
      <w:r w:rsidRPr="00D60EDF">
        <w:rPr>
          <w:spacing w:val="-2"/>
        </w:rPr>
        <w:t xml:space="preserve"> </w:t>
      </w:r>
      <w:r>
        <w:rPr>
          <w:spacing w:val="-2"/>
        </w:rPr>
        <w:t>Utredningen har övervägt en sänkning av räntetaket till 15 procent</w:t>
      </w:r>
      <w:r>
        <w:rPr>
          <w:spacing w:val="-2"/>
        </w:rPr>
        <w:softHyphen/>
        <w:t xml:space="preserve">enheter, och bedömer att påverkan på konsumentkreditmarknaden i så fall skulle bli betydligt större. Storbankerna skulle i princip vara opåverkade, men för andra skulle påverkan bli stor. Exempelvis skulle drygt 33 procent av dem som tar lån hos nischbanker påverkas. Enligt utredningen skulle en sådan nivå riskera att i för stor utsträckning försvåra för konsumenter att få tillgång till krediter. Även </w:t>
      </w:r>
      <w:r w:rsidRPr="00D60EDF">
        <w:rPr>
          <w:i/>
          <w:iCs/>
          <w:spacing w:val="-2"/>
        </w:rPr>
        <w:t xml:space="preserve">Svenska Bankföreningen </w:t>
      </w:r>
      <w:r w:rsidRPr="00D60EDF">
        <w:rPr>
          <w:spacing w:val="-2"/>
        </w:rPr>
        <w:t xml:space="preserve">och </w:t>
      </w:r>
      <w:r w:rsidRPr="00D60EDF">
        <w:rPr>
          <w:i/>
          <w:iCs/>
          <w:spacing w:val="-2"/>
        </w:rPr>
        <w:t>Swedish FinTech Association</w:t>
      </w:r>
      <w:r>
        <w:rPr>
          <w:spacing w:val="-2"/>
        </w:rPr>
        <w:t xml:space="preserve"> framhåller denna risk. En sådan effekt är naturligtvis inte önsk</w:t>
      </w:r>
      <w:r>
        <w:rPr>
          <w:spacing w:val="-2"/>
        </w:rPr>
        <w:softHyphen/>
        <w:t xml:space="preserve">värd. </w:t>
      </w:r>
    </w:p>
    <w:p w14:paraId="62CE4C6F" w14:textId="77777777" w:rsidR="00D67215" w:rsidRPr="00A76356" w:rsidRDefault="00D67215" w:rsidP="008E7F88">
      <w:pPr>
        <w:pStyle w:val="Brdtextmedindrag"/>
      </w:pPr>
      <w:r>
        <w:rPr>
          <w:spacing w:val="-2"/>
        </w:rPr>
        <w:t xml:space="preserve">Enligt </w:t>
      </w:r>
      <w:r>
        <w:rPr>
          <w:i/>
          <w:iCs/>
          <w:spacing w:val="-2"/>
        </w:rPr>
        <w:t>Svensk Inkasso</w:t>
      </w:r>
      <w:r>
        <w:rPr>
          <w:spacing w:val="-2"/>
        </w:rPr>
        <w:t xml:space="preserve"> finns det en risk för att en räntesats som ligger strax under taket alltid kommer att betraktas som skälig, oavsett vad en mer nyans</w:t>
      </w:r>
      <w:r>
        <w:rPr>
          <w:spacing w:val="-2"/>
        </w:rPr>
        <w:softHyphen/>
        <w:t xml:space="preserve">erad prövning i domstol skulle ha kommit fram till, eftersom den ligger inom ramen för vad som är tillåtet. </w:t>
      </w:r>
      <w:r w:rsidRPr="00A54835">
        <w:rPr>
          <w:spacing w:val="-2"/>
        </w:rPr>
        <w:t xml:space="preserve">Syftet med räntetaket är </w:t>
      </w:r>
      <w:r>
        <w:rPr>
          <w:spacing w:val="-2"/>
        </w:rPr>
        <w:t xml:space="preserve">emellertid </w:t>
      </w:r>
      <w:r w:rsidRPr="00A54835">
        <w:rPr>
          <w:spacing w:val="-2"/>
        </w:rPr>
        <w:t xml:space="preserve">inte att ange vilken räntenivå som i varje enskilt fall är att anse som skälig, utan </w:t>
      </w:r>
      <w:r>
        <w:rPr>
          <w:spacing w:val="-2"/>
        </w:rPr>
        <w:t xml:space="preserve">att </w:t>
      </w:r>
      <w:r w:rsidRPr="00A54835">
        <w:rPr>
          <w:spacing w:val="-2"/>
        </w:rPr>
        <w:t xml:space="preserve">få till </w:t>
      </w:r>
      <w:r>
        <w:rPr>
          <w:spacing w:val="-2"/>
        </w:rPr>
        <w:t xml:space="preserve">mer </w:t>
      </w:r>
      <w:r w:rsidRPr="00A54835">
        <w:rPr>
          <w:spacing w:val="-2"/>
        </w:rPr>
        <w:t xml:space="preserve">rimliga villkor och motverka </w:t>
      </w:r>
      <w:r>
        <w:rPr>
          <w:spacing w:val="-2"/>
        </w:rPr>
        <w:t>riskfylld kreditgivning och överskuldsätt</w:t>
      </w:r>
      <w:r>
        <w:rPr>
          <w:spacing w:val="-2"/>
        </w:rPr>
        <w:softHyphen/>
        <w:t xml:space="preserve">ning. </w:t>
      </w:r>
      <w:r w:rsidRPr="00A54835">
        <w:rPr>
          <w:spacing w:val="-2"/>
        </w:rPr>
        <w:t>Räntetaket sätter en absolut yttersta gräns för hur hög kredit</w:t>
      </w:r>
      <w:r>
        <w:rPr>
          <w:spacing w:val="-2"/>
        </w:rPr>
        <w:t>räntan</w:t>
      </w:r>
      <w:r w:rsidRPr="00A54835">
        <w:rPr>
          <w:spacing w:val="-2"/>
        </w:rPr>
        <w:t xml:space="preserve"> och dröjsmålsräntan får vara</w:t>
      </w:r>
      <w:r>
        <w:rPr>
          <w:spacing w:val="-2"/>
        </w:rPr>
        <w:t>. Som</w:t>
      </w:r>
      <w:r w:rsidRPr="00A54835">
        <w:rPr>
          <w:spacing w:val="-2"/>
        </w:rPr>
        <w:t xml:space="preserve"> </w:t>
      </w:r>
      <w:r>
        <w:rPr>
          <w:spacing w:val="-2"/>
        </w:rPr>
        <w:t>framhölls i samband med att det nuvarande räntetaket infördes,</w:t>
      </w:r>
      <w:r w:rsidRPr="00A54835">
        <w:rPr>
          <w:spacing w:val="-2"/>
        </w:rPr>
        <w:t xml:space="preserve"> finns det andra bestämmelser som syftar till att begränsa användandet av </w:t>
      </w:r>
      <w:r>
        <w:rPr>
          <w:spacing w:val="-2"/>
        </w:rPr>
        <w:t xml:space="preserve">bl.a. </w:t>
      </w:r>
      <w:r w:rsidRPr="00A54835">
        <w:rPr>
          <w:spacing w:val="-2"/>
        </w:rPr>
        <w:t>alltför höga räntenivåer, t.ex. 31 och 36</w:t>
      </w:r>
      <w:r>
        <w:rPr>
          <w:spacing w:val="-2"/>
        </w:rPr>
        <w:t> </w:t>
      </w:r>
      <w:r w:rsidRPr="00A54835">
        <w:rPr>
          <w:spacing w:val="-2"/>
        </w:rPr>
        <w:t>§§ om ocker och oskäliga avtalsvillkor i avtalslagen och 9 kap. 5</w:t>
      </w:r>
      <w:r>
        <w:rPr>
          <w:spacing w:val="-2"/>
        </w:rPr>
        <w:t> </w:t>
      </w:r>
      <w:r w:rsidRPr="00A54835">
        <w:rPr>
          <w:spacing w:val="-2"/>
        </w:rPr>
        <w:t>§ om ocker i brotts</w:t>
      </w:r>
      <w:r>
        <w:rPr>
          <w:spacing w:val="-2"/>
        </w:rPr>
        <w:softHyphen/>
      </w:r>
      <w:r w:rsidRPr="00A54835">
        <w:rPr>
          <w:spacing w:val="-2"/>
        </w:rPr>
        <w:t xml:space="preserve">balken. För att bedöma om ett avtal är oskäligt eller om det är fråga om ocker måste det alltid i det enskilda fallet göras en samlad bedömning av räntan och lånevillkoren i övrigt (se t.ex. rättsfallet NJA 1995 s. 430). </w:t>
      </w:r>
      <w:r w:rsidRPr="00A76356">
        <w:t>Den nu före</w:t>
      </w:r>
      <w:r w:rsidRPr="00A76356">
        <w:softHyphen/>
        <w:t>slagna regleringen hindrar därmed inte att en kreditränta eller dröjsmåls</w:t>
      </w:r>
      <w:r>
        <w:softHyphen/>
      </w:r>
      <w:r w:rsidRPr="00A76356">
        <w:t xml:space="preserve">ränta som är lägre än räntetaket kan anses som oskälig och jämkas (prop. 2017/18:72 s. 23). </w:t>
      </w:r>
    </w:p>
    <w:p w14:paraId="1F571BFD" w14:textId="77777777" w:rsidR="00D67215" w:rsidRDefault="00D67215" w:rsidP="008E7F88">
      <w:pPr>
        <w:pStyle w:val="Brdtextmedindrag"/>
      </w:pPr>
      <w:r>
        <w:t xml:space="preserve">Sammanfattningsvis föreslår regeringen att räntetaket sänks till 20 procentenheter och, liksom i dag, relateras till den vid varje tid gällande referensräntan. </w:t>
      </w:r>
    </w:p>
    <w:p w14:paraId="6BD96E55" w14:textId="77777777" w:rsidR="00D67215" w:rsidRDefault="00D67215" w:rsidP="008E7F88">
      <w:pPr>
        <w:pStyle w:val="Rubrik5utannumrering"/>
      </w:pPr>
      <w:r>
        <w:t xml:space="preserve">Räntetaket bör utvidgas till att omfatta fler krediter </w:t>
      </w:r>
    </w:p>
    <w:p w14:paraId="0F6AA047" w14:textId="77777777" w:rsidR="00D67215" w:rsidRPr="00D51CF7" w:rsidRDefault="00D67215" w:rsidP="008E7F88">
      <w:pPr>
        <w:pStyle w:val="Brdtextmedindrag"/>
        <w:ind w:firstLine="0"/>
        <w:rPr>
          <w:spacing w:val="-2"/>
        </w:rPr>
      </w:pPr>
      <w:r>
        <w:t>Bestämmelserna om räntetak gäller i dag endast högkostnadskrediter. Det innebär att räntetaket inte gäller för krediter med en lägre effektiv ränta än referensräntan med ett tillägg av 30 procentenheter, krediter som huvud</w:t>
      </w:r>
      <w:r>
        <w:softHyphen/>
        <w:t xml:space="preserve">sakligen avser </w:t>
      </w:r>
      <w:r w:rsidRPr="00B50FBD">
        <w:rPr>
          <w:spacing w:val="-2"/>
        </w:rPr>
        <w:t>kreditköp och bostadskrediter. Att krediter som huvudsak</w:t>
      </w:r>
      <w:r>
        <w:rPr>
          <w:spacing w:val="-2"/>
        </w:rPr>
        <w:softHyphen/>
      </w:r>
      <w:r w:rsidRPr="00B50FBD">
        <w:rPr>
          <w:spacing w:val="-2"/>
        </w:rPr>
        <w:t>ligen avser kreditköp inte omfattas motiverades</w:t>
      </w:r>
      <w:r>
        <w:rPr>
          <w:spacing w:val="-2"/>
        </w:rPr>
        <w:t xml:space="preserve"> i samband med att den nuvarande regleringen för högkostnadskrediter infördes</w:t>
      </w:r>
      <w:r w:rsidRPr="00B50FBD">
        <w:rPr>
          <w:spacing w:val="-2"/>
        </w:rPr>
        <w:t xml:space="preserve"> med att det är en tämligen stor skillnad mellan en kredit kopplad till ett kreditköp och en fristående kredit,</w:t>
      </w:r>
      <w:r>
        <w:t xml:space="preserve"> då kreditköp i grunden är ett betalningsanstånd för en vara eller tjänst som kunden redan har fått. Vad gäller bostadslån anfördes att det ofta är fråga om en kredit som är förenad med säkerhet i bostaden. </w:t>
      </w:r>
      <w:r>
        <w:lastRenderedPageBreak/>
        <w:t xml:space="preserve">Varken kreditköp eller bostadskrediter ansågs vara förknippade med den problematik som då fanns med höga krediträntor och kostnader (prop. 2017/18:72 s. 16). </w:t>
      </w:r>
    </w:p>
    <w:p w14:paraId="08937EC4" w14:textId="77777777" w:rsidR="00D67215" w:rsidRDefault="00D67215" w:rsidP="008E7F88">
      <w:pPr>
        <w:pStyle w:val="Brdtextmedindrag"/>
      </w:pPr>
      <w:r w:rsidRPr="00B50FBD">
        <w:t>Utredningen</w:t>
      </w:r>
      <w:r>
        <w:t xml:space="preserve"> föreslår att räntetaket ska utvidgas till</w:t>
      </w:r>
      <w:r w:rsidRPr="00CD2C74">
        <w:t xml:space="preserve"> at</w:t>
      </w:r>
      <w:r>
        <w:t xml:space="preserve">t omfatta samtliga krediter enligt konsumentkreditlagen utom bostadskrediter. </w:t>
      </w:r>
      <w:r w:rsidRPr="008C6A3D">
        <w:t>Enligt utred</w:t>
      </w:r>
      <w:r>
        <w:softHyphen/>
      </w:r>
      <w:r w:rsidRPr="008C6A3D">
        <w:t>ningen</w:t>
      </w:r>
      <w:r>
        <w:t xml:space="preserve"> minimerar ett utvidgat räntetak risken för att kreditgivare anpassar sitt produktutbud för att inte träffas av regleringen, och innebär därmed ett starkare konsumentskydd. De flesta remissinstanser </w:t>
      </w:r>
      <w:r w:rsidRPr="008C6A3D">
        <w:t xml:space="preserve">tillstyrker eller har inga invändningar mot </w:t>
      </w:r>
      <w:r>
        <w:t>utredningens förslag</w:t>
      </w:r>
      <w:r w:rsidRPr="008C6A3D">
        <w:t>.</w:t>
      </w:r>
    </w:p>
    <w:p w14:paraId="1D72D6CF" w14:textId="77777777" w:rsidR="00D67215" w:rsidRPr="00435641" w:rsidRDefault="00D67215" w:rsidP="008E7F88">
      <w:pPr>
        <w:pStyle w:val="Brdtextmedindrag"/>
      </w:pPr>
      <w:r w:rsidRPr="00732D70">
        <w:rPr>
          <w:i/>
          <w:iCs/>
        </w:rPr>
        <w:t>Finansbolagens</w:t>
      </w:r>
      <w:r>
        <w:rPr>
          <w:i/>
          <w:iCs/>
        </w:rPr>
        <w:t xml:space="preserve"> Förening</w:t>
      </w:r>
      <w:r>
        <w:t xml:space="preserve"> avstyrker förslaget om ett utvidgat räntetak och anser att regleringen kring </w:t>
      </w:r>
      <w:r w:rsidRPr="009C299D">
        <w:t>högkostnadskrediter</w:t>
      </w:r>
      <w:r>
        <w:t xml:space="preserve"> bör behållas men justeras så att den inriktas på problemet med överskuldsättning och blir mer proportionell. Enligt föreningen kommer ett mer generellt tak att leda till att många konsumenter med lägre inkomster helt exkluderas från kreditmarknaden. </w:t>
      </w:r>
      <w:r w:rsidRPr="000117BE">
        <w:rPr>
          <w:i/>
          <w:iCs/>
        </w:rPr>
        <w:t>Svensk Inkasso</w:t>
      </w:r>
      <w:r w:rsidRPr="00930696">
        <w:t xml:space="preserve"> </w:t>
      </w:r>
      <w:r>
        <w:t xml:space="preserve">avstyrker förslaget av liknande skäl, och anser att det riskerar att påverka en mängd andra kreditgivare än sådana som lämnar s.k. snabblån och försvåra den ekonomiska situationen för många hushåll. </w:t>
      </w:r>
      <w:r>
        <w:rPr>
          <w:i/>
          <w:iCs/>
        </w:rPr>
        <w:t>Visa Europe Limited</w:t>
      </w:r>
      <w:r>
        <w:t xml:space="preserve"> anser att ett generellt räntetak inte leder till det bästa resultatet för konsumenten och att olika tak bör gälla för olika krediter för det fall ett räntetak införs, eftersom risken varierar.</w:t>
      </w:r>
    </w:p>
    <w:p w14:paraId="59A7801D" w14:textId="77777777" w:rsidR="00D67215" w:rsidRDefault="00D67215" w:rsidP="008E7F88">
      <w:pPr>
        <w:pStyle w:val="Brdtextmedindrag"/>
      </w:pPr>
      <w:bookmarkStart w:id="12" w:name="_Hlk135684380"/>
      <w:r>
        <w:t>Det nuvarande räntetaket var en av flera åtgärder som infördes i syfte att åstadkomma en mer ansvarsfull marknad för snabblån och andra högkost</w:t>
      </w:r>
      <w:r>
        <w:softHyphen/>
        <w:t>nadskrediter som erbjuds av konsumentkreditinstitut. Reformen inriktade sig på dessa krediter då det kvarstod betydande konsumentskyddsproblem på snabblånemarknaden. Utvecklingen tydde då på att många snabblån beviljades konsumenter som inte hade ekonomisk förmåga att fullgöra åtagandena enligt kreditavtalet, och statistik visade att antalet ansökningar om betalningsföreläggande som avser obetalda snabblån fortsatte att öka (prop. 2017/18:72 s. 12). Även i dag utmärker sig högkostnadskrediter i fråga om problem på konsumentkreditmarknaden, och problembilden är i princip densamma. Enligt utredningen ger s</w:t>
      </w:r>
      <w:r w:rsidRPr="00435641">
        <w:t xml:space="preserve">tatistiken en tydlig bild av att konsumentkreditinstituten generellt sett är </w:t>
      </w:r>
      <w:r>
        <w:t xml:space="preserve">mer </w:t>
      </w:r>
      <w:r w:rsidRPr="00435641">
        <w:t xml:space="preserve">beredda att ge krediter till konsumenter med högre risk att få betalningsproblem än </w:t>
      </w:r>
      <w:r>
        <w:t xml:space="preserve">vad </w:t>
      </w:r>
      <w:r w:rsidRPr="00435641">
        <w:t>övriga kredit</w:t>
      </w:r>
      <w:r>
        <w:softHyphen/>
      </w:r>
      <w:r w:rsidRPr="00435641">
        <w:t>givare är.</w:t>
      </w:r>
      <w:r>
        <w:t xml:space="preserve"> </w:t>
      </w:r>
      <w:r w:rsidRPr="00435641">
        <w:t>De krediter som erbjuds dessa konsumenter är dyra, eftersom risken för att konsumenten inte ska kunna betala tillbaka är stor</w:t>
      </w:r>
      <w:r>
        <w:t>, och är därmed särskilt riskfyllda och problematiska från ett överskuldsättnings</w:t>
      </w:r>
      <w:r>
        <w:softHyphen/>
        <w:t xml:space="preserve">perspektiv. </w:t>
      </w:r>
    </w:p>
    <w:p w14:paraId="09EACC3A" w14:textId="77777777" w:rsidR="00D67215" w:rsidRPr="0094271D" w:rsidRDefault="00D67215" w:rsidP="008E7F88">
      <w:pPr>
        <w:pStyle w:val="Brdtextmedindrag"/>
      </w:pPr>
      <w:r>
        <w:t>Den sänkning av räntetaket som regeringen nu föreslår kommer i prakti</w:t>
      </w:r>
      <w:r>
        <w:softHyphen/>
        <w:t>ken framför allt att påverka krediter som i dag lämnas av konsumentkredit</w:t>
      </w:r>
      <w:r>
        <w:softHyphen/>
        <w:t>institut. M</w:t>
      </w:r>
      <w:r w:rsidRPr="00435641">
        <w:t xml:space="preserve">ajoriteten av alla </w:t>
      </w:r>
      <w:r>
        <w:t xml:space="preserve">andra </w:t>
      </w:r>
      <w:r w:rsidRPr="00435641">
        <w:t>krediter som lämnas har</w:t>
      </w:r>
      <w:r>
        <w:t xml:space="preserve"> </w:t>
      </w:r>
      <w:r w:rsidRPr="00435641">
        <w:t xml:space="preserve">en ränta som är betydligt lägre än den nivå på </w:t>
      </w:r>
      <w:r>
        <w:t>ränte</w:t>
      </w:r>
      <w:r w:rsidRPr="00435641">
        <w:t>tak</w:t>
      </w:r>
      <w:r>
        <w:t>et</w:t>
      </w:r>
      <w:r w:rsidRPr="00435641">
        <w:t xml:space="preserve"> som nu föreslås</w:t>
      </w:r>
      <w:r>
        <w:t>. En sänkning av räntetaket bedöms därför ha marginell betydelse för andra kreditgivare än konsumentkreditinstitut.</w:t>
      </w:r>
      <w:r w:rsidRPr="00435641">
        <w:t xml:space="preserve"> </w:t>
      </w:r>
      <w:r>
        <w:t>Regeringen delar därför inte Svensk Inkassos och Finansbolagens Förenings uppfatt</w:t>
      </w:r>
      <w:r>
        <w:softHyphen/>
        <w:t>ning att en utvidgning av räntetaket riskerar att påverka en mängd andra kreditgivare än sådana som lämnar snabblån. Inte heller bedöms förslaget utgöra grogrund för en illegal låne</w:t>
      </w:r>
      <w:r>
        <w:softHyphen/>
        <w:t>marknad, vilket Finansbolagens Före</w:t>
      </w:r>
      <w:r>
        <w:softHyphen/>
        <w:t xml:space="preserve">ning befarar. Enligt utredningen finns det inget som talar för detta. </w:t>
      </w:r>
      <w:r w:rsidRPr="00652BAE">
        <w:rPr>
          <w:spacing w:val="-2"/>
        </w:rPr>
        <w:t>Det är samtidigt viktigt att säkerställa att konsu</w:t>
      </w:r>
      <w:r>
        <w:rPr>
          <w:spacing w:val="-2"/>
        </w:rPr>
        <w:softHyphen/>
      </w:r>
      <w:r w:rsidRPr="00652BAE">
        <w:rPr>
          <w:spacing w:val="-2"/>
        </w:rPr>
        <w:t>menter som förlorar kontrollen över sin ekonomiska situation och riskerar överskuldsättning har kännedom om sina möjligheter att få</w:t>
      </w:r>
      <w:r>
        <w:rPr>
          <w:spacing w:val="-2"/>
        </w:rPr>
        <w:t xml:space="preserve"> stöd och</w:t>
      </w:r>
      <w:r w:rsidRPr="00652BAE">
        <w:rPr>
          <w:spacing w:val="-2"/>
        </w:rPr>
        <w:t xml:space="preserve"> hjälp av t.ex. den kommunala budget- och skuldrådgivningen. </w:t>
      </w:r>
    </w:p>
    <w:p w14:paraId="0FA991EF" w14:textId="77777777" w:rsidR="00D67215" w:rsidRDefault="00D67215" w:rsidP="008E7F88">
      <w:pPr>
        <w:pStyle w:val="Brdtextmedindrag"/>
      </w:pPr>
      <w:r w:rsidRPr="004556D9">
        <w:rPr>
          <w:spacing w:val="-2"/>
        </w:rPr>
        <w:lastRenderedPageBreak/>
        <w:t>En utvidgning av räntetaket handlar om att stärka konsumentskyddet på området genom att minimera risken för att kreditgivare styr om sitt produkt</w:t>
      </w:r>
      <w:r w:rsidRPr="004556D9">
        <w:rPr>
          <w:spacing w:val="-2"/>
        </w:rPr>
        <w:softHyphen/>
        <w:t>utbud för att inte omfattas av räntetaket. I likhet med utredningen och fler</w:t>
      </w:r>
      <w:r w:rsidRPr="004556D9">
        <w:rPr>
          <w:spacing w:val="-2"/>
        </w:rPr>
        <w:softHyphen/>
        <w:t>talet remissinstanser, bl.a.</w:t>
      </w:r>
      <w:r>
        <w:rPr>
          <w:spacing w:val="-2"/>
        </w:rPr>
        <w:t xml:space="preserve"> </w:t>
      </w:r>
      <w:r w:rsidRPr="004556D9">
        <w:rPr>
          <w:i/>
          <w:iCs/>
          <w:spacing w:val="-2"/>
        </w:rPr>
        <w:t>Konsumentverket</w:t>
      </w:r>
      <w:r>
        <w:rPr>
          <w:i/>
          <w:iCs/>
          <w:spacing w:val="-2"/>
        </w:rPr>
        <w:t xml:space="preserve"> </w:t>
      </w:r>
      <w:r>
        <w:rPr>
          <w:spacing w:val="-2"/>
        </w:rPr>
        <w:t xml:space="preserve">och </w:t>
      </w:r>
      <w:r>
        <w:rPr>
          <w:i/>
          <w:iCs/>
          <w:spacing w:val="-2"/>
        </w:rPr>
        <w:t>Stockholms universitet (Juridiska fakultetsnämnden)</w:t>
      </w:r>
      <w:r w:rsidRPr="004556D9">
        <w:rPr>
          <w:spacing w:val="-2"/>
        </w:rPr>
        <w:t xml:space="preserve">, anser regeringen att tillämpningsområdet för räntetaket bör vara brett för att syftet med räntetaket ska uppnås. </w:t>
      </w:r>
      <w:r>
        <w:rPr>
          <w:spacing w:val="-2"/>
        </w:rPr>
        <w:t>Ett utvidgat räntetak bidrar också, s</w:t>
      </w:r>
      <w:r w:rsidRPr="004556D9">
        <w:rPr>
          <w:spacing w:val="-2"/>
        </w:rPr>
        <w:t xml:space="preserve">om </w:t>
      </w:r>
      <w:r w:rsidRPr="004556D9">
        <w:rPr>
          <w:i/>
          <w:iCs/>
          <w:spacing w:val="-2"/>
        </w:rPr>
        <w:t xml:space="preserve">Swedish FinTech Association </w:t>
      </w:r>
      <w:r w:rsidRPr="004556D9">
        <w:rPr>
          <w:spacing w:val="-2"/>
        </w:rPr>
        <w:t>påpekar</w:t>
      </w:r>
      <w:r>
        <w:rPr>
          <w:spacing w:val="-2"/>
        </w:rPr>
        <w:t xml:space="preserve">, </w:t>
      </w:r>
      <w:r w:rsidRPr="004556D9">
        <w:rPr>
          <w:spacing w:val="-2"/>
        </w:rPr>
        <w:t>till</w:t>
      </w:r>
      <w:r>
        <w:rPr>
          <w:spacing w:val="-2"/>
        </w:rPr>
        <w:t xml:space="preserve"> för</w:t>
      </w:r>
      <w:r>
        <w:rPr>
          <w:spacing w:val="-2"/>
        </w:rPr>
        <w:softHyphen/>
        <w:t xml:space="preserve">bättrad </w:t>
      </w:r>
      <w:r w:rsidRPr="004556D9">
        <w:rPr>
          <w:spacing w:val="-2"/>
        </w:rPr>
        <w:t xml:space="preserve">konkurrensneutralitet. </w:t>
      </w:r>
      <w:r w:rsidRPr="004556D9">
        <w:t>Åtgärder som medför ett bredare konsument</w:t>
      </w:r>
      <w:r>
        <w:softHyphen/>
      </w:r>
      <w:r w:rsidRPr="004556D9">
        <w:t xml:space="preserve">skydd är </w:t>
      </w:r>
      <w:r>
        <w:t>även</w:t>
      </w:r>
      <w:r w:rsidRPr="004556D9">
        <w:t xml:space="preserve"> i linje med</w:t>
      </w:r>
      <w:r>
        <w:t xml:space="preserve"> EU:s </w:t>
      </w:r>
      <w:r w:rsidRPr="004556D9">
        <w:t>nya konsumentkreditdirektiv</w:t>
      </w:r>
      <w:r>
        <w:t xml:space="preserve"> som antogs 2023.</w:t>
      </w:r>
      <w:r w:rsidRPr="004556D9">
        <w:t xml:space="preserve"> I direktivet föreskrivs att medlemsstaterna ska införa åtgär</w:t>
      </w:r>
      <w:r>
        <w:softHyphen/>
      </w:r>
      <w:r w:rsidRPr="004556D9">
        <w:t xml:space="preserve">der, t.ex. tak, i syfte att effektivt förhindra </w:t>
      </w:r>
      <w:r>
        <w:t xml:space="preserve">missbruk </w:t>
      </w:r>
      <w:r w:rsidRPr="004556D9">
        <w:t xml:space="preserve">och säkerställa att konsumenter inte debiteras alltför höga krediträntor, effektiva räntor eller sammanlagda kreditkostnader (artikel 31). </w:t>
      </w:r>
    </w:p>
    <w:p w14:paraId="77502E86" w14:textId="77777777" w:rsidR="00D67215" w:rsidRPr="004556D9" w:rsidRDefault="00D67215" w:rsidP="008E7F88">
      <w:pPr>
        <w:pStyle w:val="Brdtextmedindrag"/>
      </w:pPr>
      <w:r w:rsidRPr="004556D9">
        <w:t>Enligt regeringen är det sammantaget lämpligt att räntetaket, i enlighet med utredningens förslag, utvidgas till att omfatta samtliga krediter enligt konsumentkreditlagen utom bostadskrediter. De skäl som vid införandet av räntetaket motiverade att bostadskrediter inte skulle omfattas av ränte</w:t>
      </w:r>
      <w:r>
        <w:softHyphen/>
      </w:r>
      <w:r w:rsidRPr="004556D9">
        <w:t>taket gör sig</w:t>
      </w:r>
      <w:r>
        <w:t xml:space="preserve"> </w:t>
      </w:r>
      <w:r w:rsidRPr="004556D9">
        <w:t xml:space="preserve">enligt regeringen alltjämt gällande. </w:t>
      </w:r>
      <w:bookmarkEnd w:id="12"/>
      <w:r w:rsidRPr="004556D9">
        <w:t xml:space="preserve">Bostadskrediter omfattas inte heller av det nya konsumentkreditdirektivet. </w:t>
      </w:r>
    </w:p>
    <w:p w14:paraId="5A15CD6E" w14:textId="77777777" w:rsidR="00D67215" w:rsidRPr="000117BE" w:rsidRDefault="00D67215" w:rsidP="008E7F88">
      <w:pPr>
        <w:pStyle w:val="Rubrik5utannumrering"/>
      </w:pPr>
      <w:r>
        <w:t>Förbudet</w:t>
      </w:r>
      <w:r w:rsidRPr="000117BE">
        <w:t xml:space="preserve"> mot att ta ut an</w:t>
      </w:r>
      <w:r>
        <w:t>nan ersättning än</w:t>
      </w:r>
      <w:r w:rsidRPr="000117BE">
        <w:t xml:space="preserve"> dröjsmålsränta</w:t>
      </w:r>
      <w:r>
        <w:t xml:space="preserve"> bör gälla alla krediter som omfattas av räntetaket</w:t>
      </w:r>
      <w:r w:rsidRPr="000117BE">
        <w:t xml:space="preserve"> </w:t>
      </w:r>
    </w:p>
    <w:p w14:paraId="1176CD74" w14:textId="77777777" w:rsidR="00D67215" w:rsidRPr="00C43E00" w:rsidRDefault="00D67215" w:rsidP="008E7F88">
      <w:pPr>
        <w:pStyle w:val="Brdtextmedindrag"/>
        <w:ind w:firstLine="0"/>
        <w:rPr>
          <w:spacing w:val="-2"/>
        </w:rPr>
      </w:pPr>
      <w:r w:rsidRPr="00C43E00">
        <w:rPr>
          <w:spacing w:val="-2"/>
        </w:rPr>
        <w:t>I samband med att räntetaket för högkostnadskrediter infördes 2018, inför</w:t>
      </w:r>
      <w:r>
        <w:rPr>
          <w:spacing w:val="-2"/>
        </w:rPr>
        <w:softHyphen/>
      </w:r>
      <w:r w:rsidRPr="00C43E00">
        <w:rPr>
          <w:spacing w:val="-2"/>
        </w:rPr>
        <w:t>des även en begränsning för kreditgivare att ta ut ersättning med anledning av ett dröjsmål med betalningen (19 a § andra stycket konsumentkredit</w:t>
      </w:r>
      <w:r w:rsidRPr="00C43E00">
        <w:rPr>
          <w:spacing w:val="-2"/>
        </w:rPr>
        <w:softHyphen/>
        <w:t>lagen). Bestämmelsen innebär att konsumenten inte är skyldig att betala någon annan form av ersättning till kreditgivaren än dröjsmålsränta med anledning av dröjsmålet. Syftet är att kreditgivare inte ska kunna kringgå räntetak</w:t>
      </w:r>
      <w:r>
        <w:rPr>
          <w:spacing w:val="-2"/>
        </w:rPr>
        <w:t>et</w:t>
      </w:r>
      <w:r w:rsidRPr="00C43E00">
        <w:rPr>
          <w:spacing w:val="-2"/>
        </w:rPr>
        <w:t xml:space="preserve"> för dröjsmålsräntan genom att i stället ta ut eller höja befintliga dröjsmålsavgifter (prop. 2017/18:72 s. 22</w:t>
      </w:r>
      <w:r>
        <w:rPr>
          <w:spacing w:val="-2"/>
        </w:rPr>
        <w:t>–23</w:t>
      </w:r>
      <w:r w:rsidRPr="00C43E00">
        <w:rPr>
          <w:spacing w:val="-2"/>
        </w:rPr>
        <w:t xml:space="preserve">). </w:t>
      </w:r>
    </w:p>
    <w:p w14:paraId="15B4A27A" w14:textId="77777777" w:rsidR="00D67215" w:rsidRDefault="00D67215" w:rsidP="008E7F88">
      <w:pPr>
        <w:pStyle w:val="Brdtextmedindrag"/>
      </w:pPr>
      <w:r>
        <w:t>Regeringen föreslår nu att räntetaket, som också fortsättningsvis ska om</w:t>
      </w:r>
      <w:r>
        <w:softHyphen/>
        <w:t xml:space="preserve">fatta även dröjsmålsränta, ska utvidgas till att omfatta alla krediter enligt konsumentkreditlagen utom bostadskrediter. Som en följd av detta bör, i enlighet med utredningens förslag, även tillämpningsområdet för förbudet att ta ut annan form av ersättning än dröjsmålsränta vid konsumentens dröjsmål utvidgas på motsvarande sätt. Annars skulle kreditgivare kunna kringgå räntetaket för dröjsmålsränta genom att ta ut avgifter. </w:t>
      </w:r>
    </w:p>
    <w:p w14:paraId="52A8C9F4" w14:textId="191FFD81" w:rsidR="00D67215" w:rsidRDefault="00D67215" w:rsidP="00B73352">
      <w:pPr>
        <w:pStyle w:val="Brdtextmedindrag"/>
        <w:rPr>
          <w:spacing w:val="-2"/>
        </w:rPr>
      </w:pPr>
      <w:r>
        <w:t xml:space="preserve">Det innebär att konsumenten, när det gäller krediter som omfattas av det utvidgade räntetaket, inte kommer att vara skyldig att betala någon annan form av ersättning än dröjsmålsränta vid betalningsdröjsmål (se prop. 2017/18:72 s. 22–23 och 65 samt 5 § konsumentkreditlagen, jfr rättsfallet NJA 2024 s. 86). </w:t>
      </w:r>
      <w:r w:rsidRPr="00B55132">
        <w:rPr>
          <w:spacing w:val="-2"/>
        </w:rPr>
        <w:t>Bestämmelsen kommer inte</w:t>
      </w:r>
      <w:r>
        <w:rPr>
          <w:spacing w:val="-2"/>
        </w:rPr>
        <w:t xml:space="preserve"> heller i fortsättningen</w:t>
      </w:r>
      <w:r w:rsidRPr="00B55132">
        <w:rPr>
          <w:spacing w:val="-2"/>
        </w:rPr>
        <w:t xml:space="preserve"> hindra att konsumenten kan bli skyldig att ersätta kostnader enligt lagen (1981:739) om ersättning för inkassokostnader m.m.</w:t>
      </w:r>
      <w:r>
        <w:rPr>
          <w:spacing w:val="-2"/>
        </w:rPr>
        <w:t xml:space="preserve"> (se dock </w:t>
      </w:r>
      <w:r>
        <w:t>avsnitt 5.2 om kostnads</w:t>
      </w:r>
      <w:r>
        <w:softHyphen/>
        <w:t xml:space="preserve">tak), kostnader i den summariska processen hos Kronofogdemyndigheten eller rättegångskostnader i domstol (prop. 2017/18:72 s. 65). </w:t>
      </w:r>
      <w:r w:rsidRPr="00463D7E">
        <w:rPr>
          <w:spacing w:val="-2"/>
        </w:rPr>
        <w:t xml:space="preserve">Regeringen ser inget behov av att, som </w:t>
      </w:r>
      <w:r w:rsidRPr="00463D7E">
        <w:rPr>
          <w:i/>
          <w:iCs/>
          <w:spacing w:val="-2"/>
        </w:rPr>
        <w:t xml:space="preserve">Svenska Bankföreningen </w:t>
      </w:r>
      <w:r w:rsidRPr="00463D7E">
        <w:rPr>
          <w:spacing w:val="-2"/>
        </w:rPr>
        <w:t>föreslår, i lagen tydlig</w:t>
      </w:r>
      <w:r>
        <w:rPr>
          <w:spacing w:val="-2"/>
        </w:rPr>
        <w:softHyphen/>
      </w:r>
      <w:r w:rsidRPr="00463D7E">
        <w:rPr>
          <w:spacing w:val="-2"/>
        </w:rPr>
        <w:t>göra att även påminnelseavgifter får tas ut.</w:t>
      </w:r>
    </w:p>
    <w:p w14:paraId="30587A6C" w14:textId="77777777" w:rsidR="00D67215" w:rsidRDefault="00D67215" w:rsidP="008E7F88">
      <w:pPr>
        <w:pStyle w:val="Rubrik2"/>
      </w:pPr>
      <w:bookmarkStart w:id="13" w:name="_Toc175905191"/>
      <w:bookmarkStart w:id="14" w:name="_Toc177633584"/>
      <w:bookmarkStart w:id="15" w:name="_Hlk174371888"/>
      <w:r>
        <w:lastRenderedPageBreak/>
        <w:t>Skärpta regler om kostnadstak</w:t>
      </w:r>
      <w:bookmarkEnd w:id="13"/>
      <w:bookmarkEnd w:id="14"/>
    </w:p>
    <w:p w14:paraId="4D5D4079" w14:textId="77777777" w:rsidR="00D67215" w:rsidRPr="00722C4C" w:rsidRDefault="00D67215" w:rsidP="008E7F88">
      <w:pPr>
        <w:pStyle w:val="Brdtextram"/>
        <w:rPr>
          <w:spacing w:val="-2"/>
        </w:rPr>
      </w:pPr>
      <w:r w:rsidRPr="00722C4C">
        <w:rPr>
          <w:b/>
          <w:spacing w:val="-2"/>
        </w:rPr>
        <w:t>Regeringens förslag:</w:t>
      </w:r>
      <w:r w:rsidRPr="00722C4C">
        <w:rPr>
          <w:spacing w:val="-2"/>
        </w:rPr>
        <w:t xml:space="preserve"> Bestämmelserna om kostnadstak i konsument</w:t>
      </w:r>
      <w:r w:rsidRPr="00722C4C">
        <w:rPr>
          <w:spacing w:val="-2"/>
        </w:rPr>
        <w:softHyphen/>
        <w:t>kreditlagen ska få ett utvidgat tillämpningsområde och omfatta alla krediter enligt lagen utom bostadskrediter, kontokrediter som huvudsak</w:t>
      </w:r>
      <w:r>
        <w:rPr>
          <w:spacing w:val="-2"/>
        </w:rPr>
        <w:softHyphen/>
      </w:r>
      <w:r w:rsidRPr="00722C4C">
        <w:rPr>
          <w:spacing w:val="-2"/>
        </w:rPr>
        <w:t>ligen avser kreditköp och krediter som avser kreditköp där k</w:t>
      </w:r>
      <w:r>
        <w:rPr>
          <w:spacing w:val="-2"/>
        </w:rPr>
        <w:t>redit</w:t>
      </w:r>
      <w:r w:rsidRPr="00722C4C">
        <w:rPr>
          <w:spacing w:val="-2"/>
        </w:rPr>
        <w:t xml:space="preserve">beloppet inte överstiger </w:t>
      </w:r>
      <w:r>
        <w:rPr>
          <w:spacing w:val="-2"/>
        </w:rPr>
        <w:t>två</w:t>
      </w:r>
      <w:r w:rsidRPr="00722C4C">
        <w:rPr>
          <w:spacing w:val="-2"/>
        </w:rPr>
        <w:t xml:space="preserve"> procent av prisbasbeloppet. </w:t>
      </w:r>
    </w:p>
    <w:p w14:paraId="0D7F477D" w14:textId="77777777" w:rsidR="00D67215" w:rsidRDefault="00D67215" w:rsidP="008E7F88">
      <w:pPr>
        <w:pStyle w:val="Brdtextmedindragram"/>
        <w:rPr>
          <w:b/>
          <w:bCs/>
        </w:rPr>
      </w:pPr>
      <w:r>
        <w:t>Vidare ska ett särskilt kostnadstak för uppläggningsavgifter införas, som ska gälla för alla krediter utom bostadskrediter, och som innebär att sådana avgifter inte får överstiga en procent av prisbasbeloppet.</w:t>
      </w:r>
    </w:p>
    <w:p w14:paraId="66E63E9B" w14:textId="77777777" w:rsidR="00D67215" w:rsidRDefault="00D67215" w:rsidP="008E7F88">
      <w:pPr>
        <w:pStyle w:val="Brdtextmedindrag"/>
        <w:rPr>
          <w:sz w:val="8"/>
          <w:szCs w:val="8"/>
        </w:rPr>
      </w:pPr>
    </w:p>
    <w:p w14:paraId="29FCA2FE" w14:textId="77777777" w:rsidR="00D67215" w:rsidRDefault="00D67215" w:rsidP="008E7F88">
      <w:pPr>
        <w:pStyle w:val="Brdtextmedindrag"/>
      </w:pPr>
      <w:r>
        <w:rPr>
          <w:b/>
        </w:rPr>
        <w:t xml:space="preserve">Utredningens förslag </w:t>
      </w:r>
      <w:r>
        <w:rPr>
          <w:bCs/>
        </w:rPr>
        <w:t>ö</w:t>
      </w:r>
      <w:r>
        <w:t>verensstämmer delvis med regeringens. Utöver bostadskrediter föreslår utredningen att kontokrediter helt ska undantas från kostnadstaket, som ska benämnas ”absolut kostnadstak”. Utredningen föreslår också en annan lagteknisk lösning när det gäller det särskilda kost</w:t>
      </w:r>
      <w:r>
        <w:softHyphen/>
        <w:t xml:space="preserve">nadstaket för uppläggningsavgifter. </w:t>
      </w:r>
    </w:p>
    <w:p w14:paraId="5C05A637" w14:textId="77777777" w:rsidR="00D67215" w:rsidRPr="008B0DF5" w:rsidRDefault="00D67215" w:rsidP="008E7F88">
      <w:pPr>
        <w:pStyle w:val="Brdtextmedindrag"/>
      </w:pPr>
      <w:r w:rsidRPr="008B0DF5">
        <w:rPr>
          <w:b/>
          <w:bCs/>
        </w:rPr>
        <w:t xml:space="preserve">Remissinstanserna: </w:t>
      </w:r>
      <w:r w:rsidRPr="008B0DF5">
        <w:t xml:space="preserve">Flertalet remissinstanser, bl.a. </w:t>
      </w:r>
      <w:r w:rsidRPr="008B0DF5">
        <w:rPr>
          <w:i/>
          <w:iCs/>
        </w:rPr>
        <w:t>Finansinspektionen</w:t>
      </w:r>
      <w:r w:rsidRPr="008B0DF5">
        <w:t xml:space="preserve">, </w:t>
      </w:r>
      <w:r w:rsidRPr="008B0DF5">
        <w:rPr>
          <w:i/>
          <w:iCs/>
        </w:rPr>
        <w:t>Konkurrensverket</w:t>
      </w:r>
      <w:r w:rsidRPr="008B0DF5">
        <w:t>,</w:t>
      </w:r>
      <w:r w:rsidRPr="008B0DF5">
        <w:rPr>
          <w:i/>
          <w:iCs/>
        </w:rPr>
        <w:t xml:space="preserve"> Konsumentverket</w:t>
      </w:r>
      <w:r w:rsidRPr="008B0DF5">
        <w:t xml:space="preserve">, </w:t>
      </w:r>
      <w:r w:rsidRPr="008B0DF5">
        <w:rPr>
          <w:i/>
          <w:iCs/>
        </w:rPr>
        <w:t>Stockholms universitet (Juridiska fakultetsnämnden)</w:t>
      </w:r>
      <w:r w:rsidRPr="008B0DF5">
        <w:t xml:space="preserve"> och</w:t>
      </w:r>
      <w:r w:rsidRPr="008B0DF5">
        <w:rPr>
          <w:i/>
          <w:iCs/>
        </w:rPr>
        <w:t xml:space="preserve"> Svenskt Näringsliv</w:t>
      </w:r>
      <w:r w:rsidRPr="0063747C">
        <w:t xml:space="preserve">, </w:t>
      </w:r>
      <w:r w:rsidRPr="008B0DF5">
        <w:t xml:space="preserve">tillstyrker utredningens förslag eller har inga invändningar mot dem. Konsumentverket anser dock att kontokrediter bör omfattas av kostnadstaket, om inte </w:t>
      </w:r>
      <w:r>
        <w:t xml:space="preserve">mycket </w:t>
      </w:r>
      <w:r w:rsidRPr="008B0DF5">
        <w:t xml:space="preserve">starka skäl talar emot det. </w:t>
      </w:r>
    </w:p>
    <w:p w14:paraId="5FC671CE" w14:textId="77777777" w:rsidR="00D67215" w:rsidRDefault="00D67215" w:rsidP="008E7F88">
      <w:pPr>
        <w:pStyle w:val="Brdtextmedindrag"/>
      </w:pPr>
      <w:r>
        <w:rPr>
          <w:i/>
          <w:iCs/>
        </w:rPr>
        <w:t xml:space="preserve">Svenska Bankföreningen </w:t>
      </w:r>
      <w:r>
        <w:t>avstyrker förslaget om ett utvidgat kostnadstak i den del som innebär att kostnadstaket för en ny kredit ska omfatta kost</w:t>
      </w:r>
      <w:r>
        <w:softHyphen/>
        <w:t>naderna för en befintlig kredit, när någon annan som kreditgivaren har nära förbindelser med refinansierar krediten. Enligt Bankföreningen skulle en sådan ordning bli så komplex och kostsam att kreditgivare kommer att avstå från att lösa krediter hos en annan kreditgivare. Bankföreningen föreslår att det i stället införs en skyldighet för kreditgivare att upplysa konsu</w:t>
      </w:r>
      <w:r>
        <w:softHyphen/>
        <w:t>menten om att ett eventuellt kostnadstak inte följer med när en eller flera krediter löses med en ny kredit hos en annan kreditgivare.</w:t>
      </w:r>
    </w:p>
    <w:p w14:paraId="5B08E644" w14:textId="77777777" w:rsidR="00D67215" w:rsidRDefault="00D67215" w:rsidP="008E7F88">
      <w:pPr>
        <w:pStyle w:val="Brdtextmedindrag"/>
        <w:rPr>
          <w:spacing w:val="-2"/>
        </w:rPr>
      </w:pPr>
      <w:r>
        <w:t xml:space="preserve">Liknande synpunkter på förslaget om refinansiering lämnas av </w:t>
      </w:r>
      <w:r>
        <w:rPr>
          <w:i/>
          <w:iCs/>
        </w:rPr>
        <w:t>Finans</w:t>
      </w:r>
      <w:r>
        <w:rPr>
          <w:i/>
          <w:iCs/>
        </w:rPr>
        <w:softHyphen/>
        <w:t>bolagens Förening</w:t>
      </w:r>
      <w:r>
        <w:t xml:space="preserve"> som, i likhet med </w:t>
      </w:r>
      <w:r>
        <w:rPr>
          <w:i/>
          <w:iCs/>
        </w:rPr>
        <w:t>Svensk Inkasso</w:t>
      </w:r>
      <w:r>
        <w:t>, avstyrker utred</w:t>
      </w:r>
      <w:r>
        <w:softHyphen/>
        <w:t>ningens förslag. Enligt dessa remissinstanser är ett utvidgat kostnadstak en oproportionerlig åtgärd som bl.a. medför praktiska svårigheter och kost</w:t>
      </w:r>
      <w:r>
        <w:softHyphen/>
        <w:t xml:space="preserve">nader. </w:t>
      </w:r>
      <w:r>
        <w:rPr>
          <w:spacing w:val="-2"/>
        </w:rPr>
        <w:t>I stället anser de att reglerna kring högkostnadskrediter bör behållas, men skärpas genom att definitionen av en högkostnadskredit ändras. Finans</w:t>
      </w:r>
      <w:r>
        <w:rPr>
          <w:spacing w:val="-2"/>
        </w:rPr>
        <w:softHyphen/>
        <w:t xml:space="preserve">bolagens Förening och Svensk Inkasso, liksom </w:t>
      </w:r>
      <w:r>
        <w:rPr>
          <w:i/>
          <w:iCs/>
          <w:spacing w:val="-2"/>
        </w:rPr>
        <w:t>Svenska Bankföreningen</w:t>
      </w:r>
      <w:r>
        <w:rPr>
          <w:spacing w:val="-2"/>
        </w:rPr>
        <w:t>, anser att kostnader enligt lagen (1981:739) om ersättning för inkassokost</w:t>
      </w:r>
      <w:r>
        <w:rPr>
          <w:spacing w:val="-2"/>
        </w:rPr>
        <w:softHyphen/>
        <w:t>nader m.m. inte bör omfattas av kostnadstaket. När det gäller förslaget om ett särskilt tak för uppläggningsavgifter, anser Finansbolagens Förening och Svensk Inkasso</w:t>
      </w:r>
      <w:r>
        <w:t xml:space="preserve"> att det inte finns något regleringsbehov då det redan följer av gällande rätt att avgifter som överstiger kreditgivarens kostnader för krediten inte är tillåtna. </w:t>
      </w:r>
    </w:p>
    <w:p w14:paraId="7F76B742" w14:textId="77777777" w:rsidR="00D67215" w:rsidRDefault="00D67215" w:rsidP="008E7F88">
      <w:pPr>
        <w:pStyle w:val="Rubrik4utannumrering"/>
      </w:pPr>
      <w:r>
        <w:t>Skälen för regeringens förslag</w:t>
      </w:r>
    </w:p>
    <w:p w14:paraId="08616926" w14:textId="77777777" w:rsidR="00D67215" w:rsidRDefault="00D67215" w:rsidP="008E7F88">
      <w:pPr>
        <w:pStyle w:val="Rubrik5utannumrering"/>
        <w:spacing w:before="0"/>
      </w:pPr>
      <w:r>
        <w:t xml:space="preserve">Kostnadstakets tillämpningsområde bör utvidgas </w:t>
      </w:r>
    </w:p>
    <w:p w14:paraId="1C0B882F" w14:textId="77777777" w:rsidR="00D67215" w:rsidRDefault="00D67215" w:rsidP="008E7F88">
      <w:pPr>
        <w:pStyle w:val="Brdtextmedindrag"/>
        <w:ind w:firstLine="0"/>
        <w:rPr>
          <w:spacing w:val="-2"/>
        </w:rPr>
      </w:pPr>
      <w:bookmarkStart w:id="16" w:name="_Hlk168660830"/>
      <w:r>
        <w:t xml:space="preserve">Samtidigt med det nuvarande räntetaket infördes även ett kostnadstak för högkostnadskrediter. Kostnadstaket innebär att kostnaderna för krediten inte får överstiga ett belopp som motsvarar kreditbeloppet eller, i fråga om </w:t>
      </w:r>
      <w:r>
        <w:lastRenderedPageBreak/>
        <w:t>en kontokredit, varje enskilt utnyttjande av krediten som konsumenten har gjort (19 b § första stycket konsumentkreditlagen). Med kostnader avses kreditkostnader, dröjsmålsränta och kostnader enligt lagen om ersättning för inkassokostnader m.m. (19 b § andra stycket). För att kost</w:t>
      </w:r>
      <w:r>
        <w:softHyphen/>
        <w:t>nadstaket inte ska kunna kringgås finns även en bestämmelse som innebär att om kreditgivaren, eller någon annan som kreditgivaren har nära för</w:t>
      </w:r>
      <w:r>
        <w:softHyphen/>
        <w:t>bindelser med, helt eller delvis finansierar återbetalning av en högkost</w:t>
      </w:r>
      <w:r>
        <w:softHyphen/>
        <w:t>nadskredit genom att lämna konsumenten en ny högkostnadskredit, ska kostnadstaket för den nya krediten omfatta kostnaderna för den befintliga krediten (19 b § tredje stycket). Bestämmelserna om kostnadstak infördes bl.a. mot bakgrund av bedömningen att ett räntetak kunde leda till kredit</w:t>
      </w:r>
      <w:r>
        <w:softHyphen/>
        <w:t xml:space="preserve">produkter som utvecklas mot högre belopp och längre löptider. För en kredit med längre löptid eller där konsumenten är i dröjsmål med betalning finns det en risk för att kostnaderna kan bli stora och medföra svårigheter för konsumenten att återbetala krediten. </w:t>
      </w:r>
      <w:r>
        <w:rPr>
          <w:spacing w:val="-2"/>
        </w:rPr>
        <w:t>För att motverka skenande kostna</w:t>
      </w:r>
      <w:r>
        <w:rPr>
          <w:spacing w:val="-2"/>
        </w:rPr>
        <w:softHyphen/>
        <w:t>der för konsumenter och åstadkomma större restriktivitet i utlåningen till högriskkonsumenter infördes kostnadstaket som ett komplement till ränte</w:t>
      </w:r>
      <w:r>
        <w:rPr>
          <w:spacing w:val="-2"/>
        </w:rPr>
        <w:softHyphen/>
        <w:t>taket (prop. 2017/18:72 s. 25–26).</w:t>
      </w:r>
    </w:p>
    <w:p w14:paraId="01744174" w14:textId="77777777" w:rsidR="00D67215" w:rsidRDefault="00D67215" w:rsidP="008E7F88">
      <w:pPr>
        <w:pStyle w:val="Brdtextmedindrag"/>
        <w:rPr>
          <w:spacing w:val="-2"/>
        </w:rPr>
      </w:pPr>
      <w:r>
        <w:t xml:space="preserve">Regeringen föreslår nu att räntetaket ska sänkas och utvidgas till att omfatta fler krediter än högkostnadskrediter. Eftersom kostnadstaket utgör ett komplement till räntetaket framstår det som ändamålsenligt att även utvidga kostnadstaket för att upprätthålla ett adekvat konsumentskydd på området. De flesta remissinstanser tillstyrker eller har inga invändningar mot det. Flera av dem, bl.a. </w:t>
      </w:r>
      <w:r>
        <w:rPr>
          <w:i/>
          <w:iCs/>
        </w:rPr>
        <w:t>Finansinspektionen</w:t>
      </w:r>
      <w:r>
        <w:t xml:space="preserve"> och </w:t>
      </w:r>
      <w:r>
        <w:rPr>
          <w:i/>
          <w:iCs/>
        </w:rPr>
        <w:t>Kronofogdemyndig</w:t>
      </w:r>
      <w:r>
        <w:rPr>
          <w:i/>
          <w:iCs/>
        </w:rPr>
        <w:softHyphen/>
        <w:t>heten</w:t>
      </w:r>
      <w:r>
        <w:t xml:space="preserve">, </w:t>
      </w:r>
      <w:r>
        <w:rPr>
          <w:spacing w:val="-2"/>
        </w:rPr>
        <w:t>framhåller att en utvidgning av kostnadstaket är en mycket angelägen åtgärd som, t</w:t>
      </w:r>
      <w:r>
        <w:t xml:space="preserve">illsammans med ett sänkt och utvidgat räntetak, bedöms bidra till att det blir mindre fördelaktigt för kreditgivare att bevilja krediter till konsumenter med små marginaler och att konsumenter som </w:t>
      </w:r>
      <w:r>
        <w:rPr>
          <w:spacing w:val="-2"/>
        </w:rPr>
        <w:t>hamnar i över</w:t>
      </w:r>
      <w:r>
        <w:rPr>
          <w:spacing w:val="-2"/>
        </w:rPr>
        <w:softHyphen/>
        <w:t xml:space="preserve">skuldsättning får en reell möjlighet att återbetala sina skulder. </w:t>
      </w:r>
      <w:bookmarkEnd w:id="16"/>
    </w:p>
    <w:p w14:paraId="63FFB277" w14:textId="77777777" w:rsidR="00D67215" w:rsidRDefault="00D67215" w:rsidP="008E7F88">
      <w:pPr>
        <w:pStyle w:val="Brdtextmedindrag"/>
      </w:pPr>
      <w:r>
        <w:t>Regeringen konstaterar att även om skuldtillväxten generellt bör häm</w:t>
      </w:r>
      <w:r>
        <w:softHyphen/>
        <w:t>mas av ett sänkt räntetak genom att räntan genereras långsammare, kan en kredit som sträcker sig över lång tid, eller där konsumenten är i dröjsmål, ändå riskera att leda till att konsumenten får betala räntor och andra kost</w:t>
      </w:r>
      <w:r>
        <w:softHyphen/>
        <w:t>nader som betydligt överstiger det ursprungliga kreditbeloppet. Genom att hålla en skuld vid liv kan det vara möjligt för en kreditgivare att få betalt av konsumenten under en lång period. Möjligheten att ta ut dröjsmålsränta och tillgången till ett effektivt indrivningssystem gör att avkastningen på ett utlånat belopp kan bli god, även om konsumenten hamnar i betalnings</w:t>
      </w:r>
      <w:r>
        <w:softHyphen/>
        <w:t xml:space="preserve">dröjsmål. För en konsument med betalningssvårigheter kan det bli så att skulden efter ett tag blir omöjlig att betala tillbaka. </w:t>
      </w:r>
    </w:p>
    <w:p w14:paraId="636E6954" w14:textId="77777777" w:rsidR="00D67215" w:rsidRDefault="00D67215" w:rsidP="008E7F88">
      <w:pPr>
        <w:pStyle w:val="Brdtextmedindrag"/>
      </w:pPr>
      <w:r>
        <w:t>Ett kostnadstak innebär ett skydd mot att kostnaderna för konsumenten blir alltför höga och bidrar därmed till en större restriktivitet i utlåningen till konsumenter med sämre återbetalningsförmåga. Genom kostnadstaket kan k</w:t>
      </w:r>
      <w:r>
        <w:rPr>
          <w:spacing w:val="-2"/>
        </w:rPr>
        <w:t>onsumenten också förstå vad den totala kostnaden för krediten högst kan bli.</w:t>
      </w:r>
      <w:r>
        <w:t xml:space="preserve"> En annan viktigt fördel med ett kostnadstak, inte minst ur ett över</w:t>
      </w:r>
      <w:r>
        <w:softHyphen/>
        <w:t xml:space="preserve">skuldsättningsperspektiv, är att det innebär att det finns ett definitivt stopp för skuldtillväxten. Som några remissinstanser, bl.a. </w:t>
      </w:r>
      <w:r>
        <w:rPr>
          <w:i/>
          <w:iCs/>
        </w:rPr>
        <w:t>Yrkesföreningen för budget- och skuldrådgivare i kommunal tjänst</w:t>
      </w:r>
      <w:r>
        <w:t>, tar upp kan ett kostnadstak öka motivationen hos överskuldsatta att betala sina skulder när de ser att skulderna faktiskt minskar. Att skulden slutar att växa kan även öka kredit</w:t>
      </w:r>
      <w:r>
        <w:softHyphen/>
        <w:t>givares incitament att nå en uppgörelse och komma överens om en avbetal</w:t>
      </w:r>
      <w:r>
        <w:softHyphen/>
      </w:r>
      <w:r>
        <w:lastRenderedPageBreak/>
        <w:t xml:space="preserve">ningsplan med en konsument som är i betalningsdröjsmål. Regeringen anser därför, till skillnad från </w:t>
      </w:r>
      <w:r>
        <w:rPr>
          <w:i/>
          <w:iCs/>
        </w:rPr>
        <w:t>Svensk Inkasso</w:t>
      </w:r>
      <w:r>
        <w:t>, att det inte finns anledning att befara att ett utvidgat kostnadstak kommer att påverka betalnings</w:t>
      </w:r>
      <w:r>
        <w:softHyphen/>
        <w:t xml:space="preserve">moralen i samhället negativt. </w:t>
      </w:r>
    </w:p>
    <w:p w14:paraId="1DCBA89D" w14:textId="77777777" w:rsidR="00D67215" w:rsidRPr="00757944" w:rsidRDefault="00D67215" w:rsidP="008E7F88">
      <w:pPr>
        <w:pStyle w:val="Brdtextmedindrag"/>
        <w:rPr>
          <w:spacing w:val="-2"/>
        </w:rPr>
      </w:pPr>
      <w:r w:rsidRPr="00757944">
        <w:rPr>
          <w:i/>
          <w:iCs/>
          <w:spacing w:val="-2"/>
        </w:rPr>
        <w:t>Finansbolagens Förening</w:t>
      </w:r>
      <w:r w:rsidRPr="00757944">
        <w:rPr>
          <w:spacing w:val="-2"/>
        </w:rPr>
        <w:t xml:space="preserve"> anser att bestämmelserna om kostnadstak är oförenliga med sådana anståndsåtgärder, bl.a. avbetalningsplaner, som förutsätts enligt det nya konsumentkreditdirektivet (artikel 35). Regeringen delar inte den bedömningen och konstaterar att en liknande reglering finns i det nuvarande konsumentkreditdirektivet (artikel 16 a), som har genomförts i svensk rätt (prop. 2023/24:23).</w:t>
      </w:r>
    </w:p>
    <w:p w14:paraId="2910547F" w14:textId="77777777" w:rsidR="00D67215" w:rsidRDefault="00D67215" w:rsidP="008E7F88">
      <w:pPr>
        <w:pStyle w:val="Brdtextmedindrag"/>
      </w:pPr>
      <w:r>
        <w:t>Enligt Svensk Inkasso kommer ett utvidgat kostnadstak även att medföra att konsumenter blir mer riskbenägna vid kreditbeslut. Även om risken för detta inte kan uteslutas, bör den inte överdrivas. Ett utvidgat kostnadstak bedöms, särskilt tillsammans med ett sänkt och utvidgat räntetak, leda till att kreditgivare blir mer restriktiva i sin kreditgivning till konsumenter med låg återbetalningsförmåga.</w:t>
      </w:r>
    </w:p>
    <w:p w14:paraId="72864E39" w14:textId="77777777" w:rsidR="00D67215" w:rsidRDefault="00D67215" w:rsidP="008E7F88">
      <w:pPr>
        <w:pStyle w:val="Brdtextmedindrag"/>
      </w:pPr>
      <w:r>
        <w:rPr>
          <w:spacing w:val="-2"/>
        </w:rPr>
        <w:t>Kostnadstaket är alltså ett viktigt komplement till räntetaket när det gäller att motverka riskfylld kreditgivning och överskuldsättning. En utvidgning av kostnadstaket innebär ett förstärkt konsumentskydd mot riskfyllda krediter med långa löptider och växande kostnader vid betalnings</w:t>
      </w:r>
      <w:r>
        <w:rPr>
          <w:spacing w:val="-2"/>
        </w:rPr>
        <w:softHyphen/>
        <w:t>dröjsmål genom att skyddsreglerna tillämpas i fler fall än i dag. Ett utvidgat kostnads</w:t>
      </w:r>
      <w:r>
        <w:rPr>
          <w:spacing w:val="-2"/>
        </w:rPr>
        <w:softHyphen/>
        <w:t xml:space="preserve">tak kan även bidra till att minimera risken för att kreditgivare styr om sitt produktutbud för att inte omfattas av kostnadstaket. Som utredningen och bl.a. </w:t>
      </w:r>
      <w:r>
        <w:rPr>
          <w:i/>
          <w:iCs/>
          <w:spacing w:val="-2"/>
        </w:rPr>
        <w:t xml:space="preserve">Finansinspektionen </w:t>
      </w:r>
      <w:r>
        <w:rPr>
          <w:spacing w:val="-2"/>
        </w:rPr>
        <w:t>pekar på, möjliggör nuvarande regler att v</w:t>
      </w:r>
      <w:r>
        <w:t xml:space="preserve">issa kreditgivare erbjuder krediter till räntor som ligger strax under nivån för vad som räknas som en högkostnadskredit för att på så sätt undkomma kostnadstaket. Därigenom kan en kredit fortsätta att generera intäkter även om konsumenten hamnar i betalningsdröjsmål. Mot den bakgrunden </w:t>
      </w:r>
      <w:r>
        <w:rPr>
          <w:spacing w:val="-2"/>
        </w:rPr>
        <w:t xml:space="preserve">bör en utvidgning av kostnadstaket inte vara begränsad till högkostnadskrediter, vilket </w:t>
      </w:r>
      <w:r>
        <w:rPr>
          <w:i/>
          <w:iCs/>
          <w:spacing w:val="-2"/>
        </w:rPr>
        <w:t xml:space="preserve">Finansbolagens Förening </w:t>
      </w:r>
      <w:r>
        <w:rPr>
          <w:spacing w:val="-2"/>
        </w:rPr>
        <w:t xml:space="preserve">och </w:t>
      </w:r>
      <w:r>
        <w:rPr>
          <w:i/>
          <w:iCs/>
          <w:spacing w:val="-2"/>
        </w:rPr>
        <w:t>Svensk Inkasso</w:t>
      </w:r>
      <w:r>
        <w:rPr>
          <w:spacing w:val="-2"/>
        </w:rPr>
        <w:t xml:space="preserve"> förordar. För att syftet med kostnadstaket bättre ska uppnås bör utgångspunkten, liksom i fråga om räntetaket, vara att alla krediter enligt konsumentkreditlagen ska omfattas. Det bidrar också till förbättrad konkurrensneutralitet, och bedöms även vara i linje med </w:t>
      </w:r>
      <w:r>
        <w:t xml:space="preserve">EU:s nya konsumentkreditdirektiv. </w:t>
      </w:r>
    </w:p>
    <w:p w14:paraId="2573C27E" w14:textId="77777777" w:rsidR="00D67215" w:rsidRDefault="00D67215" w:rsidP="008E7F88">
      <w:pPr>
        <w:pStyle w:val="Brdtextmedindrag"/>
      </w:pPr>
      <w:r>
        <w:t>Regeringen anser sammanfattningsvis att tillämpningsområdet för kost</w:t>
      </w:r>
      <w:r>
        <w:softHyphen/>
        <w:t xml:space="preserve">nadstaket bör utvidgas. </w:t>
      </w:r>
    </w:p>
    <w:p w14:paraId="64F910E5" w14:textId="77777777" w:rsidR="00D67215" w:rsidRDefault="00D67215" w:rsidP="008E7F88">
      <w:pPr>
        <w:pStyle w:val="Rubrik5utannumrering"/>
        <w:rPr>
          <w:i w:val="0"/>
          <w:iCs/>
        </w:rPr>
      </w:pPr>
      <w:r>
        <w:t>Kreditköp bör omfattas av det utvidgade kostnadstaket</w:t>
      </w:r>
    </w:p>
    <w:p w14:paraId="420A1914" w14:textId="77777777" w:rsidR="00D67215" w:rsidRPr="00451917" w:rsidRDefault="00D67215" w:rsidP="008E7F88">
      <w:pPr>
        <w:pStyle w:val="Brdtextmedindrag"/>
        <w:ind w:firstLine="0"/>
        <w:rPr>
          <w:spacing w:val="-3"/>
        </w:rPr>
      </w:pPr>
      <w:r w:rsidRPr="00451917">
        <w:rPr>
          <w:spacing w:val="-3"/>
        </w:rPr>
        <w:t xml:space="preserve">Det nuvarande kostnadstaket omfattar inte krediter som huvudsakligen avser kreditköp, vilket bl.a. beror på att det ansågs vara en skillnad mellan en kredit kopplad till ett kreditköp och en fristående kredit, då kreditköp i grunden är ett betalningsanstånd för en vara eller tjänst som konsumenten redan har fått. Kreditköp ansågs inte heller vara förknippade med problematiken med höga krediträntor och kostnader (prop. 2017/18:72 s. 16). </w:t>
      </w:r>
    </w:p>
    <w:p w14:paraId="1870DFB9" w14:textId="77777777" w:rsidR="00D67215" w:rsidRDefault="00D67215" w:rsidP="008E7F88">
      <w:pPr>
        <w:pStyle w:val="Brdtextmedindrag"/>
        <w:rPr>
          <w:spacing w:val="-2"/>
        </w:rPr>
      </w:pPr>
      <w:r w:rsidRPr="00451917">
        <w:rPr>
          <w:spacing w:val="-2"/>
        </w:rPr>
        <w:t xml:space="preserve">Som utredningen konstaterar har </w:t>
      </w:r>
      <w:r>
        <w:rPr>
          <w:spacing w:val="-2"/>
        </w:rPr>
        <w:t xml:space="preserve">antalet </w:t>
      </w:r>
      <w:r w:rsidRPr="00451917">
        <w:rPr>
          <w:spacing w:val="-2"/>
        </w:rPr>
        <w:t>kreditköp ökat de senaste åren, bl.a. genom näthandeln, vilket har lett till att fler konsumenter får betalnings</w:t>
      </w:r>
      <w:r w:rsidRPr="00451917">
        <w:rPr>
          <w:spacing w:val="-2"/>
        </w:rPr>
        <w:softHyphen/>
        <w:t xml:space="preserve">problem. Enligt statistik från Kronofogdemyndigheten var näthandeln t.ex. den vanligaste orsaken till skulder bland unga kvinnor 2022 (Skuldsättning bland unga vuxna – Korta analyser nr 1 – 2022). </w:t>
      </w:r>
      <w:r>
        <w:t xml:space="preserve">Även om krediter som avser kreditköp i regel inte förknippas med höga räntor och stora kostnader </w:t>
      </w:r>
      <w:r>
        <w:lastRenderedPageBreak/>
        <w:t>i övrigt kan de, i likhet med andra typer av krediter, växa om konsumenten inte betalar i enlighet med avtalet och vara början till att konsumenten hamnar i en besvärlig ekonomisk situation som kan leda till överskuld</w:t>
      </w:r>
      <w:r>
        <w:softHyphen/>
        <w:t xml:space="preserve">sättning. Det är därför motiverat att krediter som avser kreditköp omfattas av det utvidgade kostnadstaket. </w:t>
      </w:r>
    </w:p>
    <w:p w14:paraId="3D436C50" w14:textId="77777777" w:rsidR="00D67215" w:rsidRDefault="00D67215" w:rsidP="008E7F88">
      <w:pPr>
        <w:pStyle w:val="Brdtextmedindrag"/>
      </w:pPr>
      <w:r>
        <w:t>Att låta alla kreditköp, oavsett storleken på krediten, omfattas av kost</w:t>
      </w:r>
      <w:r>
        <w:softHyphen/>
        <w:t>nadstaket skulle dock få oönskade konsekvenser. Som utredningen konsta</w:t>
      </w:r>
      <w:r>
        <w:softHyphen/>
        <w:t xml:space="preserve">terar skulle det få till följd att det vid kreditköp som avser mindre belopp inte skulle vara möjligt för en kreditgivare att vid betalningsdröjsmål få ersättning för t.ex. betalningspåminnelse eller inkassokrav. Enligt </w:t>
      </w:r>
      <w:r>
        <w:rPr>
          <w:i/>
          <w:iCs/>
        </w:rPr>
        <w:t>Swedish FinTech Association</w:t>
      </w:r>
      <w:r>
        <w:t xml:space="preserve"> kan ett kostnadstak utan ett nedre belopp därför ha en negativ påverkan på utbudet av krediter som avser kreditköp. Det skulle t.ex. kunna innebära att utbudet av fakturakrediter, som vid näthandel gör det möjligt för konsumenten att se och undersöka en vara innan betalning sker, begränsas. För att undvika dessa oönskade effekter bör det införas en nedre beloppsgräns för vilka kreditköp som ska omfattas av det utvidgade kostnadstaket. Den beloppsgräns som utredningen föreslår – två procent av prisbasbeloppet (1 146 kronor år 2024) – framstår som väl avvägd. </w:t>
      </w:r>
    </w:p>
    <w:p w14:paraId="5E9F0410" w14:textId="77777777" w:rsidR="00D67215" w:rsidRPr="00060391" w:rsidRDefault="00D67215" w:rsidP="008E7F88">
      <w:pPr>
        <w:pStyle w:val="Brdtextmedindrag"/>
      </w:pPr>
      <w:r>
        <w:t xml:space="preserve">Sammanfattningsvis föreslår regeringen att krediter som avser kreditköp där kreditbeloppet inte överstiger två procent av det </w:t>
      </w:r>
      <w:r w:rsidRPr="00722C4C">
        <w:rPr>
          <w:spacing w:val="-2"/>
        </w:rPr>
        <w:t xml:space="preserve">prisbasbelopp enligt </w:t>
      </w:r>
      <w:r w:rsidRPr="00060391">
        <w:t>2</w:t>
      </w:r>
      <w:r>
        <w:t> </w:t>
      </w:r>
      <w:r w:rsidRPr="00060391">
        <w:t>kap. 6 och 7</w:t>
      </w:r>
      <w:r>
        <w:t> </w:t>
      </w:r>
      <w:r w:rsidRPr="00060391">
        <w:t>§§ socialförsäkringsbalken som gällde när kreditavtalet ingicks inte ska omfattas av det utvidgade kostnadstaket.</w:t>
      </w:r>
    </w:p>
    <w:p w14:paraId="156BD333" w14:textId="77777777" w:rsidR="00D67215" w:rsidRDefault="00D67215" w:rsidP="008E7F88">
      <w:pPr>
        <w:pStyle w:val="Rubrik5utannumrering"/>
        <w:rPr>
          <w:i w:val="0"/>
          <w:iCs/>
        </w:rPr>
      </w:pPr>
      <w:r>
        <w:t>Kontokrediter bör omfattas av det utvidgade kostnadstaket</w:t>
      </w:r>
    </w:p>
    <w:p w14:paraId="649208E4" w14:textId="77777777" w:rsidR="00D67215" w:rsidRDefault="00D67215" w:rsidP="008E7F88">
      <w:pPr>
        <w:pStyle w:val="Brdtextmedindrag"/>
        <w:ind w:firstLine="0"/>
        <w:rPr>
          <w:highlight w:val="yellow"/>
        </w:rPr>
      </w:pPr>
      <w:r>
        <w:t>Det nuvarande kostnadstaket är tillämpligt även för en kontokredit som utgör en högkostnadskredit och som inte huvudsakligen avser kreditköp. Med en kontokredit avses ett kreditavtal som innebär en fortlöpande rätt att utnyttja ett kreditutrymme (2 § konsumentkreditlagen). För en hög</w:t>
      </w:r>
      <w:r>
        <w:softHyphen/>
        <w:t>kostnadskredit som utgör en kontokredit beräknas kostnadstaket utifrån varje enskilt utnyttjande av kreditbeloppet (19 b § första stycket konsu</w:t>
      </w:r>
      <w:r>
        <w:softHyphen/>
        <w:t>mentkreditlagen). Att konto</w:t>
      </w:r>
      <w:r>
        <w:softHyphen/>
        <w:t>krediter skulle omfattas av kostnadstaket moti</w:t>
      </w:r>
      <w:r>
        <w:softHyphen/>
        <w:t xml:space="preserve">verades med att det annars skulle bli enkelt för kreditgivarna att kringgå regleringen och att åtgärden i praktiken inte skulle medföra något stärkt konsumentskydd om de inte omfattades (prop. 2017/18:72 s. 29). </w:t>
      </w:r>
    </w:p>
    <w:p w14:paraId="516C09F7" w14:textId="77777777" w:rsidR="00D67215" w:rsidRDefault="00D67215" w:rsidP="008E7F88">
      <w:pPr>
        <w:pStyle w:val="Brdtextmedindrag"/>
      </w:pPr>
      <w:r>
        <w:t>Utredningen föreslår att kontokrediter, till skillnad från i dag, helt ska undantas från kostnadstaket. Enligt utredningen finns det med hänsyn till kontokrediternas speciella konstruktion flera praktiska svårigheter med att tillämpa ett kostnadstak. De praktiska tillämpningssvårigheter som utred</w:t>
      </w:r>
      <w:r>
        <w:softHyphen/>
        <w:t>ningen pekar på handlar till att börja med om mot vilket belopp kostnads</w:t>
      </w:r>
      <w:r>
        <w:softHyphen/>
        <w:t>taket ska beräknas – på hela det beviljade kreditutrymmet eller varje enskilt utnyttjande av krediten. Om kostnadstaket ska avse varje enskilt utnyttjande, blir en följdfråga hur kreditgivarna ska avräkna det inbetalade beloppet mot bakgrund av att avräkning i dag många gånger sker på det totala utestående beloppet utan att de enskilda utnyttjandena särskiljs. Ytterligare ett problem som utredningen tar upp är hur avgifter och övriga kostnader som inte är hänförliga till det enskilda utnyttjandet, t.ex. års</w:t>
      </w:r>
      <w:r>
        <w:softHyphen/>
        <w:t>avgifter, ska beräknas i förhållande till ett kostnadstak. Några remiss</w:t>
      </w:r>
      <w:r>
        <w:softHyphen/>
        <w:t>instanser, bl.a.</w:t>
      </w:r>
      <w:r>
        <w:rPr>
          <w:i/>
          <w:iCs/>
        </w:rPr>
        <w:t xml:space="preserve"> Svenska Bankföreningen</w:t>
      </w:r>
      <w:r>
        <w:t xml:space="preserve"> och</w:t>
      </w:r>
      <w:r>
        <w:rPr>
          <w:i/>
          <w:iCs/>
        </w:rPr>
        <w:t xml:space="preserve"> Swedish FinTech Association</w:t>
      </w:r>
      <w:r w:rsidRPr="005D71CE">
        <w:t>,</w:t>
      </w:r>
      <w:r>
        <w:t xml:space="preserve"> understryker att kostnadstaket inte bör omfatta kontokrediter av de skäl som utredningen tar upp. </w:t>
      </w:r>
    </w:p>
    <w:p w14:paraId="38C71B3A" w14:textId="77777777" w:rsidR="00D67215" w:rsidRDefault="00D67215" w:rsidP="008E7F88">
      <w:pPr>
        <w:pStyle w:val="Brdtextmedindrag"/>
      </w:pPr>
      <w:r>
        <w:rPr>
          <w:i/>
          <w:iCs/>
        </w:rPr>
        <w:lastRenderedPageBreak/>
        <w:t xml:space="preserve">Konsumentverket </w:t>
      </w:r>
      <w:r>
        <w:t>anser å andra sidan att kontokrediter bör omfattas av kostnadstaket, om inte mycket starka skäl talar emot det. Myndigheten framhåller att kontokrediter omfattas av det nuvarande kostnadstaket, och anser att ett undantag skapar utrymme och incitament för kreditgivare att anpassa sitt utbud och erbjuda produkter som är undantagna från kostnads</w:t>
      </w:r>
      <w:r>
        <w:softHyphen/>
        <w:t>taket. Enligt Konsumentverket kan det föreslagna undantaget förmodas leda till en utveckling där kreditgivare i ökad omfattning erbjuder konto</w:t>
      </w:r>
      <w:r>
        <w:softHyphen/>
        <w:t>krediter för att undgå kostnadstaket och en risk för att konsumenter som bedöms vara betalningssvaga erbjuds kontokrediter framför andra kredit</w:t>
      </w:r>
      <w:r>
        <w:softHyphen/>
        <w:t>typer. Detta skulle medföra fortsatta risker för problematisk skuldsättning.</w:t>
      </w:r>
    </w:p>
    <w:p w14:paraId="496C5962" w14:textId="77777777" w:rsidR="00D67215" w:rsidRDefault="00D67215" w:rsidP="008E7F88">
      <w:pPr>
        <w:pStyle w:val="Brdtextmedindrag"/>
      </w:pPr>
      <w:r>
        <w:t xml:space="preserve">Regeringen delar de farhågor som Konsumentverket ger uttryck för och som även kom till uttryck när det nuvarande kostnadstaket infördes och ledde till att kontokrediter inte undantogs från kostnadstaket. </w:t>
      </w:r>
      <w:r w:rsidRPr="00757944">
        <w:rPr>
          <w:spacing w:val="-2"/>
        </w:rPr>
        <w:t>Även utred</w:t>
      </w:r>
      <w:r w:rsidRPr="00757944">
        <w:rPr>
          <w:spacing w:val="-2"/>
        </w:rPr>
        <w:softHyphen/>
        <w:t>ningen tar upp risken för att vissa kreditgivare anpassar sina kreditprodukter så att de inte omfattas av kostnadstaket. Regeringen konstaterar att samma praktiska svårigheter som utredningen nu tar upp som skäl mot att låta kontokrediter omfattas av kostnadstaket lyftes och bemöttes i sam</w:t>
      </w:r>
      <w:r w:rsidRPr="00757944">
        <w:rPr>
          <w:spacing w:val="-2"/>
        </w:rPr>
        <w:softHyphen/>
        <w:t>band med att nuvarande kostnadstak infördes (prop. 2017/18:72 s. 29–31).</w:t>
      </w:r>
      <w:r>
        <w:t xml:space="preserve"> Enligt regeringen har det inte framkommit tillräckliga skäl att frångå de bedöm</w:t>
      </w:r>
      <w:r>
        <w:softHyphen/>
        <w:t xml:space="preserve">ningar som då gjordes, oaktat att kostnadstaket nu föreslås få ett utvidgat tillämpningsområde. </w:t>
      </w:r>
      <w:r w:rsidRPr="00757944">
        <w:rPr>
          <w:spacing w:val="-2"/>
        </w:rPr>
        <w:t>Att helt undanta kontokrediter skulle riskera att öppna upp för ett kringgående av den konsumentskyddande regleringen genom att kreditgivare som i dag lämnar konsumenter lån i stället tillhandahåller ett kreditutrymme med motsvarande belopp som konsumenten kan disponera över genom att själv göra uttag eller överföringar.</w:t>
      </w:r>
      <w:r>
        <w:t xml:space="preserve"> Med en sådan utveckling skulle syftet med ett kostnadstak urholkas. Regeringen anser därför att kontokrediter bör omfattas av kostnadstaket på samma sätt som i dag, dvs. med undantag för sådana krediter som huvudsakligen avser kreditköp. De svårigheter som kan komma att uppstå vid tillämpningen av kostnadstaket får hanteras utifrån de vägledande uttalanden som lagstiftaren gjorde i samband med att nuvarande kostnadstak infördes. </w:t>
      </w:r>
    </w:p>
    <w:p w14:paraId="5CADF238" w14:textId="77777777" w:rsidR="00D67215" w:rsidRDefault="00D67215" w:rsidP="008E7F88">
      <w:pPr>
        <w:pStyle w:val="Rubrik5utannumrering"/>
        <w:rPr>
          <w:i w:val="0"/>
          <w:iCs/>
        </w:rPr>
      </w:pPr>
      <w:r>
        <w:t>Bostadskrediter bör fortsatt undantas från kostnadstaket</w:t>
      </w:r>
    </w:p>
    <w:p w14:paraId="18324495" w14:textId="77777777" w:rsidR="00D67215" w:rsidRDefault="00D67215" w:rsidP="008E7F88">
      <w:pPr>
        <w:pStyle w:val="Brdtextmedindrag"/>
        <w:ind w:firstLine="0"/>
      </w:pPr>
      <w:r>
        <w:t>Utredningen föreslår att bostadskrediter även fortsatt ska undantas från tillämpningsområdet för ett kostnadstak, bl.a. mot bakgrund av att dessa krediter är förenade med säkerhet och omfattas av särskilda skyddsregler som bolånetak och amorteringskrav. Regeringen delar den bedömningen. Det innebär att bostadskrediter inte bör omfattas av ett utvidgat kostnads</w:t>
      </w:r>
      <w:r>
        <w:softHyphen/>
        <w:t>tak.</w:t>
      </w:r>
    </w:p>
    <w:p w14:paraId="5B7DD3BB" w14:textId="77777777" w:rsidR="00D67215" w:rsidRDefault="00D67215" w:rsidP="008E7F88">
      <w:pPr>
        <w:pStyle w:val="Rubrik5utannumrering"/>
      </w:pPr>
      <w:r>
        <w:t>Kostnadstaket bör vara utformat på samma sätt som i dag</w:t>
      </w:r>
    </w:p>
    <w:p w14:paraId="05309157" w14:textId="77777777" w:rsidR="00D67215" w:rsidRDefault="00D67215" w:rsidP="008E7F88">
      <w:pPr>
        <w:pStyle w:val="Brdtextmedindrag"/>
        <w:ind w:firstLine="0"/>
      </w:pPr>
      <w:r>
        <w:t xml:space="preserve">Regeringen föreslår, i likhet med utredningen, ingen ändring av nivån på kostnadstaket. Nivån framstår alltjämt som rimlig och ger ett tillräckligt utrymme för kreditgivare att få ersättning för kostnader (prop. 2017/18:72 s. 29). Det innebär att kostnaderna för krediten maximalt ska få motsvara kreditbeloppet eller, i fråga om en kontokredit, varje enskilt utnyttjande av krediten som konsumenten har gjort. </w:t>
      </w:r>
    </w:p>
    <w:p w14:paraId="3344795E" w14:textId="77777777" w:rsidR="00D67215" w:rsidRDefault="00D67215" w:rsidP="008E7F88">
      <w:pPr>
        <w:pStyle w:val="Brdtextmedindrag"/>
        <w:rPr>
          <w:spacing w:val="-2"/>
        </w:rPr>
      </w:pPr>
      <w:r>
        <w:rPr>
          <w:spacing w:val="-2"/>
        </w:rPr>
        <w:t>Utredningen föreslår även att det utvidgade kostnadstaket ska omfatta samma kostnader som det nuvarande kostnadstaket, dvs. kreditkostnader, dröjsmålsränta och kostnader enligt lagen om ersättning för inkassokost</w:t>
      </w:r>
      <w:r>
        <w:rPr>
          <w:spacing w:val="-2"/>
        </w:rPr>
        <w:softHyphen/>
      </w:r>
      <w:r>
        <w:rPr>
          <w:spacing w:val="-2"/>
        </w:rPr>
        <w:lastRenderedPageBreak/>
        <w:t xml:space="preserve">nader m.m. </w:t>
      </w:r>
      <w:r>
        <w:rPr>
          <w:i/>
          <w:iCs/>
          <w:spacing w:val="-2"/>
        </w:rPr>
        <w:t>Finansbolagens Förening</w:t>
      </w:r>
      <w:r>
        <w:rPr>
          <w:spacing w:val="-2"/>
        </w:rPr>
        <w:t>,</w:t>
      </w:r>
      <w:r>
        <w:rPr>
          <w:i/>
          <w:iCs/>
          <w:spacing w:val="-2"/>
        </w:rPr>
        <w:t xml:space="preserve"> Svenska Bankföreningen </w:t>
      </w:r>
      <w:r w:rsidRPr="00BE5C03">
        <w:rPr>
          <w:spacing w:val="-2"/>
        </w:rPr>
        <w:t>och</w:t>
      </w:r>
      <w:r>
        <w:rPr>
          <w:spacing w:val="-2"/>
        </w:rPr>
        <w:t xml:space="preserve"> </w:t>
      </w:r>
      <w:r>
        <w:rPr>
          <w:i/>
          <w:iCs/>
          <w:spacing w:val="-2"/>
        </w:rPr>
        <w:t>Svensk Inkasso</w:t>
      </w:r>
      <w:r>
        <w:rPr>
          <w:spacing w:val="-2"/>
        </w:rPr>
        <w:t xml:space="preserve"> anser att kostnader enligt lagen om ersättning för inkassokostnader m.m. inte bör omfattas eftersom de inte utgör kostnader</w:t>
      </w:r>
      <w:r>
        <w:t xml:space="preserve"> för själva krediten utan avser avtalsbrott och regleras i lag. Svensk Inkasso framför bl.a. att en minskad möjlighet att debitera kostnader riskerar att skapa ett incita</w:t>
      </w:r>
      <w:r>
        <w:softHyphen/>
        <w:t>ment för borgenärer att driva in fordringar genom utmätning med färre avbetalningsplaner som följd. Liknande invändningar framfördes i sam</w:t>
      </w:r>
      <w:r>
        <w:softHyphen/>
        <w:t>band med att det nuvarande kostnadstaket infördes (prop. 2017/18:72 s. 28). Regeringen anser att det inte finns skäl att nu göra en annan bedöm</w:t>
      </w:r>
      <w:r>
        <w:softHyphen/>
        <w:t>ning än vad lagstiftaren då gjorde. Regeringen delar även utredningens bedömning att nivån på kostnadstaket är sådan att det bör finnas utrymme för att debitera konsumenten inkassokostnader, inklusive kostnader för att upprätta en amorteringsplan. Risken för färre avbetalningsplaner bör där</w:t>
      </w:r>
      <w:r>
        <w:softHyphen/>
        <w:t>för inte överdrivas. Enligt regeringen är det ändamålsenligt att kostnader enligt lagen om inkassokostnader m.m. omfattas även av ett utvidgat kost</w:t>
      </w:r>
      <w:r>
        <w:softHyphen/>
        <w:t>nadstak.</w:t>
      </w:r>
    </w:p>
    <w:p w14:paraId="64F0DEEB" w14:textId="77777777" w:rsidR="00D67215" w:rsidRDefault="00D67215" w:rsidP="008E7F88">
      <w:pPr>
        <w:pStyle w:val="Brdtextmedindrag"/>
      </w:pPr>
      <w:r>
        <w:t>För att kostnadstaket inte ska kringgås föreslår utredningen att den regle</w:t>
      </w:r>
      <w:r>
        <w:softHyphen/>
        <w:t>ring som gäller i dag i fråga om refinansiering av en kredit ska gälla även för det utvidgade kostnadstaket. Det innebär att om en kreditgivare, eller någon annan som kreditgivaren har nära förbindelser med, lämnar konsu</w:t>
      </w:r>
      <w:r>
        <w:softHyphen/>
        <w:t xml:space="preserve">menten en ny kredit som helt eller delvis finansierar återbetalning av den befintliga krediten, avses med kostnader för den nya krediten även sådana kostnader som är hänförliga till den befintliga krediten. </w:t>
      </w:r>
    </w:p>
    <w:p w14:paraId="07A4BA10" w14:textId="77777777" w:rsidR="00D67215" w:rsidRDefault="00D67215" w:rsidP="008E7F88">
      <w:pPr>
        <w:pStyle w:val="Brdtextmedindrag"/>
      </w:pPr>
      <w:r w:rsidRPr="00A61B6C">
        <w:rPr>
          <w:spacing w:val="-2"/>
        </w:rPr>
        <w:t xml:space="preserve">Några remissinstanser, bl.a. </w:t>
      </w:r>
      <w:r w:rsidRPr="00A61B6C">
        <w:rPr>
          <w:i/>
          <w:iCs/>
          <w:spacing w:val="-2"/>
        </w:rPr>
        <w:t xml:space="preserve">Finansbolagens Förening </w:t>
      </w:r>
      <w:r w:rsidRPr="00A61B6C">
        <w:rPr>
          <w:spacing w:val="-2"/>
        </w:rPr>
        <w:t xml:space="preserve">och </w:t>
      </w:r>
      <w:r w:rsidRPr="00A61B6C">
        <w:rPr>
          <w:i/>
          <w:iCs/>
          <w:spacing w:val="-2"/>
        </w:rPr>
        <w:t>Svenska Bank</w:t>
      </w:r>
      <w:r>
        <w:rPr>
          <w:i/>
          <w:iCs/>
          <w:spacing w:val="-2"/>
        </w:rPr>
        <w:softHyphen/>
      </w:r>
      <w:r w:rsidRPr="00A61B6C">
        <w:rPr>
          <w:i/>
          <w:iCs/>
          <w:spacing w:val="-2"/>
        </w:rPr>
        <w:t>föreningen</w:t>
      </w:r>
      <w:r w:rsidRPr="00A61B6C">
        <w:rPr>
          <w:spacing w:val="-2"/>
        </w:rPr>
        <w:t>, avstyrker förslaget i den del som innebär att kostnadstaket för en ny kredit ska omfatta kostnaderna för en befintlig kredit, när någon annan som kreditgivaren har nära förbindelser med refinansierar krediten.</w:t>
      </w:r>
      <w:r>
        <w:t xml:space="preserve"> Enligt Bankföreningen skulle en sådan ordning bli så pass komplex och kostsam att kreditgivare kommer att avstå från lösa krediter hos en annan kredit</w:t>
      </w:r>
      <w:r>
        <w:softHyphen/>
        <w:t>givare, vilket skulle påverka konkurrensen negativt och innebära sämre förutsättningar för konsumenter att få bättre villkor för sina lån. Förening</w:t>
      </w:r>
      <w:r>
        <w:softHyphen/>
        <w:t xml:space="preserve">arna pekar på att regleringen i praktiken blir mycket svår att uppfylla och föreslår att det i stället införs en skyldighet för kreditgivare att upplysa konsumenten om att ett eventuellt kostnadstak inte följer med när en eller flera krediter löses med en ny kredit hos en annan kreditgivare. </w:t>
      </w:r>
    </w:p>
    <w:p w14:paraId="55829F60" w14:textId="77777777" w:rsidR="00D67215" w:rsidRDefault="00D67215" w:rsidP="008E7F88">
      <w:pPr>
        <w:pStyle w:val="Brdtextmedindrag"/>
      </w:pPr>
      <w:r>
        <w:t>Regeringen konstaterar att den föreslagna ordningen utgör gällande rätt, och att det inte har framkommit annat än att regleringen huvudsakligen har fungerat ändamålsenligt. Den lösning som Finansbolagens Förening och Svenska Bankföreningen föreslår skulle innebära ett sämre konsument</w:t>
      </w:r>
      <w:r>
        <w:softHyphen/>
        <w:t>skydd än i dag. Mot den bakgrunden anser regeringen, i likhet med utred</w:t>
      </w:r>
      <w:r>
        <w:softHyphen/>
        <w:t>ningen och flertalet remissinstanser, att den konsumentskyddande regle</w:t>
      </w:r>
      <w:r>
        <w:softHyphen/>
        <w:t>ring som i dag gäller i fråga om refinansiering av en kredit bör gälla även för ett utvid</w:t>
      </w:r>
      <w:r>
        <w:softHyphen/>
        <w:t xml:space="preserve">gat kostnadstak. </w:t>
      </w:r>
    </w:p>
    <w:p w14:paraId="0F28FC1F" w14:textId="77777777" w:rsidR="00D67215" w:rsidRDefault="00D67215" w:rsidP="008E7F88">
      <w:pPr>
        <w:pStyle w:val="Brdtextmedindrag"/>
      </w:pPr>
      <w:r>
        <w:t xml:space="preserve">Några remissinstanser, bl.a. </w:t>
      </w:r>
      <w:r>
        <w:rPr>
          <w:i/>
          <w:iCs/>
        </w:rPr>
        <w:t>Skuldra AB</w:t>
      </w:r>
      <w:r>
        <w:t xml:space="preserve"> och </w:t>
      </w:r>
      <w:r>
        <w:rPr>
          <w:i/>
          <w:iCs/>
        </w:rPr>
        <w:t>Yrkesföreningen för budget- och skuldrådgivare i kommunal tjänst</w:t>
      </w:r>
      <w:r>
        <w:t>, tar upp risken för att effekterna med ett kostnadstak kan gå förlorade när konsumenten tecknar ett s.k. samlings</w:t>
      </w:r>
      <w:r>
        <w:softHyphen/>
        <w:t xml:space="preserve">lån och efterfrågar lagstiftningsåtgärder eller att särskilda tillsynsåtgärder övervägs. Enligt </w:t>
      </w:r>
      <w:r>
        <w:rPr>
          <w:i/>
          <w:iCs/>
        </w:rPr>
        <w:t xml:space="preserve">Umeå universitet (Juridiska institutionen) </w:t>
      </w:r>
      <w:r>
        <w:t xml:space="preserve">finns det risk för att samlingslån kommer att marknadsföras specifikt mot konsumenter med krediter som närmar sig kostnadstaket. Utredningen, som inte lämnar några förslag i denna fråga, hänvisar till kravet på god kreditgivningssed. </w:t>
      </w:r>
      <w:r>
        <w:lastRenderedPageBreak/>
        <w:t>För att uppfylla det kravet är det enligt utredningen rimligt att en kredit</w:t>
      </w:r>
      <w:r>
        <w:softHyphen/>
        <w:t>givare eller kreditförmedlare som erbjuder en konsument ett samlingslån är skyldig att informera konsumenten om när en befintlig kredit har kost</w:t>
      </w:r>
      <w:r>
        <w:softHyphen/>
        <w:t>nader som närmar sig kostnadstaket. Regeringen konstaterar att frågan får hanteras i rättstillämpningen.</w:t>
      </w:r>
    </w:p>
    <w:p w14:paraId="325CE75C" w14:textId="77777777" w:rsidR="00D67215" w:rsidRDefault="00D67215" w:rsidP="008E7F88">
      <w:pPr>
        <w:pStyle w:val="Rubrik5utannumrering"/>
      </w:pPr>
      <w:r>
        <w:t>Ett särskilt kostnadstak för uppläggningsavgifter bör införas</w:t>
      </w:r>
    </w:p>
    <w:p w14:paraId="312493CF" w14:textId="77777777" w:rsidR="00D67215" w:rsidRDefault="00D67215" w:rsidP="008E7F88">
      <w:pPr>
        <w:pStyle w:val="Brdtextmedindrag"/>
        <w:ind w:firstLine="0"/>
      </w:pPr>
      <w:r>
        <w:t>En konsument är ofta skyldig att utöver ränta även betala en särskild ersätt</w:t>
      </w:r>
      <w:r>
        <w:softHyphen/>
        <w:t>ning för krediten (avgift). En avgift får tas ut endast om det har avtalats och om den avser kostnader som kreditgivaren har för själva krediten (18 § konsumentkreditlagen). Ett exempel på en sådan avgift är uppläggnings</w:t>
      </w:r>
      <w:r>
        <w:softHyphen/>
        <w:t>avgift, som kreditgivare kan ta ut för administrativa kostnader för att lägga upp en kredit, t.ex. kostnader för att göra en kreditprövning (jfr bl.a. prop. 1991/92:83 s. 43 och 118 och prop. 2011/12:28 s. 15).</w:t>
      </w:r>
    </w:p>
    <w:p w14:paraId="63472871" w14:textId="7B4CEAF8" w:rsidR="00D67215" w:rsidRPr="00A81DF1" w:rsidRDefault="00D67215" w:rsidP="008E7F88">
      <w:pPr>
        <w:pStyle w:val="Brdtextmedindrag"/>
      </w:pPr>
      <w:r>
        <w:t>Utredningen föreslår att det införs ett särskilt kostnadstak för upplägg</w:t>
      </w:r>
      <w:r>
        <w:softHyphen/>
        <w:t>ningsavgifter, som ska gälla för alla krediter enligt konsumentkreditlagen utom bostad</w:t>
      </w:r>
      <w:r w:rsidR="00B73352">
        <w:t>s</w:t>
      </w:r>
      <w:r>
        <w:t xml:space="preserve">krediter. Förslaget innebär att en konsument inte ska vara skyldig att betala en uppläggningsavgift som är högre än en procent av det prisbasbelopp enligt 2 kap. 6 och 7 §§ socialförsäkringsbalken som gällde när kreditavtalet ingicks (573 kronor år 2024). Syftet är att motverka risken för att kreditgivare kompenserar en lägre ränta med en högre avgift, och att räntetaket därigenom inte får avsedd effekt. Att det finns en sådan </w:t>
      </w:r>
      <w:r w:rsidRPr="00A81DF1">
        <w:t>risk stöds</w:t>
      </w:r>
      <w:r w:rsidRPr="00CE13E8">
        <w:t>, enligt utredningen, av att Finansinspektionen har kunnat se att införandet av det nuvarande räntetaket för högkostnadskrediter har haft en sådan effekt. Enligt myndigheten har avgifternas andel av de totala kostna</w:t>
      </w:r>
      <w:r>
        <w:softHyphen/>
      </w:r>
      <w:r w:rsidRPr="00CE13E8">
        <w:t>derna för små krediter, under 5 000 kronor, ökat efter reformen. Även den genomsnittliga effektiva räntan</w:t>
      </w:r>
      <w:r>
        <w:t xml:space="preserve"> </w:t>
      </w:r>
      <w:r w:rsidRPr="00CE13E8">
        <w:t>för mindre krediter har ökat. Utredningen</w:t>
      </w:r>
      <w:r>
        <w:t xml:space="preserve"> framhåller också att Konsumentverket har påtalat vissa svårigheter med att bedöma vad den verkliga kostnaden för en uppläggningsavgift är och att det försvårar möjligheterna att bedriva en effektiv tillsyn.</w:t>
      </w:r>
    </w:p>
    <w:p w14:paraId="3BE75264" w14:textId="77777777" w:rsidR="00D67215" w:rsidRDefault="00D67215" w:rsidP="008E7F88">
      <w:pPr>
        <w:pStyle w:val="Brdtextmedindrag"/>
      </w:pPr>
      <w:r>
        <w:t xml:space="preserve">De flesta remissinstanser, bl.a. </w:t>
      </w:r>
      <w:r>
        <w:rPr>
          <w:i/>
          <w:iCs/>
        </w:rPr>
        <w:t>Finansinspektionen</w:t>
      </w:r>
      <w:r>
        <w:t xml:space="preserve">, </w:t>
      </w:r>
      <w:r>
        <w:rPr>
          <w:i/>
          <w:iCs/>
        </w:rPr>
        <w:t>Konsumentverket</w:t>
      </w:r>
      <w:r>
        <w:t xml:space="preserve"> och </w:t>
      </w:r>
      <w:r>
        <w:rPr>
          <w:i/>
          <w:iCs/>
        </w:rPr>
        <w:t>Svenska Bankföreningen</w:t>
      </w:r>
      <w:r>
        <w:t xml:space="preserve">, tillstyrker utredningens förslag eller har inga invändningar mot det. </w:t>
      </w:r>
      <w:r>
        <w:rPr>
          <w:i/>
          <w:iCs/>
        </w:rPr>
        <w:t>Finansbolagens Förening</w:t>
      </w:r>
      <w:r>
        <w:t xml:space="preserve"> och </w:t>
      </w:r>
      <w:r>
        <w:rPr>
          <w:i/>
          <w:iCs/>
        </w:rPr>
        <w:t>Svensk Inkasso</w:t>
      </w:r>
      <w:r>
        <w:t xml:space="preserve"> avstyrker dock förslaget och anser att rättsläget är tydligt och att det därför inte finns något regleringsbehov. Enligt Svensk Inkasso innebär utred</w:t>
      </w:r>
      <w:r>
        <w:softHyphen/>
        <w:t>ningens förslag att det inte längre alltid kommer att vara tillåtet att debitera faktiska kostnader, och att det sannolikt kommer att medföra högre räntor och en mindre effektiv kreditmarknad eftersom kreditgivare tvingas för</w:t>
      </w:r>
      <w:r>
        <w:softHyphen/>
        <w:t xml:space="preserve">dela kostnaderna på hela kredittagarkollektivet. </w:t>
      </w:r>
    </w:p>
    <w:p w14:paraId="345089EA" w14:textId="77777777" w:rsidR="00D67215" w:rsidRPr="00934DC7" w:rsidRDefault="00D67215" w:rsidP="008E7F88">
      <w:pPr>
        <w:pStyle w:val="Brdtextmedindrag"/>
      </w:pPr>
      <w:r>
        <w:t>Som utredningen konstaterar begränsar regleringen i 18 § konsument</w:t>
      </w:r>
      <w:r>
        <w:softHyphen/>
        <w:t>kreditlagen redan i dag kreditgivarnas möjligheter att ta ut avgifter för en kredit, bl.a. uppläggningsavgifter.</w:t>
      </w:r>
      <w:r w:rsidRPr="00220EC7">
        <w:t xml:space="preserve"> </w:t>
      </w:r>
      <w:r>
        <w:t>Uppläggningsa</w:t>
      </w:r>
      <w:r w:rsidRPr="00220EC7">
        <w:t>vgifter omfattas också av det allmänna kostnadstaket.</w:t>
      </w:r>
      <w:r>
        <w:t xml:space="preserve"> I likhet med flertalet remissinstanser, bl.a. </w:t>
      </w:r>
      <w:r w:rsidRPr="009E10D1">
        <w:t>Finansinspektionen</w:t>
      </w:r>
      <w:r>
        <w:t xml:space="preserve"> och </w:t>
      </w:r>
      <w:r w:rsidRPr="009E10D1">
        <w:t>Konsumentverket</w:t>
      </w:r>
      <w:r>
        <w:t>, anser regeringen att ett särskilt kostnadstak för uppläggningsavgifter ändå är motiverat för att stärka konsumentskyddet på området. Som utredningen konstaterar utgör det allmänna kostnadstaket inte ett tillräckligt skydd mot att en sänkt ränta kompenseras genom höjda avgifter när det gäller mindre krediter med korta löptider som inte når upp till kostnadstaket genom räntor och andra avgifter. Av utredningens kartläggning framgår att det förekommer upp</w:t>
      </w:r>
      <w:r>
        <w:softHyphen/>
      </w:r>
      <w:r>
        <w:lastRenderedPageBreak/>
        <w:t xml:space="preserve">läggningsavgifter som utgör en större andel av kapitalbeloppet. </w:t>
      </w:r>
      <w:r w:rsidRPr="00934DC7">
        <w:t>Om kredit</w:t>
      </w:r>
      <w:r>
        <w:softHyphen/>
      </w:r>
      <w:r w:rsidRPr="00934DC7">
        <w:t>givarna – till följd av ett sänkt räntetak – höjer avgifterna på sina kredit</w:t>
      </w:r>
      <w:r>
        <w:softHyphen/>
      </w:r>
      <w:r w:rsidRPr="00934DC7">
        <w:t>produkter finns det en risk för att räntetaket inte kommer att få den effekt som är avsedd, nämligen att de kreditgivare som erbjuder krediter till kon</w:t>
      </w:r>
      <w:r>
        <w:softHyphen/>
      </w:r>
      <w:r w:rsidRPr="00934DC7">
        <w:t xml:space="preserve">sumenter med de minsta marginalerna sänker sin risktolerans. </w:t>
      </w:r>
      <w:bookmarkStart w:id="17" w:name="_Hlk175779013"/>
      <w:r w:rsidRPr="00934DC7">
        <w:t xml:space="preserve">Regeringen </w:t>
      </w:r>
      <w:r>
        <w:t>anser</w:t>
      </w:r>
      <w:r w:rsidRPr="00934DC7">
        <w:t xml:space="preserve"> att det vore olyckligt eftersom en sänkt risktolerans troligtvis kommer leda till bättre kreditprövningar och ett mindre utbud av de allra dyraste krediterna, vilket i sin tur innebär en sundare konsumentkredit</w:t>
      </w:r>
      <w:r>
        <w:softHyphen/>
      </w:r>
      <w:r w:rsidRPr="00934DC7">
        <w:t xml:space="preserve">marknad. </w:t>
      </w:r>
      <w:bookmarkEnd w:id="17"/>
      <w:r w:rsidRPr="00934DC7">
        <w:t xml:space="preserve">Sammanfattningsvis anser regeringen att det finns behov av ett särskilt kostnadstak för </w:t>
      </w:r>
      <w:r w:rsidRPr="009C6E2C">
        <w:t>uppläggningsavgifter som ett komplement till ränte</w:t>
      </w:r>
      <w:r w:rsidRPr="00934DC7">
        <w:t>taket</w:t>
      </w:r>
      <w:r w:rsidRPr="009C6E2C">
        <w:t xml:space="preserve"> och</w:t>
      </w:r>
      <w:r w:rsidRPr="00934DC7">
        <w:t xml:space="preserve"> det allmänna</w:t>
      </w:r>
      <w:r w:rsidRPr="009C6E2C">
        <w:t xml:space="preserve"> kostnadstaket</w:t>
      </w:r>
      <w:r w:rsidRPr="00934DC7">
        <w:t>. Ett sådant tak bedöms vara förenlig</w:t>
      </w:r>
      <w:r>
        <w:t>t</w:t>
      </w:r>
      <w:r w:rsidRPr="00934DC7">
        <w:t xml:space="preserve"> med det nya konsumentkreditdirektivet. </w:t>
      </w:r>
    </w:p>
    <w:p w14:paraId="10C7A9B5" w14:textId="77777777" w:rsidR="00D67215" w:rsidRDefault="00D67215" w:rsidP="008E7F88">
      <w:pPr>
        <w:pStyle w:val="Brdtextmedindrag"/>
      </w:pPr>
      <w:r w:rsidRPr="00934DC7">
        <w:t xml:space="preserve">Regeringen delar utredningens bedömning att ett sådant tak bör gälla alla krediter enligt konsumentkreditlagen utom bostadskrediter. </w:t>
      </w:r>
    </w:p>
    <w:p w14:paraId="56C6341C" w14:textId="77777777" w:rsidR="00D67215" w:rsidRDefault="00D67215" w:rsidP="008E7F88">
      <w:pPr>
        <w:pStyle w:val="Brdtextmedindrag"/>
      </w:pPr>
      <w:r>
        <w:t xml:space="preserve">När det gäller den närmare utformningen av ett särskilt kostnadstak för uppläggningsavgifter bedömer regeringen, i likhet med bl.a. </w:t>
      </w:r>
      <w:r>
        <w:rPr>
          <w:i/>
          <w:iCs/>
        </w:rPr>
        <w:t xml:space="preserve">Svenska Bankföreningen </w:t>
      </w:r>
      <w:r>
        <w:t xml:space="preserve">och </w:t>
      </w:r>
      <w:r>
        <w:rPr>
          <w:i/>
          <w:iCs/>
        </w:rPr>
        <w:t>Konkurrensverket</w:t>
      </w:r>
      <w:r>
        <w:t>, att den av utredningen föreslagna nivån – en procent av prisbasbeloppet – framstår som väl avvägd och ger tillräckligt utrymme för kreditgivare att göra noggranna kreditprövningar och konkurrera på marknaden.</w:t>
      </w:r>
      <w:r w:rsidRPr="009C6E2C">
        <w:rPr>
          <w:highlight w:val="yellow"/>
        </w:rPr>
        <w:t xml:space="preserve"> </w:t>
      </w:r>
    </w:p>
    <w:p w14:paraId="0CC9E839" w14:textId="77777777" w:rsidR="00D67215" w:rsidRPr="00934DC7" w:rsidRDefault="00D67215" w:rsidP="008E7F88">
      <w:pPr>
        <w:pStyle w:val="Brdtextmedindrag"/>
      </w:pPr>
      <w:r>
        <w:rPr>
          <w:i/>
          <w:iCs/>
        </w:rPr>
        <w:t xml:space="preserve">Yrkesföreningen för budget- och skuldrådgivare i kommunal tjänst </w:t>
      </w:r>
      <w:r>
        <w:t>anser att det särskilda kostnadstaket även bör gälla löpande avgifter. Enligt utredningen är det inte motiverat mot bakgrund av bedömningen att r</w:t>
      </w:r>
      <w:r w:rsidRPr="00CE13E8">
        <w:t>isken för att kreditgiva</w:t>
      </w:r>
      <w:r>
        <w:t>re</w:t>
      </w:r>
      <w:r w:rsidRPr="00CE13E8">
        <w:t xml:space="preserve"> kompenserar en lägre ränta genom att höja de löpande avgifterna inte </w:t>
      </w:r>
      <w:r>
        <w:t xml:space="preserve">är </w:t>
      </w:r>
      <w:r w:rsidRPr="00CE13E8">
        <w:t>lika stor</w:t>
      </w:r>
      <w:r>
        <w:t>,</w:t>
      </w:r>
      <w:r w:rsidRPr="00CE13E8">
        <w:t xml:space="preserve"> och om det skulle ske är det enklare att i tillsynen hitta nivåer som ska tillämpas för alla krediter.</w:t>
      </w:r>
      <w:r>
        <w:t xml:space="preserve"> Regeringen gör ingen annan bedömning. </w:t>
      </w:r>
    </w:p>
    <w:p w14:paraId="38DE8236" w14:textId="77777777" w:rsidR="00D67215" w:rsidRDefault="00D67215" w:rsidP="008E7F88">
      <w:pPr>
        <w:pStyle w:val="Brdtextmedindrag"/>
      </w:pPr>
      <w:r w:rsidRPr="009C6E2C">
        <w:t>Samman</w:t>
      </w:r>
      <w:r>
        <w:t>fattningsvis</w:t>
      </w:r>
      <w:r w:rsidRPr="009C6E2C">
        <w:t xml:space="preserve"> föreslår</w:t>
      </w:r>
      <w:r w:rsidRPr="00B9367D">
        <w:t xml:space="preserve"> regeringen att det ska införas ett särskilt</w:t>
      </w:r>
      <w:r w:rsidRPr="009C6E2C">
        <w:t xml:space="preserve"> </w:t>
      </w:r>
      <w:r w:rsidRPr="00B9367D">
        <w:t>kostnads</w:t>
      </w:r>
      <w:r w:rsidRPr="009C6E2C">
        <w:t>tak för uppläggningsavgifter i konsumentkreditlagen</w:t>
      </w:r>
      <w:r>
        <w:t>,</w:t>
      </w:r>
      <w:r w:rsidRPr="00B9367D">
        <w:t xml:space="preserve"> som inne</w:t>
      </w:r>
      <w:r>
        <w:softHyphen/>
      </w:r>
      <w:r w:rsidRPr="00B9367D">
        <w:t xml:space="preserve">bär att en sådan avgift inte får överskrida en procent av det prisbasbelopp som gällde när kreditavtalet ingicks. Regleringen, som lämpligen bör tas in i en egen paragraf, ska </w:t>
      </w:r>
      <w:r w:rsidRPr="009C6E2C">
        <w:t>gälla för alla krediter enligt lagen</w:t>
      </w:r>
      <w:r w:rsidRPr="00B9367D">
        <w:t xml:space="preserve"> utom bostads</w:t>
      </w:r>
      <w:r>
        <w:softHyphen/>
      </w:r>
      <w:r w:rsidRPr="00B9367D">
        <w:t>krediter</w:t>
      </w:r>
      <w:r>
        <w:t>. Det är inte motiverat att med anledning av detta ändra benäm</w:t>
      </w:r>
      <w:r>
        <w:softHyphen/>
        <w:t xml:space="preserve">ningen på det allmänna kostnadstaket. </w:t>
      </w:r>
    </w:p>
    <w:p w14:paraId="4B36319A" w14:textId="77777777" w:rsidR="00D67215" w:rsidRDefault="00D67215" w:rsidP="008E7F88">
      <w:pPr>
        <w:pStyle w:val="Rubrik2"/>
      </w:pPr>
      <w:bookmarkStart w:id="18" w:name="_Toc175905192"/>
      <w:bookmarkStart w:id="19" w:name="_Toc177633585"/>
      <w:bookmarkStart w:id="20" w:name="_Hlk170228868"/>
      <w:bookmarkEnd w:id="15"/>
      <w:r>
        <w:t>Oförändrade processuella regler</w:t>
      </w:r>
      <w:bookmarkEnd w:id="18"/>
      <w:bookmarkEnd w:id="19"/>
    </w:p>
    <w:p w14:paraId="7919AE91" w14:textId="77777777" w:rsidR="00D67215" w:rsidRDefault="00D67215" w:rsidP="008E7F88">
      <w:pPr>
        <w:pStyle w:val="Brdtextram"/>
      </w:pPr>
      <w:r w:rsidRPr="00420062">
        <w:rPr>
          <w:b/>
        </w:rPr>
        <w:t xml:space="preserve">Regeringens </w:t>
      </w:r>
      <w:r>
        <w:rPr>
          <w:b/>
        </w:rPr>
        <w:t>bedömning</w:t>
      </w:r>
      <w:r w:rsidRPr="00420062">
        <w:rPr>
          <w:b/>
        </w:rPr>
        <w:t>:</w:t>
      </w:r>
      <w:r>
        <w:t xml:space="preserve"> Det bör inte införas särskilda processuella regler vid ansökan om betalningsföreläggande.</w:t>
      </w:r>
    </w:p>
    <w:p w14:paraId="694AF7C5" w14:textId="77777777" w:rsidR="00D67215" w:rsidRPr="00B332F3" w:rsidRDefault="00D67215" w:rsidP="008E7F88">
      <w:pPr>
        <w:pStyle w:val="Brdtextmedindragram"/>
        <w:rPr>
          <w:bCs/>
        </w:rPr>
      </w:pPr>
      <w:r>
        <w:rPr>
          <w:bCs/>
        </w:rPr>
        <w:t xml:space="preserve">Huvudregeln för avräkningsordningen </w:t>
      </w:r>
      <w:r>
        <w:t>vid utmätning bör inte ändras.</w:t>
      </w:r>
    </w:p>
    <w:p w14:paraId="7C102D95" w14:textId="77777777" w:rsidR="00D67215" w:rsidRPr="00A76360" w:rsidRDefault="00D67215" w:rsidP="008E7F88">
      <w:pPr>
        <w:pStyle w:val="Brdtextmedindrag"/>
        <w:rPr>
          <w:sz w:val="8"/>
          <w:szCs w:val="8"/>
        </w:rPr>
      </w:pPr>
    </w:p>
    <w:p w14:paraId="13B1B859" w14:textId="77777777" w:rsidR="00D67215" w:rsidRPr="00292479" w:rsidRDefault="00D67215" w:rsidP="008E7F88">
      <w:pPr>
        <w:pStyle w:val="Brdtextmedindrag"/>
      </w:pPr>
      <w:r w:rsidRPr="00DD35A2">
        <w:rPr>
          <w:b/>
          <w:spacing w:val="-2"/>
        </w:rPr>
        <w:t xml:space="preserve">Utredningens förslag </w:t>
      </w:r>
      <w:r w:rsidRPr="00DD35A2">
        <w:rPr>
          <w:bCs/>
          <w:spacing w:val="-2"/>
        </w:rPr>
        <w:t>ö</w:t>
      </w:r>
      <w:r w:rsidRPr="00DD35A2">
        <w:rPr>
          <w:spacing w:val="-2"/>
        </w:rPr>
        <w:t>verensstämmer inte med regeringens bedömning.</w:t>
      </w:r>
      <w:r>
        <w:rPr>
          <w:spacing w:val="-2"/>
        </w:rPr>
        <w:t xml:space="preserve"> </w:t>
      </w:r>
      <w:r w:rsidRPr="00292479">
        <w:t xml:space="preserve">Utredningen föreslår att det ska införas ett krav på att den </w:t>
      </w:r>
      <w:r>
        <w:t>som</w:t>
      </w:r>
      <w:r w:rsidRPr="00292479">
        <w:t xml:space="preserve"> ansök</w:t>
      </w:r>
      <w:r>
        <w:t>er</w:t>
      </w:r>
      <w:r w:rsidRPr="00292479">
        <w:t xml:space="preserve"> om betalningsföreläggande ska lämna viss information om hur fordran för</w:t>
      </w:r>
      <w:r>
        <w:softHyphen/>
      </w:r>
      <w:r w:rsidRPr="00292479">
        <w:t xml:space="preserve">håller sig till ränte- och kostnadstaket. Kronofogdemyndigheten ska behandla ett yrkande som inte är förenligt med reglerna om ränte- och kostnadstak som ogrundat eller obefogat. </w:t>
      </w:r>
    </w:p>
    <w:p w14:paraId="23F9F4B1" w14:textId="77777777" w:rsidR="00D67215" w:rsidRPr="00DD35A2" w:rsidRDefault="00D67215" w:rsidP="008E7F88">
      <w:pPr>
        <w:pStyle w:val="Brdtextmedindrag"/>
        <w:rPr>
          <w:spacing w:val="-2"/>
        </w:rPr>
      </w:pPr>
      <w:r>
        <w:rPr>
          <w:spacing w:val="-2"/>
        </w:rPr>
        <w:t xml:space="preserve">Utredningen föreslår även en ny huvudregel för hur avräkning av influtna medel ska göras vid utmätning. </w:t>
      </w:r>
    </w:p>
    <w:p w14:paraId="472CF348" w14:textId="77777777" w:rsidR="00D67215" w:rsidRPr="00614305" w:rsidRDefault="00D67215" w:rsidP="008E7F88">
      <w:pPr>
        <w:pStyle w:val="Brdtextmedindrag"/>
        <w:rPr>
          <w:b/>
          <w:bCs/>
          <w:spacing w:val="-2"/>
        </w:rPr>
      </w:pPr>
      <w:r w:rsidRPr="00614305">
        <w:rPr>
          <w:b/>
          <w:bCs/>
          <w:spacing w:val="-2"/>
        </w:rPr>
        <w:lastRenderedPageBreak/>
        <w:t>Remissinstanserna:</w:t>
      </w:r>
      <w:r w:rsidRPr="003E0D53">
        <w:rPr>
          <w:spacing w:val="-2"/>
        </w:rPr>
        <w:t xml:space="preserve"> </w:t>
      </w:r>
      <w:r w:rsidRPr="00614305">
        <w:rPr>
          <w:spacing w:val="-2"/>
        </w:rPr>
        <w:t xml:space="preserve">Flera remissinstanser, bl.a. </w:t>
      </w:r>
      <w:r w:rsidRPr="00614305">
        <w:rPr>
          <w:i/>
          <w:iCs/>
          <w:spacing w:val="-2"/>
        </w:rPr>
        <w:t>Göteborgs tingsrätt</w:t>
      </w:r>
      <w:r w:rsidRPr="00614305">
        <w:rPr>
          <w:spacing w:val="-2"/>
        </w:rPr>
        <w:t xml:space="preserve">, </w:t>
      </w:r>
      <w:r w:rsidRPr="00614305">
        <w:rPr>
          <w:i/>
          <w:iCs/>
          <w:spacing w:val="-2"/>
        </w:rPr>
        <w:t>Konsumentverket</w:t>
      </w:r>
      <w:r w:rsidRPr="00614305">
        <w:rPr>
          <w:spacing w:val="-2"/>
        </w:rPr>
        <w:t xml:space="preserve"> och </w:t>
      </w:r>
      <w:r w:rsidRPr="00614305">
        <w:rPr>
          <w:i/>
          <w:iCs/>
          <w:spacing w:val="-2"/>
        </w:rPr>
        <w:t>Yrkesföreningen för budget- och skuldrådgivare i kommunal tjänst</w:t>
      </w:r>
      <w:r w:rsidRPr="00614305">
        <w:rPr>
          <w:spacing w:val="-2"/>
        </w:rPr>
        <w:t xml:space="preserve">, är positiva till förslaget om särskilda processuella regler vid ansökan om betalningsföreläggande eller har inga invändningar mot det. </w:t>
      </w:r>
    </w:p>
    <w:p w14:paraId="227DE7DA" w14:textId="77777777" w:rsidR="00D67215" w:rsidRPr="009862D2" w:rsidRDefault="00D67215" w:rsidP="008E7F88">
      <w:pPr>
        <w:pStyle w:val="Brdtextmedindrag"/>
        <w:rPr>
          <w:bCs/>
        </w:rPr>
      </w:pPr>
      <w:r w:rsidRPr="009862D2">
        <w:rPr>
          <w:i/>
          <w:iCs/>
        </w:rPr>
        <w:t xml:space="preserve">Kronofogdemyndigheten </w:t>
      </w:r>
      <w:r w:rsidRPr="009862D2">
        <w:t xml:space="preserve">avstyrker förslaget och </w:t>
      </w:r>
      <w:r>
        <w:t xml:space="preserve">anser </w:t>
      </w:r>
      <w:r w:rsidRPr="009862D2">
        <w:t>under alla förhål</w:t>
      </w:r>
      <w:r>
        <w:softHyphen/>
      </w:r>
      <w:r w:rsidRPr="009862D2">
        <w:t xml:space="preserve">landen att det </w:t>
      </w:r>
      <w:r>
        <w:t xml:space="preserve">inte kan </w:t>
      </w:r>
      <w:r w:rsidRPr="009862D2">
        <w:t>genomför</w:t>
      </w:r>
      <w:r>
        <w:t>a</w:t>
      </w:r>
      <w:r w:rsidRPr="009862D2">
        <w:t>s på befintligt underlag. Enligt Krono</w:t>
      </w:r>
      <w:r>
        <w:softHyphen/>
      </w:r>
      <w:r w:rsidRPr="009862D2">
        <w:t>fogdemyndigheten skulle förslaget</w:t>
      </w:r>
      <w:r w:rsidRPr="009862D2">
        <w:rPr>
          <w:bCs/>
        </w:rPr>
        <w:t xml:space="preserve"> få konsekvenser som utredningen inte närmare har övervägt, och riskera att leda den summariska processen in i en utveckling som är svår att överblicka. Myndigheten pekar på att </w:t>
      </w:r>
      <w:r w:rsidRPr="009862D2">
        <w:t>för</w:t>
      </w:r>
      <w:r>
        <w:softHyphen/>
      </w:r>
      <w:r w:rsidRPr="009862D2">
        <w:t xml:space="preserve">slaget bl.a. innebär </w:t>
      </w:r>
      <w:r w:rsidRPr="009862D2">
        <w:rPr>
          <w:bCs/>
        </w:rPr>
        <w:t>ett avsteg från den grundläggande principen om att det är parterna som bestämmer över processens omfattning och vilka om</w:t>
      </w:r>
      <w:r>
        <w:rPr>
          <w:bCs/>
        </w:rPr>
        <w:softHyphen/>
      </w:r>
      <w:r w:rsidRPr="009862D2">
        <w:rPr>
          <w:bCs/>
        </w:rPr>
        <w:t xml:space="preserve">ständigheter som ska åberopas. </w:t>
      </w:r>
      <w:r>
        <w:rPr>
          <w:bCs/>
        </w:rPr>
        <w:t>Vidare skulle myndigheten i praktiken inte kunna</w:t>
      </w:r>
      <w:r w:rsidRPr="009862D2">
        <w:rPr>
          <w:bCs/>
        </w:rPr>
        <w:t xml:space="preserve"> kontroll</w:t>
      </w:r>
      <w:r>
        <w:rPr>
          <w:bCs/>
        </w:rPr>
        <w:t xml:space="preserve">era </w:t>
      </w:r>
      <w:r w:rsidRPr="009862D2">
        <w:rPr>
          <w:bCs/>
        </w:rPr>
        <w:t xml:space="preserve">att de </w:t>
      </w:r>
      <w:r>
        <w:rPr>
          <w:bCs/>
        </w:rPr>
        <w:t xml:space="preserve">uppgifter som lämnats </w:t>
      </w:r>
      <w:r w:rsidRPr="009862D2">
        <w:rPr>
          <w:bCs/>
        </w:rPr>
        <w:t xml:space="preserve">av sökandena är korrekta utan att ett mer omfattande underlag </w:t>
      </w:r>
      <w:r>
        <w:rPr>
          <w:bCs/>
        </w:rPr>
        <w:t>ges</w:t>
      </w:r>
      <w:r w:rsidRPr="009862D2">
        <w:rPr>
          <w:bCs/>
        </w:rPr>
        <w:t xml:space="preserve"> in, och en sådan hantering skulle gå emot tanken med en snabb, enkel och billig process. Liknande syn</w:t>
      </w:r>
      <w:r>
        <w:rPr>
          <w:bCs/>
        </w:rPr>
        <w:softHyphen/>
      </w:r>
      <w:r w:rsidRPr="009862D2">
        <w:rPr>
          <w:bCs/>
        </w:rPr>
        <w:t xml:space="preserve">punkter lämnas av </w:t>
      </w:r>
      <w:r w:rsidRPr="009862D2">
        <w:rPr>
          <w:bCs/>
          <w:i/>
          <w:iCs/>
        </w:rPr>
        <w:t>Svensk Inkasso</w:t>
      </w:r>
      <w:r w:rsidRPr="009862D2">
        <w:rPr>
          <w:bCs/>
        </w:rPr>
        <w:t xml:space="preserve">, som också avstyrker förslaget. Även </w:t>
      </w:r>
      <w:r w:rsidRPr="009862D2">
        <w:rPr>
          <w:bCs/>
          <w:i/>
          <w:iCs/>
        </w:rPr>
        <w:t xml:space="preserve">Finansbolagens Förening </w:t>
      </w:r>
      <w:r w:rsidRPr="009862D2">
        <w:rPr>
          <w:bCs/>
        </w:rPr>
        <w:t xml:space="preserve">anser att förslaget är förenat med stora praktiska utmaningar. </w:t>
      </w:r>
    </w:p>
    <w:p w14:paraId="53344FBD" w14:textId="77777777" w:rsidR="00D67215" w:rsidRDefault="00D67215" w:rsidP="008E7F88">
      <w:pPr>
        <w:pStyle w:val="Brdtextmedindrag"/>
      </w:pPr>
      <w:r w:rsidRPr="00FF3E31">
        <w:t>Ett</w:t>
      </w:r>
      <w:r>
        <w:t xml:space="preserve"> </w:t>
      </w:r>
      <w:r w:rsidRPr="00EA5D90">
        <w:t>flertal</w:t>
      </w:r>
      <w:r>
        <w:t xml:space="preserve"> remissinstanser, bl.a. </w:t>
      </w:r>
      <w:r>
        <w:rPr>
          <w:i/>
          <w:iCs/>
        </w:rPr>
        <w:t>Finansinspektionen</w:t>
      </w:r>
      <w:r>
        <w:t xml:space="preserve">, </w:t>
      </w:r>
      <w:r>
        <w:rPr>
          <w:i/>
          <w:iCs/>
        </w:rPr>
        <w:t xml:space="preserve">Konsumentverket </w:t>
      </w:r>
      <w:r>
        <w:t xml:space="preserve">och </w:t>
      </w:r>
      <w:r w:rsidRPr="00AD1B3B">
        <w:rPr>
          <w:i/>
          <w:iCs/>
        </w:rPr>
        <w:t xml:space="preserve">Sveriges </w:t>
      </w:r>
      <w:r>
        <w:rPr>
          <w:i/>
          <w:iCs/>
        </w:rPr>
        <w:t>Konsumenter</w:t>
      </w:r>
      <w:r>
        <w:t xml:space="preserve">, är positiva till </w:t>
      </w:r>
      <w:r w:rsidRPr="00611408">
        <w:t>förslaget om en ändrad huvud</w:t>
      </w:r>
      <w:r w:rsidRPr="00611408">
        <w:softHyphen/>
        <w:t>regel för avräkningsordningen vid utmätning</w:t>
      </w:r>
      <w:r>
        <w:t xml:space="preserve">. Flera av dem förespråkar dock en obligatoriskt ändrad avräkningsordning eftersom regleringen inte bedöms få effekt om borgenären kan välja en annan avräkningsordning. </w:t>
      </w:r>
      <w:r>
        <w:rPr>
          <w:i/>
          <w:iCs/>
        </w:rPr>
        <w:t>Yrkesföreningen för budget- och skuldrådgivare i kommunal tjänst</w:t>
      </w:r>
      <w:r>
        <w:t xml:space="preserve"> anser att det hade varit önskvärt att kräva särskilda skäl för att fordringsägare ska kunna välja en annan avräkningsordning. </w:t>
      </w:r>
      <w:r>
        <w:rPr>
          <w:i/>
          <w:iCs/>
        </w:rPr>
        <w:t>Kronofogdemyndigheten</w:t>
      </w:r>
      <w:r>
        <w:t xml:space="preserve"> är positiv till förslaget, men föreslår att avsteg från huvudregeln ska göras redan i ansökan om verkställighet, och eventuellt även i samband med att en ny grundavgift ska betalas, för att handläggningen hos myndigheten inte ska ta alltför stora resurser i anspråk. </w:t>
      </w:r>
      <w:r>
        <w:rPr>
          <w:i/>
          <w:iCs/>
        </w:rPr>
        <w:t xml:space="preserve">Svensk Inkasso </w:t>
      </w:r>
      <w:r>
        <w:t>lämnar förslaget utan invändning, men framhåller att det är viktigt att man behåller möjlig</w:t>
      </w:r>
      <w:r>
        <w:softHyphen/>
        <w:t xml:space="preserve">heten för borgenären att bestämma hur avräkning ska ske. </w:t>
      </w:r>
      <w:r w:rsidRPr="000B6DEF">
        <w:rPr>
          <w:i/>
          <w:iCs/>
        </w:rPr>
        <w:t>Skuldra AB</w:t>
      </w:r>
      <w:r>
        <w:t xml:space="preserve"> föreslår en tvådelad lösning – en ändrad huvudregel i enlighet med utred</w:t>
      </w:r>
      <w:r>
        <w:softHyphen/>
        <w:t xml:space="preserve">ningens förslag och en tvingande ändrad avräkningsordning som bara ska gälla för krediter som har lämnats innan de nya reglerna om kostnadstak trädde i kraft. </w:t>
      </w:r>
    </w:p>
    <w:p w14:paraId="18E3F2AF" w14:textId="77777777" w:rsidR="00D67215" w:rsidRPr="009B6122" w:rsidRDefault="00D67215" w:rsidP="008E7F88">
      <w:pPr>
        <w:pStyle w:val="Brdtextmedindrag"/>
      </w:pPr>
      <w:r w:rsidRPr="00A03E49">
        <w:rPr>
          <w:i/>
          <w:iCs/>
          <w:spacing w:val="-2"/>
        </w:rPr>
        <w:t xml:space="preserve">Finansbolagens </w:t>
      </w:r>
      <w:r>
        <w:rPr>
          <w:i/>
          <w:iCs/>
          <w:spacing w:val="-2"/>
        </w:rPr>
        <w:t>F</w:t>
      </w:r>
      <w:r w:rsidRPr="00A03E49">
        <w:rPr>
          <w:i/>
          <w:iCs/>
          <w:spacing w:val="-2"/>
        </w:rPr>
        <w:t>örening</w:t>
      </w:r>
      <w:r w:rsidRPr="00A03E49">
        <w:rPr>
          <w:spacing w:val="-2"/>
        </w:rPr>
        <w:t xml:space="preserve">, </w:t>
      </w:r>
      <w:r w:rsidRPr="00A03E49">
        <w:rPr>
          <w:i/>
          <w:iCs/>
          <w:spacing w:val="-2"/>
        </w:rPr>
        <w:t>Stockholms universitet (Juridiska fakultets</w:t>
      </w:r>
      <w:r w:rsidRPr="00A03E49">
        <w:rPr>
          <w:i/>
          <w:iCs/>
          <w:spacing w:val="-2"/>
        </w:rPr>
        <w:softHyphen/>
        <w:t xml:space="preserve">nämnden) </w:t>
      </w:r>
      <w:r w:rsidRPr="00A03E49">
        <w:rPr>
          <w:spacing w:val="-2"/>
        </w:rPr>
        <w:t xml:space="preserve">och </w:t>
      </w:r>
      <w:r w:rsidRPr="00A03E49">
        <w:rPr>
          <w:i/>
          <w:iCs/>
          <w:spacing w:val="-2"/>
        </w:rPr>
        <w:t xml:space="preserve">Brixo AB </w:t>
      </w:r>
      <w:r w:rsidRPr="00A03E49">
        <w:rPr>
          <w:spacing w:val="-2"/>
        </w:rPr>
        <w:t xml:space="preserve">avstyrker förslaget. Enligt Finansbolagens Förening är förslaget </w:t>
      </w:r>
      <w:r>
        <w:rPr>
          <w:spacing w:val="-2"/>
        </w:rPr>
        <w:t xml:space="preserve">bl.a. </w:t>
      </w:r>
      <w:r w:rsidRPr="00A03E49">
        <w:rPr>
          <w:spacing w:val="-2"/>
        </w:rPr>
        <w:t>inte tillräckligt underbyggt</w:t>
      </w:r>
      <w:r>
        <w:rPr>
          <w:spacing w:val="-2"/>
        </w:rPr>
        <w:t xml:space="preserve"> och k</w:t>
      </w:r>
      <w:r>
        <w:t>onsekvenserna av det inte tillräckligt utredda. Stockholms universitet och Brixo AB framhåller att det sannolikt kommer bli så att kreditgivare kommer att välja att avräkning ska ske enligt nuvarande ordning. Universitetet pekar även på att gällande ordning i fråga om avräkning vid utmätning överensstämmer med vad som gäller i fråga om avräkning vid frivillig betalning enligt 9 kap. 5 § handels</w:t>
      </w:r>
      <w:r>
        <w:softHyphen/>
        <w:t xml:space="preserve">balken, och noterar att förslaget som det är utformat även omfattar andra än konsumenter. </w:t>
      </w:r>
    </w:p>
    <w:p w14:paraId="7BE1E210" w14:textId="77777777" w:rsidR="00D67215" w:rsidRDefault="00D67215" w:rsidP="008E7F88">
      <w:pPr>
        <w:pStyle w:val="Rubrik4utannumrering"/>
      </w:pPr>
      <w:r>
        <w:lastRenderedPageBreak/>
        <w:t>Skälen för regeringens bedömning</w:t>
      </w:r>
    </w:p>
    <w:p w14:paraId="23AA6C63" w14:textId="77777777" w:rsidR="00D67215" w:rsidRPr="00626E45" w:rsidRDefault="00D67215" w:rsidP="008E7F88">
      <w:pPr>
        <w:pStyle w:val="Rubrik5utannumrering"/>
        <w:spacing w:before="0"/>
      </w:pPr>
      <w:r>
        <w:t xml:space="preserve">Den summariska processen </w:t>
      </w:r>
    </w:p>
    <w:p w14:paraId="5C0CCD15" w14:textId="77777777" w:rsidR="00D67215" w:rsidRDefault="00D67215" w:rsidP="008E7F88">
      <w:pPr>
        <w:pStyle w:val="Brdtextmedindrag"/>
        <w:ind w:firstLine="0"/>
      </w:pPr>
      <w:r>
        <w:t xml:space="preserve">Den summariska processen hos Kronofogdemyndigheten regleras av lagen (1990:746) om betalningsföreläggande och handräckning. Processen är begränsad till hantering av dispositiva mål, dvs. mål där parterna förfogar över det som tvisten gäller, och är avsedd för anspråk som inte är tvistiga. I princip syftar processen till att kontrollera om svaranden har någon invändning mot sökandens krav. Om så inte är fallet, kan sökanden få till stånd exekutiva åtgärder med hjälp av Kronofogdemyndigheten. </w:t>
      </w:r>
    </w:p>
    <w:p w14:paraId="72248487" w14:textId="77777777" w:rsidR="00D67215" w:rsidRPr="005954A5" w:rsidRDefault="00D67215" w:rsidP="008E7F88">
      <w:pPr>
        <w:pStyle w:val="Brdtextmedindrag"/>
        <w:rPr>
          <w:spacing w:val="-2"/>
        </w:rPr>
      </w:pPr>
      <w:r w:rsidRPr="005954A5">
        <w:rPr>
          <w:spacing w:val="-2"/>
        </w:rPr>
        <w:t>För att förhindra att krav</w:t>
      </w:r>
      <w:r>
        <w:rPr>
          <w:spacing w:val="-2"/>
        </w:rPr>
        <w:t xml:space="preserve"> som inte är lagligen grundade</w:t>
      </w:r>
      <w:r w:rsidRPr="005954A5">
        <w:rPr>
          <w:spacing w:val="-2"/>
        </w:rPr>
        <w:t xml:space="preserve"> drivs igenom i den summariska processen finns det en särskild regel</w:t>
      </w:r>
      <w:r>
        <w:rPr>
          <w:spacing w:val="-2"/>
        </w:rPr>
        <w:t xml:space="preserve"> i 23 §</w:t>
      </w:r>
      <w:r w:rsidRPr="005954A5">
        <w:rPr>
          <w:spacing w:val="-2"/>
        </w:rPr>
        <w:t>. Om Kronofogde</w:t>
      </w:r>
      <w:r>
        <w:rPr>
          <w:spacing w:val="-2"/>
        </w:rPr>
        <w:softHyphen/>
      </w:r>
      <w:r w:rsidRPr="005954A5">
        <w:rPr>
          <w:spacing w:val="-2"/>
        </w:rPr>
        <w:t xml:space="preserve">myndigheten har skäl att anta att ett krav är ogrundat eller obefogat, </w:t>
      </w:r>
      <w:r>
        <w:rPr>
          <w:spacing w:val="-2"/>
        </w:rPr>
        <w:t>ska</w:t>
      </w:r>
      <w:r w:rsidRPr="005954A5">
        <w:rPr>
          <w:spacing w:val="-2"/>
        </w:rPr>
        <w:t xml:space="preserve"> myndigheten behandla ansökan som bestridd. I sådant fall lämnas </w:t>
      </w:r>
      <w:r>
        <w:rPr>
          <w:spacing w:val="-2"/>
        </w:rPr>
        <w:t>ansökan</w:t>
      </w:r>
      <w:r w:rsidRPr="005954A5">
        <w:rPr>
          <w:spacing w:val="-2"/>
        </w:rPr>
        <w:t xml:space="preserve"> </w:t>
      </w:r>
      <w:r>
        <w:rPr>
          <w:spacing w:val="-2"/>
        </w:rPr>
        <w:t xml:space="preserve">enligt 33 § </w:t>
      </w:r>
      <w:r w:rsidRPr="005954A5">
        <w:rPr>
          <w:spacing w:val="-2"/>
        </w:rPr>
        <w:t>över till en tingsrätt för materiell prövning, om sökanden begär det (</w:t>
      </w:r>
      <w:r w:rsidRPr="002D1EBF">
        <w:rPr>
          <w:spacing w:val="-2"/>
        </w:rPr>
        <w:t>se även rådets direktiv 93/13/EEG av den 5 april 1993 om oskäliga villkor i konsumentavtal</w:t>
      </w:r>
      <w:r>
        <w:rPr>
          <w:spacing w:val="-2"/>
        </w:rPr>
        <w:t>)</w:t>
      </w:r>
      <w:r w:rsidRPr="005954A5">
        <w:rPr>
          <w:spacing w:val="-2"/>
        </w:rPr>
        <w:t>.</w:t>
      </w:r>
    </w:p>
    <w:p w14:paraId="7DFD3071" w14:textId="77777777" w:rsidR="00D67215" w:rsidRPr="00DA2133" w:rsidRDefault="00D67215" w:rsidP="008E7F88">
      <w:pPr>
        <w:pStyle w:val="Rubrik5utannumrering"/>
      </w:pPr>
      <w:r>
        <w:t>Det bör inte införas särskilda regler för den summariska processen</w:t>
      </w:r>
    </w:p>
    <w:p w14:paraId="75385390" w14:textId="77777777" w:rsidR="00D67215" w:rsidRDefault="00D67215" w:rsidP="008E7F88">
      <w:pPr>
        <w:pStyle w:val="Brdtextmedindrag"/>
        <w:ind w:firstLine="0"/>
      </w:pPr>
      <w:r>
        <w:t>Utredningens förslag går ut på</w:t>
      </w:r>
      <w:r w:rsidRPr="0024753F">
        <w:t xml:space="preserve"> att det ska införas ett krav på att sökanden vid ansökan om betalningsföreläggande</w:t>
      </w:r>
      <w:r>
        <w:t xml:space="preserve"> ska lämna information om att en fordran </w:t>
      </w:r>
      <w:r w:rsidRPr="0024753F">
        <w:t>grundar sig på en kredit för vilken ränte- och kostnadstaket är tillämpligt</w:t>
      </w:r>
      <w:r>
        <w:t>. Sökanden ska även ange</w:t>
      </w:r>
      <w:r w:rsidRPr="0024753F">
        <w:t xml:space="preserve"> det belopp</w:t>
      </w:r>
      <w:r>
        <w:t xml:space="preserve"> som</w:t>
      </w:r>
      <w:r w:rsidRPr="0024753F">
        <w:t xml:space="preserve"> kostnaderna högst får uppgå till enligt kostnadstaket</w:t>
      </w:r>
      <w:r>
        <w:t xml:space="preserve"> och</w:t>
      </w:r>
      <w:r w:rsidRPr="0024753F">
        <w:t xml:space="preserve"> </w:t>
      </w:r>
      <w:r>
        <w:t xml:space="preserve">hur mycket </w:t>
      </w:r>
      <w:r w:rsidRPr="0024753F">
        <w:t>svaranden</w:t>
      </w:r>
      <w:r>
        <w:t xml:space="preserve"> har kvar</w:t>
      </w:r>
      <w:r w:rsidRPr="0024753F">
        <w:t xml:space="preserve"> att betala innan </w:t>
      </w:r>
      <w:r>
        <w:t>taket</w:t>
      </w:r>
      <w:r w:rsidRPr="0024753F">
        <w:t xml:space="preserve"> uppnås</w:t>
      </w:r>
      <w:r>
        <w:t xml:space="preserve">. </w:t>
      </w:r>
      <w:r>
        <w:rPr>
          <w:spacing w:val="-2"/>
        </w:rPr>
        <w:t>Om sökandens yrkande överstiger de begräns</w:t>
      </w:r>
      <w:r>
        <w:rPr>
          <w:spacing w:val="-2"/>
        </w:rPr>
        <w:softHyphen/>
        <w:t>ningar som gäller enligt ränte- och kostnadstaket</w:t>
      </w:r>
      <w:r>
        <w:t xml:space="preserve">, ska yrkandet anses som ogrundat eller obefogat. </w:t>
      </w:r>
    </w:p>
    <w:p w14:paraId="0CEAA68A" w14:textId="77777777" w:rsidR="00D67215" w:rsidRPr="00D31635" w:rsidRDefault="00D67215" w:rsidP="008E7F88">
      <w:pPr>
        <w:pStyle w:val="Brdtextmedindrag"/>
        <w:rPr>
          <w:bCs/>
        </w:rPr>
      </w:pPr>
      <w:r>
        <w:t>Regeringen konstaterar att det finns flera aspekter med förslaget som utredningen inte berör och flera, framför allt processrättsliga, frågor som utredningen inte närmare överväger. Det huvudsakliga syftet med den summariska processen är att kontrollera om svaranden har någon invänd</w:t>
      </w:r>
      <w:r>
        <w:softHyphen/>
        <w:t>ning mot sökandens krav och, om så inte är fallet, kunna få till stånd en exekutions</w:t>
      </w:r>
      <w:r>
        <w:softHyphen/>
        <w:t xml:space="preserve">titel. Som </w:t>
      </w:r>
      <w:r>
        <w:rPr>
          <w:i/>
          <w:iCs/>
        </w:rPr>
        <w:t xml:space="preserve">Kronofogdemyndigheten </w:t>
      </w:r>
      <w:r>
        <w:t xml:space="preserve">och </w:t>
      </w:r>
      <w:r>
        <w:rPr>
          <w:i/>
          <w:iCs/>
        </w:rPr>
        <w:t xml:space="preserve">Svensk Inkasso </w:t>
      </w:r>
      <w:r>
        <w:t>pekar på innebär utredningens förslag att Kronofogdemyndigheten skulle vara skyldig att göra en mer omfattande kontroll, och en</w:t>
      </w:r>
      <w:r w:rsidRPr="009862D2">
        <w:rPr>
          <w:bCs/>
        </w:rPr>
        <w:t xml:space="preserve"> sådan hantering skulle gå emot tanken med </w:t>
      </w:r>
      <w:r>
        <w:rPr>
          <w:bCs/>
        </w:rPr>
        <w:t xml:space="preserve">den summariska processen – att vara en snabb, enkel och billig process. </w:t>
      </w:r>
    </w:p>
    <w:p w14:paraId="2103ACEA" w14:textId="77777777" w:rsidR="00D67215" w:rsidRPr="000F3AD5" w:rsidRDefault="00D67215" w:rsidP="008E7F88">
      <w:pPr>
        <w:pStyle w:val="Brdtextmedindrag"/>
        <w:rPr>
          <w:spacing w:val="-2"/>
        </w:rPr>
      </w:pPr>
      <w:r w:rsidRPr="000F3AD5">
        <w:rPr>
          <w:spacing w:val="-2"/>
        </w:rPr>
        <w:t>Enligt regeringen bedöms förslaget inte heller hindra ett kringgående av reglerna. Exempelvis skulle det vara möjligt att ansöka om ett betalnings</w:t>
      </w:r>
      <w:r>
        <w:rPr>
          <w:spacing w:val="-2"/>
        </w:rPr>
        <w:softHyphen/>
      </w:r>
      <w:r w:rsidRPr="000F3AD5">
        <w:rPr>
          <w:spacing w:val="-2"/>
        </w:rPr>
        <w:t xml:space="preserve">föreläggande </w:t>
      </w:r>
      <w:r>
        <w:rPr>
          <w:spacing w:val="-2"/>
        </w:rPr>
        <w:t xml:space="preserve">som </w:t>
      </w:r>
      <w:r w:rsidRPr="000F3AD5">
        <w:rPr>
          <w:spacing w:val="-2"/>
        </w:rPr>
        <w:t>avse</w:t>
      </w:r>
      <w:r>
        <w:rPr>
          <w:spacing w:val="-2"/>
        </w:rPr>
        <w:t>r</w:t>
      </w:r>
      <w:r w:rsidRPr="000F3AD5">
        <w:rPr>
          <w:spacing w:val="-2"/>
        </w:rPr>
        <w:t xml:space="preserve"> endast ett delbelopp eller ett belopp som överens</w:t>
      </w:r>
      <w:r>
        <w:rPr>
          <w:spacing w:val="-2"/>
        </w:rPr>
        <w:softHyphen/>
      </w:r>
      <w:r w:rsidRPr="000F3AD5">
        <w:rPr>
          <w:spacing w:val="-2"/>
        </w:rPr>
        <w:t xml:space="preserve">stämmer med ränte- och kostnadstaket men som ändå inte återger det rätta skuldbeloppet då konsumenten gjort vissa avbetalningar. </w:t>
      </w:r>
      <w:r>
        <w:rPr>
          <w:spacing w:val="-2"/>
        </w:rPr>
        <w:t xml:space="preserve">Det finns inte heller något som hindrar en borgenär att i stället väcka talan i domstol och där utverka en tredskodom mot en gäldenär som inte invänder mot yrkandet. </w:t>
      </w:r>
    </w:p>
    <w:p w14:paraId="250D4A00" w14:textId="77777777" w:rsidR="00D67215" w:rsidRPr="000F3AD5" w:rsidRDefault="00D67215" w:rsidP="008E7F88">
      <w:pPr>
        <w:pStyle w:val="Brdtextmedindrag"/>
      </w:pPr>
      <w:r w:rsidRPr="000F3AD5">
        <w:t>Att införa en särskild processrättslig skyddsreglering som bara gäller för vissa konsumentskyddande regler framstår också som principiellt tvek</w:t>
      </w:r>
      <w:r>
        <w:softHyphen/>
      </w:r>
      <w:r w:rsidRPr="000F3AD5">
        <w:t>samt. En efterlevnad av bestämmelserna om ränte- och kostnadstak får i</w:t>
      </w:r>
      <w:r>
        <w:t> </w:t>
      </w:r>
      <w:r w:rsidRPr="000F3AD5">
        <w:t>stället främst säkerställas genom tillsyn. Ett avtalsvillkor som strider mot bestämmelserna om ränte- och kostnadstak är utan verkan mot konsumen</w:t>
      </w:r>
      <w:r>
        <w:softHyphen/>
      </w:r>
      <w:r w:rsidRPr="000F3AD5">
        <w:t xml:space="preserve">ten (5 § konsumentkreditlagen). En näringsidkare som använder ett sådant villkor kan förbjudas att i framtiden i liknande fall använda samma eller </w:t>
      </w:r>
      <w:r w:rsidRPr="000F3AD5">
        <w:lastRenderedPageBreak/>
        <w:t>väsentligen samma villkor i enlighet med 3 § lagen (1994:1512) om avtals</w:t>
      </w:r>
      <w:r>
        <w:softHyphen/>
      </w:r>
      <w:r w:rsidRPr="000F3AD5">
        <w:t xml:space="preserve">villkor i konsumentförhållanden (prop. 2017/18:72 s. 65 och 67). </w:t>
      </w:r>
    </w:p>
    <w:p w14:paraId="09DCB64C" w14:textId="77777777" w:rsidR="00D67215" w:rsidRDefault="00D67215" w:rsidP="008E7F88">
      <w:pPr>
        <w:pStyle w:val="Brdtextmedindrag"/>
      </w:pPr>
      <w:r>
        <w:t xml:space="preserve">Sammanfattningsvis anser regeringen att förslaget innebär ett betydande avsteg från den summariska processens syfte </w:t>
      </w:r>
      <w:r w:rsidRPr="00F360FA">
        <w:t>utan att det kan förväntas leda till att syftet med förslaget uppnås</w:t>
      </w:r>
      <w:r>
        <w:t>. Förslaget bör därför inte genom</w:t>
      </w:r>
      <w:r>
        <w:softHyphen/>
        <w:t xml:space="preserve">föras. </w:t>
      </w:r>
    </w:p>
    <w:p w14:paraId="734A4258" w14:textId="77777777" w:rsidR="00D67215" w:rsidRPr="006C4D17" w:rsidRDefault="00D67215" w:rsidP="008E7F88">
      <w:pPr>
        <w:pStyle w:val="Rubrik5utannumrering"/>
      </w:pPr>
      <w:r>
        <w:t>Huvudregeln för avräkningsordningen vid utmätning bör inte ändras</w:t>
      </w:r>
    </w:p>
    <w:p w14:paraId="02E027C7" w14:textId="77777777" w:rsidR="00D67215" w:rsidRPr="00A33ECD" w:rsidRDefault="00D67215" w:rsidP="008E7F88">
      <w:pPr>
        <w:pStyle w:val="Brdtextmedindrag"/>
        <w:ind w:firstLine="0"/>
      </w:pPr>
      <w:r w:rsidRPr="00A33ECD">
        <w:t xml:space="preserve">Utredningens förslag om en ändrad huvudregel för avräkningsordningen vid utmätning innebär att avräkning först ska ske på kapitalbeloppet och därefter på ränta och annan biförpliktelse, om inte borgenären begär en annan ordning. I dag är huvudregeln den motsatta. Syftet med förslaget är att skapa bättre förutsättningar för skuldsatta att minska sin skuld när viss betalningsförmåga finns. </w:t>
      </w:r>
    </w:p>
    <w:p w14:paraId="6C62AFDE" w14:textId="77777777" w:rsidR="00D67215" w:rsidRDefault="00D67215" w:rsidP="008E7F88">
      <w:pPr>
        <w:pStyle w:val="Brdtextmedindrag"/>
      </w:pPr>
      <w:r>
        <w:t>Flertalet remissinstanser påpekar att förslaget om en omkastad huvud</w:t>
      </w:r>
      <w:r>
        <w:softHyphen/>
        <w:t>regel kan förväntas bli verkningslöst eftersom de flesta borgenärer sanno</w:t>
      </w:r>
      <w:r>
        <w:softHyphen/>
        <w:t xml:space="preserve">likt kommer att välja den avräkningsordning som gäller i dag. Regeringen delar den bedömningen. En omkastad avräkningsordning riskerar att leda till ökad administration och kostnader för Kronofogdemyndigheten, utan att medföra någon större nytta för konsumenter. Även om utredningens förslag i praktiken inte innebär något större avsteg från gällande ordning i och med att borgenärer fortsatt kan välja avräkningsordning, är frågan komplex. Som </w:t>
      </w:r>
      <w:r>
        <w:rPr>
          <w:i/>
          <w:iCs/>
        </w:rPr>
        <w:t xml:space="preserve">Stockholms universitet (Juridiska fakultetsnämnden) </w:t>
      </w:r>
      <w:r>
        <w:t>fram</w:t>
      </w:r>
      <w:r>
        <w:softHyphen/>
        <w:t>håller överensstämmer nuvarande ordning i fråga om avräkning vid utmät</w:t>
      </w:r>
      <w:r>
        <w:softHyphen/>
        <w:t xml:space="preserve">ning med den civilrättsliga ordning som gäller i fråga om avräkning vid frivillig betalning enligt 9 kap. 5 § handelsbalken. Enligt regeringen bör en ändring av avräkningsordningen vid utmätning inte göras utan en mer genomgripande analys. Regeringen går därför inte vidare med förslaget om en ändrad huvudregel för avräkningsordningen vid utmätning. I sammanhanget vill regeringen framhålla att det utvidgade kostnadstak som nu föreslås är en åtgärd som på ett effektivt sätt motverkar växande skulder. </w:t>
      </w:r>
    </w:p>
    <w:p w14:paraId="2101C8CB" w14:textId="77777777" w:rsidR="00D67215" w:rsidRPr="005B7E84" w:rsidRDefault="00D67215" w:rsidP="008E7F88">
      <w:pPr>
        <w:pStyle w:val="Rubrik2"/>
        <w:rPr>
          <w:spacing w:val="-3"/>
        </w:rPr>
      </w:pPr>
      <w:bookmarkStart w:id="21" w:name="_Toc175905193"/>
      <w:bookmarkStart w:id="22" w:name="_Toc177633586"/>
      <w:bookmarkEnd w:id="20"/>
      <w:r w:rsidRPr="005B7E84">
        <w:rPr>
          <w:spacing w:val="-3"/>
        </w:rPr>
        <w:t>Begränsning av möjligheten att förlänga löptiden</w:t>
      </w:r>
      <w:bookmarkEnd w:id="21"/>
      <w:bookmarkEnd w:id="22"/>
    </w:p>
    <w:p w14:paraId="5C80E8F0" w14:textId="77777777" w:rsidR="00D67215" w:rsidRPr="002424BC" w:rsidRDefault="00D67215" w:rsidP="008E7F88">
      <w:pPr>
        <w:pStyle w:val="Brdtextram"/>
        <w:rPr>
          <w:spacing w:val="-2"/>
        </w:rPr>
      </w:pPr>
      <w:r w:rsidRPr="002424BC">
        <w:rPr>
          <w:b/>
          <w:spacing w:val="-2"/>
        </w:rPr>
        <w:t>Regeringens förslag:</w:t>
      </w:r>
      <w:r w:rsidRPr="002424BC">
        <w:rPr>
          <w:spacing w:val="-2"/>
        </w:rPr>
        <w:t xml:space="preserve"> Begränsningen av möjligheten att förlänga löp</w:t>
      </w:r>
      <w:r w:rsidRPr="002424BC">
        <w:rPr>
          <w:spacing w:val="-2"/>
        </w:rPr>
        <w:softHyphen/>
        <w:t>tiden</w:t>
      </w:r>
      <w:r>
        <w:rPr>
          <w:spacing w:val="-2"/>
        </w:rPr>
        <w:t xml:space="preserve"> </w:t>
      </w:r>
      <w:r w:rsidRPr="002424BC">
        <w:rPr>
          <w:spacing w:val="-2"/>
        </w:rPr>
        <w:t xml:space="preserve">ska få ett utvidgat tillämpningsområde och omfatta alla krediter enligt lagen utom bostadskrediter. </w:t>
      </w:r>
    </w:p>
    <w:p w14:paraId="58752D2E" w14:textId="77777777" w:rsidR="00D67215" w:rsidRPr="00BB73F4" w:rsidRDefault="00D67215" w:rsidP="008E7F88">
      <w:pPr>
        <w:pStyle w:val="Brdtextmedindrag"/>
        <w:ind w:firstLine="0"/>
        <w:rPr>
          <w:sz w:val="8"/>
          <w:szCs w:val="8"/>
        </w:rPr>
      </w:pPr>
    </w:p>
    <w:p w14:paraId="2253306E" w14:textId="77777777" w:rsidR="00D67215" w:rsidRPr="00BB73F4" w:rsidRDefault="00D67215" w:rsidP="008E7F88">
      <w:pPr>
        <w:pStyle w:val="Brdtextmedindrag"/>
        <w:rPr>
          <w:bCs/>
        </w:rPr>
      </w:pPr>
      <w:r>
        <w:rPr>
          <w:b/>
        </w:rPr>
        <w:t>Utredningens förslag</w:t>
      </w:r>
      <w:r>
        <w:rPr>
          <w:bCs/>
        </w:rPr>
        <w:t xml:space="preserve"> överensstämmer med regeringens. </w:t>
      </w:r>
    </w:p>
    <w:p w14:paraId="6C75A2F5" w14:textId="77777777" w:rsidR="00D67215" w:rsidRDefault="00D67215" w:rsidP="008E7F88">
      <w:pPr>
        <w:pStyle w:val="Brdtextmedindrag"/>
        <w:rPr>
          <w:bCs/>
        </w:rPr>
      </w:pPr>
      <w:r w:rsidRPr="00BF32A0">
        <w:rPr>
          <w:b/>
        </w:rPr>
        <w:t>Remissinstanserna:</w:t>
      </w:r>
      <w:r>
        <w:rPr>
          <w:b/>
        </w:rPr>
        <w:t xml:space="preserve"> </w:t>
      </w:r>
      <w:r>
        <w:rPr>
          <w:bCs/>
        </w:rPr>
        <w:t xml:space="preserve">De flesta av de remissinstanser som yttrar sig över förslaget är positiva till det eller har inga invändningar, bl.a. </w:t>
      </w:r>
      <w:r>
        <w:rPr>
          <w:bCs/>
          <w:i/>
          <w:iCs/>
        </w:rPr>
        <w:t>Stockholms universitet (J</w:t>
      </w:r>
      <w:r w:rsidRPr="00E46890">
        <w:rPr>
          <w:bCs/>
          <w:i/>
          <w:iCs/>
        </w:rPr>
        <w:t>uridiska fakultetsnämnden</w:t>
      </w:r>
      <w:r>
        <w:rPr>
          <w:bCs/>
          <w:i/>
          <w:iCs/>
        </w:rPr>
        <w:t>)</w:t>
      </w:r>
      <w:r>
        <w:rPr>
          <w:bCs/>
        </w:rPr>
        <w:t xml:space="preserve">, </w:t>
      </w:r>
      <w:r w:rsidRPr="00E46890">
        <w:rPr>
          <w:bCs/>
          <w:i/>
          <w:iCs/>
        </w:rPr>
        <w:t>Skuldra AB</w:t>
      </w:r>
      <w:r>
        <w:rPr>
          <w:bCs/>
        </w:rPr>
        <w:t xml:space="preserve"> och</w:t>
      </w:r>
      <w:r w:rsidRPr="00E46890">
        <w:rPr>
          <w:bCs/>
          <w:i/>
          <w:iCs/>
        </w:rPr>
        <w:t xml:space="preserve"> </w:t>
      </w:r>
      <w:r>
        <w:rPr>
          <w:bCs/>
          <w:i/>
          <w:iCs/>
        </w:rPr>
        <w:t>Konsumentväg</w:t>
      </w:r>
      <w:r>
        <w:rPr>
          <w:bCs/>
          <w:i/>
          <w:iCs/>
        </w:rPr>
        <w:softHyphen/>
        <w:t>ledarnas förening</w:t>
      </w:r>
      <w:r>
        <w:rPr>
          <w:bCs/>
        </w:rPr>
        <w:t xml:space="preserve">. </w:t>
      </w:r>
    </w:p>
    <w:p w14:paraId="77F97747" w14:textId="77777777" w:rsidR="00D67215" w:rsidRPr="0020484F" w:rsidRDefault="00D67215" w:rsidP="008E7F88">
      <w:pPr>
        <w:pStyle w:val="Brdtextmedindrag"/>
        <w:rPr>
          <w:bCs/>
          <w:spacing w:val="-2"/>
        </w:rPr>
      </w:pPr>
      <w:r w:rsidRPr="00D2024F">
        <w:rPr>
          <w:i/>
          <w:iCs/>
        </w:rPr>
        <w:t>Sparbankernas</w:t>
      </w:r>
      <w:r>
        <w:rPr>
          <w:i/>
          <w:iCs/>
        </w:rPr>
        <w:t xml:space="preserve"> Riksförbund </w:t>
      </w:r>
      <w:r>
        <w:t xml:space="preserve">anser att förbudet mot att förlänga krediten ytterligare en gång inte bör omfatta ett nytt sammanslaget lån som innebär att konsumenten därigenom får lägre ränta och också lägre kostnader för krediten. </w:t>
      </w:r>
      <w:r>
        <w:rPr>
          <w:i/>
          <w:iCs/>
        </w:rPr>
        <w:t xml:space="preserve">Svenska Bankföreningen </w:t>
      </w:r>
      <w:r>
        <w:t xml:space="preserve">efterfrågar </w:t>
      </w:r>
      <w:r>
        <w:rPr>
          <w:bCs/>
        </w:rPr>
        <w:t>förtydliganden när konsu</w:t>
      </w:r>
      <w:r>
        <w:rPr>
          <w:bCs/>
        </w:rPr>
        <w:softHyphen/>
        <w:t xml:space="preserve">menter slår ihop flera krediter till en ny eller i samband med förlängning </w:t>
      </w:r>
      <w:r>
        <w:rPr>
          <w:bCs/>
        </w:rPr>
        <w:lastRenderedPageBreak/>
        <w:t xml:space="preserve">av en kredit ansöker om utökning av befintligt kreditbelopp. </w:t>
      </w:r>
      <w:r w:rsidRPr="0020484F">
        <w:rPr>
          <w:bCs/>
          <w:spacing w:val="-2"/>
        </w:rPr>
        <w:t>Bankför</w:t>
      </w:r>
      <w:r>
        <w:rPr>
          <w:bCs/>
          <w:spacing w:val="-2"/>
        </w:rPr>
        <w:t>e</w:t>
      </w:r>
      <w:r>
        <w:rPr>
          <w:bCs/>
          <w:spacing w:val="-2"/>
        </w:rPr>
        <w:softHyphen/>
        <w:t>n</w:t>
      </w:r>
      <w:r w:rsidRPr="0020484F">
        <w:rPr>
          <w:bCs/>
          <w:spacing w:val="-2"/>
        </w:rPr>
        <w:t xml:space="preserve">ingen avstyrker förslaget i den del som avser </w:t>
      </w:r>
      <w:r>
        <w:rPr>
          <w:bCs/>
          <w:spacing w:val="-2"/>
        </w:rPr>
        <w:t>re</w:t>
      </w:r>
      <w:r w:rsidRPr="0020484F">
        <w:rPr>
          <w:bCs/>
          <w:spacing w:val="-2"/>
        </w:rPr>
        <w:t>finansiering av en kredit när den nya kreditgivaren står i nära förbindelse med den befintliga kredit</w:t>
      </w:r>
      <w:r>
        <w:rPr>
          <w:bCs/>
          <w:spacing w:val="-2"/>
        </w:rPr>
        <w:softHyphen/>
      </w:r>
      <w:r w:rsidRPr="0020484F">
        <w:rPr>
          <w:bCs/>
          <w:spacing w:val="-2"/>
        </w:rPr>
        <w:t>givare</w:t>
      </w:r>
      <w:r>
        <w:rPr>
          <w:bCs/>
          <w:spacing w:val="-2"/>
        </w:rPr>
        <w:t>n</w:t>
      </w:r>
      <w:r w:rsidRPr="0020484F">
        <w:rPr>
          <w:bCs/>
          <w:spacing w:val="-2"/>
        </w:rPr>
        <w:t xml:space="preserve">, </w:t>
      </w:r>
      <w:r>
        <w:rPr>
          <w:bCs/>
          <w:spacing w:val="-2"/>
        </w:rPr>
        <w:t xml:space="preserve">då </w:t>
      </w:r>
      <w:r w:rsidRPr="0020484F">
        <w:rPr>
          <w:bCs/>
          <w:spacing w:val="-2"/>
        </w:rPr>
        <w:t>regleringen bedöms vara svår att efterleva och lätt att kringgå.</w:t>
      </w:r>
    </w:p>
    <w:p w14:paraId="3861DCC0" w14:textId="77777777" w:rsidR="00D67215" w:rsidRDefault="00D67215" w:rsidP="008E7F88">
      <w:pPr>
        <w:pStyle w:val="Brdtextmedindrag"/>
        <w:rPr>
          <w:spacing w:val="-2"/>
        </w:rPr>
      </w:pPr>
      <w:r w:rsidRPr="001C5EA4">
        <w:rPr>
          <w:i/>
          <w:iCs/>
          <w:spacing w:val="-2"/>
        </w:rPr>
        <w:t xml:space="preserve">Finansbolagens Förening </w:t>
      </w:r>
      <w:r w:rsidRPr="001C5EA4">
        <w:rPr>
          <w:spacing w:val="-2"/>
        </w:rPr>
        <w:t xml:space="preserve">och </w:t>
      </w:r>
      <w:r w:rsidRPr="00A82797">
        <w:rPr>
          <w:i/>
          <w:iCs/>
          <w:spacing w:val="-2"/>
        </w:rPr>
        <w:t>Svensk</w:t>
      </w:r>
      <w:r w:rsidRPr="001C5EA4">
        <w:rPr>
          <w:i/>
          <w:iCs/>
          <w:spacing w:val="-2"/>
        </w:rPr>
        <w:t xml:space="preserve"> Inkasso </w:t>
      </w:r>
      <w:r w:rsidRPr="001C5EA4">
        <w:rPr>
          <w:spacing w:val="-2"/>
        </w:rPr>
        <w:t xml:space="preserve">avstyrker förslaget. Enligt Finansbolagens Förening </w:t>
      </w:r>
      <w:r>
        <w:rPr>
          <w:spacing w:val="-2"/>
        </w:rPr>
        <w:t>är</w:t>
      </w:r>
      <w:r w:rsidRPr="001C5EA4">
        <w:rPr>
          <w:spacing w:val="-2"/>
        </w:rPr>
        <w:t xml:space="preserve"> förslaget</w:t>
      </w:r>
      <w:r>
        <w:rPr>
          <w:spacing w:val="-2"/>
        </w:rPr>
        <w:t xml:space="preserve"> alltför långtgående och innebär</w:t>
      </w:r>
      <w:r w:rsidRPr="001C5EA4">
        <w:rPr>
          <w:spacing w:val="-2"/>
        </w:rPr>
        <w:t xml:space="preserve"> bl.a. att konkurrens</w:t>
      </w:r>
      <w:r>
        <w:rPr>
          <w:spacing w:val="-2"/>
        </w:rPr>
        <w:t>en</w:t>
      </w:r>
      <w:r w:rsidRPr="001C5EA4">
        <w:rPr>
          <w:spacing w:val="-2"/>
        </w:rPr>
        <w:t xml:space="preserve"> begränsas</w:t>
      </w:r>
      <w:r>
        <w:rPr>
          <w:spacing w:val="-2"/>
        </w:rPr>
        <w:t xml:space="preserve"> liksom </w:t>
      </w:r>
      <w:r w:rsidRPr="001C5EA4">
        <w:rPr>
          <w:spacing w:val="-2"/>
        </w:rPr>
        <w:t xml:space="preserve">konsumentens möjlighet att sänka sina </w:t>
      </w:r>
      <w:r>
        <w:rPr>
          <w:spacing w:val="-2"/>
        </w:rPr>
        <w:t>kredit</w:t>
      </w:r>
      <w:r w:rsidRPr="001C5EA4">
        <w:rPr>
          <w:spacing w:val="-2"/>
        </w:rPr>
        <w:t>kostnader. Föreningen</w:t>
      </w:r>
      <w:r>
        <w:rPr>
          <w:spacing w:val="-2"/>
        </w:rPr>
        <w:t xml:space="preserve"> anser att regleringen</w:t>
      </w:r>
      <w:r w:rsidRPr="001C5EA4">
        <w:rPr>
          <w:spacing w:val="-2"/>
        </w:rPr>
        <w:t xml:space="preserve"> inte är förenlig med hur avbetalningskrediter för objekt är utformade</w:t>
      </w:r>
      <w:r>
        <w:rPr>
          <w:spacing w:val="-2"/>
        </w:rPr>
        <w:t xml:space="preserve"> och föreslår därför att dessa krediter ska undantas</w:t>
      </w:r>
      <w:r w:rsidRPr="001C5EA4">
        <w:rPr>
          <w:spacing w:val="-2"/>
        </w:rPr>
        <w:t xml:space="preserve">. </w:t>
      </w:r>
      <w:r>
        <w:rPr>
          <w:spacing w:val="-2"/>
        </w:rPr>
        <w:t>Liknande synpunkter framförs av Svensk Inkasso.</w:t>
      </w:r>
    </w:p>
    <w:p w14:paraId="1D5E7244" w14:textId="77777777" w:rsidR="00D67215" w:rsidRDefault="00D67215" w:rsidP="008E7F88">
      <w:pPr>
        <w:pStyle w:val="Rubrik4utannumrering"/>
      </w:pPr>
      <w:r w:rsidRPr="008B70CD">
        <w:t>Skälen för regeringens förslag</w:t>
      </w:r>
    </w:p>
    <w:p w14:paraId="4B525D3D" w14:textId="77777777" w:rsidR="00D67215" w:rsidRPr="00FD7CDE" w:rsidRDefault="00D67215" w:rsidP="008E7F88">
      <w:pPr>
        <w:pStyle w:val="Rubrik5utannumrering"/>
        <w:spacing w:before="0"/>
      </w:pPr>
      <w:r>
        <w:t>Begränsningen att förlänga löptiden för en kredit bör gälla fler krediter</w:t>
      </w:r>
    </w:p>
    <w:p w14:paraId="31CFD264" w14:textId="77777777" w:rsidR="00D67215" w:rsidRDefault="00D67215" w:rsidP="008E7F88">
      <w:pPr>
        <w:pStyle w:val="Brdtext"/>
      </w:pPr>
      <w:r>
        <w:t>För högkostnadskrediter gäller, utöver ränte- och kostnadstak, även vissa begränsningar av möjligheten att förlänga löptiden för en kredit. Löptiden får bara förlängas en gång, med undantag för fall då förlängningen inte medför någon kostnad för konsumenten eller om konsumenten beviljas en skälig avbetalningsplan för att kunna betala tillbaka sin skuld. Om kredit</w:t>
      </w:r>
      <w:r>
        <w:softHyphen/>
        <w:t>givaren, eller någon annan som kreditgivaren har nära förbindelser med, finansierar återbetalning av en högkostnadskredit genom att lämna konsu</w:t>
      </w:r>
      <w:r>
        <w:softHyphen/>
        <w:t>menten en ny högkostnadskredit, anses den nya krediten vara en förläng</w:t>
      </w:r>
      <w:r>
        <w:softHyphen/>
        <w:t xml:space="preserve">ning av löptiden för den befintliga krediten (36 a § konsumentkreditlagen). </w:t>
      </w:r>
    </w:p>
    <w:p w14:paraId="0CC70905" w14:textId="77777777" w:rsidR="00D67215" w:rsidRDefault="00D67215" w:rsidP="008E7F88">
      <w:pPr>
        <w:pStyle w:val="Brdtextmedindrag"/>
        <w:ind w:firstLine="0"/>
      </w:pPr>
      <w:r w:rsidRPr="00493F06">
        <w:t>Bestämmelsen infördes i syfte att skydda konsumenter, särskilt de som ansöker om förlängning på grun</w:t>
      </w:r>
      <w:r>
        <w:t>d a</w:t>
      </w:r>
      <w:r w:rsidRPr="00493F06">
        <w:t xml:space="preserve">v bristande betalningsförmåga, från </w:t>
      </w:r>
      <w:r>
        <w:t>upprepade</w:t>
      </w:r>
      <w:r w:rsidRPr="00493F06">
        <w:t xml:space="preserve"> dyra förlängningar som kan innebära att konsumenten riskerar att hamna i en långvarig skuldsituation. Även för konsumenter med betal</w:t>
      </w:r>
      <w:r>
        <w:softHyphen/>
      </w:r>
      <w:r w:rsidRPr="00493F06">
        <w:t>ningsförmåga a</w:t>
      </w:r>
      <w:r>
        <w:t>nsågs</w:t>
      </w:r>
      <w:r w:rsidRPr="00493F06">
        <w:t xml:space="preserve"> begränsningen</w:t>
      </w:r>
      <w:r>
        <w:t xml:space="preserve"> innebära ett stärkt skydd med hänsyn till risken för att lättillgängliga möjligheter att ansöka om förlängningar bidrar till mindre välöverlagda beslut (prop. 2017/18:72 s. 32–33).</w:t>
      </w:r>
    </w:p>
    <w:p w14:paraId="4AB1AB41" w14:textId="77777777" w:rsidR="00D67215" w:rsidRDefault="00D67215" w:rsidP="008E7F88">
      <w:pPr>
        <w:pStyle w:val="Brdtextmedindrag"/>
      </w:pPr>
      <w:r>
        <w:t xml:space="preserve">I och med att regeringen nu föreslår att ränte- och kostnadstaket ska få ett utvidgat tillämpningsområde finns det skäl att överväga om detsamma bör gälla regleringen om en begränsad möjlighet att förlänga löptiden för ett kreditavtal. </w:t>
      </w:r>
    </w:p>
    <w:p w14:paraId="1D03BD6C" w14:textId="69BDA067" w:rsidR="00D67215" w:rsidRDefault="00D67215" w:rsidP="008E7F88">
      <w:pPr>
        <w:pStyle w:val="Brdtextmedindrag"/>
      </w:pPr>
      <w:r w:rsidRPr="00374C95">
        <w:t>Utredningen föreslår att regleringen</w:t>
      </w:r>
      <w:r>
        <w:t xml:space="preserve"> </w:t>
      </w:r>
      <w:r w:rsidRPr="00374C95">
        <w:t>ska</w:t>
      </w:r>
      <w:r>
        <w:t xml:space="preserve"> gälla</w:t>
      </w:r>
      <w:r w:rsidRPr="00374C95">
        <w:t xml:space="preserve"> alla krediter </w:t>
      </w:r>
      <w:r>
        <w:t>enligt konsu</w:t>
      </w:r>
      <w:r>
        <w:softHyphen/>
        <w:t xml:space="preserve">mentkreditlagen </w:t>
      </w:r>
      <w:r w:rsidRPr="00374C95">
        <w:t>utom bostadskrediter, och utformas på motsvarande sätt som i dag.</w:t>
      </w:r>
      <w:r>
        <w:t xml:space="preserve"> Som utredningen konstaterar riskerar upprepade </w:t>
      </w:r>
      <w:r w:rsidRPr="001C6922">
        <w:t>förlängningar</w:t>
      </w:r>
      <w:r>
        <w:t xml:space="preserve"> av löptiden</w:t>
      </w:r>
      <w:r w:rsidRPr="001C6922">
        <w:t xml:space="preserve"> </w:t>
      </w:r>
      <w:r>
        <w:t xml:space="preserve">för krediten </w:t>
      </w:r>
      <w:r w:rsidRPr="001C6922">
        <w:t>att</w:t>
      </w:r>
      <w:r>
        <w:t xml:space="preserve"> medföra att</w:t>
      </w:r>
      <w:r w:rsidRPr="001C6922">
        <w:t xml:space="preserve"> konsumenten dra</w:t>
      </w:r>
      <w:r>
        <w:t>r</w:t>
      </w:r>
      <w:r w:rsidRPr="001C6922">
        <w:t xml:space="preserve"> på sig </w:t>
      </w:r>
      <w:r>
        <w:t xml:space="preserve">betydande </w:t>
      </w:r>
      <w:r w:rsidRPr="001C6922">
        <w:t>kostnader</w:t>
      </w:r>
      <w:r>
        <w:t>, vilket kan leda konsumenten in</w:t>
      </w:r>
      <w:r w:rsidRPr="001C6922">
        <w:t xml:space="preserve"> i en djupare skuldsättning. </w:t>
      </w:r>
      <w:r>
        <w:t xml:space="preserve">Det </w:t>
      </w:r>
      <w:r w:rsidRPr="00F10FAD">
        <w:rPr>
          <w:spacing w:val="-2"/>
        </w:rPr>
        <w:t>konsumentskydd som begränsningen av en kreditgivares möjligheter att erbjuda förlängningar av löptiden innebär, särskilt för de mest utsatta kon</w:t>
      </w:r>
      <w:r w:rsidRPr="00F10FAD">
        <w:rPr>
          <w:spacing w:val="-2"/>
        </w:rPr>
        <w:softHyphen/>
        <w:t>sumenter</w:t>
      </w:r>
      <w:r>
        <w:rPr>
          <w:spacing w:val="-2"/>
        </w:rPr>
        <w:t>na</w:t>
      </w:r>
      <w:r w:rsidRPr="00F10FAD">
        <w:rPr>
          <w:spacing w:val="-2"/>
        </w:rPr>
        <w:t>, fyller därför enligt regeringen en viktig funktion för att mot</w:t>
      </w:r>
      <w:r>
        <w:rPr>
          <w:spacing w:val="-2"/>
        </w:rPr>
        <w:softHyphen/>
      </w:r>
      <w:r w:rsidRPr="00F10FAD">
        <w:rPr>
          <w:spacing w:val="-2"/>
        </w:rPr>
        <w:t>verka riskfylld kreditgivning och överskuldsättning. En begränsad möjlighet att förlänga löptiden för en kredit bedöms leda till att såväl kreditgivare som konsumenter blir mer restriktiva vid kreditgivning. En konsument som vet att betalning behöver ske enligt den i förväg avtalade löptiden får ett incita</w:t>
      </w:r>
      <w:r>
        <w:rPr>
          <w:spacing w:val="-2"/>
        </w:rPr>
        <w:softHyphen/>
      </w:r>
      <w:r w:rsidRPr="00F10FAD">
        <w:rPr>
          <w:spacing w:val="-2"/>
        </w:rPr>
        <w:t>ment att noggrant tänka igenom om hon eller han kommer kunna betala vid angiven tidpunkt. Det kan också många gånger vara bättre för en konsu</w:t>
      </w:r>
      <w:r>
        <w:rPr>
          <w:spacing w:val="-2"/>
        </w:rPr>
        <w:softHyphen/>
      </w:r>
      <w:r w:rsidRPr="00F10FAD">
        <w:rPr>
          <w:spacing w:val="-2"/>
        </w:rPr>
        <w:t>ment att en kredit förfaller till betalning än att löptiden för krediten förlängs och fortsätter att generera räntor och kostnader. Upprepade förlängningar kan innebära att konsumenten riskerar att hamna i en långvarig skuld</w:t>
      </w:r>
      <w:r>
        <w:rPr>
          <w:spacing w:val="-2"/>
        </w:rPr>
        <w:softHyphen/>
      </w:r>
      <w:r w:rsidRPr="00F10FAD">
        <w:rPr>
          <w:spacing w:val="-2"/>
        </w:rPr>
        <w:t xml:space="preserve">situation </w:t>
      </w:r>
      <w:r w:rsidRPr="00F10FAD">
        <w:rPr>
          <w:spacing w:val="-2"/>
        </w:rPr>
        <w:lastRenderedPageBreak/>
        <w:t>och betala höga kostnader utan att samtidigt</w:t>
      </w:r>
      <w:r w:rsidRPr="005B45EB">
        <w:t xml:space="preserve"> betala av på lånet och därmed avveckla sin skuld. </w:t>
      </w:r>
      <w:r>
        <w:t>För att upprätthålla och stärka konsument</w:t>
      </w:r>
      <w:r>
        <w:softHyphen/>
        <w:t xml:space="preserve">skyddet anser regeringen att tillämpningsområdet för bestämmelserna om begränsning av möjligheten att förlänga löptiden för en kredit bör utvidgas och omfatta fler krediter än högkostnadskrediter. </w:t>
      </w:r>
    </w:p>
    <w:p w14:paraId="3386A5C9" w14:textId="77777777" w:rsidR="00D67215" w:rsidRPr="006F50E2" w:rsidRDefault="00D67215" w:rsidP="008E7F88">
      <w:pPr>
        <w:pStyle w:val="Brdtextmedindrag"/>
        <w:rPr>
          <w:spacing w:val="-2"/>
        </w:rPr>
      </w:pPr>
      <w:r w:rsidRPr="006F50E2">
        <w:rPr>
          <w:spacing w:val="-2"/>
        </w:rPr>
        <w:t>Som utgångspunkt bör regleringen omfatta alla krediter enligt konsument</w:t>
      </w:r>
      <w:r>
        <w:rPr>
          <w:spacing w:val="-2"/>
        </w:rPr>
        <w:softHyphen/>
      </w:r>
      <w:r w:rsidRPr="006F50E2">
        <w:rPr>
          <w:spacing w:val="-2"/>
        </w:rPr>
        <w:t>kreditlagen. D</w:t>
      </w:r>
      <w:r>
        <w:rPr>
          <w:spacing w:val="-2"/>
        </w:rPr>
        <w:t>et</w:t>
      </w:r>
      <w:r w:rsidRPr="006F50E2">
        <w:rPr>
          <w:spacing w:val="-2"/>
        </w:rPr>
        <w:t xml:space="preserve"> minskar </w:t>
      </w:r>
      <w:r>
        <w:rPr>
          <w:spacing w:val="-2"/>
        </w:rPr>
        <w:t>utrymmet</w:t>
      </w:r>
      <w:r w:rsidRPr="006F50E2">
        <w:rPr>
          <w:spacing w:val="-2"/>
        </w:rPr>
        <w:t xml:space="preserve"> för </w:t>
      </w:r>
      <w:r>
        <w:rPr>
          <w:spacing w:val="-2"/>
        </w:rPr>
        <w:t xml:space="preserve">att </w:t>
      </w:r>
      <w:r w:rsidRPr="006F50E2">
        <w:rPr>
          <w:spacing w:val="-2"/>
        </w:rPr>
        <w:t xml:space="preserve">produktutbud anpassas </w:t>
      </w:r>
      <w:r>
        <w:rPr>
          <w:spacing w:val="-2"/>
        </w:rPr>
        <w:t>för att inte omfattas av de konsumentskyddande reglerna och innebär även att reglerna blir</w:t>
      </w:r>
      <w:r w:rsidRPr="006F50E2">
        <w:rPr>
          <w:spacing w:val="-2"/>
        </w:rPr>
        <w:t xml:space="preserve"> mer konkurrensneutral</w:t>
      </w:r>
      <w:r>
        <w:rPr>
          <w:spacing w:val="-2"/>
        </w:rPr>
        <w:t>a. L</w:t>
      </w:r>
      <w:r w:rsidRPr="006F50E2">
        <w:rPr>
          <w:spacing w:val="-2"/>
        </w:rPr>
        <w:t xml:space="preserve">iksom hittills, och i linje med vad regeringen föreslår </w:t>
      </w:r>
      <w:r>
        <w:rPr>
          <w:spacing w:val="-2"/>
        </w:rPr>
        <w:t xml:space="preserve">när det gäller </w:t>
      </w:r>
      <w:r w:rsidRPr="006F50E2">
        <w:rPr>
          <w:spacing w:val="-2"/>
        </w:rPr>
        <w:t>ränte- och kostnadstaken, bör dock bostadskrediter undantas</w:t>
      </w:r>
      <w:r>
        <w:rPr>
          <w:spacing w:val="-2"/>
        </w:rPr>
        <w:t xml:space="preserve"> </w:t>
      </w:r>
      <w:r w:rsidRPr="006F50E2">
        <w:rPr>
          <w:spacing w:val="-2"/>
        </w:rPr>
        <w:t xml:space="preserve">(se avsnitt 5.1 och 5.2). </w:t>
      </w:r>
    </w:p>
    <w:p w14:paraId="4F92E9C8" w14:textId="77777777" w:rsidR="00D67215" w:rsidRDefault="00D67215" w:rsidP="008E7F88">
      <w:pPr>
        <w:pStyle w:val="Brdtextmedindrag"/>
      </w:pPr>
      <w:r>
        <w:t xml:space="preserve">Regeringen anser, i likhet med utredningen, att regleringen i övrigt bör vara utformad på samma sätt som i dag. Det innebär bl.a. att löptiden bara får förlängas en gång, men att löptiden trots förbudet ska få förlängas om det inte medför någon kostnad för konsumenten eller om konsumenten beviljas en skälig avbetalningsplan för att kunna betala tillbaka sin skuld.  </w:t>
      </w:r>
    </w:p>
    <w:p w14:paraId="521F8EB9" w14:textId="77777777" w:rsidR="00D67215" w:rsidRDefault="00D67215" w:rsidP="008E7F88">
      <w:pPr>
        <w:pStyle w:val="Brdtextmedindrag"/>
      </w:pPr>
      <w:r w:rsidRPr="008A16F3">
        <w:rPr>
          <w:i/>
          <w:iCs/>
          <w:spacing w:val="-2"/>
        </w:rPr>
        <w:t>F</w:t>
      </w:r>
      <w:r>
        <w:rPr>
          <w:i/>
          <w:iCs/>
          <w:spacing w:val="-2"/>
        </w:rPr>
        <w:t>inansbolagens F</w:t>
      </w:r>
      <w:r w:rsidRPr="008A16F3">
        <w:rPr>
          <w:i/>
          <w:iCs/>
          <w:spacing w:val="-2"/>
        </w:rPr>
        <w:t>örening</w:t>
      </w:r>
      <w:r w:rsidRPr="001C5EA4">
        <w:rPr>
          <w:spacing w:val="-2"/>
        </w:rPr>
        <w:t xml:space="preserve"> </w:t>
      </w:r>
      <w:r>
        <w:rPr>
          <w:spacing w:val="-2"/>
        </w:rPr>
        <w:t>anser</w:t>
      </w:r>
      <w:r w:rsidRPr="001C5EA4">
        <w:rPr>
          <w:spacing w:val="-2"/>
        </w:rPr>
        <w:t xml:space="preserve"> att avbetalningskrediter</w:t>
      </w:r>
      <w:r>
        <w:rPr>
          <w:spacing w:val="-2"/>
        </w:rPr>
        <w:t xml:space="preserve"> bör</w:t>
      </w:r>
      <w:r w:rsidRPr="001C5EA4">
        <w:rPr>
          <w:spacing w:val="-2"/>
        </w:rPr>
        <w:t xml:space="preserve"> undantas</w:t>
      </w:r>
      <w:r>
        <w:rPr>
          <w:spacing w:val="-2"/>
        </w:rPr>
        <w:t xml:space="preserve"> från tillämpningsområdet eftersom regleringen i</w:t>
      </w:r>
      <w:r w:rsidRPr="001C5EA4">
        <w:rPr>
          <w:spacing w:val="-2"/>
        </w:rPr>
        <w:t>nte är förenlig med hur avbetal</w:t>
      </w:r>
      <w:r>
        <w:rPr>
          <w:spacing w:val="-2"/>
        </w:rPr>
        <w:softHyphen/>
      </w:r>
      <w:r w:rsidRPr="001C5EA4">
        <w:rPr>
          <w:spacing w:val="-2"/>
        </w:rPr>
        <w:t>ningskrediter för objekt</w:t>
      </w:r>
      <w:r>
        <w:rPr>
          <w:spacing w:val="-2"/>
        </w:rPr>
        <w:t xml:space="preserve"> är uppbyggda. Liknande synpunkter framförs även av </w:t>
      </w:r>
      <w:r>
        <w:rPr>
          <w:i/>
          <w:iCs/>
          <w:spacing w:val="-2"/>
        </w:rPr>
        <w:t xml:space="preserve">Svensk Inkasso. </w:t>
      </w:r>
      <w:r>
        <w:t>Enligt Finansbolagens Förening är objektslån ofta uppbyggda på så sätt dels att konsumenten erlägger handpenning om 20 procent, dels att avtalet innebär att det kvarstår en skuld när amorterings</w:t>
      </w:r>
      <w:r>
        <w:softHyphen/>
        <w:t>planen har löpt ut. Den kvarvarande skulden täcks dock av objektets värde, och konsumenten kan då välja att lösa in objektet och betala skulden eller förlänga kredit</w:t>
      </w:r>
      <w:r>
        <w:softHyphen/>
        <w:t xml:space="preserve">tiden och ha kvar objektet. Om konsumenten vill göra ett inbyte för t.ex. en bil, kan leveranstiderna vara så långa att konsumenten behöver förlänga kredittiden. </w:t>
      </w:r>
    </w:p>
    <w:p w14:paraId="1FB32CB8" w14:textId="77777777" w:rsidR="00D67215" w:rsidRPr="00D04A5B" w:rsidRDefault="00D67215" w:rsidP="008E7F88">
      <w:pPr>
        <w:pStyle w:val="Brdtextmedindrag"/>
      </w:pPr>
      <w:r>
        <w:t>Regeringen konstaterar till en början att det fortsatt kommer att vara möjligt att förlänga ett kreditavtal, även om möjligheten är begränsad. Regleringen bedöms därutöver lämna tillräckligt utrymme för differen</w:t>
      </w:r>
      <w:r>
        <w:softHyphen/>
        <w:t xml:space="preserve">tierade upplägg och kreditprodukter. För det fall vissa kreditprodukter som redan finns på marknaden kan behöva anpassas till följd av förslaget, är det en godtagbar följd med hänsyn till att förslaget syftar till att stärka konsumentskyddet och </w:t>
      </w:r>
      <w:r w:rsidRPr="00AC744A">
        <w:t>åstadkomma en mer ansvarsfull konsumentkredit</w:t>
      </w:r>
      <w:r>
        <w:softHyphen/>
        <w:t>marknad. Enligt regeringen finns det därför inte skäl att undanta avbetal</w:t>
      </w:r>
      <w:r>
        <w:softHyphen/>
        <w:t xml:space="preserve">ningskrediter från tillämpningsområdet. </w:t>
      </w:r>
    </w:p>
    <w:p w14:paraId="37C75CB2" w14:textId="77777777" w:rsidR="00D67215" w:rsidRDefault="00D67215" w:rsidP="008E7F88">
      <w:pPr>
        <w:pStyle w:val="Brdtextmedindrag"/>
      </w:pPr>
      <w:r>
        <w:rPr>
          <w:i/>
          <w:iCs/>
        </w:rPr>
        <w:t xml:space="preserve">Sparbankernas Riksförbund </w:t>
      </w:r>
      <w:r>
        <w:t xml:space="preserve">anser att förbudet mot att förlänga krediten ytterligare en gång inte bör omfatta ett nytt sammanslaget lån som innebär att konsumenten därigenom får lägre ränta och också lägre kostnader för krediten. Även </w:t>
      </w:r>
      <w:r>
        <w:rPr>
          <w:i/>
          <w:iCs/>
        </w:rPr>
        <w:t xml:space="preserve">Svenska Bankföreningen </w:t>
      </w:r>
      <w:r>
        <w:t xml:space="preserve">efterfrågar ett klargörande i frågan. Regeringen uppfattar att frågan närmast handlar om tolkning av gällande rätt och därför lämpligen får lösas i rättstillämpningen. </w:t>
      </w:r>
    </w:p>
    <w:p w14:paraId="763BE7EF" w14:textId="77777777" w:rsidR="00D67215" w:rsidRDefault="00D67215" w:rsidP="008E7F88">
      <w:pPr>
        <w:pStyle w:val="Brdtextmedindrag"/>
      </w:pPr>
      <w:r>
        <w:rPr>
          <w:i/>
          <w:iCs/>
        </w:rPr>
        <w:t xml:space="preserve">Svenska Bankföreningen </w:t>
      </w:r>
      <w:r w:rsidRPr="0020484F">
        <w:rPr>
          <w:bCs/>
          <w:spacing w:val="-2"/>
        </w:rPr>
        <w:t xml:space="preserve">avstyrker förslaget i den del som avser </w:t>
      </w:r>
      <w:r>
        <w:rPr>
          <w:bCs/>
          <w:spacing w:val="-2"/>
        </w:rPr>
        <w:t>ref</w:t>
      </w:r>
      <w:r w:rsidRPr="0020484F">
        <w:rPr>
          <w:bCs/>
          <w:spacing w:val="-2"/>
        </w:rPr>
        <w:t>inan</w:t>
      </w:r>
      <w:r>
        <w:rPr>
          <w:bCs/>
          <w:spacing w:val="-2"/>
        </w:rPr>
        <w:softHyphen/>
      </w:r>
      <w:r w:rsidRPr="0020484F">
        <w:rPr>
          <w:bCs/>
          <w:spacing w:val="-2"/>
        </w:rPr>
        <w:t xml:space="preserve">siering av en kredit när </w:t>
      </w:r>
      <w:r>
        <w:rPr>
          <w:bCs/>
          <w:spacing w:val="-2"/>
        </w:rPr>
        <w:t>d</w:t>
      </w:r>
      <w:r w:rsidRPr="0020484F">
        <w:rPr>
          <w:bCs/>
          <w:spacing w:val="-2"/>
        </w:rPr>
        <w:t>en ny</w:t>
      </w:r>
      <w:r>
        <w:rPr>
          <w:bCs/>
          <w:spacing w:val="-2"/>
        </w:rPr>
        <w:t>a</w:t>
      </w:r>
      <w:r w:rsidRPr="0020484F">
        <w:rPr>
          <w:bCs/>
          <w:spacing w:val="-2"/>
        </w:rPr>
        <w:t xml:space="preserve"> kreditgivare</w:t>
      </w:r>
      <w:r>
        <w:rPr>
          <w:bCs/>
          <w:spacing w:val="-2"/>
        </w:rPr>
        <w:t>n</w:t>
      </w:r>
      <w:r w:rsidRPr="0020484F">
        <w:rPr>
          <w:bCs/>
          <w:spacing w:val="-2"/>
        </w:rPr>
        <w:t xml:space="preserve"> står i nära förbindelse med </w:t>
      </w:r>
      <w:r>
        <w:rPr>
          <w:bCs/>
          <w:spacing w:val="-2"/>
        </w:rPr>
        <w:t>d</w:t>
      </w:r>
      <w:r w:rsidRPr="0020484F">
        <w:rPr>
          <w:bCs/>
          <w:spacing w:val="-2"/>
        </w:rPr>
        <w:t>en befintlig</w:t>
      </w:r>
      <w:r>
        <w:rPr>
          <w:bCs/>
          <w:spacing w:val="-2"/>
        </w:rPr>
        <w:t>a</w:t>
      </w:r>
      <w:r w:rsidRPr="0020484F">
        <w:rPr>
          <w:bCs/>
          <w:spacing w:val="-2"/>
        </w:rPr>
        <w:t xml:space="preserve"> kreditgivare</w:t>
      </w:r>
      <w:r>
        <w:rPr>
          <w:bCs/>
          <w:spacing w:val="-2"/>
        </w:rPr>
        <w:t xml:space="preserve">n eftersom </w:t>
      </w:r>
      <w:r w:rsidRPr="0020484F">
        <w:rPr>
          <w:bCs/>
          <w:spacing w:val="-2"/>
        </w:rPr>
        <w:t>regleringen bedöms vara</w:t>
      </w:r>
      <w:r>
        <w:rPr>
          <w:bCs/>
          <w:spacing w:val="-2"/>
        </w:rPr>
        <w:t xml:space="preserve"> mycket</w:t>
      </w:r>
      <w:r w:rsidRPr="0020484F">
        <w:rPr>
          <w:bCs/>
          <w:spacing w:val="-2"/>
        </w:rPr>
        <w:t xml:space="preserve"> svår att efterleva och lätt att kringgå.</w:t>
      </w:r>
      <w:r>
        <w:rPr>
          <w:bCs/>
          <w:spacing w:val="-2"/>
        </w:rPr>
        <w:t xml:space="preserve"> </w:t>
      </w:r>
      <w:r>
        <w:t>Regeringen konstaterar att ordningen utgör gällande rätt, och att det inte har framkommit att den har lett till några tillämpningsproblem. Den</w:t>
      </w:r>
      <w:r w:rsidRPr="00827B79">
        <w:t xml:space="preserve"> </w:t>
      </w:r>
      <w:r>
        <w:t xml:space="preserve">konsumentskyddande </w:t>
      </w:r>
      <w:r w:rsidRPr="00827B79">
        <w:t>reglering</w:t>
      </w:r>
      <w:r>
        <w:t xml:space="preserve">en </w:t>
      </w:r>
      <w:r w:rsidRPr="00827B79">
        <w:t xml:space="preserve">i fråga </w:t>
      </w:r>
      <w:r>
        <w:t xml:space="preserve">om refinansiering vid förlängning av löptiden av en kredit bör därför gälla även när tillämpningsområdet nu utvidgas. </w:t>
      </w:r>
    </w:p>
    <w:p w14:paraId="733DC2C4" w14:textId="77777777" w:rsidR="00D67215" w:rsidRDefault="00D67215" w:rsidP="008E7F88">
      <w:pPr>
        <w:pStyle w:val="Brdtextmedindrag"/>
      </w:pPr>
      <w:r>
        <w:lastRenderedPageBreak/>
        <w:t xml:space="preserve">Sammanfattningsvis föreslår regeringen att </w:t>
      </w:r>
      <w:r w:rsidRPr="00374C95">
        <w:t>regleringen</w:t>
      </w:r>
      <w:r>
        <w:t xml:space="preserve"> om begränsning av möjligheten att förlänga löptiden för en kredit </w:t>
      </w:r>
      <w:r w:rsidRPr="00374C95">
        <w:t>ska</w:t>
      </w:r>
      <w:r>
        <w:t xml:space="preserve"> gälla</w:t>
      </w:r>
      <w:r w:rsidRPr="00374C95">
        <w:t xml:space="preserve"> alla krediter </w:t>
      </w:r>
      <w:r>
        <w:t xml:space="preserve">enligt konsumentkreditlagen </w:t>
      </w:r>
      <w:r w:rsidRPr="00374C95">
        <w:t>utom bostadskrediter.</w:t>
      </w:r>
    </w:p>
    <w:p w14:paraId="2365DEA7" w14:textId="77777777" w:rsidR="00D67215" w:rsidRDefault="00D67215" w:rsidP="008E7F88">
      <w:pPr>
        <w:pStyle w:val="Rubrik2"/>
      </w:pPr>
      <w:bookmarkStart w:id="23" w:name="_Toc175905194"/>
      <w:bookmarkStart w:id="24" w:name="_Toc177633587"/>
      <w:r>
        <w:t>En särskild upplysning vid marknadsföring</w:t>
      </w:r>
      <w:bookmarkEnd w:id="23"/>
      <w:bookmarkEnd w:id="24"/>
      <w:r>
        <w:t xml:space="preserve"> </w:t>
      </w:r>
    </w:p>
    <w:p w14:paraId="161B737A" w14:textId="77777777" w:rsidR="00D67215" w:rsidRPr="002012F9" w:rsidRDefault="00D67215" w:rsidP="008E7F88">
      <w:pPr>
        <w:pStyle w:val="Brdtextram"/>
      </w:pPr>
      <w:r w:rsidRPr="002012F9">
        <w:rPr>
          <w:b/>
        </w:rPr>
        <w:t>Regeringens förslag:</w:t>
      </w:r>
      <w:r w:rsidRPr="002012F9">
        <w:t xml:space="preserve"> Bestämmelserna om en särskild upplysning vid marknadsföring ska utvidgas till att omfatta alla kreditavtal enligt kon</w:t>
      </w:r>
      <w:r>
        <w:softHyphen/>
      </w:r>
      <w:r w:rsidRPr="002012F9">
        <w:t>sumentkreditlagen utom bostadskrediter och räntefria krediter. Upplys</w:t>
      </w:r>
      <w:r>
        <w:softHyphen/>
      </w:r>
      <w:r w:rsidRPr="002012F9">
        <w:t>ningen ska innehålla information om att en kredit medför kostnader för konsumenten.</w:t>
      </w:r>
    </w:p>
    <w:p w14:paraId="3629DBC0" w14:textId="77777777" w:rsidR="00D67215" w:rsidRPr="00CA3BF8" w:rsidRDefault="00D67215" w:rsidP="008E7F88">
      <w:pPr>
        <w:pStyle w:val="Brdtextmedindragram"/>
      </w:pPr>
      <w:r>
        <w:t>De</w:t>
      </w:r>
      <w:r w:rsidRPr="008753A5">
        <w:rPr>
          <w:bCs/>
        </w:rPr>
        <w:t>finitionen av begreppet högkostnadskredit i konsumentkreditlagen ska tas bort.</w:t>
      </w:r>
      <w:r>
        <w:rPr>
          <w:bCs/>
        </w:rPr>
        <w:t xml:space="preserve"> </w:t>
      </w:r>
    </w:p>
    <w:p w14:paraId="7EE012B6" w14:textId="77777777" w:rsidR="00D67215" w:rsidRDefault="00D67215" w:rsidP="008E7F88">
      <w:pPr>
        <w:pStyle w:val="Brdtextmedindrag"/>
        <w:ind w:firstLine="0"/>
        <w:rPr>
          <w:sz w:val="8"/>
          <w:szCs w:val="8"/>
        </w:rPr>
      </w:pPr>
    </w:p>
    <w:p w14:paraId="753AD8A2" w14:textId="77777777" w:rsidR="00D67215" w:rsidRDefault="00D67215" w:rsidP="008E7F88">
      <w:pPr>
        <w:pStyle w:val="Brdtextmedindrag"/>
      </w:pPr>
      <w:r w:rsidRPr="0006285B">
        <w:rPr>
          <w:b/>
        </w:rPr>
        <w:t>Utredningens förslag</w:t>
      </w:r>
      <w:r>
        <w:rPr>
          <w:b/>
        </w:rPr>
        <w:t xml:space="preserve"> </w:t>
      </w:r>
      <w:r>
        <w:rPr>
          <w:bCs/>
        </w:rPr>
        <w:t>ö</w:t>
      </w:r>
      <w:r>
        <w:t xml:space="preserve">verensstämmer i huvudsak med regeringens. Utredningens förslag omfattar även marknadsföring av bostadskrediter och är något annorlunda utformat. </w:t>
      </w:r>
    </w:p>
    <w:p w14:paraId="6D95BD41" w14:textId="77777777" w:rsidR="00D67215" w:rsidRDefault="00D67215" w:rsidP="008E7F88">
      <w:pPr>
        <w:pStyle w:val="Brdtextmedindrag"/>
      </w:pPr>
      <w:r w:rsidRPr="00D301A1">
        <w:rPr>
          <w:b/>
          <w:bCs/>
          <w:spacing w:val="-2"/>
        </w:rPr>
        <w:t xml:space="preserve">Remissinstanserna: </w:t>
      </w:r>
      <w:r w:rsidRPr="00D301A1">
        <w:rPr>
          <w:spacing w:val="-2"/>
        </w:rPr>
        <w:t xml:space="preserve">Flera remissinstanser, bl.a. </w:t>
      </w:r>
      <w:r w:rsidRPr="00D301A1">
        <w:rPr>
          <w:i/>
          <w:iCs/>
          <w:spacing w:val="-2"/>
        </w:rPr>
        <w:t>Konsumentverket</w:t>
      </w:r>
      <w:r w:rsidRPr="00380834">
        <w:rPr>
          <w:spacing w:val="-2"/>
        </w:rPr>
        <w:t>,</w:t>
      </w:r>
      <w:r w:rsidRPr="00D301A1">
        <w:rPr>
          <w:i/>
          <w:iCs/>
          <w:spacing w:val="-2"/>
        </w:rPr>
        <w:t xml:space="preserve"> SPF </w:t>
      </w:r>
      <w:r w:rsidRPr="003E1C94">
        <w:rPr>
          <w:i/>
          <w:iCs/>
          <w:spacing w:val="-2"/>
        </w:rPr>
        <w:t>Seniorerna</w:t>
      </w:r>
      <w:r>
        <w:rPr>
          <w:spacing w:val="-2"/>
        </w:rPr>
        <w:t xml:space="preserve">, </w:t>
      </w:r>
      <w:r w:rsidRPr="003E1C94">
        <w:rPr>
          <w:i/>
          <w:iCs/>
          <w:spacing w:val="-2"/>
        </w:rPr>
        <w:t>Yrkesföreningen</w:t>
      </w:r>
      <w:r w:rsidRPr="00D301A1">
        <w:rPr>
          <w:i/>
          <w:iCs/>
          <w:spacing w:val="-2"/>
        </w:rPr>
        <w:t xml:space="preserve"> för budget- och skuldrådgivare i kommunal tjänst</w:t>
      </w:r>
      <w:r>
        <w:rPr>
          <w:i/>
          <w:iCs/>
          <w:spacing w:val="-2"/>
        </w:rPr>
        <w:t xml:space="preserve"> </w:t>
      </w:r>
      <w:r>
        <w:rPr>
          <w:spacing w:val="-2"/>
        </w:rPr>
        <w:t xml:space="preserve">och </w:t>
      </w:r>
      <w:r>
        <w:rPr>
          <w:i/>
          <w:iCs/>
          <w:spacing w:val="-2"/>
        </w:rPr>
        <w:t>Svensk Handel</w:t>
      </w:r>
      <w:r w:rsidRPr="00D301A1">
        <w:rPr>
          <w:spacing w:val="-2"/>
        </w:rPr>
        <w:t xml:space="preserve">, </w:t>
      </w:r>
      <w:r>
        <w:rPr>
          <w:spacing w:val="-2"/>
        </w:rPr>
        <w:t>är positiva till förslaget</w:t>
      </w:r>
      <w:r w:rsidRPr="00D301A1">
        <w:rPr>
          <w:spacing w:val="-2"/>
        </w:rPr>
        <w:t>.</w:t>
      </w:r>
      <w:r>
        <w:rPr>
          <w:spacing w:val="-2"/>
        </w:rPr>
        <w:t xml:space="preserve"> </w:t>
      </w:r>
      <w:r>
        <w:rPr>
          <w:i/>
          <w:iCs/>
        </w:rPr>
        <w:t>Konsumentvägledarnas förening</w:t>
      </w:r>
      <w:r>
        <w:t xml:space="preserve"> och </w:t>
      </w:r>
      <w:r>
        <w:rPr>
          <w:i/>
          <w:iCs/>
        </w:rPr>
        <w:t xml:space="preserve">Sveriges Konsumenter </w:t>
      </w:r>
      <w:r>
        <w:t xml:space="preserve">anser att den särskilda upplysningen bör lämnas vid marknadsföring av alla krediter, även fakturakrediter och andra räntefria krediter. Liknande synpunkter framförs av </w:t>
      </w:r>
      <w:r>
        <w:rPr>
          <w:i/>
          <w:iCs/>
        </w:rPr>
        <w:t>Skuldra AB</w:t>
      </w:r>
      <w:r>
        <w:t xml:space="preserve">. </w:t>
      </w:r>
      <w:r>
        <w:rPr>
          <w:i/>
          <w:iCs/>
        </w:rPr>
        <w:t>Sparbankernas Riksförbund</w:t>
      </w:r>
      <w:r>
        <w:t xml:space="preserve"> anser att information bör lämnas där det behövs, och att det inte behövs för bostadslån med säkerhet. </w:t>
      </w:r>
    </w:p>
    <w:p w14:paraId="248A50F0" w14:textId="77777777" w:rsidR="00D67215" w:rsidRDefault="00D67215" w:rsidP="008E7F88">
      <w:pPr>
        <w:pStyle w:val="Brdtextmedindrag"/>
      </w:pPr>
      <w:r>
        <w:rPr>
          <w:i/>
          <w:iCs/>
        </w:rPr>
        <w:t xml:space="preserve">Svenska </w:t>
      </w:r>
      <w:r w:rsidRPr="00B8002F">
        <w:rPr>
          <w:i/>
          <w:iCs/>
        </w:rPr>
        <w:t>Bankföreningen</w:t>
      </w:r>
      <w:r>
        <w:rPr>
          <w:i/>
          <w:iCs/>
        </w:rPr>
        <w:t xml:space="preserve"> </w:t>
      </w:r>
      <w:r>
        <w:t>ifrågasätter förslaget från ett marknadsförings</w:t>
      </w:r>
      <w:r>
        <w:softHyphen/>
        <w:t>perspektiv och anser att det finns en risk för att informationen, med hänsyn till den omfattande information som redan i dag behöver lämnas vid mark</w:t>
      </w:r>
      <w:r>
        <w:softHyphen/>
        <w:t>nadsföring, blir oöverskådlig för konsumenten. Föreningen</w:t>
      </w:r>
      <w:r>
        <w:rPr>
          <w:i/>
          <w:iCs/>
        </w:rPr>
        <w:t xml:space="preserve"> </w:t>
      </w:r>
      <w:r>
        <w:t xml:space="preserve">anser att den särskilda upplysningen bör lämnas i ett senare skede för att konsumenten bättre ska kunna ta till sig informationen. Liknande synpunkter framförs av </w:t>
      </w:r>
      <w:r>
        <w:rPr>
          <w:i/>
          <w:iCs/>
        </w:rPr>
        <w:t>Klarna Bank AB</w:t>
      </w:r>
      <w:r>
        <w:t xml:space="preserve">, som är tveksam till om förslaget kommer att få avsedd effekt. </w:t>
      </w:r>
    </w:p>
    <w:p w14:paraId="694FD76F" w14:textId="77777777" w:rsidR="00D67215" w:rsidRDefault="00D67215" w:rsidP="008E7F88">
      <w:pPr>
        <w:pStyle w:val="Brdtextmedindrag"/>
      </w:pPr>
      <w:r w:rsidRPr="00DA1F57">
        <w:rPr>
          <w:i/>
          <w:iCs/>
        </w:rPr>
        <w:t>Finansbolagens</w:t>
      </w:r>
      <w:r>
        <w:rPr>
          <w:i/>
          <w:iCs/>
        </w:rPr>
        <w:t xml:space="preserve"> </w:t>
      </w:r>
      <w:r w:rsidRPr="003E1C94">
        <w:rPr>
          <w:i/>
          <w:iCs/>
        </w:rPr>
        <w:t>Förening</w:t>
      </w:r>
      <w:r>
        <w:t xml:space="preserve"> och </w:t>
      </w:r>
      <w:r>
        <w:rPr>
          <w:i/>
          <w:iCs/>
        </w:rPr>
        <w:t xml:space="preserve">Svensk Inkasso </w:t>
      </w:r>
      <w:r>
        <w:t>avstyrker förslaget. De anser att en bredare ansats inte är effektiv utan snarare urvattnande efter</w:t>
      </w:r>
      <w:r>
        <w:softHyphen/>
        <w:t xml:space="preserve">som krediter med höga räntor inte kommer att kunna särskiljas från andra krediter. Även </w:t>
      </w:r>
      <w:r>
        <w:rPr>
          <w:i/>
          <w:iCs/>
        </w:rPr>
        <w:t xml:space="preserve">Tidningsutgivarna </w:t>
      </w:r>
      <w:r>
        <w:t>avstyrker förslaget och anser att infor</w:t>
      </w:r>
      <w:r>
        <w:softHyphen/>
        <w:t xml:space="preserve">mation om risker med skuldsättning och möjlighet till rådgivning inte bör lämnas redan i marknadsföringen. Enligt </w:t>
      </w:r>
      <w:r w:rsidRPr="00861DE9">
        <w:t>Tidningsutgivarna riskerar för</w:t>
      </w:r>
      <w:r>
        <w:softHyphen/>
      </w:r>
      <w:r w:rsidRPr="00861DE9">
        <w:t>slaget att komma i konflikt med tr</w:t>
      </w:r>
      <w:r>
        <w:t>yck</w:t>
      </w:r>
      <w:r w:rsidRPr="00861DE9">
        <w:t>frihetsförordningen och yttrande</w:t>
      </w:r>
      <w:r>
        <w:softHyphen/>
      </w:r>
      <w:r w:rsidRPr="00861DE9">
        <w:t xml:space="preserve">frihetsgrundlagen. </w:t>
      </w:r>
    </w:p>
    <w:p w14:paraId="3708ABC5" w14:textId="77777777" w:rsidR="00D67215" w:rsidRDefault="00D67215" w:rsidP="008E7F88">
      <w:pPr>
        <w:pStyle w:val="Rubrik4utannumrering"/>
      </w:pPr>
      <w:r w:rsidRPr="008B70CD">
        <w:t>Skälen för regeringens förslag</w:t>
      </w:r>
    </w:p>
    <w:p w14:paraId="62B2745D" w14:textId="77777777" w:rsidR="00D67215" w:rsidRPr="00F554E0" w:rsidRDefault="00D67215" w:rsidP="008E7F88">
      <w:pPr>
        <w:pStyle w:val="Rubrik5utannumrering"/>
        <w:spacing w:before="0"/>
      </w:pPr>
      <w:r>
        <w:t>En särskild upplysning bör lämnas i fler fall</w:t>
      </w:r>
    </w:p>
    <w:p w14:paraId="7326FEC8" w14:textId="77777777" w:rsidR="00D67215" w:rsidRDefault="00D67215" w:rsidP="008E7F88">
      <w:pPr>
        <w:pStyle w:val="Brdtext"/>
      </w:pPr>
      <w:r>
        <w:t xml:space="preserve">I samband med ränte- och kostnadstaken infördes även en skyldighet för kreditgivare att vid marknadsföring av högkostnadskrediter lämna en särskild upplysning. Upplysningen ska innehålla information om att det marknadsförda kreditavtalet är en högkostnadskredit, om riskerna med skuldsättning och om vart konsumenten kan vända sig för att få stöd i </w:t>
      </w:r>
      <w:r>
        <w:lastRenderedPageBreak/>
        <w:t>budget- och skuldfrågor (7 b § konsumentkreditlagen). Regeringen eller den myndighet som regeringen bestämmer får meddela föreskrifter om inne</w:t>
      </w:r>
      <w:r>
        <w:softHyphen/>
        <w:t>hållet i upplysningen och hur den ska lämnas i marknadsföringen. Sådana föreskrifter har meddelats av Konsumentverket (</w:t>
      </w:r>
      <w:r w:rsidRPr="00E02B41">
        <w:t>KOVFS</w:t>
      </w:r>
      <w:r>
        <w:t xml:space="preserve"> </w:t>
      </w:r>
      <w:r w:rsidRPr="00E02B41">
        <w:t>2019:1</w:t>
      </w:r>
      <w:r>
        <w:t>). Bestämmelserna syftar bl.a. till att öka riskmedvetenheten och att ge kon</w:t>
      </w:r>
      <w:r>
        <w:softHyphen/>
        <w:t>sumenten verktyg för att utvärdera sitt låne</w:t>
      </w:r>
      <w:r>
        <w:softHyphen/>
        <w:t xml:space="preserve">behov och sin ekonomiska situation (prop. 2017/18:72 s. 42–43). </w:t>
      </w:r>
    </w:p>
    <w:p w14:paraId="3A09272F" w14:textId="77777777" w:rsidR="00D67215" w:rsidRPr="00EE5188" w:rsidRDefault="00D67215" w:rsidP="008E7F88">
      <w:pPr>
        <w:pStyle w:val="Brdtextmedindrag"/>
      </w:pPr>
      <w:r>
        <w:t>I och med att de regler som i övrigt gäller högkostnadskrediter föreslås få ett utvidgat tillämpningsområde, finns det anledning att överväga om även tillämpningsområdet för den särskilda upplysningen bör utvidgas.</w:t>
      </w:r>
    </w:p>
    <w:p w14:paraId="0C30F88A" w14:textId="77777777" w:rsidR="00D67215" w:rsidRDefault="00D67215" w:rsidP="008E7F88">
      <w:pPr>
        <w:pStyle w:val="Brdtextmedindrag"/>
      </w:pPr>
      <w:r>
        <w:t>Det är viktigt, både på individ- och samhällsnivå, att en konsument har möjlighet att fatta väl avvägda och välinformerade beslut om att ingå ett kreditavtal. Ogenomtänkta beslut kan många gånger handla om att konsu</w:t>
      </w:r>
      <w:r>
        <w:softHyphen/>
        <w:t>menten i en svår ekonomisk situation fattar ett impulsbeslut om att teckna en kredit trots att konsumentens ekonomiska förutsättningar för återbetal</w:t>
      </w:r>
      <w:r>
        <w:softHyphen/>
        <w:t xml:space="preserve">ning är bristfälliga. </w:t>
      </w:r>
      <w:r w:rsidRPr="004803D4">
        <w:t>Ett ogenomtänkt beslut om att ingå e</w:t>
      </w:r>
      <w:r>
        <w:t>tt</w:t>
      </w:r>
      <w:r w:rsidRPr="004803D4">
        <w:t xml:space="preserve"> kredit</w:t>
      </w:r>
      <w:r>
        <w:t>avtal</w:t>
      </w:r>
      <w:r w:rsidRPr="004803D4">
        <w:t xml:space="preserve"> kan även bero på att krediter har blivit mer lättillgängliga och att konsumenten inte</w:t>
      </w:r>
      <w:r>
        <w:t xml:space="preserve"> närmare</w:t>
      </w:r>
      <w:r w:rsidRPr="004803D4">
        <w:t xml:space="preserve"> reflekterar över </w:t>
      </w:r>
      <w:r>
        <w:t xml:space="preserve">riskerna med </w:t>
      </w:r>
      <w:r w:rsidRPr="004803D4">
        <w:t xml:space="preserve">krediten </w:t>
      </w:r>
      <w:r>
        <w:t xml:space="preserve">och vad den </w:t>
      </w:r>
      <w:r w:rsidRPr="004803D4">
        <w:t xml:space="preserve">i slutändan kan komma att kosta. </w:t>
      </w:r>
      <w:r>
        <w:t>För att motverka riskfylld kreditgivning och över</w:t>
      </w:r>
      <w:r>
        <w:softHyphen/>
        <w:t xml:space="preserve">skuldsättning är det enligt regeringen viktigt att konsumenter generellt är mer riskmedvetna och har möjlighet att </w:t>
      </w:r>
      <w:r w:rsidRPr="004803D4">
        <w:t xml:space="preserve">reflektera över </w:t>
      </w:r>
      <w:r>
        <w:t>konsekvenserna av att ingå ett kreditavtal</w:t>
      </w:r>
      <w:r w:rsidRPr="004803D4">
        <w:t xml:space="preserve">. </w:t>
      </w:r>
      <w:r>
        <w:t xml:space="preserve">Behovet av ökad riskmedvetenhet har även uppmärksammats på EU-nivå. Enligt det nya konsumentkreditdirektivet ska reklam för kreditavtal innehålla en varning om att lån kostar </w:t>
      </w:r>
      <w:r w:rsidRPr="002906B8">
        <w:t>pengar</w:t>
      </w:r>
      <w:r>
        <w:t xml:space="preserve"> </w:t>
      </w:r>
      <w:r w:rsidRPr="002906B8">
        <w:t>(artikel 8.1).</w:t>
      </w:r>
      <w:r>
        <w:t xml:space="preserve"> Syftet med varningen är att göra konsumenter medvetna om att krediter medför kostnader. Regeringen anser därför att en utvidgad skyldighet för </w:t>
      </w:r>
      <w:r w:rsidRPr="004803D4">
        <w:t>näringsidkar</w:t>
      </w:r>
      <w:r>
        <w:t>e</w:t>
      </w:r>
      <w:r w:rsidRPr="004803D4">
        <w:t xml:space="preserve"> att lämna en särskild upplysning</w:t>
      </w:r>
      <w:r>
        <w:t xml:space="preserve"> så att den gäller i fler fall än i dag </w:t>
      </w:r>
      <w:r w:rsidRPr="004803D4">
        <w:t>är e</w:t>
      </w:r>
      <w:r>
        <w:t>n ändamålsenlig åtgärd. En sådan upplysning bedöms kunna bidra till ökad riskmedvetenhet och därigenom minskad risk för ogenom</w:t>
      </w:r>
      <w:r>
        <w:softHyphen/>
        <w:t>tänkta beslut, särskilt för konsumenter som saknar närmare kunskap om krediter och kreditmarknadens villkor. Genom upplysningen kan fler kon</w:t>
      </w:r>
      <w:r>
        <w:softHyphen/>
        <w:t>sumenter komma att inse allvaret i sin situation och söka hjälp hos kom</w:t>
      </w:r>
      <w:r>
        <w:softHyphen/>
        <w:t xml:space="preserve">munens budget- och skuldrådgivare. </w:t>
      </w:r>
    </w:p>
    <w:p w14:paraId="4DBB7E07" w14:textId="77777777" w:rsidR="00D67215" w:rsidRPr="002A21B4" w:rsidRDefault="00D67215" w:rsidP="008E7F88">
      <w:pPr>
        <w:pStyle w:val="Brdtextmedindrag"/>
      </w:pPr>
      <w:r>
        <w:rPr>
          <w:spacing w:val="-2"/>
        </w:rPr>
        <w:t>S</w:t>
      </w:r>
      <w:r w:rsidRPr="00CF4767">
        <w:rPr>
          <w:spacing w:val="-2"/>
        </w:rPr>
        <w:t xml:space="preserve">kyldigheten att lämna en särskild upplysning </w:t>
      </w:r>
      <w:r>
        <w:rPr>
          <w:spacing w:val="-2"/>
        </w:rPr>
        <w:t xml:space="preserve">vid marknadsföring gäller i dag bara </w:t>
      </w:r>
      <w:r w:rsidRPr="00CF4767">
        <w:rPr>
          <w:spacing w:val="-2"/>
        </w:rPr>
        <w:t>högkostnadskrediter</w:t>
      </w:r>
      <w:r>
        <w:rPr>
          <w:spacing w:val="-2"/>
        </w:rPr>
        <w:t xml:space="preserve">. </w:t>
      </w:r>
      <w:bookmarkStart w:id="25" w:name="_Hlk175780995"/>
      <w:r>
        <w:rPr>
          <w:spacing w:val="-2"/>
        </w:rPr>
        <w:t>När tillämpningsområdet nu föreslås utvid</w:t>
      </w:r>
      <w:r>
        <w:rPr>
          <w:spacing w:val="-2"/>
        </w:rPr>
        <w:softHyphen/>
        <w:t xml:space="preserve">gas bör utgångspunkten </w:t>
      </w:r>
      <w:r>
        <w:t xml:space="preserve">vara att upplysningsskyldigheten ska gälla för alla krediter som omfattas av konsumentkreditlagen. </w:t>
      </w:r>
      <w:bookmarkEnd w:id="25"/>
      <w:r>
        <w:t>Även utredningen utgår från detta, och föreslår att alla kreditavtal ska omfattas utom vissa räntefria krediter för vilka bestämmelserna om information vid marknadsföring inte gäller (4 § första och andra styckena konsument</w:t>
      </w:r>
      <w:r>
        <w:softHyphen/>
        <w:t xml:space="preserve">kreditlagen). </w:t>
      </w:r>
    </w:p>
    <w:p w14:paraId="2CDEBFB7" w14:textId="77777777" w:rsidR="00D67215" w:rsidRPr="0076769D" w:rsidRDefault="00D67215" w:rsidP="008E7F88">
      <w:pPr>
        <w:pStyle w:val="Brdtextmedindrag"/>
      </w:pPr>
      <w:r w:rsidRPr="001B6671">
        <w:rPr>
          <w:spacing w:val="-2"/>
        </w:rPr>
        <w:t xml:space="preserve">Några remissinstanser, bl.a. </w:t>
      </w:r>
      <w:r w:rsidRPr="001B6671">
        <w:rPr>
          <w:i/>
          <w:iCs/>
          <w:spacing w:val="-2"/>
        </w:rPr>
        <w:t>Sveriges Konsumenter</w:t>
      </w:r>
      <w:r w:rsidRPr="001B6671">
        <w:rPr>
          <w:spacing w:val="-2"/>
        </w:rPr>
        <w:t xml:space="preserve">, anser att den särskilda upplysningen även bör lämnas vid marknadsföring av räntefria krediter. </w:t>
      </w:r>
      <w:r w:rsidRPr="001B6671">
        <w:rPr>
          <w:i/>
          <w:iCs/>
          <w:spacing w:val="-2"/>
        </w:rPr>
        <w:t>Konsumentvägledarnas förening</w:t>
      </w:r>
      <w:r w:rsidRPr="001B6671">
        <w:rPr>
          <w:spacing w:val="-2"/>
        </w:rPr>
        <w:t xml:space="preserve"> pekar på uppgifter från Konsumentverket som visar att många handlar för lånade pengar utan att förstå det, och anser att detta talar starkt för ett brett tillämpningsområde. Regeringen har för</w:t>
      </w:r>
      <w:r>
        <w:rPr>
          <w:spacing w:val="-2"/>
        </w:rPr>
        <w:softHyphen/>
      </w:r>
      <w:r w:rsidRPr="001B6671">
        <w:rPr>
          <w:spacing w:val="-2"/>
        </w:rPr>
        <w:t>ståelse för denna synpunkt. Det undantag som i dag gäller för räntefria krediter har sin grund i det nuvarande konsumentkreditdirektivet och skyl</w:t>
      </w:r>
      <w:r w:rsidRPr="001B6671">
        <w:rPr>
          <w:spacing w:val="-2"/>
        </w:rPr>
        <w:softHyphen/>
        <w:t>digheten att lämna annan information vid marknadsföring enligt 7 § konsu</w:t>
      </w:r>
      <w:r>
        <w:rPr>
          <w:spacing w:val="-2"/>
        </w:rPr>
        <w:softHyphen/>
      </w:r>
      <w:r w:rsidRPr="001B6671">
        <w:rPr>
          <w:spacing w:val="-2"/>
        </w:rPr>
        <w:t>mentkreditlagen gäller inte heller för dessa krediter (prop. 2009/10:242 s.</w:t>
      </w:r>
      <w:r>
        <w:rPr>
          <w:spacing w:val="-2"/>
        </w:rPr>
        <w:t> </w:t>
      </w:r>
      <w:r w:rsidRPr="001B6671">
        <w:rPr>
          <w:spacing w:val="-2"/>
        </w:rPr>
        <w:t xml:space="preserve">39–40 och 46). </w:t>
      </w:r>
      <w:r>
        <w:t>Regeringen konstaterar att det nya konsumentkredit</w:t>
      </w:r>
      <w:r>
        <w:softHyphen/>
        <w:t xml:space="preserve">direktivet kommer att omfatta räntefria krediter i större utsträckning än </w:t>
      </w:r>
      <w:r>
        <w:lastRenderedPageBreak/>
        <w:t>i dag. Det talar för en utvidgning av tillämpningsområdet för den särskilda upplysningen. En sådan utvidgning kräver dock överväganden som är kopplade till det nya direktivets tillämpningsområde, som inte kan göras inom ramen för detta lagstiftningsärende. En utredning har fått i uppdrag att lämna förslag på hur det nya konsument</w:t>
      </w:r>
      <w:r>
        <w:softHyphen/>
        <w:t>kreditdirektivet bör genomföras i svensk rätt, och uppdraget ska redovisas i oktober 2024. Regeringen anser därför, i likhet med utredningen, att dessa räntefria krediter inte nu bör omfattas av skyldigheten att lämna en särskild upplysning vid mark</w:t>
      </w:r>
      <w:r>
        <w:softHyphen/>
        <w:t xml:space="preserve">nadsföring. Däremot bör upplysningen lämnas vid marknadsföring av kreditavtal förenade med ränta, så även kreditköp. </w:t>
      </w:r>
    </w:p>
    <w:p w14:paraId="786D9BE7" w14:textId="77777777" w:rsidR="00D67215" w:rsidRDefault="00D67215" w:rsidP="008E7F88">
      <w:pPr>
        <w:pStyle w:val="Brdtextmedindrag"/>
      </w:pPr>
      <w:r>
        <w:t>När det gäller bostadskrediter finns det enligt regeringen skäl att göra en annan bedömning än utredningen. Bostadskrediter omfattas i dag inte av reglerna som gäller för högkostnadskrediter, och regeringen föreslår nu, i likhet med utredningen, att de fortsatt ska vara undantagna från räntetaket, kostnadstaket och regleringen som begränsar möjligheten att förlänga löptiden för en kredit (se avsnitt 5.1, 5.2 och 5.4). Undantaget är motiverat av att bostadskrediter i regel är förenade med säkerhet och delvis faller under ett annat regelverk än andra konsumentkrediter. Bostadskrediter omfattas inte heller av det nya konsumentkreditdirektivet. Regeringen föreslår därför att bostads</w:t>
      </w:r>
      <w:r>
        <w:softHyphen/>
        <w:t>krediter även fortsatt ska undantas från kravet på en särskild upplysning vid marknadsföring av kreditavtal.</w:t>
      </w:r>
    </w:p>
    <w:p w14:paraId="2002F79D" w14:textId="77777777" w:rsidR="00D67215" w:rsidRDefault="00D67215" w:rsidP="008E7F88">
      <w:pPr>
        <w:pStyle w:val="Brdtextmedindrag"/>
      </w:pPr>
      <w:r>
        <w:t>Med hänsyn till att upplysningsskyldigheten nu föreslås få ett bredare tillämpningsområde behöver utformningen av den anpassas till att den inte bara ska lämnas vid marknadsföring av högkostnadskrediter. Det framstår som ändamålsenligt att upplysningen, i enlighet med vad utredningen före</w:t>
      </w:r>
      <w:r>
        <w:softHyphen/>
        <w:t>slår, utformas i linje med vad som föreskrivs i det nya konsumentkredit</w:t>
      </w:r>
      <w:r>
        <w:softHyphen/>
        <w:t>direktivet. Regeringen föreslår att upplysningen om att det är fråga om en högkostnadskredit ersätts med en upplysning om att en kredit medför kost</w:t>
      </w:r>
      <w:r>
        <w:softHyphen/>
        <w:t xml:space="preserve">nader för konsumenten. </w:t>
      </w:r>
    </w:p>
    <w:p w14:paraId="2CE1FDE8" w14:textId="77777777" w:rsidR="00D67215" w:rsidRPr="00F554E0" w:rsidRDefault="00D67215" w:rsidP="008E7F88">
      <w:pPr>
        <w:pStyle w:val="Brdtextmedindrag"/>
        <w:rPr>
          <w:spacing w:val="-2"/>
        </w:rPr>
      </w:pPr>
      <w:r w:rsidRPr="00F554E0">
        <w:rPr>
          <w:spacing w:val="-2"/>
        </w:rPr>
        <w:t xml:space="preserve">När det gäller det närmare innehållet i upplysningen och hur den ska lämnas i marknadsföringen är det ändamålsenligt att detta liksom i dag regleras på lägre författningsnivå än lag. Vid framtagandet av föreskrifter bör det beaktas att upplysningen ska vara så klar och framträdande som möjligt för att konsumenten ska kunna särskilja den från annan information. Även näringsidkarnas intresse av att upplysningen inte ska orsaka dem omotiverade kostnader eller hinder bör beaktas (prop. 2017/18:72 s. 45). </w:t>
      </w:r>
    </w:p>
    <w:p w14:paraId="74D665C6" w14:textId="77777777" w:rsidR="00D67215" w:rsidRDefault="00D67215" w:rsidP="008E7F88">
      <w:pPr>
        <w:pStyle w:val="Brdtextmedindrag"/>
      </w:pPr>
      <w:r w:rsidRPr="006B3FB7">
        <w:t xml:space="preserve">Vissa remissinstanser, bl.a. </w:t>
      </w:r>
      <w:r w:rsidRPr="006B3FB7">
        <w:rPr>
          <w:i/>
          <w:iCs/>
        </w:rPr>
        <w:t>Svenska Bankföreningen</w:t>
      </w:r>
      <w:r w:rsidRPr="006B3FB7">
        <w:t xml:space="preserve">, har synpunkter på tidpunkten för när den särskilda upplysningen ska lämnas och anser att det vore bättre om den lämnades i ett senare skede än vid marknadsföring för att öka förutsättningarna för att konsumenten tar del av informationen. Eftersom upplysningen syftar till att påverka konsumenten mot en större riskmedvetenhet är det enligt regeringen lämpligt att den kommer </w:t>
      </w:r>
      <w:r w:rsidRPr="00096F3D">
        <w:rPr>
          <w:spacing w:val="-2"/>
        </w:rPr>
        <w:t>tidigt</w:t>
      </w:r>
      <w:r>
        <w:rPr>
          <w:spacing w:val="-2"/>
        </w:rPr>
        <w:t xml:space="preserve"> </w:t>
      </w:r>
      <w:r w:rsidRPr="00096F3D">
        <w:rPr>
          <w:spacing w:val="-2"/>
        </w:rPr>
        <w:t>i kreditprocessen. Regeringen konstaterar att den nuvarande särskilda upplys</w:t>
      </w:r>
      <w:r>
        <w:rPr>
          <w:spacing w:val="-2"/>
        </w:rPr>
        <w:softHyphen/>
      </w:r>
      <w:r w:rsidRPr="00096F3D">
        <w:rPr>
          <w:spacing w:val="-2"/>
        </w:rPr>
        <w:t>ningen i fråga om högkostnadskrediter ska lämnas vid marknadsföring</w:t>
      </w:r>
      <w:r>
        <w:rPr>
          <w:spacing w:val="-2"/>
        </w:rPr>
        <w:t xml:space="preserve"> av kreditavtal</w:t>
      </w:r>
      <w:r w:rsidRPr="00096F3D">
        <w:rPr>
          <w:spacing w:val="-2"/>
        </w:rPr>
        <w:t xml:space="preserve">. </w:t>
      </w:r>
      <w:r w:rsidRPr="006B3FB7">
        <w:t>Att upplysningen lämnas vid den tidpunkten är också i linje med det nya konsumentkreditdirektivet. Det finns därför goda skäl för att behålla den ordning som gäller i dag. En sådan ordning skulle även under</w:t>
      </w:r>
      <w:r>
        <w:softHyphen/>
      </w:r>
      <w:r w:rsidRPr="006B3FB7">
        <w:t>lätta för näringsidkare som enligt 7 § konsumentkredit</w:t>
      </w:r>
      <w:r>
        <w:t>lag</w:t>
      </w:r>
      <w:r w:rsidRPr="006B3FB7">
        <w:t>en är skyldiga att lämna annan information vid marknadsföring</w:t>
      </w:r>
      <w:r>
        <w:t xml:space="preserve"> av kreditavtal</w:t>
      </w:r>
      <w:r w:rsidRPr="006B3FB7">
        <w:t xml:space="preserve">. </w:t>
      </w:r>
    </w:p>
    <w:p w14:paraId="600B5B7B" w14:textId="77777777" w:rsidR="00D67215" w:rsidRPr="00B40D65" w:rsidRDefault="00D67215" w:rsidP="008E7F88">
      <w:pPr>
        <w:pStyle w:val="Brdtextmedindrag"/>
      </w:pPr>
      <w:r w:rsidRPr="0055785A">
        <w:t>Sammanfattningsvis föreslår regeringen att det ska införas en bestäm</w:t>
      </w:r>
      <w:r w:rsidRPr="0055785A">
        <w:softHyphen/>
        <w:t>melse som ställer krav på näringsidkar</w:t>
      </w:r>
      <w:r>
        <w:t>e</w:t>
      </w:r>
      <w:r w:rsidRPr="0055785A">
        <w:t xml:space="preserve"> att lämna en särskild upplysning </w:t>
      </w:r>
      <w:r w:rsidRPr="0055785A">
        <w:lastRenderedPageBreak/>
        <w:t xml:space="preserve">vid marknadsföring av </w:t>
      </w:r>
      <w:r>
        <w:t xml:space="preserve">alla </w:t>
      </w:r>
      <w:r w:rsidRPr="0055785A">
        <w:t>kreditavtal</w:t>
      </w:r>
      <w:r>
        <w:t xml:space="preserve"> enligt konsumentkreditlagen utom vissa räntefria krediter och bostadskrediter</w:t>
      </w:r>
      <w:r w:rsidRPr="0055785A">
        <w:t>. Av upplysningen s</w:t>
      </w:r>
      <w:r>
        <w:t xml:space="preserve">ka det </w:t>
      </w:r>
      <w:r w:rsidRPr="0055785A">
        <w:t>fram</w:t>
      </w:r>
      <w:r>
        <w:softHyphen/>
      </w:r>
      <w:r w:rsidRPr="0055785A">
        <w:t xml:space="preserve">gå att </w:t>
      </w:r>
      <w:r>
        <w:t>en kredit</w:t>
      </w:r>
      <w:r w:rsidRPr="0055785A">
        <w:t xml:space="preserve"> medför kostnader för konsumenten</w:t>
      </w:r>
      <w:r>
        <w:t>.</w:t>
      </w:r>
      <w:r w:rsidRPr="0055785A">
        <w:t xml:space="preserve"> Upplysningen ska</w:t>
      </w:r>
      <w:r>
        <w:t xml:space="preserve"> dessutom, </w:t>
      </w:r>
      <w:r w:rsidRPr="0055785A">
        <w:t>liksom i dag,</w:t>
      </w:r>
      <w:r>
        <w:t xml:space="preserve"> </w:t>
      </w:r>
      <w:r w:rsidRPr="0055785A">
        <w:t xml:space="preserve">innehålla information om riskerna med </w:t>
      </w:r>
      <w:r w:rsidRPr="00B40D65">
        <w:t>skuldsätt</w:t>
      </w:r>
      <w:r>
        <w:softHyphen/>
      </w:r>
      <w:r w:rsidRPr="00B40D65">
        <w:t>ning och om vart konsumenten kan vända sig för att få stöd i budget- och skuldfrågor.</w:t>
      </w:r>
    </w:p>
    <w:p w14:paraId="2EC175F2" w14:textId="77777777" w:rsidR="00D67215" w:rsidRPr="00B40D65" w:rsidRDefault="00D67215" w:rsidP="008E7F88">
      <w:pPr>
        <w:pStyle w:val="Rubrik5utannumrering"/>
      </w:pPr>
      <w:r w:rsidRPr="00B40D65">
        <w:t>Förenligheten med tryck- och yttrandefriheten</w:t>
      </w:r>
    </w:p>
    <w:p w14:paraId="4ED68CD8" w14:textId="77777777" w:rsidR="00D67215" w:rsidRDefault="00D67215" w:rsidP="008E7F88">
      <w:pPr>
        <w:pStyle w:val="Brdtextmedindrag"/>
        <w:ind w:firstLine="0"/>
      </w:pPr>
      <w:r w:rsidRPr="00C845C8">
        <w:rPr>
          <w:i/>
          <w:iCs/>
        </w:rPr>
        <w:t xml:space="preserve">Tidningsutgivarna </w:t>
      </w:r>
      <w:r w:rsidRPr="001D42B4">
        <w:t>anser att det kan ifrågasättas om den särskilda upplys</w:t>
      </w:r>
      <w:r w:rsidRPr="001D42B4">
        <w:softHyphen/>
        <w:t>ningen vid marknadsföring av kreditavtal ryms inom undantagen för pro</w:t>
      </w:r>
      <w:r>
        <w:softHyphen/>
      </w:r>
      <w:r w:rsidRPr="001D42B4">
        <w:t xml:space="preserve">duktinformation i 1 kap. 12 § 4 tryckfrihetsförordningen och 1 kap. 18 § yttrandefrihetsgrundlagen. </w:t>
      </w:r>
      <w:r>
        <w:t>Dessa b</w:t>
      </w:r>
      <w:r w:rsidRPr="001D42B4">
        <w:t xml:space="preserve">estämmelser gör det möjligt att i lag föreskriva om krav på att det införs varningstexter, innehållsdeklarationer eller annan liknande produktinformation samt på hur sådan information ska utformas. En förutsättning för att krav ska kunna uppställas är att syftet är skydd för hälsa eller miljö eller konsumentskydd. </w:t>
      </w:r>
      <w:r>
        <w:t>Dessa delegations</w:t>
      </w:r>
      <w:r>
        <w:softHyphen/>
        <w:t>bestämmelser ger bl.a. utrymme för föreskrifter som ställer krav på inne</w:t>
      </w:r>
      <w:r>
        <w:softHyphen/>
        <w:t xml:space="preserve">håll som kan ha </w:t>
      </w:r>
      <w:r w:rsidRPr="001D42B4">
        <w:t>åsiktspåverkande eller opinions</w:t>
      </w:r>
      <w:r>
        <w:softHyphen/>
      </w:r>
      <w:r w:rsidRPr="001D42B4">
        <w:t>bildande karaktär</w:t>
      </w:r>
      <w:r>
        <w:t>, låt vara att bestämmelsernas räckvidd – att det ska vara fråga om produktinfor</w:t>
      </w:r>
      <w:r>
        <w:softHyphen/>
        <w:t>mation – även inrymmer ett visst krav på objektivitet och saklighet (jfr prop. 2017/18:49 s. 172–173).</w:t>
      </w:r>
    </w:p>
    <w:p w14:paraId="17E622B2" w14:textId="77777777" w:rsidR="00D67215" w:rsidRDefault="00D67215" w:rsidP="008E7F88">
      <w:pPr>
        <w:pStyle w:val="Brdtextmedindrag"/>
        <w:rPr>
          <w:spacing w:val="-2"/>
        </w:rPr>
      </w:pPr>
      <w:r w:rsidRPr="00BC6FA7">
        <w:rPr>
          <w:spacing w:val="-2"/>
        </w:rPr>
        <w:t xml:space="preserve">De båda mediegrundlagarna har till syfte bl.a. att säkerställa ett fritt meningsutbyte och en allsidig upplysning (1 kap. 1 § </w:t>
      </w:r>
      <w:r>
        <w:rPr>
          <w:spacing w:val="-2"/>
        </w:rPr>
        <w:t>tryckfrihetsförord</w:t>
      </w:r>
      <w:r>
        <w:rPr>
          <w:spacing w:val="-2"/>
        </w:rPr>
        <w:softHyphen/>
        <w:t>ningen</w:t>
      </w:r>
      <w:r w:rsidRPr="00BC6FA7">
        <w:rPr>
          <w:spacing w:val="-2"/>
        </w:rPr>
        <w:t xml:space="preserve"> och 1 kap. 1 § </w:t>
      </w:r>
      <w:r>
        <w:rPr>
          <w:spacing w:val="-2"/>
        </w:rPr>
        <w:t>yttrandefrihetsgrundlagen).</w:t>
      </w:r>
      <w:r w:rsidRPr="00BC6FA7">
        <w:rPr>
          <w:spacing w:val="-2"/>
        </w:rPr>
        <w:t xml:space="preserve"> Formuleringen av tryck- och yttrandefrihetens innebörd och syfte innebär att inte all användning av ett grundlagsskyddat medium omfattas fullt ut av det skydd som grund</w:t>
      </w:r>
      <w:r>
        <w:rPr>
          <w:spacing w:val="-2"/>
        </w:rPr>
        <w:softHyphen/>
      </w:r>
      <w:r w:rsidRPr="00BC6FA7">
        <w:rPr>
          <w:spacing w:val="-2"/>
        </w:rPr>
        <w:t>lagarna ger för tryck- och yttrandefriheten. Om det visar sig att ett visst innehåll i ett grundlagsskyddat medium inte alls har med yttrandefriheten att göra, kan de begränsningar som föreskrivs i grundlagarna i fråga om ingripanden mot det som publiceras sättas åt sidan (jfr Axberger, Yttrande</w:t>
      </w:r>
      <w:r>
        <w:rPr>
          <w:spacing w:val="-2"/>
        </w:rPr>
        <w:softHyphen/>
      </w:r>
      <w:r w:rsidRPr="00BC6FA7">
        <w:rPr>
          <w:spacing w:val="-2"/>
        </w:rPr>
        <w:t>frihetsgrundlagarna, 5 uppl. 2023, s. 68). Som en följd av detta har exempel</w:t>
      </w:r>
      <w:r>
        <w:rPr>
          <w:spacing w:val="-2"/>
        </w:rPr>
        <w:softHyphen/>
      </w:r>
      <w:r w:rsidRPr="00BC6FA7">
        <w:rPr>
          <w:spacing w:val="-2"/>
        </w:rPr>
        <w:t>vis reklam som har ett utpräglat kommersiellt syfte och avser rent kom</w:t>
      </w:r>
      <w:r>
        <w:rPr>
          <w:spacing w:val="-2"/>
        </w:rPr>
        <w:softHyphen/>
      </w:r>
      <w:r w:rsidRPr="00BC6FA7">
        <w:rPr>
          <w:spacing w:val="-2"/>
        </w:rPr>
        <w:t>mersiella förhållanden ansetts falla utanför grundlagarnas materiella tillämp</w:t>
      </w:r>
      <w:r>
        <w:rPr>
          <w:spacing w:val="-2"/>
        </w:rPr>
        <w:softHyphen/>
      </w:r>
      <w:r w:rsidRPr="00BC6FA7">
        <w:rPr>
          <w:spacing w:val="-2"/>
        </w:rPr>
        <w:t>ningsområde (jfr prop. 2017/18:72 s. 53). Ett liknande synsätt har anlagts på uppgifter som kan betraktas som objektiv produktinformation (prop. 2017/18:49 s. 171).</w:t>
      </w:r>
      <w:r>
        <w:rPr>
          <w:spacing w:val="-2"/>
        </w:rPr>
        <w:t xml:space="preserve"> När en bestämmelse tillämpas på grundval av en ända</w:t>
      </w:r>
      <w:r>
        <w:rPr>
          <w:spacing w:val="-2"/>
        </w:rPr>
        <w:softHyphen/>
        <w:t xml:space="preserve">målstolkning av mediegrundlagarna, måste en </w:t>
      </w:r>
      <w:r w:rsidRPr="009A003C">
        <w:rPr>
          <w:spacing w:val="-2"/>
        </w:rPr>
        <w:t xml:space="preserve">bedömning i varje enskilt fall göras av om en marknadsföringsåtgärd </w:t>
      </w:r>
      <w:r>
        <w:rPr>
          <w:spacing w:val="-2"/>
        </w:rPr>
        <w:t xml:space="preserve">eller ett informationskrav </w:t>
      </w:r>
      <w:r w:rsidRPr="009A003C">
        <w:rPr>
          <w:spacing w:val="-2"/>
        </w:rPr>
        <w:t xml:space="preserve">omfattas av </w:t>
      </w:r>
      <w:r>
        <w:rPr>
          <w:spacing w:val="-2"/>
        </w:rPr>
        <w:t>grundlagarnas</w:t>
      </w:r>
      <w:r w:rsidRPr="009A003C">
        <w:rPr>
          <w:spacing w:val="-2"/>
        </w:rPr>
        <w:t xml:space="preserve"> </w:t>
      </w:r>
      <w:r>
        <w:rPr>
          <w:spacing w:val="-2"/>
        </w:rPr>
        <w:t xml:space="preserve">materiella </w:t>
      </w:r>
      <w:r w:rsidRPr="009A003C">
        <w:rPr>
          <w:spacing w:val="-2"/>
        </w:rPr>
        <w:t xml:space="preserve">skyddsområde. </w:t>
      </w:r>
    </w:p>
    <w:p w14:paraId="72CDD38A" w14:textId="77777777" w:rsidR="00D67215" w:rsidRPr="0037709E" w:rsidRDefault="00D67215" w:rsidP="008E7F88">
      <w:pPr>
        <w:pStyle w:val="Brdtextmedindrag"/>
        <w:rPr>
          <w:spacing w:val="-2"/>
        </w:rPr>
      </w:pPr>
      <w:r>
        <w:rPr>
          <w:spacing w:val="-2"/>
        </w:rPr>
        <w:t>Regeringen konstaterar att d</w:t>
      </w:r>
      <w:r w:rsidRPr="005B5F99">
        <w:rPr>
          <w:spacing w:val="-2"/>
        </w:rPr>
        <w:t>en reglering som nu föreslå</w:t>
      </w:r>
      <w:r>
        <w:rPr>
          <w:spacing w:val="-2"/>
        </w:rPr>
        <w:t>s</w:t>
      </w:r>
      <w:r w:rsidRPr="005B5F99">
        <w:rPr>
          <w:spacing w:val="-2"/>
        </w:rPr>
        <w:t xml:space="preserve"> om att närings</w:t>
      </w:r>
      <w:r>
        <w:rPr>
          <w:spacing w:val="-2"/>
        </w:rPr>
        <w:softHyphen/>
      </w:r>
      <w:r w:rsidRPr="005B5F99">
        <w:rPr>
          <w:spacing w:val="-2"/>
        </w:rPr>
        <w:t>idkare ska lämna en särskild upplysning vid marknadsföring av ett kredit</w:t>
      </w:r>
      <w:r>
        <w:rPr>
          <w:spacing w:val="-2"/>
        </w:rPr>
        <w:softHyphen/>
      </w:r>
      <w:r w:rsidRPr="005B5F99">
        <w:rPr>
          <w:spacing w:val="-2"/>
        </w:rPr>
        <w:t xml:space="preserve">avtal </w:t>
      </w:r>
      <w:r>
        <w:rPr>
          <w:spacing w:val="-2"/>
        </w:rPr>
        <w:t xml:space="preserve">i huvudsak </w:t>
      </w:r>
      <w:r w:rsidRPr="005B5F99">
        <w:rPr>
          <w:spacing w:val="-2"/>
        </w:rPr>
        <w:t xml:space="preserve">motsvarar </w:t>
      </w:r>
      <w:r>
        <w:rPr>
          <w:spacing w:val="-2"/>
        </w:rPr>
        <w:t>den</w:t>
      </w:r>
      <w:r w:rsidRPr="005B5F99">
        <w:rPr>
          <w:spacing w:val="-2"/>
        </w:rPr>
        <w:t xml:space="preserve"> </w:t>
      </w:r>
      <w:r>
        <w:rPr>
          <w:spacing w:val="-2"/>
        </w:rPr>
        <w:t xml:space="preserve">reglering </w:t>
      </w:r>
      <w:r w:rsidRPr="005B5F99">
        <w:rPr>
          <w:spacing w:val="-2"/>
        </w:rPr>
        <w:t>som gäller i dag.</w:t>
      </w:r>
      <w:r>
        <w:rPr>
          <w:spacing w:val="-2"/>
        </w:rPr>
        <w:t xml:space="preserve"> Upplysningen bör även fortsättningsvis</w:t>
      </w:r>
      <w:r w:rsidRPr="005B5F99">
        <w:rPr>
          <w:spacing w:val="-2"/>
        </w:rPr>
        <w:t xml:space="preserve"> </w:t>
      </w:r>
      <w:r>
        <w:rPr>
          <w:spacing w:val="-2"/>
        </w:rPr>
        <w:t>endast ha ett objektivt och sakligt innehåll och inte vara av åsiktspåverkande eller opinionsbildande karaktär. Det föreslagna infor</w:t>
      </w:r>
      <w:r>
        <w:rPr>
          <w:spacing w:val="-2"/>
        </w:rPr>
        <w:softHyphen/>
        <w:t>mationskravet bedöms mot den bakgrunden vara godtagbart ur ett tryck- och yttrandefrihetsrättsligt perspektiv.</w:t>
      </w:r>
      <w:r w:rsidRPr="005B5F99">
        <w:rPr>
          <w:spacing w:val="-2"/>
        </w:rPr>
        <w:t xml:space="preserve"> </w:t>
      </w:r>
      <w:r>
        <w:rPr>
          <w:spacing w:val="-2"/>
        </w:rPr>
        <w:t>Som en följd av den föreslagna avgräns</w:t>
      </w:r>
      <w:r>
        <w:rPr>
          <w:spacing w:val="-2"/>
        </w:rPr>
        <w:softHyphen/>
        <w:t>ningen i fråga om upplysningens innehåll, bör det vara möjligt för riksdagen att även fortsättningsvis medge att regeringen eller den myndighet som rege</w:t>
      </w:r>
      <w:r>
        <w:rPr>
          <w:spacing w:val="-2"/>
        </w:rPr>
        <w:softHyphen/>
        <w:t>ringen bestämmer meddelar föreskrifter i ämnet.</w:t>
      </w:r>
    </w:p>
    <w:p w14:paraId="5D393CE8" w14:textId="77777777" w:rsidR="00D67215" w:rsidRPr="00B85F80" w:rsidRDefault="00D67215" w:rsidP="00BF4BBE">
      <w:pPr>
        <w:pStyle w:val="Rubrik5utannumrering"/>
      </w:pPr>
      <w:r>
        <w:lastRenderedPageBreak/>
        <w:t>Definitionen av högkostnadskredit bör tas bort</w:t>
      </w:r>
    </w:p>
    <w:p w14:paraId="77E28025" w14:textId="6AD59F95" w:rsidR="00D67215" w:rsidRDefault="00D67215" w:rsidP="00BF4BBE">
      <w:pPr>
        <w:pStyle w:val="Brdtext"/>
      </w:pPr>
      <w:r>
        <w:t>De förslag som regeringen lämnar i denna proposition innebär att regler som i dag bara gäller för högkostnadskrediter får ett utvidgat tillämpnings</w:t>
      </w:r>
      <w:r>
        <w:softHyphen/>
        <w:t xml:space="preserve">område och att begreppet högkostnadskredit utmönstras ur regleringen. Till följd av detta fyller definitionen av begreppet högkostnadskredit i 2 § konsumentkreditlagen inte längre någon funktion och bör därför tas bort. </w:t>
      </w:r>
    </w:p>
    <w:p w14:paraId="475B12E9" w14:textId="77777777" w:rsidR="00D67215" w:rsidRDefault="00D67215" w:rsidP="008E7F88">
      <w:pPr>
        <w:pStyle w:val="Rubrik2"/>
      </w:pPr>
      <w:bookmarkStart w:id="26" w:name="_Toc175905195"/>
      <w:bookmarkStart w:id="27" w:name="_Toc177633588"/>
      <w:r>
        <w:t>Ett skuld- och kreditregister</w:t>
      </w:r>
      <w:bookmarkEnd w:id="26"/>
      <w:bookmarkEnd w:id="27"/>
      <w:r>
        <w:t xml:space="preserve"> </w:t>
      </w:r>
    </w:p>
    <w:p w14:paraId="0BF15E12" w14:textId="77777777" w:rsidR="00D67215" w:rsidRPr="001C0477" w:rsidRDefault="00D67215" w:rsidP="008E7F88">
      <w:pPr>
        <w:pStyle w:val="Brdtextram"/>
        <w:rPr>
          <w:spacing w:val="-3"/>
        </w:rPr>
      </w:pPr>
      <w:r w:rsidRPr="001C0477">
        <w:rPr>
          <w:b/>
          <w:spacing w:val="-3"/>
        </w:rPr>
        <w:t>Regeringens bedömning:</w:t>
      </w:r>
      <w:r w:rsidRPr="001C0477">
        <w:rPr>
          <w:spacing w:val="-3"/>
        </w:rPr>
        <w:t xml:space="preserve"> Utredningens förslag om ett system för register över skuld- och kreditinformation bör inte genomföras. </w:t>
      </w:r>
    </w:p>
    <w:p w14:paraId="45B2A1D2" w14:textId="77777777" w:rsidR="00D67215" w:rsidRPr="00A76360" w:rsidRDefault="00D67215" w:rsidP="008E7F88">
      <w:pPr>
        <w:pStyle w:val="Brdtextmedindrag"/>
        <w:rPr>
          <w:sz w:val="8"/>
          <w:szCs w:val="8"/>
        </w:rPr>
      </w:pPr>
    </w:p>
    <w:p w14:paraId="70F6C17D" w14:textId="77777777" w:rsidR="00D67215" w:rsidRPr="007A4CFD" w:rsidRDefault="00D67215" w:rsidP="008E7F88">
      <w:pPr>
        <w:pStyle w:val="Brdtextmedindrag"/>
        <w:rPr>
          <w:spacing w:val="-2"/>
        </w:rPr>
      </w:pPr>
      <w:r w:rsidRPr="007A4CFD">
        <w:rPr>
          <w:b/>
          <w:spacing w:val="-2"/>
        </w:rPr>
        <w:t xml:space="preserve">Utredningens förslag </w:t>
      </w:r>
      <w:r w:rsidRPr="007A4CFD">
        <w:rPr>
          <w:bCs/>
          <w:spacing w:val="-2"/>
        </w:rPr>
        <w:t>överensstämmer inte med regeringens bedömning.</w:t>
      </w:r>
      <w:r w:rsidRPr="007A4CFD">
        <w:rPr>
          <w:spacing w:val="-2"/>
        </w:rPr>
        <w:t xml:space="preserve"> Utredningen föreslår att det ska införas ett system för register över skuld- och kreditinformation. Förslaget innebär bl.a. att alla svenska och utländska kreditgivare som står under Finansinspektionens tillsyn ska vara skyldiga att rapportera uppgifter om konsumenters krediter och försenade betalningar till </w:t>
      </w:r>
      <w:r>
        <w:rPr>
          <w:spacing w:val="-2"/>
        </w:rPr>
        <w:t xml:space="preserve">de </w:t>
      </w:r>
      <w:r w:rsidRPr="007A4CFD">
        <w:rPr>
          <w:spacing w:val="-2"/>
        </w:rPr>
        <w:t xml:space="preserve">privata kreditupplysningsföretag som har fått ett särskilt tillstånd att behandla och tillgängliggöra uppgifterna för kreditgivare. </w:t>
      </w:r>
    </w:p>
    <w:p w14:paraId="4569CE33" w14:textId="77777777" w:rsidR="00D67215" w:rsidRDefault="00D67215" w:rsidP="008E7F88">
      <w:pPr>
        <w:pStyle w:val="Brdtextmedindrag"/>
      </w:pPr>
      <w:r w:rsidRPr="00CF1EAD">
        <w:rPr>
          <w:b/>
          <w:bCs/>
        </w:rPr>
        <w:t>Remissinstanserna</w:t>
      </w:r>
      <w:r>
        <w:rPr>
          <w:b/>
          <w:bCs/>
        </w:rPr>
        <w:t>:</w:t>
      </w:r>
      <w:r>
        <w:t xml:space="preserve"> Många remissinstanser, bl.a. </w:t>
      </w:r>
      <w:r w:rsidRPr="00577B57">
        <w:rPr>
          <w:i/>
          <w:iCs/>
        </w:rPr>
        <w:t>Branschföreningen för onlinespel</w:t>
      </w:r>
      <w:r>
        <w:t xml:space="preserve">, </w:t>
      </w:r>
      <w:r w:rsidRPr="00027E96">
        <w:rPr>
          <w:i/>
          <w:iCs/>
        </w:rPr>
        <w:t>Konkurrensverket</w:t>
      </w:r>
      <w:r>
        <w:rPr>
          <w:i/>
          <w:iCs/>
        </w:rPr>
        <w:t xml:space="preserve"> </w:t>
      </w:r>
      <w:r>
        <w:t xml:space="preserve">och </w:t>
      </w:r>
      <w:r>
        <w:rPr>
          <w:i/>
          <w:iCs/>
        </w:rPr>
        <w:t>Spelinspektionen</w:t>
      </w:r>
      <w:r>
        <w:t>, tillstyrker utred</w:t>
      </w:r>
      <w:r>
        <w:softHyphen/>
        <w:t xml:space="preserve">ningens förslag. Flera av dessa remissinstanser, bl.a. </w:t>
      </w:r>
      <w:r>
        <w:rPr>
          <w:i/>
          <w:iCs/>
        </w:rPr>
        <w:t>Finansinspektionen</w:t>
      </w:r>
      <w:r>
        <w:t xml:space="preserve">, </w:t>
      </w:r>
      <w:r w:rsidRPr="00577B57">
        <w:rPr>
          <w:i/>
          <w:iCs/>
        </w:rPr>
        <w:t>Creditsafe i Sverige AB</w:t>
      </w:r>
      <w:r>
        <w:t>,</w:t>
      </w:r>
      <w:r w:rsidRPr="00577B57">
        <w:t xml:space="preserve"> </w:t>
      </w:r>
      <w:r w:rsidRPr="001002A3">
        <w:rPr>
          <w:i/>
          <w:iCs/>
        </w:rPr>
        <w:t>Dun &amp;</w:t>
      </w:r>
      <w:r>
        <w:rPr>
          <w:i/>
          <w:iCs/>
        </w:rPr>
        <w:t xml:space="preserve"> Bradstreet</w:t>
      </w:r>
      <w:r>
        <w:t>,</w:t>
      </w:r>
      <w:r>
        <w:rPr>
          <w:i/>
          <w:iCs/>
        </w:rPr>
        <w:t xml:space="preserve"> Konsumentverket</w:t>
      </w:r>
      <w:r>
        <w:t xml:space="preserve">, </w:t>
      </w:r>
      <w:r>
        <w:rPr>
          <w:i/>
          <w:iCs/>
        </w:rPr>
        <w:t>Krono</w:t>
      </w:r>
      <w:r>
        <w:rPr>
          <w:i/>
          <w:iCs/>
        </w:rPr>
        <w:softHyphen/>
        <w:t>fogdemyndigheten</w:t>
      </w:r>
      <w:r>
        <w:t xml:space="preserve"> och </w:t>
      </w:r>
      <w:r>
        <w:rPr>
          <w:i/>
          <w:iCs/>
        </w:rPr>
        <w:t>Yrkesföreningen för budget- och skuldrådgivare i kommunal tjänst</w:t>
      </w:r>
      <w:r>
        <w:t>, hade gärna sett ett mer komplett register men anser att det är viktigare att ett register införs så snart som möjligt. De har även vissa synpunkter och invändningar mot delar av utredningens förslag. Till exempel avstyrker Finansinspektionen förslaget om att s.k. omfrågningar ska registreras, och även Kronofogdemyndigheten är tveksam till det med hänsyn till att i princip alla konsumenter kommer att framgå av registret. Flera av dem efterfrågar ett lånestoppsregister och att fler borde få tillgång till uppgifterna i registret, bl.a. konsumenter.</w:t>
      </w:r>
    </w:p>
    <w:p w14:paraId="071842B0" w14:textId="77777777" w:rsidR="00D67215" w:rsidRPr="00D33313" w:rsidRDefault="00D67215" w:rsidP="008E7F88">
      <w:pPr>
        <w:pStyle w:val="Brdtextmedindrag"/>
        <w:rPr>
          <w:spacing w:val="-2"/>
        </w:rPr>
      </w:pPr>
      <w:r>
        <w:rPr>
          <w:spacing w:val="-2"/>
        </w:rPr>
        <w:t>Flera</w:t>
      </w:r>
      <w:r w:rsidRPr="0043609A">
        <w:rPr>
          <w:spacing w:val="-2"/>
        </w:rPr>
        <w:t xml:space="preserve"> remissinstanser, bl.a. </w:t>
      </w:r>
      <w:r w:rsidRPr="0043609A">
        <w:rPr>
          <w:i/>
          <w:iCs/>
          <w:spacing w:val="-2"/>
        </w:rPr>
        <w:t>Finansbolagens Förening</w:t>
      </w:r>
      <w:r w:rsidRPr="0043609A">
        <w:rPr>
          <w:spacing w:val="-2"/>
        </w:rPr>
        <w:t>,</w:t>
      </w:r>
      <w:r w:rsidRPr="0043609A">
        <w:rPr>
          <w:i/>
          <w:iCs/>
          <w:spacing w:val="-2"/>
        </w:rPr>
        <w:t xml:space="preserve"> Sparbankernas Riksförbund</w:t>
      </w:r>
      <w:r w:rsidRPr="0043609A">
        <w:rPr>
          <w:spacing w:val="-2"/>
        </w:rPr>
        <w:t>,</w:t>
      </w:r>
      <w:r w:rsidRPr="0043609A">
        <w:rPr>
          <w:i/>
          <w:iCs/>
          <w:spacing w:val="-2"/>
        </w:rPr>
        <w:t xml:space="preserve"> Sveriges Konsumenter </w:t>
      </w:r>
      <w:r w:rsidRPr="0043609A">
        <w:rPr>
          <w:spacing w:val="-2"/>
        </w:rPr>
        <w:t xml:space="preserve">och </w:t>
      </w:r>
      <w:r w:rsidRPr="0043609A">
        <w:rPr>
          <w:i/>
          <w:iCs/>
          <w:spacing w:val="-2"/>
        </w:rPr>
        <w:t>Swedish FinTech Association</w:t>
      </w:r>
      <w:r w:rsidRPr="0043609A">
        <w:rPr>
          <w:spacing w:val="-2"/>
        </w:rPr>
        <w:t xml:space="preserve"> </w:t>
      </w:r>
      <w:r>
        <w:rPr>
          <w:spacing w:val="-2"/>
        </w:rPr>
        <w:t xml:space="preserve">anser att skuldregistret borde drivas i statlig regi med hänsyn till integritets- och säkerhetsaspekter och har även synpunkter på registrets närmare utformning och innehåll. </w:t>
      </w:r>
      <w:r>
        <w:t xml:space="preserve">Ett antal av dem, bl.a. </w:t>
      </w:r>
      <w:r>
        <w:rPr>
          <w:i/>
          <w:iCs/>
        </w:rPr>
        <w:t>Förvaltningsrätten i Karlstad</w:t>
      </w:r>
      <w:r>
        <w:t xml:space="preserve">, </w:t>
      </w:r>
      <w:r>
        <w:rPr>
          <w:i/>
          <w:iCs/>
        </w:rPr>
        <w:t>Stock</w:t>
      </w:r>
      <w:r>
        <w:rPr>
          <w:i/>
          <w:iCs/>
        </w:rPr>
        <w:softHyphen/>
        <w:t>holms universitet (Juridiska fakultetsnämnden)</w:t>
      </w:r>
      <w:r w:rsidRPr="00D33313">
        <w:t xml:space="preserve"> </w:t>
      </w:r>
      <w:r>
        <w:t>och</w:t>
      </w:r>
      <w:r>
        <w:rPr>
          <w:i/>
          <w:iCs/>
        </w:rPr>
        <w:t xml:space="preserve"> </w:t>
      </w:r>
      <w:r w:rsidRPr="00EF4EF3">
        <w:rPr>
          <w:i/>
          <w:iCs/>
        </w:rPr>
        <w:t>Svenska Bankföre</w:t>
      </w:r>
      <w:r>
        <w:rPr>
          <w:i/>
          <w:iCs/>
        </w:rPr>
        <w:softHyphen/>
      </w:r>
      <w:r w:rsidRPr="00EF4EF3">
        <w:rPr>
          <w:i/>
          <w:iCs/>
        </w:rPr>
        <w:t>ningen</w:t>
      </w:r>
      <w:r>
        <w:t xml:space="preserve"> </w:t>
      </w:r>
      <w:r w:rsidRPr="00256307">
        <w:t>pekar</w:t>
      </w:r>
      <w:r>
        <w:t xml:space="preserve"> på risken för att känsliga uppgifter sprids till obehöriga och att privata företag kan hamna under inflytande av främmande makt. </w:t>
      </w:r>
      <w:r>
        <w:rPr>
          <w:i/>
          <w:iCs/>
        </w:rPr>
        <w:t>Kammarrätten i Stockholm</w:t>
      </w:r>
      <w:r>
        <w:t xml:space="preserve"> pekar även på att möjligheterna till insyn i verksamheten begränsas betydligt om registret drivs av en privat aktör. </w:t>
      </w:r>
      <w:r w:rsidRPr="007B0AC1">
        <w:rPr>
          <w:i/>
          <w:iCs/>
        </w:rPr>
        <w:t>Integritetsskyddsmyndigheten</w:t>
      </w:r>
      <w:r>
        <w:t xml:space="preserve"> anser att utredningen inte i tillräcklig utsträckning har beaktat de integritetsrisker som en privat lösning medför. Ytterligare synpunkter som lämnas av bl.a. </w:t>
      </w:r>
      <w:r w:rsidRPr="007B0AC1">
        <w:t>Svenska Bankföreningen</w:t>
      </w:r>
      <w:r>
        <w:rPr>
          <w:i/>
          <w:iCs/>
        </w:rPr>
        <w:t xml:space="preserve"> </w:t>
      </w:r>
      <w:r w:rsidRPr="00032805">
        <w:t>handlar om</w:t>
      </w:r>
      <w:r>
        <w:t xml:space="preserve"> hur systemet är tänkt att fungera i praktiken och tas i bruk. Exempelvis befarar före</w:t>
      </w:r>
      <w:r>
        <w:softHyphen/>
        <w:t xml:space="preserve">ningen att befintliga modeller för att bedöma enskildas kreditrisk skulle påverkas negativt vid ett införande av det nya systemet och att det sannolikt kan ta flera år att utveckla nya modeller, </w:t>
      </w:r>
      <w:r>
        <w:lastRenderedPageBreak/>
        <w:t xml:space="preserve">vilket kan leda till att möjligheten att göra en bra kreditprövning blir sämre under en sådan period. </w:t>
      </w:r>
    </w:p>
    <w:p w14:paraId="48C30A57" w14:textId="77777777" w:rsidR="00D67215" w:rsidRDefault="00D67215" w:rsidP="008E7F88">
      <w:pPr>
        <w:pStyle w:val="Brdtextmedindrag"/>
      </w:pPr>
      <w:r w:rsidRPr="00484D31">
        <w:rPr>
          <w:i/>
          <w:iCs/>
        </w:rPr>
        <w:t xml:space="preserve">UC AB </w:t>
      </w:r>
      <w:r w:rsidRPr="00484D31">
        <w:t>avstyrker förslaget,</w:t>
      </w:r>
      <w:r>
        <w:t xml:space="preserve"> bl.a.</w:t>
      </w:r>
      <w:r w:rsidRPr="00484D31">
        <w:t xml:space="preserve"> eftersom det redan finns ett välfunge</w:t>
      </w:r>
      <w:r>
        <w:softHyphen/>
      </w:r>
      <w:r w:rsidRPr="00484D31">
        <w:t>ra</w:t>
      </w:r>
      <w:r>
        <w:t>n</w:t>
      </w:r>
      <w:r w:rsidRPr="00484D31">
        <w:t>d</w:t>
      </w:r>
      <w:r>
        <w:t>e</w:t>
      </w:r>
      <w:r w:rsidRPr="00484D31">
        <w:t xml:space="preserve"> system för </w:t>
      </w:r>
      <w:r w:rsidRPr="00617881">
        <w:t>skuldregister</w:t>
      </w:r>
      <w:r>
        <w:t xml:space="preserve"> och då det inte är bristen på tillförlitlig informa</w:t>
      </w:r>
      <w:r>
        <w:softHyphen/>
        <w:t xml:space="preserve">tion som är problemet utan snarare att vissa aktörer inte använder sig av den vid sin kreditprövning. Enligt bolaget har utredningens förslag stora brister, bl.a. att informationen inte är heltäckande och att det inte ska vara tvingande att använda informationen i registret. Om förändringar anses nödvändiga när det gäller frågan om skuldregister, anser UC AB att det är bättre att reformera det befintliga systemet för skuldregister än att införa ett nytt register. Även </w:t>
      </w:r>
      <w:r>
        <w:rPr>
          <w:i/>
          <w:iCs/>
        </w:rPr>
        <w:t xml:space="preserve">Umeå universitet (Juridiska institutionen) </w:t>
      </w:r>
      <w:r>
        <w:t>av</w:t>
      </w:r>
      <w:r>
        <w:softHyphen/>
        <w:t>styrker förslaget. Enligt universitetet kan syftet att få bättre kreditpröv</w:t>
      </w:r>
      <w:r>
        <w:softHyphen/>
        <w:t xml:space="preserve">ningar inte förväntas uppnås, bl.a. eftersom informationen bara kommer att bli fragmentarisk och kreditgivare inte kommer att vara skyldiga att konsultera registret, och det finns även en tveksamhet kring skyddet för den personliga integriteten. </w:t>
      </w:r>
      <w:r>
        <w:rPr>
          <w:i/>
          <w:iCs/>
        </w:rPr>
        <w:t xml:space="preserve">Svenskt Näringsliv </w:t>
      </w:r>
      <w:r>
        <w:t>anser att förslaget är för</w:t>
      </w:r>
      <w:r>
        <w:softHyphen/>
        <w:t xml:space="preserve">knippat med frågetecken och att det inte är klarlagt hur stort mervärdet är i förhållande till nackdelarna, framför allt integritetsintrånget för den enskilde samt risken för att känsliga data hamnar i orätta händer. </w:t>
      </w:r>
    </w:p>
    <w:p w14:paraId="7D70927B" w14:textId="77777777" w:rsidR="00D67215" w:rsidRDefault="00D67215" w:rsidP="008E7F88">
      <w:pPr>
        <w:pStyle w:val="Rubrik4utannumrering"/>
      </w:pPr>
      <w:r>
        <w:t>Skälen för regeringens bedömning</w:t>
      </w:r>
    </w:p>
    <w:p w14:paraId="62B06195" w14:textId="77777777" w:rsidR="00D67215" w:rsidRPr="001220C9" w:rsidRDefault="00D67215" w:rsidP="008E7F88">
      <w:pPr>
        <w:pStyle w:val="Rubrik5utannumrering"/>
        <w:spacing w:before="0"/>
      </w:pPr>
      <w:r>
        <w:t xml:space="preserve">Kreditupplysningsverksamhet </w:t>
      </w:r>
    </w:p>
    <w:p w14:paraId="239C765C" w14:textId="77777777" w:rsidR="00D67215" w:rsidRDefault="00D67215" w:rsidP="008E7F88">
      <w:pPr>
        <w:pStyle w:val="Brdtextmedindrag"/>
        <w:ind w:firstLine="0"/>
      </w:pPr>
      <w:r w:rsidRPr="009153E0">
        <w:t>Kreditupplysningslagen (1973:1173) innehåller regler för kreditupplys</w:t>
      </w:r>
      <w:r>
        <w:softHyphen/>
      </w:r>
      <w:r w:rsidRPr="009153E0">
        <w:t>ningsverksamhet som bedrivs yrkesmässigt. Lagen syftar till att undanröja risker för att kreditupplysningar ska medföra otillbörligt intrång i enskildas personliga integritet</w:t>
      </w:r>
      <w:r>
        <w:t>, men är</w:t>
      </w:r>
      <w:r w:rsidRPr="009153E0">
        <w:t xml:space="preserve"> </w:t>
      </w:r>
      <w:r>
        <w:t>s</w:t>
      </w:r>
      <w:r w:rsidRPr="009153E0">
        <w:t>amtidigt avsedd att bidra till en effektivt fungerande kreditupplysningsverksamhet.</w:t>
      </w:r>
      <w:r>
        <w:t xml:space="preserve"> För att bedriva sådan k</w:t>
      </w:r>
      <w:r w:rsidRPr="00222017">
        <w:t>redit</w:t>
      </w:r>
      <w:r>
        <w:softHyphen/>
      </w:r>
      <w:r w:rsidRPr="00222017">
        <w:t>upplysningsverksamhet</w:t>
      </w:r>
      <w:r>
        <w:t xml:space="preserve"> som omfattas av lagen</w:t>
      </w:r>
      <w:r w:rsidRPr="00222017">
        <w:t xml:space="preserve"> </w:t>
      </w:r>
      <w:r>
        <w:t>krävs i</w:t>
      </w:r>
      <w:r w:rsidRPr="00222017">
        <w:t xml:space="preserve"> regel </w:t>
      </w:r>
      <w:r>
        <w:t xml:space="preserve">tillstånd från Integritetsskyddsmyndigheten. </w:t>
      </w:r>
    </w:p>
    <w:p w14:paraId="44756A1C" w14:textId="596E9B2C" w:rsidR="00D67215" w:rsidRDefault="00D67215" w:rsidP="008E7F88">
      <w:pPr>
        <w:pStyle w:val="Brdtextmedindrag"/>
      </w:pPr>
      <w:r w:rsidRPr="00F56D9E">
        <w:t>Med kreditupplysning avses</w:t>
      </w:r>
      <w:r>
        <w:t xml:space="preserve"> enligt lagen</w:t>
      </w:r>
      <w:r w:rsidRPr="00F56D9E">
        <w:t xml:space="preserve"> uppgifter, omdömen eller råd som lämnas till ledning för bedömning av någon annans kreditvärdighet eller vederhäftighet i övrigt i ekonomiskt </w:t>
      </w:r>
      <w:r w:rsidR="002B192B">
        <w:t>hän</w:t>
      </w:r>
      <w:r w:rsidRPr="00F56D9E">
        <w:t>seende.</w:t>
      </w:r>
      <w:r>
        <w:t xml:space="preserve"> </w:t>
      </w:r>
      <w:r w:rsidRPr="006136FB">
        <w:t>En kreditupplysning består främst av ekonomisk information, såsom uppgifter om inkomster, fastighetsinnehav och betalningsförsummelser. Även andra uppgifter kan ingå, t.ex. uppgifter om civilstånd.</w:t>
      </w:r>
      <w:r>
        <w:t xml:space="preserve"> </w:t>
      </w:r>
      <w:r w:rsidRPr="006136FB">
        <w:t xml:space="preserve">Genom upplysningarna </w:t>
      </w:r>
      <w:r>
        <w:t>kan</w:t>
      </w:r>
      <w:r w:rsidRPr="006136FB">
        <w:t xml:space="preserve"> kredit</w:t>
      </w:r>
      <w:r>
        <w:softHyphen/>
      </w:r>
      <w:r w:rsidRPr="006136FB">
        <w:t>givare</w:t>
      </w:r>
      <w:r>
        <w:t xml:space="preserve"> få</w:t>
      </w:r>
      <w:r w:rsidRPr="006136FB">
        <w:t xml:space="preserve"> kännedom om en kredittagares betalningsvilja och betalnings</w:t>
      </w:r>
      <w:r>
        <w:softHyphen/>
      </w:r>
      <w:r w:rsidRPr="006136FB">
        <w:t>förmåga.</w:t>
      </w:r>
      <w:r>
        <w:t xml:space="preserve"> Uppgifterna i kreditupplysningar kan samlas in från offentliga källor som Kronofogdemyndigheten eller Skatteverket. Dessutom kan vissa i lagen angivna aktörer, som kreditinstitut, på frivillig grund bryta sin sekretess och inom en viss krets dela med sig av information om exem</w:t>
      </w:r>
      <w:r>
        <w:softHyphen/>
        <w:t xml:space="preserve">pelvis enskildas krediter och kreditmissbruk. Kreditupplysningar får endast innehålla uppgift om betalningsförsummelse om den fastslagits av domstol eller annan myndighet, eller exempelvis lett till inledandebeslut om skuldsanering. Det finns också särskilda regler för när skulder till det allmänna får framgå av en kreditupplysning. Enskilda kan inte motsätta sig uppgiftshantering som sker med stöd av kreditupplysningslagen. </w:t>
      </w:r>
    </w:p>
    <w:p w14:paraId="677480F9" w14:textId="77777777" w:rsidR="00D67215" w:rsidRDefault="00D67215" w:rsidP="008E7F88">
      <w:pPr>
        <w:pStyle w:val="Rubrik5utannumrering"/>
      </w:pPr>
      <w:r>
        <w:lastRenderedPageBreak/>
        <w:t>Utredningens förslag bör inte genomföras</w:t>
      </w:r>
    </w:p>
    <w:p w14:paraId="7B84B143" w14:textId="77777777" w:rsidR="00D67215" w:rsidRPr="000A720C" w:rsidRDefault="00D67215" w:rsidP="008E7F88">
      <w:pPr>
        <w:pStyle w:val="Brdtextmedindrag"/>
        <w:ind w:firstLine="0"/>
        <w:rPr>
          <w:spacing w:val="-2"/>
        </w:rPr>
      </w:pPr>
      <w:r w:rsidRPr="000A720C">
        <w:rPr>
          <w:spacing w:val="-2"/>
        </w:rPr>
        <w:t>I utredningens uppdrag ingick att föreslå ett system för skuldregister, om inte starka skäl talar emot det. Det förslag som utredningen lämnar bygger på gällande reglering för kreditupplysningsverksamhet, men innebär sam</w:t>
      </w:r>
      <w:r w:rsidRPr="000A720C">
        <w:rPr>
          <w:spacing w:val="-2"/>
        </w:rPr>
        <w:softHyphen/>
        <w:t xml:space="preserve">tidigt stora förändringar, bl.a. en </w:t>
      </w:r>
      <w:r>
        <w:rPr>
          <w:spacing w:val="-2"/>
        </w:rPr>
        <w:t>vites</w:t>
      </w:r>
      <w:r w:rsidRPr="000A720C">
        <w:rPr>
          <w:spacing w:val="-2"/>
        </w:rPr>
        <w:t>sanktionerad rapporteringsskyldighet för kreditgivare och att fler och mer detaljerade uppgifter om enskilda ska hanteras. Förslaget innebär också ytterligare ett tillstånds</w:t>
      </w:r>
      <w:r w:rsidRPr="000A720C">
        <w:rPr>
          <w:spacing w:val="-2"/>
        </w:rPr>
        <w:softHyphen/>
        <w:t xml:space="preserve">förfarande hos Integritetsskyddsmyndigheten. Privata aktörer med tillstånd att bedriva kreditupplysningsverksamhet ska kunna ansöka om ett tillstånd för att hantera de uppgifter som omfattas av rapporteringsskyldigheten. Vidare innebär förslaget att möjligheten att på frivillig väg dela uppgifter tas bort. </w:t>
      </w:r>
    </w:p>
    <w:p w14:paraId="2C914B41" w14:textId="77777777" w:rsidR="00D67215" w:rsidRDefault="00D67215" w:rsidP="008E7F88">
      <w:pPr>
        <w:pStyle w:val="Brdtextmedindrag"/>
      </w:pPr>
      <w:r>
        <w:t>Utredningen anser att det finns vissa brister i det nuvarande systemet. En sådan brist är att det saknas möjlighet för kreditgivare att få en helhets</w:t>
      </w:r>
      <w:r>
        <w:softHyphen/>
        <w:t>bild av en konsuments krediter och andra skulder. Problemet beror enligt utredningen bl.a. på att det finns ett trettiotal konsumentkredit</w:t>
      </w:r>
      <w:r>
        <w:softHyphen/>
        <w:t>institut som inte delar med sig eller tar del av uppgifter om enskildas ekonomi inom ramen för den kreditupplysningsverksamhet som finns i dag.</w:t>
      </w:r>
    </w:p>
    <w:p w14:paraId="5D00D673" w14:textId="77777777" w:rsidR="00D67215" w:rsidRDefault="00D67215" w:rsidP="008E7F88">
      <w:pPr>
        <w:pStyle w:val="Brdtextmedindrag"/>
      </w:pPr>
      <w:r>
        <w:t>Regeringen anser att det är av vikt att endast konsumenter som bedöms kunna betala tillbaka sin skuld beviljas en kredit. Det är därför ett problem att det inte alltid görs tillräckliga kreditprövningar. En effektiv och tillräcklig kreditprövning spelar en viktig roll när det gäller att motverka riskfylld kreditgivning och överskuldsättning. En fullgod kreditprövning förutsätter tillgång till tillförlitlig och relevant information om enskildas ekonomiska förhållanden. Sådan information tillhandhålls bl.a. genom de kreditupp</w:t>
      </w:r>
      <w:r>
        <w:softHyphen/>
        <w:t xml:space="preserve">lysningsföretag som i dag bedriver verksamhet på området. </w:t>
      </w:r>
    </w:p>
    <w:p w14:paraId="042FF1D1" w14:textId="77777777" w:rsidR="00D67215" w:rsidRDefault="00D67215" w:rsidP="008E7F88">
      <w:pPr>
        <w:pStyle w:val="Brdtextmedindrag"/>
      </w:pPr>
      <w:r>
        <w:t xml:space="preserve">Den bild som framkommer är att de flesta remissinstanser är positiva till ett skuldregister men föredrar ett register med ett annat innehåll och en annan utformning än vad utredningen föreslår. Att förslaget om ett system för </w:t>
      </w:r>
      <w:r>
        <w:rPr>
          <w:spacing w:val="-2"/>
        </w:rPr>
        <w:t>r</w:t>
      </w:r>
      <w:r w:rsidRPr="007A4CFD">
        <w:rPr>
          <w:spacing w:val="-2"/>
        </w:rPr>
        <w:t>egister över skuld- och kreditinformation</w:t>
      </w:r>
      <w:r>
        <w:rPr>
          <w:spacing w:val="-2"/>
        </w:rPr>
        <w:t xml:space="preserve"> innefattar </w:t>
      </w:r>
      <w:r>
        <w:t>många komplexa aspekter och frågeställningar framgår tydligt av remissutfallet. Det handlar bl.a. om integritets- och säkerhetsskydd, om huruvida det tänkta systemet är ändamålsenligt och hur det ska tas i bruk och fungera i praktiken. Remissutfallet utvisar även att flera frågor kräver närmare överväganden.</w:t>
      </w:r>
    </w:p>
    <w:p w14:paraId="3E5C91F4" w14:textId="77777777" w:rsidR="00D67215" w:rsidRDefault="00D67215" w:rsidP="008E7F88">
      <w:pPr>
        <w:pStyle w:val="Brdtextmedindrag"/>
      </w:pPr>
      <w:r>
        <w:t>Utredningen förordar inte ett register i statlig regi. De huvudsakliga skälen mot ett statligt register är enligt utredningen att det skulle ta längre tid att bygga upp, att det skulle medföra stora kost</w:t>
      </w:r>
      <w:r>
        <w:softHyphen/>
        <w:t>nader för det allmänna och att ett privat register är en mindre ingripande åtgärd då det redan finns privata kreditupplysningsföretag på marknaden. Men även den privata lös</w:t>
      </w:r>
      <w:r>
        <w:softHyphen/>
        <w:t xml:space="preserve">ning som utredningen föreslår medför enligt regeringen flera utmaningar. </w:t>
      </w:r>
    </w:p>
    <w:p w14:paraId="00580BDF" w14:textId="77777777" w:rsidR="00D67215" w:rsidRDefault="00D67215" w:rsidP="008E7F88">
      <w:pPr>
        <w:pStyle w:val="Brdtextmedindrag"/>
      </w:pPr>
      <w:r w:rsidRPr="006136FB">
        <w:t>Insamling och behandling av uppgifter som rör tillgångar och skulder innebär ett intrång i enskildas personliga integritet.</w:t>
      </w:r>
      <w:r>
        <w:t xml:space="preserve"> </w:t>
      </w:r>
      <w:r w:rsidRPr="006136FB">
        <w:t xml:space="preserve">Det kan </w:t>
      </w:r>
      <w:r>
        <w:t>handla om</w:t>
      </w:r>
      <w:r w:rsidRPr="006136FB">
        <w:t xml:space="preserve"> både känsliga och skyddsvärda personuppgifter. Som</w:t>
      </w:r>
      <w:r>
        <w:t xml:space="preserve"> </w:t>
      </w:r>
      <w:r w:rsidRPr="005D127E">
        <w:rPr>
          <w:i/>
          <w:iCs/>
        </w:rPr>
        <w:t>I</w:t>
      </w:r>
      <w:r w:rsidRPr="006136FB">
        <w:rPr>
          <w:i/>
          <w:iCs/>
        </w:rPr>
        <w:t>ntegritetsskydds</w:t>
      </w:r>
      <w:r w:rsidRPr="006136FB">
        <w:rPr>
          <w:i/>
          <w:iCs/>
        </w:rPr>
        <w:softHyphen/>
        <w:t>myndigheten</w:t>
      </w:r>
      <w:r w:rsidRPr="006136FB">
        <w:t xml:space="preserve"> framhåller </w:t>
      </w:r>
      <w:r>
        <w:t>kan insamling av uppgifter om enskildas privata ekonomiska skulder medföra särskilda integritetsrisker. Myndigheten framhåller även att förslaget är utformat så att flera olika företag kan föra register, vilket innebär att flera aktörer kommer att ha tillgång till och lagra samma personuppgifter. Det ökar integritetsriskerna, bl.a. eftersom risk</w:t>
      </w:r>
      <w:r>
        <w:softHyphen/>
        <w:t xml:space="preserve">erna för spridning till obehöriga och riskerna för it-intrång ökar när fler aktörer behandlar uppgifter. En vitessanktionerad skyldighet att rapportera in uppgifter kan, som bl.a. </w:t>
      </w:r>
      <w:r>
        <w:rPr>
          <w:i/>
          <w:iCs/>
        </w:rPr>
        <w:t xml:space="preserve">Svenska Bankföreningen </w:t>
      </w:r>
      <w:r>
        <w:t xml:space="preserve">pekar på, innebära än </w:t>
      </w:r>
      <w:r>
        <w:lastRenderedPageBreak/>
        <w:t>större risker när det gäller integritet och säkerhet för enskilda. Som</w:t>
      </w:r>
      <w:r>
        <w:rPr>
          <w:i/>
          <w:iCs/>
        </w:rPr>
        <w:t xml:space="preserve"> </w:t>
      </w:r>
      <w:r>
        <w:t>för</w:t>
      </w:r>
      <w:r>
        <w:softHyphen/>
        <w:t>eningen tar upp finns det med utredningens förslag en risk för att skyldig</w:t>
      </w:r>
      <w:r>
        <w:softHyphen/>
        <w:t>heten att rapportera in uppgifter inte upphör förrän tillståndet återkallas, vilket kan innebära att spridning av såväl integritetskänslig som affärs</w:t>
      </w:r>
      <w:r>
        <w:softHyphen/>
        <w:t xml:space="preserve">känslig information inte hindras i tid.  </w:t>
      </w:r>
    </w:p>
    <w:p w14:paraId="4CCC0F67" w14:textId="77777777" w:rsidR="00D67215" w:rsidRDefault="00D67215" w:rsidP="008E7F88">
      <w:pPr>
        <w:pStyle w:val="Brdtextmedindrag"/>
      </w:pPr>
      <w:r w:rsidRPr="006136FB">
        <w:t xml:space="preserve">Förslaget innebär vidare en ökad regelbörda genom en betydande och </w:t>
      </w:r>
      <w:r>
        <w:t>vites</w:t>
      </w:r>
      <w:r w:rsidRPr="006136FB">
        <w:t xml:space="preserve">sanktionerad uppgiftsskyldighet för kreditgivare och </w:t>
      </w:r>
      <w:r>
        <w:t xml:space="preserve">krav på </w:t>
      </w:r>
      <w:r w:rsidRPr="006136FB">
        <w:t>dubbla till</w:t>
      </w:r>
      <w:r>
        <w:softHyphen/>
      </w:r>
      <w:r w:rsidRPr="006136FB">
        <w:t>stånd för kreditupplysningsföretag.</w:t>
      </w:r>
      <w:r>
        <w:t xml:space="preserve"> Såväl en inskränkning av enskildas personliga integritet som en ökad regelbörda bör enligt regeringen endast komma i fråga om man samtidigt uppnår en övervägande positiv effekt. Som utredningen förklarar beror dagens problem med kreditprövningar till stor del på att det finns aktörer som väljer att inte ansluta sig till de möjlig</w:t>
      </w:r>
      <w:r>
        <w:softHyphen/>
        <w:t>heter som finns för att dela och ta del av information om enskildas ekono</w:t>
      </w:r>
      <w:r>
        <w:softHyphen/>
        <w:t xml:space="preserve">miska förhållanden. </w:t>
      </w:r>
      <w:r w:rsidRPr="005D3692">
        <w:t xml:space="preserve">I likhet med flera remissinstanser anser regeringen att det kan ifrågasättas om utredningens förslag till register kommer till rätta med dessa problem när </w:t>
      </w:r>
      <w:r>
        <w:t>registret</w:t>
      </w:r>
      <w:r w:rsidRPr="005D3692">
        <w:t xml:space="preserve"> inte behöver användas vid kreditpröv</w:t>
      </w:r>
      <w:r>
        <w:softHyphen/>
      </w:r>
      <w:r w:rsidRPr="005D3692">
        <w:t xml:space="preserve">ningen. </w:t>
      </w:r>
    </w:p>
    <w:p w14:paraId="4B77AE65" w14:textId="77777777" w:rsidR="00D67215" w:rsidRPr="000A61F9" w:rsidRDefault="00D67215" w:rsidP="008E7F88">
      <w:pPr>
        <w:pStyle w:val="Brdtextmedindrag"/>
      </w:pPr>
      <w:r w:rsidRPr="000A61F9">
        <w:t xml:space="preserve">Ytterligare en aspekt är hur övergången från det befintliga till det nya systemet ska ske. Som bl.a. </w:t>
      </w:r>
      <w:r w:rsidRPr="000A61F9">
        <w:rPr>
          <w:i/>
          <w:iCs/>
        </w:rPr>
        <w:t>Svenska Bankföreningen</w:t>
      </w:r>
      <w:r w:rsidRPr="000A61F9">
        <w:t xml:space="preserve"> och </w:t>
      </w:r>
      <w:r w:rsidRPr="000A61F9">
        <w:rPr>
          <w:i/>
          <w:iCs/>
        </w:rPr>
        <w:t>UC AB</w:t>
      </w:r>
      <w:r w:rsidRPr="000A61F9">
        <w:t xml:space="preserve"> tar upp, krävs det inte bara tillgång till uppgifter för att möjliggöra en effektiv kreditprövning. Det krävs även statistiskt säkerställda modeller för att värdera risken för bristande återbetalningsförmåga hos konsumenten. Sådana modeller tar tid att bygga upp och utan en närmare ordning för hur övergången från det befintliga systemet till den nya ordningen är tänkt att ske, befarar regeringen, i likhet med vissa remissinstanser, att kreditpröv</w:t>
      </w:r>
      <w:r>
        <w:softHyphen/>
      </w:r>
      <w:r w:rsidRPr="000A61F9">
        <w:t xml:space="preserve">ningarna under en period kan bli sämre. </w:t>
      </w:r>
    </w:p>
    <w:p w14:paraId="496A47F6" w14:textId="77777777" w:rsidR="00D67215" w:rsidRPr="00F61A51" w:rsidRDefault="00D67215" w:rsidP="008E7F88">
      <w:pPr>
        <w:pStyle w:val="Brdtextmedindrag"/>
      </w:pPr>
      <w:r w:rsidRPr="00F61A51">
        <w:t>Utredningens förslag väcker också många andra frågor som inte har något enkelt svar, t.ex. om konkurrens, sekretess, teknisk infrastruktur, ansvarsfördelning mellan marknadens aktörer, tidshorisonten för ikraft</w:t>
      </w:r>
      <w:r>
        <w:softHyphen/>
      </w:r>
      <w:r w:rsidRPr="00F61A51">
        <w:t>trädande och när ett system kan tas i bruk samt behandling av tvistiga ford</w:t>
      </w:r>
      <w:r>
        <w:softHyphen/>
      </w:r>
      <w:r w:rsidRPr="00F61A51">
        <w:t>ringar. Sammantaget anser regeringen att utredningens förslag om ett system för skuld- och kreditregister inte bör ligga till grund för lagstift</w:t>
      </w:r>
      <w:r>
        <w:softHyphen/>
      </w:r>
      <w:r w:rsidRPr="00F61A51">
        <w:t xml:space="preserve">ning. </w:t>
      </w:r>
    </w:p>
    <w:p w14:paraId="0D577818" w14:textId="77777777" w:rsidR="00D67215" w:rsidRPr="0060582A" w:rsidRDefault="00D67215" w:rsidP="008E7F88">
      <w:pPr>
        <w:pStyle w:val="Brdtextmedindrag"/>
        <w:rPr>
          <w:spacing w:val="-2"/>
        </w:rPr>
      </w:pPr>
      <w:r w:rsidRPr="0060582A">
        <w:rPr>
          <w:spacing w:val="-2"/>
        </w:rPr>
        <w:t>Enligt regeringen är det tydligt att det finns en koppling mellan över</w:t>
      </w:r>
      <w:r w:rsidRPr="0060582A">
        <w:rPr>
          <w:spacing w:val="-2"/>
        </w:rPr>
        <w:softHyphen/>
        <w:t xml:space="preserve">skuldsättningsproblematiken och att vissa kreditgivare saknar incitament att göra en fullgod kreditprövning. Detta beror sannolikt på att det lönar sig att lämna krediter även till personer med stor risk för att inte kunna fullfölja kreditåtagandet. De åtgärder som regeringen nu föreslår, bl.a. ett skärpt ränte- och kostnadstak, bedöms begränsa möjligheten till sådan lönsamhet och därigenom leda till att incitamentet för kreditgivare att både dela och ta del av information inför kreditprövningar ökar. I sammanhanget kan även nämnas att det nya konsumentkreditdirektivet, vars genomförande i Sverige nu utreds, innehåller skärpta regler om kreditprövning. </w:t>
      </w:r>
    </w:p>
    <w:p w14:paraId="6FA6EE62" w14:textId="77777777" w:rsidR="00D67215" w:rsidRDefault="00D67215" w:rsidP="008E7F88">
      <w:pPr>
        <w:pStyle w:val="Brdtextmedindrag"/>
        <w:sectPr w:rsidR="00D67215" w:rsidSect="0060582A">
          <w:headerReference w:type="even" r:id="rId34"/>
          <w:headerReference w:type="default" r:id="rId35"/>
          <w:footerReference w:type="even" r:id="rId36"/>
          <w:footerReference w:type="default" r:id="rId37"/>
          <w:footerReference w:type="first" r:id="rId38"/>
          <w:type w:val="continuous"/>
          <w:pgSz w:w="9356" w:h="13721" w:code="9"/>
          <w:pgMar w:top="794" w:right="2438" w:bottom="1191" w:left="1021" w:header="0" w:footer="709" w:gutter="0"/>
          <w:cols w:space="708"/>
          <w:docGrid w:linePitch="360"/>
        </w:sectPr>
      </w:pPr>
      <w:r>
        <w:t xml:space="preserve">Regeringen avser att följa utvecklingen på området och utesluter inte att frågan om hur kreditgivare kan tillförsäkras ett bredare underlag vid kreditprövning övervägs på nytt vid behov. Ett sådant behov bör lämpligen bedömas i ljuset av de åtgärder som regeringen har vidtagit och framöver kommer att vidta för att komma till rätta med riskfylld kreditgivning och överskuldsättning, och det genomslag som de får. </w:t>
      </w:r>
    </w:p>
    <w:p w14:paraId="7214123F" w14:textId="77777777" w:rsidR="00D67215" w:rsidRDefault="00D67215" w:rsidP="008E7F88">
      <w:pPr>
        <w:rPr>
          <w:rFonts w:ascii="Times New Roman" w:eastAsiaTheme="minorHAnsi" w:hAnsi="Times New Roman" w:cstheme="minorBidi"/>
          <w:kern w:val="28"/>
          <w:sz w:val="30"/>
          <w:szCs w:val="22"/>
        </w:rPr>
      </w:pPr>
      <w:r>
        <w:br w:type="page"/>
      </w:r>
    </w:p>
    <w:p w14:paraId="070CE36A" w14:textId="77777777" w:rsidR="00D67215" w:rsidRDefault="00D67215" w:rsidP="008E7F88">
      <w:pPr>
        <w:pStyle w:val="Rubrik1"/>
      </w:pPr>
      <w:bookmarkStart w:id="28" w:name="_Toc175905196"/>
      <w:bookmarkStart w:id="29" w:name="_Toc177633589"/>
      <w:r>
        <w:lastRenderedPageBreak/>
        <w:t>Ikraftträdande- och övergångsbestämmelser</w:t>
      </w:r>
      <w:bookmarkEnd w:id="28"/>
      <w:bookmarkEnd w:id="29"/>
    </w:p>
    <w:p w14:paraId="147D1BF9" w14:textId="77777777" w:rsidR="00D67215" w:rsidRPr="00D134E1" w:rsidRDefault="00D67215" w:rsidP="008E7F88">
      <w:pPr>
        <w:pStyle w:val="Brdtextram"/>
        <w:rPr>
          <w:spacing w:val="-2"/>
        </w:rPr>
      </w:pPr>
      <w:r w:rsidRPr="00D134E1">
        <w:rPr>
          <w:b/>
          <w:spacing w:val="-2"/>
        </w:rPr>
        <w:t>Regeringens förslag:</w:t>
      </w:r>
      <w:r w:rsidRPr="00D134E1">
        <w:rPr>
          <w:spacing w:val="-2"/>
        </w:rPr>
        <w:t xml:space="preserve"> Lagändringarna ska träda i kraft </w:t>
      </w:r>
      <w:r w:rsidRPr="008D1924">
        <w:rPr>
          <w:spacing w:val="-2"/>
        </w:rPr>
        <w:t>den 1 mars 2025.</w:t>
      </w:r>
      <w:r w:rsidRPr="00D134E1">
        <w:rPr>
          <w:spacing w:val="-2"/>
        </w:rPr>
        <w:t xml:space="preserve"> </w:t>
      </w:r>
    </w:p>
    <w:p w14:paraId="1EA6D75B" w14:textId="77777777" w:rsidR="00D67215" w:rsidRDefault="00D67215" w:rsidP="008E7F88">
      <w:pPr>
        <w:pStyle w:val="Brdtextmedindragram"/>
      </w:pPr>
      <w:r>
        <w:t>Det ska i en övergångsbestämmelse klargöras att lagändringen i fråga om ränte- och kostnadstak samt begränsningen att förlänga löptiden för ett kreditavtal inte ska gälla för kreditavtal som har ingåtts före ikraft</w:t>
      </w:r>
      <w:r>
        <w:softHyphen/>
        <w:t xml:space="preserve">trädandet. </w:t>
      </w:r>
    </w:p>
    <w:p w14:paraId="01A084DF" w14:textId="77777777" w:rsidR="00D67215" w:rsidRPr="00A76360" w:rsidRDefault="00D67215" w:rsidP="008E7F88">
      <w:pPr>
        <w:pStyle w:val="Brdtextmedindrag"/>
        <w:rPr>
          <w:sz w:val="8"/>
          <w:szCs w:val="8"/>
        </w:rPr>
      </w:pPr>
    </w:p>
    <w:p w14:paraId="06160514" w14:textId="77777777" w:rsidR="00D67215" w:rsidRDefault="00D67215" w:rsidP="008E7F88">
      <w:pPr>
        <w:pStyle w:val="Brdtextmedindrag"/>
      </w:pPr>
      <w:r w:rsidRPr="0006285B">
        <w:rPr>
          <w:b/>
        </w:rPr>
        <w:t>Utredningens förslag</w:t>
      </w:r>
      <w:r>
        <w:rPr>
          <w:b/>
        </w:rPr>
        <w:t xml:space="preserve"> </w:t>
      </w:r>
      <w:r>
        <w:rPr>
          <w:bCs/>
        </w:rPr>
        <w:t>ö</w:t>
      </w:r>
      <w:r>
        <w:t>verensstämmer i huvudsak med regeringens. Utredningen föreslår ett annat ikraftträdande och lämnar inte något ut</w:t>
      </w:r>
      <w:r>
        <w:softHyphen/>
        <w:t xml:space="preserve">tryckligt förslag om en övergångsbestämmelse när det gäller räntetaket. </w:t>
      </w:r>
    </w:p>
    <w:p w14:paraId="15CD8E3C" w14:textId="77777777" w:rsidR="00D67215" w:rsidRDefault="00D67215" w:rsidP="008E7F88">
      <w:pPr>
        <w:pStyle w:val="Brdtextmedindrag"/>
        <w:rPr>
          <w:bCs/>
        </w:rPr>
      </w:pPr>
      <w:r w:rsidRPr="00077896">
        <w:rPr>
          <w:b/>
        </w:rPr>
        <w:t>Remissinstanserna:</w:t>
      </w:r>
      <w:r>
        <w:rPr>
          <w:b/>
        </w:rPr>
        <w:t xml:space="preserve"> </w:t>
      </w:r>
      <w:r>
        <w:rPr>
          <w:bCs/>
        </w:rPr>
        <w:t xml:space="preserve">De flesta remissinstanser yttrar sig inte särskilt över förslagen. </w:t>
      </w:r>
      <w:r w:rsidRPr="00340EDD">
        <w:rPr>
          <w:bCs/>
          <w:i/>
          <w:iCs/>
        </w:rPr>
        <w:t>Finansbolagens Förening</w:t>
      </w:r>
      <w:r>
        <w:rPr>
          <w:bCs/>
        </w:rPr>
        <w:t xml:space="preserve">, </w:t>
      </w:r>
      <w:r w:rsidRPr="005B2285">
        <w:rPr>
          <w:bCs/>
          <w:i/>
          <w:iCs/>
        </w:rPr>
        <w:t>Svenska Bankföreningen</w:t>
      </w:r>
      <w:r>
        <w:rPr>
          <w:bCs/>
        </w:rPr>
        <w:t xml:space="preserve"> och </w:t>
      </w:r>
      <w:r w:rsidRPr="005B2285">
        <w:rPr>
          <w:bCs/>
          <w:i/>
          <w:iCs/>
        </w:rPr>
        <w:t>Brixo AB</w:t>
      </w:r>
      <w:r>
        <w:rPr>
          <w:bCs/>
        </w:rPr>
        <w:t xml:space="preserve"> anser att det bör framgå av en övergångsbestämmelse att räntetaket inte gäller retroaktivt. Finansbolagens Förening efterfrågar en samordnad beredning med genomförandet av det nya konsumentkredit</w:t>
      </w:r>
      <w:r>
        <w:rPr>
          <w:bCs/>
        </w:rPr>
        <w:softHyphen/>
        <w:t xml:space="preserve">direktivet för att inte riskera att nya regler behöver ändras efter kort tid. </w:t>
      </w:r>
      <w:r w:rsidRPr="00A31A85">
        <w:rPr>
          <w:bCs/>
          <w:i/>
          <w:iCs/>
        </w:rPr>
        <w:t>Konsumentverket</w:t>
      </w:r>
      <w:r>
        <w:rPr>
          <w:bCs/>
        </w:rPr>
        <w:t xml:space="preserve"> anser att räntetaket bör tillämpas retroaktivt på konto</w:t>
      </w:r>
      <w:r>
        <w:rPr>
          <w:bCs/>
        </w:rPr>
        <w:softHyphen/>
        <w:t>krediter genom att gälla utnytt</w:t>
      </w:r>
      <w:r>
        <w:rPr>
          <w:bCs/>
        </w:rPr>
        <w:softHyphen/>
        <w:t xml:space="preserve">janden som sker efter ikraftträdandet, även om avtalet ingåtts dessförinnan. </w:t>
      </w:r>
      <w:r>
        <w:rPr>
          <w:bCs/>
          <w:i/>
          <w:iCs/>
        </w:rPr>
        <w:t xml:space="preserve">Skuldra AB </w:t>
      </w:r>
      <w:r>
        <w:rPr>
          <w:bCs/>
        </w:rPr>
        <w:t xml:space="preserve">ser gärna att kostnadstaket, om möjligt, omfattar krediter som redan är föremål för utmätning. </w:t>
      </w:r>
    </w:p>
    <w:p w14:paraId="09D65B17" w14:textId="77777777" w:rsidR="00D67215" w:rsidRDefault="00D67215" w:rsidP="008E7F88">
      <w:pPr>
        <w:pStyle w:val="Rubrik4utannumrering"/>
        <w:tabs>
          <w:tab w:val="left" w:pos="2985"/>
        </w:tabs>
      </w:pPr>
      <w:r>
        <w:t>Skälen för regeringens förslag</w:t>
      </w:r>
    </w:p>
    <w:p w14:paraId="7F7139E7" w14:textId="77777777" w:rsidR="00D67215" w:rsidRPr="009433F3" w:rsidRDefault="00D67215" w:rsidP="008E7F88">
      <w:pPr>
        <w:pStyle w:val="Rubrik5utannumrering"/>
        <w:spacing w:before="0"/>
      </w:pPr>
      <w:r>
        <w:t>Ikraftträdande</w:t>
      </w:r>
    </w:p>
    <w:p w14:paraId="35C7604A" w14:textId="1600BD74" w:rsidR="00D67215" w:rsidRPr="00AF3FCD" w:rsidRDefault="00D67215" w:rsidP="00BF4BBE">
      <w:pPr>
        <w:pStyle w:val="Brdtextmedindrag"/>
        <w:ind w:firstLine="0"/>
      </w:pPr>
      <w:r w:rsidRPr="00E236AD">
        <w:rPr>
          <w:bCs/>
        </w:rPr>
        <w:t xml:space="preserve">De lagändringar som föreslås i denna </w:t>
      </w:r>
      <w:r>
        <w:rPr>
          <w:bCs/>
        </w:rPr>
        <w:t xml:space="preserve">proposition syftar till att motverka riskfylld kreditgivning och överskuldsättning och </w:t>
      </w:r>
      <w:r w:rsidRPr="000F3D4D">
        <w:rPr>
          <w:bCs/>
        </w:rPr>
        <w:t>innebär ett stärkt konsu</w:t>
      </w:r>
      <w:r>
        <w:rPr>
          <w:bCs/>
        </w:rPr>
        <w:softHyphen/>
      </w:r>
      <w:r w:rsidRPr="000F3D4D">
        <w:rPr>
          <w:bCs/>
        </w:rPr>
        <w:t>mentskydd</w:t>
      </w:r>
      <w:r>
        <w:rPr>
          <w:bCs/>
        </w:rPr>
        <w:t xml:space="preserve">. Det är därför </w:t>
      </w:r>
      <w:r w:rsidRPr="000F3D4D">
        <w:rPr>
          <w:bCs/>
        </w:rPr>
        <w:t xml:space="preserve">angeläget att </w:t>
      </w:r>
      <w:r>
        <w:rPr>
          <w:bCs/>
        </w:rPr>
        <w:t>lagändringarna</w:t>
      </w:r>
      <w:r w:rsidRPr="000F3D4D">
        <w:rPr>
          <w:bCs/>
        </w:rPr>
        <w:t xml:space="preserve"> träder i kraft så snart som möjligt. Samtidigt måste näringsidkar</w:t>
      </w:r>
      <w:r>
        <w:rPr>
          <w:bCs/>
        </w:rPr>
        <w:t>e</w:t>
      </w:r>
      <w:r w:rsidRPr="000F3D4D">
        <w:rPr>
          <w:bCs/>
        </w:rPr>
        <w:t xml:space="preserve"> få nödvändig tid på sig att anpassa sina verksamheter</w:t>
      </w:r>
      <w:r>
        <w:rPr>
          <w:bCs/>
        </w:rPr>
        <w:t xml:space="preserve">. Det behöver även finnas tid för att ta fram och utfärda föreskrifter i fråga om den särskilda upplysning som ska lämnas vid marknadsföring av kreditavtal. </w:t>
      </w:r>
      <w:r>
        <w:t>Regeringen föreslår därför att lagänd</w:t>
      </w:r>
      <w:r>
        <w:softHyphen/>
        <w:t xml:space="preserve">ringarna ska träda i kraft den </w:t>
      </w:r>
      <w:r w:rsidRPr="001E1220">
        <w:t>1 mars 2025.</w:t>
      </w:r>
      <w:r>
        <w:t xml:space="preserve"> </w:t>
      </w:r>
    </w:p>
    <w:p w14:paraId="3CC5CF39" w14:textId="77777777" w:rsidR="00D67215" w:rsidRPr="00F27B53" w:rsidRDefault="00D67215" w:rsidP="008E7F88">
      <w:pPr>
        <w:pStyle w:val="Brdtextmedindrag"/>
        <w:rPr>
          <w:spacing w:val="-2"/>
        </w:rPr>
      </w:pPr>
      <w:r w:rsidRPr="00AF3FCD">
        <w:rPr>
          <w:i/>
          <w:iCs/>
          <w:spacing w:val="-2"/>
        </w:rPr>
        <w:t>Finansbolagens Förening</w:t>
      </w:r>
      <w:r w:rsidRPr="00AF3FCD">
        <w:rPr>
          <w:spacing w:val="-2"/>
        </w:rPr>
        <w:t xml:space="preserve"> anser att ikraftträdandet bör samordnas med genomförandet av det nya konsumentkreditdirektivet.</w:t>
      </w:r>
      <w:r>
        <w:rPr>
          <w:spacing w:val="-2"/>
        </w:rPr>
        <w:t xml:space="preserve"> Regeringen bedömer att vissa av utredningens förslag kommer att behöva få en bredare genom</w:t>
      </w:r>
      <w:r>
        <w:rPr>
          <w:spacing w:val="-2"/>
        </w:rPr>
        <w:softHyphen/>
        <w:t xml:space="preserve">lysning inom ramen </w:t>
      </w:r>
      <w:r w:rsidRPr="00E13A2E">
        <w:rPr>
          <w:spacing w:val="-2"/>
        </w:rPr>
        <w:t>för</w:t>
      </w:r>
      <w:r>
        <w:rPr>
          <w:spacing w:val="-2"/>
        </w:rPr>
        <w:t xml:space="preserve"> den </w:t>
      </w:r>
      <w:r w:rsidRPr="00E13A2E">
        <w:rPr>
          <w:spacing w:val="-2"/>
        </w:rPr>
        <w:t>pågående utredning</w:t>
      </w:r>
      <w:r>
        <w:rPr>
          <w:spacing w:val="-2"/>
        </w:rPr>
        <w:t>en</w:t>
      </w:r>
      <w:r w:rsidRPr="00E13A2E">
        <w:rPr>
          <w:spacing w:val="-2"/>
        </w:rPr>
        <w:t xml:space="preserve"> </w:t>
      </w:r>
      <w:r>
        <w:rPr>
          <w:spacing w:val="-2"/>
        </w:rPr>
        <w:t>om</w:t>
      </w:r>
      <w:r w:rsidRPr="00E13A2E">
        <w:rPr>
          <w:spacing w:val="-2"/>
        </w:rPr>
        <w:t xml:space="preserve"> genomför</w:t>
      </w:r>
      <w:r>
        <w:rPr>
          <w:spacing w:val="-2"/>
        </w:rPr>
        <w:t xml:space="preserve">ande av det nya konsumentkreditdirektivet, och de förslagen bereds därför inte vidare </w:t>
      </w:r>
      <w:r w:rsidRPr="00E13A2E">
        <w:rPr>
          <w:spacing w:val="-2"/>
        </w:rPr>
        <w:t>(</w:t>
      </w:r>
      <w:r>
        <w:rPr>
          <w:spacing w:val="-2"/>
        </w:rPr>
        <w:t>se avsnitt 3). När det gäller de lagändringar som nu föreslås finns det inte skäl att invänta genomförandet av det nya konsumentkreditdirektivet.</w:t>
      </w:r>
    </w:p>
    <w:p w14:paraId="0BAB9D78" w14:textId="77777777" w:rsidR="00D67215" w:rsidRDefault="00D67215" w:rsidP="008E7F88">
      <w:pPr>
        <w:pStyle w:val="Rubrik5utannumrering"/>
      </w:pPr>
      <w:r>
        <w:t>Övergångsbestämmelser</w:t>
      </w:r>
    </w:p>
    <w:p w14:paraId="51C4BD50" w14:textId="77777777" w:rsidR="00D67215" w:rsidRDefault="00D67215" w:rsidP="008E7F88">
      <w:pPr>
        <w:pStyle w:val="Brdtextmedindrag"/>
        <w:ind w:firstLine="0"/>
        <w:rPr>
          <w:bCs/>
        </w:rPr>
      </w:pPr>
      <w:r w:rsidRPr="00193F8C">
        <w:rPr>
          <w:bCs/>
        </w:rPr>
        <w:t>Huvudprincipen i svensk rätt är att</w:t>
      </w:r>
      <w:r>
        <w:rPr>
          <w:bCs/>
        </w:rPr>
        <w:t xml:space="preserve"> en</w:t>
      </w:r>
      <w:r w:rsidRPr="00193F8C">
        <w:rPr>
          <w:bCs/>
        </w:rPr>
        <w:t xml:space="preserve"> ny lag bara ska tillämpas på avtal ingångna efter lagens ikraftträdande.</w:t>
      </w:r>
      <w:r>
        <w:rPr>
          <w:bCs/>
        </w:rPr>
        <w:t xml:space="preserve"> </w:t>
      </w:r>
      <w:r w:rsidRPr="00193F8C">
        <w:rPr>
          <w:bCs/>
        </w:rPr>
        <w:t>För att frångå denna princip</w:t>
      </w:r>
      <w:r>
        <w:rPr>
          <w:bCs/>
        </w:rPr>
        <w:t>, vilket några remissinstanser önskar,</w:t>
      </w:r>
      <w:r w:rsidRPr="00193F8C">
        <w:rPr>
          <w:bCs/>
        </w:rPr>
        <w:t xml:space="preserve"> krävs </w:t>
      </w:r>
      <w:r>
        <w:rPr>
          <w:bCs/>
        </w:rPr>
        <w:t xml:space="preserve">det </w:t>
      </w:r>
      <w:r w:rsidRPr="00193F8C">
        <w:rPr>
          <w:bCs/>
        </w:rPr>
        <w:t>tungt vägande skäl.</w:t>
      </w:r>
      <w:r>
        <w:rPr>
          <w:bCs/>
        </w:rPr>
        <w:t xml:space="preserve"> Enligt rege</w:t>
      </w:r>
      <w:r>
        <w:rPr>
          <w:bCs/>
        </w:rPr>
        <w:softHyphen/>
        <w:t xml:space="preserve">ringen finns det inte sådana skäl. Regeringen konstaterar att de regler som 2018 infördes för högkostnadskrediter inte heller gavs någon retroaktiv </w:t>
      </w:r>
      <w:r>
        <w:rPr>
          <w:bCs/>
        </w:rPr>
        <w:lastRenderedPageBreak/>
        <w:t xml:space="preserve">effekt (prop. 2017/18:72 s. 54). Lagändringarna bör därför gälla endast för nya avtal och inte ges retroaktiv effekt. </w:t>
      </w:r>
    </w:p>
    <w:p w14:paraId="039F9329" w14:textId="545AEAB8" w:rsidR="00D67215" w:rsidRDefault="00D67215" w:rsidP="008E7F88">
      <w:pPr>
        <w:pStyle w:val="Brdtextmedindrag"/>
      </w:pPr>
      <w:r w:rsidRPr="00CC73DD">
        <w:t>Det behövs i</w:t>
      </w:r>
      <w:r>
        <w:t>n</w:t>
      </w:r>
      <w:r w:rsidRPr="00CC73DD">
        <w:t>gen särskild övergångsbestämmelse för att denna ordning ska gälla. Det följer nämligen av allmänna principer att nya avtalsrättsliga lagregler tillämpas endast på avtal som ingås efter ikraftträdandet. Trots detta kan det i vissa situationer finnas anledning att införa en övergångs</w:t>
      </w:r>
      <w:r w:rsidRPr="00CC73DD">
        <w:softHyphen/>
        <w:t>bestämmelse för att klargöra att ny lagstiftning inte ska tillämpas på befint</w:t>
      </w:r>
      <w:r w:rsidRPr="00CC73DD">
        <w:softHyphen/>
        <w:t xml:space="preserve">liga avtal. Om det exempelvis är fråga om att ge äldre bestämmelser ett nytt innehåll kan det vara lämpligt att införa en övergångsbestämmelse med innebörden att äldre bestämmelser ska gälla för avtal som har ingåtts före ikraftträdandet. </w:t>
      </w:r>
      <w:r w:rsidRPr="00CC73DD">
        <w:rPr>
          <w:spacing w:val="-2"/>
        </w:rPr>
        <w:t>Om det däremot är fråga om att införa nya bestäm</w:t>
      </w:r>
      <w:r w:rsidRPr="00CC73DD">
        <w:rPr>
          <w:spacing w:val="-2"/>
        </w:rPr>
        <w:softHyphen/>
        <w:t>melser utan att samtidigt upphäva äldre, bör det sällan finnas ett behov av en sådan övergångsbestämmelse (se Lagrådets yttrande i prop. 1984/85:110 s.</w:t>
      </w:r>
      <w:r w:rsidR="002A2998">
        <w:rPr>
          <w:spacing w:val="-2"/>
        </w:rPr>
        <w:t> </w:t>
      </w:r>
      <w:r w:rsidRPr="00CC73DD">
        <w:rPr>
          <w:spacing w:val="-2"/>
        </w:rPr>
        <w:t>366</w:t>
      </w:r>
      <w:r>
        <w:rPr>
          <w:spacing w:val="-2"/>
        </w:rPr>
        <w:t>–367</w:t>
      </w:r>
      <w:r w:rsidRPr="00CC73DD">
        <w:rPr>
          <w:spacing w:val="-2"/>
        </w:rPr>
        <w:t>). I e</w:t>
      </w:r>
      <w:r w:rsidRPr="00CC73DD">
        <w:t xml:space="preserve">n sådan situation finns det nämligen inte några äldre bestämmelser som skulle kunna gälla i stället för dem som införs. </w:t>
      </w:r>
    </w:p>
    <w:p w14:paraId="1BDD515B" w14:textId="77777777" w:rsidR="00D67215" w:rsidRPr="00CC73DD" w:rsidRDefault="00D67215" w:rsidP="008E7F88">
      <w:pPr>
        <w:pStyle w:val="Brdtextmedindrag"/>
      </w:pPr>
      <w:r w:rsidRPr="00CC73DD">
        <w:t>De lagändringar som regeringen nu föreslår innebär att äldre bestäm</w:t>
      </w:r>
      <w:r>
        <w:softHyphen/>
      </w:r>
      <w:r w:rsidRPr="00CC73DD">
        <w:t xml:space="preserve">melser får ett nytt innehåll. </w:t>
      </w:r>
      <w:r>
        <w:t xml:space="preserve">Enligt regeringen är det </w:t>
      </w:r>
      <w:r w:rsidRPr="00CC73DD">
        <w:t>därför lämpligt att</w:t>
      </w:r>
      <w:r>
        <w:t xml:space="preserve"> i klargörande syfte </w:t>
      </w:r>
      <w:r w:rsidRPr="00CC73DD">
        <w:t xml:space="preserve">införa en övergångsbestämmelse </w:t>
      </w:r>
      <w:r>
        <w:t>om att äldre bestäm</w:t>
      </w:r>
      <w:r>
        <w:softHyphen/>
        <w:t>melser fortfarande gäller för kreditavtal som har ingåtts före ikraftträdan</w:t>
      </w:r>
      <w:r>
        <w:softHyphen/>
        <w:t>det. Det innebär att lagändringarna i fråga om ränte- och kostnadstaken och begränsningen av möjligheten att förlänga löptiden inte ska gälla för kreditavtal som har ingåtts före ikraftträdandet. Att utredningen inte före</w:t>
      </w:r>
      <w:r>
        <w:softHyphen/>
        <w:t>slår att bestämmelserna om räntetak ska omfattas av övergångsbestäm</w:t>
      </w:r>
      <w:r>
        <w:softHyphen/>
        <w:t xml:space="preserve">melsen verkar vara ett förbiseende.  </w:t>
      </w:r>
    </w:p>
    <w:p w14:paraId="1486D226" w14:textId="7713C00A" w:rsidR="00B73352" w:rsidRPr="00D97F97" w:rsidRDefault="00D67215" w:rsidP="002C22DB">
      <w:pPr>
        <w:pStyle w:val="Brdtextmedindrag"/>
        <w:rPr>
          <w:bCs/>
          <w:spacing w:val="-4"/>
        </w:rPr>
        <w:sectPr w:rsidR="00B73352" w:rsidRPr="00D97F97" w:rsidSect="00155500">
          <w:headerReference w:type="even" r:id="rId39"/>
          <w:headerReference w:type="default" r:id="rId40"/>
          <w:footerReference w:type="even" r:id="rId41"/>
          <w:footerReference w:type="default" r:id="rId42"/>
          <w:footerReference w:type="first" r:id="rId43"/>
          <w:type w:val="continuous"/>
          <w:pgSz w:w="9356" w:h="13721" w:code="9"/>
          <w:pgMar w:top="794" w:right="2438" w:bottom="1191" w:left="1021" w:header="0" w:footer="709" w:gutter="0"/>
          <w:cols w:space="708"/>
          <w:docGrid w:linePitch="360"/>
        </w:sectPr>
      </w:pPr>
      <w:r w:rsidRPr="002A2998">
        <w:rPr>
          <w:bCs/>
        </w:rPr>
        <w:t>Någon övergångsbestämmelse bedöms inte nödvändig när det gäller lag</w:t>
      </w:r>
      <w:r w:rsidRPr="002A2998">
        <w:rPr>
          <w:bCs/>
        </w:rPr>
        <w:softHyphen/>
        <w:t>ändringen i fråga om den särskilda upplysningen vid marknadsföring. Om marknadsföringen bara har vidtagits före ikraftträdandet, kan det inte bli fråga om att tillämpa de nya bestämmelserna (jfr prop. 2017/18:72 s. 55)</w:t>
      </w:r>
      <w:r w:rsidRPr="00D97F97">
        <w:rPr>
          <w:bCs/>
          <w:spacing w:val="-4"/>
        </w:rPr>
        <w:t>.</w:t>
      </w:r>
    </w:p>
    <w:p w14:paraId="322FF672" w14:textId="10C5A87C" w:rsidR="002C22DB" w:rsidRPr="002C22DB" w:rsidRDefault="00D67215" w:rsidP="002C22DB">
      <w:pPr>
        <w:pStyle w:val="Rubrik1"/>
      </w:pPr>
      <w:bookmarkStart w:id="30" w:name="_Toc175905197"/>
      <w:bookmarkStart w:id="31" w:name="_Toc177633590"/>
      <w:r>
        <w:t>Konsekvenser</w:t>
      </w:r>
      <w:bookmarkEnd w:id="30"/>
      <w:bookmarkEnd w:id="31"/>
    </w:p>
    <w:p w14:paraId="01D9E120" w14:textId="77777777" w:rsidR="00D67215" w:rsidRPr="00BA0FC0" w:rsidRDefault="00D67215" w:rsidP="008E7F88">
      <w:pPr>
        <w:pStyle w:val="Brdtextram"/>
        <w:rPr>
          <w:spacing w:val="-2"/>
        </w:rPr>
      </w:pPr>
      <w:r w:rsidRPr="00BA0FC0">
        <w:rPr>
          <w:b/>
          <w:spacing w:val="-2"/>
        </w:rPr>
        <w:t>Regeringens bedömning:</w:t>
      </w:r>
      <w:r w:rsidRPr="00BA0FC0">
        <w:rPr>
          <w:spacing w:val="-2"/>
        </w:rPr>
        <w:t xml:space="preserve"> Förslagen b</w:t>
      </w:r>
      <w:r>
        <w:rPr>
          <w:spacing w:val="-2"/>
        </w:rPr>
        <w:t>edöms</w:t>
      </w:r>
      <w:r w:rsidRPr="00BA0FC0">
        <w:rPr>
          <w:spacing w:val="-2"/>
        </w:rPr>
        <w:t xml:space="preserve"> motverka riskfylld kredit</w:t>
      </w:r>
      <w:r>
        <w:rPr>
          <w:spacing w:val="-2"/>
        </w:rPr>
        <w:softHyphen/>
      </w:r>
      <w:r w:rsidRPr="00BA0FC0">
        <w:rPr>
          <w:spacing w:val="-2"/>
        </w:rPr>
        <w:t>givning och överskuldsättning och därigenom stärk</w:t>
      </w:r>
      <w:r>
        <w:rPr>
          <w:spacing w:val="-2"/>
        </w:rPr>
        <w:t>a</w:t>
      </w:r>
      <w:r w:rsidRPr="00BA0FC0">
        <w:rPr>
          <w:spacing w:val="-2"/>
        </w:rPr>
        <w:t xml:space="preserve"> konsumentskydd</w:t>
      </w:r>
      <w:r>
        <w:rPr>
          <w:spacing w:val="-2"/>
        </w:rPr>
        <w:t>et</w:t>
      </w:r>
      <w:r w:rsidRPr="00BA0FC0">
        <w:rPr>
          <w:spacing w:val="-2"/>
        </w:rPr>
        <w:t xml:space="preserve"> på konsumentkreditmarknaden</w:t>
      </w:r>
      <w:r>
        <w:rPr>
          <w:spacing w:val="-2"/>
        </w:rPr>
        <w:t>.</w:t>
      </w:r>
      <w:r w:rsidRPr="00BA0FC0">
        <w:rPr>
          <w:spacing w:val="-2"/>
        </w:rPr>
        <w:t xml:space="preserve"> </w:t>
      </w:r>
    </w:p>
    <w:p w14:paraId="1E9E2CD1" w14:textId="77777777" w:rsidR="00D67215" w:rsidRPr="008F1722" w:rsidRDefault="00D67215" w:rsidP="008E7F88">
      <w:pPr>
        <w:pStyle w:val="Brdtextmedindragram"/>
        <w:rPr>
          <w:spacing w:val="-2"/>
        </w:rPr>
      </w:pPr>
      <w:r w:rsidRPr="008F1722">
        <w:rPr>
          <w:spacing w:val="-2"/>
        </w:rPr>
        <w:t>För företag som erbjuder eller handlar med konsumentkrediter kan för</w:t>
      </w:r>
      <w:r>
        <w:rPr>
          <w:spacing w:val="-2"/>
        </w:rPr>
        <w:softHyphen/>
      </w:r>
      <w:r w:rsidRPr="008F1722">
        <w:rPr>
          <w:spacing w:val="-2"/>
        </w:rPr>
        <w:t>slagen innebära minskade intäkter och vissa administrativa kostnader</w:t>
      </w:r>
      <w:r>
        <w:rPr>
          <w:spacing w:val="-2"/>
        </w:rPr>
        <w:t xml:space="preserve">. Att förslagen kan komma att få dessa konsekvenser för företagen får anses godtagbart med hänsyn till </w:t>
      </w:r>
      <w:r w:rsidRPr="008F1722">
        <w:rPr>
          <w:spacing w:val="-2"/>
        </w:rPr>
        <w:t>syftet</w:t>
      </w:r>
      <w:r>
        <w:rPr>
          <w:spacing w:val="-2"/>
        </w:rPr>
        <w:t xml:space="preserve"> med förslagen</w:t>
      </w:r>
      <w:r w:rsidRPr="008F1722">
        <w:rPr>
          <w:spacing w:val="-2"/>
        </w:rPr>
        <w:t xml:space="preserve">. </w:t>
      </w:r>
    </w:p>
    <w:p w14:paraId="352A1D81" w14:textId="77777777" w:rsidR="00D67215" w:rsidRDefault="00D67215" w:rsidP="008E7F88">
      <w:pPr>
        <w:pStyle w:val="Brdtextmedindragram"/>
      </w:pPr>
      <w:r>
        <w:t>Förslagen bedöms inte medföra ökade kostnader för det allmänna.</w:t>
      </w:r>
    </w:p>
    <w:p w14:paraId="2BBAA499" w14:textId="77777777" w:rsidR="00D67215" w:rsidRPr="00A76360" w:rsidRDefault="00D67215" w:rsidP="008E7F88">
      <w:pPr>
        <w:pStyle w:val="Brdtextmedindragram"/>
      </w:pPr>
      <w:r>
        <w:t>Minskade problem med överskuldsättning bör ha en positiv samhälls</w:t>
      </w:r>
      <w:r>
        <w:softHyphen/>
        <w:t xml:space="preserve">ekonomisk effekt. </w:t>
      </w:r>
    </w:p>
    <w:p w14:paraId="3249470B" w14:textId="77777777" w:rsidR="00D67215" w:rsidRPr="00A76360" w:rsidRDefault="00D67215" w:rsidP="008E7F88">
      <w:pPr>
        <w:pStyle w:val="Brdtextmedindrag"/>
        <w:rPr>
          <w:sz w:val="8"/>
          <w:szCs w:val="8"/>
        </w:rPr>
      </w:pPr>
    </w:p>
    <w:p w14:paraId="40373315" w14:textId="77777777" w:rsidR="00D67215" w:rsidRDefault="00D67215" w:rsidP="008E7F88">
      <w:pPr>
        <w:pStyle w:val="Brdtextmedindrag"/>
        <w:rPr>
          <w:spacing w:val="-2"/>
        </w:rPr>
      </w:pPr>
      <w:r w:rsidRPr="00E537A4">
        <w:rPr>
          <w:b/>
          <w:spacing w:val="-2"/>
        </w:rPr>
        <w:t xml:space="preserve">Utredningens bedömning </w:t>
      </w:r>
      <w:r w:rsidRPr="00E537A4">
        <w:rPr>
          <w:bCs/>
          <w:spacing w:val="-2"/>
        </w:rPr>
        <w:t>ö</w:t>
      </w:r>
      <w:r w:rsidRPr="00E537A4">
        <w:rPr>
          <w:spacing w:val="-2"/>
        </w:rPr>
        <w:t xml:space="preserve">verensstämmer i huvudsak med regeringens. </w:t>
      </w:r>
    </w:p>
    <w:p w14:paraId="20AF8E6A" w14:textId="77777777" w:rsidR="00D67215" w:rsidRPr="00E05493" w:rsidRDefault="00D67215" w:rsidP="008E7F88">
      <w:pPr>
        <w:pStyle w:val="Brdtextmedindrag"/>
      </w:pPr>
      <w:r w:rsidRPr="00E05493">
        <w:rPr>
          <w:b/>
          <w:bCs/>
        </w:rPr>
        <w:t>Remissinstanserna</w:t>
      </w:r>
      <w:r w:rsidRPr="002F09AC">
        <w:rPr>
          <w:b/>
          <w:bCs/>
        </w:rPr>
        <w:t>:</w:t>
      </w:r>
      <w:r w:rsidRPr="00E05493">
        <w:t xml:space="preserve"> De flesta remissinstanser lämnar utredningens bedömning utan invändning. </w:t>
      </w:r>
      <w:r w:rsidRPr="00E05493">
        <w:rPr>
          <w:i/>
          <w:iCs/>
        </w:rPr>
        <w:t xml:space="preserve">Finansinspektionen </w:t>
      </w:r>
      <w:r w:rsidRPr="00E05493">
        <w:t>framhåller att kostnads</w:t>
      </w:r>
      <w:r>
        <w:softHyphen/>
      </w:r>
      <w:r w:rsidRPr="00E05493">
        <w:t xml:space="preserve">taket tillsammans med räntetaket bidrar till att det blir mindre fördelaktigt för kreditgivare att bevilja krediter till konsumenter med små marginaler, och liknande synpunkter framförs även av andra remissinstanser. </w:t>
      </w:r>
      <w:r w:rsidRPr="00E05493">
        <w:rPr>
          <w:i/>
          <w:iCs/>
        </w:rPr>
        <w:t>Finans</w:t>
      </w:r>
      <w:r>
        <w:rPr>
          <w:i/>
          <w:iCs/>
        </w:rPr>
        <w:softHyphen/>
      </w:r>
      <w:r w:rsidRPr="00E05493">
        <w:rPr>
          <w:i/>
          <w:iCs/>
        </w:rPr>
        <w:lastRenderedPageBreak/>
        <w:t>bolagens Förening</w:t>
      </w:r>
      <w:r w:rsidRPr="00E5493A">
        <w:t>,</w:t>
      </w:r>
      <w:r w:rsidRPr="00E05493">
        <w:rPr>
          <w:i/>
          <w:iCs/>
        </w:rPr>
        <w:t xml:space="preserve"> Svensk Inkasso </w:t>
      </w:r>
      <w:r w:rsidRPr="00E05493">
        <w:t xml:space="preserve">och </w:t>
      </w:r>
      <w:r w:rsidRPr="00E05493">
        <w:rPr>
          <w:i/>
          <w:iCs/>
        </w:rPr>
        <w:t xml:space="preserve">Brixo AB </w:t>
      </w:r>
      <w:r w:rsidRPr="00E05493">
        <w:t>anser att förslagen kan leda till att fler konsumenter exkluderas från kreditmarknaden. Enligt Svensk Inkasso kommer kostnaden för mindre kreditgivare att bygga upp och underhålla tekniska system för att bevaka när kostnadstaket nåtts i många fall bli så stora att det inte kommer att bli lönsamt för företagen att bevaka och driva in obetalda fordringar. Även fordringars andrahands</w:t>
      </w:r>
      <w:r>
        <w:softHyphen/>
      </w:r>
      <w:r w:rsidRPr="00E05493">
        <w:t>värde kommer påverkas, vilket enligt Svensk Inkasso sannolikt kommer minska många mindre företags möjlighet till finansiering. Enligt Brixo AB</w:t>
      </w:r>
      <w:r w:rsidRPr="00E05493">
        <w:rPr>
          <w:i/>
          <w:iCs/>
        </w:rPr>
        <w:t xml:space="preserve"> </w:t>
      </w:r>
      <w:r w:rsidRPr="00E05493">
        <w:t xml:space="preserve">kan vissa bolag komma att välja att lägga ner sin verksamhet. </w:t>
      </w:r>
      <w:r w:rsidRPr="00E05493">
        <w:rPr>
          <w:i/>
          <w:iCs/>
        </w:rPr>
        <w:t>Konsument</w:t>
      </w:r>
      <w:r>
        <w:rPr>
          <w:i/>
          <w:iCs/>
        </w:rPr>
        <w:softHyphen/>
      </w:r>
      <w:r w:rsidRPr="00E05493">
        <w:rPr>
          <w:i/>
          <w:iCs/>
        </w:rPr>
        <w:t xml:space="preserve">verket </w:t>
      </w:r>
      <w:r w:rsidRPr="00E05493">
        <w:t xml:space="preserve">anser att den omfattande marknadsföringen av konsumentkrediter motiverar en mer frekvent tillsyn på konsumentkreditmarknaden än i dag, och att det därför finns anledning att förstärka myndighetens möjligheter att utöva tillsyn. </w:t>
      </w:r>
    </w:p>
    <w:p w14:paraId="09F72D90" w14:textId="77777777" w:rsidR="00D67215" w:rsidRPr="00E05493" w:rsidRDefault="00D67215" w:rsidP="008E7F88">
      <w:pPr>
        <w:pStyle w:val="Rubrik5utannumrering"/>
      </w:pPr>
      <w:r w:rsidRPr="00E05493">
        <w:t>Konsumenter</w:t>
      </w:r>
    </w:p>
    <w:p w14:paraId="6A9B9180" w14:textId="77777777" w:rsidR="00D67215" w:rsidRDefault="00D67215" w:rsidP="008E7F88">
      <w:pPr>
        <w:pStyle w:val="Brdtextmedindrag"/>
        <w:ind w:firstLine="0"/>
      </w:pPr>
      <w:r w:rsidRPr="003352F8">
        <w:rPr>
          <w:spacing w:val="-2"/>
        </w:rPr>
        <w:t>Det huvudsakliga syftet med regeringens förslag är att stärka konsument</w:t>
      </w:r>
      <w:r w:rsidRPr="003352F8">
        <w:rPr>
          <w:spacing w:val="-2"/>
        </w:rPr>
        <w:softHyphen/>
        <w:t>skyddet genom att motverka riskfylld kreditgivning och överskuldsättning</w:t>
      </w:r>
      <w:r>
        <w:rPr>
          <w:spacing w:val="-2"/>
        </w:rPr>
        <w:t>. Förslagen bedöms hämma</w:t>
      </w:r>
      <w:r w:rsidRPr="003352F8">
        <w:rPr>
          <w:spacing w:val="-2"/>
        </w:rPr>
        <w:t xml:space="preserve"> kreditgivning till konsumenter </w:t>
      </w:r>
      <w:r>
        <w:rPr>
          <w:spacing w:val="-2"/>
        </w:rPr>
        <w:t>som inte har till</w:t>
      </w:r>
      <w:r>
        <w:rPr>
          <w:spacing w:val="-2"/>
        </w:rPr>
        <w:softHyphen/>
        <w:t xml:space="preserve">räcklig återbetalningsförmåga </w:t>
      </w:r>
      <w:r w:rsidRPr="003352F8">
        <w:rPr>
          <w:spacing w:val="-2"/>
        </w:rPr>
        <w:t>och</w:t>
      </w:r>
      <w:r>
        <w:rPr>
          <w:spacing w:val="-2"/>
        </w:rPr>
        <w:t xml:space="preserve"> leda till att konsumenter får krediter på rimligare villkor. Konsumenten får även ett skydd genom att skuldtillväxten dämpas och att en skuld inte kan växa över en viss nivå. </w:t>
      </w:r>
    </w:p>
    <w:p w14:paraId="6D29D16F" w14:textId="77777777" w:rsidR="00D67215" w:rsidRDefault="00D67215" w:rsidP="008E7F88">
      <w:pPr>
        <w:pStyle w:val="Brdtextmedindrag"/>
      </w:pPr>
      <w:r w:rsidRPr="00AC15D1">
        <w:rPr>
          <w:spacing w:val="-2"/>
        </w:rPr>
        <w:t>Räntetaket kan förväntas leda till en restriktivare utlåning. Enligt utred</w:t>
      </w:r>
      <w:r w:rsidRPr="00AC15D1">
        <w:rPr>
          <w:spacing w:val="-2"/>
        </w:rPr>
        <w:softHyphen/>
        <w:t>ningens beräkningar har 1,1</w:t>
      </w:r>
      <w:r>
        <w:rPr>
          <w:spacing w:val="-2"/>
        </w:rPr>
        <w:t> </w:t>
      </w:r>
      <w:r w:rsidRPr="00AC15D1">
        <w:rPr>
          <w:spacing w:val="-2"/>
        </w:rPr>
        <w:t>procent av konsumenterna lån med en räntesats som överstiger 20</w:t>
      </w:r>
      <w:r>
        <w:rPr>
          <w:spacing w:val="-2"/>
        </w:rPr>
        <w:t> </w:t>
      </w:r>
      <w:r w:rsidRPr="00AC15D1">
        <w:rPr>
          <w:spacing w:val="-2"/>
        </w:rPr>
        <w:t xml:space="preserve">procent </w:t>
      </w:r>
      <w:r>
        <w:rPr>
          <w:spacing w:val="-2"/>
        </w:rPr>
        <w:t>utöver</w:t>
      </w:r>
      <w:r w:rsidRPr="00AC15D1">
        <w:rPr>
          <w:spacing w:val="-2"/>
        </w:rPr>
        <w:t xml:space="preserve"> referensränta. Utredningen uppskattar att cirka hälften av dem inte kommer att erbjudas krediter framöver</w:t>
      </w:r>
      <w:r>
        <w:t xml:space="preserve"> och att det framför allt är de konsumenter som riskerar betalningsproblem som kom</w:t>
      </w:r>
      <w:r>
        <w:softHyphen/>
        <w:t xml:space="preserve">mer att påverkas av att utbudet av krediter minskar. Med hänsyn till syftet med reglerna är denna effekt inte bara godtagbar, utan också önskvärd. Att enskilda med bristfällig återbetalningsförmåga inte beviljas krediter är en förutsättning för en ansvarsfull lånemarknad. Enligt utredningen, som hänvisar till beräkningar från Finansinspektionen, skulle ett räntetak i enlighet med vad som nu föreslås, om det hade varit på plats 2022, ha lett till att antalet konsumenter som fick en skuld hos Kronofogdemyndigheten hade minskat från 8 600 till 5 100 personer. </w:t>
      </w:r>
    </w:p>
    <w:p w14:paraId="78548BC7" w14:textId="77777777" w:rsidR="00D67215" w:rsidRDefault="00D67215" w:rsidP="008E7F88">
      <w:pPr>
        <w:pStyle w:val="Brdtextmedindrag"/>
      </w:pPr>
      <w:r>
        <w:t>För konsumenter som hamnar i betalningsdröjsmål är det särskilt proble</w:t>
      </w:r>
      <w:r>
        <w:softHyphen/>
        <w:t>matiskt när skulderna genom dröjsmålsräntor och avgifter växer sig utom kontroll. Genom kostnadstaket införs en yttre gräns för hur stora skulderna kan bli. Det minskar risken för att konsumenter som hamnar i dröjsmål får en skulduppbyggnad som kan bli svår att ta sig ur. Konsumentens förut</w:t>
      </w:r>
      <w:r>
        <w:softHyphen/>
        <w:t xml:space="preserve">sättningar att göra rätt för sig och avveckla skuldförhållandet bör därmed öka genom att det, som bl.a. </w:t>
      </w:r>
      <w:r>
        <w:rPr>
          <w:i/>
          <w:iCs/>
        </w:rPr>
        <w:t>Finansinspektionen</w:t>
      </w:r>
      <w:r>
        <w:t xml:space="preserve"> och </w:t>
      </w:r>
      <w:r>
        <w:rPr>
          <w:i/>
          <w:iCs/>
        </w:rPr>
        <w:t>Kronofogdemyndig</w:t>
      </w:r>
      <w:r>
        <w:rPr>
          <w:i/>
          <w:iCs/>
        </w:rPr>
        <w:softHyphen/>
        <w:t xml:space="preserve">heten </w:t>
      </w:r>
      <w:r>
        <w:t xml:space="preserve">framhåller, kommer att finnas en reell möjlighet för konsumenter att betala tillbaka sina skulder. </w:t>
      </w:r>
    </w:p>
    <w:p w14:paraId="5E834641" w14:textId="77777777" w:rsidR="00D67215" w:rsidRDefault="00D67215" w:rsidP="008E7F88">
      <w:pPr>
        <w:pStyle w:val="Brdtextmedindrag"/>
      </w:pPr>
      <w:r>
        <w:t xml:space="preserve">Förslagen kan även leda till att kreditgivare vill driva in sin fordran i ett tidigare skede än i dag. Även det bör huvudsakligen vara till fördel för konsumenterna genom att det ökar förutsättningarna att få en bättre bild av deras ekonomiska svårigheter och kunna komma till rätta med dem, t.ex. med hjälp av den kommunala budget- och skuldrådgivningen. Det minskar också risken för växande kostnader genom att de ekonomiska problemen skjuts fram. </w:t>
      </w:r>
    </w:p>
    <w:p w14:paraId="6D2B1A48" w14:textId="77777777" w:rsidR="00D67215" w:rsidRDefault="00D67215" w:rsidP="008E7F88">
      <w:pPr>
        <w:pStyle w:val="Brdtextmedindrag"/>
      </w:pPr>
      <w:r>
        <w:lastRenderedPageBreak/>
        <w:t xml:space="preserve">En konsekvens av förslagen kan bli att konsumenter ingår kreditavtal som avser högre belopp eftersom det blir billigare att låna. Regeringen bedömer att denna effekt bör vara marginell och därför kan godtas. </w:t>
      </w:r>
    </w:p>
    <w:p w14:paraId="299C20DD" w14:textId="77777777" w:rsidR="00D67215" w:rsidRDefault="00D67215" w:rsidP="008E7F88">
      <w:pPr>
        <w:pStyle w:val="Brdtextmedindrag"/>
      </w:pPr>
      <w:r>
        <w:t>Genom att tillämpningsområdet för den särskilda upplysningen vid marknadsföring utvidgas kommer fler konsumenter att få information om innebörden av att ingå kreditavtal och vart de kan vända sig vid budget- och skuldproblem. Kunskapen om den kommunala budget- och skuldråd</w:t>
      </w:r>
      <w:r>
        <w:softHyphen/>
        <w:t xml:space="preserve">givningen kan bidra till att konsumenter med ekonomiska problem söker hjälp i ett tidigare skede, vilket ökar förutsättningarna för att komma till rätta med problemet. Upplysningen kan också förväntas minska risken för oöverlagda beslut som leder till krediter som konsumenten egentligen inte har råd med. </w:t>
      </w:r>
    </w:p>
    <w:p w14:paraId="65A5768E" w14:textId="77777777" w:rsidR="00D67215" w:rsidRPr="003109C2" w:rsidRDefault="00D67215" w:rsidP="008E7F88">
      <w:pPr>
        <w:pStyle w:val="Brdtextmedindrag"/>
        <w:rPr>
          <w:spacing w:val="-2"/>
        </w:rPr>
      </w:pPr>
      <w:r w:rsidRPr="003109C2">
        <w:rPr>
          <w:spacing w:val="-2"/>
        </w:rPr>
        <w:t>Regeringens bedömning är att förslagen sammantagna leder till ett stärkt konsumentskydd och till att färre konsumenter drabbas a</w:t>
      </w:r>
      <w:r>
        <w:rPr>
          <w:spacing w:val="-2"/>
        </w:rPr>
        <w:t>v</w:t>
      </w:r>
      <w:r w:rsidRPr="003109C2">
        <w:rPr>
          <w:spacing w:val="-2"/>
        </w:rPr>
        <w:t xml:space="preserve"> överskuldsätt</w:t>
      </w:r>
      <w:r>
        <w:rPr>
          <w:spacing w:val="-2"/>
        </w:rPr>
        <w:softHyphen/>
      </w:r>
      <w:r w:rsidRPr="003109C2">
        <w:rPr>
          <w:spacing w:val="-2"/>
        </w:rPr>
        <w:t xml:space="preserve">ning. </w:t>
      </w:r>
    </w:p>
    <w:p w14:paraId="17C20F3D" w14:textId="77777777" w:rsidR="00D67215" w:rsidRDefault="00D67215" w:rsidP="008E7F88">
      <w:pPr>
        <w:pStyle w:val="Rubrik5utannumrering"/>
      </w:pPr>
      <w:r>
        <w:t>Företag</w:t>
      </w:r>
    </w:p>
    <w:p w14:paraId="0ACF4EFC" w14:textId="77777777" w:rsidR="00D67215" w:rsidRDefault="00D67215" w:rsidP="008E7F88">
      <w:pPr>
        <w:pStyle w:val="Brdtextmedindrag"/>
        <w:ind w:firstLine="0"/>
      </w:pPr>
      <w:r>
        <w:t>Förslagen kan innebära minskade intäkter och vissa administrativa kost</w:t>
      </w:r>
      <w:r>
        <w:softHyphen/>
        <w:t xml:space="preserve">nader för företag som erbjuder konsumentkrediter. </w:t>
      </w:r>
      <w:r w:rsidRPr="0092199B">
        <w:t>Det handla</w:t>
      </w:r>
      <w:r>
        <w:t>r bl.a.</w:t>
      </w:r>
      <w:r w:rsidRPr="0092199B">
        <w:t xml:space="preserve"> om att</w:t>
      </w:r>
      <w:r>
        <w:t xml:space="preserve"> anpassa utbudet av kreditprodukter till de ändrade ränte- och kostnads</w:t>
      </w:r>
      <w:r>
        <w:softHyphen/>
        <w:t>taken. Ko</w:t>
      </w:r>
      <w:r w:rsidRPr="0092199B">
        <w:t xml:space="preserve">stnader kan uppstå </w:t>
      </w:r>
      <w:r>
        <w:t xml:space="preserve">exempelvis för att ta fram </w:t>
      </w:r>
      <w:r w:rsidRPr="0092199B">
        <w:t xml:space="preserve">nya avtal och </w:t>
      </w:r>
      <w:r>
        <w:t>upp</w:t>
      </w:r>
      <w:r>
        <w:softHyphen/>
        <w:t xml:space="preserve">datera it-system och marknadsföring. </w:t>
      </w:r>
    </w:p>
    <w:p w14:paraId="4E15D963" w14:textId="77777777" w:rsidR="00D67215" w:rsidRDefault="00D67215" w:rsidP="008E7F88">
      <w:pPr>
        <w:pStyle w:val="Brdtextmedindrag"/>
      </w:pPr>
      <w:r>
        <w:t xml:space="preserve">Förslaget om ett sänkt och utvidgat räntetak förväntas i praktiken främst påverka de konsumentkreditinstitut som bedriver verksamhet enligt lagen (2014:275) om viss verksamhet med konsumentkrediter, men även andra kreditgivare kan behöva anpassa sitt produktutbud. Utlåningen förväntas minska eftersom möjligheten till intjäning genom krediträntan begränsas. Enligt utredningen kommer räntetaket att påverka tre av fem blancolån från kreditinstituten och nyutlåningen beräknas minska med 240 miljoner kronor per kvartal. Utredningen uppskattar, baserat på uppgifter från 2021, att ränteintäkterna för konsumentkreditinstituten kommer att minska med 20 procent. </w:t>
      </w:r>
      <w:r w:rsidRPr="00681BB2">
        <w:t>Det sänkta räntetaket bör också leda till mer noggranna kredit</w:t>
      </w:r>
      <w:r>
        <w:softHyphen/>
      </w:r>
      <w:r w:rsidRPr="00681BB2">
        <w:t>prövningar</w:t>
      </w:r>
      <w:r>
        <w:t>, vilket bidrar till en mer ansvarsfull konsumentkreditmarknad.</w:t>
      </w:r>
    </w:p>
    <w:p w14:paraId="37417B83" w14:textId="77777777" w:rsidR="00D67215" w:rsidRDefault="00D67215" w:rsidP="008E7F88">
      <w:pPr>
        <w:pStyle w:val="Brdtextmedindrag"/>
      </w:pPr>
      <w:r>
        <w:t>Förslaget om ett kostnadstak bedöms kunna påverka intjäningen främst vid konsumentens betalningsdröjsmål genom att möjligheten att ta ut dröjsmålsränta och andra avgifter begränsas. Utredningen har inte kunnat uppskatta hur stor påverkan skulle bli eftersom det saknas uppgifter om de sammanlagda kostnaderna som uppkommer vid dröjsmål. Enligt utred</w:t>
      </w:r>
      <w:r>
        <w:softHyphen/>
        <w:t>ningen visar analyser från Finansinspektionen och Kronofogdemyndig</w:t>
      </w:r>
      <w:r>
        <w:softHyphen/>
        <w:t>heten att en högre andel kredittagare från nischbanker och, i synnerhet, konsumentkreditinstitut får betalningsproblem än kredittagare från stor</w:t>
      </w:r>
      <w:r>
        <w:softHyphen/>
        <w:t xml:space="preserve">bankerna, varför det främst är dessa aktörer som bör påverkas. </w:t>
      </w:r>
    </w:p>
    <w:p w14:paraId="662C348B" w14:textId="77777777" w:rsidR="00D67215" w:rsidRDefault="00D67215" w:rsidP="008E7F88">
      <w:pPr>
        <w:pStyle w:val="Brdtextmedindrag"/>
      </w:pPr>
      <w:r>
        <w:t>Förslaget om ett kostnadstak bedöms även ha en inverkan på hur långa löptider en kreditgivare tillhandahåller i sitt produktutbud, men påverkan på långivning och intjäning genom krediträntan under avtalets löptid bör bli mer begränsad i och med möjligheten att anpassa löptiden. Enligt utred</w:t>
      </w:r>
      <w:r>
        <w:softHyphen/>
        <w:t xml:space="preserve">ningens beräkningar har 0,2 procent av alla nya krediter i dag en total kostnad som överstiger kreditbeloppet, och den största utlåningen som når upp till taket under kreditens löptid står blancokrediter från nischbanker för. Det kan förväntas att främst dessa krediter påverkas, men påverkan </w:t>
      </w:r>
      <w:r>
        <w:lastRenderedPageBreak/>
        <w:t xml:space="preserve">kan bli bredare beroende på vilka marginaler kreditgivare vill ha för att t.ex. kunna driva in ett restbelopp som uppstår om konsumenten hamnar i dröjsmål i slutet av löptiden. </w:t>
      </w:r>
    </w:p>
    <w:p w14:paraId="48E89E2C" w14:textId="77777777" w:rsidR="00D67215" w:rsidRDefault="00D67215" w:rsidP="008E7F88">
      <w:pPr>
        <w:pStyle w:val="Brdtextmedindrag"/>
      </w:pPr>
      <w:r>
        <w:t xml:space="preserve">Även företag som köper fordringar eller hjälper till att driva in fordringar för andras räkning berörs av förslagen. Det handlar bl.a. om ett behov av att anpassa ärendehanteringssystem och att förslaget om kostnadstak minskar andrahandsvärdet på dessa fordringar. Utredningen pekar också på att priserna för att driva in fordringar kan behöva höjas eftersom provisionen på indrivna belopp blir lägre. </w:t>
      </w:r>
    </w:p>
    <w:p w14:paraId="1F08EA7C" w14:textId="77777777" w:rsidR="00D67215" w:rsidRDefault="00D67215" w:rsidP="008E7F88">
      <w:pPr>
        <w:pStyle w:val="Brdtextmedindrag"/>
      </w:pPr>
      <w:r>
        <w:t>För kreditgivare som i dag inte tillhandahåller högkostnadskrediter kom</w:t>
      </w:r>
      <w:r>
        <w:softHyphen/>
        <w:t>mer marknadsföringen av kreditavtal behöva anpassas så att det lämnas en särskild upplysning. För kreditgivare som i dag tillhandahåller högkost</w:t>
      </w:r>
      <w:r>
        <w:softHyphen/>
        <w:t xml:space="preserve">nadskrediter kommer innehållet i denna upplysning behöva ändras. </w:t>
      </w:r>
    </w:p>
    <w:p w14:paraId="34184B20" w14:textId="77777777" w:rsidR="00D67215" w:rsidRDefault="00D67215" w:rsidP="008E7F88">
      <w:pPr>
        <w:pStyle w:val="Brdtextmedindrag"/>
      </w:pPr>
      <w:r>
        <w:t>Förslagen innebär att regleringen blir mer konkurrensneutral eftersom den kommer att omfatta de flesta krediter enligt konsumentkreditlagen. Att ett sänkt och utvidgat räntetak kan komma att leda till ett minskat produkt</w:t>
      </w:r>
      <w:r>
        <w:softHyphen/>
        <w:t xml:space="preserve">utbud av krediter eftersom räntorna inte får överstiga en viss procentsats bedöms i sin tur innebära att fler företag kan komma att konkurrera om samma konsumentgrupper. Som </w:t>
      </w:r>
      <w:r>
        <w:rPr>
          <w:i/>
          <w:iCs/>
        </w:rPr>
        <w:t xml:space="preserve">Konkurrensverket </w:t>
      </w:r>
      <w:r>
        <w:t xml:space="preserve">framhåller medger de förslagna ränte- och kostnadstaken ett tillräckligt utrymme att konkurrera på marknaden. </w:t>
      </w:r>
    </w:p>
    <w:p w14:paraId="2306C752" w14:textId="77777777" w:rsidR="00D67215" w:rsidRDefault="00D67215" w:rsidP="008E7F88">
      <w:pPr>
        <w:pStyle w:val="Brdtextmedindrag"/>
      </w:pPr>
      <w:r>
        <w:t>Regeringen bedömer sammanfattningsvis att förslagen kommer att innebära vissa kostnader och intäktsbortfall för de berörda företagen. Det kan i sin tur leda till att vissa företag väljer att avveckla sin verksamhet eller ställer om den. Dessa konsekvenser får anses godtagbara med hänsyn till att förslagen syftar till att motverka riskfylld kreditgivning och över</w:t>
      </w:r>
      <w:r>
        <w:softHyphen/>
        <w:t xml:space="preserve">skuldsättning och därigenom stärka konsumentskyddet på området. </w:t>
      </w:r>
    </w:p>
    <w:p w14:paraId="56194D36" w14:textId="77777777" w:rsidR="00D67215" w:rsidRPr="00474C46" w:rsidRDefault="00D67215" w:rsidP="008E7F88">
      <w:pPr>
        <w:pStyle w:val="Rubrik5utannumrering"/>
      </w:pPr>
      <w:r>
        <w:t xml:space="preserve">Det allmänna </w:t>
      </w:r>
    </w:p>
    <w:p w14:paraId="23B3E1D7" w14:textId="77777777" w:rsidR="00D67215" w:rsidRDefault="00D67215" w:rsidP="008E7F88">
      <w:pPr>
        <w:pStyle w:val="Brdtextmedindrag"/>
        <w:ind w:firstLine="0"/>
      </w:pPr>
      <w:r>
        <w:t xml:space="preserve">Förslagen innebär att de konsumentskyddande regler som i dag bara gäller i fråga om högkostnadskrediter kommer att gälla fler krediter. Utredningen utgår från att tillsynen blir mer omfattande utifrån att fler företag än i dag berörs. Regeringen konstaterar dock att de kreditprodukter som i praktiken kommer att påverkas av reglerna om ränte- och kostnadstak är relativt sett få och främst tillhandahålls av konsumentkreditinstitut. Det måste också förutsättas att näringsidkarna kommer att följa de nya reglerna. Någon nämnvärd ökning av antalet tillsynsärenden med anledning av förslagen kan inte förväntas. Kostnaderna för tillsynen bedöms därför rymmas inom befintliga anslag. </w:t>
      </w:r>
    </w:p>
    <w:p w14:paraId="46EBCB0C" w14:textId="77777777" w:rsidR="00D67215" w:rsidRPr="00056678" w:rsidRDefault="00D67215" w:rsidP="008E7F88">
      <w:pPr>
        <w:pStyle w:val="Brdtextmedindrag"/>
      </w:pPr>
      <w:r w:rsidRPr="00EF6E84">
        <w:rPr>
          <w:i/>
          <w:iCs/>
        </w:rPr>
        <w:t xml:space="preserve">Yrkesföreningen för </w:t>
      </w:r>
      <w:r>
        <w:rPr>
          <w:i/>
          <w:iCs/>
        </w:rPr>
        <w:t>b</w:t>
      </w:r>
      <w:r w:rsidRPr="00EF6E84">
        <w:rPr>
          <w:i/>
          <w:iCs/>
        </w:rPr>
        <w:t>udget- och skuldrådgivare</w:t>
      </w:r>
      <w:r>
        <w:rPr>
          <w:i/>
          <w:iCs/>
        </w:rPr>
        <w:t xml:space="preserve"> i kommunal tjänst </w:t>
      </w:r>
      <w:r>
        <w:t xml:space="preserve">tar upp att den särskilda upplysningen vid marknadsföring av kreditavtal kan resultera i en ökad tillströmning av antalet personer som vänder sig till den kommunala budget- och skuldrådgivningen, och att det då är viktigt att kommunerna tillförs resurser för att kunna möta det ökade behovet. </w:t>
      </w:r>
      <w:r w:rsidRPr="00056678">
        <w:rPr>
          <w:spacing w:val="-3"/>
        </w:rPr>
        <w:t>Rege</w:t>
      </w:r>
      <w:r w:rsidRPr="00056678">
        <w:rPr>
          <w:spacing w:val="-3"/>
        </w:rPr>
        <w:softHyphen/>
        <w:t>ringen konstaterar att kommuner är skyldiga att lämna budget- och skuld</w:t>
      </w:r>
      <w:r w:rsidRPr="00056678">
        <w:rPr>
          <w:spacing w:val="-3"/>
        </w:rPr>
        <w:softHyphen/>
        <w:t xml:space="preserve">rådgivning till skuldsatta personer (5 kap. 12 § socialtjänstlagen [2001:453]), </w:t>
      </w:r>
      <w:r w:rsidRPr="00056678">
        <w:t>och att förslaget om en särskild upplysning vid marknadsföring inte inne</w:t>
      </w:r>
      <w:r>
        <w:softHyphen/>
      </w:r>
      <w:r w:rsidRPr="00056678">
        <w:t>bär någon ändring av den skyldigheten utan handlar om att informera om den hjälp som finns att få. Förslaget bedöms därför inte medföra kostnads</w:t>
      </w:r>
      <w:r>
        <w:softHyphen/>
      </w:r>
      <w:r w:rsidRPr="00056678">
        <w:t xml:space="preserve">ökningar som kräver finansiering. </w:t>
      </w:r>
    </w:p>
    <w:p w14:paraId="5ED9724F" w14:textId="77777777" w:rsidR="00D67215" w:rsidRDefault="00D67215" w:rsidP="008E7F88">
      <w:pPr>
        <w:pStyle w:val="Brdtextmedindrag"/>
      </w:pPr>
      <w:r w:rsidRPr="003072F2">
        <w:rPr>
          <w:spacing w:val="-2"/>
        </w:rPr>
        <w:lastRenderedPageBreak/>
        <w:t>Förslaget om ett kostnadstak kan leda till att företag som lämnar krediter till konsumenter</w:t>
      </w:r>
      <w:r>
        <w:rPr>
          <w:spacing w:val="-2"/>
        </w:rPr>
        <w:t xml:space="preserve"> i ett tidigare skede</w:t>
      </w:r>
      <w:r w:rsidRPr="003072F2">
        <w:rPr>
          <w:spacing w:val="-2"/>
        </w:rPr>
        <w:t xml:space="preserve"> kommer att ansöka om verkställighet hos Kronofogdemyndigheten. Samtidigt bör det</w:t>
      </w:r>
      <w:r>
        <w:t xml:space="preserve"> totala antalet ansökningar, i enlighet med vad </w:t>
      </w:r>
      <w:r>
        <w:rPr>
          <w:i/>
          <w:iCs/>
        </w:rPr>
        <w:t xml:space="preserve">Kronofogdemyndigheten </w:t>
      </w:r>
      <w:r>
        <w:t>påpekar, sannolikt komma att minska då kreditgivningen till konsumenter med lägre återbetalnings</w:t>
      </w:r>
      <w:r>
        <w:softHyphen/>
        <w:t>för</w:t>
      </w:r>
      <w:r>
        <w:softHyphen/>
        <w:t xml:space="preserve">måga förväntas bli mer restriktiv. </w:t>
      </w:r>
      <w:r w:rsidRPr="00EC5AC6">
        <w:t>Eventuella kostnader för myndigheten b</w:t>
      </w:r>
      <w:r>
        <w:t>edöms</w:t>
      </w:r>
      <w:r w:rsidRPr="00EC5AC6">
        <w:t xml:space="preserve"> kunna hanteras inom befintliga anslag</w:t>
      </w:r>
      <w:r>
        <w:t xml:space="preserve">. </w:t>
      </w:r>
    </w:p>
    <w:p w14:paraId="57033091" w14:textId="77777777" w:rsidR="00D67215" w:rsidRPr="0028331D" w:rsidRDefault="00D67215" w:rsidP="008E7F88">
      <w:pPr>
        <w:pStyle w:val="Brdtextmedindrag"/>
      </w:pPr>
      <w:r w:rsidRPr="0028331D">
        <w:t>Domstolarnas och Allmänna reklamationsnämndens verksamhet bör inte påverkas annat än marginellt av förslagen. Vissa beslut inom ramen för myndigheternas tillsyn kan överklagas till allmän förvaltningsdomstol. Enskilda konsumenter kan också komma att åberopa ränte- och kostnads</w:t>
      </w:r>
      <w:r w:rsidRPr="0028331D">
        <w:softHyphen/>
        <w:t xml:space="preserve">taket i tvister med näringsidkare. Eventuella kostnader bedöms kunna hanteras inom befintliga anslag. </w:t>
      </w:r>
    </w:p>
    <w:p w14:paraId="306B0BC9" w14:textId="77777777" w:rsidR="00D67215" w:rsidRDefault="00D67215" w:rsidP="008E7F88">
      <w:pPr>
        <w:pStyle w:val="Brdtextmedindrag"/>
      </w:pPr>
      <w:r w:rsidRPr="00882F9C">
        <w:t xml:space="preserve">På ett övergripande samhällsekonomiskt plan </w:t>
      </w:r>
      <w:r>
        <w:t>bedöms</w:t>
      </w:r>
      <w:r w:rsidRPr="00882F9C">
        <w:t xml:space="preserve"> förslage</w:t>
      </w:r>
      <w:r>
        <w:t xml:space="preserve">n </w:t>
      </w:r>
      <w:r w:rsidRPr="00882F9C">
        <w:t xml:space="preserve">få en positiv effekt. Överskuldsättningen kostar samhället flera miljarder </w:t>
      </w:r>
      <w:r>
        <w:t xml:space="preserve">kronor </w:t>
      </w:r>
      <w:r w:rsidRPr="00882F9C">
        <w:t>per år</w:t>
      </w:r>
      <w:r>
        <w:t>. N</w:t>
      </w:r>
      <w:r w:rsidRPr="00882F9C">
        <w:t xml:space="preserve">är konsumenter med bristande betalningsförmåga inte längre får samma tillgång till krediter kan ökningen av överskuldsättningen i stort förväntas avta. </w:t>
      </w:r>
    </w:p>
    <w:p w14:paraId="15AFE115" w14:textId="77777777" w:rsidR="00D67215" w:rsidRDefault="00D67215" w:rsidP="008E7F88">
      <w:pPr>
        <w:pStyle w:val="Brdtextmedindrag"/>
      </w:pPr>
      <w:r>
        <w:t xml:space="preserve">Sammantaget bedöms förslagen inte leda till några ökade kostnader för det allmänna. </w:t>
      </w:r>
    </w:p>
    <w:p w14:paraId="175AABE9" w14:textId="77777777" w:rsidR="00D67215" w:rsidRDefault="00D67215" w:rsidP="008E7F88">
      <w:pPr>
        <w:pStyle w:val="Rubrik1"/>
      </w:pPr>
      <w:bookmarkStart w:id="32" w:name="_Toc175905198"/>
      <w:bookmarkStart w:id="33" w:name="_Toc177633591"/>
      <w:r>
        <w:t>Författningskommentar</w:t>
      </w:r>
      <w:bookmarkEnd w:id="32"/>
      <w:bookmarkEnd w:id="33"/>
    </w:p>
    <w:p w14:paraId="0C81D5DA" w14:textId="77777777" w:rsidR="00D67215" w:rsidRDefault="00D67215" w:rsidP="008E7F88">
      <w:pPr>
        <w:pStyle w:val="Rubrik2utannumrering"/>
        <w:spacing w:before="0"/>
      </w:pPr>
      <w:r>
        <w:t>Förslaget till lag om ändring i konsumentkreditlagen (2010:1846)</w:t>
      </w:r>
    </w:p>
    <w:p w14:paraId="6BF5B541" w14:textId="77777777" w:rsidR="00D67215" w:rsidRDefault="00D67215" w:rsidP="008E7F88">
      <w:pPr>
        <w:pStyle w:val="Rubrik3utannumrering"/>
        <w:spacing w:before="0"/>
      </w:pPr>
      <w:r w:rsidRPr="004436E6">
        <w:t>Inledande bestämmelser</w:t>
      </w:r>
    </w:p>
    <w:p w14:paraId="4C376D22" w14:textId="77777777" w:rsidR="00D67215" w:rsidRPr="00F14E47" w:rsidRDefault="00D67215" w:rsidP="008E7F88">
      <w:pPr>
        <w:pStyle w:val="Brdtextmedindrag"/>
        <w:ind w:firstLine="0"/>
        <w:rPr>
          <w:sz w:val="18"/>
          <w:szCs w:val="18"/>
        </w:rPr>
      </w:pPr>
      <w:r w:rsidRPr="00F14E47">
        <w:rPr>
          <w:b/>
          <w:bCs/>
          <w:sz w:val="18"/>
          <w:szCs w:val="18"/>
        </w:rPr>
        <w:t>2</w:t>
      </w:r>
      <w:r>
        <w:rPr>
          <w:sz w:val="18"/>
          <w:szCs w:val="18"/>
        </w:rPr>
        <w:t> </w:t>
      </w:r>
      <w:r w:rsidRPr="00F14E47">
        <w:rPr>
          <w:b/>
          <w:bCs/>
          <w:sz w:val="18"/>
          <w:szCs w:val="18"/>
        </w:rPr>
        <w:t>§</w:t>
      </w:r>
      <w:r>
        <w:rPr>
          <w:sz w:val="18"/>
          <w:szCs w:val="18"/>
        </w:rPr>
        <w:t>  </w:t>
      </w:r>
      <w:r w:rsidRPr="00F14E47">
        <w:rPr>
          <w:sz w:val="18"/>
          <w:szCs w:val="18"/>
        </w:rPr>
        <w:t>I lagen avses med</w:t>
      </w:r>
    </w:p>
    <w:p w14:paraId="05628833" w14:textId="77777777" w:rsidR="00D67215" w:rsidRPr="00F14E47" w:rsidRDefault="00D67215" w:rsidP="008E7F88">
      <w:pPr>
        <w:pStyle w:val="Brdtextmedindrag"/>
        <w:rPr>
          <w:sz w:val="18"/>
          <w:szCs w:val="18"/>
        </w:rPr>
      </w:pPr>
      <w:r w:rsidRPr="00F14E47">
        <w:rPr>
          <w:i/>
          <w:iCs/>
          <w:sz w:val="18"/>
          <w:szCs w:val="18"/>
        </w:rPr>
        <w:t>konsument</w:t>
      </w:r>
      <w:r w:rsidRPr="002F09AC">
        <w:rPr>
          <w:sz w:val="18"/>
          <w:szCs w:val="18"/>
        </w:rPr>
        <w:t>:</w:t>
      </w:r>
      <w:r w:rsidRPr="00F14E47">
        <w:rPr>
          <w:sz w:val="18"/>
          <w:szCs w:val="18"/>
        </w:rPr>
        <w:t xml:space="preserve"> en fysisk person som handlar huvudsakligen för ändamål som faller utanför näringsverksamhet,</w:t>
      </w:r>
    </w:p>
    <w:p w14:paraId="300FADA6" w14:textId="77777777" w:rsidR="00D67215" w:rsidRPr="00F14E47" w:rsidRDefault="00D67215" w:rsidP="008E7F88">
      <w:pPr>
        <w:pStyle w:val="Brdtextmedindrag"/>
        <w:rPr>
          <w:sz w:val="18"/>
          <w:szCs w:val="18"/>
        </w:rPr>
      </w:pPr>
      <w:r w:rsidRPr="00F14E47">
        <w:rPr>
          <w:i/>
          <w:iCs/>
          <w:sz w:val="18"/>
          <w:szCs w:val="18"/>
        </w:rPr>
        <w:t>näringsidkare</w:t>
      </w:r>
      <w:r w:rsidRPr="002F09AC">
        <w:rPr>
          <w:sz w:val="18"/>
          <w:szCs w:val="18"/>
        </w:rPr>
        <w:t>:</w:t>
      </w:r>
      <w:r w:rsidRPr="00F14E47">
        <w:rPr>
          <w:sz w:val="18"/>
          <w:szCs w:val="18"/>
        </w:rPr>
        <w:t xml:space="preserve"> en fysisk eller juridisk person som handlar för ändamål som har samband med den egna näringsverksamheten,</w:t>
      </w:r>
    </w:p>
    <w:p w14:paraId="648577B8" w14:textId="77777777" w:rsidR="00D67215" w:rsidRPr="004436E6" w:rsidRDefault="00D67215" w:rsidP="008E7F88">
      <w:pPr>
        <w:pStyle w:val="Brdtextmedindrag"/>
        <w:rPr>
          <w:spacing w:val="-2"/>
          <w:sz w:val="18"/>
          <w:szCs w:val="18"/>
        </w:rPr>
      </w:pPr>
      <w:r w:rsidRPr="004436E6">
        <w:rPr>
          <w:i/>
          <w:iCs/>
          <w:spacing w:val="-2"/>
          <w:sz w:val="18"/>
          <w:szCs w:val="18"/>
        </w:rPr>
        <w:t>kreditgivare</w:t>
      </w:r>
      <w:r w:rsidRPr="002F09AC">
        <w:rPr>
          <w:spacing w:val="-2"/>
          <w:sz w:val="18"/>
          <w:szCs w:val="18"/>
        </w:rPr>
        <w:t>:</w:t>
      </w:r>
      <w:r w:rsidRPr="004436E6">
        <w:rPr>
          <w:spacing w:val="-2"/>
          <w:sz w:val="18"/>
          <w:szCs w:val="18"/>
        </w:rPr>
        <w:t xml:space="preserve"> den som lämnar krediten eller övertar den ursprungliga kredit</w:t>
      </w:r>
      <w:r>
        <w:rPr>
          <w:spacing w:val="-2"/>
          <w:sz w:val="18"/>
          <w:szCs w:val="18"/>
        </w:rPr>
        <w:softHyphen/>
      </w:r>
      <w:r w:rsidRPr="004436E6">
        <w:rPr>
          <w:spacing w:val="-2"/>
          <w:sz w:val="18"/>
          <w:szCs w:val="18"/>
        </w:rPr>
        <w:t>givarens fordran,</w:t>
      </w:r>
    </w:p>
    <w:p w14:paraId="6F4EB372" w14:textId="77777777" w:rsidR="00D67215" w:rsidRPr="00F14E47" w:rsidRDefault="00D67215" w:rsidP="008E7F88">
      <w:pPr>
        <w:pStyle w:val="Brdtextmedindrag"/>
        <w:rPr>
          <w:sz w:val="18"/>
          <w:szCs w:val="18"/>
        </w:rPr>
      </w:pPr>
      <w:r w:rsidRPr="00F14E47">
        <w:rPr>
          <w:i/>
          <w:iCs/>
          <w:sz w:val="18"/>
          <w:szCs w:val="18"/>
        </w:rPr>
        <w:t>kreditavtal</w:t>
      </w:r>
      <w:r w:rsidRPr="002F09AC">
        <w:rPr>
          <w:sz w:val="18"/>
          <w:szCs w:val="18"/>
        </w:rPr>
        <w:t xml:space="preserve">: </w:t>
      </w:r>
      <w:r w:rsidRPr="00F14E47">
        <w:rPr>
          <w:sz w:val="18"/>
          <w:szCs w:val="18"/>
        </w:rPr>
        <w:t>ett avtal om lån, kontokredit, betalningsanstånd eller liknande,</w:t>
      </w:r>
    </w:p>
    <w:p w14:paraId="394701F1" w14:textId="77777777" w:rsidR="00D67215" w:rsidRPr="00F14E47" w:rsidRDefault="00D67215" w:rsidP="008E7F88">
      <w:pPr>
        <w:pStyle w:val="Brdtextmedindrag"/>
        <w:rPr>
          <w:sz w:val="18"/>
          <w:szCs w:val="18"/>
        </w:rPr>
      </w:pPr>
      <w:r w:rsidRPr="00F14E47">
        <w:rPr>
          <w:i/>
          <w:iCs/>
          <w:sz w:val="18"/>
          <w:szCs w:val="18"/>
        </w:rPr>
        <w:t>kontokredit</w:t>
      </w:r>
      <w:r w:rsidRPr="002F09AC">
        <w:rPr>
          <w:sz w:val="18"/>
          <w:szCs w:val="18"/>
        </w:rPr>
        <w:t>:</w:t>
      </w:r>
      <w:r w:rsidRPr="00F14E47">
        <w:rPr>
          <w:sz w:val="18"/>
          <w:szCs w:val="18"/>
        </w:rPr>
        <w:t xml:space="preserve"> ett kreditavtal som innebär en fortlöpande rätt att utnyttja ett kredit</w:t>
      </w:r>
      <w:r>
        <w:rPr>
          <w:sz w:val="18"/>
          <w:szCs w:val="18"/>
        </w:rPr>
        <w:softHyphen/>
      </w:r>
      <w:r w:rsidRPr="00F14E47">
        <w:rPr>
          <w:sz w:val="18"/>
          <w:szCs w:val="18"/>
        </w:rPr>
        <w:t>utrymme,</w:t>
      </w:r>
    </w:p>
    <w:p w14:paraId="7422592F" w14:textId="77777777" w:rsidR="00D67215" w:rsidRPr="00F14E47" w:rsidRDefault="00D67215" w:rsidP="008E7F88">
      <w:pPr>
        <w:pStyle w:val="Brdtextmedindrag"/>
        <w:rPr>
          <w:sz w:val="18"/>
          <w:szCs w:val="18"/>
        </w:rPr>
      </w:pPr>
      <w:r w:rsidRPr="00F14E47">
        <w:rPr>
          <w:i/>
          <w:iCs/>
          <w:sz w:val="18"/>
          <w:szCs w:val="18"/>
        </w:rPr>
        <w:t>kreditköp</w:t>
      </w:r>
      <w:r w:rsidRPr="002F09AC">
        <w:rPr>
          <w:sz w:val="18"/>
          <w:szCs w:val="18"/>
        </w:rPr>
        <w:t>:</w:t>
      </w:r>
      <w:r w:rsidRPr="00F14E47">
        <w:rPr>
          <w:sz w:val="18"/>
          <w:szCs w:val="18"/>
        </w:rPr>
        <w:t xml:space="preserve"> ett köp av en vara eller tjänst som finansieras genom en kredit som lämnas av</w:t>
      </w:r>
    </w:p>
    <w:p w14:paraId="64C449B9" w14:textId="77777777" w:rsidR="00D67215" w:rsidRPr="00F14E47" w:rsidRDefault="00D67215" w:rsidP="008E7F88">
      <w:pPr>
        <w:pStyle w:val="Brdtextmedindrag"/>
        <w:rPr>
          <w:sz w:val="18"/>
          <w:szCs w:val="18"/>
        </w:rPr>
      </w:pPr>
      <w:r w:rsidRPr="00F14E47">
        <w:rPr>
          <w:sz w:val="18"/>
          <w:szCs w:val="18"/>
        </w:rPr>
        <w:t>– säljaren, eller</w:t>
      </w:r>
    </w:p>
    <w:p w14:paraId="594D1C8A" w14:textId="77777777" w:rsidR="00D67215" w:rsidRPr="00F14E47" w:rsidRDefault="00D67215" w:rsidP="008E7F88">
      <w:pPr>
        <w:pStyle w:val="Brdtextmedindrag"/>
        <w:rPr>
          <w:sz w:val="18"/>
          <w:szCs w:val="18"/>
        </w:rPr>
      </w:pPr>
      <w:r w:rsidRPr="00F14E47">
        <w:rPr>
          <w:sz w:val="18"/>
          <w:szCs w:val="18"/>
        </w:rPr>
        <w:t>– annan kreditgivare, om det görs på grund av en överenskommelse mellan denne och säljaren eller om varan eller tjänsten anges i kreditavtalet,</w:t>
      </w:r>
    </w:p>
    <w:p w14:paraId="7E4CCE45" w14:textId="77777777" w:rsidR="00D67215" w:rsidRPr="00F14E47" w:rsidRDefault="00D67215" w:rsidP="008E7F88">
      <w:pPr>
        <w:pStyle w:val="Brdtextmedindrag"/>
        <w:rPr>
          <w:sz w:val="18"/>
          <w:szCs w:val="18"/>
        </w:rPr>
      </w:pPr>
      <w:r w:rsidRPr="00F14E47">
        <w:rPr>
          <w:i/>
          <w:iCs/>
          <w:sz w:val="18"/>
          <w:szCs w:val="18"/>
        </w:rPr>
        <w:t>kontantpris</w:t>
      </w:r>
      <w:r w:rsidRPr="002F09AC">
        <w:rPr>
          <w:sz w:val="18"/>
          <w:szCs w:val="18"/>
        </w:rPr>
        <w:t>:</w:t>
      </w:r>
      <w:r w:rsidRPr="00F14E47">
        <w:rPr>
          <w:sz w:val="18"/>
          <w:szCs w:val="18"/>
        </w:rPr>
        <w:t xml:space="preserve"> det pris till vilket en vara eller tjänst vanligen erbjuds konsumenter mot kontant betalning,</w:t>
      </w:r>
    </w:p>
    <w:p w14:paraId="63921BBC" w14:textId="77777777" w:rsidR="00D67215" w:rsidRPr="00F14E47" w:rsidRDefault="00D67215" w:rsidP="008E7F88">
      <w:pPr>
        <w:pStyle w:val="Brdtextmedindrag"/>
        <w:rPr>
          <w:sz w:val="18"/>
          <w:szCs w:val="18"/>
        </w:rPr>
      </w:pPr>
      <w:r w:rsidRPr="00F14E47">
        <w:rPr>
          <w:i/>
          <w:iCs/>
          <w:sz w:val="18"/>
          <w:szCs w:val="18"/>
        </w:rPr>
        <w:t>kreditkostnad</w:t>
      </w:r>
      <w:r w:rsidRPr="00C762CA">
        <w:rPr>
          <w:sz w:val="18"/>
          <w:szCs w:val="18"/>
        </w:rPr>
        <w:t>:</w:t>
      </w:r>
      <w:r w:rsidRPr="00F14E47">
        <w:rPr>
          <w:sz w:val="18"/>
          <w:szCs w:val="18"/>
        </w:rPr>
        <w:t xml:space="preserve"> det sammanlagda beloppet av räntor, avgifter och andra kostna</w:t>
      </w:r>
      <w:r>
        <w:rPr>
          <w:sz w:val="18"/>
          <w:szCs w:val="18"/>
        </w:rPr>
        <w:softHyphen/>
      </w:r>
      <w:r w:rsidRPr="00F14E47">
        <w:rPr>
          <w:sz w:val="18"/>
          <w:szCs w:val="18"/>
        </w:rPr>
        <w:t>der som konsumenten ska betala med anledning av kre</w:t>
      </w:r>
      <w:r w:rsidRPr="00F14E47">
        <w:rPr>
          <w:sz w:val="18"/>
          <w:szCs w:val="18"/>
        </w:rPr>
        <w:softHyphen/>
        <w:t>dit</w:t>
      </w:r>
      <w:r w:rsidRPr="00F14E47">
        <w:rPr>
          <w:spacing w:val="-4"/>
          <w:sz w:val="18"/>
          <w:szCs w:val="18"/>
        </w:rPr>
        <w:t>en, inklusive nödvändiga kostnader för värdering, dock med undantag</w:t>
      </w:r>
      <w:r w:rsidRPr="00F14E47">
        <w:rPr>
          <w:sz w:val="18"/>
          <w:szCs w:val="18"/>
        </w:rPr>
        <w:t xml:space="preserve"> för notariatsavgifter,</w:t>
      </w:r>
    </w:p>
    <w:p w14:paraId="773EE013" w14:textId="77777777" w:rsidR="00D67215" w:rsidRPr="00F14E47" w:rsidRDefault="00D67215" w:rsidP="008E7F88">
      <w:pPr>
        <w:pStyle w:val="Brdtextmedindrag"/>
        <w:rPr>
          <w:sz w:val="18"/>
          <w:szCs w:val="18"/>
        </w:rPr>
      </w:pPr>
      <w:r w:rsidRPr="00F14E47">
        <w:rPr>
          <w:i/>
          <w:iCs/>
          <w:sz w:val="18"/>
          <w:szCs w:val="18"/>
        </w:rPr>
        <w:t>kreditfordran</w:t>
      </w:r>
      <w:r w:rsidRPr="00C762CA">
        <w:rPr>
          <w:sz w:val="18"/>
          <w:szCs w:val="18"/>
        </w:rPr>
        <w:t>:</w:t>
      </w:r>
      <w:r w:rsidRPr="00F14E47">
        <w:rPr>
          <w:sz w:val="18"/>
          <w:szCs w:val="18"/>
        </w:rPr>
        <w:t xml:space="preserve"> summan av kreditbeloppet och kreditkostnaden,</w:t>
      </w:r>
    </w:p>
    <w:p w14:paraId="42271E81" w14:textId="77777777" w:rsidR="00D67215" w:rsidRPr="00F14E47" w:rsidRDefault="00D67215" w:rsidP="008E7F88">
      <w:pPr>
        <w:pStyle w:val="Brdtextmedindrag"/>
        <w:rPr>
          <w:sz w:val="18"/>
          <w:szCs w:val="18"/>
        </w:rPr>
      </w:pPr>
      <w:r w:rsidRPr="00F14E47">
        <w:rPr>
          <w:i/>
          <w:iCs/>
          <w:sz w:val="18"/>
          <w:szCs w:val="18"/>
        </w:rPr>
        <w:lastRenderedPageBreak/>
        <w:t>kreditränta</w:t>
      </w:r>
      <w:r w:rsidRPr="00C762CA">
        <w:rPr>
          <w:sz w:val="18"/>
          <w:szCs w:val="18"/>
        </w:rPr>
        <w:t>:</w:t>
      </w:r>
      <w:r w:rsidRPr="00F14E47">
        <w:rPr>
          <w:sz w:val="18"/>
          <w:szCs w:val="18"/>
        </w:rPr>
        <w:t xml:space="preserve"> räntekostnaden per år för den vid varje tid obetalda delen av skulden angiven som en ränta,</w:t>
      </w:r>
    </w:p>
    <w:p w14:paraId="71CA2063" w14:textId="77777777" w:rsidR="00D67215" w:rsidRPr="00F14E47" w:rsidRDefault="00D67215" w:rsidP="008E7F88">
      <w:pPr>
        <w:pStyle w:val="Brdtextmedindrag"/>
        <w:rPr>
          <w:sz w:val="18"/>
          <w:szCs w:val="18"/>
        </w:rPr>
      </w:pPr>
      <w:r w:rsidRPr="00F14E47">
        <w:rPr>
          <w:i/>
          <w:iCs/>
          <w:sz w:val="18"/>
          <w:szCs w:val="18"/>
        </w:rPr>
        <w:t>effektiv ränta</w:t>
      </w:r>
      <w:r w:rsidRPr="00C762CA">
        <w:rPr>
          <w:sz w:val="18"/>
          <w:szCs w:val="18"/>
        </w:rPr>
        <w:t>:</w:t>
      </w:r>
      <w:r w:rsidRPr="00F14E47">
        <w:rPr>
          <w:sz w:val="18"/>
          <w:szCs w:val="18"/>
        </w:rPr>
        <w:t xml:space="preserve"> kreditkostnaden angiven som en årlig ränta beräknad på kredit</w:t>
      </w:r>
      <w:r>
        <w:rPr>
          <w:sz w:val="18"/>
          <w:szCs w:val="18"/>
        </w:rPr>
        <w:softHyphen/>
      </w:r>
      <w:r w:rsidRPr="00F14E47">
        <w:rPr>
          <w:sz w:val="18"/>
          <w:szCs w:val="18"/>
        </w:rPr>
        <w:t>beloppet, i förekommande fall med hänsyn tagen till att delbetalningar ska göras under den löpande kredittiden,</w:t>
      </w:r>
    </w:p>
    <w:p w14:paraId="72497AE3" w14:textId="77777777" w:rsidR="00D67215" w:rsidRPr="00F14E47" w:rsidRDefault="00D67215" w:rsidP="008E7F88">
      <w:pPr>
        <w:pStyle w:val="Brdtextmedindrag"/>
        <w:rPr>
          <w:i/>
          <w:iCs/>
          <w:sz w:val="18"/>
          <w:szCs w:val="18"/>
        </w:rPr>
      </w:pPr>
      <w:r w:rsidRPr="00F14E47">
        <w:rPr>
          <w:i/>
          <w:iCs/>
          <w:sz w:val="18"/>
          <w:szCs w:val="18"/>
        </w:rPr>
        <w:t>bostadskredit</w:t>
      </w:r>
      <w:r w:rsidRPr="00C762CA">
        <w:rPr>
          <w:sz w:val="18"/>
          <w:szCs w:val="18"/>
        </w:rPr>
        <w:t>:</w:t>
      </w:r>
    </w:p>
    <w:p w14:paraId="07FC394D" w14:textId="77777777" w:rsidR="00D67215" w:rsidRPr="00F14E47" w:rsidRDefault="00D67215" w:rsidP="008E7F88">
      <w:pPr>
        <w:pStyle w:val="Brdtextmedindrag"/>
        <w:rPr>
          <w:sz w:val="18"/>
          <w:szCs w:val="18"/>
        </w:rPr>
      </w:pPr>
      <w:r w:rsidRPr="00F14E47">
        <w:rPr>
          <w:sz w:val="18"/>
          <w:szCs w:val="18"/>
        </w:rPr>
        <w:t>– en kredit som är förenad med panträtt i fast egendom, tomträtt eller bostadsrätt eller liknande rätt eller som är förenad med mot</w:t>
      </w:r>
      <w:r w:rsidRPr="00F14E47">
        <w:rPr>
          <w:sz w:val="18"/>
          <w:szCs w:val="18"/>
        </w:rPr>
        <w:softHyphen/>
        <w:t>svarande rätt i byggnad som inte hör till fastighet, eller</w:t>
      </w:r>
    </w:p>
    <w:p w14:paraId="722EE290" w14:textId="77777777" w:rsidR="00D67215" w:rsidRPr="00F14E47" w:rsidRDefault="00D67215" w:rsidP="008E7F88">
      <w:pPr>
        <w:pStyle w:val="Brdtextmedindrag"/>
        <w:rPr>
          <w:sz w:val="18"/>
          <w:szCs w:val="18"/>
        </w:rPr>
      </w:pPr>
      <w:r w:rsidRPr="00F14E47">
        <w:rPr>
          <w:sz w:val="18"/>
          <w:szCs w:val="18"/>
        </w:rPr>
        <w:t>– en kredit som tas i syfte att förvärva eller behålla äganderätt till sådan egen</w:t>
      </w:r>
      <w:r>
        <w:rPr>
          <w:sz w:val="18"/>
          <w:szCs w:val="18"/>
        </w:rPr>
        <w:softHyphen/>
      </w:r>
      <w:r w:rsidRPr="00F14E47">
        <w:rPr>
          <w:sz w:val="18"/>
          <w:szCs w:val="18"/>
        </w:rPr>
        <w:t xml:space="preserve">dom, om det inte är fråga om en tillfällig finansieringslösning under övergången till ett annat finansiellt arrangemang och </w:t>
      </w:r>
      <w:r w:rsidRPr="00F14E47">
        <w:rPr>
          <w:spacing w:val="-4"/>
          <w:sz w:val="18"/>
          <w:szCs w:val="18"/>
        </w:rPr>
        <w:t>krediten har en obestämd löptid eller ska återbetalas inom 12 månader,</w:t>
      </w:r>
    </w:p>
    <w:p w14:paraId="0BB692DF" w14:textId="77777777" w:rsidR="00D67215" w:rsidRPr="00F14E47" w:rsidRDefault="00D67215" w:rsidP="008E7F88">
      <w:pPr>
        <w:pStyle w:val="Brdtextmedindrag"/>
        <w:rPr>
          <w:spacing w:val="-4"/>
          <w:sz w:val="18"/>
          <w:szCs w:val="18"/>
        </w:rPr>
      </w:pPr>
      <w:r w:rsidRPr="00F14E47">
        <w:rPr>
          <w:i/>
          <w:iCs/>
          <w:spacing w:val="-4"/>
          <w:sz w:val="18"/>
          <w:szCs w:val="18"/>
        </w:rPr>
        <w:t>bostadskredit i utländsk valuta</w:t>
      </w:r>
      <w:r w:rsidRPr="00C762CA">
        <w:rPr>
          <w:spacing w:val="-4"/>
          <w:sz w:val="18"/>
          <w:szCs w:val="18"/>
        </w:rPr>
        <w:t>:</w:t>
      </w:r>
      <w:r w:rsidRPr="00F14E47">
        <w:rPr>
          <w:spacing w:val="-4"/>
          <w:sz w:val="18"/>
          <w:szCs w:val="18"/>
        </w:rPr>
        <w:t xml:space="preserve"> en bostadskredit i en annan valuta än</w:t>
      </w:r>
    </w:p>
    <w:p w14:paraId="762D1F7E" w14:textId="77777777" w:rsidR="00D67215" w:rsidRPr="00F14E47" w:rsidRDefault="00D67215" w:rsidP="008E7F88">
      <w:pPr>
        <w:pStyle w:val="Brdtextmedindrag"/>
        <w:rPr>
          <w:sz w:val="18"/>
          <w:szCs w:val="18"/>
        </w:rPr>
      </w:pPr>
      <w:r w:rsidRPr="00F14E47">
        <w:rPr>
          <w:sz w:val="18"/>
          <w:szCs w:val="18"/>
        </w:rPr>
        <w:t>– valutan i det land inom EES där konsumenten är bosatt,</w:t>
      </w:r>
    </w:p>
    <w:p w14:paraId="3C1E249A" w14:textId="77777777" w:rsidR="00D67215" w:rsidRPr="00F14E47" w:rsidRDefault="00D67215" w:rsidP="008E7F88">
      <w:pPr>
        <w:pStyle w:val="Brdtextmedindrag"/>
        <w:rPr>
          <w:sz w:val="18"/>
          <w:szCs w:val="18"/>
        </w:rPr>
      </w:pPr>
      <w:r w:rsidRPr="00F14E47">
        <w:rPr>
          <w:sz w:val="18"/>
          <w:szCs w:val="18"/>
        </w:rPr>
        <w:t>– valutan som konsumenten får sin inkomst i, eller</w:t>
      </w:r>
    </w:p>
    <w:p w14:paraId="6B6EFD49" w14:textId="77777777" w:rsidR="00D67215" w:rsidRPr="00F14E47" w:rsidRDefault="00D67215" w:rsidP="008E7F88">
      <w:pPr>
        <w:pStyle w:val="Brdtextmedindrag"/>
        <w:rPr>
          <w:sz w:val="18"/>
          <w:szCs w:val="18"/>
        </w:rPr>
      </w:pPr>
      <w:r w:rsidRPr="00F14E47">
        <w:rPr>
          <w:sz w:val="18"/>
          <w:szCs w:val="18"/>
        </w:rPr>
        <w:t>– valutan som konsumenten har de tillgångar i som ska användas som betalning av krediten,</w:t>
      </w:r>
    </w:p>
    <w:p w14:paraId="1BF7D574" w14:textId="77777777" w:rsidR="00D67215" w:rsidRPr="006E6C16" w:rsidRDefault="00D67215" w:rsidP="008E7F88">
      <w:pPr>
        <w:pStyle w:val="Brdtextmedindrag"/>
        <w:rPr>
          <w:spacing w:val="-2"/>
          <w:sz w:val="18"/>
          <w:szCs w:val="18"/>
        </w:rPr>
      </w:pPr>
      <w:r w:rsidRPr="006E6C16">
        <w:rPr>
          <w:i/>
          <w:iCs/>
          <w:spacing w:val="-2"/>
          <w:sz w:val="18"/>
          <w:szCs w:val="18"/>
        </w:rPr>
        <w:t>referensvärde</w:t>
      </w:r>
      <w:r w:rsidRPr="006E6C16">
        <w:rPr>
          <w:iCs/>
          <w:spacing w:val="-2"/>
          <w:sz w:val="18"/>
          <w:szCs w:val="18"/>
        </w:rPr>
        <w:t>:</w:t>
      </w:r>
      <w:r w:rsidRPr="006E6C16">
        <w:rPr>
          <w:spacing w:val="-2"/>
          <w:sz w:val="18"/>
          <w:szCs w:val="18"/>
        </w:rPr>
        <w:t xml:space="preserve"> det som anges i artikel</w:t>
      </w:r>
      <w:r>
        <w:rPr>
          <w:spacing w:val="-2"/>
          <w:sz w:val="18"/>
          <w:szCs w:val="18"/>
        </w:rPr>
        <w:t xml:space="preserve"> </w:t>
      </w:r>
      <w:r w:rsidRPr="006E6C16">
        <w:rPr>
          <w:spacing w:val="-2"/>
          <w:sz w:val="18"/>
          <w:szCs w:val="18"/>
        </w:rPr>
        <w:t>3.1.3 i Europaparlamentets och rådets förordning (EU) 2016/1011 av den 8</w:t>
      </w:r>
      <w:r>
        <w:rPr>
          <w:spacing w:val="-2"/>
          <w:sz w:val="18"/>
          <w:szCs w:val="18"/>
        </w:rPr>
        <w:t xml:space="preserve"> </w:t>
      </w:r>
      <w:r w:rsidRPr="006E6C16">
        <w:rPr>
          <w:spacing w:val="-2"/>
          <w:sz w:val="18"/>
          <w:szCs w:val="18"/>
        </w:rPr>
        <w:t>juni 2016 om index som används som referens</w:t>
      </w:r>
      <w:r>
        <w:rPr>
          <w:spacing w:val="-2"/>
          <w:sz w:val="18"/>
          <w:szCs w:val="18"/>
        </w:rPr>
        <w:softHyphen/>
      </w:r>
      <w:r w:rsidRPr="006E6C16">
        <w:rPr>
          <w:spacing w:val="-2"/>
          <w:sz w:val="18"/>
          <w:szCs w:val="18"/>
        </w:rPr>
        <w:t>värden för finansiella instrument och finansiella avtal eller för att mäta investerings</w:t>
      </w:r>
      <w:r>
        <w:rPr>
          <w:spacing w:val="-2"/>
          <w:sz w:val="18"/>
          <w:szCs w:val="18"/>
        </w:rPr>
        <w:softHyphen/>
      </w:r>
      <w:r w:rsidRPr="006E6C16">
        <w:rPr>
          <w:spacing w:val="-2"/>
          <w:sz w:val="18"/>
          <w:szCs w:val="18"/>
        </w:rPr>
        <w:t>fonders resultat, och om ändring av direktiven 2008/48/EG och 2014/17/EU och förordning (EU) nr 596/2014.</w:t>
      </w:r>
    </w:p>
    <w:p w14:paraId="0DC48767" w14:textId="77777777" w:rsidR="00D67215" w:rsidRDefault="00D67215" w:rsidP="008E7F88">
      <w:pPr>
        <w:pStyle w:val="Brdtextmedindrag"/>
        <w:ind w:firstLine="0"/>
      </w:pPr>
    </w:p>
    <w:p w14:paraId="478B401A" w14:textId="77777777" w:rsidR="00D67215" w:rsidRDefault="00D67215" w:rsidP="008E7F88">
      <w:pPr>
        <w:pStyle w:val="Brdtextmedindrag"/>
        <w:ind w:firstLine="0"/>
      </w:pPr>
      <w:r>
        <w:t>I paragrafen förklaras några för lagens tillämpning viktiga begrepp. Över</w:t>
      </w:r>
      <w:r>
        <w:softHyphen/>
        <w:t xml:space="preserve">vägandena finns i avsnitt 5.5. </w:t>
      </w:r>
    </w:p>
    <w:p w14:paraId="4426FC70" w14:textId="77777777" w:rsidR="00D67215" w:rsidRDefault="00D67215" w:rsidP="008E7F88">
      <w:pPr>
        <w:pStyle w:val="Brdtextmedindrag"/>
      </w:pPr>
      <w:r w:rsidRPr="003912E9">
        <w:t xml:space="preserve">Paragrafen </w:t>
      </w:r>
      <w:r>
        <w:t>ändras genom att definitionen av begreppet högkostnads</w:t>
      </w:r>
      <w:r>
        <w:softHyphen/>
        <w:t>kredit tas bort. Begreppet utmönstras ur lagen till följd</w:t>
      </w:r>
      <w:r w:rsidRPr="00795CB7">
        <w:t xml:space="preserve"> </w:t>
      </w:r>
      <w:r>
        <w:t xml:space="preserve">av att bestämmelser som hittills bara gällt högkostnadskrediter – 7 b, 19 a, 19 b och 36 a §§ – ändras och får ett bredare tillämpningsområde (se kommentaren till dessa paragrafer). </w:t>
      </w:r>
    </w:p>
    <w:p w14:paraId="26AF2A1C" w14:textId="77777777" w:rsidR="00D67215" w:rsidRDefault="00D67215" w:rsidP="008E7F88">
      <w:pPr>
        <w:pStyle w:val="Brdtextmedindrag"/>
        <w:rPr>
          <w:b/>
          <w:bCs/>
        </w:rPr>
      </w:pPr>
    </w:p>
    <w:p w14:paraId="28EF2A59" w14:textId="77777777" w:rsidR="00D67215" w:rsidRPr="003451B2" w:rsidRDefault="00D67215" w:rsidP="008E7F88">
      <w:pPr>
        <w:pStyle w:val="Brdtext"/>
        <w:rPr>
          <w:spacing w:val="-2"/>
          <w:sz w:val="18"/>
          <w:szCs w:val="18"/>
        </w:rPr>
      </w:pPr>
      <w:r w:rsidRPr="003451B2">
        <w:rPr>
          <w:b/>
          <w:bCs/>
          <w:sz w:val="18"/>
          <w:szCs w:val="18"/>
        </w:rPr>
        <w:t>4</w:t>
      </w:r>
      <w:bookmarkStart w:id="34" w:name="_Hlk169192811"/>
      <w:r w:rsidRPr="003451B2">
        <w:rPr>
          <w:sz w:val="18"/>
          <w:szCs w:val="18"/>
        </w:rPr>
        <w:t> </w:t>
      </w:r>
      <w:r w:rsidRPr="003451B2">
        <w:rPr>
          <w:b/>
          <w:bCs/>
          <w:sz w:val="18"/>
          <w:szCs w:val="18"/>
        </w:rPr>
        <w:t>§</w:t>
      </w:r>
      <w:bookmarkEnd w:id="34"/>
      <w:r w:rsidRPr="003451B2">
        <w:rPr>
          <w:sz w:val="18"/>
          <w:szCs w:val="18"/>
        </w:rPr>
        <w:t>  </w:t>
      </w:r>
      <w:r w:rsidRPr="003451B2">
        <w:rPr>
          <w:spacing w:val="-2"/>
          <w:sz w:val="18"/>
          <w:szCs w:val="18"/>
        </w:rPr>
        <w:t>För en annan räntefri kredit än kontokredit som inte är förbunden med mer än en obetydlig avgift och som ska betalas tillbaka inom tre månader gäller inte bestäm</w:t>
      </w:r>
      <w:r>
        <w:rPr>
          <w:spacing w:val="-2"/>
          <w:sz w:val="18"/>
          <w:szCs w:val="18"/>
        </w:rPr>
        <w:softHyphen/>
      </w:r>
      <w:r w:rsidRPr="003451B2">
        <w:rPr>
          <w:spacing w:val="-2"/>
          <w:sz w:val="18"/>
          <w:szCs w:val="18"/>
        </w:rPr>
        <w:t>melserna om information i 7–10 §§, om dokumentation av kreditavtalet i 14 §, om ångerrätt i 21–25 §§, om underrättelse vid en överlåtelse i 28 § andra stycket eller om uppsägning av kreditavtal med obestämd löptid i 37 §. Om en sådan kredit avser kreditköp, gäller inte heller bestämmelserna om kreditprövning i 12 och 13 §§.</w:t>
      </w:r>
    </w:p>
    <w:p w14:paraId="7A385851" w14:textId="77777777" w:rsidR="00D67215" w:rsidRPr="003451B2" w:rsidRDefault="00D67215" w:rsidP="008E7F88">
      <w:pPr>
        <w:pStyle w:val="Brdtextmedindrag"/>
        <w:rPr>
          <w:sz w:val="18"/>
          <w:szCs w:val="18"/>
        </w:rPr>
      </w:pPr>
      <w:r w:rsidRPr="003451B2">
        <w:rPr>
          <w:sz w:val="18"/>
          <w:szCs w:val="18"/>
        </w:rPr>
        <w:t xml:space="preserve">För en räntefri kontokredit som inte är förbunden med mer än en obetydlig avgift och </w:t>
      </w:r>
      <w:r>
        <w:rPr>
          <w:sz w:val="18"/>
          <w:szCs w:val="18"/>
        </w:rPr>
        <w:t xml:space="preserve">som </w:t>
      </w:r>
      <w:r w:rsidRPr="003451B2">
        <w:rPr>
          <w:sz w:val="18"/>
          <w:szCs w:val="18"/>
        </w:rPr>
        <w:t>ska betalas tillbaka inom tre månader gäller inte bestämmelserna om information i 7–10 §§ och 14 § andra och tredje styckena, om ångerrätt i 21–25 §§ eller om uppsägning av kreditavtal med obestämd löptid i 37 §.</w:t>
      </w:r>
    </w:p>
    <w:p w14:paraId="5EA12046" w14:textId="77777777" w:rsidR="00D67215" w:rsidRPr="003451B2" w:rsidRDefault="00D67215" w:rsidP="008E7F88">
      <w:pPr>
        <w:pStyle w:val="Brdtextmedindrag"/>
        <w:rPr>
          <w:sz w:val="18"/>
          <w:szCs w:val="18"/>
        </w:rPr>
      </w:pPr>
      <w:r w:rsidRPr="003451B2">
        <w:rPr>
          <w:sz w:val="18"/>
          <w:szCs w:val="18"/>
        </w:rPr>
        <w:t>För en kontokredit som ska betalas tillbaka på uppmaning eller inom tre månader gäller inte bestämmelserna om information vid marknadsföring i 7 § andra stycket 4–6 och tredje stycket, om information i kreditavtalet i 14 § andra stycket, om ångerrätt i 21–25 §§, om betalning av skulden i förtid i 32–36 §§ eller om upp</w:t>
      </w:r>
      <w:r>
        <w:rPr>
          <w:sz w:val="18"/>
          <w:szCs w:val="18"/>
        </w:rPr>
        <w:softHyphen/>
      </w:r>
      <w:r w:rsidRPr="003451B2">
        <w:rPr>
          <w:sz w:val="18"/>
          <w:szCs w:val="18"/>
        </w:rPr>
        <w:t>sägning av kreditavtal med obestämd löptid i 37 §.</w:t>
      </w:r>
    </w:p>
    <w:p w14:paraId="665FF937" w14:textId="77777777" w:rsidR="00D67215" w:rsidRPr="003451B2" w:rsidRDefault="00D67215" w:rsidP="008E7F88">
      <w:pPr>
        <w:pStyle w:val="Brdtextmedindrag"/>
        <w:rPr>
          <w:sz w:val="18"/>
          <w:szCs w:val="18"/>
        </w:rPr>
      </w:pPr>
      <w:r w:rsidRPr="003451B2">
        <w:rPr>
          <w:spacing w:val="-2"/>
          <w:sz w:val="18"/>
          <w:szCs w:val="18"/>
        </w:rPr>
        <w:t>För en bostadskredit gäller inte bestämmelserna om information i</w:t>
      </w:r>
      <w:r>
        <w:rPr>
          <w:spacing w:val="-2"/>
          <w:sz w:val="18"/>
          <w:szCs w:val="18"/>
        </w:rPr>
        <w:t xml:space="preserve"> </w:t>
      </w:r>
      <w:r w:rsidRPr="00B16F8C">
        <w:rPr>
          <w:i/>
          <w:iCs/>
          <w:spacing w:val="-2"/>
          <w:sz w:val="18"/>
          <w:szCs w:val="18"/>
        </w:rPr>
        <w:t>7 b,</w:t>
      </w:r>
      <w:r w:rsidRPr="003451B2">
        <w:rPr>
          <w:spacing w:val="-2"/>
          <w:sz w:val="18"/>
          <w:szCs w:val="18"/>
        </w:rPr>
        <w:t xml:space="preserve"> 8 och 10</w:t>
      </w:r>
      <w:r>
        <w:rPr>
          <w:spacing w:val="-2"/>
          <w:sz w:val="18"/>
          <w:szCs w:val="18"/>
        </w:rPr>
        <w:t> </w:t>
      </w:r>
      <w:r w:rsidRPr="003451B2">
        <w:rPr>
          <w:spacing w:val="-2"/>
          <w:sz w:val="18"/>
          <w:szCs w:val="18"/>
        </w:rPr>
        <w:t>§§, om betalningsplan i 16 </w:t>
      </w:r>
      <w:r w:rsidRPr="00CB2DCA">
        <w:rPr>
          <w:spacing w:val="-2"/>
          <w:sz w:val="18"/>
          <w:szCs w:val="18"/>
        </w:rPr>
        <w:t>§,</w:t>
      </w:r>
      <w:r w:rsidRPr="003451B2">
        <w:rPr>
          <w:i/>
          <w:iCs/>
          <w:spacing w:val="-2"/>
          <w:sz w:val="18"/>
          <w:szCs w:val="18"/>
        </w:rPr>
        <w:t xml:space="preserve"> om ränte</w:t>
      </w:r>
      <w:r>
        <w:rPr>
          <w:i/>
          <w:iCs/>
          <w:spacing w:val="-2"/>
          <w:sz w:val="18"/>
          <w:szCs w:val="18"/>
        </w:rPr>
        <w:t>tak</w:t>
      </w:r>
      <w:r w:rsidRPr="003451B2">
        <w:rPr>
          <w:i/>
          <w:iCs/>
          <w:spacing w:val="-2"/>
          <w:sz w:val="18"/>
          <w:szCs w:val="18"/>
        </w:rPr>
        <w:t xml:space="preserve"> i 19 a</w:t>
      </w:r>
      <w:r>
        <w:rPr>
          <w:i/>
          <w:iCs/>
          <w:spacing w:val="-2"/>
          <w:sz w:val="18"/>
          <w:szCs w:val="18"/>
        </w:rPr>
        <w:t xml:space="preserve"> §, om kostnadstak i </w:t>
      </w:r>
      <w:r w:rsidRPr="003451B2">
        <w:rPr>
          <w:i/>
          <w:iCs/>
          <w:spacing w:val="-2"/>
          <w:sz w:val="18"/>
          <w:szCs w:val="18"/>
        </w:rPr>
        <w:t>19 </w:t>
      </w:r>
      <w:r>
        <w:rPr>
          <w:i/>
          <w:iCs/>
          <w:spacing w:val="-2"/>
          <w:sz w:val="18"/>
          <w:szCs w:val="18"/>
        </w:rPr>
        <w:t>b och 19 c</w:t>
      </w:r>
      <w:r w:rsidRPr="003451B2">
        <w:rPr>
          <w:i/>
          <w:iCs/>
          <w:spacing w:val="-2"/>
          <w:sz w:val="18"/>
          <w:szCs w:val="18"/>
        </w:rPr>
        <w:t> §§,</w:t>
      </w:r>
      <w:r w:rsidRPr="003451B2">
        <w:rPr>
          <w:spacing w:val="-2"/>
          <w:sz w:val="18"/>
          <w:szCs w:val="18"/>
        </w:rPr>
        <w:t xml:space="preserve"> om ångerrätt i 21–25 </w:t>
      </w:r>
      <w:r w:rsidRPr="00CB2DCA">
        <w:rPr>
          <w:spacing w:val="-2"/>
          <w:sz w:val="18"/>
          <w:szCs w:val="18"/>
        </w:rPr>
        <w:t>§§</w:t>
      </w:r>
      <w:r w:rsidRPr="003451B2">
        <w:rPr>
          <w:i/>
          <w:iCs/>
          <w:spacing w:val="-2"/>
          <w:sz w:val="18"/>
          <w:szCs w:val="18"/>
        </w:rPr>
        <w:t>, om förlängning av löptiden i 36 a</w:t>
      </w:r>
      <w:r>
        <w:rPr>
          <w:i/>
          <w:iCs/>
          <w:spacing w:val="-2"/>
          <w:sz w:val="18"/>
          <w:szCs w:val="18"/>
        </w:rPr>
        <w:t> </w:t>
      </w:r>
      <w:r w:rsidRPr="003451B2">
        <w:rPr>
          <w:i/>
          <w:iCs/>
          <w:spacing w:val="-2"/>
          <w:sz w:val="18"/>
          <w:szCs w:val="18"/>
        </w:rPr>
        <w:t>§</w:t>
      </w:r>
      <w:r w:rsidRPr="003451B2">
        <w:rPr>
          <w:spacing w:val="-2"/>
          <w:sz w:val="18"/>
          <w:szCs w:val="18"/>
        </w:rPr>
        <w:t xml:space="preserve"> eller om uppsägning av kreditavtal med obestämd löptid i 37 §. För en bostadskredit där kreditfordran ska betalas först i samband med att den egendom som utgör säkerhet överlåts med anledning av att låntagaren uppnår en viss ålder eller på grund av låntagarens sviktande hälsa eller död gäller dock bestämmelserna om information i 8 § första stycket och 10 §.</w:t>
      </w:r>
    </w:p>
    <w:p w14:paraId="0AE8A061" w14:textId="77777777" w:rsidR="00D67215" w:rsidRPr="003451B2" w:rsidRDefault="00D67215" w:rsidP="008E7F88">
      <w:pPr>
        <w:pStyle w:val="Brdtextmedindrag"/>
        <w:rPr>
          <w:sz w:val="18"/>
          <w:szCs w:val="18"/>
        </w:rPr>
      </w:pPr>
      <w:r w:rsidRPr="003451B2">
        <w:rPr>
          <w:spacing w:val="-2"/>
          <w:sz w:val="18"/>
          <w:szCs w:val="18"/>
        </w:rPr>
        <w:lastRenderedPageBreak/>
        <w:t>För en kredit som lämnas av ett kreditinstitut eller värdepappersbolag för finan</w:t>
      </w:r>
      <w:r>
        <w:rPr>
          <w:spacing w:val="-2"/>
          <w:sz w:val="18"/>
          <w:szCs w:val="18"/>
        </w:rPr>
        <w:softHyphen/>
      </w:r>
      <w:r w:rsidRPr="003451B2">
        <w:rPr>
          <w:spacing w:val="-2"/>
          <w:sz w:val="18"/>
          <w:szCs w:val="18"/>
        </w:rPr>
        <w:t>siering av ett avtal med institutet eller bolaget om köp av finansiella instrument gäller inte bestämmelserna om information i 8–10</w:t>
      </w:r>
      <w:r>
        <w:rPr>
          <w:spacing w:val="-2"/>
          <w:sz w:val="18"/>
          <w:szCs w:val="18"/>
        </w:rPr>
        <w:t> </w:t>
      </w:r>
      <w:r w:rsidRPr="003451B2">
        <w:rPr>
          <w:spacing w:val="-2"/>
          <w:sz w:val="18"/>
          <w:szCs w:val="18"/>
        </w:rPr>
        <w:t>§§ och 14</w:t>
      </w:r>
      <w:r>
        <w:rPr>
          <w:spacing w:val="-2"/>
          <w:sz w:val="18"/>
          <w:szCs w:val="18"/>
        </w:rPr>
        <w:t> </w:t>
      </w:r>
      <w:r w:rsidRPr="003451B2">
        <w:rPr>
          <w:spacing w:val="-2"/>
          <w:sz w:val="18"/>
          <w:szCs w:val="18"/>
        </w:rPr>
        <w:t>§ andra och tredje styckena eller om uppsägning av kreditavtal med obestämd löptid i 37</w:t>
      </w:r>
      <w:r>
        <w:rPr>
          <w:spacing w:val="-2"/>
          <w:sz w:val="18"/>
          <w:szCs w:val="18"/>
        </w:rPr>
        <w:t> </w:t>
      </w:r>
      <w:r w:rsidRPr="003451B2">
        <w:rPr>
          <w:spacing w:val="-2"/>
          <w:sz w:val="18"/>
          <w:szCs w:val="18"/>
        </w:rPr>
        <w:t>§</w:t>
      </w:r>
      <w:r w:rsidRPr="003451B2">
        <w:rPr>
          <w:sz w:val="18"/>
          <w:szCs w:val="18"/>
        </w:rPr>
        <w:t>.</w:t>
      </w:r>
    </w:p>
    <w:p w14:paraId="195D6436" w14:textId="77777777" w:rsidR="00D67215" w:rsidRDefault="00D67215" w:rsidP="008E7F88">
      <w:pPr>
        <w:pStyle w:val="Brdtextmedindrag"/>
        <w:rPr>
          <w:b/>
          <w:bCs/>
        </w:rPr>
      </w:pPr>
    </w:p>
    <w:p w14:paraId="2EDA1D39" w14:textId="77777777" w:rsidR="00D67215" w:rsidRDefault="00D67215" w:rsidP="008E7F88">
      <w:pPr>
        <w:pStyle w:val="Brdtextmedindrag"/>
        <w:ind w:firstLine="0"/>
      </w:pPr>
      <w:r>
        <w:t>I paragrafen anges undantag från delar av lagens tillämpningsområde för vissa slag av krediter. Övervägandena finns i avsnitt 5.1, 5.2, 5.4 och 5.5.</w:t>
      </w:r>
    </w:p>
    <w:p w14:paraId="009FD0A1" w14:textId="77777777" w:rsidR="00D67215" w:rsidRPr="00A20966" w:rsidRDefault="00D67215" w:rsidP="008E7F88">
      <w:pPr>
        <w:pStyle w:val="Brdtextmedindrag"/>
        <w:rPr>
          <w:spacing w:val="-2"/>
        </w:rPr>
      </w:pPr>
      <w:r>
        <w:t xml:space="preserve">Ändringen i </w:t>
      </w:r>
      <w:r>
        <w:rPr>
          <w:i/>
          <w:iCs/>
        </w:rPr>
        <w:t>f</w:t>
      </w:r>
      <w:r w:rsidRPr="00CD2EF2">
        <w:rPr>
          <w:i/>
          <w:iCs/>
        </w:rPr>
        <w:t>järde stycket</w:t>
      </w:r>
      <w:r w:rsidRPr="00CD2EF2">
        <w:t xml:space="preserve"> </w:t>
      </w:r>
      <w:r>
        <w:t xml:space="preserve">innebär att </w:t>
      </w:r>
      <w:r w:rsidRPr="00CD2EF2">
        <w:t>bestämmelserna om en särskild upplysning vid marknadsföring, ränte- och kostnadstak och förlängning av löptiden</w:t>
      </w:r>
      <w:r>
        <w:t xml:space="preserve"> inte ska gälla för bostadskrediter</w:t>
      </w:r>
      <w:r w:rsidRPr="00CD2EF2">
        <w:t xml:space="preserve">. </w:t>
      </w:r>
      <w:r w:rsidRPr="00A20966">
        <w:rPr>
          <w:spacing w:val="-2"/>
        </w:rPr>
        <w:t xml:space="preserve">Enligt hittillsvarande ordning gäller motsvarande undantag för bostadskrediter genom att </w:t>
      </w:r>
      <w:r>
        <w:rPr>
          <w:spacing w:val="-2"/>
        </w:rPr>
        <w:t xml:space="preserve">de inte omfattas av </w:t>
      </w:r>
      <w:r w:rsidRPr="00A20966">
        <w:rPr>
          <w:spacing w:val="-2"/>
        </w:rPr>
        <w:t>definitionen av begreppet högkostnadskredit, som nu tas bort</w:t>
      </w:r>
      <w:r>
        <w:rPr>
          <w:spacing w:val="-2"/>
        </w:rPr>
        <w:t xml:space="preserve"> </w:t>
      </w:r>
      <w:r w:rsidRPr="00A20966">
        <w:rPr>
          <w:spacing w:val="-2"/>
        </w:rPr>
        <w:t>(se kom</w:t>
      </w:r>
      <w:r>
        <w:rPr>
          <w:spacing w:val="-2"/>
        </w:rPr>
        <w:softHyphen/>
      </w:r>
      <w:r w:rsidRPr="00A20966">
        <w:rPr>
          <w:spacing w:val="-2"/>
        </w:rPr>
        <w:t>mentaren till 2 §). Vad som avses med bostadskredit framgår av definitionen av begreppet i 2 §.</w:t>
      </w:r>
    </w:p>
    <w:p w14:paraId="0E135774" w14:textId="77777777" w:rsidR="00D67215" w:rsidRPr="00CD2EF2" w:rsidRDefault="00D67215" w:rsidP="008E7F88">
      <w:pPr>
        <w:pStyle w:val="Rubrik3utannumrering"/>
      </w:pPr>
      <w:r>
        <w:t>Information vid marknadsföring</w:t>
      </w:r>
    </w:p>
    <w:p w14:paraId="170EC201" w14:textId="77777777" w:rsidR="00D67215" w:rsidRPr="00CD1410" w:rsidRDefault="00D67215" w:rsidP="008E7F88">
      <w:pPr>
        <w:pStyle w:val="Brdtextmedindrag"/>
        <w:ind w:firstLine="0"/>
        <w:rPr>
          <w:iCs/>
          <w:spacing w:val="-2"/>
          <w:sz w:val="18"/>
          <w:szCs w:val="18"/>
        </w:rPr>
      </w:pPr>
      <w:r w:rsidRPr="007A6D74">
        <w:rPr>
          <w:b/>
          <w:bCs/>
          <w:sz w:val="18"/>
          <w:szCs w:val="18"/>
        </w:rPr>
        <w:t>7</w:t>
      </w:r>
      <w:r>
        <w:rPr>
          <w:sz w:val="18"/>
          <w:szCs w:val="18"/>
        </w:rPr>
        <w:t> </w:t>
      </w:r>
      <w:r w:rsidRPr="007A6D74">
        <w:rPr>
          <w:b/>
          <w:bCs/>
          <w:sz w:val="18"/>
          <w:szCs w:val="18"/>
        </w:rPr>
        <w:t>b</w:t>
      </w:r>
      <w:r>
        <w:rPr>
          <w:sz w:val="18"/>
          <w:szCs w:val="18"/>
        </w:rPr>
        <w:t> </w:t>
      </w:r>
      <w:r w:rsidRPr="007A6D74">
        <w:rPr>
          <w:b/>
          <w:bCs/>
          <w:sz w:val="18"/>
          <w:szCs w:val="18"/>
        </w:rPr>
        <w:t>§</w:t>
      </w:r>
      <w:r>
        <w:rPr>
          <w:bCs/>
          <w:sz w:val="18"/>
          <w:szCs w:val="18"/>
        </w:rPr>
        <w:t>  </w:t>
      </w:r>
      <w:r w:rsidRPr="00CD1410">
        <w:rPr>
          <w:i/>
          <w:iCs/>
          <w:spacing w:val="-2"/>
          <w:sz w:val="18"/>
          <w:szCs w:val="18"/>
        </w:rPr>
        <w:t xml:space="preserve">Näringsidkaren ska vid marknadsföring av kreditavtal </w:t>
      </w:r>
      <w:r w:rsidRPr="00CD1410">
        <w:rPr>
          <w:spacing w:val="-2"/>
          <w:sz w:val="18"/>
          <w:szCs w:val="18"/>
        </w:rPr>
        <w:t xml:space="preserve">även lämna en särskild upplysning med information om att </w:t>
      </w:r>
      <w:r w:rsidRPr="00CD1410">
        <w:rPr>
          <w:i/>
          <w:iCs/>
          <w:spacing w:val="-2"/>
          <w:sz w:val="18"/>
          <w:szCs w:val="18"/>
        </w:rPr>
        <w:t>en kredit medför kostnader för konsumenten</w:t>
      </w:r>
      <w:r w:rsidRPr="009944F0">
        <w:rPr>
          <w:spacing w:val="-2"/>
          <w:sz w:val="18"/>
          <w:szCs w:val="18"/>
        </w:rPr>
        <w:t>.</w:t>
      </w:r>
      <w:r w:rsidRPr="00CD1410">
        <w:rPr>
          <w:i/>
          <w:iCs/>
          <w:spacing w:val="-2"/>
          <w:sz w:val="18"/>
          <w:szCs w:val="18"/>
        </w:rPr>
        <w:t xml:space="preserve"> </w:t>
      </w:r>
      <w:r w:rsidRPr="00CD1410">
        <w:rPr>
          <w:spacing w:val="-2"/>
          <w:sz w:val="18"/>
          <w:szCs w:val="18"/>
        </w:rPr>
        <w:t>Upplysningen ska också innehålla information om riskerna med skuldsättning och om vart konsumenten kan vända sig för att få stöd i budget- och skuldfrågor.</w:t>
      </w:r>
    </w:p>
    <w:p w14:paraId="2C355C92" w14:textId="77777777" w:rsidR="00D67215" w:rsidRPr="00557605" w:rsidRDefault="00D67215" w:rsidP="008E7F88">
      <w:pPr>
        <w:pStyle w:val="Brdtextmedindrag"/>
        <w:rPr>
          <w:spacing w:val="-2"/>
          <w:sz w:val="18"/>
          <w:szCs w:val="18"/>
        </w:rPr>
      </w:pPr>
      <w:r w:rsidRPr="00557605">
        <w:rPr>
          <w:spacing w:val="-2"/>
          <w:sz w:val="18"/>
          <w:szCs w:val="18"/>
        </w:rPr>
        <w:t>Regeringen eller den myndighet som regeringen bestämmer får meddela före</w:t>
      </w:r>
      <w:r w:rsidRPr="00557605">
        <w:rPr>
          <w:spacing w:val="-2"/>
          <w:sz w:val="18"/>
          <w:szCs w:val="18"/>
        </w:rPr>
        <w:softHyphen/>
        <w:t>skrifter om innehållet i upplysningen och om hur den ska lämnas i marknadsföringen.</w:t>
      </w:r>
    </w:p>
    <w:p w14:paraId="162D11B7" w14:textId="77777777" w:rsidR="00D67215" w:rsidRDefault="00D67215" w:rsidP="008E7F88">
      <w:pPr>
        <w:pStyle w:val="Brdtextmedindrag"/>
        <w:ind w:firstLine="0"/>
      </w:pPr>
    </w:p>
    <w:p w14:paraId="5A0D4BF2" w14:textId="77777777" w:rsidR="00D67215" w:rsidRPr="000261E1" w:rsidRDefault="00D67215" w:rsidP="008E7F88">
      <w:pPr>
        <w:pStyle w:val="Brdtextmedindrag"/>
        <w:ind w:firstLine="0"/>
        <w:rPr>
          <w:spacing w:val="-2"/>
        </w:rPr>
      </w:pPr>
      <w:r w:rsidRPr="000261E1">
        <w:rPr>
          <w:spacing w:val="-2"/>
        </w:rPr>
        <w:t>Paragrafen innehåller bestämmelser om information vid marknadsföring av kreditavtal som kompletterar bestämmelserna i 7 §. Överväganden</w:t>
      </w:r>
      <w:r>
        <w:rPr>
          <w:spacing w:val="-2"/>
        </w:rPr>
        <w:t>a</w:t>
      </w:r>
      <w:r w:rsidRPr="000261E1">
        <w:rPr>
          <w:spacing w:val="-2"/>
        </w:rPr>
        <w:t xml:space="preserve"> finns i avsnitt 5.5.</w:t>
      </w:r>
    </w:p>
    <w:p w14:paraId="4B27566C" w14:textId="77777777" w:rsidR="00D67215" w:rsidRDefault="00D67215" w:rsidP="008E7F88">
      <w:pPr>
        <w:pStyle w:val="Brdtextmedindrag"/>
      </w:pPr>
      <w:r>
        <w:t xml:space="preserve">Ändringen i </w:t>
      </w:r>
      <w:r w:rsidRPr="00687FEC">
        <w:rPr>
          <w:i/>
          <w:iCs/>
        </w:rPr>
        <w:t>första stycke</w:t>
      </w:r>
      <w:r>
        <w:rPr>
          <w:i/>
          <w:iCs/>
        </w:rPr>
        <w:t xml:space="preserve">t </w:t>
      </w:r>
      <w:r>
        <w:t>innebär att hänvisningen till en högkostnads</w:t>
      </w:r>
      <w:r>
        <w:softHyphen/>
        <w:t>kredit tas bort och att det i stället anges att bestämmelserna gäller vid mark</w:t>
      </w:r>
      <w:r>
        <w:softHyphen/>
        <w:t xml:space="preserve">nadsföring av kreditavtal. Det innebär att bestämmelserna får ett utökat tillämpningsområde och generellt gäller för krediter som omfattas av lagen, om inte något annat är särskilt föreskrivet. Även lydelsen av den upplysning som ska lämnas ändras till att avse information om att en kredit medför kostnader för konsumenten. Övriga ändringar är redaktionella. </w:t>
      </w:r>
    </w:p>
    <w:p w14:paraId="3F2B44C0" w14:textId="77777777" w:rsidR="00D67215" w:rsidRPr="000261E1" w:rsidRDefault="00D67215" w:rsidP="008E7F88">
      <w:pPr>
        <w:pStyle w:val="Brdtextmedindrag"/>
        <w:rPr>
          <w:spacing w:val="-2"/>
        </w:rPr>
      </w:pPr>
      <w:r w:rsidRPr="000261E1">
        <w:rPr>
          <w:spacing w:val="-2"/>
        </w:rPr>
        <w:t>Av 4 § framgår att vissa krediter undantas från bestämmelsernas tillämp</w:t>
      </w:r>
      <w:r w:rsidRPr="000261E1">
        <w:rPr>
          <w:spacing w:val="-2"/>
        </w:rPr>
        <w:softHyphen/>
        <w:t>ningsområde. Det gäller räntefria krediter, inklusive räntefria kontokrediter, som inte är förbundna med mer än en obetydlig avgift och som ska betalas tillbaka inom tre månader (första och andra styckena) och bostadskredit</w:t>
      </w:r>
      <w:r>
        <w:rPr>
          <w:spacing w:val="-2"/>
        </w:rPr>
        <w:t>er</w:t>
      </w:r>
      <w:r w:rsidRPr="000261E1">
        <w:rPr>
          <w:spacing w:val="-2"/>
        </w:rPr>
        <w:t xml:space="preserve"> (fjärde stycket). </w:t>
      </w:r>
    </w:p>
    <w:p w14:paraId="79F95994" w14:textId="77777777" w:rsidR="00D67215" w:rsidRDefault="00D67215" w:rsidP="008E7F88">
      <w:pPr>
        <w:pStyle w:val="Brdtextmedindrag"/>
      </w:pPr>
      <w:r>
        <w:t xml:space="preserve">I 11 § finns bestämmelser om marknadsrättsliga påföljder vid utebliven information.  </w:t>
      </w:r>
    </w:p>
    <w:p w14:paraId="6DEE8F2E" w14:textId="77777777" w:rsidR="00D67215" w:rsidRPr="0019077E" w:rsidRDefault="00D67215" w:rsidP="008E7F88">
      <w:pPr>
        <w:pStyle w:val="Rubrik3utannumrering"/>
      </w:pPr>
      <w:r w:rsidRPr="0099359A">
        <w:t>R</w:t>
      </w:r>
      <w:r w:rsidRPr="00DB14E9">
        <w:t>äntetak</w:t>
      </w:r>
      <w:r>
        <w:t xml:space="preserve"> och </w:t>
      </w:r>
      <w:r w:rsidRPr="00E107A1">
        <w:t>kostnadstak</w:t>
      </w:r>
    </w:p>
    <w:p w14:paraId="73F7C0D5" w14:textId="77777777" w:rsidR="00D67215" w:rsidRPr="00A20966" w:rsidRDefault="00D67215" w:rsidP="008E7F88">
      <w:pPr>
        <w:pStyle w:val="Brdtextmedindrag"/>
        <w:ind w:firstLine="0"/>
        <w:rPr>
          <w:sz w:val="18"/>
          <w:szCs w:val="18"/>
        </w:rPr>
      </w:pPr>
      <w:r w:rsidRPr="00A20966">
        <w:rPr>
          <w:b/>
          <w:bCs/>
          <w:sz w:val="18"/>
          <w:szCs w:val="18"/>
        </w:rPr>
        <w:t>19</w:t>
      </w:r>
      <w:r>
        <w:rPr>
          <w:sz w:val="18"/>
          <w:szCs w:val="18"/>
        </w:rPr>
        <w:t> </w:t>
      </w:r>
      <w:r w:rsidRPr="00A20966">
        <w:rPr>
          <w:b/>
          <w:bCs/>
          <w:sz w:val="18"/>
          <w:szCs w:val="18"/>
        </w:rPr>
        <w:t>a</w:t>
      </w:r>
      <w:r>
        <w:rPr>
          <w:sz w:val="18"/>
          <w:szCs w:val="18"/>
        </w:rPr>
        <w:t> </w:t>
      </w:r>
      <w:r w:rsidRPr="00A20966">
        <w:rPr>
          <w:b/>
          <w:bCs/>
          <w:sz w:val="18"/>
          <w:szCs w:val="18"/>
        </w:rPr>
        <w:t>§</w:t>
      </w:r>
      <w:bookmarkStart w:id="35" w:name="_Hlk169991696"/>
      <w:r>
        <w:rPr>
          <w:sz w:val="18"/>
          <w:szCs w:val="18"/>
        </w:rPr>
        <w:t>  </w:t>
      </w:r>
      <w:r w:rsidRPr="00A20966">
        <w:rPr>
          <w:i/>
          <w:iCs/>
          <w:sz w:val="18"/>
          <w:szCs w:val="18"/>
        </w:rPr>
        <w:t>Krediträntan eller dröjsmålsräntan per år får inte</w:t>
      </w:r>
      <w:r w:rsidRPr="00A20966">
        <w:rPr>
          <w:sz w:val="18"/>
          <w:szCs w:val="18"/>
        </w:rPr>
        <w:t xml:space="preserve"> överstiga den vid varje tid gällande referensräntan enligt 9 § räntelagen (1975:635) med ett tillägg av </w:t>
      </w:r>
      <w:r w:rsidRPr="00A20966">
        <w:rPr>
          <w:i/>
          <w:iCs/>
          <w:sz w:val="18"/>
          <w:szCs w:val="18"/>
        </w:rPr>
        <w:t>20</w:t>
      </w:r>
      <w:r w:rsidRPr="00A20966">
        <w:rPr>
          <w:sz w:val="18"/>
          <w:szCs w:val="18"/>
        </w:rPr>
        <w:t xml:space="preserve"> procentenheter.</w:t>
      </w:r>
      <w:bookmarkEnd w:id="35"/>
    </w:p>
    <w:p w14:paraId="02ADA597" w14:textId="77777777" w:rsidR="00D67215" w:rsidRPr="00A20966" w:rsidRDefault="00D67215" w:rsidP="008E7F88">
      <w:pPr>
        <w:pStyle w:val="Brdtextmedindrag"/>
        <w:rPr>
          <w:sz w:val="18"/>
          <w:szCs w:val="18"/>
        </w:rPr>
      </w:pPr>
      <w:r w:rsidRPr="00A20966">
        <w:rPr>
          <w:sz w:val="18"/>
          <w:szCs w:val="18"/>
        </w:rPr>
        <w:t xml:space="preserve">En konsument som är i dröjsmål med betalning av en </w:t>
      </w:r>
      <w:r w:rsidRPr="00A20966">
        <w:rPr>
          <w:i/>
          <w:iCs/>
          <w:sz w:val="18"/>
          <w:szCs w:val="18"/>
        </w:rPr>
        <w:t>kredit</w:t>
      </w:r>
      <w:r w:rsidRPr="00A20966">
        <w:rPr>
          <w:sz w:val="18"/>
          <w:szCs w:val="18"/>
        </w:rPr>
        <w:t xml:space="preserve"> är inte skyldig att betala någon annan form av ersättning med anledning av dröjsmålet än dröjsmåls</w:t>
      </w:r>
      <w:r>
        <w:rPr>
          <w:sz w:val="18"/>
          <w:szCs w:val="18"/>
        </w:rPr>
        <w:softHyphen/>
      </w:r>
      <w:r w:rsidRPr="00A20966">
        <w:rPr>
          <w:sz w:val="18"/>
          <w:szCs w:val="18"/>
        </w:rPr>
        <w:t>ränta.</w:t>
      </w:r>
    </w:p>
    <w:p w14:paraId="5AB64F38" w14:textId="77777777" w:rsidR="00D67215" w:rsidRPr="007B5E2E" w:rsidRDefault="00D67215" w:rsidP="008E7F88">
      <w:pPr>
        <w:pStyle w:val="Brdtextmedindrag"/>
        <w:ind w:firstLine="0"/>
        <w:rPr>
          <w:b/>
          <w:bCs/>
        </w:rPr>
      </w:pPr>
    </w:p>
    <w:p w14:paraId="1F0A0E7C" w14:textId="77777777" w:rsidR="00D67215" w:rsidRDefault="00D67215" w:rsidP="008E7F88">
      <w:pPr>
        <w:pStyle w:val="Brdtextmedindrag"/>
        <w:ind w:firstLine="0"/>
      </w:pPr>
      <w:bookmarkStart w:id="36" w:name="_Hlk162896710"/>
      <w:r>
        <w:lastRenderedPageBreak/>
        <w:t>I paragrafen finns bestämmelser om räntetak för kreditränta och dröjsmåls</w:t>
      </w:r>
      <w:r>
        <w:softHyphen/>
        <w:t>ränta och om vilken ersättning som kreditgivare får ta ut med anledning av dröjsmål med betalningen. Övervägandena finns i avsnitt 5.1.</w:t>
      </w:r>
    </w:p>
    <w:p w14:paraId="5FDA6E2E" w14:textId="77777777" w:rsidR="00D67215" w:rsidRPr="009A6E4F" w:rsidRDefault="00D67215" w:rsidP="008E7F88">
      <w:pPr>
        <w:pStyle w:val="Brdtextmedindrag"/>
        <w:rPr>
          <w:spacing w:val="-2"/>
        </w:rPr>
      </w:pPr>
      <w:r w:rsidRPr="009A6E4F">
        <w:rPr>
          <w:spacing w:val="-2"/>
        </w:rPr>
        <w:t xml:space="preserve">I </w:t>
      </w:r>
      <w:r w:rsidRPr="009A6E4F">
        <w:rPr>
          <w:i/>
          <w:iCs/>
          <w:spacing w:val="-2"/>
        </w:rPr>
        <w:t xml:space="preserve">första stycket </w:t>
      </w:r>
      <w:r w:rsidRPr="009A6E4F">
        <w:rPr>
          <w:spacing w:val="-2"/>
        </w:rPr>
        <w:t>tas hänvisningen till en högkostnadskredit bort</w:t>
      </w:r>
      <w:bookmarkEnd w:id="36"/>
      <w:r w:rsidRPr="009A6E4F">
        <w:rPr>
          <w:spacing w:val="-2"/>
        </w:rPr>
        <w:t>. Det inne</w:t>
      </w:r>
      <w:r w:rsidRPr="009A6E4F">
        <w:rPr>
          <w:spacing w:val="-2"/>
        </w:rPr>
        <w:softHyphen/>
        <w:t>bär att bestämmelserna</w:t>
      </w:r>
      <w:r>
        <w:rPr>
          <w:spacing w:val="-2"/>
        </w:rPr>
        <w:t xml:space="preserve"> om räntetak </w:t>
      </w:r>
      <w:r w:rsidRPr="009A6E4F">
        <w:rPr>
          <w:spacing w:val="-2"/>
        </w:rPr>
        <w:t xml:space="preserve">får ett utvidgat tillämpningsområde och generellt gäller </w:t>
      </w:r>
      <w:r>
        <w:rPr>
          <w:spacing w:val="-2"/>
        </w:rPr>
        <w:t xml:space="preserve">för </w:t>
      </w:r>
      <w:r w:rsidRPr="009A6E4F">
        <w:rPr>
          <w:spacing w:val="-2"/>
        </w:rPr>
        <w:t>kredit</w:t>
      </w:r>
      <w:r>
        <w:rPr>
          <w:spacing w:val="-2"/>
        </w:rPr>
        <w:t>er</w:t>
      </w:r>
      <w:r w:rsidRPr="009A6E4F">
        <w:rPr>
          <w:spacing w:val="-2"/>
        </w:rPr>
        <w:t xml:space="preserve"> som omfattas av lagen, om </w:t>
      </w:r>
      <w:r>
        <w:rPr>
          <w:spacing w:val="-2"/>
        </w:rPr>
        <w:t>inte något annat</w:t>
      </w:r>
      <w:r w:rsidRPr="009A6E4F">
        <w:rPr>
          <w:spacing w:val="-2"/>
        </w:rPr>
        <w:t xml:space="preserve"> </w:t>
      </w:r>
      <w:r>
        <w:rPr>
          <w:spacing w:val="-2"/>
        </w:rPr>
        <w:t xml:space="preserve">är </w:t>
      </w:r>
      <w:r w:rsidRPr="009A6E4F">
        <w:rPr>
          <w:spacing w:val="-2"/>
        </w:rPr>
        <w:t>särskilt</w:t>
      </w:r>
      <w:r>
        <w:rPr>
          <w:spacing w:val="-2"/>
        </w:rPr>
        <w:t xml:space="preserve"> föreskrivet</w:t>
      </w:r>
      <w:r w:rsidRPr="009A6E4F">
        <w:rPr>
          <w:spacing w:val="-2"/>
        </w:rPr>
        <w:t xml:space="preserve">. Vidare sänks räntetaket från 40 till 20 procentenheter </w:t>
      </w:r>
      <w:r>
        <w:rPr>
          <w:spacing w:val="-2"/>
        </w:rPr>
        <w:t>jämte</w:t>
      </w:r>
      <w:r w:rsidRPr="009A6E4F">
        <w:rPr>
          <w:spacing w:val="-2"/>
        </w:rPr>
        <w:t xml:space="preserve"> referensräntan enligt 9 § räntelagen.</w:t>
      </w:r>
    </w:p>
    <w:p w14:paraId="59C1D152" w14:textId="77777777" w:rsidR="00D67215" w:rsidRPr="00924818" w:rsidRDefault="00D67215" w:rsidP="008E7F88">
      <w:pPr>
        <w:pStyle w:val="Brdtextmedindrag"/>
      </w:pPr>
      <w:r>
        <w:t xml:space="preserve">Ändringen i </w:t>
      </w:r>
      <w:r w:rsidRPr="00AB74C2">
        <w:rPr>
          <w:i/>
          <w:iCs/>
        </w:rPr>
        <w:t>andra stycket</w:t>
      </w:r>
      <w:r>
        <w:t xml:space="preserve"> innebär att hänvisningen till en högkostnads</w:t>
      </w:r>
      <w:r>
        <w:softHyphen/>
        <w:t>kredit ersätts med en hänvisning till en kredit. Bestämmelsen om att en konsument vid dröjsmål med betalning inte är skyldig att betala någon annan ersättning med anledning av dröjsmålet än dröjsmålsränta blir där</w:t>
      </w:r>
      <w:r>
        <w:softHyphen/>
        <w:t>med generellt tillämplig på krediter som omfattas av lagen, om inte något annat är särskilt föreskrivet.</w:t>
      </w:r>
    </w:p>
    <w:p w14:paraId="7B88253B" w14:textId="77777777" w:rsidR="00D67215" w:rsidRDefault="00D67215" w:rsidP="008E7F88">
      <w:pPr>
        <w:pStyle w:val="Brdtextmedindrag"/>
      </w:pPr>
      <w:r>
        <w:t>Av 4 § fjärde stycket framgår att bestämmelserna inte gäller för bostads</w:t>
      </w:r>
      <w:r>
        <w:softHyphen/>
        <w:t xml:space="preserve">krediter. </w:t>
      </w:r>
    </w:p>
    <w:p w14:paraId="31093E99" w14:textId="77777777" w:rsidR="00D67215" w:rsidRDefault="00D67215" w:rsidP="008E7F88">
      <w:pPr>
        <w:pStyle w:val="Brdtextmedindrag"/>
      </w:pPr>
    </w:p>
    <w:p w14:paraId="4AB3384A" w14:textId="77777777" w:rsidR="00D67215" w:rsidRPr="00116A0A" w:rsidRDefault="00D67215" w:rsidP="008E7F88">
      <w:pPr>
        <w:pStyle w:val="Brdtextmedindrag"/>
        <w:ind w:firstLine="0"/>
        <w:rPr>
          <w:spacing w:val="-2"/>
          <w:sz w:val="18"/>
          <w:szCs w:val="18"/>
        </w:rPr>
      </w:pPr>
      <w:r w:rsidRPr="00813E60">
        <w:rPr>
          <w:b/>
          <w:bCs/>
          <w:sz w:val="18"/>
          <w:szCs w:val="18"/>
        </w:rPr>
        <w:t>19</w:t>
      </w:r>
      <w:r>
        <w:rPr>
          <w:sz w:val="18"/>
          <w:szCs w:val="18"/>
        </w:rPr>
        <w:t> </w:t>
      </w:r>
      <w:r w:rsidRPr="00813E60">
        <w:rPr>
          <w:b/>
          <w:bCs/>
          <w:sz w:val="18"/>
          <w:szCs w:val="18"/>
        </w:rPr>
        <w:t>b</w:t>
      </w:r>
      <w:r>
        <w:rPr>
          <w:sz w:val="18"/>
          <w:szCs w:val="18"/>
        </w:rPr>
        <w:t> </w:t>
      </w:r>
      <w:r w:rsidRPr="00813E60">
        <w:rPr>
          <w:b/>
          <w:bCs/>
          <w:sz w:val="18"/>
          <w:szCs w:val="18"/>
        </w:rPr>
        <w:t>§</w:t>
      </w:r>
      <w:r>
        <w:rPr>
          <w:sz w:val="18"/>
          <w:szCs w:val="18"/>
        </w:rPr>
        <w:t>  </w:t>
      </w:r>
      <w:r w:rsidRPr="00116A0A">
        <w:rPr>
          <w:i/>
          <w:iCs/>
          <w:spacing w:val="-2"/>
          <w:sz w:val="18"/>
          <w:szCs w:val="18"/>
        </w:rPr>
        <w:t>Kostnaderna för</w:t>
      </w:r>
      <w:r w:rsidRPr="00116A0A">
        <w:rPr>
          <w:spacing w:val="-2"/>
          <w:sz w:val="18"/>
          <w:szCs w:val="18"/>
        </w:rPr>
        <w:t xml:space="preserve"> </w:t>
      </w:r>
      <w:r w:rsidRPr="00116A0A">
        <w:rPr>
          <w:i/>
          <w:iCs/>
          <w:spacing w:val="-2"/>
          <w:sz w:val="18"/>
          <w:szCs w:val="18"/>
        </w:rPr>
        <w:t>en kredit får</w:t>
      </w:r>
      <w:r w:rsidRPr="00116A0A">
        <w:rPr>
          <w:spacing w:val="-2"/>
          <w:sz w:val="18"/>
          <w:szCs w:val="18"/>
        </w:rPr>
        <w:t xml:space="preserve"> inte överstiga ett belopp som motsvarar kredit</w:t>
      </w:r>
      <w:r>
        <w:rPr>
          <w:spacing w:val="-2"/>
          <w:sz w:val="18"/>
          <w:szCs w:val="18"/>
        </w:rPr>
        <w:softHyphen/>
      </w:r>
      <w:r w:rsidRPr="00116A0A">
        <w:rPr>
          <w:spacing w:val="-2"/>
          <w:sz w:val="18"/>
          <w:szCs w:val="18"/>
        </w:rPr>
        <w:t xml:space="preserve">beloppet eller, i fråga om en kontokredit, varje enskilt utnyttjande av kreditbeloppet som konsumenten har gjort. </w:t>
      </w:r>
    </w:p>
    <w:p w14:paraId="58835E60" w14:textId="77777777" w:rsidR="00D67215" w:rsidRPr="00813E60" w:rsidRDefault="00D67215" w:rsidP="008E7F88">
      <w:pPr>
        <w:pStyle w:val="Brdtextmedindrag"/>
        <w:rPr>
          <w:sz w:val="18"/>
          <w:szCs w:val="18"/>
        </w:rPr>
      </w:pPr>
      <w:r w:rsidRPr="00813E60">
        <w:rPr>
          <w:sz w:val="18"/>
          <w:szCs w:val="18"/>
        </w:rPr>
        <w:t>Med kostnader i första stycket avses</w:t>
      </w:r>
    </w:p>
    <w:p w14:paraId="42C86D81" w14:textId="77777777" w:rsidR="00D67215" w:rsidRPr="00813E60" w:rsidRDefault="00D67215" w:rsidP="008E7F88">
      <w:pPr>
        <w:pStyle w:val="Brdtextmedindrag"/>
        <w:rPr>
          <w:sz w:val="18"/>
          <w:szCs w:val="18"/>
        </w:rPr>
      </w:pPr>
      <w:r w:rsidRPr="00813E60">
        <w:rPr>
          <w:sz w:val="18"/>
          <w:szCs w:val="18"/>
        </w:rPr>
        <w:t>1. kreditkostnader,</w:t>
      </w:r>
    </w:p>
    <w:p w14:paraId="1E1DC588" w14:textId="77777777" w:rsidR="00D67215" w:rsidRPr="00813E60" w:rsidRDefault="00D67215" w:rsidP="008E7F88">
      <w:pPr>
        <w:pStyle w:val="Brdtextmedindrag"/>
        <w:rPr>
          <w:sz w:val="18"/>
          <w:szCs w:val="18"/>
        </w:rPr>
      </w:pPr>
      <w:r w:rsidRPr="00813E60">
        <w:rPr>
          <w:sz w:val="18"/>
          <w:szCs w:val="18"/>
        </w:rPr>
        <w:t>2. dröjsmålsränta, och</w:t>
      </w:r>
    </w:p>
    <w:p w14:paraId="772FB9CF" w14:textId="77777777" w:rsidR="00D67215" w:rsidRPr="00813E60" w:rsidRDefault="00D67215" w:rsidP="008E7F88">
      <w:pPr>
        <w:pStyle w:val="Brdtextmedindrag"/>
        <w:rPr>
          <w:sz w:val="18"/>
          <w:szCs w:val="18"/>
        </w:rPr>
      </w:pPr>
      <w:r w:rsidRPr="00813E60">
        <w:rPr>
          <w:sz w:val="18"/>
          <w:szCs w:val="18"/>
        </w:rPr>
        <w:t>3. kostnader enligt lagen (1981:739) om ersättning för inkassokostnader m.m.</w:t>
      </w:r>
    </w:p>
    <w:p w14:paraId="7CF83E5F" w14:textId="77777777" w:rsidR="00D67215" w:rsidRDefault="00D67215" w:rsidP="008E7F88">
      <w:pPr>
        <w:pStyle w:val="Brdtextmedindrag"/>
        <w:rPr>
          <w:sz w:val="18"/>
          <w:szCs w:val="18"/>
        </w:rPr>
      </w:pPr>
      <w:r w:rsidRPr="00813E60">
        <w:rPr>
          <w:spacing w:val="-2"/>
          <w:sz w:val="18"/>
          <w:szCs w:val="18"/>
        </w:rPr>
        <w:t>Om kreditgivaren, eller någon annan som kreditgivaren har nära förbindelser med i den mening som avses i 1 kap. 6 § lagen (2004:297) om bank- och finansierings</w:t>
      </w:r>
      <w:r>
        <w:rPr>
          <w:spacing w:val="-2"/>
          <w:sz w:val="18"/>
          <w:szCs w:val="18"/>
        </w:rPr>
        <w:softHyphen/>
      </w:r>
      <w:r w:rsidRPr="00813E60">
        <w:rPr>
          <w:spacing w:val="-2"/>
          <w:sz w:val="18"/>
          <w:szCs w:val="18"/>
        </w:rPr>
        <w:t xml:space="preserve">rörelse, lämnar konsumenten en ny </w:t>
      </w:r>
      <w:r w:rsidRPr="00813E60">
        <w:rPr>
          <w:i/>
          <w:iCs/>
          <w:spacing w:val="-2"/>
          <w:sz w:val="18"/>
          <w:szCs w:val="18"/>
        </w:rPr>
        <w:t>kredit</w:t>
      </w:r>
      <w:r w:rsidRPr="00813E60">
        <w:rPr>
          <w:spacing w:val="-2"/>
          <w:sz w:val="18"/>
          <w:szCs w:val="18"/>
        </w:rPr>
        <w:t xml:space="preserve"> som helt eller delvis finansierar åter</w:t>
      </w:r>
      <w:r>
        <w:rPr>
          <w:spacing w:val="-2"/>
          <w:sz w:val="18"/>
          <w:szCs w:val="18"/>
        </w:rPr>
        <w:softHyphen/>
      </w:r>
      <w:r w:rsidRPr="00813E60">
        <w:rPr>
          <w:spacing w:val="-2"/>
          <w:sz w:val="18"/>
          <w:szCs w:val="18"/>
        </w:rPr>
        <w:t xml:space="preserve">betalning av den befintliga </w:t>
      </w:r>
      <w:r w:rsidRPr="00813E60">
        <w:rPr>
          <w:i/>
          <w:iCs/>
          <w:spacing w:val="-2"/>
          <w:sz w:val="18"/>
          <w:szCs w:val="18"/>
        </w:rPr>
        <w:t>krediten</w:t>
      </w:r>
      <w:r w:rsidRPr="00813E60">
        <w:rPr>
          <w:spacing w:val="-2"/>
          <w:sz w:val="18"/>
          <w:szCs w:val="18"/>
        </w:rPr>
        <w:t>, avses med kostnader i första stycket för den nya krediten även sådana kostnader som är hänförliga till den befintliga krediten</w:t>
      </w:r>
      <w:r w:rsidRPr="00813E60">
        <w:rPr>
          <w:sz w:val="18"/>
          <w:szCs w:val="18"/>
        </w:rPr>
        <w:t>.</w:t>
      </w:r>
    </w:p>
    <w:p w14:paraId="5A7DAC3C" w14:textId="77777777" w:rsidR="00D67215" w:rsidRPr="00754C09" w:rsidRDefault="00D67215" w:rsidP="008E7F88">
      <w:pPr>
        <w:pStyle w:val="Brdtextmedindrag"/>
        <w:rPr>
          <w:i/>
          <w:iCs/>
          <w:sz w:val="18"/>
          <w:szCs w:val="18"/>
        </w:rPr>
      </w:pPr>
      <w:r>
        <w:rPr>
          <w:i/>
          <w:iCs/>
          <w:sz w:val="18"/>
          <w:szCs w:val="18"/>
        </w:rPr>
        <w:t xml:space="preserve">Första–tredje styckena </w:t>
      </w:r>
      <w:r w:rsidRPr="00813E60">
        <w:rPr>
          <w:i/>
          <w:iCs/>
          <w:sz w:val="18"/>
          <w:szCs w:val="18"/>
        </w:rPr>
        <w:t xml:space="preserve">gäller inte för en kontokredit som huvudsakligen avser kreditköp eller för en kredit som avser kreditköp där kreditbeloppet </w:t>
      </w:r>
      <w:r>
        <w:rPr>
          <w:i/>
          <w:iCs/>
          <w:sz w:val="18"/>
          <w:szCs w:val="18"/>
        </w:rPr>
        <w:t>inte överstiger</w:t>
      </w:r>
      <w:r w:rsidRPr="00813E60">
        <w:rPr>
          <w:i/>
          <w:iCs/>
          <w:sz w:val="18"/>
          <w:szCs w:val="18"/>
        </w:rPr>
        <w:t xml:space="preserve"> två procent av det prisbasbelopp enligt 2 kap. 6 och 7 §§ socialförsäkringsbalken som gällde </w:t>
      </w:r>
      <w:r>
        <w:rPr>
          <w:i/>
          <w:iCs/>
          <w:sz w:val="18"/>
          <w:szCs w:val="18"/>
        </w:rPr>
        <w:t>när kredit</w:t>
      </w:r>
      <w:r w:rsidRPr="00813E60">
        <w:rPr>
          <w:i/>
          <w:iCs/>
          <w:sz w:val="18"/>
          <w:szCs w:val="18"/>
        </w:rPr>
        <w:t>avtalet</w:t>
      </w:r>
      <w:r>
        <w:rPr>
          <w:i/>
          <w:iCs/>
          <w:sz w:val="18"/>
          <w:szCs w:val="18"/>
        </w:rPr>
        <w:t xml:space="preserve"> ingicks</w:t>
      </w:r>
      <w:r w:rsidRPr="00813E60">
        <w:rPr>
          <w:i/>
          <w:iCs/>
          <w:sz w:val="18"/>
          <w:szCs w:val="18"/>
        </w:rPr>
        <w:t>.</w:t>
      </w:r>
    </w:p>
    <w:p w14:paraId="22455F07" w14:textId="77777777" w:rsidR="00D67215" w:rsidRPr="00813E60" w:rsidRDefault="00D67215" w:rsidP="008E7F88">
      <w:pPr>
        <w:pStyle w:val="Brdtextmedindrag"/>
        <w:ind w:firstLine="0"/>
      </w:pPr>
    </w:p>
    <w:p w14:paraId="5A5B523A" w14:textId="77777777" w:rsidR="00D67215" w:rsidRDefault="00D67215" w:rsidP="008E7F88">
      <w:pPr>
        <w:pStyle w:val="Brdtextmedindrag"/>
        <w:ind w:firstLine="0"/>
      </w:pPr>
      <w:r>
        <w:t>Paragrafen innehåller bestämmelser om kostnadstak. Övervägandena finns i avsnitt 5.2.</w:t>
      </w:r>
    </w:p>
    <w:p w14:paraId="7C6E6E3B" w14:textId="77777777" w:rsidR="00D67215" w:rsidRPr="00E66E5A" w:rsidRDefault="00D67215" w:rsidP="008E7F88">
      <w:pPr>
        <w:pStyle w:val="Brdtextmedindrag"/>
        <w:rPr>
          <w:spacing w:val="-2"/>
        </w:rPr>
      </w:pPr>
      <w:r w:rsidRPr="00E66E5A">
        <w:rPr>
          <w:spacing w:val="-2"/>
        </w:rPr>
        <w:t xml:space="preserve">Ändringarna i </w:t>
      </w:r>
      <w:r w:rsidRPr="00E66E5A">
        <w:rPr>
          <w:i/>
          <w:iCs/>
          <w:spacing w:val="-2"/>
        </w:rPr>
        <w:t xml:space="preserve">första </w:t>
      </w:r>
      <w:r w:rsidRPr="00C51406">
        <w:rPr>
          <w:spacing w:val="-2"/>
        </w:rPr>
        <w:t>och</w:t>
      </w:r>
      <w:r w:rsidRPr="00E66E5A">
        <w:rPr>
          <w:spacing w:val="-2"/>
        </w:rPr>
        <w:t xml:space="preserve"> </w:t>
      </w:r>
      <w:r w:rsidRPr="00E66E5A">
        <w:rPr>
          <w:i/>
          <w:iCs/>
          <w:spacing w:val="-2"/>
        </w:rPr>
        <w:t xml:space="preserve">tredje styckena </w:t>
      </w:r>
      <w:r w:rsidRPr="00E66E5A">
        <w:rPr>
          <w:spacing w:val="-2"/>
        </w:rPr>
        <w:t xml:space="preserve">innebär att hänvisningen till en högkostnadskredit ersätts med en hänvisning till en kredit. Det innebär att bestämmelserna om kostnadstak får ett utvidgat tillämpningsområde och generellt gäller för krediter som omfattas av lagen, om </w:t>
      </w:r>
      <w:r>
        <w:rPr>
          <w:spacing w:val="-2"/>
        </w:rPr>
        <w:t>inte något</w:t>
      </w:r>
      <w:r w:rsidRPr="00E66E5A">
        <w:rPr>
          <w:spacing w:val="-2"/>
        </w:rPr>
        <w:t xml:space="preserve"> annat är särskilt föreskrivet. </w:t>
      </w:r>
    </w:p>
    <w:p w14:paraId="3387D49B" w14:textId="77777777" w:rsidR="00D67215" w:rsidRDefault="00D67215" w:rsidP="008E7F88">
      <w:pPr>
        <w:pStyle w:val="Brdtextmedindrag"/>
        <w:rPr>
          <w:spacing w:val="-2"/>
        </w:rPr>
      </w:pPr>
      <w:r>
        <w:t xml:space="preserve">En sådan särskild föreskrift införs i ett nytt </w:t>
      </w:r>
      <w:r>
        <w:rPr>
          <w:i/>
          <w:iCs/>
        </w:rPr>
        <w:t xml:space="preserve">fjärde stycke. </w:t>
      </w:r>
      <w:r>
        <w:t xml:space="preserve">Av stycket framgår att bestämmelserna om kostnadstak inte gäller för kontokrediter som huvudsakligen avser kreditköp och krediter som avser kreditköp där kreditbeloppet inte överstiger två procent av det prisbasbelopp som gällde när avtalet ingicks. </w:t>
      </w:r>
      <w:r w:rsidRPr="00A20966">
        <w:rPr>
          <w:spacing w:val="-2"/>
        </w:rPr>
        <w:t xml:space="preserve">Vad som avses med </w:t>
      </w:r>
      <w:r>
        <w:rPr>
          <w:spacing w:val="-2"/>
        </w:rPr>
        <w:t>kontokredit</w:t>
      </w:r>
      <w:r w:rsidRPr="00A20966">
        <w:rPr>
          <w:spacing w:val="-2"/>
        </w:rPr>
        <w:t xml:space="preserve"> </w:t>
      </w:r>
      <w:r>
        <w:rPr>
          <w:spacing w:val="-2"/>
        </w:rPr>
        <w:t xml:space="preserve">och kreditköp </w:t>
      </w:r>
      <w:r w:rsidRPr="00A20966">
        <w:rPr>
          <w:spacing w:val="-2"/>
        </w:rPr>
        <w:t>framgår av definitione</w:t>
      </w:r>
      <w:r>
        <w:rPr>
          <w:spacing w:val="-2"/>
        </w:rPr>
        <w:t>n</w:t>
      </w:r>
      <w:r w:rsidRPr="00A20966">
        <w:rPr>
          <w:spacing w:val="-2"/>
        </w:rPr>
        <w:t xml:space="preserve"> av begreppe</w:t>
      </w:r>
      <w:r>
        <w:rPr>
          <w:spacing w:val="-2"/>
        </w:rPr>
        <w:t>n</w:t>
      </w:r>
      <w:r w:rsidRPr="00A20966">
        <w:rPr>
          <w:spacing w:val="-2"/>
        </w:rPr>
        <w:t xml:space="preserve"> i 2 §.</w:t>
      </w:r>
      <w:r>
        <w:rPr>
          <w:spacing w:val="-2"/>
        </w:rPr>
        <w:t xml:space="preserve"> </w:t>
      </w:r>
    </w:p>
    <w:p w14:paraId="7CF40BDB" w14:textId="77777777" w:rsidR="00D67215" w:rsidRPr="00617A7D" w:rsidRDefault="00D67215" w:rsidP="008E7F88">
      <w:pPr>
        <w:pStyle w:val="Brdtextmedindrag"/>
      </w:pPr>
      <w:r>
        <w:rPr>
          <w:spacing w:val="-2"/>
        </w:rPr>
        <w:t>Huvudsaklighetskriteriet när det gäller undantaget för kontokrediter – att en kredit huvudsakligen avser kreditköp – har samma innebörd som i hittills</w:t>
      </w:r>
      <w:r>
        <w:rPr>
          <w:spacing w:val="-2"/>
        </w:rPr>
        <w:softHyphen/>
        <w:t xml:space="preserve">varande definition av begreppet högkostnadskredit </w:t>
      </w:r>
      <w:r>
        <w:t>(prop. 2017/18:72 s. 60–61)</w:t>
      </w:r>
      <w:r>
        <w:rPr>
          <w:spacing w:val="-2"/>
        </w:rPr>
        <w:t xml:space="preserve">. </w:t>
      </w:r>
      <w:r>
        <w:t xml:space="preserve">Det innebär bl.a. att sådana kontokrediter som är knutna till kreditkort utfärdade av t.ex. banker eller andra kreditinstitut och som huvudsakligen </w:t>
      </w:r>
      <w:r>
        <w:lastRenderedPageBreak/>
        <w:t>är avsedda för köp av varor och tjänster inte omfattas, och att bedömningen av om huvudsaklighetskriteriet är uppfyllt eller inte ska utgå från kredit</w:t>
      </w:r>
      <w:r>
        <w:softHyphen/>
        <w:t>avtalets objektiva innehåll och inte från konsumentens egna avsikter med krediten. En kontokredit som är knuten till ett kreditkort som kan användas för kontantuttag men som har särskilda villkor knutna till uttagen, t.ex. särskilda uttagsavgifter, omfattas därmed inte av taket, eftersom krediten huvudsakligen får anses avse kreditköp. Ett exempel på en kontokredit som däremot inte huvudsakligen avser kreditköp och som därmed omfattas av kostnadstaket är en kredit som innebär att konsumen</w:t>
      </w:r>
      <w:r>
        <w:softHyphen/>
        <w:t>ten kan föra över medel till ett konto till vilket det är knutet ett debetkort (ett kort som är kopplat till ett bankkonto som debiteras direkt när en betalning eller ett uttag görs med kortet). Detta gäller alldeles oavsett om debet</w:t>
      </w:r>
      <w:r>
        <w:softHyphen/>
        <w:t>kortet och det till</w:t>
      </w:r>
      <w:r>
        <w:softHyphen/>
        <w:t>gängliga kreditbeloppet mestadels används för att köpa varor och tjänster.</w:t>
      </w:r>
      <w:r w:rsidRPr="00F05905">
        <w:t xml:space="preserve"> </w:t>
      </w:r>
      <w:r>
        <w:t>I ett sådant fall är det fråga om ett avtal där konsumenten mer fritt kan dispo</w:t>
      </w:r>
      <w:r>
        <w:softHyphen/>
        <w:t xml:space="preserve">nera över kreditbeloppet utanför kreditgivarens insyn eller kontroll. </w:t>
      </w:r>
    </w:p>
    <w:p w14:paraId="3977D0B0" w14:textId="77777777" w:rsidR="00D67215" w:rsidRDefault="00D67215" w:rsidP="008E7F88">
      <w:pPr>
        <w:pStyle w:val="Brdtextmedindrag"/>
      </w:pPr>
      <w:r>
        <w:t xml:space="preserve">Undantaget för kreditköp där kreditbeloppet vid kreditavtalets ingående inte överstiger två procent av prisbasbeloppet </w:t>
      </w:r>
      <w:r w:rsidRPr="00C6210E">
        <w:t>innebär att kostnadstaket inte gäller för dessa kreditköp. Att kostnadstaket avgränsas utifrån kredit</w:t>
      </w:r>
      <w:r>
        <w:softHyphen/>
      </w:r>
      <w:r w:rsidRPr="00C6210E">
        <w:t>beloppet kommer i de fall en handpenning utgår vid köpet medföra att det inte är priset på varan eller tjänsten</w:t>
      </w:r>
      <w:r>
        <w:t>,</w:t>
      </w:r>
      <w:r w:rsidRPr="00C6210E">
        <w:t xml:space="preserve"> utan kreditbeloppet som är utgångs</w:t>
      </w:r>
      <w:r>
        <w:softHyphen/>
      </w:r>
      <w:r w:rsidRPr="00C6210E">
        <w:t>punkt för kostnadstakets beräkning (jfr prop. 2009/10:242 s. 93).</w:t>
      </w:r>
      <w:r>
        <w:t xml:space="preserve"> </w:t>
      </w:r>
    </w:p>
    <w:p w14:paraId="448DBACA" w14:textId="77777777" w:rsidR="00D67215" w:rsidRDefault="00D67215" w:rsidP="008E7F88">
      <w:pPr>
        <w:pStyle w:val="Brdtextmedindrag"/>
      </w:pPr>
      <w:r>
        <w:t>Av 4 § fjärde stycket framgår att bestämmelserna inte gäller för bostads</w:t>
      </w:r>
      <w:r>
        <w:softHyphen/>
        <w:t xml:space="preserve">krediter. </w:t>
      </w:r>
    </w:p>
    <w:p w14:paraId="0C43C2D5" w14:textId="77777777" w:rsidR="00D67215" w:rsidRDefault="00D67215" w:rsidP="008E7F88">
      <w:pPr>
        <w:pStyle w:val="Brdtextmedindrag"/>
      </w:pPr>
      <w:r>
        <w:t xml:space="preserve">En bestämmelse om ett särskilt kostnadstak för uppläggningsavgifter, som omfattar fler krediter än förevarande paragraf, finns i 19 c §. </w:t>
      </w:r>
    </w:p>
    <w:p w14:paraId="1E962AFD" w14:textId="77777777" w:rsidR="00D67215" w:rsidRDefault="00D67215" w:rsidP="008E7F88">
      <w:pPr>
        <w:pStyle w:val="Brdtextmedindrag"/>
      </w:pPr>
    </w:p>
    <w:p w14:paraId="01FBFBF0" w14:textId="77777777" w:rsidR="00D67215" w:rsidRPr="003526B9" w:rsidRDefault="00D67215" w:rsidP="008E7F88">
      <w:pPr>
        <w:pStyle w:val="Brdtextmedindrag"/>
        <w:ind w:firstLine="0"/>
        <w:rPr>
          <w:i/>
          <w:iCs/>
          <w:sz w:val="18"/>
          <w:szCs w:val="18"/>
        </w:rPr>
      </w:pPr>
      <w:r w:rsidRPr="003526B9">
        <w:rPr>
          <w:b/>
          <w:bCs/>
          <w:i/>
          <w:iCs/>
          <w:sz w:val="18"/>
          <w:szCs w:val="18"/>
        </w:rPr>
        <w:t>19</w:t>
      </w:r>
      <w:r w:rsidRPr="003526B9">
        <w:rPr>
          <w:i/>
          <w:iCs/>
          <w:sz w:val="18"/>
          <w:szCs w:val="18"/>
        </w:rPr>
        <w:t> </w:t>
      </w:r>
      <w:r w:rsidRPr="00524F77">
        <w:rPr>
          <w:b/>
          <w:bCs/>
          <w:i/>
          <w:iCs/>
          <w:sz w:val="18"/>
          <w:szCs w:val="18"/>
        </w:rPr>
        <w:t>c</w:t>
      </w:r>
      <w:r w:rsidRPr="003526B9">
        <w:rPr>
          <w:i/>
          <w:iCs/>
          <w:sz w:val="18"/>
          <w:szCs w:val="18"/>
        </w:rPr>
        <w:t> </w:t>
      </w:r>
      <w:r w:rsidRPr="00524F77">
        <w:rPr>
          <w:b/>
          <w:bCs/>
          <w:i/>
          <w:iCs/>
          <w:sz w:val="18"/>
          <w:szCs w:val="18"/>
        </w:rPr>
        <w:t>§</w:t>
      </w:r>
      <w:r>
        <w:rPr>
          <w:i/>
          <w:iCs/>
          <w:sz w:val="18"/>
          <w:szCs w:val="18"/>
        </w:rPr>
        <w:t>  K</w:t>
      </w:r>
      <w:r w:rsidRPr="003526B9">
        <w:rPr>
          <w:i/>
          <w:iCs/>
          <w:sz w:val="18"/>
          <w:szCs w:val="18"/>
        </w:rPr>
        <w:t>reditkostnad</w:t>
      </w:r>
      <w:r>
        <w:rPr>
          <w:i/>
          <w:iCs/>
          <w:sz w:val="18"/>
          <w:szCs w:val="18"/>
        </w:rPr>
        <w:t>en får i den del</w:t>
      </w:r>
      <w:r w:rsidRPr="003526B9">
        <w:rPr>
          <w:i/>
          <w:iCs/>
          <w:sz w:val="18"/>
          <w:szCs w:val="18"/>
        </w:rPr>
        <w:t xml:space="preserve"> som avser</w:t>
      </w:r>
      <w:r>
        <w:rPr>
          <w:i/>
          <w:iCs/>
          <w:sz w:val="18"/>
          <w:szCs w:val="18"/>
        </w:rPr>
        <w:t xml:space="preserve"> avgift för</w:t>
      </w:r>
      <w:r w:rsidRPr="003526B9">
        <w:rPr>
          <w:i/>
          <w:iCs/>
          <w:sz w:val="18"/>
          <w:szCs w:val="18"/>
        </w:rPr>
        <w:t xml:space="preserve"> uppläggning av en kredit inte överstiga en procent av det prisbasbelopp enligt 2</w:t>
      </w:r>
      <w:r>
        <w:rPr>
          <w:i/>
          <w:iCs/>
          <w:sz w:val="18"/>
          <w:szCs w:val="18"/>
        </w:rPr>
        <w:t> </w:t>
      </w:r>
      <w:r w:rsidRPr="003526B9">
        <w:rPr>
          <w:i/>
          <w:iCs/>
          <w:sz w:val="18"/>
          <w:szCs w:val="18"/>
        </w:rPr>
        <w:t>kap</w:t>
      </w:r>
      <w:r>
        <w:rPr>
          <w:i/>
          <w:iCs/>
          <w:sz w:val="18"/>
          <w:szCs w:val="18"/>
        </w:rPr>
        <w:t>.</w:t>
      </w:r>
      <w:r w:rsidRPr="003526B9">
        <w:rPr>
          <w:i/>
          <w:iCs/>
          <w:sz w:val="18"/>
          <w:szCs w:val="18"/>
        </w:rPr>
        <w:t xml:space="preserve"> 6 och 7</w:t>
      </w:r>
      <w:r>
        <w:rPr>
          <w:i/>
          <w:iCs/>
          <w:sz w:val="18"/>
          <w:szCs w:val="18"/>
        </w:rPr>
        <w:t> </w:t>
      </w:r>
      <w:r w:rsidRPr="003526B9">
        <w:rPr>
          <w:i/>
          <w:iCs/>
          <w:sz w:val="18"/>
          <w:szCs w:val="18"/>
        </w:rPr>
        <w:t>§§ social</w:t>
      </w:r>
      <w:r>
        <w:rPr>
          <w:i/>
          <w:iCs/>
          <w:sz w:val="18"/>
          <w:szCs w:val="18"/>
        </w:rPr>
        <w:softHyphen/>
      </w:r>
      <w:r w:rsidRPr="003526B9">
        <w:rPr>
          <w:i/>
          <w:iCs/>
          <w:sz w:val="18"/>
          <w:szCs w:val="18"/>
        </w:rPr>
        <w:t>försäkringsbalken som gällde när kreditavtalet ingicks.</w:t>
      </w:r>
    </w:p>
    <w:p w14:paraId="3AFCD95D" w14:textId="77777777" w:rsidR="00D67215" w:rsidRDefault="00D67215" w:rsidP="008E7F88">
      <w:pPr>
        <w:pStyle w:val="Brdtextmedindrag"/>
        <w:ind w:firstLine="0"/>
        <w:rPr>
          <w:sz w:val="18"/>
          <w:szCs w:val="18"/>
        </w:rPr>
      </w:pPr>
    </w:p>
    <w:p w14:paraId="112BA0F4" w14:textId="77777777" w:rsidR="00D67215" w:rsidRDefault="00D67215" w:rsidP="008E7F88">
      <w:pPr>
        <w:pStyle w:val="Brdtextmedindrag"/>
        <w:ind w:firstLine="0"/>
      </w:pPr>
      <w:r w:rsidRPr="007901E9">
        <w:t>Paragrafen</w:t>
      </w:r>
      <w:r>
        <w:t>, som</w:t>
      </w:r>
      <w:r w:rsidRPr="007901E9">
        <w:t xml:space="preserve"> är ny</w:t>
      </w:r>
      <w:r>
        <w:t>, innehåller en bestämmelse om ett särskilt kostnads</w:t>
      </w:r>
      <w:r>
        <w:softHyphen/>
        <w:t xml:space="preserve">tak för uppläggningsavgifter. Övervägandena finns i avsnitt 5.2. </w:t>
      </w:r>
    </w:p>
    <w:p w14:paraId="51CA64CA" w14:textId="77777777" w:rsidR="00D67215" w:rsidRDefault="00D67215" w:rsidP="008E7F88">
      <w:pPr>
        <w:pStyle w:val="Brdtextmedindrag"/>
      </w:pPr>
      <w:r>
        <w:t xml:space="preserve">I bestämmelsen regleras ett tak för den ersättning som en konsument ska betala för en kreditgivares administrativa kostnader för uppläggning av en kredit, bl.a. kostnader för kreditprövning (jfr bl.a. prop. 1991/92:83 s. 43 och 118 och prop. 2011/12:28 s. 15). Ersättningen får inte vara högre än </w:t>
      </w:r>
      <w:r w:rsidRPr="007901E9">
        <w:t>en procent av det prisbasbelopp som gällde när kreditavtalet ingicks.</w:t>
      </w:r>
    </w:p>
    <w:p w14:paraId="5C898368" w14:textId="77777777" w:rsidR="00D67215" w:rsidRDefault="00D67215" w:rsidP="008E7F88">
      <w:pPr>
        <w:pStyle w:val="Brdtextmedindrag"/>
      </w:pPr>
      <w:r>
        <w:t xml:space="preserve">Av 18 § första stycket följer att en konsument är skyldig att betala en avgift för uppläggningskostnader endast om det har avtalats och om sådan ersättning avser faktiska kostnader som kreditgivaren har för krediten. </w:t>
      </w:r>
      <w:r w:rsidRPr="005000A6">
        <w:t xml:space="preserve">Det innebär att en </w:t>
      </w:r>
      <w:r>
        <w:t>kostnad</w:t>
      </w:r>
      <w:r w:rsidRPr="005000A6">
        <w:t xml:space="preserve"> som i och för sig ryms inom taket för uppläggnings</w:t>
      </w:r>
      <w:r>
        <w:softHyphen/>
      </w:r>
      <w:r w:rsidRPr="005000A6">
        <w:t xml:space="preserve">avgifter ändå kan bedömas stå i strid med 18 §. </w:t>
      </w:r>
      <w:r>
        <w:t xml:space="preserve">Det förhållandet att det finns ett tak för uppläggningsavgifter påverkar inte heller vad som i det enskilda fallet anses som oskäligt. </w:t>
      </w:r>
    </w:p>
    <w:p w14:paraId="22830772" w14:textId="77777777" w:rsidR="00D67215" w:rsidRDefault="00D67215" w:rsidP="008E7F88">
      <w:pPr>
        <w:pStyle w:val="Brdtextmedindrag"/>
      </w:pPr>
      <w:r>
        <w:t>En uppläggningsavgift omfattas i egenskap av en kreditkostnad även av kostnadstaket i 19 b §. Det innebär bl.a. att den beloppsgräns som före</w:t>
      </w:r>
      <w:r>
        <w:softHyphen/>
        <w:t>varande bestämmelse medger inte kan utnyttjas fullt ut om kreditbeloppet är lägre än en procent av prisbasbeloppet som gällde när avtalet ingicks.</w:t>
      </w:r>
    </w:p>
    <w:p w14:paraId="17C17204" w14:textId="77777777" w:rsidR="00D67215" w:rsidRDefault="00D67215" w:rsidP="008E7F88">
      <w:pPr>
        <w:pStyle w:val="Brdtextmedindrag"/>
      </w:pPr>
      <w:r>
        <w:t xml:space="preserve">Ett villkor som strider mot bestämmelsen i förevarande paragraf är utan verkan mot konsumenten (5 §). En näringsidkare som använder ett sådant </w:t>
      </w:r>
      <w:r>
        <w:lastRenderedPageBreak/>
        <w:t>villkor kan förbjudas att i framtiden i liknande fall använda samma eller väsentligen samma villkor i enlighet med 3 § lagen (1994:1512) om avtals</w:t>
      </w:r>
      <w:r>
        <w:softHyphen/>
        <w:t xml:space="preserve">villkor i konsumentförhållanden. </w:t>
      </w:r>
    </w:p>
    <w:p w14:paraId="733FAF82" w14:textId="77777777" w:rsidR="00D67215" w:rsidRDefault="00D67215" w:rsidP="008E7F88">
      <w:pPr>
        <w:pStyle w:val="Brdtextmedindrag"/>
      </w:pPr>
      <w:r>
        <w:t>Av 4 § fjärde stycket framgår att bestämmelsen inte gäller för bostads</w:t>
      </w:r>
      <w:r>
        <w:softHyphen/>
        <w:t>krediter.</w:t>
      </w:r>
    </w:p>
    <w:p w14:paraId="6D3D06EF" w14:textId="77777777" w:rsidR="00D67215" w:rsidRPr="0019077E" w:rsidRDefault="00D67215" w:rsidP="008E7F88">
      <w:pPr>
        <w:pStyle w:val="Rubrik3utannumrering"/>
      </w:pPr>
      <w:r w:rsidRPr="005F3A74">
        <w:t>Förlängning av löptiden</w:t>
      </w:r>
    </w:p>
    <w:p w14:paraId="593FF0A4" w14:textId="77777777" w:rsidR="00D67215" w:rsidRPr="008806B1" w:rsidRDefault="00D67215" w:rsidP="008E7F88">
      <w:pPr>
        <w:pStyle w:val="Brdtextmedindrag"/>
        <w:ind w:firstLine="0"/>
        <w:rPr>
          <w:sz w:val="18"/>
          <w:szCs w:val="18"/>
        </w:rPr>
      </w:pPr>
      <w:r w:rsidRPr="008806B1">
        <w:rPr>
          <w:b/>
          <w:bCs/>
          <w:sz w:val="18"/>
          <w:szCs w:val="18"/>
        </w:rPr>
        <w:t>36</w:t>
      </w:r>
      <w:r w:rsidRPr="008806B1">
        <w:rPr>
          <w:sz w:val="18"/>
          <w:szCs w:val="18"/>
        </w:rPr>
        <w:t> </w:t>
      </w:r>
      <w:r w:rsidRPr="008806B1">
        <w:rPr>
          <w:b/>
          <w:bCs/>
          <w:sz w:val="18"/>
          <w:szCs w:val="18"/>
        </w:rPr>
        <w:t>a</w:t>
      </w:r>
      <w:r w:rsidRPr="008806B1">
        <w:rPr>
          <w:sz w:val="18"/>
          <w:szCs w:val="18"/>
        </w:rPr>
        <w:t> </w:t>
      </w:r>
      <w:r w:rsidRPr="008806B1">
        <w:rPr>
          <w:b/>
          <w:bCs/>
          <w:sz w:val="18"/>
          <w:szCs w:val="18"/>
        </w:rPr>
        <w:t>§</w:t>
      </w:r>
      <w:r w:rsidRPr="008806B1">
        <w:rPr>
          <w:sz w:val="18"/>
          <w:szCs w:val="18"/>
        </w:rPr>
        <w:t xml:space="preserve">  Löptiden för en </w:t>
      </w:r>
      <w:r w:rsidRPr="008806B1">
        <w:rPr>
          <w:i/>
          <w:iCs/>
          <w:sz w:val="18"/>
          <w:szCs w:val="18"/>
        </w:rPr>
        <w:t>kredit</w:t>
      </w:r>
      <w:r w:rsidRPr="008806B1">
        <w:rPr>
          <w:sz w:val="18"/>
          <w:szCs w:val="18"/>
        </w:rPr>
        <w:t xml:space="preserve"> får inte förlängas mer än en gång.</w:t>
      </w:r>
    </w:p>
    <w:p w14:paraId="04FF9A20" w14:textId="77777777" w:rsidR="00D67215" w:rsidRPr="008806B1" w:rsidRDefault="00D67215" w:rsidP="008E7F88">
      <w:pPr>
        <w:pStyle w:val="Brdtextmedindrag"/>
        <w:rPr>
          <w:sz w:val="18"/>
          <w:szCs w:val="18"/>
        </w:rPr>
      </w:pPr>
      <w:r w:rsidRPr="008806B1">
        <w:rPr>
          <w:sz w:val="18"/>
          <w:szCs w:val="18"/>
        </w:rPr>
        <w:t>Trots första stycket får löptiden förlängas, om</w:t>
      </w:r>
    </w:p>
    <w:p w14:paraId="5CC8693B" w14:textId="77777777" w:rsidR="00D67215" w:rsidRPr="008806B1" w:rsidRDefault="00D67215" w:rsidP="008E7F88">
      <w:pPr>
        <w:pStyle w:val="Brdtextmedindrag"/>
        <w:rPr>
          <w:sz w:val="18"/>
          <w:szCs w:val="18"/>
        </w:rPr>
      </w:pPr>
      <w:r w:rsidRPr="008806B1">
        <w:rPr>
          <w:sz w:val="18"/>
          <w:szCs w:val="18"/>
        </w:rPr>
        <w:t>1. förlängningen inte medför en kostnad för konsumenten, eller</w:t>
      </w:r>
    </w:p>
    <w:p w14:paraId="0F79F1B3" w14:textId="77777777" w:rsidR="00D67215" w:rsidRPr="008806B1" w:rsidRDefault="00D67215" w:rsidP="008E7F88">
      <w:pPr>
        <w:pStyle w:val="Brdtextmedindrag"/>
        <w:rPr>
          <w:sz w:val="18"/>
          <w:szCs w:val="18"/>
        </w:rPr>
      </w:pPr>
      <w:r w:rsidRPr="008806B1">
        <w:rPr>
          <w:sz w:val="18"/>
          <w:szCs w:val="18"/>
        </w:rPr>
        <w:t>2. konsumenten beviljas en skälig avbetalningsplan för att kunna betala sin skuld.</w:t>
      </w:r>
    </w:p>
    <w:p w14:paraId="543A1DC4" w14:textId="77777777" w:rsidR="00D67215" w:rsidRPr="008806B1" w:rsidRDefault="00D67215" w:rsidP="008E7F88">
      <w:pPr>
        <w:pStyle w:val="Brdtextmedindrag"/>
        <w:rPr>
          <w:spacing w:val="-2"/>
          <w:sz w:val="18"/>
          <w:szCs w:val="18"/>
        </w:rPr>
      </w:pPr>
      <w:r w:rsidRPr="008806B1">
        <w:rPr>
          <w:spacing w:val="-2"/>
          <w:sz w:val="18"/>
          <w:szCs w:val="18"/>
        </w:rPr>
        <w:t>Om kreditgivaren, eller någon annan som kreditgivaren har nära förbindelser med i den mening som avses i 1 kap. 6 § lagen (2004:297) om bank- och finansierings</w:t>
      </w:r>
      <w:r>
        <w:rPr>
          <w:spacing w:val="-2"/>
          <w:sz w:val="18"/>
          <w:szCs w:val="18"/>
        </w:rPr>
        <w:softHyphen/>
      </w:r>
      <w:r w:rsidRPr="008806B1">
        <w:rPr>
          <w:spacing w:val="-2"/>
          <w:sz w:val="18"/>
          <w:szCs w:val="18"/>
        </w:rPr>
        <w:t xml:space="preserve">rörelse, lämnar konsumenten en ny </w:t>
      </w:r>
      <w:r w:rsidRPr="008806B1">
        <w:rPr>
          <w:i/>
          <w:iCs/>
          <w:spacing w:val="-2"/>
          <w:sz w:val="18"/>
          <w:szCs w:val="18"/>
        </w:rPr>
        <w:t>kredit</w:t>
      </w:r>
      <w:r w:rsidRPr="008806B1">
        <w:rPr>
          <w:spacing w:val="-2"/>
          <w:sz w:val="18"/>
          <w:szCs w:val="18"/>
        </w:rPr>
        <w:t xml:space="preserve"> som helt eller delvis finansierar åter</w:t>
      </w:r>
      <w:r>
        <w:rPr>
          <w:spacing w:val="-2"/>
          <w:sz w:val="18"/>
          <w:szCs w:val="18"/>
        </w:rPr>
        <w:softHyphen/>
      </w:r>
      <w:r w:rsidRPr="008806B1">
        <w:rPr>
          <w:spacing w:val="-2"/>
          <w:sz w:val="18"/>
          <w:szCs w:val="18"/>
        </w:rPr>
        <w:t xml:space="preserve">betalning av den befintliga </w:t>
      </w:r>
      <w:r w:rsidRPr="008806B1">
        <w:rPr>
          <w:i/>
          <w:iCs/>
          <w:spacing w:val="-2"/>
          <w:sz w:val="18"/>
          <w:szCs w:val="18"/>
        </w:rPr>
        <w:t>krediten</w:t>
      </w:r>
      <w:r w:rsidRPr="008806B1">
        <w:rPr>
          <w:spacing w:val="-2"/>
          <w:sz w:val="18"/>
          <w:szCs w:val="18"/>
        </w:rPr>
        <w:t>, ska den nya krediten vid tillämpning av första stycket anses vara en förlängning av löptiden för den befintliga krediten.</w:t>
      </w:r>
    </w:p>
    <w:p w14:paraId="5494DBD1" w14:textId="77777777" w:rsidR="00D67215" w:rsidRDefault="00D67215" w:rsidP="008E7F88">
      <w:pPr>
        <w:pStyle w:val="Brdtextmedindrag"/>
        <w:ind w:firstLine="0"/>
      </w:pPr>
    </w:p>
    <w:p w14:paraId="6DC1C52D" w14:textId="77777777" w:rsidR="00D67215" w:rsidRPr="00C6210E" w:rsidRDefault="00D67215" w:rsidP="008E7F88">
      <w:pPr>
        <w:pStyle w:val="Brdtextmedindrag"/>
        <w:ind w:firstLine="0"/>
      </w:pPr>
      <w:r>
        <w:t>I paragrafen finns bestämmelser som begränsar möjligheten att förlänga och refinansiera en kredit. Övervägandena finns i avsnitt 5.4.</w:t>
      </w:r>
    </w:p>
    <w:p w14:paraId="3DB650E6" w14:textId="77777777" w:rsidR="00D67215" w:rsidRDefault="00D67215" w:rsidP="008E7F88">
      <w:pPr>
        <w:pStyle w:val="Brdtextmedindrag"/>
      </w:pPr>
      <w:r>
        <w:rPr>
          <w:i/>
          <w:iCs/>
        </w:rPr>
        <w:t>F</w:t>
      </w:r>
      <w:r w:rsidRPr="00433B06">
        <w:rPr>
          <w:i/>
          <w:iCs/>
        </w:rPr>
        <w:t>örsta</w:t>
      </w:r>
      <w:r w:rsidRPr="00433B06">
        <w:t xml:space="preserve"> </w:t>
      </w:r>
      <w:r w:rsidRPr="008333A4">
        <w:t>och</w:t>
      </w:r>
      <w:r w:rsidRPr="00B15F2F">
        <w:rPr>
          <w:i/>
          <w:iCs/>
        </w:rPr>
        <w:t xml:space="preserve"> </w:t>
      </w:r>
      <w:r>
        <w:rPr>
          <w:i/>
          <w:iCs/>
        </w:rPr>
        <w:t>tredje</w:t>
      </w:r>
      <w:r w:rsidRPr="00433B06">
        <w:rPr>
          <w:i/>
          <w:iCs/>
        </w:rPr>
        <w:t xml:space="preserve"> stycke</w:t>
      </w:r>
      <w:r>
        <w:rPr>
          <w:i/>
          <w:iCs/>
        </w:rPr>
        <w:t>na</w:t>
      </w:r>
      <w:r w:rsidRPr="00433B06">
        <w:t xml:space="preserve"> ändras genom </w:t>
      </w:r>
      <w:r>
        <w:t>att hänvisningen till en hög</w:t>
      </w:r>
      <w:r>
        <w:softHyphen/>
        <w:t>kostnadskredit ersätts med en hänvisning till en kredit. Det innebär att bestämmelserna får ett utvidgat tillämpningsområde och generellt gäller för krediter som omfattas av lagen, om inte något annat är särskilt före</w:t>
      </w:r>
      <w:r>
        <w:softHyphen/>
        <w:t>skrivet.</w:t>
      </w:r>
    </w:p>
    <w:p w14:paraId="164A63A5" w14:textId="77777777" w:rsidR="00D67215" w:rsidRDefault="00D67215" w:rsidP="008E7F88">
      <w:pPr>
        <w:pStyle w:val="Brdtextmedindrag"/>
      </w:pPr>
      <w:r>
        <w:t>Av 4 § fjärde stycket framgår att bestämmelserna inte gäller för bostads</w:t>
      </w:r>
      <w:r>
        <w:softHyphen/>
        <w:t xml:space="preserve">krediter. </w:t>
      </w:r>
    </w:p>
    <w:p w14:paraId="3EDD6D7C" w14:textId="77777777" w:rsidR="00D67215" w:rsidRDefault="00D67215" w:rsidP="008E7F88">
      <w:pPr>
        <w:pStyle w:val="Rubrik4utannumrering"/>
      </w:pPr>
      <w:r>
        <w:t>Ikraftträdande- och övergångsbestämmelser</w:t>
      </w:r>
    </w:p>
    <w:p w14:paraId="4FBDFEE5" w14:textId="77777777" w:rsidR="00D67215" w:rsidRPr="004C2765" w:rsidRDefault="00D67215" w:rsidP="008E7F88">
      <w:pPr>
        <w:pStyle w:val="Brdtextmedindrag"/>
        <w:rPr>
          <w:sz w:val="18"/>
          <w:szCs w:val="18"/>
        </w:rPr>
      </w:pPr>
      <w:r w:rsidRPr="004C2765">
        <w:rPr>
          <w:sz w:val="18"/>
          <w:szCs w:val="18"/>
        </w:rPr>
        <w:t>1. Denna lag träder i kraft den 1 mars 2025.</w:t>
      </w:r>
    </w:p>
    <w:p w14:paraId="46E870A8" w14:textId="77777777" w:rsidR="00D67215" w:rsidRPr="004C2765" w:rsidRDefault="00D67215" w:rsidP="008E7F88">
      <w:pPr>
        <w:pStyle w:val="Brdtextmedindrag"/>
        <w:rPr>
          <w:sz w:val="18"/>
          <w:szCs w:val="18"/>
        </w:rPr>
      </w:pPr>
      <w:r w:rsidRPr="004C2765">
        <w:rPr>
          <w:sz w:val="18"/>
          <w:szCs w:val="18"/>
        </w:rPr>
        <w:t xml:space="preserve">2. Äldre bestämmelser gäller fortfarande för kreditavtal som har ingåtts före ikraftträdandet. </w:t>
      </w:r>
    </w:p>
    <w:p w14:paraId="5E36B239" w14:textId="77777777" w:rsidR="00D67215" w:rsidRDefault="00D67215" w:rsidP="008E7F88">
      <w:pPr>
        <w:pStyle w:val="Brdtext"/>
      </w:pPr>
    </w:p>
    <w:p w14:paraId="736022B3" w14:textId="77777777" w:rsidR="00D67215" w:rsidRDefault="00D67215" w:rsidP="008E7F88">
      <w:pPr>
        <w:pStyle w:val="Brdtextmedindrag"/>
        <w:ind w:firstLine="0"/>
      </w:pPr>
      <w:r>
        <w:t xml:space="preserve">Enligt </w:t>
      </w:r>
      <w:r w:rsidRPr="008806B1">
        <w:rPr>
          <w:i/>
          <w:iCs/>
        </w:rPr>
        <w:t>första punkten</w:t>
      </w:r>
      <w:r>
        <w:t xml:space="preserve"> träder lagen i kraft den 1 mars 2025. </w:t>
      </w:r>
    </w:p>
    <w:p w14:paraId="4A201FBE" w14:textId="77777777" w:rsidR="00D67215" w:rsidRPr="001C3795" w:rsidRDefault="00D67215" w:rsidP="008E7F88">
      <w:pPr>
        <w:pStyle w:val="Brdtextmedindrag"/>
        <w:rPr>
          <w:spacing w:val="-2"/>
        </w:rPr>
      </w:pPr>
      <w:r>
        <w:rPr>
          <w:spacing w:val="-2"/>
        </w:rPr>
        <w:t>Av</w:t>
      </w:r>
      <w:r w:rsidRPr="001C3795">
        <w:rPr>
          <w:spacing w:val="-2"/>
        </w:rPr>
        <w:t xml:space="preserve"> </w:t>
      </w:r>
      <w:r w:rsidRPr="001C3795">
        <w:rPr>
          <w:i/>
          <w:iCs/>
          <w:spacing w:val="-2"/>
        </w:rPr>
        <w:t>andra punkten</w:t>
      </w:r>
      <w:r w:rsidRPr="001C3795">
        <w:rPr>
          <w:spacing w:val="-2"/>
        </w:rPr>
        <w:t xml:space="preserve"> </w:t>
      </w:r>
      <w:r>
        <w:rPr>
          <w:spacing w:val="-2"/>
        </w:rPr>
        <w:t>följer</w:t>
      </w:r>
      <w:r w:rsidRPr="001C3795">
        <w:rPr>
          <w:spacing w:val="-2"/>
        </w:rPr>
        <w:t xml:space="preserve"> att </w:t>
      </w:r>
      <w:r>
        <w:rPr>
          <w:spacing w:val="-2"/>
        </w:rPr>
        <w:t>de</w:t>
      </w:r>
      <w:r w:rsidRPr="001C3795">
        <w:rPr>
          <w:spacing w:val="-2"/>
        </w:rPr>
        <w:t xml:space="preserve"> nya </w:t>
      </w:r>
      <w:r>
        <w:rPr>
          <w:spacing w:val="-2"/>
        </w:rPr>
        <w:t>reglerna</w:t>
      </w:r>
      <w:r w:rsidRPr="001C3795">
        <w:rPr>
          <w:spacing w:val="-2"/>
        </w:rPr>
        <w:t xml:space="preserve"> </w:t>
      </w:r>
      <w:r>
        <w:rPr>
          <w:spacing w:val="-2"/>
        </w:rPr>
        <w:t xml:space="preserve">inte </w:t>
      </w:r>
      <w:r w:rsidRPr="001C3795">
        <w:rPr>
          <w:spacing w:val="-2"/>
        </w:rPr>
        <w:t>gäll</w:t>
      </w:r>
      <w:r>
        <w:rPr>
          <w:spacing w:val="-2"/>
        </w:rPr>
        <w:t>er</w:t>
      </w:r>
      <w:r w:rsidRPr="001C3795">
        <w:rPr>
          <w:spacing w:val="-2"/>
        </w:rPr>
        <w:t xml:space="preserve"> för kreditavtal som har ingåtts före ikraftträdandet. För kreditavtal som har ingåtts före ikraft</w:t>
      </w:r>
      <w:r>
        <w:rPr>
          <w:spacing w:val="-2"/>
        </w:rPr>
        <w:softHyphen/>
      </w:r>
      <w:r w:rsidRPr="001C3795">
        <w:rPr>
          <w:spacing w:val="-2"/>
        </w:rPr>
        <w:t xml:space="preserve">trädandet, men efter den </w:t>
      </w:r>
      <w:r>
        <w:rPr>
          <w:spacing w:val="-2"/>
        </w:rPr>
        <w:t>31 augusti</w:t>
      </w:r>
      <w:r w:rsidRPr="001C3795">
        <w:rPr>
          <w:spacing w:val="-2"/>
        </w:rPr>
        <w:t xml:space="preserve"> 2018, kommer 19 a, 19 b och 36</w:t>
      </w:r>
      <w:r>
        <w:rPr>
          <w:spacing w:val="-2"/>
        </w:rPr>
        <w:t> a </w:t>
      </w:r>
      <w:r w:rsidRPr="001C3795">
        <w:rPr>
          <w:spacing w:val="-2"/>
        </w:rPr>
        <w:t>§§ gälla högkostnadskrediter enligt den hittillsvarande definitionen i 2 §. Om ett äldre avtal</w:t>
      </w:r>
      <w:r>
        <w:rPr>
          <w:spacing w:val="-2"/>
        </w:rPr>
        <w:t xml:space="preserve"> </w:t>
      </w:r>
      <w:r w:rsidRPr="001C3795">
        <w:rPr>
          <w:spacing w:val="-2"/>
        </w:rPr>
        <w:t>förlängs eller</w:t>
      </w:r>
      <w:r>
        <w:rPr>
          <w:spacing w:val="-2"/>
        </w:rPr>
        <w:t xml:space="preserve"> på annat sätt</w:t>
      </w:r>
      <w:r w:rsidRPr="001C3795">
        <w:rPr>
          <w:spacing w:val="-2"/>
        </w:rPr>
        <w:t xml:space="preserve"> omförhandlas efter ikraftträdandet, får det bedömas om det är fråga om ett nytt avtal eller om det är samma avtal som fortsätter tillämpas</w:t>
      </w:r>
      <w:r>
        <w:rPr>
          <w:spacing w:val="-2"/>
        </w:rPr>
        <w:t>. Vid den bedömningen får det bl.a. beaktas i vilken utsträckning de tidigare villkoren fortsätter att gälla oförändrade eller om det snarare är fråga om villkorsänd</w:t>
      </w:r>
      <w:r>
        <w:rPr>
          <w:spacing w:val="-2"/>
        </w:rPr>
        <w:softHyphen/>
        <w:t>ringar eller införande av nya villkor för avtalets fortsatta tillämp</w:t>
      </w:r>
      <w:r>
        <w:rPr>
          <w:spacing w:val="-2"/>
        </w:rPr>
        <w:softHyphen/>
        <w:t>ning</w:t>
      </w:r>
      <w:r w:rsidRPr="001C3795">
        <w:rPr>
          <w:spacing w:val="-2"/>
        </w:rPr>
        <w:t xml:space="preserve"> (</w:t>
      </w:r>
      <w:r>
        <w:rPr>
          <w:spacing w:val="-2"/>
        </w:rPr>
        <w:t xml:space="preserve">se bl.a. </w:t>
      </w:r>
      <w:r w:rsidRPr="001C3795">
        <w:rPr>
          <w:spacing w:val="-2"/>
        </w:rPr>
        <w:t xml:space="preserve">prop. 2017/18:72 s. 70). </w:t>
      </w:r>
    </w:p>
    <w:p w14:paraId="4D6E9975" w14:textId="77777777" w:rsidR="00D67215" w:rsidRPr="000627A5" w:rsidRDefault="00D67215" w:rsidP="008E7F88">
      <w:pPr>
        <w:pStyle w:val="Brdtextmedindrag"/>
        <w:rPr>
          <w:bCs/>
        </w:rPr>
      </w:pPr>
      <w:r w:rsidRPr="000627A5">
        <w:rPr>
          <w:bCs/>
        </w:rPr>
        <w:t>Den nya regeln om särskild upplysning vid marknadsföring av kredit</w:t>
      </w:r>
      <w:r>
        <w:rPr>
          <w:bCs/>
        </w:rPr>
        <w:softHyphen/>
      </w:r>
      <w:r w:rsidRPr="000627A5">
        <w:rPr>
          <w:bCs/>
        </w:rPr>
        <w:t>avtal gäller endast marknadsföringsåtgärder som har vidtagits efter ikraft</w:t>
      </w:r>
      <w:r w:rsidRPr="000627A5">
        <w:rPr>
          <w:bCs/>
        </w:rPr>
        <w:softHyphen/>
        <w:t xml:space="preserve">trädandet. </w:t>
      </w:r>
    </w:p>
    <w:p w14:paraId="4E6C5715" w14:textId="491C7F17" w:rsidR="00D67215" w:rsidRPr="00152749" w:rsidRDefault="00D67215" w:rsidP="00C07F5E">
      <w:pPr>
        <w:pStyle w:val="Brdtextmedindrag"/>
        <w:sectPr w:rsidR="00D67215" w:rsidRPr="00152749" w:rsidSect="002C22DB">
          <w:headerReference w:type="even" r:id="rId44"/>
          <w:headerReference w:type="default" r:id="rId45"/>
          <w:footerReference w:type="even" r:id="rId46"/>
          <w:footerReference w:type="default" r:id="rId47"/>
          <w:footerReference w:type="first" r:id="rId48"/>
          <w:type w:val="continuous"/>
          <w:pgSz w:w="9356" w:h="13721" w:code="9"/>
          <w:pgMar w:top="794" w:right="2438" w:bottom="1191" w:left="1021" w:header="0" w:footer="709" w:gutter="0"/>
          <w:cols w:space="708"/>
          <w:docGrid w:linePitch="360"/>
        </w:sectPr>
      </w:pPr>
      <w:r>
        <w:t>Övervägandena finns i avsnitt 6.</w:t>
      </w:r>
    </w:p>
    <w:p w14:paraId="65ECA8AE" w14:textId="36F37DBC" w:rsidR="00DB62B9" w:rsidRDefault="00D67215" w:rsidP="006B680E">
      <w:pPr>
        <w:pStyle w:val="Bilagarubrik"/>
      </w:pPr>
      <w:bookmarkStart w:id="37" w:name="_Toc177633592"/>
      <w:r w:rsidRPr="003E6EF1">
        <w:lastRenderedPageBreak/>
        <w:t>Sammanfattning av betänkandet Ett förstärkt konsumentskydd mot riskfylld kreditgivning och överskuldsättning (SOU 2023:38)</w:t>
      </w:r>
      <w:bookmarkEnd w:id="37"/>
    </w:p>
    <w:p w14:paraId="5D553594" w14:textId="77777777" w:rsidR="00D67215" w:rsidRPr="000E21A7" w:rsidRDefault="00D67215" w:rsidP="00213641">
      <w:pPr>
        <w:pStyle w:val="Rubrik3utannumrering"/>
        <w:spacing w:before="0"/>
      </w:pPr>
      <w:r w:rsidRPr="0068535A">
        <w:t>Uppdraget</w:t>
      </w:r>
    </w:p>
    <w:p w14:paraId="28F55891" w14:textId="77777777" w:rsidR="00D67215" w:rsidRDefault="00D67215" w:rsidP="003E6EF1">
      <w:pPr>
        <w:pStyle w:val="Brdtext"/>
      </w:pPr>
      <w:r w:rsidRPr="00957810">
        <w:rPr>
          <w:spacing w:val="-2"/>
        </w:rPr>
        <w:t>Regeringen beslutade den 3 november 2021 att tillsätta en särskild utredare</w:t>
      </w:r>
      <w:r w:rsidRPr="00C207CE">
        <w:t xml:space="preserve"> med uppdrag att granska marknaden för konsumentkrediter och föreslå åtgärder som motverkar riskfylld kreditgivning och överskuldsättning. I uppdraget har ingått att bedöma vilka före</w:t>
      </w:r>
      <w:r w:rsidRPr="005472BA">
        <w:rPr>
          <w:spacing w:val="-2"/>
        </w:rPr>
        <w:t>teelser på marknaden som bidrar till riskerna för att konsumenter er</w:t>
      </w:r>
      <w:r w:rsidRPr="005472BA">
        <w:rPr>
          <w:spacing w:val="-3"/>
        </w:rPr>
        <w:t>bjuds och lämnas krediter som de inte har ekonomiska förutsättningar</w:t>
      </w:r>
      <w:r w:rsidRPr="00C207CE">
        <w:t xml:space="preserve"> att </w:t>
      </w:r>
      <w:r w:rsidRPr="00957810">
        <w:rPr>
          <w:spacing w:val="-2"/>
        </w:rPr>
        <w:t>betala tillbaka. Uppdraget har även omfattat att föreslå ett system för</w:t>
      </w:r>
      <w:r w:rsidRPr="00C207CE">
        <w:t xml:space="preserve"> skuldregister och bedöma vilka åtgärder som </w:t>
      </w:r>
      <w:r>
        <w:t xml:space="preserve">skulle kunna </w:t>
      </w:r>
      <w:r w:rsidRPr="00C207CE">
        <w:t xml:space="preserve">vara </w:t>
      </w:r>
      <w:r w:rsidRPr="005472BA">
        <w:rPr>
          <w:spacing w:val="-3"/>
        </w:rPr>
        <w:t>lämpliga för att ge redan överskuldsatta personer bättre förutsättningar</w:t>
      </w:r>
      <w:r w:rsidRPr="00C207CE">
        <w:t xml:space="preserve"> att betala tillbaka sina skulder.</w:t>
      </w:r>
    </w:p>
    <w:p w14:paraId="6753786F" w14:textId="77777777" w:rsidR="00D67215" w:rsidRDefault="00D67215" w:rsidP="003E6EF1">
      <w:pPr>
        <w:pStyle w:val="Brdtextmedindrag"/>
      </w:pPr>
      <w:r w:rsidRPr="005472BA">
        <w:rPr>
          <w:spacing w:val="-3"/>
        </w:rPr>
        <w:t>Betänkandet inleds med en lägesbild över hushållens skuldsättning</w:t>
      </w:r>
      <w:r>
        <w:t xml:space="preserve"> i</w:t>
      </w:r>
      <w:r w:rsidRPr="00957810">
        <w:rPr>
          <w:spacing w:val="-2"/>
        </w:rPr>
        <w:t> </w:t>
      </w:r>
      <w:r w:rsidRPr="001773B4">
        <w:t>dag. Statistik och analyser presenteras i kapitel</w:t>
      </w:r>
      <w:r>
        <w:t xml:space="preserve"> </w:t>
      </w:r>
      <w:r w:rsidRPr="001773B4">
        <w:t>3 och behovet av åtgärder</w:t>
      </w:r>
      <w:r w:rsidRPr="005472BA">
        <w:rPr>
          <w:spacing w:val="-3"/>
        </w:rPr>
        <w:t xml:space="preserve"> för att komma till rätta med problemen tas upp i kap</w:t>
      </w:r>
      <w:r>
        <w:rPr>
          <w:spacing w:val="-3"/>
        </w:rPr>
        <w:t xml:space="preserve">itel </w:t>
      </w:r>
      <w:r w:rsidRPr="005472BA">
        <w:rPr>
          <w:spacing w:val="-3"/>
        </w:rPr>
        <w:t xml:space="preserve">7. I tre </w:t>
      </w:r>
      <w:r w:rsidRPr="00E43F18">
        <w:rPr>
          <w:spacing w:val="-4"/>
        </w:rPr>
        <w:t>förslagsdelar presenteras därefter överväganden och förslag. Den första</w:t>
      </w:r>
      <w:r>
        <w:t xml:space="preserve"> delen handlar om förslag på konsumentkreditmarknadens område, </w:t>
      </w:r>
      <w:r w:rsidRPr="00C45909">
        <w:rPr>
          <w:spacing w:val="-2"/>
        </w:rPr>
        <w:t>kapitel</w:t>
      </w:r>
      <w:r>
        <w:rPr>
          <w:spacing w:val="-2"/>
        </w:rPr>
        <w:t xml:space="preserve"> </w:t>
      </w:r>
      <w:r w:rsidRPr="00C45909">
        <w:rPr>
          <w:spacing w:val="-2"/>
        </w:rPr>
        <w:t>8–11. I den andra delen föreslås ett system för skuld- och</w:t>
      </w:r>
      <w:r w:rsidRPr="005472BA">
        <w:rPr>
          <w:spacing w:val="-3"/>
        </w:rPr>
        <w:t xml:space="preserve"> kreditregister – s.k. Skri-register, kap</w:t>
      </w:r>
      <w:r>
        <w:rPr>
          <w:spacing w:val="-3"/>
        </w:rPr>
        <w:t xml:space="preserve">itel </w:t>
      </w:r>
      <w:r w:rsidRPr="005472BA">
        <w:rPr>
          <w:spacing w:val="-3"/>
        </w:rPr>
        <w:t>12. Den tredje och sista förslagsdelen</w:t>
      </w:r>
      <w:r>
        <w:t xml:space="preserve"> innehåller några förslag på åtgärder för de redan skuldsatta, kapitel 13. </w:t>
      </w:r>
    </w:p>
    <w:p w14:paraId="0840184A" w14:textId="77777777" w:rsidR="00D67215" w:rsidRPr="00162022" w:rsidRDefault="00D67215" w:rsidP="003E6EF1">
      <w:pPr>
        <w:pStyle w:val="Rubrik3utannumrering"/>
      </w:pPr>
      <w:r w:rsidRPr="00162022">
        <w:t>Behovet av åtgärder</w:t>
      </w:r>
    </w:p>
    <w:p w14:paraId="1DF079D2" w14:textId="77777777" w:rsidR="00D67215" w:rsidRDefault="00D67215" w:rsidP="003E6EF1">
      <w:pPr>
        <w:pStyle w:val="Brdtext"/>
      </w:pPr>
      <w:r>
        <w:t xml:space="preserve">Möjligheten att låna pengar och teckna andra former av krediter gör </w:t>
      </w:r>
      <w:r w:rsidRPr="005472BA">
        <w:rPr>
          <w:spacing w:val="-3"/>
        </w:rPr>
        <w:t>att en konsument eller ett hushåll kan konsumera utan att spara först.</w:t>
      </w:r>
      <w:r>
        <w:t xml:space="preserve"> </w:t>
      </w:r>
      <w:r w:rsidRPr="005472BA">
        <w:rPr>
          <w:rStyle w:val="BrdtextmedindragChar"/>
          <w:spacing w:val="-3"/>
        </w:rPr>
        <w:t>Det kan vara både bra och dåligt. Krediter är bra för att de hjälper kon</w:t>
      </w:r>
      <w:r w:rsidRPr="005472BA">
        <w:rPr>
          <w:rStyle w:val="BrdtextmedindragChar"/>
          <w:spacing w:val="-3"/>
        </w:rPr>
        <w:softHyphen/>
        <w:t>sumenter</w:t>
      </w:r>
      <w:r>
        <w:t xml:space="preserve"> att jämna ut sin konsumtion över tid. För många kan en </w:t>
      </w:r>
      <w:r w:rsidRPr="005472BA">
        <w:rPr>
          <w:spacing w:val="-3"/>
        </w:rPr>
        <w:t>kredit vara det enda sättet att möjliggöra köp av en bostad eller en bil.</w:t>
      </w:r>
      <w:r>
        <w:t xml:space="preserve"> </w:t>
      </w:r>
      <w:r w:rsidRPr="005472BA">
        <w:rPr>
          <w:spacing w:val="-3"/>
        </w:rPr>
        <w:t>Men den som lånar pengar eller handlar på kredit behöver förstås betala</w:t>
      </w:r>
      <w:r>
        <w:t xml:space="preserve"> </w:t>
      </w:r>
      <w:r w:rsidRPr="005472BA">
        <w:rPr>
          <w:spacing w:val="-4"/>
        </w:rPr>
        <w:t>tillbaka lånet eller annars fullgöra kreditavtalet. Det betyder att krediter</w:t>
      </w:r>
      <w:r>
        <w:t xml:space="preserve"> </w:t>
      </w:r>
      <w:r w:rsidRPr="005472BA">
        <w:rPr>
          <w:spacing w:val="-3"/>
        </w:rPr>
        <w:t>binder upp delar av framtida inkomster i form av räntebetalningar och</w:t>
      </w:r>
      <w:r>
        <w:t xml:space="preserve"> amorteringar. </w:t>
      </w:r>
    </w:p>
    <w:p w14:paraId="2D7E23D7" w14:textId="77777777" w:rsidR="00D67215" w:rsidRDefault="00D67215" w:rsidP="003E6EF1">
      <w:pPr>
        <w:pStyle w:val="Brdtextmedindrag"/>
      </w:pPr>
      <w:r>
        <w:t>När en kredittagare får ekonomiska svårigheter med sina kredit</w:t>
      </w:r>
      <w:r>
        <w:softHyphen/>
        <w:t xml:space="preserve">åtaganden beror det ofta på att krediterna är för stora och inkomsterna för låga. Det händer att situationen är sådan redan från början när krediten beviljades. Men svårigheterna kan också bero på försämrade ekonomiska förhållanden genom senare inträffade livshändelser, som </w:t>
      </w:r>
      <w:r w:rsidRPr="005472BA">
        <w:rPr>
          <w:spacing w:val="-3"/>
        </w:rPr>
        <w:t xml:space="preserve">sjukdom och arbetslöshet, eller ökade levnadskostnader </w:t>
      </w:r>
      <w:r>
        <w:rPr>
          <w:spacing w:val="-3"/>
        </w:rPr>
        <w:t>på grund av</w:t>
      </w:r>
      <w:r w:rsidRPr="005472BA">
        <w:rPr>
          <w:spacing w:val="-3"/>
        </w:rPr>
        <w:t xml:space="preserve"> högre</w:t>
      </w:r>
      <w:r>
        <w:t xml:space="preserve"> räntor eller högre inflation.</w:t>
      </w:r>
    </w:p>
    <w:p w14:paraId="5B31AB92" w14:textId="77777777" w:rsidR="00D67215" w:rsidRDefault="00D67215" w:rsidP="003E6EF1">
      <w:pPr>
        <w:pStyle w:val="Brdtextmedindrag"/>
      </w:pPr>
      <w:r w:rsidRPr="005472BA">
        <w:t>För den enskilde kan de ekonomiska problemen leda till en skuld</w:t>
      </w:r>
      <w:r>
        <w:softHyphen/>
      </w:r>
      <w:r w:rsidRPr="005472BA">
        <w:t>uppbyggnad</w:t>
      </w:r>
      <w:r w:rsidRPr="005472BA">
        <w:rPr>
          <w:spacing w:val="-5"/>
        </w:rPr>
        <w:t xml:space="preserve"> som kan bli så pass allvarlig att han eller hon inte kommer att</w:t>
      </w:r>
      <w:r>
        <w:t xml:space="preserve"> kunna betala tillbaka sina skulder, ens över lång tid. </w:t>
      </w:r>
      <w:r w:rsidRPr="00130124">
        <w:t xml:space="preserve">Personen kan </w:t>
      </w:r>
      <w:r w:rsidRPr="0035057B">
        <w:t>då anses vara överskuldsatt. Närmare 400</w:t>
      </w:r>
      <w:r>
        <w:t> </w:t>
      </w:r>
      <w:r w:rsidRPr="0035057B">
        <w:t>000</w:t>
      </w:r>
      <w:r>
        <w:t> </w:t>
      </w:r>
      <w:r w:rsidRPr="0035057B">
        <w:t>personer i landet har skulder</w:t>
      </w:r>
      <w:r>
        <w:t xml:space="preserve"> hos Kronofogdemyndigheten. Av dessa har omkring 85 000 haft skulder hos Kronofogdemyndigheten i över 20 år. Vissa skulder är till och med uppåt 50 år gamla. Överskuldsättningen medför kostnader på flera miljarder kronor varje år för samhället i stort, bl.a. i form av produktionsbortfall </w:t>
      </w:r>
      <w:r>
        <w:lastRenderedPageBreak/>
        <w:t xml:space="preserve">samt kostnader inom socialförsäkringssystemen och inom sjukvården. Skuldsättningen drabbar också den </w:t>
      </w:r>
      <w:r w:rsidRPr="00C45909">
        <w:t>enskilde och dennes familj och medför att omkring 175</w:t>
      </w:r>
      <w:r>
        <w:t> </w:t>
      </w:r>
      <w:r w:rsidRPr="00C45909">
        <w:t>000</w:t>
      </w:r>
      <w:r>
        <w:t> </w:t>
      </w:r>
      <w:r w:rsidRPr="00C45909">
        <w:t>barn tvingas</w:t>
      </w:r>
      <w:r w:rsidRPr="002804F6">
        <w:rPr>
          <w:spacing w:val="-4"/>
        </w:rPr>
        <w:t xml:space="preserve"> växa upp</w:t>
      </w:r>
      <w:r>
        <w:t xml:space="preserve"> i familjer där en eller båda föräldrarna har skulder h</w:t>
      </w:r>
      <w:r w:rsidRPr="00C45909">
        <w:rPr>
          <w:spacing w:val="-2"/>
        </w:rPr>
        <w:t>os Kronofogdemyndigheten. Det finns forskning som visar att över</w:t>
      </w:r>
      <w:r w:rsidRPr="00C45909">
        <w:rPr>
          <w:spacing w:val="-2"/>
        </w:rPr>
        <w:softHyphen/>
        <w:t>skuldsättning</w:t>
      </w:r>
      <w:r w:rsidRPr="00AF00BD">
        <w:rPr>
          <w:spacing w:val="-4"/>
        </w:rPr>
        <w:t xml:space="preserve"> </w:t>
      </w:r>
      <w:r w:rsidRPr="00957810">
        <w:t>påverkar den enskildes fysiska och psykiska hälsa. Ris</w:t>
      </w:r>
      <w:r>
        <w:softHyphen/>
      </w:r>
      <w:r w:rsidRPr="00957810">
        <w:t>ken</w:t>
      </w:r>
      <w:r w:rsidRPr="00C45909">
        <w:rPr>
          <w:spacing w:val="-2"/>
        </w:rPr>
        <w:t xml:space="preserve"> för självmordsförsök är ungefär två gånger högre för de med skul</w:t>
      </w:r>
      <w:r w:rsidRPr="00C45909">
        <w:rPr>
          <w:spacing w:val="-2"/>
        </w:rPr>
        <w:softHyphen/>
        <w:t>der</w:t>
      </w:r>
      <w:r w:rsidRPr="00957810">
        <w:t xml:space="preserve"> hos Kronofogdemyndigheten</w:t>
      </w:r>
      <w:r>
        <w:t xml:space="preserve"> än för övriga.</w:t>
      </w:r>
    </w:p>
    <w:p w14:paraId="1B8FF049" w14:textId="77777777" w:rsidR="00D67215" w:rsidRDefault="00D67215" w:rsidP="003E6EF1">
      <w:pPr>
        <w:pStyle w:val="Brdtextmedindrag"/>
      </w:pPr>
      <w:r>
        <w:t>Hushållens skuldsättning</w:t>
      </w:r>
      <w:r w:rsidDel="00B71C59">
        <w:t xml:space="preserve"> </w:t>
      </w:r>
      <w:r>
        <w:t>är ett stort och växande problem. Kon</w:t>
      </w:r>
      <w:r>
        <w:softHyphen/>
      </w:r>
      <w:r w:rsidRPr="00AF00BD">
        <w:rPr>
          <w:spacing w:val="-4"/>
        </w:rPr>
        <w:t>sumtionskrediterna har mer än fördubblats de senaste 15 åren. Enskilda</w:t>
      </w:r>
      <w:r>
        <w:t xml:space="preserve"> </w:t>
      </w:r>
      <w:r w:rsidRPr="00C45909">
        <w:rPr>
          <w:spacing w:val="-2"/>
        </w:rPr>
        <w:t>personers skulder hos inkassoföretagen och hos Kronofogdemyndig</w:t>
      </w:r>
      <w:r w:rsidRPr="00C45909">
        <w:rPr>
          <w:spacing w:val="-2"/>
        </w:rPr>
        <w:softHyphen/>
        <w:t>heten</w:t>
      </w:r>
      <w:r>
        <w:t xml:space="preserve"> har under perioden ökat ännu mer. I dag uppgår skulderna hos Krono</w:t>
      </w:r>
      <w:r>
        <w:softHyphen/>
        <w:t xml:space="preserve">fogdemyndigheten till 101 miljarder kronor, medan skulderna </w:t>
      </w:r>
      <w:r w:rsidRPr="00AF00BD">
        <w:rPr>
          <w:spacing w:val="-4"/>
        </w:rPr>
        <w:t>hos inkasso</w:t>
      </w:r>
      <w:r>
        <w:rPr>
          <w:spacing w:val="-4"/>
        </w:rPr>
        <w:softHyphen/>
        <w:t>föret</w:t>
      </w:r>
      <w:r w:rsidRPr="00AF00BD">
        <w:rPr>
          <w:spacing w:val="-4"/>
        </w:rPr>
        <w:t>agen uppgår till drygt 10</w:t>
      </w:r>
      <w:r>
        <w:rPr>
          <w:spacing w:val="-4"/>
        </w:rPr>
        <w:t xml:space="preserve">2 </w:t>
      </w:r>
      <w:r w:rsidRPr="00AF00BD">
        <w:rPr>
          <w:spacing w:val="-4"/>
        </w:rPr>
        <w:t>miljarder kronor. Det är historiskt</w:t>
      </w:r>
      <w:r>
        <w:t xml:space="preserve"> höga siffror.</w:t>
      </w:r>
    </w:p>
    <w:p w14:paraId="7C01D7BD" w14:textId="77777777" w:rsidR="00D67215" w:rsidRDefault="00D67215" w:rsidP="003E6EF1">
      <w:pPr>
        <w:pStyle w:val="Brdtextmedindrag"/>
      </w:pPr>
      <w:r>
        <w:t>Det är tydligt att det behöver vidtas flera olika åtgärder samtidigt för att motverka den oönskade utvecklingen</w:t>
      </w:r>
      <w:r w:rsidRPr="00130124">
        <w:t xml:space="preserve">. De förslag som lämnas </w:t>
      </w:r>
      <w:r w:rsidRPr="00123212">
        <w:rPr>
          <w:spacing w:val="-3"/>
        </w:rPr>
        <w:t>i detta betänkande syftar till att öka konsumentskyddet på konsument</w:t>
      </w:r>
      <w:r w:rsidRPr="00123212">
        <w:rPr>
          <w:spacing w:val="-4"/>
        </w:rPr>
        <w:t xml:space="preserve">kreditområdet. En ledstjärna i arbetet har varit att minska antalet konsumenter </w:t>
      </w:r>
      <w:r>
        <w:t>som får – eller som påtagligt är i farozonen för att kunna få – betalningsproblem.</w:t>
      </w:r>
    </w:p>
    <w:p w14:paraId="6DBE68D7" w14:textId="77777777" w:rsidR="00D67215" w:rsidRPr="00162022" w:rsidRDefault="00D67215" w:rsidP="003E6EF1">
      <w:pPr>
        <w:pStyle w:val="Rubrik3utannumrering"/>
      </w:pPr>
      <w:r w:rsidRPr="00162022">
        <w:t xml:space="preserve">Åtgärder för att stärka konsumentskyddet </w:t>
      </w:r>
      <w:r>
        <w:br/>
      </w:r>
      <w:r w:rsidRPr="00162022">
        <w:t>vid</w:t>
      </w:r>
      <w:r>
        <w:t xml:space="preserve"> </w:t>
      </w:r>
      <w:r w:rsidRPr="00162022">
        <w:t>marknadsföring och försäljning av krediter</w:t>
      </w:r>
    </w:p>
    <w:p w14:paraId="3CC8F19F" w14:textId="77777777" w:rsidR="00D67215" w:rsidRPr="00162022" w:rsidRDefault="00D67215" w:rsidP="003E6EF1">
      <w:pPr>
        <w:pStyle w:val="Rubrik4utannumrering"/>
        <w:spacing w:before="0"/>
      </w:pPr>
      <w:r w:rsidRPr="00162022">
        <w:t>Kravet på måttfullhet förtydligas</w:t>
      </w:r>
    </w:p>
    <w:p w14:paraId="03EA41CC" w14:textId="77777777" w:rsidR="00D67215" w:rsidRPr="00026ACA" w:rsidRDefault="00D67215" w:rsidP="003E6EF1">
      <w:pPr>
        <w:pStyle w:val="Brdtext"/>
      </w:pPr>
      <w:r w:rsidRPr="00026ACA">
        <w:t xml:space="preserve">Det finns sedan 2018 ett krav på att näringsidkaren ska iaktta </w:t>
      </w:r>
      <w:r w:rsidRPr="00123212">
        <w:rPr>
          <w:spacing w:val="-4"/>
        </w:rPr>
        <w:t>måttfu</w:t>
      </w:r>
      <w:r w:rsidRPr="003D0388">
        <w:t>llhet vid marknadsföring av krediter. Det förekommer att konsumentkrediter</w:t>
      </w:r>
      <w:r w:rsidRPr="00123212">
        <w:t xml:space="preserve"> </w:t>
      </w:r>
      <w:r>
        <w:t xml:space="preserve">marknadsförs </w:t>
      </w:r>
      <w:r w:rsidRPr="00123212">
        <w:t>på ett sätt som sannolikt står i strid med kravet på</w:t>
      </w:r>
      <w:r w:rsidRPr="00026ACA">
        <w:t xml:space="preserve"> måttfull</w:t>
      </w:r>
      <w:r>
        <w:softHyphen/>
      </w:r>
      <w:r w:rsidRPr="00123212">
        <w:rPr>
          <w:spacing w:val="-3"/>
        </w:rPr>
        <w:t>het. Utöver uttalandena i förarbetena om måttfullhetskravets innebörd</w:t>
      </w:r>
      <w:r w:rsidRPr="00026ACA">
        <w:t xml:space="preserve"> </w:t>
      </w:r>
      <w:r w:rsidRPr="00123212">
        <w:rPr>
          <w:spacing w:val="-2"/>
        </w:rPr>
        <w:t>är</w:t>
      </w:r>
      <w:r w:rsidRPr="00123212" w:rsidDel="00C00216">
        <w:rPr>
          <w:spacing w:val="-2"/>
        </w:rPr>
        <w:t xml:space="preserve"> </w:t>
      </w:r>
      <w:r w:rsidRPr="00123212">
        <w:rPr>
          <w:spacing w:val="-2"/>
        </w:rPr>
        <w:t>vägledningen begränsad när det gäller</w:t>
      </w:r>
      <w:r w:rsidRPr="00123212" w:rsidDel="00C00216">
        <w:rPr>
          <w:spacing w:val="-2"/>
        </w:rPr>
        <w:t xml:space="preserve"> </w:t>
      </w:r>
      <w:r w:rsidRPr="00123212">
        <w:rPr>
          <w:spacing w:val="-2"/>
        </w:rPr>
        <w:t>att bedöma kravets innebörd.</w:t>
      </w:r>
      <w:r w:rsidRPr="00026ACA">
        <w:t xml:space="preserve"> </w:t>
      </w:r>
      <w:r w:rsidRPr="00123212">
        <w:rPr>
          <w:spacing w:val="-2"/>
        </w:rPr>
        <w:t>Klar</w:t>
      </w:r>
      <w:r>
        <w:rPr>
          <w:spacing w:val="-2"/>
        </w:rPr>
        <w:softHyphen/>
      </w:r>
      <w:r w:rsidRPr="00123212">
        <w:rPr>
          <w:spacing w:val="-2"/>
        </w:rPr>
        <w:t xml:space="preserve">görande </w:t>
      </w:r>
      <w:r>
        <w:rPr>
          <w:spacing w:val="-2"/>
        </w:rPr>
        <w:t xml:space="preserve">lagakraftvunnen </w:t>
      </w:r>
      <w:r w:rsidRPr="00123212">
        <w:rPr>
          <w:spacing w:val="-2"/>
        </w:rPr>
        <w:t>praxis saknas. Den nuvarande måttfullhetsbestäm</w:t>
      </w:r>
      <w:r>
        <w:rPr>
          <w:spacing w:val="-2"/>
        </w:rPr>
        <w:softHyphen/>
      </w:r>
      <w:r w:rsidRPr="00123212">
        <w:rPr>
          <w:spacing w:val="-2"/>
        </w:rPr>
        <w:t>melsen</w:t>
      </w:r>
      <w:r w:rsidRPr="00026ACA">
        <w:t xml:space="preserve"> </w:t>
      </w:r>
      <w:r>
        <w:t xml:space="preserve">behöver </w:t>
      </w:r>
      <w:r w:rsidRPr="00026ACA">
        <w:t xml:space="preserve">förtydligas. </w:t>
      </w:r>
      <w:r>
        <w:t>På så sätt kan aktörerna i branschen få en tyd</w:t>
      </w:r>
      <w:r>
        <w:softHyphen/>
        <w:t xml:space="preserve">ligare vägledning om hur de kan utforma sin marknadsföring för att den ska vara måttfull. </w:t>
      </w:r>
      <w:r w:rsidRPr="00026ACA">
        <w:t xml:space="preserve">Av bestämmelsen i konsumentkreditlagen </w:t>
      </w:r>
      <w:r w:rsidRPr="00123212">
        <w:rPr>
          <w:spacing w:val="-3"/>
        </w:rPr>
        <w:t xml:space="preserve">(2010:1846) ska det framgå att i </w:t>
      </w:r>
      <w:r w:rsidRPr="00C45909">
        <w:t xml:space="preserve">kravet på måttfullhet ligger att marknadsföringen </w:t>
      </w:r>
      <w:r w:rsidRPr="00C45909">
        <w:rPr>
          <w:i/>
          <w:iCs/>
        </w:rPr>
        <w:t>inte får vara på</w:t>
      </w:r>
      <w:r w:rsidRPr="00C45909">
        <w:rPr>
          <w:i/>
          <w:iCs/>
        </w:rPr>
        <w:softHyphen/>
        <w:t>trängande eller locka konsumenten till att fatta oöverlagda beslut</w:t>
      </w:r>
      <w:r w:rsidRPr="00C45909">
        <w:t>. Det</w:t>
      </w:r>
      <w:r w:rsidRPr="00123212">
        <w:rPr>
          <w:spacing w:val="-3"/>
        </w:rPr>
        <w:t xml:space="preserve"> ska även framgå</w:t>
      </w:r>
      <w:r w:rsidRPr="00123212" w:rsidDel="00A27FFC">
        <w:rPr>
          <w:spacing w:val="-3"/>
        </w:rPr>
        <w:t xml:space="preserve"> att marknadsföring som är</w:t>
      </w:r>
      <w:r w:rsidRPr="00026ACA" w:rsidDel="00A27FFC">
        <w:t xml:space="preserve"> måttfull</w:t>
      </w:r>
      <w:r w:rsidRPr="00026ACA">
        <w:t xml:space="preserve"> ska vara </w:t>
      </w:r>
      <w:r w:rsidRPr="00026ACA">
        <w:rPr>
          <w:i/>
        </w:rPr>
        <w:t>saklig, balanserad och neutral</w:t>
      </w:r>
      <w:r w:rsidRPr="00026ACA">
        <w:rPr>
          <w:iCs/>
        </w:rPr>
        <w:t>.</w:t>
      </w:r>
    </w:p>
    <w:p w14:paraId="4CEAEB34" w14:textId="77777777" w:rsidR="00D67215" w:rsidRDefault="00D67215" w:rsidP="003E6EF1">
      <w:pPr>
        <w:pStyle w:val="Brdtextmedindrag"/>
      </w:pPr>
      <w:r w:rsidRPr="00842941">
        <w:rPr>
          <w:spacing w:val="-2"/>
        </w:rPr>
        <w:t>Dessa förtydliganden lyfter fram de kriterier som lagstiftaren i förarbets</w:t>
      </w:r>
      <w:r>
        <w:rPr>
          <w:spacing w:val="-2"/>
        </w:rPr>
        <w:softHyphen/>
      </w:r>
      <w:r w:rsidRPr="00842941">
        <w:rPr>
          <w:spacing w:val="-2"/>
        </w:rPr>
        <w:t>uttalandena</w:t>
      </w:r>
      <w:r w:rsidRPr="00123212">
        <w:rPr>
          <w:spacing w:val="-3"/>
        </w:rPr>
        <w:t xml:space="preserve"> har bedömt vara de självklara utgångspunkterna</w:t>
      </w:r>
      <w:r w:rsidRPr="00026ACA">
        <w:t xml:space="preserve"> </w:t>
      </w:r>
      <w:r w:rsidRPr="00123212">
        <w:rPr>
          <w:spacing w:val="-3"/>
        </w:rPr>
        <w:t xml:space="preserve">för </w:t>
      </w:r>
      <w:r w:rsidRPr="00842941">
        <w:t>bedöm</w:t>
      </w:r>
      <w:r>
        <w:softHyphen/>
      </w:r>
      <w:r w:rsidRPr="00842941">
        <w:t xml:space="preserve">ningen av </w:t>
      </w:r>
      <w:proofErr w:type="spellStart"/>
      <w:r w:rsidRPr="00842941">
        <w:t>måttfullhetsbegreppet</w:t>
      </w:r>
      <w:proofErr w:type="spellEnd"/>
      <w:r w:rsidRPr="00842941">
        <w:t>. Dessa kriterier lyfts nu in i lagtexten.</w:t>
      </w:r>
    </w:p>
    <w:p w14:paraId="6B4DF74A" w14:textId="77777777" w:rsidR="00D67215" w:rsidRPr="00162022" w:rsidRDefault="00D67215" w:rsidP="003E6EF1">
      <w:pPr>
        <w:pStyle w:val="Rubrik4utannumrering"/>
      </w:pPr>
      <w:r w:rsidRPr="00162022">
        <w:t xml:space="preserve">En särskild upplysning vid marknadsföring av alla krediter </w:t>
      </w:r>
    </w:p>
    <w:p w14:paraId="2914C413" w14:textId="77777777" w:rsidR="00D67215" w:rsidRPr="002D1498" w:rsidRDefault="00D67215" w:rsidP="003E6EF1">
      <w:pPr>
        <w:pStyle w:val="Brdtext"/>
        <w:rPr>
          <w:spacing w:val="-2"/>
        </w:rPr>
      </w:pPr>
      <w:r w:rsidRPr="00123212">
        <w:rPr>
          <w:rStyle w:val="BrdtextmedindragChar"/>
          <w:spacing w:val="-3"/>
        </w:rPr>
        <w:t>En konsument som befinner sig i en ekonomiskt trängd situation och</w:t>
      </w:r>
      <w:r w:rsidRPr="00257C56">
        <w:t xml:space="preserve"> </w:t>
      </w:r>
      <w:r>
        <w:t xml:space="preserve">som </w:t>
      </w:r>
      <w:r w:rsidRPr="00257C56">
        <w:t>är i behov av medel för att kunna betala sina räkningar kan ha sv</w:t>
      </w:r>
      <w:r w:rsidRPr="003D0388">
        <w:rPr>
          <w:spacing w:val="-2"/>
        </w:rPr>
        <w:t>årt att se alternativ till att ta en kredit. Risken är då stor för att konsumenten</w:t>
      </w:r>
      <w:r w:rsidRPr="00257C56">
        <w:t xml:space="preserve"> accep</w:t>
      </w:r>
      <w:r>
        <w:softHyphen/>
      </w:r>
      <w:r w:rsidRPr="00257C56">
        <w:t>terar kreditavtal med höga räntor eller långa löptider. Ogenomtänkta beslut kan också bero på att kredittagande generellt sett har blivit enkelt och lättillgängligt och att konsumenten inte reflekterar över den kostnad som krediten i slutändan innebär. Det är viktigt att konsumenten ges en möjlig</w:t>
      </w:r>
      <w:r>
        <w:softHyphen/>
      </w:r>
      <w:r w:rsidRPr="00257C56">
        <w:t>het att stanna upp i sin besluts</w:t>
      </w:r>
      <w:r>
        <w:softHyphen/>
      </w:r>
      <w:r w:rsidRPr="00257C56">
        <w:t xml:space="preserve">process och reflektera över vilken den bästa </w:t>
      </w:r>
      <w:r w:rsidRPr="00257C56">
        <w:lastRenderedPageBreak/>
        <w:t>lösningen är. För att på</w:t>
      </w:r>
      <w:r w:rsidRPr="00123212">
        <w:rPr>
          <w:spacing w:val="-3"/>
        </w:rPr>
        <w:t>verka konsumentens riskmedvetenhet ska</w:t>
      </w:r>
      <w:r>
        <w:rPr>
          <w:spacing w:val="-3"/>
        </w:rPr>
        <w:t xml:space="preserve"> det</w:t>
      </w:r>
      <w:r w:rsidRPr="00123212">
        <w:rPr>
          <w:spacing w:val="-3"/>
        </w:rPr>
        <w:t xml:space="preserve"> införas en bestämmelse som innebär att näringsidkaren </w:t>
      </w:r>
      <w:r>
        <w:rPr>
          <w:spacing w:val="-3"/>
        </w:rPr>
        <w:t>måste</w:t>
      </w:r>
      <w:r w:rsidRPr="00123212">
        <w:rPr>
          <w:spacing w:val="-3"/>
        </w:rPr>
        <w:t xml:space="preserve"> lämna en särskild</w:t>
      </w:r>
      <w:r w:rsidRPr="00257C56">
        <w:t xml:space="preserve"> </w:t>
      </w:r>
      <w:r w:rsidRPr="00957810">
        <w:rPr>
          <w:spacing w:val="-2"/>
        </w:rPr>
        <w:t>upp</w:t>
      </w:r>
      <w:r>
        <w:rPr>
          <w:spacing w:val="-2"/>
        </w:rPr>
        <w:softHyphen/>
      </w:r>
      <w:r w:rsidRPr="00957810">
        <w:rPr>
          <w:spacing w:val="-2"/>
        </w:rPr>
        <w:t xml:space="preserve">lysning vid marknadsföring av alla </w:t>
      </w:r>
      <w:r>
        <w:rPr>
          <w:spacing w:val="-2"/>
        </w:rPr>
        <w:t xml:space="preserve">typer av </w:t>
      </w:r>
      <w:r w:rsidRPr="00957810">
        <w:rPr>
          <w:spacing w:val="-2"/>
        </w:rPr>
        <w:t xml:space="preserve">krediter. </w:t>
      </w:r>
      <w:r w:rsidRPr="00DC7825">
        <w:rPr>
          <w:spacing w:val="-3"/>
        </w:rPr>
        <w:t>Den särskilda upplys</w:t>
      </w:r>
      <w:r>
        <w:rPr>
          <w:spacing w:val="-3"/>
        </w:rPr>
        <w:softHyphen/>
      </w:r>
      <w:r w:rsidRPr="00DC7825">
        <w:rPr>
          <w:spacing w:val="-3"/>
        </w:rPr>
        <w:t>ningen</w:t>
      </w:r>
      <w:r w:rsidRPr="00257C56">
        <w:t xml:space="preserve"> ska innehålla information om att det medför kostnader att teckna en kredit; </w:t>
      </w:r>
      <w:r w:rsidRPr="007F01C1">
        <w:rPr>
          <w:i/>
        </w:rPr>
        <w:t>Att låna kostar pengar</w:t>
      </w:r>
      <w:r w:rsidRPr="00257C56">
        <w:t>. Upplysningen ska även innehålla infor</w:t>
      </w:r>
      <w:r>
        <w:softHyphen/>
      </w:r>
      <w:r w:rsidRPr="00257C56">
        <w:t>mation om</w:t>
      </w:r>
      <w:r w:rsidRPr="00257C56" w:rsidDel="00293CE9">
        <w:t xml:space="preserve"> </w:t>
      </w:r>
      <w:r w:rsidRPr="00257C56">
        <w:t>andra risker med skuldsättning. Dessutom ska</w:t>
      </w:r>
      <w:r w:rsidRPr="00257C56" w:rsidDel="00293CE9">
        <w:t xml:space="preserve"> </w:t>
      </w:r>
      <w:r w:rsidRPr="00DC7825">
        <w:rPr>
          <w:spacing w:val="-4"/>
        </w:rPr>
        <w:t>upplysningen göra konsumenten uppmärksam på vart denne kan vända</w:t>
      </w:r>
      <w:r w:rsidRPr="00257C56">
        <w:t xml:space="preserve"> </w:t>
      </w:r>
      <w:r w:rsidRPr="00DC7825">
        <w:rPr>
          <w:spacing w:val="-2"/>
        </w:rPr>
        <w:t xml:space="preserve">sig för att få stöd i budget- och skuldfrågor. </w:t>
      </w:r>
      <w:r w:rsidRPr="002D1498">
        <w:rPr>
          <w:spacing w:val="-2"/>
        </w:rPr>
        <w:t>Upplysningen ska lämnas redan vid marknads</w:t>
      </w:r>
      <w:r w:rsidRPr="002D1498">
        <w:rPr>
          <w:spacing w:val="-2"/>
        </w:rPr>
        <w:softHyphen/>
        <w:t>föringen av ett kreditavtal så att konsumenten kan få del av den så tidigt som möjligt i beslutsprocessen.</w:t>
      </w:r>
    </w:p>
    <w:p w14:paraId="1CB2DFDA" w14:textId="77777777" w:rsidR="00D67215" w:rsidRPr="00162022" w:rsidRDefault="00D67215" w:rsidP="003E6EF1">
      <w:pPr>
        <w:pStyle w:val="Rubrik4utannumrering"/>
      </w:pPr>
      <w:r w:rsidRPr="00162022">
        <w:t xml:space="preserve">Ett krav på utformningen av ersättningssystem </w:t>
      </w:r>
    </w:p>
    <w:p w14:paraId="15426499" w14:textId="77777777" w:rsidR="00D67215" w:rsidRPr="0043222A" w:rsidRDefault="00D67215" w:rsidP="003E6EF1">
      <w:pPr>
        <w:pStyle w:val="Brdtext"/>
        <w:rPr>
          <w:rFonts w:eastAsiaTheme="minorHAnsi"/>
        </w:rPr>
      </w:pPr>
      <w:bookmarkStart w:id="38" w:name="_Hlk137627001"/>
      <w:r>
        <w:t xml:space="preserve">En central bestämmelse i </w:t>
      </w:r>
      <w:r w:rsidRPr="00FC22F6">
        <w:t xml:space="preserve">lagen (2014:275) om viss verksamhet med </w:t>
      </w:r>
      <w:r w:rsidRPr="00DC7825">
        <w:rPr>
          <w:spacing w:val="-2"/>
        </w:rPr>
        <w:t>konsumentkrediter (LVK) är kravet på att näringsidkare ska driva sin</w:t>
      </w:r>
      <w:r w:rsidRPr="00D52AE4">
        <w:t xml:space="preserve"> verk</w:t>
      </w:r>
      <w:r>
        <w:softHyphen/>
      </w:r>
      <w:r w:rsidRPr="00D52AE4">
        <w:t xml:space="preserve">samhet på ett </w:t>
      </w:r>
      <w:r w:rsidRPr="00D52AE4">
        <w:rPr>
          <w:i/>
        </w:rPr>
        <w:t>sätt som är sunt</w:t>
      </w:r>
      <w:r>
        <w:rPr>
          <w:i/>
        </w:rPr>
        <w:t xml:space="preserve">. </w:t>
      </w:r>
      <w:r w:rsidRPr="001C65BC">
        <w:rPr>
          <w:iCs/>
        </w:rPr>
        <w:t>Det finns</w:t>
      </w:r>
      <w:r w:rsidRPr="001C65BC" w:rsidDel="00D27DE6">
        <w:t xml:space="preserve"> </w:t>
      </w:r>
      <w:r>
        <w:rPr>
          <w:iCs/>
        </w:rPr>
        <w:t xml:space="preserve">emellertid </w:t>
      </w:r>
      <w:r w:rsidRPr="00D52AE4">
        <w:rPr>
          <w:rFonts w:eastAsiaTheme="minorHAnsi"/>
        </w:rPr>
        <w:t>kreditförmedlare</w:t>
      </w:r>
      <w:r>
        <w:rPr>
          <w:rFonts w:eastAsiaTheme="minorHAnsi"/>
        </w:rPr>
        <w:t xml:space="preserve"> </w:t>
      </w:r>
      <w:r w:rsidRPr="00EB0A04">
        <w:rPr>
          <w:rFonts w:eastAsiaTheme="minorHAnsi"/>
        </w:rPr>
        <w:t>enligt LVK som</w:t>
      </w:r>
      <w:r w:rsidRPr="00EB0A04">
        <w:t xml:space="preserve"> erbjuder sin personal </w:t>
      </w:r>
      <w:bookmarkEnd w:id="38"/>
      <w:r w:rsidRPr="00EB0A04">
        <w:rPr>
          <w:rFonts w:eastAsiaTheme="minorHAnsi"/>
          <w:spacing w:val="-3"/>
        </w:rPr>
        <w:t xml:space="preserve">en provisionsbaserad </w:t>
      </w:r>
      <w:r w:rsidRPr="00C166CA">
        <w:rPr>
          <w:rFonts w:eastAsiaTheme="minorHAnsi"/>
          <w:spacing w:val="-3"/>
        </w:rPr>
        <w:t>ersättning beräknad utifrån antalet beviljade</w:t>
      </w:r>
      <w:r w:rsidRPr="00D52AE4">
        <w:rPr>
          <w:rFonts w:eastAsiaTheme="minorHAnsi"/>
        </w:rPr>
        <w:t xml:space="preserve"> eller förmedlade krediter.</w:t>
      </w:r>
      <w:r>
        <w:rPr>
          <w:rFonts w:eastAsiaTheme="minorHAnsi"/>
        </w:rPr>
        <w:t xml:space="preserve"> Det </w:t>
      </w:r>
      <w:r w:rsidRPr="00D52AE4">
        <w:rPr>
          <w:rFonts w:eastAsiaTheme="minorHAnsi"/>
        </w:rPr>
        <w:t>kan inte anses vara förenligt med kravet på sundhet.</w:t>
      </w:r>
      <w:r>
        <w:rPr>
          <w:rFonts w:eastAsiaTheme="minorHAnsi"/>
        </w:rPr>
        <w:t xml:space="preserve"> I LVK ska det</w:t>
      </w:r>
      <w:r w:rsidDel="00CB5B3A">
        <w:rPr>
          <w:rFonts w:eastAsiaTheme="minorHAnsi"/>
        </w:rPr>
        <w:t xml:space="preserve"> </w:t>
      </w:r>
      <w:r>
        <w:rPr>
          <w:rFonts w:eastAsiaTheme="minorHAnsi"/>
        </w:rPr>
        <w:t>därför införas en bestäm</w:t>
      </w:r>
      <w:r>
        <w:rPr>
          <w:rFonts w:eastAsiaTheme="minorHAnsi"/>
        </w:rPr>
        <w:softHyphen/>
        <w:t xml:space="preserve">melse som ställer krav på de kreditgivare och kreditförmedlare som bedriver sin </w:t>
      </w:r>
      <w:r w:rsidRPr="00C166CA">
        <w:rPr>
          <w:rFonts w:eastAsiaTheme="minorHAnsi"/>
          <w:spacing w:val="-2"/>
        </w:rPr>
        <w:t>verksamhet enligt LVK att utforma system för ersättning till personal</w:t>
      </w:r>
      <w:r>
        <w:rPr>
          <w:rFonts w:eastAsiaTheme="minorHAnsi"/>
        </w:rPr>
        <w:t xml:space="preserve"> </w:t>
      </w:r>
      <w:r w:rsidRPr="001C65BC">
        <w:rPr>
          <w:rFonts w:eastAsiaTheme="minorHAnsi"/>
        </w:rPr>
        <w:t>enligt kravet på sundhet.</w:t>
      </w:r>
    </w:p>
    <w:p w14:paraId="2F19F01D" w14:textId="77777777" w:rsidR="00D67215" w:rsidRPr="00162022" w:rsidRDefault="00D67215" w:rsidP="003E6EF1">
      <w:pPr>
        <w:pStyle w:val="Rubrik3utannumrering"/>
      </w:pPr>
      <w:r w:rsidRPr="00162022">
        <w:t>En skärpt reglering av möjligheten</w:t>
      </w:r>
      <w:r>
        <w:br/>
      </w:r>
      <w:r w:rsidRPr="00162022">
        <w:t>att</w:t>
      </w:r>
      <w:r>
        <w:t xml:space="preserve"> </w:t>
      </w:r>
      <w:r w:rsidRPr="00162022">
        <w:t>erbjuda</w:t>
      </w:r>
      <w:r>
        <w:t xml:space="preserve"> </w:t>
      </w:r>
      <w:r w:rsidRPr="00162022">
        <w:t>spel</w:t>
      </w:r>
      <w:r>
        <w:t xml:space="preserve"> </w:t>
      </w:r>
      <w:r w:rsidRPr="00162022">
        <w:t>på</w:t>
      </w:r>
      <w:r>
        <w:t xml:space="preserve"> </w:t>
      </w:r>
      <w:r w:rsidRPr="00162022">
        <w:t>kredit</w:t>
      </w:r>
    </w:p>
    <w:p w14:paraId="111D5AA9" w14:textId="77777777" w:rsidR="00D67215" w:rsidRDefault="00D67215" w:rsidP="003E6EF1">
      <w:pPr>
        <w:pStyle w:val="Brdtext"/>
      </w:pPr>
      <w:r w:rsidRPr="00257C56">
        <w:t>I spellagen (2018:1138) finns ett förbud för licenshavare och spel</w:t>
      </w:r>
      <w:r>
        <w:softHyphen/>
      </w:r>
      <w:r w:rsidRPr="00257C56">
        <w:t>ombud att erbjuda eller lämna kredit</w:t>
      </w:r>
      <w:r>
        <w:t>er</w:t>
      </w:r>
      <w:r w:rsidRPr="00257C56">
        <w:t xml:space="preserve"> för insatser i spel. Syftet med kreditförbudet är att personer inte ska sätta sig i skuld på grund av </w:t>
      </w:r>
      <w:r w:rsidRPr="00E43F18">
        <w:rPr>
          <w:spacing w:val="-2"/>
        </w:rPr>
        <w:t>deltagande i spel. Krediter som erbjuds eller lämnas av tredje</w:t>
      </w:r>
      <w:r w:rsidRPr="00C166CA">
        <w:rPr>
          <w:spacing w:val="-2"/>
        </w:rPr>
        <w:t xml:space="preserve"> part – </w:t>
      </w:r>
      <w:r w:rsidRPr="003D0388">
        <w:t>t.ex. en kreditgivare eller en kreditförmedlare – omfattas dock inte av förbudet. Det förekommer att tredje part erbjuder spelare olika</w:t>
      </w:r>
      <w:r w:rsidRPr="00C166CA">
        <w:rPr>
          <w:spacing w:val="-4"/>
        </w:rPr>
        <w:t xml:space="preserve"> betalningslösningar på kredit</w:t>
      </w:r>
      <w:r>
        <w:rPr>
          <w:spacing w:val="-4"/>
        </w:rPr>
        <w:t xml:space="preserve"> </w:t>
      </w:r>
      <w:r w:rsidRPr="00C166CA">
        <w:rPr>
          <w:spacing w:val="-4"/>
        </w:rPr>
        <w:t xml:space="preserve">t.ex. </w:t>
      </w:r>
      <w:r>
        <w:rPr>
          <w:spacing w:val="-4"/>
        </w:rPr>
        <w:t xml:space="preserve">på </w:t>
      </w:r>
      <w:r w:rsidRPr="00C166CA">
        <w:rPr>
          <w:spacing w:val="-4"/>
        </w:rPr>
        <w:t>licenshavarnas och spelombudens</w:t>
      </w:r>
      <w:r w:rsidRPr="00257C56">
        <w:t xml:space="preserve"> </w:t>
      </w:r>
      <w:r w:rsidRPr="003D0388">
        <w:t>webbplatser. Detta strider mot syftet med det nuvarande kreditför</w:t>
      </w:r>
      <w:r w:rsidRPr="003D0388">
        <w:softHyphen/>
        <w:t>budet, som därför behöver skärpas</w:t>
      </w:r>
      <w:r w:rsidRPr="003D0388" w:rsidDel="00A56655">
        <w:t xml:space="preserve">. </w:t>
      </w:r>
      <w:r w:rsidRPr="003D0388">
        <w:t>Det föreslås bli förbjudet för en licenshavare eller ett spelombud att främja möjligheterna för någon annan att erbjuda eller lämna kredit för insatser i spel.</w:t>
      </w:r>
    </w:p>
    <w:p w14:paraId="2E2BBBDE" w14:textId="77777777" w:rsidR="00D67215" w:rsidRPr="00162022" w:rsidRDefault="00D67215" w:rsidP="003E6EF1">
      <w:pPr>
        <w:pStyle w:val="Rubrik3utannumrering"/>
      </w:pPr>
      <w:r w:rsidRPr="00162022">
        <w:t>Skärpta regler för kreditprövningar</w:t>
      </w:r>
    </w:p>
    <w:p w14:paraId="5ED30F82" w14:textId="77777777" w:rsidR="00D67215" w:rsidRDefault="00D67215" w:rsidP="003E6EF1">
      <w:pPr>
        <w:pStyle w:val="Brdtext"/>
      </w:pPr>
      <w:r>
        <w:t>Reglerna om kreditprövningar syftar till att motverka överskuldsättning hos konsumenter. Men problemen med överskuldsättning är i dag – trots regleringen – omfattande. Många konsumenter beviljas krediter som de inte har ekonomiska förutsättningar att betala till</w:t>
      </w:r>
      <w:r>
        <w:softHyphen/>
        <w:t xml:space="preserve">baka. Ett skäl till det är att det finns enskilda kreditgivare som tar stora risker i sin kreditgivning och som underlåter att hämta in </w:t>
      </w:r>
      <w:r w:rsidRPr="00C166CA">
        <w:rPr>
          <w:spacing w:val="-2"/>
        </w:rPr>
        <w:t>relevant information eller väljer att inte använda den information som</w:t>
      </w:r>
      <w:r>
        <w:t xml:space="preserve"> </w:t>
      </w:r>
      <w:r w:rsidRPr="00C166CA">
        <w:rPr>
          <w:spacing w:val="-3"/>
        </w:rPr>
        <w:t>har hämtats in. Finansinspektionens analyser visar att kreditgivningen</w:t>
      </w:r>
      <w:r>
        <w:t xml:space="preserve"> till ko</w:t>
      </w:r>
      <w:r w:rsidRPr="00E43F18">
        <w:rPr>
          <w:spacing w:val="-2"/>
        </w:rPr>
        <w:t>nsumenter med den svagaste ekonomin sker utifrån en mindre omfattande</w:t>
      </w:r>
      <w:r w:rsidRPr="00C166CA">
        <w:rPr>
          <w:spacing w:val="-4"/>
        </w:rPr>
        <w:t xml:space="preserve"> kreditprövning än till övriga. Sannolikheten för betalningspro</w:t>
      </w:r>
      <w:r>
        <w:rPr>
          <w:spacing w:val="-4"/>
        </w:rPr>
        <w:softHyphen/>
      </w:r>
      <w:r w:rsidRPr="00C166CA">
        <w:rPr>
          <w:spacing w:val="-4"/>
        </w:rPr>
        <w:t>blem</w:t>
      </w:r>
      <w:r>
        <w:t xml:space="preserve"> är förhöjd för de kredittagare som tillåts teckna en kredit </w:t>
      </w:r>
      <w:r>
        <w:lastRenderedPageBreak/>
        <w:t xml:space="preserve">utan att kreditgivaren inhämtat en kreditupplysning. De som tecknat en kredit baserad på en kreditupplysning </w:t>
      </w:r>
      <w:r w:rsidRPr="00C87B9C">
        <w:rPr>
          <w:i/>
          <w:iCs/>
        </w:rPr>
        <w:t>utan</w:t>
      </w:r>
      <w:r>
        <w:t xml:space="preserve"> information om befint</w:t>
      </w:r>
      <w:r>
        <w:softHyphen/>
        <w:t>l</w:t>
      </w:r>
      <w:r w:rsidRPr="00C45909">
        <w:rPr>
          <w:spacing w:val="-2"/>
        </w:rPr>
        <w:t>iga krediter har också en högre sannolikhet att få betalningsproblem</w:t>
      </w:r>
      <w:r>
        <w:t xml:space="preserve">. Ju </w:t>
      </w:r>
      <w:r w:rsidRPr="00C166CA">
        <w:rPr>
          <w:spacing w:val="-3"/>
        </w:rPr>
        <w:t>större kreditbeloppet är, desto högre är risken för betalningsproblem.</w:t>
      </w:r>
      <w:r>
        <w:t xml:space="preserve"> Kreditgivning som föregås av en kreditprövning </w:t>
      </w:r>
      <w:r w:rsidRPr="00C87B9C">
        <w:rPr>
          <w:i/>
          <w:iCs/>
        </w:rPr>
        <w:t>med</w:t>
      </w:r>
      <w:r>
        <w:rPr>
          <w:i/>
          <w:iCs/>
        </w:rPr>
        <w:t xml:space="preserve"> </w:t>
      </w:r>
      <w:r>
        <w:t xml:space="preserve">uppgifter om </w:t>
      </w:r>
      <w:r w:rsidRPr="00C166CA">
        <w:rPr>
          <w:spacing w:val="-3"/>
        </w:rPr>
        <w:t>befintliga krediter innebär en lägre sannolikhet för betalningsproblem</w:t>
      </w:r>
      <w:r>
        <w:t xml:space="preserve"> med cirka 50 procent, oavsett kreditens storlek.</w:t>
      </w:r>
    </w:p>
    <w:p w14:paraId="6206E297" w14:textId="77777777" w:rsidR="00D67215" w:rsidRDefault="00D67215" w:rsidP="003E6EF1">
      <w:pPr>
        <w:pStyle w:val="Brdtextmedindrag"/>
      </w:pPr>
      <w:r>
        <w:t xml:space="preserve">För att motverka att personer som inte är kreditvärdiga ändå beviljas krediter, är det viktigt att kreditgivarna genomför </w:t>
      </w:r>
      <w:r w:rsidRPr="002A0143">
        <w:t>noggranna</w:t>
      </w:r>
      <w:r>
        <w:t xml:space="preserve"> </w:t>
      </w:r>
      <w:r w:rsidRPr="00E43F18">
        <w:t>kredit</w:t>
      </w:r>
      <w:r>
        <w:softHyphen/>
      </w:r>
      <w:r w:rsidRPr="00E43F18">
        <w:t>prövningar. Hur omfattande en kreditprövning bör vara kan variera</w:t>
      </w:r>
      <w:r w:rsidRPr="00C166CA">
        <w:rPr>
          <w:spacing w:val="-2"/>
        </w:rPr>
        <w:t xml:space="preserve"> i viss utsträckning. Men prövningen bör alltid grundas på uppgifter</w:t>
      </w:r>
      <w:r>
        <w:t xml:space="preserve"> om en konsuments befintliga kreditåtaganden och information om eventuella betalningsproblem. Utan sådan information finns en risk att kreditgivaren beviljar en kredit till någon som redan har skulder och som eventuellt saknar förmåga att fullgöra sina förpliktelser enligt avtalet.</w:t>
      </w:r>
    </w:p>
    <w:p w14:paraId="3D2F9811" w14:textId="77777777" w:rsidR="00D67215" w:rsidRDefault="00D67215" w:rsidP="003E6EF1">
      <w:pPr>
        <w:pStyle w:val="Brdtextmedindrag"/>
      </w:pPr>
      <w:r w:rsidRPr="00C45909">
        <w:rPr>
          <w:spacing w:val="-4"/>
        </w:rPr>
        <w:t>Det är därför nödvändigt att kreditprövningsbestämmelsen i konsume</w:t>
      </w:r>
      <w:r w:rsidRPr="00C45909">
        <w:rPr>
          <w:spacing w:val="-6"/>
        </w:rPr>
        <w:t>nt</w:t>
      </w:r>
      <w:r>
        <w:rPr>
          <w:spacing w:val="-6"/>
        </w:rPr>
        <w:softHyphen/>
      </w:r>
      <w:r w:rsidRPr="00C45909">
        <w:rPr>
          <w:spacing w:val="-6"/>
        </w:rPr>
        <w:t>kreditlagen förtydligas. Kreditgivarens ansvar för kreditprövningen</w:t>
      </w:r>
      <w:r w:rsidRPr="00C166CA">
        <w:rPr>
          <w:spacing w:val="-3"/>
        </w:rPr>
        <w:t xml:space="preserve"> bör lyftas fram så att det inte råder osäkerhet om att en </w:t>
      </w:r>
      <w:r w:rsidRPr="00C45909">
        <w:rPr>
          <w:spacing w:val="-4"/>
        </w:rPr>
        <w:t xml:space="preserve">kreditprövning måste göras. </w:t>
      </w:r>
      <w:bookmarkStart w:id="39" w:name="_Hlk137470440"/>
      <w:r w:rsidRPr="00C45909">
        <w:rPr>
          <w:spacing w:val="-4"/>
        </w:rPr>
        <w:t>Förslaget är att det i lagen ska anges att näringsidkaren</w:t>
      </w:r>
      <w:r w:rsidRPr="005C376A">
        <w:t xml:space="preserve"> </w:t>
      </w:r>
      <w:r w:rsidRPr="007F01C1">
        <w:rPr>
          <w:i/>
        </w:rPr>
        <w:t>alltid</w:t>
      </w:r>
      <w:r w:rsidRPr="005C376A">
        <w:t xml:space="preserve"> ska pröva </w:t>
      </w:r>
      <w:r w:rsidRPr="00C166CA">
        <w:rPr>
          <w:spacing w:val="-2"/>
        </w:rPr>
        <w:t>om konsumenten har ekonomiska förutsättningar att fullgöra vad han</w:t>
      </w:r>
      <w:r w:rsidRPr="005C376A">
        <w:t xml:space="preserve"> eller hon åtar sig enligt kreditavtalet. </w:t>
      </w:r>
      <w:bookmarkStart w:id="40" w:name="_Hlk137470363"/>
      <w:r>
        <w:t>Förslaget med</w:t>
      </w:r>
      <w:r>
        <w:softHyphen/>
        <w:t>för dock ingen ändring i fråga om de räntefria krediter som i dag är undantagna från kravet på kredit</w:t>
      </w:r>
      <w:r>
        <w:softHyphen/>
        <w:t>prövning.</w:t>
      </w:r>
      <w:bookmarkEnd w:id="40"/>
      <w:r>
        <w:t xml:space="preserve"> </w:t>
      </w:r>
      <w:bookmarkEnd w:id="39"/>
      <w:r w:rsidRPr="005C376A">
        <w:t xml:space="preserve">Av bestämmelsen ska det också </w:t>
      </w:r>
      <w:r w:rsidRPr="00C166CA">
        <w:rPr>
          <w:spacing w:val="-2"/>
        </w:rPr>
        <w:t>framgå att kreditprövningen ska inkludera aktuella och relevanta uppgifter</w:t>
      </w:r>
      <w:r w:rsidRPr="005C376A">
        <w:t xml:space="preserve"> från en extern databas när det behövs för att bedöma en konsuments kreditvärdighet. Detta tillägg är av betydelse för </w:t>
      </w:r>
      <w:r>
        <w:t>att</w:t>
      </w:r>
      <w:r w:rsidRPr="005C376A">
        <w:t xml:space="preserve"> d</w:t>
      </w:r>
      <w:r w:rsidRPr="00C45909">
        <w:rPr>
          <w:spacing w:val="-2"/>
        </w:rPr>
        <w:t>et nya systemet för Skri-register, som föreslås i kapitel</w:t>
      </w:r>
      <w:r>
        <w:rPr>
          <w:spacing w:val="-2"/>
        </w:rPr>
        <w:t xml:space="preserve"> </w:t>
      </w:r>
      <w:r w:rsidRPr="00C45909">
        <w:rPr>
          <w:spacing w:val="-2"/>
        </w:rPr>
        <w:t>12, ska få full</w:t>
      </w:r>
      <w:r w:rsidRPr="005C376A">
        <w:t xml:space="preserve"> effekt.</w:t>
      </w:r>
    </w:p>
    <w:p w14:paraId="65E99C84" w14:textId="77777777" w:rsidR="00D67215" w:rsidRPr="00162022" w:rsidRDefault="00D67215" w:rsidP="003E6EF1">
      <w:pPr>
        <w:spacing w:line="2" w:lineRule="auto"/>
        <w:rPr>
          <w:rFonts w:ascii="Times New Roman" w:hAnsi="Times New Roman"/>
          <w:sz w:val="20"/>
        </w:rPr>
      </w:pPr>
    </w:p>
    <w:p w14:paraId="4E2653B6" w14:textId="77777777" w:rsidR="00D67215" w:rsidRPr="00162022" w:rsidRDefault="00D67215" w:rsidP="003E6EF1">
      <w:pPr>
        <w:pStyle w:val="Rubrik3utannumrering"/>
      </w:pPr>
      <w:r w:rsidRPr="00162022">
        <w:t>Begränsningar och villkor för prissättning av krediter</w:t>
      </w:r>
    </w:p>
    <w:p w14:paraId="2F664C34" w14:textId="77777777" w:rsidR="00D67215" w:rsidRPr="00162022" w:rsidRDefault="00D67215" w:rsidP="003E6EF1">
      <w:pPr>
        <w:pStyle w:val="Rubrik4utannumrering"/>
        <w:spacing w:before="0"/>
      </w:pPr>
      <w:r w:rsidRPr="00162022">
        <w:t>Ett sänkt och utvidgat räntetak</w:t>
      </w:r>
    </w:p>
    <w:p w14:paraId="02862DA1" w14:textId="77777777" w:rsidR="00D67215" w:rsidRPr="00A36899" w:rsidRDefault="00D67215" w:rsidP="003E6EF1">
      <w:pPr>
        <w:pStyle w:val="Brdtext"/>
        <w:rPr>
          <w:spacing w:val="-2"/>
        </w:rPr>
      </w:pPr>
      <w:r>
        <w:t>Räntan på en kredit speglar den risk som kreditgivaren är villig att ta för att bevilja en kredit till en viss konsument.</w:t>
      </w:r>
      <w:r w:rsidRPr="0068181D">
        <w:t xml:space="preserve"> </w:t>
      </w:r>
      <w:r>
        <w:t xml:space="preserve">Risken bedöms bl.a. utifrån konsumentens betalningsförmåga och förekomsten av säkerheter. </w:t>
      </w:r>
      <w:r w:rsidRPr="00166BB3">
        <w:t>Krediter som erbjuds konsumenter med små ekonomiska förutsättningar är ofta dyra, eftersom risken för att krediten inte ska kunna betalas tillbaka bedöms som stor.</w:t>
      </w:r>
      <w:r w:rsidRPr="00166BB3" w:rsidDel="00166BB3">
        <w:t xml:space="preserve"> </w:t>
      </w:r>
      <w:r>
        <w:t>Det finns därför ett sam</w:t>
      </w:r>
      <w:r w:rsidRPr="00C166CA">
        <w:rPr>
          <w:spacing w:val="-3"/>
        </w:rPr>
        <w:t xml:space="preserve">band mellan krediter med hög ränta och konsumenter med betalningsproblem. </w:t>
      </w:r>
      <w:r>
        <w:t xml:space="preserve">Det råder inga tvivel om att detta samband är en bidragande </w:t>
      </w:r>
      <w:r w:rsidRPr="00C166CA">
        <w:rPr>
          <w:spacing w:val="-2"/>
        </w:rPr>
        <w:t xml:space="preserve">orsak till den ökande överskuldsättningen i samhället. </w:t>
      </w:r>
      <w:r w:rsidRPr="00A36899">
        <w:rPr>
          <w:spacing w:val="-2"/>
        </w:rPr>
        <w:t>För att minska risken för att ännu fler konsumenter hamnar i överskuldsättning behöver därför möjligheten att ta ut höga räntor begrän</w:t>
      </w:r>
      <w:r w:rsidRPr="00A36899">
        <w:rPr>
          <w:spacing w:val="-2"/>
        </w:rPr>
        <w:softHyphen/>
        <w:t>sas. Ett räntetak är en kraftfull och effektiv åtgärd för att påverka kredit</w:t>
      </w:r>
      <w:r w:rsidRPr="00A36899">
        <w:rPr>
          <w:spacing w:val="-2"/>
        </w:rPr>
        <w:softHyphen/>
        <w:t>givarnas riskbenägenhet. Genom att sänka – och utvidga – räntetaket tvingas kreditgivarna att vara mer restriktiva och noggranna i sin kreditgivning till konsumenter med små marginaler. Det kan i sin tur innebära att färre kredit</w:t>
      </w:r>
      <w:r>
        <w:rPr>
          <w:spacing w:val="-2"/>
        </w:rPr>
        <w:softHyphen/>
      </w:r>
      <w:r w:rsidRPr="00A36899">
        <w:rPr>
          <w:spacing w:val="-2"/>
        </w:rPr>
        <w:t>tagare kommer att få såväl tidiga som allvarliga betal</w:t>
      </w:r>
      <w:r w:rsidRPr="00A36899">
        <w:rPr>
          <w:spacing w:val="-2"/>
        </w:rPr>
        <w:softHyphen/>
        <w:t>ningsproblem.</w:t>
      </w:r>
    </w:p>
    <w:p w14:paraId="70911895" w14:textId="77777777" w:rsidR="00D67215" w:rsidRDefault="00D67215" w:rsidP="003E6EF1">
      <w:pPr>
        <w:pStyle w:val="Brdtextmedindrag"/>
      </w:pPr>
      <w:r w:rsidRPr="00F97860">
        <w:t xml:space="preserve">Förslaget är att det nuvarande räntetaket </w:t>
      </w:r>
      <w:r>
        <w:t>– på 40 procent tillsam</w:t>
      </w:r>
      <w:r w:rsidRPr="00C45909">
        <w:rPr>
          <w:spacing w:val="-4"/>
        </w:rPr>
        <w:t xml:space="preserve">mans med den vid var tid gällande referensränta – ska </w:t>
      </w:r>
      <w:r w:rsidRPr="00C45909" w:rsidDel="008611B5">
        <w:rPr>
          <w:spacing w:val="-4"/>
        </w:rPr>
        <w:t>sänkas</w:t>
      </w:r>
      <w:r w:rsidRPr="00C45909">
        <w:rPr>
          <w:spacing w:val="-4"/>
        </w:rPr>
        <w:t xml:space="preserve"> till 20</w:t>
      </w:r>
      <w:r>
        <w:rPr>
          <w:spacing w:val="-4"/>
        </w:rPr>
        <w:t xml:space="preserve"> </w:t>
      </w:r>
      <w:r w:rsidRPr="00C45909">
        <w:rPr>
          <w:spacing w:val="-4"/>
        </w:rPr>
        <w:t>procent</w:t>
      </w:r>
      <w:r>
        <w:t xml:space="preserve"> </w:t>
      </w:r>
      <w:r w:rsidRPr="00F97860">
        <w:t>och utvidgas</w:t>
      </w:r>
      <w:r>
        <w:t xml:space="preserve"> till att gälla alla krediter enligt konsumentkreditlagen </w:t>
      </w:r>
      <w:r w:rsidRPr="00B243FF">
        <w:rPr>
          <w:spacing w:val="-2"/>
        </w:rPr>
        <w:t>utom bostadskrediter. En ränta på 20</w:t>
      </w:r>
      <w:r>
        <w:rPr>
          <w:spacing w:val="-2"/>
        </w:rPr>
        <w:t xml:space="preserve"> </w:t>
      </w:r>
      <w:r w:rsidRPr="00B243FF">
        <w:rPr>
          <w:spacing w:val="-2"/>
        </w:rPr>
        <w:t>procent bedöms vara den räntenivå</w:t>
      </w:r>
      <w:r>
        <w:t xml:space="preserve"> som </w:t>
      </w:r>
      <w:r w:rsidRPr="00F97860">
        <w:t xml:space="preserve">bäst </w:t>
      </w:r>
      <w:r w:rsidRPr="00F97860">
        <w:lastRenderedPageBreak/>
        <w:t>fånga</w:t>
      </w:r>
      <w:r>
        <w:t>r</w:t>
      </w:r>
      <w:r w:rsidRPr="00F97860">
        <w:t xml:space="preserve"> upp </w:t>
      </w:r>
      <w:r w:rsidRPr="00F97860" w:rsidDel="008611B5">
        <w:t>de</w:t>
      </w:r>
      <w:r w:rsidRPr="00F97860">
        <w:t xml:space="preserve"> problem med riskfyllda krediter som </w:t>
      </w:r>
      <w:r w:rsidRPr="00B243FF">
        <w:rPr>
          <w:spacing w:val="-3"/>
        </w:rPr>
        <w:t xml:space="preserve">behöver lösas. </w:t>
      </w:r>
      <w:r w:rsidRPr="00B243FF">
        <w:rPr>
          <w:i/>
          <w:iCs/>
          <w:spacing w:val="-3"/>
        </w:rPr>
        <w:t>Sänk</w:t>
      </w:r>
      <w:r>
        <w:rPr>
          <w:i/>
          <w:iCs/>
          <w:spacing w:val="-3"/>
        </w:rPr>
        <w:softHyphen/>
      </w:r>
      <w:r w:rsidRPr="00B243FF">
        <w:rPr>
          <w:i/>
          <w:iCs/>
          <w:spacing w:val="-3"/>
        </w:rPr>
        <w:t>ningen</w:t>
      </w:r>
      <w:r w:rsidRPr="00B243FF">
        <w:rPr>
          <w:spacing w:val="-3"/>
        </w:rPr>
        <w:t xml:space="preserve"> bedöms inte heller få några negativa konse</w:t>
      </w:r>
      <w:r w:rsidRPr="00B243FF">
        <w:rPr>
          <w:spacing w:val="-2"/>
        </w:rPr>
        <w:t>kvenser</w:t>
      </w:r>
      <w:r w:rsidRPr="00F97860">
        <w:t xml:space="preserve"> för marknaden i stort. Varken krediträntan eller dröjsmålsräntan för en kredit ska få över</w:t>
      </w:r>
      <w:r>
        <w:softHyphen/>
      </w:r>
      <w:r w:rsidRPr="00F97860">
        <w:t xml:space="preserve">stiga det föreslagna räntetaket. </w:t>
      </w:r>
      <w:r w:rsidRPr="007F01C1">
        <w:rPr>
          <w:i/>
        </w:rPr>
        <w:t>Utvidgningen</w:t>
      </w:r>
      <w:r>
        <w:t xml:space="preserve"> be</w:t>
      </w:r>
      <w:r w:rsidRPr="00957810">
        <w:rPr>
          <w:spacing w:val="-2"/>
        </w:rPr>
        <w:t>döms minimera riskerna för att kreditgivarna styr om sitt produktutbud</w:t>
      </w:r>
      <w:r>
        <w:t xml:space="preserve"> för att inte träffas av ränte</w:t>
      </w:r>
      <w:r>
        <w:softHyphen/>
        <w:t xml:space="preserve">taket. </w:t>
      </w:r>
    </w:p>
    <w:p w14:paraId="0968F496" w14:textId="77777777" w:rsidR="00D67215" w:rsidRPr="00162022" w:rsidRDefault="00D67215" w:rsidP="003E6EF1">
      <w:pPr>
        <w:pStyle w:val="Rubrik4utannumrering"/>
      </w:pPr>
      <w:r w:rsidRPr="00162022">
        <w:t>Ett tak för uppläggningsavgifter</w:t>
      </w:r>
    </w:p>
    <w:p w14:paraId="1A7BCAA1" w14:textId="77777777" w:rsidR="00D67215" w:rsidRDefault="00D67215" w:rsidP="003E6EF1">
      <w:pPr>
        <w:pStyle w:val="Brdtext"/>
      </w:pPr>
      <w:r w:rsidRPr="00FC15D8">
        <w:t xml:space="preserve">Ett sänkt räntetak kommer att begränsa kreditgivarnas möjligheter att tjäna pengar på krediträntan. Det finns därför en risk för att vissa </w:t>
      </w:r>
      <w:r w:rsidRPr="00B243FF">
        <w:rPr>
          <w:spacing w:val="-5"/>
        </w:rPr>
        <w:t>kreditgivare kommer att kompensera för minskade ränteintäkter genom</w:t>
      </w:r>
      <w:r w:rsidRPr="00FC15D8">
        <w:t xml:space="preserve"> </w:t>
      </w:r>
      <w:r w:rsidRPr="00B243FF">
        <w:rPr>
          <w:spacing w:val="-3"/>
        </w:rPr>
        <w:t>att höja avgifterna på sina kreditprodukter. Om detta inträffar riskerar</w:t>
      </w:r>
      <w:r w:rsidRPr="00FC15D8">
        <w:t xml:space="preserve"> räntetaket att inte få den avsedda effekten</w:t>
      </w:r>
      <w:r>
        <w:t xml:space="preserve">, </w:t>
      </w:r>
      <w:r w:rsidRPr="00FC15D8">
        <w:t>nämligen att minska risk</w:t>
      </w:r>
      <w:r>
        <w:softHyphen/>
      </w:r>
      <w:r w:rsidRPr="00FC15D8">
        <w:t>benägenheten hos de kredit</w:t>
      </w:r>
      <w:r>
        <w:softHyphen/>
      </w:r>
      <w:r w:rsidRPr="00FC15D8">
        <w:t>givare som erbjuder krediter till konsu</w:t>
      </w:r>
      <w:r>
        <w:softHyphen/>
      </w:r>
      <w:r w:rsidRPr="00FC15D8">
        <w:t xml:space="preserve">menter </w:t>
      </w:r>
      <w:r w:rsidRPr="00AF22F9">
        <w:t xml:space="preserve">som har sämre eller inga förutsättningar för att kunna betala </w:t>
      </w:r>
      <w:r w:rsidRPr="00B243FF">
        <w:rPr>
          <w:spacing w:val="-2"/>
        </w:rPr>
        <w:t>tillbaka. Det föreslås därför ett tak för uppläggningsavgifter som innebär</w:t>
      </w:r>
      <w:r w:rsidRPr="00FC15D8">
        <w:t xml:space="preserve"> att kredittagaren inte är skyldig att betala en uppläggningsavgift för </w:t>
      </w:r>
      <w:r w:rsidRPr="00FC15D8" w:rsidDel="00FC00A5">
        <w:t xml:space="preserve">en </w:t>
      </w:r>
      <w:r w:rsidRPr="00FC15D8">
        <w:t xml:space="preserve">kredit som är högre än </w:t>
      </w:r>
      <w:r>
        <w:t>en</w:t>
      </w:r>
      <w:r w:rsidRPr="00FC15D8">
        <w:t xml:space="preserve"> procent av det pris</w:t>
      </w:r>
      <w:r>
        <w:softHyphen/>
      </w:r>
      <w:r w:rsidRPr="00FC15D8">
        <w:t xml:space="preserve">basbelopp </w:t>
      </w:r>
      <w:r w:rsidRPr="00957810">
        <w:rPr>
          <w:spacing w:val="-2"/>
        </w:rPr>
        <w:t xml:space="preserve">som </w:t>
      </w:r>
      <w:r w:rsidRPr="00C45909">
        <w:rPr>
          <w:spacing w:val="-5"/>
        </w:rPr>
        <w:t>gäller vid kreditavtalets ingående. I dag motsvarar det maxi</w:t>
      </w:r>
      <w:r>
        <w:rPr>
          <w:spacing w:val="-5"/>
        </w:rPr>
        <w:softHyphen/>
      </w:r>
      <w:r w:rsidRPr="00C45909">
        <w:rPr>
          <w:spacing w:val="-5"/>
        </w:rPr>
        <w:t>malt 525</w:t>
      </w:r>
      <w:r>
        <w:rPr>
          <w:spacing w:val="-5"/>
        </w:rPr>
        <w:t xml:space="preserve"> </w:t>
      </w:r>
      <w:r w:rsidRPr="00C45909">
        <w:rPr>
          <w:spacing w:val="-5"/>
        </w:rPr>
        <w:t>kronor</w:t>
      </w:r>
      <w:r w:rsidRPr="00B243FF">
        <w:rPr>
          <w:spacing w:val="-3"/>
        </w:rPr>
        <w:t xml:space="preserve">. </w:t>
      </w:r>
      <w:r w:rsidRPr="004E065C">
        <w:t>Taket ska gälla för alla krediter enligt konsumentkredit</w:t>
      </w:r>
      <w:r>
        <w:softHyphen/>
      </w:r>
      <w:r w:rsidRPr="004E065C">
        <w:t>lagen utom bostadskrediter.</w:t>
      </w:r>
      <w:r w:rsidRPr="00FC15D8">
        <w:t xml:space="preserve"> </w:t>
      </w:r>
    </w:p>
    <w:p w14:paraId="1A193571" w14:textId="77777777" w:rsidR="00D67215" w:rsidRPr="00162022" w:rsidRDefault="00D67215" w:rsidP="003E6EF1">
      <w:pPr>
        <w:pStyle w:val="Rubrik4utannumrering"/>
      </w:pPr>
      <w:r w:rsidRPr="00162022">
        <w:t>Ett utvidgat så kallat absolut kostnadstak</w:t>
      </w:r>
    </w:p>
    <w:p w14:paraId="5423F74F" w14:textId="77777777" w:rsidR="00D67215" w:rsidRPr="00FC15D8" w:rsidRDefault="00D67215" w:rsidP="003E6EF1">
      <w:pPr>
        <w:pStyle w:val="Brdtext"/>
      </w:pPr>
      <w:r>
        <w:t>I dag</w:t>
      </w:r>
      <w:r w:rsidRPr="008E098C">
        <w:t xml:space="preserve"> finns ett kostnadstak för högkostnadskrediter.</w:t>
      </w:r>
      <w:r>
        <w:t xml:space="preserve"> Kostnadstaket är </w:t>
      </w:r>
      <w:r w:rsidRPr="00FC15D8">
        <w:t xml:space="preserve">utformat på ett sådant sätt att </w:t>
      </w:r>
      <w:r w:rsidRPr="00FC15D8">
        <w:rPr>
          <w:lang w:eastAsia="sv-SE"/>
        </w:rPr>
        <w:t>kostnaderna inte får överstiga ett belopp som motsvarar kreditbeloppet. H</w:t>
      </w:r>
      <w:r w:rsidRPr="00FC15D8">
        <w:t>ögkostnadskrediterna har i genomsnitt en löp</w:t>
      </w:r>
      <w:r>
        <w:softHyphen/>
      </w:r>
      <w:r w:rsidRPr="00FC15D8">
        <w:t>tid på fem månader. Den totala kostnaden för en sådan kredit blir, trots den höga räntan, som regel inte så stor om konsumenten betalar enligt avtalet. Det nuvarande kostnadstaket har därför inte någon påverkan på en genom</w:t>
      </w:r>
      <w:r>
        <w:softHyphen/>
      </w:r>
      <w:r w:rsidRPr="00FC15D8">
        <w:t>snittlig högkostnadskredit, utan det är först när konsumenten hamnar i betalnings</w:t>
      </w:r>
      <w:r w:rsidRPr="00B243FF">
        <w:t xml:space="preserve">dröjsmål som </w:t>
      </w:r>
      <w:r>
        <w:t xml:space="preserve">kostnaderna för </w:t>
      </w:r>
      <w:r w:rsidRPr="00B243FF">
        <w:t xml:space="preserve">en högkostnadskredit kan komma att nå upp till kostnadstaket. </w:t>
      </w:r>
    </w:p>
    <w:p w14:paraId="02D36194" w14:textId="77777777" w:rsidR="00D67215" w:rsidRPr="00FC15D8" w:rsidRDefault="00D67215" w:rsidP="003E6EF1">
      <w:pPr>
        <w:pStyle w:val="Brdtextmedindrag"/>
      </w:pPr>
      <w:r w:rsidRPr="00FC15D8">
        <w:t>Det är inte bara höga räntor eller avgifter som påverkar om en kredit i slutändan medför stora kostnader för konsumenten. Kostnaderna påverkas även av hur lång löptid krediten</w:t>
      </w:r>
      <w:r w:rsidRPr="00FC15D8" w:rsidDel="005342AA">
        <w:t xml:space="preserve"> </w:t>
      </w:r>
      <w:r w:rsidRPr="00FC15D8">
        <w:t>har. En</w:t>
      </w:r>
      <w:r w:rsidRPr="00FC15D8" w:rsidDel="005342AA">
        <w:t xml:space="preserve"> </w:t>
      </w:r>
      <w:r w:rsidRPr="00FC15D8">
        <w:t>lång löptid för en konsumtions</w:t>
      </w:r>
      <w:r>
        <w:softHyphen/>
      </w:r>
      <w:r w:rsidRPr="00FC15D8">
        <w:t>kredit är en tydlig indikation på att konsumenten har ett för litet betalnings</w:t>
      </w:r>
      <w:r>
        <w:softHyphen/>
      </w:r>
      <w:r w:rsidRPr="00FC15D8">
        <w:t>utrymme. Långa löptider riskerar dess</w:t>
      </w:r>
      <w:r>
        <w:softHyphen/>
      </w:r>
      <w:r w:rsidRPr="00B243FF">
        <w:t xml:space="preserve">utom att bygga upp höga kostnader som särskilt drabbar de konsumenter </w:t>
      </w:r>
      <w:r w:rsidRPr="00FC15D8">
        <w:t>som har en sämre återbetalnings</w:t>
      </w:r>
      <w:r>
        <w:softHyphen/>
      </w:r>
      <w:r w:rsidRPr="00FC15D8">
        <w:t xml:space="preserve">förmåga. </w:t>
      </w:r>
      <w:r w:rsidRPr="00FC15D8">
        <w:rPr>
          <w:lang w:eastAsia="sv-SE"/>
        </w:rPr>
        <w:t xml:space="preserve">Ett kostnadstak </w:t>
      </w:r>
      <w:r w:rsidRPr="00AF22F9">
        <w:rPr>
          <w:lang w:eastAsia="sv-SE"/>
        </w:rPr>
        <w:t>begränsar kreditgivare</w:t>
      </w:r>
      <w:r>
        <w:rPr>
          <w:lang w:eastAsia="sv-SE"/>
        </w:rPr>
        <w:t xml:space="preserve"> från</w:t>
      </w:r>
      <w:r w:rsidRPr="00AF22F9">
        <w:rPr>
          <w:lang w:eastAsia="sv-SE"/>
        </w:rPr>
        <w:t xml:space="preserve"> att erbjuda krediter med långa löptider</w:t>
      </w:r>
      <w:r w:rsidRPr="00FC15D8">
        <w:rPr>
          <w:lang w:eastAsia="sv-SE"/>
        </w:rPr>
        <w:t>.</w:t>
      </w:r>
    </w:p>
    <w:p w14:paraId="02531002" w14:textId="77777777" w:rsidR="00D67215" w:rsidRPr="00FC15D8" w:rsidRDefault="00D67215" w:rsidP="003E6EF1">
      <w:pPr>
        <w:pStyle w:val="Brdtextmedindrag"/>
      </w:pPr>
      <w:r w:rsidRPr="00FC15D8">
        <w:t>Ett kostnadstak påverk</w:t>
      </w:r>
      <w:r>
        <w:t>ar</w:t>
      </w:r>
      <w:r w:rsidRPr="00FC15D8">
        <w:t xml:space="preserve"> </w:t>
      </w:r>
      <w:r>
        <w:t xml:space="preserve">även </w:t>
      </w:r>
      <w:r w:rsidRPr="00FC15D8">
        <w:t>de kostnader som uppstår när kon</w:t>
      </w:r>
      <w:r>
        <w:softHyphen/>
      </w:r>
      <w:r w:rsidRPr="00FC15D8">
        <w:t xml:space="preserve">sumenten får betalningsproblem. </w:t>
      </w:r>
      <w:r>
        <w:t xml:space="preserve">Om </w:t>
      </w:r>
      <w:r w:rsidRPr="00FC15D8">
        <w:t>kreditavtalet sägs upp till be</w:t>
      </w:r>
      <w:r>
        <w:softHyphen/>
      </w:r>
      <w:r w:rsidRPr="00FC15D8">
        <w:t xml:space="preserve">talning medför ett kostnadstak ett absolut stopp för t.ex. hur </w:t>
      </w:r>
      <w:r>
        <w:t>stort belopp i form av</w:t>
      </w:r>
      <w:r w:rsidRPr="00FC15D8">
        <w:t xml:space="preserve"> dröjsmålsränta en kreditgivare kan påföra en kon</w:t>
      </w:r>
      <w:r>
        <w:softHyphen/>
      </w:r>
      <w:r w:rsidRPr="00FC15D8">
        <w:t>sument. Det kan bidra till att överskuldsättningen minskar.</w:t>
      </w:r>
    </w:p>
    <w:p w14:paraId="4799DAC5" w14:textId="77777777" w:rsidR="00D67215" w:rsidRDefault="00D67215" w:rsidP="003E6EF1">
      <w:pPr>
        <w:pStyle w:val="Brdtextmedindrag"/>
      </w:pPr>
      <w:r w:rsidRPr="00FC15D8">
        <w:t>Det nuvarande k</w:t>
      </w:r>
      <w:r w:rsidRPr="00FC15D8">
        <w:rPr>
          <w:lang w:eastAsia="sv-SE"/>
        </w:rPr>
        <w:t xml:space="preserve">ostnadstaket ska enligt förslaget utvidgas till att </w:t>
      </w:r>
      <w:r w:rsidRPr="00B243FF">
        <w:rPr>
          <w:spacing w:val="-3"/>
        </w:rPr>
        <w:t>omfatta alla krediter enligt konsumentkreditlagen med vissa undantag.</w:t>
      </w:r>
      <w:r w:rsidRPr="00FC15D8">
        <w:rPr>
          <w:lang w:eastAsia="sv-SE"/>
        </w:rPr>
        <w:t xml:space="preserve"> </w:t>
      </w:r>
      <w:r w:rsidRPr="00D05D53">
        <w:rPr>
          <w:spacing w:val="-2"/>
        </w:rPr>
        <w:t xml:space="preserve">Taket ska kallas för ett </w:t>
      </w:r>
      <w:r w:rsidRPr="00D05D53">
        <w:rPr>
          <w:i/>
          <w:iCs/>
          <w:spacing w:val="-2"/>
        </w:rPr>
        <w:t>absolut kostnadstak</w:t>
      </w:r>
      <w:r w:rsidRPr="00D05D53">
        <w:rPr>
          <w:spacing w:val="-2"/>
        </w:rPr>
        <w:t xml:space="preserve">. </w:t>
      </w:r>
      <w:r>
        <w:rPr>
          <w:spacing w:val="-2"/>
        </w:rPr>
        <w:t>Bostadskrediter, kontokrediter och m</w:t>
      </w:r>
      <w:r w:rsidRPr="00D05D53">
        <w:rPr>
          <w:spacing w:val="-2"/>
        </w:rPr>
        <w:t>indre krediter som av</w:t>
      </w:r>
      <w:r w:rsidRPr="00D05D53">
        <w:t xml:space="preserve">ser </w:t>
      </w:r>
      <w:r w:rsidRPr="00D05D53">
        <w:rPr>
          <w:spacing w:val="-2"/>
        </w:rPr>
        <w:t>kreditköp ska undantas det abso</w:t>
      </w:r>
      <w:r w:rsidRPr="00D05D53">
        <w:rPr>
          <w:spacing w:val="-3"/>
        </w:rPr>
        <w:t xml:space="preserve">luta kostnadstaket. Det absoluta kostnadstaket ska utformas på samma sätt som det nuvarande </w:t>
      </w:r>
      <w:r w:rsidRPr="00D05D53">
        <w:rPr>
          <w:spacing w:val="-3"/>
        </w:rPr>
        <w:lastRenderedPageBreak/>
        <w:t>kostnadstaket, dvs. kostnaderna får inte överstiga</w:t>
      </w:r>
      <w:r w:rsidRPr="00B243FF">
        <w:rPr>
          <w:spacing w:val="-3"/>
        </w:rPr>
        <w:t xml:space="preserve"> ett belopp som motsvarar kreditbeloppet. Kostnadstaket ska om</w:t>
      </w:r>
      <w:r w:rsidRPr="00B243FF">
        <w:t xml:space="preserve">fatta kreditkostnader, dröjsmålsränta och kostnader enligt lagen (1981:739) </w:t>
      </w:r>
      <w:r w:rsidRPr="00FC15D8">
        <w:rPr>
          <w:lang w:eastAsia="sv-SE"/>
        </w:rPr>
        <w:t>om ersättning för inkassokostnader</w:t>
      </w:r>
      <w:r w:rsidRPr="004C4DA6">
        <w:rPr>
          <w:lang w:eastAsia="sv-SE"/>
        </w:rPr>
        <w:t xml:space="preserve"> m.m.</w:t>
      </w:r>
    </w:p>
    <w:p w14:paraId="746A9153" w14:textId="77777777" w:rsidR="00D67215" w:rsidRPr="00162022" w:rsidRDefault="00D67215" w:rsidP="003E6EF1">
      <w:pPr>
        <w:pStyle w:val="Rubrik4utannumrering"/>
      </w:pPr>
      <w:r w:rsidRPr="00162022">
        <w:t xml:space="preserve">En begränsad möjlighet att förlänga </w:t>
      </w:r>
      <w:r w:rsidRPr="002F4626">
        <w:t>löptiden</w:t>
      </w:r>
      <w:r w:rsidRPr="00162022">
        <w:t xml:space="preserve"> för en kredit</w:t>
      </w:r>
    </w:p>
    <w:p w14:paraId="37560694" w14:textId="77777777" w:rsidR="00D67215" w:rsidRDefault="00D67215" w:rsidP="003E6EF1">
      <w:pPr>
        <w:pStyle w:val="Brdtext"/>
      </w:pPr>
      <w:r w:rsidRPr="00FC22F6">
        <w:t xml:space="preserve">En konsument som gång på gång förlänger löptiden för </w:t>
      </w:r>
      <w:r>
        <w:t>en</w:t>
      </w:r>
      <w:r w:rsidRPr="00FC22F6">
        <w:t xml:space="preserve"> kredit, </w:t>
      </w:r>
      <w:r w:rsidRPr="00AB175F">
        <w:t>kan upp</w:t>
      </w:r>
      <w:r>
        <w:softHyphen/>
      </w:r>
      <w:r w:rsidRPr="00AB175F">
        <w:t xml:space="preserve">repade gånger behöva betala höga kostnader för förlängningarna. Det finns en risk för att vissa kreditgivare kan komma att vilja kompensera minskade ränteintäkter genom att erbjuda flera </w:t>
      </w:r>
      <w:r w:rsidRPr="00D05D53">
        <w:rPr>
          <w:rStyle w:val="BrdtextmedindragChar"/>
          <w:spacing w:val="-3"/>
        </w:rPr>
        <w:t>dyra förlängningar. I dag finns en bestämmelse som begränsar kreditgivarnas</w:t>
      </w:r>
      <w:r w:rsidRPr="00AB175F">
        <w:t xml:space="preserve"> möjlighet att ta ut kostnader vid förlängning av löptiden för en högkostnadskredit. Det föreslås att den regleringen ska utvidgas och tillämpas på alla krediter, utom bostads</w:t>
      </w:r>
      <w:r>
        <w:softHyphen/>
      </w:r>
      <w:r w:rsidRPr="00AB175F">
        <w:t>krediter.</w:t>
      </w:r>
    </w:p>
    <w:p w14:paraId="7A47251E" w14:textId="77777777" w:rsidR="00D67215" w:rsidRDefault="00D67215" w:rsidP="003E6EF1">
      <w:pPr>
        <w:pStyle w:val="Brdtextmedindrag"/>
      </w:pPr>
      <w:r w:rsidRPr="00D05D53">
        <w:rPr>
          <w:spacing w:val="-3"/>
        </w:rPr>
        <w:t>Det ska således inte vara tillåtet för en kreditgivare att mot en kostnad</w:t>
      </w:r>
      <w:r w:rsidRPr="00FC22F6">
        <w:t xml:space="preserve"> för konsumenten förlänga löptiden för en kredit mer än en gång.</w:t>
      </w:r>
      <w:r w:rsidRPr="00D47BA2">
        <w:t xml:space="preserve"> </w:t>
      </w:r>
      <w:r>
        <w:t>Denna</w:t>
      </w:r>
      <w:r w:rsidRPr="00FC22F6" w:rsidDel="0043307A">
        <w:t xml:space="preserve"> </w:t>
      </w:r>
      <w:r w:rsidRPr="00FC22F6">
        <w:t xml:space="preserve">begränsning </w:t>
      </w:r>
      <w:r>
        <w:t>ska dock</w:t>
      </w:r>
      <w:r w:rsidRPr="00FC22F6">
        <w:t xml:space="preserve"> inte hindra konsumenten och kreditgivaren från att komma överens om en skälig avbetalningsplan.</w:t>
      </w:r>
      <w:r>
        <w:t xml:space="preserve"> </w:t>
      </w:r>
    </w:p>
    <w:p w14:paraId="1667E96F" w14:textId="77777777" w:rsidR="00D67215" w:rsidRPr="002F4626" w:rsidRDefault="00D67215" w:rsidP="003E6EF1">
      <w:pPr>
        <w:pStyle w:val="Rubrik4utannumrering"/>
      </w:pPr>
      <w:r w:rsidRPr="002F4626">
        <w:t>Begreppet högkostnadskredit tas bort ur konsumentkreditlagen</w:t>
      </w:r>
    </w:p>
    <w:p w14:paraId="2B7312C7" w14:textId="77777777" w:rsidR="00D67215" w:rsidRDefault="00D67215" w:rsidP="003E6EF1">
      <w:pPr>
        <w:pStyle w:val="Brdtext"/>
      </w:pPr>
      <w:r w:rsidRPr="00AB175F">
        <w:t>Utifrån förslagen ska inte</w:t>
      </w:r>
      <w:r>
        <w:t xml:space="preserve"> längre regleringen om ett räntetak, ett absolut kostnadstak </w:t>
      </w:r>
      <w:r w:rsidRPr="00291859">
        <w:t xml:space="preserve">eller </w:t>
      </w:r>
      <w:r>
        <w:t xml:space="preserve">möjligheten att förlänga löptiden för en </w:t>
      </w:r>
      <w:r w:rsidRPr="004E065C">
        <w:t>kredit vara kopp</w:t>
      </w:r>
      <w:r>
        <w:softHyphen/>
      </w:r>
      <w:r w:rsidRPr="004E065C">
        <w:t>lade till vad som definieras som en högkostnadskredit</w:t>
      </w:r>
      <w:r w:rsidRPr="004E065C">
        <w:rPr>
          <w:spacing w:val="-2"/>
        </w:rPr>
        <w:t>. Förslagen omfattar i stället – med några få undantag – samtliga</w:t>
      </w:r>
      <w:r>
        <w:t xml:space="preserve"> krediter. Även den särskilda upplysningen som ska lämnas vid marknadsföring av högkostnadskrediter föreslås ändras så att den i stället ska gälla för alla krediter i konsument</w:t>
      </w:r>
      <w:r>
        <w:softHyphen/>
        <w:t>kreditlagen. Förslaget är därför att begreppet hög</w:t>
      </w:r>
      <w:r>
        <w:softHyphen/>
        <w:t>kostnadskredit, som inte längre behövs, ska utmönstras</w:t>
      </w:r>
      <w:r w:rsidDel="007B0372">
        <w:t xml:space="preserve"> ur lagen</w:t>
      </w:r>
      <w:r>
        <w:t>.</w:t>
      </w:r>
    </w:p>
    <w:p w14:paraId="78A432C2" w14:textId="77777777" w:rsidR="00D67215" w:rsidRPr="002F4626" w:rsidRDefault="00D67215" w:rsidP="003E6EF1">
      <w:pPr>
        <w:pStyle w:val="Rubrik4utannumrering"/>
      </w:pPr>
      <w:r w:rsidRPr="002F4626">
        <w:t xml:space="preserve">Nya processuella regler vid ansökan om betalningsföreläggande </w:t>
      </w:r>
    </w:p>
    <w:p w14:paraId="4E3C2DD8" w14:textId="77777777" w:rsidR="00D67215" w:rsidRPr="002F4626" w:rsidRDefault="00D67215" w:rsidP="003E6EF1">
      <w:pPr>
        <w:pStyle w:val="Brdtext"/>
        <w:rPr>
          <w:spacing w:val="-2"/>
        </w:rPr>
      </w:pPr>
      <w:r w:rsidRPr="002F4626">
        <w:rPr>
          <w:spacing w:val="-2"/>
        </w:rPr>
        <w:t>För att inte Kronofogdemyndigheten ska fastställa skulder som står i strid med det föreslagna räntetaket och det absoluta kostnadstaket ska det införas nya processuella regler i lagen (1990:746) om betalningsföreläggande och handräckning. Det ska bl.a. införas ett krav på att sökanden ska lämna infor</w:t>
      </w:r>
      <w:r>
        <w:rPr>
          <w:spacing w:val="-2"/>
        </w:rPr>
        <w:softHyphen/>
      </w:r>
      <w:r w:rsidRPr="002F4626">
        <w:rPr>
          <w:spacing w:val="-2"/>
        </w:rPr>
        <w:t xml:space="preserve">mation om att fordran grundar sig på en kredit för vilken bestämmelserna om räntetak och kostnadstak är tillämpliga. </w:t>
      </w:r>
    </w:p>
    <w:p w14:paraId="75B78A90" w14:textId="77777777" w:rsidR="00D67215" w:rsidRPr="00162022" w:rsidRDefault="00D67215" w:rsidP="003E6EF1">
      <w:pPr>
        <w:pStyle w:val="Rubrik3utannumrering"/>
      </w:pPr>
      <w:r w:rsidRPr="00162022">
        <w:t>Ett system för skuld- och kreditregister (Skri-register)</w:t>
      </w:r>
    </w:p>
    <w:p w14:paraId="1D4BA103" w14:textId="77777777" w:rsidR="00D67215" w:rsidRPr="00162022" w:rsidRDefault="00D67215" w:rsidP="003E6EF1">
      <w:pPr>
        <w:pStyle w:val="Rubrik4utannumrering"/>
        <w:spacing w:before="0"/>
      </w:pPr>
      <w:r w:rsidRPr="00162022">
        <w:t>Den nuvarande ordningen</w:t>
      </w:r>
    </w:p>
    <w:p w14:paraId="796CBCBD" w14:textId="77777777" w:rsidR="00D67215" w:rsidRDefault="00D67215" w:rsidP="003E6EF1">
      <w:pPr>
        <w:pStyle w:val="Brdtext"/>
      </w:pPr>
      <w:r>
        <w:t>För alla krediter som innebär en kostnad för konsumenten ska en kredit</w:t>
      </w:r>
      <w:r>
        <w:softHyphen/>
        <w:t>prövning göras. I en kreditprövning samlas information in om konsumen</w:t>
      </w:r>
      <w:r>
        <w:softHyphen/>
        <w:t xml:space="preserve">tens ekonomiska förhållanden och utifrån underlaget gör </w:t>
      </w:r>
      <w:r w:rsidRPr="00D05D53">
        <w:rPr>
          <w:spacing w:val="-3"/>
        </w:rPr>
        <w:t>kreditgivaren en bedömning av konsumentens kreditvärdighet. Enligt</w:t>
      </w:r>
      <w:r>
        <w:t xml:space="preserve"> konsumentkreditlagen får en kredit bara beviljas om konsumenten </w:t>
      </w:r>
      <w:r w:rsidRPr="00D05D53">
        <w:rPr>
          <w:spacing w:val="-3"/>
        </w:rPr>
        <w:t xml:space="preserve">har förutsättningar att fullgöra sitt åtagande. För att göra den </w:t>
      </w:r>
      <w:r w:rsidRPr="00E43F18">
        <w:rPr>
          <w:spacing w:val="-2"/>
        </w:rPr>
        <w:t>bedömningen krävs ofta att kreditgivaren har tillgång till extern information</w:t>
      </w:r>
      <w:r>
        <w:t xml:space="preserve"> om en konsuments befintliga inkomster, övriga krediter och skulder. Kreditgivaren vänder sig oftast till något av </w:t>
      </w:r>
      <w:r>
        <w:lastRenderedPageBreak/>
        <w:t>kreditupplys</w:t>
      </w:r>
      <w:r w:rsidRPr="00D05D53">
        <w:rPr>
          <w:spacing w:val="-3"/>
        </w:rPr>
        <w:t>ningsföre</w:t>
      </w:r>
      <w:r>
        <w:rPr>
          <w:spacing w:val="-3"/>
        </w:rPr>
        <w:softHyphen/>
      </w:r>
      <w:r w:rsidRPr="00D05D53">
        <w:rPr>
          <w:spacing w:val="-3"/>
        </w:rPr>
        <w:t>tagen på marknaden och köper en kreditupplysning om konsumenten</w:t>
      </w:r>
      <w:r>
        <w:t xml:space="preserve">. </w:t>
      </w:r>
    </w:p>
    <w:p w14:paraId="5B9197E5" w14:textId="77777777" w:rsidR="00D67215" w:rsidRDefault="00D67215" w:rsidP="003E6EF1">
      <w:pPr>
        <w:pStyle w:val="Brdtextmedindrag"/>
      </w:pPr>
      <w:r>
        <w:rPr>
          <w:spacing w:val="-3"/>
        </w:rPr>
        <w:t>Efter</w:t>
      </w:r>
      <w:r w:rsidRPr="00D05D53">
        <w:rPr>
          <w:spacing w:val="-3"/>
        </w:rPr>
        <w:t xml:space="preserve"> tillstånd från Integritetsskyddsmyndigheten</w:t>
      </w:r>
      <w:r w:rsidRPr="00D05D53" w:rsidDel="002F5534">
        <w:rPr>
          <w:spacing w:val="-3"/>
        </w:rPr>
        <w:t xml:space="preserve"> </w:t>
      </w:r>
      <w:r w:rsidRPr="00D05D53">
        <w:rPr>
          <w:spacing w:val="-3"/>
        </w:rPr>
        <w:t>kan ett kredit</w:t>
      </w:r>
      <w:r w:rsidRPr="00D05D53">
        <w:t>upplys</w:t>
      </w:r>
      <w:r>
        <w:softHyphen/>
      </w:r>
      <w:r w:rsidRPr="00D05D53">
        <w:t>ningsföretag samla in personuppgifter som finns tillgängliga i</w:t>
      </w:r>
      <w:r>
        <w:t xml:space="preserve"> </w:t>
      </w:r>
      <w:r w:rsidRPr="00D05D53">
        <w:rPr>
          <w:spacing w:val="-4"/>
        </w:rPr>
        <w:t>offentliga databaser och lagra uppgifterna i ett eget register. Det handlar</w:t>
      </w:r>
      <w:r>
        <w:t xml:space="preserve"> </w:t>
      </w:r>
      <w:r w:rsidRPr="00D05D53">
        <w:rPr>
          <w:spacing w:val="-3"/>
        </w:rPr>
        <w:t xml:space="preserve">exempelvis om </w:t>
      </w:r>
      <w:r w:rsidRPr="002F4626">
        <w:rPr>
          <w:spacing w:val="-2"/>
        </w:rPr>
        <w:t>inkomstuppgifter från Skatteverket och om uppgifter om utslag i mål om betalningsförelägganden från Kronofogdemyndigheten. Kreditupplysnings</w:t>
      </w:r>
      <w:r>
        <w:rPr>
          <w:spacing w:val="-2"/>
        </w:rPr>
        <w:softHyphen/>
      </w:r>
      <w:r w:rsidRPr="002F4626">
        <w:rPr>
          <w:spacing w:val="-2"/>
        </w:rPr>
        <w:t>företag kan även – på frivillig väg – samla in och registrera uppgifter från kreditgivare. Baserat på informationen i sina</w:t>
      </w:r>
      <w:r>
        <w:t xml:space="preserve"> register säljer kreditupplys</w:t>
      </w:r>
      <w:r>
        <w:softHyphen/>
        <w:t>ningsföretagen kreditupplysningar. En kreditupplysning får innehålla olika slags uppgifter, beroende på vem som efterfrågar den. Om upplys</w:t>
      </w:r>
      <w:r>
        <w:softHyphen/>
        <w:t>ningen begärs av exempelvis en hyresvärd, en mobiloperatör eller ett finansbolag som inte står under tillsyn av Finansinspektionen, får den endast innehålla sådan infor</w:t>
      </w:r>
      <w:r>
        <w:softHyphen/>
      </w:r>
      <w:r w:rsidRPr="00460147">
        <w:rPr>
          <w:spacing w:val="-3"/>
        </w:rPr>
        <w:t>mation som finns allmänt tillgänglig i offentliga databaser. För företag</w:t>
      </w:r>
      <w:r>
        <w:t xml:space="preserve"> </w:t>
      </w:r>
      <w:r w:rsidRPr="00460147">
        <w:rPr>
          <w:spacing w:val="-3"/>
        </w:rPr>
        <w:t>som</w:t>
      </w:r>
      <w:r w:rsidRPr="00460147" w:rsidDel="005C376A">
        <w:rPr>
          <w:spacing w:val="-3"/>
        </w:rPr>
        <w:t xml:space="preserve"> </w:t>
      </w:r>
      <w:r w:rsidRPr="00460147">
        <w:rPr>
          <w:spacing w:val="-3"/>
        </w:rPr>
        <w:t>står under Finansinspektionens tillsyn finns där</w:t>
      </w:r>
      <w:r>
        <w:rPr>
          <w:spacing w:val="-3"/>
        </w:rPr>
        <w:softHyphen/>
      </w:r>
      <w:r w:rsidRPr="00460147">
        <w:rPr>
          <w:spacing w:val="-3"/>
        </w:rPr>
        <w:t>emot en möjlighet</w:t>
      </w:r>
      <w:r>
        <w:t xml:space="preserve"> </w:t>
      </w:r>
      <w:r w:rsidRPr="00460147">
        <w:rPr>
          <w:spacing w:val="-4"/>
        </w:rPr>
        <w:t>att köpa kreditupplysningar med information om konsu</w:t>
      </w:r>
      <w:r>
        <w:rPr>
          <w:spacing w:val="-4"/>
        </w:rPr>
        <w:softHyphen/>
      </w:r>
      <w:r w:rsidRPr="00460147">
        <w:rPr>
          <w:spacing w:val="-4"/>
        </w:rPr>
        <w:t>mentens övriga</w:t>
      </w:r>
      <w:r>
        <w:t xml:space="preserve"> </w:t>
      </w:r>
      <w:r w:rsidRPr="00460147">
        <w:rPr>
          <w:i/>
          <w:iCs/>
          <w:spacing w:val="-4"/>
        </w:rPr>
        <w:t>kreditåtaganden</w:t>
      </w:r>
      <w:r w:rsidRPr="00460147">
        <w:rPr>
          <w:spacing w:val="-4"/>
        </w:rPr>
        <w:t xml:space="preserve"> och eventuella </w:t>
      </w:r>
      <w:r w:rsidRPr="00460147">
        <w:rPr>
          <w:i/>
          <w:iCs/>
          <w:spacing w:val="-4"/>
        </w:rPr>
        <w:t>kreditmissbruk</w:t>
      </w:r>
      <w:r w:rsidRPr="00460147">
        <w:rPr>
          <w:spacing w:val="-4"/>
        </w:rPr>
        <w:t>. Det senare sker i princip</w:t>
      </w:r>
      <w:r>
        <w:t xml:space="preserve"> </w:t>
      </w:r>
      <w:r w:rsidRPr="00460147">
        <w:rPr>
          <w:spacing w:val="-2"/>
        </w:rPr>
        <w:t>uteslutande från ett av kreditupplysningsföretagen, som haft en dominerande</w:t>
      </w:r>
      <w:r>
        <w:t xml:space="preserve"> ställning på marknaden under lång tid.</w:t>
      </w:r>
    </w:p>
    <w:p w14:paraId="7B7D0221" w14:textId="77777777" w:rsidR="00D67215" w:rsidRPr="00162022" w:rsidRDefault="00D67215" w:rsidP="003E6EF1">
      <w:pPr>
        <w:pStyle w:val="Rubrik4utannumrering"/>
      </w:pPr>
      <w:r w:rsidRPr="00162022">
        <w:t>Bristerna i den nuvarande ordningen</w:t>
      </w:r>
    </w:p>
    <w:p w14:paraId="05C7B94F" w14:textId="77777777" w:rsidR="00D67215" w:rsidRDefault="00D67215" w:rsidP="003E6EF1">
      <w:pPr>
        <w:pStyle w:val="Brdtext"/>
      </w:pPr>
      <w:r>
        <w:t>I den nuvarande ordningen på kreditupplysningsmarknaden finns ett antal brister. Det saknas både uppgifter om krediter som konsu</w:t>
      </w:r>
      <w:r>
        <w:softHyphen/>
        <w:t>menter tagit från vissa kreditgivare och väsentliga uppgifter om kon</w:t>
      </w:r>
      <w:r>
        <w:softHyphen/>
      </w:r>
      <w:r w:rsidRPr="00460147">
        <w:rPr>
          <w:rStyle w:val="BrdtextmedindragChar"/>
          <w:spacing w:val="-2"/>
        </w:rPr>
        <w:t>sumenters betalnings</w:t>
      </w:r>
      <w:r>
        <w:rPr>
          <w:rStyle w:val="BrdtextmedindragChar"/>
          <w:spacing w:val="-2"/>
        </w:rPr>
        <w:softHyphen/>
      </w:r>
      <w:r w:rsidRPr="00460147">
        <w:rPr>
          <w:rStyle w:val="BrdtextmedindragChar"/>
          <w:spacing w:val="-2"/>
        </w:rPr>
        <w:t>dröjsmål. Dessutom råder det en bristande kon</w:t>
      </w:r>
      <w:r w:rsidRPr="00460147">
        <w:rPr>
          <w:rStyle w:val="BrdtextmedindragChar"/>
          <w:spacing w:val="-2"/>
        </w:rPr>
        <w:softHyphen/>
        <w:t xml:space="preserve">kurrens </w:t>
      </w:r>
      <w:r>
        <w:t>på marknaden som bl.a. innebär att det finns sårbarheter i systemet.</w:t>
      </w:r>
    </w:p>
    <w:p w14:paraId="5A1CAEFD" w14:textId="77777777" w:rsidR="00D67215" w:rsidRPr="007245A4" w:rsidRDefault="00D67215" w:rsidP="003E6EF1">
      <w:pPr>
        <w:pStyle w:val="Brdtextmedindrag"/>
      </w:pPr>
      <w:r w:rsidRPr="00460147">
        <w:rPr>
          <w:spacing w:val="-4"/>
        </w:rPr>
        <w:t>Ett tjugotal konsumentkreditinstitut och ett tiotal utländska kreditgivare</w:t>
      </w:r>
      <w:r>
        <w:t xml:space="preserve"> har valt att över huvud taget inte dela information om sina kunder till någon </w:t>
      </w:r>
      <w:r w:rsidRPr="007245A4">
        <w:t>annan aktör på konsumentkreditmarknaden. Det medför att det inte går att kontrollera alla uppgifter som en kon</w:t>
      </w:r>
      <w:r>
        <w:softHyphen/>
      </w:r>
      <w:r w:rsidRPr="00460147">
        <w:rPr>
          <w:spacing w:val="-3"/>
        </w:rPr>
        <w:t xml:space="preserve">sument lämnat om sina skulder, ens för den kreditgivare som faktiskt </w:t>
      </w:r>
      <w:r w:rsidRPr="007245A4">
        <w:t>vill det. Antalet krediter som beviljas av dessa aktörer är</w:t>
      </w:r>
      <w:r>
        <w:t xml:space="preserve"> visserligen</w:t>
      </w:r>
      <w:r w:rsidRPr="007245A4">
        <w:t xml:space="preserve"> förhållandevis få</w:t>
      </w:r>
      <w:r>
        <w:t xml:space="preserve"> och</w:t>
      </w:r>
      <w:r w:rsidRPr="007245A4">
        <w:t xml:space="preserve"> </w:t>
      </w:r>
      <w:r>
        <w:t>d</w:t>
      </w:r>
      <w:r w:rsidRPr="007245A4">
        <w:t xml:space="preserve">en utlånade volymen är relativt liten </w:t>
      </w:r>
      <w:r>
        <w:t xml:space="preserve">– </w:t>
      </w:r>
      <w:r w:rsidRPr="007245A4">
        <w:t>sett till den totala utlåningen på konsumentkreditmark</w:t>
      </w:r>
      <w:r>
        <w:softHyphen/>
      </w:r>
      <w:r w:rsidRPr="007245A4">
        <w:t xml:space="preserve">naden. Men </w:t>
      </w:r>
      <w:r>
        <w:t xml:space="preserve">denna </w:t>
      </w:r>
      <w:r w:rsidRPr="007245A4">
        <w:t xml:space="preserve">utlåning sker till de konsumenter som har de minsta ekonomiska </w:t>
      </w:r>
      <w:r w:rsidRPr="00460147">
        <w:rPr>
          <w:spacing w:val="-4"/>
        </w:rPr>
        <w:t>marginalerna. Det är 20 gånger vanligare att en konsument som tecknar</w:t>
      </w:r>
      <w:r w:rsidRPr="007245A4">
        <w:t xml:space="preserve"> en kredit hos ett konsumentkreditinstitut</w:t>
      </w:r>
      <w:r>
        <w:t xml:space="preserve"> drabbas av betalningspro</w:t>
      </w:r>
      <w:r>
        <w:softHyphen/>
        <w:t>blem</w:t>
      </w:r>
      <w:r w:rsidRPr="007245A4">
        <w:t xml:space="preserve"> än </w:t>
      </w:r>
      <w:r>
        <w:t xml:space="preserve">det är </w:t>
      </w:r>
      <w:r w:rsidRPr="007245A4">
        <w:t>för en konsument som vänt sig till en storbank eller en nischbank. Detta är ett</w:t>
      </w:r>
      <w:r w:rsidRPr="007245A4" w:rsidDel="007245A4">
        <w:t xml:space="preserve"> </w:t>
      </w:r>
      <w:r w:rsidRPr="007245A4">
        <w:t>problem som behöver åtgärdas.</w:t>
      </w:r>
    </w:p>
    <w:p w14:paraId="19720EF5" w14:textId="77777777" w:rsidR="00D67215" w:rsidRPr="007245A4" w:rsidRDefault="00D67215" w:rsidP="003E6EF1">
      <w:pPr>
        <w:pStyle w:val="Brdtextmedindrag"/>
      </w:pPr>
      <w:r w:rsidRPr="007245A4">
        <w:t>En annan brist är att kreditgivarna saknar väsentlig information om konsumenters betalningsdröjsmål. Det beror på att uppgifter om kredit</w:t>
      </w:r>
      <w:r>
        <w:softHyphen/>
      </w:r>
      <w:r w:rsidRPr="007245A4">
        <w:t xml:space="preserve">fordringar som sålts till inkassoföretag inte får behandlas av </w:t>
      </w:r>
      <w:r w:rsidRPr="00460147">
        <w:rPr>
          <w:spacing w:val="-2"/>
        </w:rPr>
        <w:t>kreditupp</w:t>
      </w:r>
      <w:r>
        <w:rPr>
          <w:spacing w:val="-2"/>
        </w:rPr>
        <w:softHyphen/>
      </w:r>
      <w:r w:rsidRPr="00460147">
        <w:rPr>
          <w:spacing w:val="-2"/>
        </w:rPr>
        <w:t>lysningsföretagen enligt den nuvarande ordningen. En följd</w:t>
      </w:r>
      <w:r w:rsidRPr="007245A4">
        <w:t xml:space="preserve"> av det är att kreditgivarna inte </w:t>
      </w:r>
      <w:r>
        <w:t xml:space="preserve">fullt ut </w:t>
      </w:r>
      <w:r w:rsidRPr="007245A4">
        <w:t xml:space="preserve">kan kontrollera konsumentens </w:t>
      </w:r>
      <w:r w:rsidRPr="00C809FA">
        <w:rPr>
          <w:spacing w:val="-2"/>
        </w:rPr>
        <w:t>betalnings</w:t>
      </w:r>
      <w:r>
        <w:rPr>
          <w:spacing w:val="-2"/>
        </w:rPr>
        <w:softHyphen/>
      </w:r>
      <w:r w:rsidRPr="00C809FA">
        <w:rPr>
          <w:spacing w:val="-2"/>
        </w:rPr>
        <w:t>oförmåga eller betalningsovilja. Sammantaget saknas information</w:t>
      </w:r>
      <w:r w:rsidRPr="007245A4">
        <w:t xml:space="preserve"> om konsumenters betalningsdröjsmål till ett värde av tiotals miljarder kronor. Avsaknaden av information har störst påverkan på </w:t>
      </w:r>
      <w:r w:rsidRPr="00C809FA">
        <w:rPr>
          <w:spacing w:val="-2"/>
        </w:rPr>
        <w:t>kreditprövningar avseende de konsumenter som har de sämsta ekono</w:t>
      </w:r>
      <w:r w:rsidRPr="00C809FA">
        <w:rPr>
          <w:spacing w:val="-4"/>
        </w:rPr>
        <w:t xml:space="preserve">miska förutsättningarna att återbetala sina </w:t>
      </w:r>
      <w:r>
        <w:rPr>
          <w:spacing w:val="-4"/>
        </w:rPr>
        <w:t>lån eller i övrigt fullgöra sina kreditåtaganden</w:t>
      </w:r>
      <w:r w:rsidRPr="00C809FA">
        <w:rPr>
          <w:spacing w:val="-4"/>
        </w:rPr>
        <w:t>. Detta gör bristen särskilt</w:t>
      </w:r>
      <w:r>
        <w:t xml:space="preserve"> allvarlig.</w:t>
      </w:r>
    </w:p>
    <w:p w14:paraId="47B487D3" w14:textId="77777777" w:rsidR="00D67215" w:rsidRPr="007245A4" w:rsidRDefault="00D67215" w:rsidP="003E6EF1">
      <w:pPr>
        <w:pStyle w:val="Brdtextmedindrag"/>
      </w:pPr>
      <w:r w:rsidRPr="007245A4">
        <w:lastRenderedPageBreak/>
        <w:t>När möjligheten att på frivillig väg utväxla information om kon</w:t>
      </w:r>
      <w:r>
        <w:softHyphen/>
      </w:r>
      <w:r w:rsidRPr="007245A4">
        <w:t>sumen</w:t>
      </w:r>
      <w:r>
        <w:softHyphen/>
      </w:r>
      <w:r w:rsidRPr="007245A4">
        <w:t>ters krediter och kreditmissbruk infördes för 30</w:t>
      </w:r>
      <w:r>
        <w:t> år</w:t>
      </w:r>
      <w:r w:rsidRPr="007245A4">
        <w:t xml:space="preserve"> sedan, </w:t>
      </w:r>
      <w:r>
        <w:t>var utgångs</w:t>
      </w:r>
      <w:r>
        <w:softHyphen/>
        <w:t>punkten en</w:t>
      </w:r>
      <w:r w:rsidRPr="007245A4">
        <w:t xml:space="preserve"> </w:t>
      </w:r>
      <w:r>
        <w:t xml:space="preserve">kommande </w:t>
      </w:r>
      <w:r w:rsidRPr="007245A4">
        <w:t>konkurrensutsatt marknad.</w:t>
      </w:r>
      <w:r w:rsidRPr="007245A4" w:rsidDel="007245A4">
        <w:t xml:space="preserve"> </w:t>
      </w:r>
      <w:r>
        <w:t xml:space="preserve">Tanken var att </w:t>
      </w:r>
      <w:r w:rsidRPr="007245A4">
        <w:t>kredit</w:t>
      </w:r>
      <w:r>
        <w:softHyphen/>
      </w:r>
      <w:r w:rsidRPr="007245A4">
        <w:t xml:space="preserve">givarna skulle utväxla information om sina kunder med </w:t>
      </w:r>
      <w:r w:rsidRPr="00C809FA">
        <w:rPr>
          <w:spacing w:val="-2"/>
        </w:rPr>
        <w:t>flera kreditupplys</w:t>
      </w:r>
      <w:r>
        <w:rPr>
          <w:spacing w:val="-2"/>
        </w:rPr>
        <w:softHyphen/>
      </w:r>
      <w:r w:rsidRPr="00C809FA">
        <w:rPr>
          <w:spacing w:val="-2"/>
        </w:rPr>
        <w:t>ningsföretag. Antagandena visade sig felaktiga. Det</w:t>
      </w:r>
      <w:r w:rsidRPr="007245A4">
        <w:t xml:space="preserve"> finns ungefär hälften så många kreditupplysningsföretag nu jämfört </w:t>
      </w:r>
      <w:r w:rsidRPr="00C809FA">
        <w:t>med då och information delas i stort sett bara med ett kreditupplysningsföretag.</w:t>
      </w:r>
      <w:r w:rsidRPr="007245A4">
        <w:t xml:space="preserve"> Frånvaron av konkurrens påverkar priset på kreditupp</w:t>
      </w:r>
      <w:r w:rsidRPr="00C809FA">
        <w:rPr>
          <w:spacing w:val="-2"/>
        </w:rPr>
        <w:t>lysningar och sannolikt även utvecklingen av kreditupplysningspro</w:t>
      </w:r>
      <w:r w:rsidRPr="00C809FA">
        <w:rPr>
          <w:spacing w:val="-3"/>
        </w:rPr>
        <w:t xml:space="preserve">dukter. </w:t>
      </w:r>
      <w:r w:rsidRPr="007245A4">
        <w:t xml:space="preserve">Det gör dessutom systemet sårbart. </w:t>
      </w:r>
    </w:p>
    <w:p w14:paraId="73CB73AE" w14:textId="77777777" w:rsidR="00D67215" w:rsidRPr="00162022" w:rsidRDefault="00D67215" w:rsidP="003E6EF1">
      <w:pPr>
        <w:pStyle w:val="Rubrik4utannumrering"/>
      </w:pPr>
      <w:r w:rsidRPr="00162022">
        <w:t xml:space="preserve">Ett system för Skri-register </w:t>
      </w:r>
    </w:p>
    <w:p w14:paraId="5F21C5BB" w14:textId="77777777" w:rsidR="00D67215" w:rsidRDefault="00D67215" w:rsidP="003E6EF1">
      <w:pPr>
        <w:pStyle w:val="Brdtext"/>
      </w:pPr>
      <w:r w:rsidRPr="00C809FA">
        <w:rPr>
          <w:spacing w:val="-3"/>
        </w:rPr>
        <w:t xml:space="preserve">Förslaget är att det införs ett system för register över </w:t>
      </w:r>
      <w:r w:rsidRPr="00C809FA">
        <w:rPr>
          <w:i/>
          <w:iCs/>
          <w:spacing w:val="-3"/>
        </w:rPr>
        <w:t>skuld- och kredit</w:t>
      </w:r>
      <w:r w:rsidRPr="00C809FA">
        <w:rPr>
          <w:i/>
          <w:iCs/>
          <w:spacing w:val="-4"/>
        </w:rPr>
        <w:t>infor</w:t>
      </w:r>
      <w:r>
        <w:rPr>
          <w:i/>
          <w:iCs/>
          <w:spacing w:val="-4"/>
        </w:rPr>
        <w:softHyphen/>
      </w:r>
      <w:r w:rsidRPr="00C809FA">
        <w:rPr>
          <w:i/>
          <w:iCs/>
          <w:spacing w:val="-4"/>
        </w:rPr>
        <w:t>mation</w:t>
      </w:r>
      <w:r w:rsidRPr="00C809FA">
        <w:rPr>
          <w:spacing w:val="-4"/>
        </w:rPr>
        <w:t xml:space="preserve"> (Skri-register). </w:t>
      </w:r>
      <w:r>
        <w:rPr>
          <w:spacing w:val="-4"/>
        </w:rPr>
        <w:t xml:space="preserve">Ett </w:t>
      </w:r>
      <w:r w:rsidRPr="00C809FA">
        <w:rPr>
          <w:spacing w:val="-4"/>
        </w:rPr>
        <w:t>Skri-regist</w:t>
      </w:r>
      <w:r>
        <w:rPr>
          <w:spacing w:val="-4"/>
        </w:rPr>
        <w:t>er</w:t>
      </w:r>
      <w:r w:rsidRPr="00C809FA">
        <w:rPr>
          <w:spacing w:val="-4"/>
        </w:rPr>
        <w:t xml:space="preserve"> ska inledningsvis endast </w:t>
      </w:r>
      <w:r w:rsidRPr="00EB0A04">
        <w:rPr>
          <w:spacing w:val="-2"/>
        </w:rPr>
        <w:t>innehålla de mest efterfrågade uppgifterna, men kan med tiden byggas</w:t>
      </w:r>
      <w:r w:rsidRPr="007245A4">
        <w:t xml:space="preserve"> ut. </w:t>
      </w:r>
      <w:r w:rsidRPr="00C809FA">
        <w:rPr>
          <w:spacing w:val="-2"/>
        </w:rPr>
        <w:t>Syftet med ett system för Skri-register är att skapa förutsättningar för</w:t>
      </w:r>
      <w:r w:rsidRPr="007245A4">
        <w:t xml:space="preserve"> </w:t>
      </w:r>
      <w:r w:rsidRPr="00C809FA">
        <w:rPr>
          <w:spacing w:val="-2"/>
        </w:rPr>
        <w:t>bättre kreditpröv</w:t>
      </w:r>
      <w:r>
        <w:rPr>
          <w:spacing w:val="-2"/>
        </w:rPr>
        <w:softHyphen/>
      </w:r>
      <w:r w:rsidRPr="00C809FA">
        <w:rPr>
          <w:spacing w:val="-2"/>
        </w:rPr>
        <w:t>ningar och därigenom motverka riskfylld kredit</w:t>
      </w:r>
      <w:r>
        <w:rPr>
          <w:spacing w:val="-2"/>
        </w:rPr>
        <w:softHyphen/>
      </w:r>
      <w:r w:rsidRPr="00C809FA">
        <w:rPr>
          <w:spacing w:val="-2"/>
        </w:rPr>
        <w:t>giv</w:t>
      </w:r>
      <w:r w:rsidRPr="00C809FA">
        <w:rPr>
          <w:spacing w:val="-4"/>
        </w:rPr>
        <w:t>ning och överskuldsätt</w:t>
      </w:r>
      <w:r>
        <w:rPr>
          <w:spacing w:val="-4"/>
        </w:rPr>
        <w:softHyphen/>
      </w:r>
      <w:r w:rsidRPr="00C809FA">
        <w:rPr>
          <w:spacing w:val="-4"/>
        </w:rPr>
        <w:t>ning. Ändamålet med förslaget har varit styrande</w:t>
      </w:r>
      <w:r w:rsidRPr="007245A4">
        <w:t xml:space="preserve"> för vilka uppgifter som ska rapporteras in till registret. </w:t>
      </w:r>
    </w:p>
    <w:p w14:paraId="2DAB89F3" w14:textId="77777777" w:rsidR="00D67215" w:rsidRPr="00500820" w:rsidRDefault="00D67215" w:rsidP="003E6EF1">
      <w:pPr>
        <w:pStyle w:val="Brdtextmedindrag"/>
      </w:pPr>
      <w:r w:rsidRPr="007245A4">
        <w:t>Det finns inte några starka skäl som talar emot ett sådant system</w:t>
      </w:r>
      <w:r>
        <w:t>. Det bedöms tvärtom angeläget</w:t>
      </w:r>
      <w:r w:rsidRPr="007245A4">
        <w:t xml:space="preserve"> att komma till rätta med bristerna </w:t>
      </w:r>
      <w:r>
        <w:t xml:space="preserve">i </w:t>
      </w:r>
      <w:r w:rsidRPr="007245A4">
        <w:t>den nuvarande ordningen</w:t>
      </w:r>
      <w:r>
        <w:t>.</w:t>
      </w:r>
    </w:p>
    <w:p w14:paraId="28D80226" w14:textId="77777777" w:rsidR="00D67215" w:rsidRPr="00162022" w:rsidRDefault="00D67215" w:rsidP="003E6EF1">
      <w:pPr>
        <w:pStyle w:val="Rubrik4utannumrering"/>
      </w:pPr>
      <w:r w:rsidRPr="00162022">
        <w:t>Uppgifter om krediter och betalningsdröjsmål</w:t>
      </w:r>
    </w:p>
    <w:p w14:paraId="01D7419A" w14:textId="77777777" w:rsidR="00D67215" w:rsidRDefault="00D67215" w:rsidP="003E6EF1">
      <w:pPr>
        <w:pStyle w:val="Brdtext"/>
      </w:pPr>
      <w:r>
        <w:t xml:space="preserve">Förslaget är att uppgifter om samtliga </w:t>
      </w:r>
      <w:r w:rsidRPr="00906D83">
        <w:rPr>
          <w:i/>
          <w:iCs/>
        </w:rPr>
        <w:t>krediter</w:t>
      </w:r>
      <w:r>
        <w:t xml:space="preserve"> som omfattas av konsu</w:t>
      </w:r>
      <w:r>
        <w:softHyphen/>
        <w:t>mentkreditlagens krav på kreditprövning och som har lämnats av företag under Finansinspektionens eller motsvarande utländsk myn</w:t>
      </w:r>
      <w:r>
        <w:softHyphen/>
      </w:r>
      <w:r w:rsidRPr="004E065C">
        <w:rPr>
          <w:spacing w:val="-2"/>
        </w:rPr>
        <w:t>dighets tillsyn ska rapporteras in till ett Skri-register. Utöver uppgifter</w:t>
      </w:r>
      <w:r>
        <w:t xml:space="preserve"> som identifierar kredittagaren och kreditgivaren ska bl.a. uppgifter om kreditens utestående nominella belopp och förfallodatum samt </w:t>
      </w:r>
      <w:r w:rsidRPr="00C809FA">
        <w:rPr>
          <w:spacing w:val="-3"/>
        </w:rPr>
        <w:t>uppgift om årlig ränta i procent vid rapporteringstillfället rapporteras.</w:t>
      </w:r>
    </w:p>
    <w:p w14:paraId="39FC6399" w14:textId="77777777" w:rsidR="00D67215" w:rsidRDefault="00D67215" w:rsidP="003E6EF1">
      <w:pPr>
        <w:pStyle w:val="Brdtextmedindrag"/>
      </w:pPr>
      <w:r w:rsidRPr="00225930">
        <w:t xml:space="preserve">Därutöver ska uppgifter om </w:t>
      </w:r>
      <w:r w:rsidRPr="00225930">
        <w:rPr>
          <w:i/>
          <w:iCs/>
        </w:rPr>
        <w:t xml:space="preserve">betalningsdröjsmål </w:t>
      </w:r>
      <w:r w:rsidRPr="00225930">
        <w:t xml:space="preserve">rapporteras in till </w:t>
      </w:r>
      <w:r w:rsidRPr="00C809FA">
        <w:rPr>
          <w:spacing w:val="-3"/>
        </w:rPr>
        <w:t>registret. Det gäller betalningsdröjsmål med anledning av sådana krediter</w:t>
      </w:r>
      <w:r w:rsidRPr="00225930">
        <w:t xml:space="preserve"> som finns registrerade i registret, </w:t>
      </w:r>
      <w:r>
        <w:t>och</w:t>
      </w:r>
      <w:r w:rsidRPr="00225930">
        <w:t xml:space="preserve"> betalningsdröjsmål till följd av över</w:t>
      </w:r>
      <w:r>
        <w:softHyphen/>
      </w:r>
      <w:r w:rsidRPr="00225930">
        <w:t xml:space="preserve">trasserade betalkonton. I båda fallen ska dröjsmålet ha </w:t>
      </w:r>
      <w:r w:rsidRPr="00225930">
        <w:rPr>
          <w:i/>
          <w:iCs/>
        </w:rPr>
        <w:t>varat i minst 30</w:t>
      </w:r>
      <w:r>
        <w:rPr>
          <w:i/>
          <w:iCs/>
        </w:rPr>
        <w:t xml:space="preserve"> dagar</w:t>
      </w:r>
      <w:r w:rsidRPr="00225930">
        <w:t xml:space="preserve"> från förfallodagen. Förslaget innebär att tidiga </w:t>
      </w:r>
      <w:r w:rsidRPr="00C809FA">
        <w:rPr>
          <w:spacing w:val="-2"/>
        </w:rPr>
        <w:t>och viktiga signaler skickas till kreditgivaren om konsumentens oförmåga</w:t>
      </w:r>
      <w:r w:rsidRPr="00225930">
        <w:t xml:space="preserve"> eller ovilja att betala sina skulder. </w:t>
      </w:r>
    </w:p>
    <w:p w14:paraId="2285B655" w14:textId="77777777" w:rsidR="00D67215" w:rsidRPr="00225930" w:rsidRDefault="00D67215" w:rsidP="003E6EF1">
      <w:pPr>
        <w:pStyle w:val="Brdtextmedindrag"/>
      </w:pPr>
      <w:r w:rsidRPr="00941D9C">
        <w:rPr>
          <w:spacing w:val="-2"/>
        </w:rPr>
        <w:t>Avgränsningen av förslaget innebär att samtliga uppgifter om betalnings</w:t>
      </w:r>
      <w:r>
        <w:rPr>
          <w:spacing w:val="-2"/>
        </w:rPr>
        <w:softHyphen/>
      </w:r>
      <w:r w:rsidRPr="00941D9C">
        <w:rPr>
          <w:spacing w:val="-2"/>
        </w:rPr>
        <w:t>dröjsmål i ett Skri-register kommer att vara kopplade till krediter – eller betalkonton – som lämnats av företag som står under tillsyn</w:t>
      </w:r>
      <w:r w:rsidRPr="00225930">
        <w:t xml:space="preserve"> av Finans</w:t>
      </w:r>
      <w:r>
        <w:softHyphen/>
      </w:r>
      <w:r w:rsidRPr="00225930">
        <w:t>inspektionen eller motsvarande utländsk myndig</w:t>
      </w:r>
      <w:r>
        <w:softHyphen/>
      </w:r>
      <w:r w:rsidRPr="00225930">
        <w:t>h</w:t>
      </w:r>
      <w:r w:rsidRPr="004E065C">
        <w:rPr>
          <w:spacing w:val="-4"/>
        </w:rPr>
        <w:t>et. Detta säkerställer att uppgifterna om betalningsdröjsmål i registret</w:t>
      </w:r>
      <w:r w:rsidRPr="00C809FA">
        <w:rPr>
          <w:spacing w:val="-3"/>
        </w:rPr>
        <w:t xml:space="preserve"> </w:t>
      </w:r>
      <w:r w:rsidRPr="004E065C">
        <w:t>är korrekta och adekvata och därmed uppfyller dataskyddsförord</w:t>
      </w:r>
      <w:r w:rsidRPr="004E065C">
        <w:softHyphen/>
        <w:t>ningens krav.</w:t>
      </w:r>
      <w:r w:rsidRPr="00225930">
        <w:t xml:space="preserve"> </w:t>
      </w:r>
    </w:p>
    <w:p w14:paraId="7EB0ABDF" w14:textId="77777777" w:rsidR="00D67215" w:rsidRDefault="00D67215" w:rsidP="003E6EF1">
      <w:pPr>
        <w:pStyle w:val="Brdtextmedindrag"/>
      </w:pPr>
      <w:r w:rsidRPr="00225930">
        <w:t xml:space="preserve">Så snart betalningsdröjsmålet inte längre föreligger ska uppgiften om det raderas. </w:t>
      </w:r>
      <w:r>
        <w:t xml:space="preserve">Ett </w:t>
      </w:r>
      <w:r w:rsidRPr="00225930">
        <w:t>Skri-regist</w:t>
      </w:r>
      <w:r>
        <w:t>er</w:t>
      </w:r>
      <w:r w:rsidRPr="00225930">
        <w:t xml:space="preserve"> ska alltså inte innehålla en konsu</w:t>
      </w:r>
      <w:r>
        <w:softHyphen/>
      </w:r>
      <w:r w:rsidRPr="00225930">
        <w:t>ments betal</w:t>
      </w:r>
      <w:r>
        <w:softHyphen/>
      </w:r>
      <w:r w:rsidRPr="00225930">
        <w:t>ningshistorik. Detta är viktigt av integritetsskäl och det motverkar att inte längre aktuella uppgifter om betalningsdröjsmål leder till att personer som är kreditvärdiga nekas krediter.</w:t>
      </w:r>
    </w:p>
    <w:p w14:paraId="5ABE97C6" w14:textId="77777777" w:rsidR="00D67215" w:rsidRDefault="00D67215" w:rsidP="003E6EF1">
      <w:pPr>
        <w:pStyle w:val="Brdtextmedindrag"/>
      </w:pPr>
      <w:r w:rsidRPr="002D5AD7">
        <w:rPr>
          <w:spacing w:val="-4"/>
        </w:rPr>
        <w:lastRenderedPageBreak/>
        <w:t xml:space="preserve">I syfte att begränsa omfattningen av </w:t>
      </w:r>
      <w:r>
        <w:rPr>
          <w:spacing w:val="-4"/>
        </w:rPr>
        <w:t xml:space="preserve">ett </w:t>
      </w:r>
      <w:r w:rsidRPr="002D5AD7">
        <w:rPr>
          <w:spacing w:val="-4"/>
        </w:rPr>
        <w:t>Skri-regist</w:t>
      </w:r>
      <w:r>
        <w:rPr>
          <w:spacing w:val="-4"/>
        </w:rPr>
        <w:t>er</w:t>
      </w:r>
      <w:r w:rsidRPr="002D5AD7">
        <w:rPr>
          <w:spacing w:val="-4"/>
        </w:rPr>
        <w:t xml:space="preserve"> och inte regi</w:t>
      </w:r>
      <w:r>
        <w:rPr>
          <w:spacing w:val="-4"/>
        </w:rPr>
        <w:softHyphen/>
      </w:r>
      <w:r w:rsidRPr="002D5AD7">
        <w:rPr>
          <w:spacing w:val="-4"/>
        </w:rPr>
        <w:t>strera</w:t>
      </w:r>
      <w:r>
        <w:t xml:space="preserve"> </w:t>
      </w:r>
      <w:r w:rsidRPr="002D5AD7">
        <w:rPr>
          <w:spacing w:val="-3"/>
        </w:rPr>
        <w:t xml:space="preserve">fler uppgiftstyper än vad som krävs för att uppnå ändamålet med </w:t>
      </w:r>
      <w:r w:rsidRPr="00502838">
        <w:rPr>
          <w:spacing w:val="-2"/>
        </w:rPr>
        <w:t xml:space="preserve">registret ska följande uppgifter </w:t>
      </w:r>
      <w:r w:rsidRPr="00502838">
        <w:rPr>
          <w:iCs/>
          <w:spacing w:val="-2"/>
        </w:rPr>
        <w:t>inte</w:t>
      </w:r>
      <w:r w:rsidRPr="00502838">
        <w:rPr>
          <w:spacing w:val="-2"/>
        </w:rPr>
        <w:t xml:space="preserve"> inledningsvis framgå av registret</w:t>
      </w:r>
      <w:r>
        <w:t xml:space="preserve">. </w:t>
      </w:r>
    </w:p>
    <w:p w14:paraId="5CD17A3E" w14:textId="77777777" w:rsidR="00D67215" w:rsidRDefault="00D67215" w:rsidP="003E6EF1">
      <w:pPr>
        <w:pStyle w:val="Strecklista"/>
        <w:spacing w:before="120"/>
        <w:contextualSpacing w:val="0"/>
      </w:pPr>
      <w:r>
        <w:t xml:space="preserve">Uppgifter som finns allmänt tillgängliga i offentliga databaser, </w:t>
      </w:r>
      <w:r w:rsidRPr="00502838">
        <w:rPr>
          <w:spacing w:val="-2"/>
        </w:rPr>
        <w:t>såsom taxeringsinformation, utslag i mål om betalningsföreläggande</w:t>
      </w:r>
      <w:r>
        <w:t xml:space="preserve"> </w:t>
      </w:r>
      <w:r w:rsidRPr="002D5AD7">
        <w:rPr>
          <w:spacing w:val="-3"/>
        </w:rPr>
        <w:t>(</w:t>
      </w:r>
      <w:r w:rsidRPr="002D5AD7">
        <w:rPr>
          <w:i/>
          <w:iCs/>
          <w:spacing w:val="-3"/>
        </w:rPr>
        <w:t>betal</w:t>
      </w:r>
      <w:r>
        <w:rPr>
          <w:i/>
          <w:iCs/>
          <w:spacing w:val="-3"/>
        </w:rPr>
        <w:softHyphen/>
      </w:r>
      <w:r w:rsidRPr="002D5AD7">
        <w:rPr>
          <w:i/>
          <w:iCs/>
          <w:spacing w:val="-3"/>
        </w:rPr>
        <w:t>ningsförsummelser)</w:t>
      </w:r>
      <w:r w:rsidRPr="002D5AD7">
        <w:rPr>
          <w:spacing w:val="-3"/>
        </w:rPr>
        <w:t xml:space="preserve"> och uppgift om skuldsaldo i enskilda och</w:t>
      </w:r>
      <w:r>
        <w:t xml:space="preserve"> allmänna mål.</w:t>
      </w:r>
    </w:p>
    <w:p w14:paraId="6B4B8B44" w14:textId="77777777" w:rsidR="00D67215" w:rsidRDefault="00D67215" w:rsidP="003E6EF1">
      <w:pPr>
        <w:pStyle w:val="Strecklista"/>
        <w:spacing w:before="120"/>
        <w:contextualSpacing w:val="0"/>
      </w:pPr>
      <w:r>
        <w:t>Uppgifter om studielån och lån som lämnats i pantbanksverksamhet.</w:t>
      </w:r>
    </w:p>
    <w:p w14:paraId="4C2A9B60" w14:textId="77777777" w:rsidR="00D67215" w:rsidRDefault="00D67215" w:rsidP="003E6EF1">
      <w:pPr>
        <w:pStyle w:val="Strecklista"/>
        <w:spacing w:before="120"/>
        <w:contextualSpacing w:val="0"/>
      </w:pPr>
      <w:r>
        <w:t xml:space="preserve">Uppgifter om räntefria kreditköp. Om krediten omvandlas till en </w:t>
      </w:r>
      <w:r w:rsidRPr="002D5AD7">
        <w:rPr>
          <w:spacing w:val="-2"/>
        </w:rPr>
        <w:t>annan kredittyp eller av annan anledning inte längre är ränte</w:t>
      </w:r>
      <w:r>
        <w:rPr>
          <w:spacing w:val="-2"/>
        </w:rPr>
        <w:softHyphen/>
      </w:r>
      <w:r w:rsidRPr="002D5AD7">
        <w:rPr>
          <w:spacing w:val="-2"/>
        </w:rPr>
        <w:t>fri ska</w:t>
      </w:r>
      <w:r>
        <w:t xml:space="preserve"> den dock rapporteras in.</w:t>
      </w:r>
    </w:p>
    <w:p w14:paraId="19978C77" w14:textId="77777777" w:rsidR="00D67215" w:rsidRDefault="00D67215" w:rsidP="003E6EF1">
      <w:pPr>
        <w:pStyle w:val="Strecklista"/>
        <w:spacing w:before="120"/>
        <w:contextualSpacing w:val="0"/>
      </w:pPr>
      <w:r>
        <w:t>Uppgifter om leasingavtal, hyresavtal och borgensåtaganden.</w:t>
      </w:r>
    </w:p>
    <w:p w14:paraId="65F47BDB" w14:textId="77777777" w:rsidR="00D67215" w:rsidRDefault="00D67215" w:rsidP="003E6EF1">
      <w:pPr>
        <w:pStyle w:val="Strecklista"/>
        <w:spacing w:before="120"/>
        <w:contextualSpacing w:val="0"/>
      </w:pPr>
      <w:r w:rsidRPr="002D5AD7">
        <w:rPr>
          <w:spacing w:val="-3"/>
        </w:rPr>
        <w:t>Uppgifter om inkassoskulder som avser annat än krediter, t.ex. förfallna</w:t>
      </w:r>
      <w:r>
        <w:t xml:space="preserve"> hyresskulder och mobilräkningar.</w:t>
      </w:r>
    </w:p>
    <w:p w14:paraId="6F407D76" w14:textId="77777777" w:rsidR="00D67215" w:rsidRDefault="00D67215" w:rsidP="003E6EF1">
      <w:pPr>
        <w:pStyle w:val="Brdtextefterstrecklista"/>
        <w:numPr>
          <w:ilvl w:val="0"/>
          <w:numId w:val="0"/>
        </w:numPr>
        <w:tabs>
          <w:tab w:val="clear" w:pos="2268"/>
        </w:tabs>
        <w:spacing w:before="270"/>
      </w:pPr>
      <w:r>
        <w:t>När registret varit i bruk en tid kan det dock finnas skäl att överväga en utvidgning.</w:t>
      </w:r>
    </w:p>
    <w:p w14:paraId="181A1034" w14:textId="77777777" w:rsidR="00D67215" w:rsidRPr="00162022" w:rsidRDefault="00D67215" w:rsidP="003E6EF1">
      <w:pPr>
        <w:pStyle w:val="Rubrik4utannumrering"/>
      </w:pPr>
      <w:r w:rsidRPr="00162022">
        <w:t>Rapporteringsskyldigheten</w:t>
      </w:r>
    </w:p>
    <w:p w14:paraId="3AEC69F1" w14:textId="77777777" w:rsidR="00D67215" w:rsidRDefault="00D67215" w:rsidP="003E6EF1">
      <w:pPr>
        <w:pStyle w:val="Brdtext"/>
      </w:pPr>
      <w:r w:rsidRPr="002D5AD7">
        <w:rPr>
          <w:spacing w:val="-3"/>
        </w:rPr>
        <w:t>Förslaget är att det ska</w:t>
      </w:r>
      <w:r w:rsidRPr="002D5AD7" w:rsidDel="00A319FD">
        <w:rPr>
          <w:spacing w:val="-3"/>
        </w:rPr>
        <w:t xml:space="preserve"> </w:t>
      </w:r>
      <w:r w:rsidRPr="002D5AD7">
        <w:rPr>
          <w:spacing w:val="-3"/>
        </w:rPr>
        <w:t>bli obligatoriskt för alla svenska och utländska</w:t>
      </w:r>
      <w:r w:rsidRPr="00A319FD">
        <w:t xml:space="preserve"> kredit</w:t>
      </w:r>
      <w:r>
        <w:softHyphen/>
      </w:r>
      <w:r w:rsidRPr="00A319FD">
        <w:t xml:space="preserve">givare som står under Finansinspektionens eller motsvarande </w:t>
      </w:r>
      <w:r w:rsidRPr="009018EB">
        <w:t>utländsk myndighets tillsyn att rapportera uppgifter till registret. Även</w:t>
      </w:r>
      <w:r w:rsidRPr="006F17B3">
        <w:rPr>
          <w:spacing w:val="-3"/>
        </w:rPr>
        <w:t xml:space="preserve"> inkasso</w:t>
      </w:r>
      <w:r>
        <w:rPr>
          <w:spacing w:val="-3"/>
        </w:rPr>
        <w:softHyphen/>
      </w:r>
      <w:r w:rsidRPr="006F17B3">
        <w:rPr>
          <w:spacing w:val="-3"/>
        </w:rPr>
        <w:t>företag ska vara rapporteringsskyldiga. Kreditgivaren ska</w:t>
      </w:r>
      <w:r w:rsidRPr="00A319FD">
        <w:t xml:space="preserve"> ansvara för att rapportera uppgifter om både krediter och betalnings</w:t>
      </w:r>
      <w:r>
        <w:softHyphen/>
      </w:r>
      <w:r w:rsidRPr="00A319FD">
        <w:t xml:space="preserve">dröjsmål. Det gäller även om kreditgivaren anlitat ett inkassoföretag </w:t>
      </w:r>
      <w:r w:rsidRPr="006F17B3">
        <w:rPr>
          <w:spacing w:val="-3"/>
        </w:rPr>
        <w:t>för att driva in skulden. Har rättigheterna enligt kreditavtalet däremot</w:t>
      </w:r>
      <w:r>
        <w:t xml:space="preserve"> överlåtits till en annan närings</w:t>
      </w:r>
      <w:r>
        <w:softHyphen/>
        <w:t xml:space="preserve">idkare – vanligtvis ett inkassoföretag </w:t>
      </w:r>
      <w:r w:rsidRPr="006F17B3">
        <w:rPr>
          <w:spacing w:val="-4"/>
        </w:rPr>
        <w:t>– ska i stället denne ansvara för att rapportera in dröjsmålet till registret.</w:t>
      </w:r>
      <w:r>
        <w:t xml:space="preserve"> Detsamma ska gälla i senare led. Syftet är att uppgifter om betal</w:t>
      </w:r>
      <w:r>
        <w:softHyphen/>
        <w:t>ningsdröjsmål inte ska ”försvinna” enbart för att de överlåts i ett eller flera led.</w:t>
      </w:r>
    </w:p>
    <w:p w14:paraId="1AA90E3B" w14:textId="77777777" w:rsidR="00D67215" w:rsidRDefault="00D67215" w:rsidP="003E6EF1">
      <w:pPr>
        <w:pStyle w:val="Brdtextmedindrag"/>
      </w:pPr>
      <w:r>
        <w:t xml:space="preserve">Det är väsentligt att uppgifterna i ett Skri-register är aktuella. Uppgifter om nya krediter ska därför </w:t>
      </w:r>
      <w:r w:rsidRPr="009B2891">
        <w:t xml:space="preserve">– i de allra flesta fallen – </w:t>
      </w:r>
      <w:r>
        <w:t xml:space="preserve">rapporteras till ett Skri-register senast dagen efter det att ett kreditavtal </w:t>
      </w:r>
      <w:r w:rsidRPr="009018EB">
        <w:rPr>
          <w:spacing w:val="-4"/>
        </w:rPr>
        <w:t>ingicks. Uppgifter ska i övrigt rapporteras till registret snarast möjligt</w:t>
      </w:r>
      <w:r>
        <w:t>.</w:t>
      </w:r>
    </w:p>
    <w:p w14:paraId="6293B271" w14:textId="77777777" w:rsidR="00D67215" w:rsidRDefault="00D67215" w:rsidP="003E6EF1">
      <w:pPr>
        <w:pStyle w:val="Brdtextmedindrag"/>
      </w:pPr>
      <w:r w:rsidRPr="006F17B3">
        <w:rPr>
          <w:spacing w:val="-3"/>
        </w:rPr>
        <w:t>Ett stort antal kreditgivare och inkasso</w:t>
      </w:r>
      <w:r>
        <w:rPr>
          <w:spacing w:val="-3"/>
        </w:rPr>
        <w:t>föret</w:t>
      </w:r>
      <w:r w:rsidRPr="006F17B3">
        <w:rPr>
          <w:spacing w:val="-3"/>
        </w:rPr>
        <w:t>ag kommer att omfattas</w:t>
      </w:r>
      <w:r>
        <w:t xml:space="preserve"> </w:t>
      </w:r>
      <w:r w:rsidRPr="006F17B3">
        <w:rPr>
          <w:spacing w:val="-4"/>
        </w:rPr>
        <w:t>av rapporteringsskyldigheten. Sannolikt kommer flera</w:t>
      </w:r>
      <w:r>
        <w:t xml:space="preserve"> kreditupplys</w:t>
      </w:r>
      <w:r>
        <w:softHyphen/>
      </w:r>
      <w:r w:rsidRPr="007B7CEC">
        <w:rPr>
          <w:spacing w:val="-2"/>
        </w:rPr>
        <w:t>ningsföretag ansöka om och beviljas tillstånd att föra ett Skri-register</w:t>
      </w:r>
      <w:r>
        <w:t xml:space="preserve">. Det krävs därför att det etableras en gemensam teknisk standard för inrapporteringen. I första hand ska en sådan standard tas fram av de företag som får tillstånd att föra Skri-register. Arbetet ska ske i samråd med de inrapporterande företagen. </w:t>
      </w:r>
    </w:p>
    <w:p w14:paraId="57317E0E" w14:textId="77777777" w:rsidR="00D67215" w:rsidRPr="00162022" w:rsidRDefault="00D67215" w:rsidP="003E6EF1">
      <w:pPr>
        <w:pStyle w:val="Rubrik4utannumrering"/>
      </w:pPr>
      <w:r w:rsidRPr="00162022">
        <w:t>Tillgång till uppgifterna i ett Skri-register</w:t>
      </w:r>
    </w:p>
    <w:p w14:paraId="20BDB33C" w14:textId="77777777" w:rsidR="00D67215" w:rsidRDefault="00D67215" w:rsidP="003E6EF1">
      <w:pPr>
        <w:pStyle w:val="Brdtext"/>
      </w:pPr>
      <w:r w:rsidRPr="00EB0A04">
        <w:rPr>
          <w:spacing w:val="-4"/>
        </w:rPr>
        <w:t>Uppgifterna</w:t>
      </w:r>
      <w:r w:rsidRPr="00EB0A04" w:rsidDel="00A319FD">
        <w:rPr>
          <w:spacing w:val="-4"/>
        </w:rPr>
        <w:t xml:space="preserve"> </w:t>
      </w:r>
      <w:r w:rsidRPr="00EB0A04">
        <w:rPr>
          <w:spacing w:val="-4"/>
        </w:rPr>
        <w:t>i ett Skri-register ska för kreditupplysningsändamål kunna</w:t>
      </w:r>
      <w:r>
        <w:t xml:space="preserve"> ingå i kreditupplysningar som lämnas ut (säljs) till de kreditgivare och kreditför</w:t>
      </w:r>
      <w:r>
        <w:softHyphen/>
        <w:t xml:space="preserve">medlare som har skyldighet att rapportera uppgifter till </w:t>
      </w:r>
      <w:r w:rsidRPr="002C0D45">
        <w:rPr>
          <w:spacing w:val="-3"/>
        </w:rPr>
        <w:t xml:space="preserve">registret. Uppgifter </w:t>
      </w:r>
      <w:r w:rsidRPr="002C0D45">
        <w:rPr>
          <w:spacing w:val="-3"/>
        </w:rPr>
        <w:lastRenderedPageBreak/>
        <w:t>om kreditgivarens, kreditförmedlarens och borgenärens organisations</w:t>
      </w:r>
      <w:r>
        <w:rPr>
          <w:spacing w:val="-3"/>
        </w:rPr>
        <w:softHyphen/>
      </w:r>
      <w:r w:rsidRPr="002C0D45">
        <w:rPr>
          <w:spacing w:val="-3"/>
        </w:rPr>
        <w:t>nummer och namn ska dock endast kunna lämnas ut till den registrerade. Den registrerade ska ha tillgång till uppgifterna</w:t>
      </w:r>
      <w:r>
        <w:t xml:space="preserve"> </w:t>
      </w:r>
      <w:r w:rsidRPr="007B7CEC">
        <w:t>i ett Skri-register som rör honom eller henne i enlighet med vad som följer av dataskyddsförordningen.</w:t>
      </w:r>
    </w:p>
    <w:p w14:paraId="2891B79A" w14:textId="77777777" w:rsidR="00D67215" w:rsidRPr="00162022" w:rsidRDefault="00D67215" w:rsidP="003E6EF1">
      <w:pPr>
        <w:pStyle w:val="Rubrik4utannumrering"/>
      </w:pPr>
      <w:r w:rsidRPr="00162022">
        <w:t>En privat modell under offentlig kontroll</w:t>
      </w:r>
    </w:p>
    <w:p w14:paraId="793D4843" w14:textId="77777777" w:rsidR="00D67215" w:rsidRDefault="00D67215" w:rsidP="003E6EF1">
      <w:pPr>
        <w:pStyle w:val="Brdtext"/>
      </w:pPr>
      <w:r w:rsidRPr="006C531C">
        <w:rPr>
          <w:spacing w:val="-2"/>
        </w:rPr>
        <w:t>Den nuvarande ordningen på kreditupplysningsmarknaden bygger på</w:t>
      </w:r>
      <w:r>
        <w:t xml:space="preserve"> </w:t>
      </w:r>
      <w:r w:rsidRPr="006C531C">
        <w:rPr>
          <w:spacing w:val="-4"/>
        </w:rPr>
        <w:t>en privat modell under offentlig kontroll. Kreditupplysningsföretagen</w:t>
      </w:r>
      <w:r>
        <w:t xml:space="preserve"> bedriver sin verksamhet utifrån kreditupplysningslagen </w:t>
      </w:r>
      <w:r w:rsidRPr="002C0D45">
        <w:rPr>
          <w:spacing w:val="-3"/>
        </w:rPr>
        <w:t>(1973:1173) och data</w:t>
      </w:r>
      <w:r>
        <w:rPr>
          <w:spacing w:val="-3"/>
        </w:rPr>
        <w:softHyphen/>
      </w:r>
      <w:r w:rsidRPr="002C0D45">
        <w:rPr>
          <w:spacing w:val="-3"/>
        </w:rPr>
        <w:t>skyddslagstiftningen samt de villkor som meddelats</w:t>
      </w:r>
      <w:r>
        <w:t xml:space="preserve"> av Integ</w:t>
      </w:r>
      <w:r w:rsidRPr="006C531C">
        <w:rPr>
          <w:spacing w:val="-4"/>
        </w:rPr>
        <w:t>ritetsskydds</w:t>
      </w:r>
      <w:r>
        <w:rPr>
          <w:spacing w:val="-4"/>
        </w:rPr>
        <w:softHyphen/>
      </w:r>
      <w:r w:rsidRPr="006C531C">
        <w:rPr>
          <w:spacing w:val="-4"/>
        </w:rPr>
        <w:t>myndigheten i tillstånden för respektive företag. Det ställs</w:t>
      </w:r>
      <w:r>
        <w:t xml:space="preserve"> förhållandevis låga formella krav för att få tillstånd </w:t>
      </w:r>
      <w:r w:rsidRPr="002C0D45">
        <w:rPr>
          <w:spacing w:val="-3"/>
        </w:rPr>
        <w:t xml:space="preserve">att bedriva </w:t>
      </w:r>
      <w:r w:rsidRPr="006C531C">
        <w:t>kreditupplysningsverksamhet. Ändå är det endast ett fåtal aktörer som dominerar marknaden för kredit</w:t>
      </w:r>
      <w:r>
        <w:softHyphen/>
      </w:r>
      <w:r w:rsidRPr="006C531C">
        <w:t>upplysningar om privatpersoner.</w:t>
      </w:r>
    </w:p>
    <w:p w14:paraId="3F0A30D2" w14:textId="77777777" w:rsidR="00D67215" w:rsidRDefault="00D67215" w:rsidP="003E6EF1">
      <w:pPr>
        <w:pStyle w:val="Brdtextmedindrag"/>
      </w:pPr>
      <w:r>
        <w:t xml:space="preserve">Erfarenheter från andra länder visar att såväl privata som statliga </w:t>
      </w:r>
      <w:r w:rsidRPr="002C0D45">
        <w:rPr>
          <w:spacing w:val="-4"/>
        </w:rPr>
        <w:t>lös</w:t>
      </w:r>
      <w:r>
        <w:rPr>
          <w:spacing w:val="-4"/>
        </w:rPr>
        <w:softHyphen/>
      </w:r>
      <w:r w:rsidRPr="002C0D45">
        <w:rPr>
          <w:spacing w:val="-4"/>
        </w:rPr>
        <w:t>ningar är tänkbara. Den nuvarande ordningen på den svenska kredit</w:t>
      </w:r>
      <w:r w:rsidRPr="002C0D45">
        <w:t>upplys</w:t>
      </w:r>
      <w:r>
        <w:softHyphen/>
      </w:r>
      <w:r w:rsidRPr="002C0D45">
        <w:t>ningsmarknaden</w:t>
      </w:r>
      <w:r>
        <w:t xml:space="preserve"> fungerar ur de flesta aspekter på ett bra sätt. De brister som finns är inte kopplade till den privata modellen som sådan. Ett starkt skäl att välja en privat modell för Skri-register är att </w:t>
      </w:r>
      <w:r w:rsidRPr="002C0D45">
        <w:rPr>
          <w:spacing w:val="-3"/>
        </w:rPr>
        <w:t>den kan byggas upp utifrån det befintliga systemet utan större ingrepp</w:t>
      </w:r>
      <w:r>
        <w:t xml:space="preserve"> </w:t>
      </w:r>
      <w:r w:rsidRPr="002C0D45">
        <w:rPr>
          <w:spacing w:val="-3"/>
        </w:rPr>
        <w:t>på marknaden. En privat modell öppnar också upp för en konkurrensutsatt kreditupplysningsmarknad. En annan fördel med en privat lös</w:t>
      </w:r>
      <w:r w:rsidRPr="002C0D45">
        <w:t>nin</w:t>
      </w:r>
      <w:r w:rsidRPr="006C531C">
        <w:rPr>
          <w:spacing w:val="-2"/>
        </w:rPr>
        <w:t>g är att ett system för Skri-register kan vara på plats relativt snabbt</w:t>
      </w:r>
      <w:r>
        <w:t xml:space="preserve"> och att det inte innebär några kostnader för det allmänna. En privat modell föreslås därför.</w:t>
      </w:r>
    </w:p>
    <w:p w14:paraId="04FFB325" w14:textId="77777777" w:rsidR="00D67215" w:rsidRDefault="00D67215" w:rsidP="003E6EF1">
      <w:pPr>
        <w:pStyle w:val="Brdtextmedindrag"/>
      </w:pPr>
      <w:r w:rsidRPr="002C0D45">
        <w:rPr>
          <w:spacing w:val="-4"/>
        </w:rPr>
        <w:t>Förslaget är att kreditupplysningsföretag efter tillstånd från Integri</w:t>
      </w:r>
      <w:r w:rsidRPr="002C0D45">
        <w:t>tets</w:t>
      </w:r>
      <w:r>
        <w:softHyphen/>
      </w:r>
      <w:r w:rsidRPr="002C0D45">
        <w:t>skyddsmyndigheten ska kunna föra ett Skri-register och i övrigt</w:t>
      </w:r>
      <w:r>
        <w:t xml:space="preserve"> </w:t>
      </w:r>
      <w:r w:rsidRPr="002C0D45">
        <w:rPr>
          <w:spacing w:val="-4"/>
        </w:rPr>
        <w:t>behandla skuld- och kreditinformation. Ett eller flera företag ska kunna</w:t>
      </w:r>
      <w:r>
        <w:t xml:space="preserve"> få ett sådant tillstånd. Det ska dock ställas särskilda krav på de före</w:t>
      </w:r>
      <w:r>
        <w:softHyphen/>
        <w:t>tag som ansöker om – och får – tillstånd. Det ska t.ex. krävas att det fi</w:t>
      </w:r>
      <w:r w:rsidRPr="00993A0F">
        <w:rPr>
          <w:spacing w:val="-2"/>
        </w:rPr>
        <w:t>nns en ändamålsenlig organisation samt sådan kunskap och erfaren</w:t>
      </w:r>
      <w:r w:rsidRPr="00993A0F">
        <w:rPr>
          <w:spacing w:val="-2"/>
        </w:rPr>
        <w:softHyphen/>
        <w:t>het</w:t>
      </w:r>
      <w:r>
        <w:t xml:space="preserve"> som krävs för att bedriva verksamheten. Integritetsskyddsmyn</w:t>
      </w:r>
      <w:r>
        <w:softHyphen/>
        <w:t xml:space="preserve">digheten ska även få besluta om villkor för hur verksamheten ska bedrivas. </w:t>
      </w:r>
    </w:p>
    <w:p w14:paraId="60885786" w14:textId="77777777" w:rsidR="00D67215" w:rsidRDefault="00D67215" w:rsidP="003E6EF1">
      <w:pPr>
        <w:pStyle w:val="Brdtextmedindrag"/>
      </w:pPr>
      <w:r>
        <w:t xml:space="preserve">Företag med tillstånd att föra ett Skri-register ska vara skyldiga att registrera skuld- och kreditinformationen när den mottas. </w:t>
      </w:r>
    </w:p>
    <w:p w14:paraId="69929BA6" w14:textId="77777777" w:rsidR="00D67215" w:rsidRPr="00162022" w:rsidRDefault="00D67215" w:rsidP="003E6EF1">
      <w:pPr>
        <w:pStyle w:val="Rubrik4utannumrering"/>
      </w:pPr>
      <w:r w:rsidRPr="00162022">
        <w:t>Tillsyn, sanktioner och straff</w:t>
      </w:r>
    </w:p>
    <w:p w14:paraId="386A25B1" w14:textId="77777777" w:rsidR="00D67215" w:rsidRPr="00C31F54" w:rsidRDefault="00D67215" w:rsidP="003E6EF1">
      <w:pPr>
        <w:pStyle w:val="Brdtext"/>
        <w:rPr>
          <w:spacing w:val="-2"/>
        </w:rPr>
      </w:pPr>
      <w:r w:rsidRPr="00C31F54">
        <w:rPr>
          <w:spacing w:val="-2"/>
        </w:rPr>
        <w:t>Integritetsskyddsmyndigheten ska utöva tillsyn över att företag med tillstånd att föra Skri-register bedriver verksamheten i enlighet med kreditupplys</w:t>
      </w:r>
      <w:r>
        <w:rPr>
          <w:spacing w:val="-2"/>
        </w:rPr>
        <w:softHyphen/>
      </w:r>
      <w:r w:rsidRPr="00C31F54">
        <w:rPr>
          <w:spacing w:val="-2"/>
        </w:rPr>
        <w:t>ningslagen och utifrån de villkor som meddelats. Myndigheten ska ha rätt att vidta samma åtgärder mot företag med tillstånd att föra Skri-register som man i dag har enligt kreditupplysningslagen och dataskyddsförordningen.</w:t>
      </w:r>
    </w:p>
    <w:p w14:paraId="5B34D0D7" w14:textId="77777777" w:rsidR="00D67215" w:rsidRDefault="00D67215" w:rsidP="003E6EF1">
      <w:pPr>
        <w:pStyle w:val="Brdtextmedindrag"/>
      </w:pPr>
      <w:r>
        <w:t xml:space="preserve">När det gäller </w:t>
      </w:r>
      <w:r w:rsidRPr="007F01C1">
        <w:rPr>
          <w:i/>
        </w:rPr>
        <w:t>rapporteringsskyldigheten</w:t>
      </w:r>
      <w:r>
        <w:t xml:space="preserve"> till ett Skri-register ska </w:t>
      </w:r>
      <w:r w:rsidRPr="006C531C">
        <w:rPr>
          <w:spacing w:val="-4"/>
        </w:rPr>
        <w:t>Finans</w:t>
      </w:r>
      <w:r>
        <w:rPr>
          <w:spacing w:val="-4"/>
        </w:rPr>
        <w:softHyphen/>
      </w:r>
      <w:r w:rsidRPr="006C531C">
        <w:rPr>
          <w:spacing w:val="-4"/>
        </w:rPr>
        <w:t>inspektionen utöva tillsyn över att kreditgivarna fullgör sin skyldighet</w:t>
      </w:r>
      <w:r>
        <w:t xml:space="preserve">. På motsvarande sätt ska Integritetsskyddsmyndigheten se till </w:t>
      </w:r>
      <w:r w:rsidRPr="006C531C">
        <w:rPr>
          <w:spacing w:val="-2"/>
        </w:rPr>
        <w:t>att företag med tillstånd att bedriva inkassoverksamhet enligt inkasso</w:t>
      </w:r>
      <w:r w:rsidRPr="001773B4">
        <w:rPr>
          <w:spacing w:val="-2"/>
        </w:rPr>
        <w:t>lagen (1974:182) fullgör sin rapporteringsskyldighet. Myndigheterna</w:t>
      </w:r>
      <w:r>
        <w:t xml:space="preserve"> ska vid vite kunna före</w:t>
      </w:r>
      <w:r>
        <w:softHyphen/>
        <w:t>lägga ett företag som inte sköter rapporteringsskyldigheten att fullgöra den.</w:t>
      </w:r>
    </w:p>
    <w:p w14:paraId="143CA445" w14:textId="77777777" w:rsidR="00D67215" w:rsidRPr="00C31F54" w:rsidRDefault="00D67215" w:rsidP="003E6EF1">
      <w:pPr>
        <w:pStyle w:val="Brdtextmedindrag"/>
        <w:rPr>
          <w:spacing w:val="-2"/>
        </w:rPr>
      </w:pPr>
      <w:r w:rsidRPr="00C31F54">
        <w:rPr>
          <w:spacing w:val="-2"/>
        </w:rPr>
        <w:lastRenderedPageBreak/>
        <w:t>Det straffbara området enligt kreditupplysningslagen ska utvidgas till att omfatta också den som utan tillstånd behandlar skuld- och kreditinformation eller för register över sådan information. Det ska även vara straffbart att bryta mot ett villkor som har meddelats av Integritetsskyddsmyndigheten.</w:t>
      </w:r>
    </w:p>
    <w:p w14:paraId="7576AE93" w14:textId="77777777" w:rsidR="00D67215" w:rsidRPr="00162022" w:rsidRDefault="00D67215" w:rsidP="003E6EF1">
      <w:pPr>
        <w:pStyle w:val="Rubrik4utannumrering"/>
      </w:pPr>
      <w:r w:rsidRPr="00162022">
        <w:t>Personlig integritet</w:t>
      </w:r>
    </w:p>
    <w:p w14:paraId="6514307E" w14:textId="77777777" w:rsidR="00D67215" w:rsidRPr="007B7CEC" w:rsidRDefault="00D67215" w:rsidP="003E6EF1">
      <w:pPr>
        <w:pStyle w:val="Brdtext"/>
      </w:pPr>
      <w:r w:rsidRPr="0019681F">
        <w:t>Förslagen innebär ett betydande</w:t>
      </w:r>
      <w:r>
        <w:t xml:space="preserve"> intrång i den personliga integriteten och utgör en sådan kartläggning av den enskildes personliga förhållanden utan samtycke som avses i 2 kap. 6 § andra stycket regeringsformen. </w:t>
      </w:r>
      <w:r w:rsidRPr="002C0D45">
        <w:rPr>
          <w:spacing w:val="-3"/>
        </w:rPr>
        <w:t>Ända</w:t>
      </w:r>
      <w:r>
        <w:rPr>
          <w:spacing w:val="-3"/>
        </w:rPr>
        <w:softHyphen/>
      </w:r>
      <w:r w:rsidRPr="002C0D45">
        <w:rPr>
          <w:spacing w:val="-3"/>
        </w:rPr>
        <w:t>målen med förslagen är dock godtagbara i ett demo</w:t>
      </w:r>
      <w:r>
        <w:rPr>
          <w:spacing w:val="-3"/>
        </w:rPr>
        <w:softHyphen/>
      </w:r>
      <w:r w:rsidRPr="002C0D45">
        <w:rPr>
          <w:spacing w:val="-3"/>
        </w:rPr>
        <w:t xml:space="preserve">kratiskt samhälle och åtgärderna går inte utöver vad som är nödvändigt </w:t>
      </w:r>
      <w:r w:rsidRPr="007B7CEC">
        <w:rPr>
          <w:spacing w:val="-4"/>
        </w:rPr>
        <w:t>med hänsyn till dem. Det finns därmed förutsättningar för att begränsa</w:t>
      </w:r>
      <w:r w:rsidRPr="002C0D45">
        <w:rPr>
          <w:spacing w:val="-2"/>
        </w:rPr>
        <w:t xml:space="preserve"> integritets</w:t>
      </w:r>
      <w:r w:rsidRPr="002C0D45">
        <w:rPr>
          <w:spacing w:val="-3"/>
        </w:rPr>
        <w:t>skyddet i enlighet med bestämmelserna i 2 kap.</w:t>
      </w:r>
      <w:r>
        <w:rPr>
          <w:spacing w:val="-3"/>
        </w:rPr>
        <w:t xml:space="preserve"> </w:t>
      </w:r>
      <w:r w:rsidRPr="002C0D45">
        <w:rPr>
          <w:spacing w:val="-3"/>
        </w:rPr>
        <w:t xml:space="preserve">20 och 21 §§ </w:t>
      </w:r>
      <w:r w:rsidRPr="007B7CEC">
        <w:t>regeringsformen. Genom ändringar i rörelselagstiftningen för de in</w:t>
      </w:r>
      <w:r>
        <w:softHyphen/>
      </w:r>
      <w:r w:rsidRPr="007B7CEC">
        <w:t>rapporterande företagen och i kreditupp</w:t>
      </w:r>
      <w:r>
        <w:softHyphen/>
      </w:r>
      <w:r w:rsidRPr="007B7CEC">
        <w:t xml:space="preserve">lysningslagen finns det lagstöd för begränsningarna. </w:t>
      </w:r>
    </w:p>
    <w:p w14:paraId="52952B9D" w14:textId="77777777" w:rsidR="00D67215" w:rsidRPr="00EE5647" w:rsidRDefault="00D67215" w:rsidP="003E6EF1">
      <w:pPr>
        <w:pStyle w:val="Brdtextmedindrag"/>
      </w:pPr>
      <w:r w:rsidRPr="006C531C">
        <w:rPr>
          <w:spacing w:val="-2"/>
        </w:rPr>
        <w:t>Åtgärderna bedöms stå i rimlig proportion till intrånget. De är därför</w:t>
      </w:r>
      <w:r w:rsidRPr="007F01C1">
        <w:t xml:space="preserve"> förenliga med dataskyddsförordningen och EU:s stadga om de grund</w:t>
      </w:r>
      <w:r>
        <w:softHyphen/>
      </w:r>
      <w:r w:rsidRPr="007F01C1">
        <w:t>läggande rättigheterna.</w:t>
      </w:r>
    </w:p>
    <w:p w14:paraId="3FB6F7B5" w14:textId="77777777" w:rsidR="00D67215" w:rsidRPr="00162022" w:rsidRDefault="00D67215" w:rsidP="003E6EF1">
      <w:pPr>
        <w:pStyle w:val="Rubrik3utannumrering"/>
      </w:pPr>
      <w:r w:rsidRPr="00162022">
        <w:t>Ytterligare åtgärder för de redan skuldsatta</w:t>
      </w:r>
    </w:p>
    <w:p w14:paraId="6949B424" w14:textId="77777777" w:rsidR="00D67215" w:rsidRPr="00162022" w:rsidRDefault="00D67215" w:rsidP="003E6EF1">
      <w:pPr>
        <w:pStyle w:val="Rubrik4utannumrering"/>
        <w:spacing w:before="0"/>
      </w:pPr>
      <w:r w:rsidRPr="00162022">
        <w:t>En ny huvudregel om avräkning vid utmätning</w:t>
      </w:r>
    </w:p>
    <w:p w14:paraId="4B90BDAB" w14:textId="77777777" w:rsidR="00D67215" w:rsidRPr="00C31F54" w:rsidRDefault="00D67215" w:rsidP="003E6EF1">
      <w:pPr>
        <w:pStyle w:val="Brdtext"/>
        <w:rPr>
          <w:spacing w:val="-2"/>
        </w:rPr>
      </w:pPr>
      <w:r w:rsidRPr="00026ACA">
        <w:t>Enligt den nuvarande avräkningsordningen i utsökningsbalken ska medel som tillkommer en borgenär genom utmätning avräknas mot ränta och annan biförpliktelse före kapitalbeloppet. Borgenären har dock möjlighet att begära att avräkningen görs på ett annat sätt. Förslaget är at</w:t>
      </w:r>
      <w:r>
        <w:t>t</w:t>
      </w:r>
      <w:r w:rsidRPr="00026ACA">
        <w:t xml:space="preserve"> det ska införas en </w:t>
      </w:r>
      <w:r w:rsidRPr="00026ACA">
        <w:rPr>
          <w:i/>
          <w:iCs/>
        </w:rPr>
        <w:t>ny huvudregel</w:t>
      </w:r>
      <w:r w:rsidRPr="00026ACA">
        <w:t xml:space="preserve"> för hur avräkningen </w:t>
      </w:r>
      <w:r w:rsidRPr="002C0D45">
        <w:rPr>
          <w:spacing w:val="-2"/>
        </w:rPr>
        <w:t>av influtna medel ska göras. Den nya huvudregeln ska utformas på så</w:t>
      </w:r>
      <w:r w:rsidRPr="00026ACA">
        <w:t xml:space="preserve"> </w:t>
      </w:r>
      <w:r w:rsidRPr="002C0D45">
        <w:rPr>
          <w:spacing w:val="-2"/>
        </w:rPr>
        <w:t>sätt att medel som tillkommer borgenären genom utmätning först ska</w:t>
      </w:r>
      <w:r w:rsidRPr="00026ACA">
        <w:t xml:space="preserve"> av</w:t>
      </w:r>
      <w:r>
        <w:softHyphen/>
      </w:r>
      <w:r w:rsidRPr="00026ACA">
        <w:t xml:space="preserve">räknas på fordrans kapitalbelopp, och därefter på ränta och annan biförpliktelse. Borgenären ska dock alltid </w:t>
      </w:r>
      <w:r w:rsidRPr="00C31F54">
        <w:rPr>
          <w:spacing w:val="-2"/>
        </w:rPr>
        <w:t>ha rätt att begära att avräkningen ska göras på ett annat sätt. Den nya huvudregeln innebär ett starkt signalvärde för hur lagstiftaren anser att medel ska avräknas vid utmätning. Den kan dessutom öppna upp för att borgenärerna tar ett större ansvar för att skulder betalas av snabbare än i dag.</w:t>
      </w:r>
    </w:p>
    <w:p w14:paraId="0AC914E1" w14:textId="77777777" w:rsidR="00D67215" w:rsidRPr="00162022" w:rsidRDefault="00D67215" w:rsidP="003E6EF1">
      <w:pPr>
        <w:pStyle w:val="Rubrik4utannumrering"/>
      </w:pPr>
      <w:r w:rsidRPr="00162022">
        <w:t>Uppdrag till Statskontoret att analysera och utvärdera</w:t>
      </w:r>
      <w:r>
        <w:br/>
      </w:r>
      <w:r w:rsidRPr="00162022">
        <w:t>den</w:t>
      </w:r>
      <w:r>
        <w:t xml:space="preserve"> </w:t>
      </w:r>
      <w:r w:rsidRPr="00162022">
        <w:t>kommunala budget- och skuldrådgivningen</w:t>
      </w:r>
    </w:p>
    <w:p w14:paraId="5F32A15A" w14:textId="77777777" w:rsidR="00D67215" w:rsidRDefault="00D67215" w:rsidP="003E6EF1">
      <w:pPr>
        <w:pStyle w:val="Brdtext"/>
      </w:pPr>
      <w:r w:rsidRPr="00420FB6">
        <w:t xml:space="preserve">Det finns en stor </w:t>
      </w:r>
      <w:r w:rsidRPr="00026ACA">
        <w:t>samstämmighet bland aktörerna på konsumentkredit</w:t>
      </w:r>
      <w:r>
        <w:softHyphen/>
      </w:r>
      <w:r w:rsidRPr="00026ACA">
        <w:t xml:space="preserve">marknaden om att den kommunala budget- och skuldrådgivningen är viktig för att hjälpa skuldsatta personer. Förslaget är att regeringen ska ge Statskontoret </w:t>
      </w:r>
      <w:r w:rsidRPr="00F06DDE">
        <w:t>ett brett</w:t>
      </w:r>
      <w:r w:rsidRPr="00026ACA">
        <w:t xml:space="preserve"> uppdrag att analysera och utvärdera den kommunala budget- och skuldrådgivningen. </w:t>
      </w:r>
      <w:r w:rsidRPr="00F06DDE">
        <w:t xml:space="preserve">Exempel </w:t>
      </w:r>
      <w:r w:rsidRPr="00225AAA">
        <w:rPr>
          <w:spacing w:val="-3"/>
        </w:rPr>
        <w:t>på en fråga som Statskontoret skulle kunna analysera är vilka skillnader</w:t>
      </w:r>
      <w:r w:rsidRPr="00F06DDE">
        <w:t xml:space="preserve"> </w:t>
      </w:r>
      <w:r w:rsidRPr="00225AAA">
        <w:rPr>
          <w:spacing w:val="-3"/>
        </w:rPr>
        <w:t>som finns i den kommunala budget- och skuldrådgivningen vad gäller</w:t>
      </w:r>
      <w:r w:rsidRPr="00F06DDE">
        <w:t xml:space="preserve"> </w:t>
      </w:r>
      <w:r w:rsidRPr="00225AAA">
        <w:rPr>
          <w:spacing w:val="-4"/>
        </w:rPr>
        <w:t>innehåll, tillgänglighet och kvalitet. En annan fråga är hur verksamheten</w:t>
      </w:r>
      <w:r w:rsidRPr="00F06DDE">
        <w:t xml:space="preserve"> kan bli mer likvärdig i landet.</w:t>
      </w:r>
    </w:p>
    <w:p w14:paraId="3464DA94" w14:textId="77777777" w:rsidR="00D67215" w:rsidRPr="00162022" w:rsidRDefault="00D67215" w:rsidP="003E6EF1">
      <w:pPr>
        <w:pStyle w:val="Rubrik3utannumrering"/>
      </w:pPr>
      <w:r w:rsidRPr="00162022">
        <w:lastRenderedPageBreak/>
        <w:t>Något om konsekvenserna av förslagen</w:t>
      </w:r>
    </w:p>
    <w:p w14:paraId="1C22344A" w14:textId="77777777" w:rsidR="00D67215" w:rsidRPr="00162022" w:rsidRDefault="00D67215" w:rsidP="003E6EF1">
      <w:pPr>
        <w:pStyle w:val="Rubrik4utannumrering"/>
        <w:spacing w:before="0"/>
      </w:pPr>
      <w:r w:rsidRPr="00162022">
        <w:t>Konsekvenser för marknadens aktörer och konsumenterna</w:t>
      </w:r>
    </w:p>
    <w:p w14:paraId="673CAA29" w14:textId="77777777" w:rsidR="00D67215" w:rsidRPr="00C31F54" w:rsidRDefault="00D67215" w:rsidP="003E6EF1">
      <w:pPr>
        <w:pStyle w:val="Brdtext"/>
        <w:rPr>
          <w:spacing w:val="-2"/>
        </w:rPr>
      </w:pPr>
      <w:r w:rsidRPr="00C31F54">
        <w:rPr>
          <w:spacing w:val="-2"/>
        </w:rPr>
        <w:t xml:space="preserve">Förslagen om ett förtydligande av måttfullhetsbestämmelsen och ett krav på att lämna en särskild upplysning i samband med marknadsföring av krediter förväntas leda till en större restriktivitet i marknadsföringen från vissa näringsidkare och till att kreditgivningen kommer att begränsas något. Även förslagen om kravet på att införa ett ersättningssystem förväntas begränsa kreditgivningen. </w:t>
      </w:r>
    </w:p>
    <w:p w14:paraId="1D58D857" w14:textId="77777777" w:rsidR="00D67215" w:rsidRDefault="00D67215" w:rsidP="003E6EF1">
      <w:pPr>
        <w:pStyle w:val="Brdtextmedindrag"/>
      </w:pPr>
      <w:r>
        <w:t>De förslag som bedöms få störst inverkan på konsumentkreditmark</w:t>
      </w:r>
      <w:r>
        <w:softHyphen/>
        <w:t>naden är förslagen om begränsningar och villkor för prissätt</w:t>
      </w:r>
      <w:r w:rsidRPr="00225AAA">
        <w:rPr>
          <w:spacing w:val="-2"/>
        </w:rPr>
        <w:t xml:space="preserve">ningen av krediter, skärpta regler för kreditprövningar och införandet </w:t>
      </w:r>
      <w:r>
        <w:t xml:space="preserve">av ett system för Skri-register. </w:t>
      </w:r>
    </w:p>
    <w:p w14:paraId="7470353A" w14:textId="77777777" w:rsidR="00D67215" w:rsidRDefault="00D67215" w:rsidP="003E6EF1">
      <w:pPr>
        <w:pStyle w:val="Brdtextmedindrag"/>
      </w:pPr>
      <w:r>
        <w:t xml:space="preserve">Förslaget om </w:t>
      </w:r>
      <w:r w:rsidRPr="00FD55A9">
        <w:rPr>
          <w:i/>
          <w:iCs/>
        </w:rPr>
        <w:t>ett</w:t>
      </w:r>
      <w:r w:rsidRPr="00FD55A9">
        <w:rPr>
          <w:i/>
        </w:rPr>
        <w:t xml:space="preserve"> </w:t>
      </w:r>
      <w:r w:rsidRPr="00FD55A9">
        <w:rPr>
          <w:i/>
          <w:iCs/>
        </w:rPr>
        <w:t>räntetak</w:t>
      </w:r>
      <w:r>
        <w:t xml:space="preserve"> på 20 procent förväntas få en påtaglig inverkan på kreditgivningen från framför allt konsumentkreditinsti</w:t>
      </w:r>
      <w:r>
        <w:softHyphen/>
        <w:t xml:space="preserve">tuten. </w:t>
      </w:r>
      <w:bookmarkStart w:id="41" w:name="_Hlk137456500"/>
      <w:bookmarkStart w:id="42" w:name="_Hlk137456549"/>
      <w:r>
        <w:t>Räntetaket kommer att påverka tre av fem blancolån från in</w:t>
      </w:r>
      <w:r>
        <w:softHyphen/>
      </w:r>
      <w:r w:rsidRPr="00225AAA">
        <w:rPr>
          <w:spacing w:val="-2"/>
        </w:rPr>
        <w:t>stituten och nyutlåningen beräknas minska med 240</w:t>
      </w:r>
      <w:r>
        <w:rPr>
          <w:spacing w:val="-2"/>
        </w:rPr>
        <w:t xml:space="preserve"> </w:t>
      </w:r>
      <w:r w:rsidRPr="00225AAA">
        <w:rPr>
          <w:spacing w:val="-2"/>
        </w:rPr>
        <w:t>miljoner kronor</w:t>
      </w:r>
      <w:r>
        <w:rPr>
          <w:spacing w:val="-2"/>
        </w:rPr>
        <w:t xml:space="preserve"> (från 540 till 300 miljoner kronor) </w:t>
      </w:r>
      <w:r>
        <w:t>per kvartal.</w:t>
      </w:r>
      <w:bookmarkEnd w:id="41"/>
      <w:r>
        <w:t xml:space="preserve"> </w:t>
      </w:r>
      <w:bookmarkEnd w:id="42"/>
      <w:r>
        <w:t xml:space="preserve">Bland nya kredittagare är det i dag 1 procent som </w:t>
      </w:r>
      <w:r w:rsidRPr="008B40D7">
        <w:t>har</w:t>
      </w:r>
      <w:r>
        <w:t xml:space="preserve"> en ränta över 20 procent</w:t>
      </w:r>
      <w:r w:rsidRPr="008B40D7">
        <w:t xml:space="preserve"> och </w:t>
      </w:r>
      <w:r>
        <w:t xml:space="preserve">som </w:t>
      </w:r>
      <w:r w:rsidRPr="008B40D7">
        <w:t>där</w:t>
      </w:r>
      <w:r>
        <w:softHyphen/>
      </w:r>
      <w:r w:rsidRPr="008B40D7">
        <w:t xml:space="preserve">för kommer att påverkas av det </w:t>
      </w:r>
      <w:r>
        <w:t xml:space="preserve">föreslagna </w:t>
      </w:r>
      <w:r w:rsidRPr="008B40D7">
        <w:t>taket.</w:t>
      </w:r>
      <w:r>
        <w:t xml:space="preserve"> </w:t>
      </w:r>
      <w:r w:rsidRPr="00344F0F">
        <w:t xml:space="preserve">Uppskattningsvis kommer cirka hälften av de som påverkas av förslaget inte </w:t>
      </w:r>
      <w:r>
        <w:t xml:space="preserve">längre </w:t>
      </w:r>
      <w:r w:rsidRPr="00344F0F">
        <w:t xml:space="preserve">att erbjudas krediter och hälften kommer att få låna till en lägre ränta än </w:t>
      </w:r>
      <w:r>
        <w:t>i dag</w:t>
      </w:r>
      <w:r w:rsidRPr="00344F0F">
        <w:t>.</w:t>
      </w:r>
      <w:r>
        <w:t xml:space="preserve"> </w:t>
      </w:r>
    </w:p>
    <w:p w14:paraId="0FB6F80C" w14:textId="77777777" w:rsidR="00D67215" w:rsidRPr="00280387" w:rsidRDefault="00D67215" w:rsidP="003E6EF1">
      <w:pPr>
        <w:pStyle w:val="Brdtextmedindrag"/>
      </w:pPr>
      <w:r>
        <w:rPr>
          <w:iCs/>
        </w:rPr>
        <w:t>När det gäller f</w:t>
      </w:r>
      <w:r w:rsidRPr="00C7569E">
        <w:rPr>
          <w:iCs/>
        </w:rPr>
        <w:t>örslaget om</w:t>
      </w:r>
      <w:r w:rsidRPr="00C7569E">
        <w:rPr>
          <w:i/>
        </w:rPr>
        <w:t xml:space="preserve"> ett absolut kostnadstak</w:t>
      </w:r>
      <w:r>
        <w:t xml:space="preserve"> förväntas det </w:t>
      </w:r>
      <w:r w:rsidRPr="00BF0D4E">
        <w:t xml:space="preserve">begränsa </w:t>
      </w:r>
      <w:r>
        <w:t xml:space="preserve">de </w:t>
      </w:r>
      <w:r w:rsidRPr="00BF0D4E">
        <w:t>långa löptider</w:t>
      </w:r>
      <w:r>
        <w:t xml:space="preserve">na. Vart fyrtionde lån i </w:t>
      </w:r>
      <w:r w:rsidRPr="00BF0D4E">
        <w:t>storlek</w:t>
      </w:r>
      <w:r>
        <w:t>en</w:t>
      </w:r>
      <w:r w:rsidRPr="00BF0D4E">
        <w:t xml:space="preserve"> mellan 50</w:t>
      </w:r>
      <w:r>
        <w:t> </w:t>
      </w:r>
      <w:r w:rsidRPr="00BF0D4E">
        <w:t>000</w:t>
      </w:r>
      <w:r>
        <w:t xml:space="preserve"> </w:t>
      </w:r>
      <w:r w:rsidRPr="00BF0D4E">
        <w:t>och 500 000 kronor</w:t>
      </w:r>
      <w:r>
        <w:t xml:space="preserve"> kommer att begränsas av kostnadstaket.</w:t>
      </w:r>
      <w:r w:rsidRPr="00B206BF">
        <w:t xml:space="preserve"> </w:t>
      </w:r>
      <w:r w:rsidRPr="00225AAA">
        <w:rPr>
          <w:spacing w:val="-2"/>
        </w:rPr>
        <w:t>Det är nischbankerna som står för den största utlåningen av dessa kre</w:t>
      </w:r>
      <w:r w:rsidRPr="00225AAA">
        <w:rPr>
          <w:spacing w:val="-2"/>
        </w:rPr>
        <w:softHyphen/>
        <w:t>diter.</w:t>
      </w:r>
      <w:r>
        <w:t xml:space="preserve"> Taket kommer också att påverka konsumenterna i viss mån. Det är 0,2 procent av konsumenterna som i dag tecknar krediter som når upp till kostnads</w:t>
      </w:r>
      <w:r>
        <w:softHyphen/>
        <w:t>taket redan på grund av de avtalade kostnaderna för krediten.</w:t>
      </w:r>
      <w:r w:rsidRPr="007E46FD">
        <w:t xml:space="preserve"> De flesta </w:t>
      </w:r>
      <w:r>
        <w:t>konsumenter</w:t>
      </w:r>
      <w:r w:rsidRPr="007E46FD">
        <w:t xml:space="preserve"> </w:t>
      </w:r>
      <w:r>
        <w:t>kommer</w:t>
      </w:r>
      <w:r w:rsidRPr="007E46FD">
        <w:t xml:space="preserve"> troligtvis erbjudas </w:t>
      </w:r>
      <w:r>
        <w:t xml:space="preserve">krediter </w:t>
      </w:r>
      <w:r w:rsidRPr="007E46FD">
        <w:t xml:space="preserve">även i framtiden, men då till kortare löptider. I vissa fall </w:t>
      </w:r>
      <w:r>
        <w:t xml:space="preserve">kan </w:t>
      </w:r>
      <w:r w:rsidRPr="007E46FD">
        <w:t xml:space="preserve">en </w:t>
      </w:r>
      <w:r w:rsidRPr="00225AAA">
        <w:rPr>
          <w:spacing w:val="-2"/>
        </w:rPr>
        <w:t>kortare löptid dock innebära att konsumenten inte anses kreditvärdig,</w:t>
      </w:r>
      <w:r w:rsidRPr="007E46FD">
        <w:t xml:space="preserve"> eftersom en kortare löptid medför krav på högre månadsbetalningar. </w:t>
      </w:r>
      <w:r>
        <w:t>En annan konsekvens</w:t>
      </w:r>
      <w:r w:rsidRPr="00D17EE3">
        <w:t xml:space="preserve"> av </w:t>
      </w:r>
      <w:r>
        <w:t xml:space="preserve">införandet av ett absolut kostnadstak är </w:t>
      </w:r>
      <w:r w:rsidRPr="00D17EE3">
        <w:t xml:space="preserve">att det begränsar </w:t>
      </w:r>
      <w:r w:rsidRPr="00280387">
        <w:t>möjligheten för kreditgivare och inkassoföretagen att ta ut kostnader vid betalningsdröjsmål.</w:t>
      </w:r>
    </w:p>
    <w:p w14:paraId="79568F24" w14:textId="77777777" w:rsidR="00D67215" w:rsidRDefault="00D67215" w:rsidP="003E6EF1">
      <w:pPr>
        <w:pStyle w:val="Brdtextmedindrag"/>
      </w:pPr>
      <w:r>
        <w:t xml:space="preserve">Ett </w:t>
      </w:r>
      <w:r w:rsidRPr="00280387">
        <w:rPr>
          <w:i/>
          <w:iCs/>
        </w:rPr>
        <w:t>tak för uppläggningsavgifter</w:t>
      </w:r>
      <w:r>
        <w:t xml:space="preserve"> på maximalt en procent av prisbas</w:t>
      </w:r>
      <w:r>
        <w:softHyphen/>
        <w:t xml:space="preserve">beloppet kommer att påverka ungefär tre av fyra krediter som i dag definieras som högkostnadskrediter. Övriga blancolån kommer inte att påverkas av taket. </w:t>
      </w:r>
      <w:r w:rsidRPr="00D17EE3">
        <w:t xml:space="preserve">För de kreditgivare som har utrymme att höja räntan och som </w:t>
      </w:r>
      <w:r>
        <w:t>i dag</w:t>
      </w:r>
      <w:r w:rsidRPr="00D17EE3">
        <w:t xml:space="preserve"> har uppläggningsavgifter som överstiger det föreslagna taket, finns det en risk för att förslaget kommer att inne</w:t>
      </w:r>
      <w:r w:rsidRPr="00225AAA">
        <w:rPr>
          <w:spacing w:val="-3"/>
        </w:rPr>
        <w:t xml:space="preserve">bära att de höjer räntan för att kompensera för de lägre uppläggningsavgifterna. </w:t>
      </w:r>
    </w:p>
    <w:p w14:paraId="08BE4D6B" w14:textId="77777777" w:rsidR="00D67215" w:rsidRDefault="00D67215" w:rsidP="003E6EF1">
      <w:pPr>
        <w:pStyle w:val="Brdtextmedindrag"/>
      </w:pPr>
      <w:r>
        <w:t xml:space="preserve">När det gäller effekterna av förslagen om införandet av </w:t>
      </w:r>
      <w:r w:rsidRPr="00E218DC">
        <w:rPr>
          <w:i/>
          <w:iCs/>
        </w:rPr>
        <w:t>ett system för Skri-register</w:t>
      </w:r>
      <w:r>
        <w:t xml:space="preserve"> och </w:t>
      </w:r>
      <w:r w:rsidRPr="00F86840">
        <w:rPr>
          <w:i/>
          <w:iCs/>
        </w:rPr>
        <w:t>skärp</w:t>
      </w:r>
      <w:r>
        <w:rPr>
          <w:i/>
          <w:iCs/>
        </w:rPr>
        <w:t>t</w:t>
      </w:r>
      <w:r w:rsidRPr="00F86840">
        <w:rPr>
          <w:i/>
          <w:iCs/>
        </w:rPr>
        <w:t>a regler för kreditprövningar</w:t>
      </w:r>
      <w:r>
        <w:t xml:space="preserve"> har mer gene</w:t>
      </w:r>
      <w:r>
        <w:softHyphen/>
      </w:r>
      <w:r w:rsidRPr="007B7CEC">
        <w:rPr>
          <w:spacing w:val="-4"/>
        </w:rPr>
        <w:t>rella slutsatser kunnat dras. Rapporteringsskyldigheten till Skri-register</w:t>
      </w:r>
      <w:r w:rsidRPr="00225AAA">
        <w:rPr>
          <w:spacing w:val="-2"/>
        </w:rPr>
        <w:t xml:space="preserve"> kommer att medföra kostnader för samtliga kreditgivare och</w:t>
      </w:r>
      <w:r>
        <w:t xml:space="preserve"> inkassoföretag. Det kommer bl.a. handla om initiala kostnader för </w:t>
      </w:r>
      <w:r w:rsidRPr="00225AAA">
        <w:rPr>
          <w:spacing w:val="-3"/>
        </w:rPr>
        <w:t>anpassningar av it-system. För inkassoföretagen beräknas kostnaderna</w:t>
      </w:r>
      <w:r>
        <w:t xml:space="preserve"> uppgå till mellan 200 000 och tre miljoner kronor per företag. För </w:t>
      </w:r>
      <w:r w:rsidRPr="00225AAA">
        <w:rPr>
          <w:spacing w:val="-3"/>
        </w:rPr>
        <w:t>kreditgivare tillkommer även kostnader för att möjliggöra integrering</w:t>
      </w:r>
      <w:r>
        <w:t xml:space="preserve"> av en </w:t>
      </w:r>
      <w:r w:rsidRPr="007B7CEC">
        <w:rPr>
          <w:spacing w:val="-3"/>
        </w:rPr>
        <w:t>större mängd inkommande data från kreditupplysningar. Kostnaderna</w:t>
      </w:r>
      <w:r>
        <w:t xml:space="preserve"> för kreditgivarna har inte kunnat beräknas </w:t>
      </w:r>
      <w:r>
        <w:lastRenderedPageBreak/>
        <w:t xml:space="preserve">närmare men de förväntas under alla förhållanden balanseras upp av lägre kreditförluster till följd av en ökad kvalitet i kreditprövningarna. </w:t>
      </w:r>
    </w:p>
    <w:p w14:paraId="07ACC6BC" w14:textId="77777777" w:rsidR="00D67215" w:rsidRDefault="00D67215" w:rsidP="003E6EF1">
      <w:pPr>
        <w:pStyle w:val="Brdtextmedindrag"/>
        <w:rPr>
          <w:lang w:eastAsia="sv-SE"/>
        </w:rPr>
      </w:pPr>
      <w:r>
        <w:t>För kreditupplysningsföretagen kan förslagen få stor inverkan. Genom den föreslagna skyldigheten för kreditgivare och inkassoföretag att rapportera skuld- och kreditinformation till samtliga kre</w:t>
      </w:r>
      <w:r w:rsidRPr="00225AAA">
        <w:t>ditupplysnings</w:t>
      </w:r>
      <w:r>
        <w:softHyphen/>
      </w:r>
      <w:r w:rsidRPr="00225AAA">
        <w:t>företag med ett Skri-tillstånd kommer kreditupplys</w:t>
      </w:r>
      <w:r w:rsidRPr="00842941">
        <w:rPr>
          <w:spacing w:val="-3"/>
        </w:rPr>
        <w:t>ningsmarknaden bli mer konkurrensutsatt. Det kan påverka prisbilden</w:t>
      </w:r>
      <w:r>
        <w:t xml:space="preserve"> </w:t>
      </w:r>
      <w:r w:rsidRPr="00842941">
        <w:rPr>
          <w:spacing w:val="-3"/>
        </w:rPr>
        <w:t>på kreditupplysningar och leda till att produktutvecklingen går framåt.</w:t>
      </w:r>
      <w:r>
        <w:t xml:space="preserve"> </w:t>
      </w:r>
      <w:r w:rsidRPr="00842941">
        <w:rPr>
          <w:spacing w:val="-2"/>
        </w:rPr>
        <w:t>Kostnaderna för att inrätta ett Skri-register kommer sannolikt bli relativt</w:t>
      </w:r>
      <w:r>
        <w:rPr>
          <w:lang w:eastAsia="sv-SE"/>
        </w:rPr>
        <w:t xml:space="preserve"> begränsade, i varje fall för de företag som kan bygga verksamheten på en befintlig teknisk plattform. </w:t>
      </w:r>
      <w:r w:rsidRPr="007E52B5">
        <w:rPr>
          <w:lang w:eastAsia="sv-SE"/>
        </w:rPr>
        <w:t>Sannolikt kommer uppbygg</w:t>
      </w:r>
      <w:r w:rsidRPr="00842941">
        <w:rPr>
          <w:spacing w:val="-3"/>
        </w:rPr>
        <w:t>nadskostnaden uppgå till någonstans mellan 20 och 30</w:t>
      </w:r>
      <w:r>
        <w:rPr>
          <w:spacing w:val="-3"/>
        </w:rPr>
        <w:t xml:space="preserve"> </w:t>
      </w:r>
      <w:r w:rsidRPr="00842941">
        <w:rPr>
          <w:spacing w:val="-3"/>
        </w:rPr>
        <w:t xml:space="preserve">miljoner kronor </w:t>
      </w:r>
      <w:r>
        <w:rPr>
          <w:lang w:eastAsia="sv-SE"/>
        </w:rPr>
        <w:t>per företag</w:t>
      </w:r>
      <w:r w:rsidRPr="007E52B5">
        <w:rPr>
          <w:lang w:eastAsia="sv-SE"/>
        </w:rPr>
        <w:t>.</w:t>
      </w:r>
    </w:p>
    <w:p w14:paraId="0A50CB01" w14:textId="77777777" w:rsidR="00D67215" w:rsidRPr="00C31F54" w:rsidRDefault="00D67215" w:rsidP="003E6EF1">
      <w:pPr>
        <w:pStyle w:val="Brdtextmedindrag"/>
      </w:pPr>
      <w:r w:rsidRPr="00C31F54">
        <w:rPr>
          <w:lang w:eastAsia="sv-SE"/>
        </w:rPr>
        <w:t>Förslaget om skärpta regler för kreditprövningar kommer tvinga även de kreditgivare som är beredda att ta större risker i sin kredit</w:t>
      </w:r>
      <w:r w:rsidRPr="00C31F54">
        <w:t>givning att hämta in mer information om konsumenterna. Denna effekt kan bli betydande eftersom många nischbanker och konsumentkredit</w:t>
      </w:r>
      <w:r w:rsidRPr="00C31F54">
        <w:softHyphen/>
        <w:t>institut i dag inte köper in information om konsumentens övriga</w:t>
      </w:r>
      <w:r w:rsidRPr="00C31F54">
        <w:rPr>
          <w:lang w:eastAsia="sv-SE"/>
        </w:rPr>
        <w:t xml:space="preserve"> krediter. Förslagen innebär att kreditgivarna kommer få det lättare att identifiera de konsumenter som inte är kreditvärdiga. En naturlig, och önskvärd, följd av detta är att fler konsu</w:t>
      </w:r>
      <w:r w:rsidRPr="00C31F54">
        <w:rPr>
          <w:lang w:eastAsia="sv-SE"/>
        </w:rPr>
        <w:softHyphen/>
        <w:t xml:space="preserve">menter inte kommer att </w:t>
      </w:r>
      <w:r w:rsidRPr="00C31F54">
        <w:t>anses vara kreditvärdiga. Den riskfyllda kredit</w:t>
      </w:r>
      <w:r w:rsidRPr="00C31F54">
        <w:softHyphen/>
        <w:t xml:space="preserve">givningen, liksom överskuldsättningsproblemen, kan därigenom förväntas minska. </w:t>
      </w:r>
    </w:p>
    <w:p w14:paraId="58889B63" w14:textId="77777777" w:rsidR="00D67215" w:rsidRPr="00162022" w:rsidRDefault="00D67215" w:rsidP="003E6EF1">
      <w:pPr>
        <w:pStyle w:val="Rubrik4utannumrering"/>
      </w:pPr>
      <w:r w:rsidRPr="00162022">
        <w:t>Konsekvenser för det allmänna</w:t>
      </w:r>
    </w:p>
    <w:p w14:paraId="0BBDFD62" w14:textId="77777777" w:rsidR="00D67215" w:rsidRPr="00585C60" w:rsidRDefault="00D67215" w:rsidP="003E6EF1">
      <w:pPr>
        <w:pStyle w:val="Brdtext"/>
      </w:pPr>
      <w:r w:rsidRPr="00412007">
        <w:t xml:space="preserve">Flera myndigheter kommer att behöva ta fram nya föreskrifter, allmänna råd och uppdatera interna dokument till följd av förslagen. </w:t>
      </w:r>
      <w:r w:rsidRPr="00842941">
        <w:rPr>
          <w:spacing w:val="-2"/>
        </w:rPr>
        <w:t>Konsument</w:t>
      </w:r>
      <w:r>
        <w:rPr>
          <w:spacing w:val="-2"/>
        </w:rPr>
        <w:softHyphen/>
      </w:r>
      <w:r w:rsidRPr="00842941">
        <w:rPr>
          <w:spacing w:val="-2"/>
        </w:rPr>
        <w:t>verket, Integritetsskyddsmyndigheten och Finansinspek</w:t>
      </w:r>
      <w:r w:rsidRPr="00842941">
        <w:rPr>
          <w:spacing w:val="-2"/>
        </w:rPr>
        <w:softHyphen/>
        <w:t>tionen</w:t>
      </w:r>
      <w:r w:rsidRPr="00412007">
        <w:t xml:space="preserve"> kommer </w:t>
      </w:r>
      <w:r>
        <w:t xml:space="preserve">att </w:t>
      </w:r>
      <w:r w:rsidRPr="00412007">
        <w:t>ges nya eller utökad</w:t>
      </w:r>
      <w:r>
        <w:t>e</w:t>
      </w:r>
      <w:r w:rsidRPr="00412007">
        <w:t xml:space="preserve"> tillsynsuppdrag. De samlade effekterna av förslagen </w:t>
      </w:r>
      <w:r>
        <w:t xml:space="preserve">beräknas </w:t>
      </w:r>
      <w:r w:rsidRPr="00412007">
        <w:t>komm</w:t>
      </w:r>
      <w:r>
        <w:t xml:space="preserve">a </w:t>
      </w:r>
      <w:r w:rsidRPr="00412007">
        <w:t>att medföra behov av sammanlagt mellan fem och sju årsarbetskrafter.</w:t>
      </w:r>
    </w:p>
    <w:p w14:paraId="12AE58F8" w14:textId="77777777" w:rsidR="00D67215" w:rsidRPr="00162022" w:rsidRDefault="00D67215" w:rsidP="003E6EF1">
      <w:pPr>
        <w:pStyle w:val="Rubrik3utannumrering"/>
      </w:pPr>
      <w:r w:rsidRPr="00162022">
        <w:t>Ikraftträdande och övergångsbestämmelser</w:t>
      </w:r>
    </w:p>
    <w:p w14:paraId="4597D6B2" w14:textId="77777777" w:rsidR="00D67215" w:rsidRPr="00C31F54" w:rsidRDefault="00D67215" w:rsidP="003E6EF1">
      <w:pPr>
        <w:pStyle w:val="Brdtext"/>
      </w:pPr>
      <w:r w:rsidRPr="00C31F54">
        <w:t xml:space="preserve">Merparten av lagändringarna föreslås träda i kraft </w:t>
      </w:r>
      <w:r w:rsidRPr="00C31F54">
        <w:rPr>
          <w:i/>
          <w:iCs/>
        </w:rPr>
        <w:t>den 1 januari 2025</w:t>
      </w:r>
      <w:r w:rsidRPr="00C31F54">
        <w:t xml:space="preserve">. När det gäller författningsförslaget om ett utökat förbud mot spel på kredit är förslaget dock att det träder i kraft </w:t>
      </w:r>
      <w:r w:rsidRPr="00C31F54">
        <w:rPr>
          <w:i/>
          <w:iCs/>
        </w:rPr>
        <w:t>den 1 april 2025</w:t>
      </w:r>
      <w:r w:rsidRPr="00C31F54">
        <w:t>. Reglerna som gör systemet med ett Skri-register operativt och som ersätter den nuvarande ordningen på kreditupplysningsmarknaden, föreslås träda i kraft den dag som regeringen bestämmer. Det ska dock från den 1 januari 2025 vara möjligt att ansöka om tillstånd att föra ett Skri-register.</w:t>
      </w:r>
    </w:p>
    <w:p w14:paraId="397358FC" w14:textId="07640DC0" w:rsidR="00D67215" w:rsidRPr="00FB334D" w:rsidRDefault="00D67215" w:rsidP="00FB334D">
      <w:pPr>
        <w:pStyle w:val="Brdtextmedindrag"/>
        <w:rPr>
          <w:spacing w:val="-4"/>
        </w:rPr>
        <w:sectPr w:rsidR="00D67215" w:rsidRPr="00FB334D" w:rsidSect="005C631F">
          <w:headerReference w:type="even" r:id="rId49"/>
          <w:headerReference w:type="default" r:id="rId50"/>
          <w:footerReference w:type="even" r:id="rId51"/>
          <w:footerReference w:type="default" r:id="rId52"/>
          <w:headerReference w:type="first" r:id="rId53"/>
          <w:footerReference w:type="first" r:id="rId54"/>
          <w:pgSz w:w="9356" w:h="13721" w:code="9"/>
          <w:pgMar w:top="794" w:right="2438" w:bottom="1191" w:left="1021" w:header="0" w:footer="709" w:gutter="0"/>
          <w:cols w:space="708"/>
          <w:docGrid w:linePitch="360"/>
        </w:sectPr>
      </w:pPr>
      <w:r>
        <w:t>I övergångsbestämmelser ska det klargöras att de nya bestämmel</w:t>
      </w:r>
      <w:r w:rsidRPr="00842941">
        <w:rPr>
          <w:spacing w:val="-3"/>
        </w:rPr>
        <w:t xml:space="preserve">serna i 19 b och 36 a §§ konsumentkreditlagen inte ska gälla för kreditavtal </w:t>
      </w:r>
      <w:r>
        <w:t>som har ingåtts före ikraftträdandet och att den nya bestäm</w:t>
      </w:r>
      <w:r>
        <w:softHyphen/>
      </w:r>
      <w:r w:rsidRPr="00842941">
        <w:rPr>
          <w:spacing w:val="-4"/>
        </w:rPr>
        <w:t>melsen i 13 kap.</w:t>
      </w:r>
      <w:r>
        <w:rPr>
          <w:spacing w:val="-4"/>
        </w:rPr>
        <w:t xml:space="preserve"> </w:t>
      </w:r>
      <w:r w:rsidRPr="00842941">
        <w:rPr>
          <w:spacing w:val="-4"/>
        </w:rPr>
        <w:t>13 § första stycket utsökningsbalken inte ska tillämpas</w:t>
      </w:r>
      <w:r>
        <w:t xml:space="preserve"> på en ansökan om verk</w:t>
      </w:r>
      <w:r>
        <w:softHyphen/>
        <w:t>ställighet som gjorts före ikraftträdandet.</w:t>
      </w:r>
      <w:r w:rsidRPr="007456A0">
        <w:t xml:space="preserve"> </w:t>
      </w:r>
      <w:r>
        <w:t xml:space="preserve">För </w:t>
      </w:r>
      <w:r w:rsidRPr="00842941">
        <w:rPr>
          <w:spacing w:val="-4"/>
        </w:rPr>
        <w:t>övriga förslag bedöms det inte finnas behov av övergångsbestämmelser.</w:t>
      </w:r>
    </w:p>
    <w:p w14:paraId="39A270CB" w14:textId="14228749" w:rsidR="00D67215" w:rsidRDefault="00D67215" w:rsidP="002060BF">
      <w:pPr>
        <w:pStyle w:val="Bilagarubrik"/>
      </w:pPr>
      <w:bookmarkStart w:id="43" w:name="_Toc177633593"/>
      <w:r>
        <w:lastRenderedPageBreak/>
        <w:t>Betänkandets lagförslag</w:t>
      </w:r>
      <w:r w:rsidR="005569CC">
        <w:t xml:space="preserve"> i aktuella delar</w:t>
      </w:r>
      <w:bookmarkEnd w:id="43"/>
    </w:p>
    <w:p w14:paraId="39CC7782" w14:textId="27F7FE2E" w:rsidR="00D67215" w:rsidRDefault="00D67215" w:rsidP="00DE3188">
      <w:pPr>
        <w:pStyle w:val="Rubrik2utannumrering"/>
        <w:spacing w:before="0"/>
      </w:pPr>
      <w:r>
        <w:t>1</w:t>
      </w:r>
      <w:r>
        <w:tab/>
      </w:r>
      <w:r w:rsidRPr="002060BF">
        <w:t>Förslag till lag om ändring i utsökningsbalken</w:t>
      </w:r>
    </w:p>
    <w:p w14:paraId="3385426B" w14:textId="77777777" w:rsidR="00D67215" w:rsidRPr="009B1695" w:rsidRDefault="00D67215" w:rsidP="002060BF">
      <w:pPr>
        <w:pStyle w:val="Brdtext"/>
        <w:rPr>
          <w:spacing w:val="-2"/>
        </w:rPr>
      </w:pPr>
      <w:r w:rsidRPr="009B1695">
        <w:rPr>
          <w:spacing w:val="-2"/>
        </w:rPr>
        <w:t>Härigenom föreskrivs att 13 kap. 13 § utsökningsbalken ska ha följande lydelse.</w:t>
      </w:r>
    </w:p>
    <w:p w14:paraId="1A51BEF7" w14:textId="77777777" w:rsidR="00D67215" w:rsidRPr="006E3D6B" w:rsidRDefault="00D67215" w:rsidP="002060BF">
      <w:pPr>
        <w:pStyle w:val="Brdtextmedindrag"/>
      </w:pPr>
    </w:p>
    <w:tbl>
      <w:tblPr>
        <w:tblW w:w="5000" w:type="pct"/>
        <w:tblLook w:val="0600" w:firstRow="0" w:lastRow="0" w:firstColumn="0" w:lastColumn="0" w:noHBand="1" w:noVBand="1"/>
      </w:tblPr>
      <w:tblGrid>
        <w:gridCol w:w="2948"/>
        <w:gridCol w:w="2949"/>
      </w:tblGrid>
      <w:tr w:rsidR="00EA76D5" w14:paraId="3AD05548" w14:textId="77777777">
        <w:tc>
          <w:tcPr>
            <w:tcW w:w="2500" w:type="pct"/>
            <w:shd w:val="clear" w:color="auto" w:fill="auto"/>
            <w:tcMar>
              <w:left w:w="0" w:type="dxa"/>
            </w:tcMar>
          </w:tcPr>
          <w:p w14:paraId="4D17D722" w14:textId="77777777" w:rsidR="00D67215" w:rsidRPr="007815CE" w:rsidRDefault="00D67215" w:rsidP="00912B18">
            <w:pPr>
              <w:pStyle w:val="Brdtext"/>
              <w:rPr>
                <w:i/>
              </w:rPr>
            </w:pPr>
            <w:r w:rsidRPr="007815CE">
              <w:rPr>
                <w:i/>
              </w:rPr>
              <w:t>Nuvarande lydelse</w:t>
            </w:r>
          </w:p>
        </w:tc>
        <w:tc>
          <w:tcPr>
            <w:tcW w:w="2500" w:type="pct"/>
            <w:shd w:val="clear" w:color="auto" w:fill="auto"/>
            <w:tcMar>
              <w:right w:w="0" w:type="dxa"/>
            </w:tcMar>
          </w:tcPr>
          <w:p w14:paraId="26A4FF2E" w14:textId="77777777" w:rsidR="00D67215" w:rsidRPr="007815CE" w:rsidRDefault="00D67215" w:rsidP="00912B18">
            <w:pPr>
              <w:pStyle w:val="Brdtext"/>
              <w:rPr>
                <w:i/>
              </w:rPr>
            </w:pPr>
            <w:r w:rsidRPr="007815CE">
              <w:rPr>
                <w:i/>
              </w:rPr>
              <w:t>Föreslagen lydelse</w:t>
            </w:r>
          </w:p>
        </w:tc>
      </w:tr>
    </w:tbl>
    <w:p w14:paraId="4748BBCB" w14:textId="77777777" w:rsidR="00D67215" w:rsidRPr="00204185" w:rsidRDefault="00D67215" w:rsidP="002060BF">
      <w:pPr>
        <w:pStyle w:val="Brdtextmedindrag"/>
        <w:spacing w:before="270"/>
        <w:ind w:firstLine="0"/>
        <w:jc w:val="center"/>
        <w:rPr>
          <w:b/>
          <w:bCs/>
        </w:rPr>
      </w:pPr>
      <w:r w:rsidRPr="00204185">
        <w:rPr>
          <w:b/>
          <w:bCs/>
        </w:rPr>
        <w:t>13</w:t>
      </w:r>
      <w:r>
        <w:rPr>
          <w:b/>
          <w:bCs/>
        </w:rPr>
        <w:t> kap.</w:t>
      </w:r>
    </w:p>
    <w:p w14:paraId="4C592FA4" w14:textId="77777777" w:rsidR="00D67215" w:rsidRPr="00D60755" w:rsidRDefault="00D67215" w:rsidP="002060BF">
      <w:pPr>
        <w:pStyle w:val="Brdtextmedindrag"/>
        <w:ind w:firstLine="0"/>
        <w:jc w:val="center"/>
      </w:pPr>
      <w:r>
        <w:t>13 §</w:t>
      </w:r>
    </w:p>
    <w:tbl>
      <w:tblPr>
        <w:tblW w:w="5000" w:type="pct"/>
        <w:tblLook w:val="0600" w:firstRow="0" w:lastRow="0" w:firstColumn="0" w:lastColumn="0" w:noHBand="1" w:noVBand="1"/>
      </w:tblPr>
      <w:tblGrid>
        <w:gridCol w:w="2948"/>
        <w:gridCol w:w="2949"/>
      </w:tblGrid>
      <w:tr w:rsidR="00EA76D5" w14:paraId="65648152" w14:textId="77777777">
        <w:tc>
          <w:tcPr>
            <w:tcW w:w="2500" w:type="pct"/>
            <w:shd w:val="clear" w:color="auto" w:fill="auto"/>
            <w:tcMar>
              <w:left w:w="0" w:type="dxa"/>
            </w:tcMar>
          </w:tcPr>
          <w:p w14:paraId="148578B4" w14:textId="77777777" w:rsidR="00D67215" w:rsidRDefault="00D67215" w:rsidP="00912B18">
            <w:pPr>
              <w:pStyle w:val="Brdtextmedindrag"/>
            </w:pPr>
            <w:r w:rsidRPr="007E4BA3">
              <w:t>Medel</w:t>
            </w:r>
            <w:r w:rsidRPr="00204185">
              <w:t xml:space="preserve"> som tillkommer borgenär</w:t>
            </w:r>
            <w:r w:rsidRPr="00204185">
              <w:rPr>
                <w:i/>
                <w:iCs/>
              </w:rPr>
              <w:t xml:space="preserve"> skall</w:t>
            </w:r>
            <w:r w:rsidRPr="00204185">
              <w:t xml:space="preserve"> avräknas på </w:t>
            </w:r>
            <w:r w:rsidRPr="00204185">
              <w:rPr>
                <w:i/>
                <w:iCs/>
              </w:rPr>
              <w:t>ränta och annan biförpliktelse före fordrans kapital</w:t>
            </w:r>
            <w:r>
              <w:rPr>
                <w:i/>
                <w:iCs/>
              </w:rPr>
              <w:softHyphen/>
            </w:r>
            <w:r w:rsidRPr="00204185">
              <w:rPr>
                <w:i/>
                <w:iCs/>
              </w:rPr>
              <w:t>belopp</w:t>
            </w:r>
            <w:r w:rsidRPr="00204185">
              <w:t xml:space="preserve">, om </w:t>
            </w:r>
            <w:r w:rsidRPr="00FF5D03">
              <w:rPr>
                <w:i/>
                <w:iCs/>
              </w:rPr>
              <w:t xml:space="preserve">ej </w:t>
            </w:r>
            <w:r w:rsidRPr="00204185">
              <w:t xml:space="preserve">borgenären har </w:t>
            </w:r>
            <w:r w:rsidRPr="001D0652">
              <w:rPr>
                <w:i/>
                <w:iCs/>
              </w:rPr>
              <w:t>yrkat annat</w:t>
            </w:r>
            <w:r w:rsidRPr="00204185">
              <w:t xml:space="preserve"> före fördelningen eller, om fördelning </w:t>
            </w:r>
            <w:r w:rsidRPr="00FF5D03">
              <w:rPr>
                <w:i/>
                <w:iCs/>
              </w:rPr>
              <w:t>ej</w:t>
            </w:r>
            <w:r w:rsidRPr="00204185">
              <w:t xml:space="preserve"> äger rum, före utbetal</w:t>
            </w:r>
            <w:r>
              <w:softHyphen/>
            </w:r>
            <w:r w:rsidRPr="00204185">
              <w:t>ningen.</w:t>
            </w:r>
          </w:p>
        </w:tc>
        <w:tc>
          <w:tcPr>
            <w:tcW w:w="2500" w:type="pct"/>
            <w:shd w:val="clear" w:color="auto" w:fill="auto"/>
            <w:tcMar>
              <w:right w:w="0" w:type="dxa"/>
            </w:tcMar>
          </w:tcPr>
          <w:p w14:paraId="5F7447DD" w14:textId="77777777" w:rsidR="00D67215" w:rsidRPr="00251077" w:rsidRDefault="00D67215" w:rsidP="00912B18">
            <w:pPr>
              <w:pStyle w:val="Brdtextmedindrag"/>
            </w:pPr>
            <w:r w:rsidRPr="00405D7C">
              <w:rPr>
                <w:spacing w:val="-4"/>
              </w:rPr>
              <w:t xml:space="preserve">Medel som tillkommer </w:t>
            </w:r>
            <w:r w:rsidRPr="00405D7C">
              <w:rPr>
                <w:i/>
                <w:iCs/>
                <w:spacing w:val="-4"/>
              </w:rPr>
              <w:t>en</w:t>
            </w:r>
            <w:r w:rsidRPr="00405D7C">
              <w:rPr>
                <w:spacing w:val="-4"/>
              </w:rPr>
              <w:t xml:space="preserve"> borgenär</w:t>
            </w:r>
            <w:r w:rsidRPr="00204185">
              <w:t xml:space="preserve"> </w:t>
            </w:r>
            <w:r w:rsidRPr="00204185">
              <w:rPr>
                <w:i/>
                <w:iCs/>
              </w:rPr>
              <w:t>ska</w:t>
            </w:r>
            <w:r w:rsidRPr="00204185">
              <w:t xml:space="preserve"> avräknas på </w:t>
            </w:r>
            <w:r w:rsidRPr="00204185">
              <w:rPr>
                <w:i/>
                <w:iCs/>
              </w:rPr>
              <w:t xml:space="preserve">fordrans </w:t>
            </w:r>
            <w:r w:rsidRPr="009E210C">
              <w:rPr>
                <w:i/>
                <w:iCs/>
                <w:spacing w:val="-2"/>
              </w:rPr>
              <w:t>kapital</w:t>
            </w:r>
            <w:r>
              <w:rPr>
                <w:i/>
                <w:iCs/>
                <w:spacing w:val="-2"/>
              </w:rPr>
              <w:softHyphen/>
            </w:r>
            <w:r w:rsidRPr="009E210C">
              <w:rPr>
                <w:i/>
                <w:iCs/>
                <w:spacing w:val="-2"/>
              </w:rPr>
              <w:t>belopp före ränta och annan</w:t>
            </w:r>
            <w:r w:rsidRPr="00204185">
              <w:rPr>
                <w:i/>
                <w:iCs/>
              </w:rPr>
              <w:t xml:space="preserve"> biför</w:t>
            </w:r>
            <w:r>
              <w:rPr>
                <w:i/>
                <w:iCs/>
              </w:rPr>
              <w:softHyphen/>
            </w:r>
            <w:r w:rsidRPr="00204185">
              <w:rPr>
                <w:i/>
                <w:iCs/>
              </w:rPr>
              <w:t>pliktelse</w:t>
            </w:r>
            <w:r w:rsidRPr="00204185">
              <w:t xml:space="preserve">, om </w:t>
            </w:r>
            <w:r w:rsidRPr="00FF5D03">
              <w:rPr>
                <w:i/>
                <w:iCs/>
              </w:rPr>
              <w:t>inte</w:t>
            </w:r>
            <w:r w:rsidRPr="00204185">
              <w:t xml:space="preserve"> borgenären har </w:t>
            </w:r>
            <w:r w:rsidRPr="00FF5D03">
              <w:rPr>
                <w:i/>
                <w:iCs/>
              </w:rPr>
              <w:t>begärt</w:t>
            </w:r>
            <w:r>
              <w:t xml:space="preserve"> </w:t>
            </w:r>
            <w:r w:rsidRPr="007A0AA9">
              <w:rPr>
                <w:i/>
                <w:iCs/>
              </w:rPr>
              <w:t>en annan ordning</w:t>
            </w:r>
            <w:r>
              <w:t xml:space="preserve"> </w:t>
            </w:r>
            <w:r w:rsidRPr="00204185">
              <w:t>före för</w:t>
            </w:r>
            <w:r>
              <w:softHyphen/>
            </w:r>
            <w:r w:rsidRPr="00204185">
              <w:t xml:space="preserve">delningen eller, om </w:t>
            </w:r>
            <w:r w:rsidRPr="007A0AA9">
              <w:rPr>
                <w:i/>
                <w:iCs/>
              </w:rPr>
              <w:t>en</w:t>
            </w:r>
            <w:r>
              <w:t xml:space="preserve"> </w:t>
            </w:r>
            <w:r w:rsidRPr="00204185">
              <w:t xml:space="preserve">fördelning </w:t>
            </w:r>
            <w:r w:rsidRPr="00FF5D03">
              <w:rPr>
                <w:i/>
                <w:iCs/>
              </w:rPr>
              <w:t>inte</w:t>
            </w:r>
            <w:r w:rsidRPr="00204185">
              <w:t xml:space="preserve"> äger rum, före utbetalningen.</w:t>
            </w:r>
            <w:r>
              <w:t xml:space="preserve"> </w:t>
            </w:r>
          </w:p>
        </w:tc>
      </w:tr>
    </w:tbl>
    <w:p w14:paraId="119910CF" w14:textId="77777777" w:rsidR="00D67215" w:rsidRPr="00204185" w:rsidRDefault="00D67215" w:rsidP="002060BF">
      <w:pPr>
        <w:pStyle w:val="Brdtextmedindrag"/>
      </w:pPr>
      <w:r w:rsidRPr="00204185">
        <w:t>Om ordningen mellan fordrans kapitalbelopp och biförpliktelser när registrerat skepp, registrerat luftfartyg, intecknade reservdelar till luftfartyg eller fastighet har utmätts finns bestämmelser i 10</w:t>
      </w:r>
      <w:r>
        <w:t> kap.</w:t>
      </w:r>
      <w:r w:rsidRPr="00204185">
        <w:t xml:space="preserve"> 11</w:t>
      </w:r>
      <w:r>
        <w:t> §</w:t>
      </w:r>
      <w:r w:rsidRPr="00204185">
        <w:t xml:space="preserve"> första stycket, 11</w:t>
      </w:r>
      <w:r>
        <w:t> kap.</w:t>
      </w:r>
      <w:r w:rsidRPr="00204185">
        <w:t xml:space="preserve"> 1</w:t>
      </w:r>
      <w:r>
        <w:t> §</w:t>
      </w:r>
      <w:r w:rsidRPr="00204185">
        <w:t xml:space="preserve"> och 12</w:t>
      </w:r>
      <w:r>
        <w:t> kap.</w:t>
      </w:r>
      <w:r w:rsidRPr="00204185">
        <w:t xml:space="preserve"> 26</w:t>
      </w:r>
      <w:r>
        <w:t> §</w:t>
      </w:r>
      <w:r w:rsidRPr="00204185">
        <w:t xml:space="preserve"> första stycket.</w:t>
      </w:r>
    </w:p>
    <w:p w14:paraId="38268C0C" w14:textId="77777777" w:rsidR="00D67215" w:rsidRDefault="00D67215" w:rsidP="002060BF">
      <w:pPr>
        <w:pStyle w:val="Slutstreck"/>
      </w:pPr>
      <w:r w:rsidRPr="00660EEA">
        <w:t>                      </w:t>
      </w:r>
    </w:p>
    <w:p w14:paraId="39D780B3" w14:textId="77777777" w:rsidR="00D67215" w:rsidRDefault="00D67215" w:rsidP="002060BF">
      <w:pPr>
        <w:pStyle w:val="Brdtextmedindrag"/>
      </w:pPr>
      <w:r>
        <w:t xml:space="preserve">1. Denna lag </w:t>
      </w:r>
      <w:r w:rsidRPr="00405D7C">
        <w:t>träder</w:t>
      </w:r>
      <w:r>
        <w:t xml:space="preserve"> i kraft den 1 januari 2025.</w:t>
      </w:r>
    </w:p>
    <w:p w14:paraId="0F44036D" w14:textId="76F2047A" w:rsidR="00D67215" w:rsidRPr="00DC722A" w:rsidRDefault="00D67215" w:rsidP="00DC722A">
      <w:pPr>
        <w:pStyle w:val="Brdtextmedindrag"/>
        <w:sectPr w:rsidR="00D67215" w:rsidRPr="00DC722A" w:rsidSect="00155500">
          <w:headerReference w:type="even" r:id="rId55"/>
          <w:headerReference w:type="default" r:id="rId56"/>
          <w:footerReference w:type="even" r:id="rId57"/>
          <w:footerReference w:type="default" r:id="rId58"/>
          <w:headerReference w:type="first" r:id="rId59"/>
          <w:footerReference w:type="first" r:id="rId60"/>
          <w:footnotePr>
            <w:numRestart w:val="eachSect"/>
          </w:footnotePr>
          <w:pgSz w:w="9356" w:h="13721" w:code="9"/>
          <w:pgMar w:top="794" w:right="2438" w:bottom="1191" w:left="1021" w:header="0" w:footer="709" w:gutter="0"/>
          <w:cols w:space="708"/>
          <w:docGrid w:linePitch="360"/>
        </w:sectPr>
      </w:pPr>
      <w:r>
        <w:t>2. </w:t>
      </w:r>
      <w:r w:rsidRPr="00872854">
        <w:t xml:space="preserve">I fråga om avräkning av medel på grund av en ansökan om </w:t>
      </w:r>
      <w:r w:rsidRPr="006C1E9E">
        <w:t>verkställig</w:t>
      </w:r>
      <w:r>
        <w:softHyphen/>
      </w:r>
      <w:r w:rsidRPr="006C1E9E">
        <w:t>het som gjorts före ikraftträdandet tillämpas den äldre bestämmelsen</w:t>
      </w:r>
      <w:r w:rsidRPr="00872854">
        <w:t>.</w:t>
      </w:r>
    </w:p>
    <w:p w14:paraId="34FF3A05" w14:textId="648EEF98" w:rsidR="00D67215" w:rsidRPr="00DE3188" w:rsidRDefault="00D67215" w:rsidP="00DE3188">
      <w:pPr>
        <w:pStyle w:val="Rubrik2utannumrering"/>
        <w:spacing w:before="0"/>
        <w:ind w:left="900" w:hanging="900"/>
      </w:pPr>
      <w:r w:rsidRPr="00DE3188">
        <w:lastRenderedPageBreak/>
        <w:t>2</w:t>
      </w:r>
      <w:r w:rsidRPr="00DE3188">
        <w:tab/>
        <w:t>Förslag till lag om ändring i kreditupplysningslagen (1973:1173)</w:t>
      </w:r>
    </w:p>
    <w:p w14:paraId="1402E34E" w14:textId="77777777" w:rsidR="00D67215" w:rsidRDefault="00D67215" w:rsidP="002060BF">
      <w:pPr>
        <w:pStyle w:val="Brdtext"/>
      </w:pPr>
      <w:r w:rsidRPr="00405D7C">
        <w:rPr>
          <w:spacing w:val="-4"/>
        </w:rPr>
        <w:t>Härigenom föreskrivs i fråga om kreditupplysningslagen (1973:1173</w:t>
      </w:r>
      <w:r>
        <w:t>)</w:t>
      </w:r>
      <w:r>
        <w:rPr>
          <w:rStyle w:val="Fotnotsreferens"/>
        </w:rPr>
        <w:footnoteReference w:id="10"/>
      </w:r>
    </w:p>
    <w:p w14:paraId="4DD6D21F" w14:textId="77777777" w:rsidR="00D67215" w:rsidRPr="00AB0232" w:rsidRDefault="00D67215" w:rsidP="002060BF">
      <w:pPr>
        <w:pStyle w:val="Brdtextmedindrag"/>
        <w:rPr>
          <w:i/>
          <w:iCs/>
        </w:rPr>
      </w:pPr>
      <w:r w:rsidRPr="00AB0232">
        <w:rPr>
          <w:i/>
          <w:iCs/>
        </w:rPr>
        <w:t xml:space="preserve">dels </w:t>
      </w:r>
      <w:r w:rsidRPr="00AB0232">
        <w:t>att 5</w:t>
      </w:r>
      <w:r>
        <w:t> a §</w:t>
      </w:r>
      <w:r w:rsidRPr="00AB0232">
        <w:t xml:space="preserve"> ska upphöra att gälla,</w:t>
      </w:r>
    </w:p>
    <w:p w14:paraId="4547BE3C" w14:textId="77777777" w:rsidR="00D67215" w:rsidRPr="00AB0232" w:rsidRDefault="00D67215" w:rsidP="002060BF">
      <w:pPr>
        <w:pStyle w:val="Brdtextmedindrag"/>
      </w:pPr>
      <w:r w:rsidRPr="00AB0232">
        <w:rPr>
          <w:i/>
          <w:iCs/>
        </w:rPr>
        <w:t xml:space="preserve">dels </w:t>
      </w:r>
      <w:r w:rsidRPr="00AB0232">
        <w:t>att 2, 5, 6, 7, 8, 14, 17, 19, 20 och 22</w:t>
      </w:r>
      <w:r>
        <w:t> §</w:t>
      </w:r>
      <w:r w:rsidRPr="00AB0232">
        <w:t>§ ska ha följande lydelse,</w:t>
      </w:r>
    </w:p>
    <w:p w14:paraId="6C59EEDE" w14:textId="77777777" w:rsidR="00D67215" w:rsidRPr="00665D0C" w:rsidRDefault="00D67215" w:rsidP="002060BF">
      <w:pPr>
        <w:pStyle w:val="Brdtextmedindrag"/>
      </w:pPr>
      <w:r w:rsidRPr="00AB0232">
        <w:rPr>
          <w:i/>
          <w:iCs/>
        </w:rPr>
        <w:t xml:space="preserve">dels </w:t>
      </w:r>
      <w:r w:rsidRPr="00AB0232">
        <w:t>att det ska införas nya paragrafer, 2</w:t>
      </w:r>
      <w:r>
        <w:t> </w:t>
      </w:r>
      <w:r w:rsidRPr="00AB0232">
        <w:t>a, 4</w:t>
      </w:r>
      <w:r>
        <w:t> </w:t>
      </w:r>
      <w:r w:rsidRPr="00AB0232">
        <w:t>a, 4</w:t>
      </w:r>
      <w:r>
        <w:t> </w:t>
      </w:r>
      <w:r w:rsidRPr="00AB0232">
        <w:t>b, 5</w:t>
      </w:r>
      <w:r>
        <w:t> </w:t>
      </w:r>
      <w:r w:rsidRPr="00AB0232">
        <w:t>b, 7</w:t>
      </w:r>
      <w:r>
        <w:t> </w:t>
      </w:r>
      <w:r w:rsidRPr="00AB0232">
        <w:t>b och 24</w:t>
      </w:r>
      <w:r>
        <w:t> §</w:t>
      </w:r>
      <w:r w:rsidRPr="00AB0232">
        <w:t>§, och närmast före 24</w:t>
      </w:r>
      <w:r>
        <w:t> §</w:t>
      </w:r>
      <w:r w:rsidRPr="00AB0232">
        <w:t xml:space="preserve"> en ny rubrik av följande lydelse.</w:t>
      </w:r>
    </w:p>
    <w:p w14:paraId="512DAA24" w14:textId="77777777" w:rsidR="00D67215" w:rsidRPr="00E1247E" w:rsidRDefault="00D67215" w:rsidP="002060BF">
      <w:pPr>
        <w:pStyle w:val="Brdtextmedindrag"/>
      </w:pPr>
    </w:p>
    <w:tbl>
      <w:tblPr>
        <w:tblW w:w="5000" w:type="pct"/>
        <w:tblLook w:val="0600" w:firstRow="0" w:lastRow="0" w:firstColumn="0" w:lastColumn="0" w:noHBand="1" w:noVBand="1"/>
      </w:tblPr>
      <w:tblGrid>
        <w:gridCol w:w="2948"/>
        <w:gridCol w:w="2949"/>
      </w:tblGrid>
      <w:tr w:rsidR="00EA76D5" w14:paraId="727B6FFD" w14:textId="77777777">
        <w:tc>
          <w:tcPr>
            <w:tcW w:w="2500" w:type="pct"/>
            <w:shd w:val="clear" w:color="auto" w:fill="auto"/>
            <w:tcMar>
              <w:left w:w="0" w:type="dxa"/>
            </w:tcMar>
          </w:tcPr>
          <w:p w14:paraId="5FE50BB5" w14:textId="77777777" w:rsidR="00D67215" w:rsidRPr="007815CE" w:rsidRDefault="00D67215" w:rsidP="00912B18">
            <w:pPr>
              <w:pStyle w:val="Brdtext"/>
              <w:rPr>
                <w:i/>
              </w:rPr>
            </w:pPr>
            <w:r w:rsidRPr="007815CE">
              <w:rPr>
                <w:i/>
              </w:rPr>
              <w:t>Nuvarande lydelse</w:t>
            </w:r>
          </w:p>
        </w:tc>
        <w:tc>
          <w:tcPr>
            <w:tcW w:w="2500" w:type="pct"/>
            <w:shd w:val="clear" w:color="auto" w:fill="auto"/>
            <w:tcMar>
              <w:right w:w="0" w:type="dxa"/>
            </w:tcMar>
          </w:tcPr>
          <w:p w14:paraId="70FEF66B" w14:textId="77777777" w:rsidR="00D67215" w:rsidRPr="007815CE" w:rsidRDefault="00D67215" w:rsidP="00912B18">
            <w:pPr>
              <w:pStyle w:val="Brdtext"/>
              <w:rPr>
                <w:i/>
              </w:rPr>
            </w:pPr>
            <w:r w:rsidRPr="007815CE">
              <w:rPr>
                <w:i/>
              </w:rPr>
              <w:t>Föreslagen lydelse</w:t>
            </w:r>
          </w:p>
        </w:tc>
      </w:tr>
    </w:tbl>
    <w:p w14:paraId="3EFBF577" w14:textId="77777777" w:rsidR="00D67215" w:rsidRDefault="00D67215" w:rsidP="002060BF">
      <w:pPr>
        <w:pStyle w:val="Brdtext"/>
        <w:spacing w:before="270"/>
        <w:jc w:val="center"/>
      </w:pPr>
      <w:r>
        <w:t>2 §</w:t>
      </w:r>
      <w:r>
        <w:rPr>
          <w:rStyle w:val="Fotnotsreferens"/>
        </w:rPr>
        <w:footnoteReference w:id="11"/>
      </w:r>
    </w:p>
    <w:p w14:paraId="6304A08F" w14:textId="77777777" w:rsidR="00D67215" w:rsidRDefault="00D67215" w:rsidP="002060BF">
      <w:pPr>
        <w:pStyle w:val="Brdtextmedindrag"/>
      </w:pPr>
      <w:r w:rsidRPr="006871ED">
        <w:t>Med kreditupplysning avses i denna lag upp</w:t>
      </w:r>
      <w:r>
        <w:t>gifter, omdömen eller råd som lämnas till ledning för bedömning av någon annans kredit</w:t>
      </w:r>
      <w:r>
        <w:softHyphen/>
        <w:t>värdighet eller vederhäftighet i övrigt i ekonomiskt hänseende. Upp</w:t>
      </w:r>
      <w:r>
        <w:softHyphen/>
        <w:t>gifter, omdömen eller råd som lämnas till någon för att användas i dennes kreditupplys</w:t>
      </w:r>
      <w:r>
        <w:softHyphen/>
        <w:t>ningsverksamhet anses dock inte som kredit</w:t>
      </w:r>
      <w:r>
        <w:softHyphen/>
        <w:t>upplysning.</w:t>
      </w:r>
    </w:p>
    <w:tbl>
      <w:tblPr>
        <w:tblW w:w="5000" w:type="pct"/>
        <w:tblLook w:val="0600" w:firstRow="0" w:lastRow="0" w:firstColumn="0" w:lastColumn="0" w:noHBand="1" w:noVBand="1"/>
      </w:tblPr>
      <w:tblGrid>
        <w:gridCol w:w="2948"/>
        <w:gridCol w:w="2949"/>
      </w:tblGrid>
      <w:tr w:rsidR="00EA76D5" w14:paraId="5E23F619" w14:textId="77777777">
        <w:tc>
          <w:tcPr>
            <w:tcW w:w="2500" w:type="pct"/>
            <w:shd w:val="clear" w:color="auto" w:fill="auto"/>
            <w:tcMar>
              <w:left w:w="0" w:type="dxa"/>
            </w:tcMar>
          </w:tcPr>
          <w:p w14:paraId="43907D5E" w14:textId="77777777" w:rsidR="00D67215" w:rsidRPr="009B1695" w:rsidRDefault="00D67215" w:rsidP="00912B18">
            <w:pPr>
              <w:pStyle w:val="Brdtextmedindrag"/>
              <w:rPr>
                <w:rFonts w:asciiTheme="minorHAnsi" w:eastAsiaTheme="minorHAnsi" w:hAnsiTheme="minorHAnsi" w:cstheme="minorBidi"/>
                <w:spacing w:val="-2"/>
                <w:szCs w:val="22"/>
              </w:rPr>
            </w:pPr>
            <w:r w:rsidRPr="009B1695">
              <w:rPr>
                <w:spacing w:val="-2"/>
              </w:rPr>
              <w:t>Med näringsidkare avses i denna lag även den som, utan att driva näringsverksamhet, har ett så väsent</w:t>
            </w:r>
            <w:r>
              <w:rPr>
                <w:spacing w:val="-2"/>
              </w:rPr>
              <w:softHyphen/>
            </w:r>
            <w:r w:rsidRPr="009B1695">
              <w:rPr>
                <w:spacing w:val="-2"/>
              </w:rPr>
              <w:t>ligt inflyt</w:t>
            </w:r>
            <w:r>
              <w:rPr>
                <w:spacing w:val="-2"/>
              </w:rPr>
              <w:softHyphen/>
            </w:r>
            <w:r w:rsidRPr="009B1695">
              <w:rPr>
                <w:spacing w:val="-2"/>
              </w:rPr>
              <w:t>ande i en viss verksamhet att uppgifter om hans egna förhållan</w:t>
            </w:r>
            <w:r>
              <w:rPr>
                <w:spacing w:val="-2"/>
              </w:rPr>
              <w:softHyphen/>
            </w:r>
            <w:r w:rsidRPr="009B1695">
              <w:rPr>
                <w:spacing w:val="-2"/>
              </w:rPr>
              <w:t>den behövs för att belysa verksam</w:t>
            </w:r>
            <w:r>
              <w:rPr>
                <w:spacing w:val="-2"/>
              </w:rPr>
              <w:softHyphen/>
            </w:r>
            <w:r w:rsidRPr="009B1695">
              <w:rPr>
                <w:spacing w:val="-2"/>
              </w:rPr>
              <w:t>hetens ekonomiska ställning.</w:t>
            </w:r>
          </w:p>
        </w:tc>
        <w:tc>
          <w:tcPr>
            <w:tcW w:w="2500" w:type="pct"/>
            <w:shd w:val="clear" w:color="auto" w:fill="auto"/>
            <w:tcMar>
              <w:right w:w="0" w:type="dxa"/>
            </w:tcMar>
          </w:tcPr>
          <w:p w14:paraId="19265CD0" w14:textId="77777777" w:rsidR="00D67215" w:rsidRPr="009B1695" w:rsidRDefault="00D67215" w:rsidP="00912B18">
            <w:pPr>
              <w:pStyle w:val="Brdtextmedindrag"/>
              <w:rPr>
                <w:rFonts w:asciiTheme="minorHAnsi" w:eastAsiaTheme="minorHAnsi" w:hAnsiTheme="minorHAnsi" w:cstheme="minorBidi"/>
                <w:spacing w:val="-2"/>
                <w:szCs w:val="22"/>
              </w:rPr>
            </w:pPr>
            <w:r w:rsidRPr="009B1695">
              <w:rPr>
                <w:spacing w:val="-2"/>
              </w:rPr>
              <w:t>Med näringsidkare avses i denna lag även den som, utan att driva näringsverksamhet, har ett så väsent</w:t>
            </w:r>
            <w:r>
              <w:rPr>
                <w:spacing w:val="-2"/>
              </w:rPr>
              <w:softHyphen/>
            </w:r>
            <w:r w:rsidRPr="009B1695">
              <w:rPr>
                <w:spacing w:val="-2"/>
              </w:rPr>
              <w:t xml:space="preserve">ligt inflytande i en viss verksamhet att uppgifter om hans </w:t>
            </w:r>
            <w:r w:rsidRPr="009B1695">
              <w:rPr>
                <w:i/>
                <w:iCs/>
                <w:spacing w:val="-2"/>
              </w:rPr>
              <w:t xml:space="preserve">eller hennes </w:t>
            </w:r>
            <w:r w:rsidRPr="009B1695">
              <w:rPr>
                <w:spacing w:val="-2"/>
              </w:rPr>
              <w:t>egna förhållanden behövs för att belysa verksamhetens ekonomiska ställning.</w:t>
            </w:r>
          </w:p>
        </w:tc>
      </w:tr>
      <w:tr w:rsidR="00EA76D5" w14:paraId="24A50948" w14:textId="77777777">
        <w:tc>
          <w:tcPr>
            <w:tcW w:w="2500" w:type="pct"/>
            <w:shd w:val="clear" w:color="auto" w:fill="auto"/>
            <w:tcMar>
              <w:left w:w="0" w:type="dxa"/>
            </w:tcMar>
          </w:tcPr>
          <w:p w14:paraId="326D4CF1" w14:textId="77777777" w:rsidR="00D67215" w:rsidRPr="006871ED" w:rsidRDefault="00D67215" w:rsidP="00912B18">
            <w:pPr>
              <w:pStyle w:val="Brdtextmedindrag"/>
            </w:pPr>
          </w:p>
        </w:tc>
        <w:tc>
          <w:tcPr>
            <w:tcW w:w="2500" w:type="pct"/>
            <w:shd w:val="clear" w:color="auto" w:fill="auto"/>
            <w:tcMar>
              <w:right w:w="0" w:type="dxa"/>
            </w:tcMar>
          </w:tcPr>
          <w:p w14:paraId="262D9AE2" w14:textId="77777777" w:rsidR="00D67215" w:rsidRPr="00287D57" w:rsidRDefault="00D67215" w:rsidP="00912B18">
            <w:pPr>
              <w:pStyle w:val="Brdtextmedindrag"/>
              <w:rPr>
                <w:i/>
                <w:iCs/>
                <w:spacing w:val="-4"/>
              </w:rPr>
            </w:pPr>
            <w:r w:rsidRPr="00287D57">
              <w:rPr>
                <w:i/>
                <w:iCs/>
                <w:spacing w:val="-4"/>
              </w:rPr>
              <w:t>Med skuld- och kreditinformation avses i denna lag uppgifter om</w:t>
            </w:r>
          </w:p>
          <w:p w14:paraId="3E9BA811" w14:textId="77777777" w:rsidR="00D67215" w:rsidRPr="00287D57" w:rsidRDefault="00D67215" w:rsidP="00912B18">
            <w:pPr>
              <w:pStyle w:val="Brdtextmedindrag"/>
              <w:rPr>
                <w:bCs/>
                <w:i/>
                <w:iCs/>
                <w:spacing w:val="-4"/>
              </w:rPr>
            </w:pPr>
            <w:r w:rsidRPr="00287D57">
              <w:rPr>
                <w:i/>
                <w:iCs/>
                <w:spacing w:val="-4"/>
              </w:rPr>
              <w:t>1. </w:t>
            </w:r>
            <w:r w:rsidRPr="00287D57">
              <w:rPr>
                <w:bCs/>
                <w:i/>
                <w:iCs/>
                <w:spacing w:val="-4"/>
              </w:rPr>
              <w:t>krediter som omfattas av konsu</w:t>
            </w:r>
            <w:r w:rsidRPr="00287D57">
              <w:rPr>
                <w:bCs/>
                <w:i/>
                <w:iCs/>
                <w:spacing w:val="-4"/>
              </w:rPr>
              <w:softHyphen/>
              <w:t>mentkreditlagens (2010:1846) krav på kreditprövning och som har läm</w:t>
            </w:r>
            <w:r w:rsidRPr="00287D57">
              <w:rPr>
                <w:bCs/>
                <w:i/>
                <w:iCs/>
                <w:spacing w:val="-4"/>
              </w:rPr>
              <w:softHyphen/>
              <w:t>nats av företag som står under Finansinspektionens eller motsvar</w:t>
            </w:r>
            <w:r w:rsidRPr="00287D57">
              <w:rPr>
                <w:bCs/>
                <w:i/>
                <w:iCs/>
                <w:spacing w:val="-4"/>
              </w:rPr>
              <w:softHyphen/>
              <w:t>ande utländsk myndighets tillsyn,</w:t>
            </w:r>
          </w:p>
          <w:p w14:paraId="748B7774" w14:textId="77777777" w:rsidR="00D67215" w:rsidRPr="0075781D" w:rsidRDefault="00D67215" w:rsidP="00912B18">
            <w:pPr>
              <w:pStyle w:val="Brdtextmedindrag"/>
              <w:rPr>
                <w:bCs/>
                <w:i/>
                <w:iCs/>
              </w:rPr>
            </w:pPr>
            <w:r w:rsidRPr="00287D57">
              <w:rPr>
                <w:bCs/>
                <w:i/>
                <w:iCs/>
                <w:spacing w:val="-4"/>
              </w:rPr>
              <w:t>2. betalningsdröjsmål med anled</w:t>
            </w:r>
            <w:r w:rsidRPr="00287D57">
              <w:rPr>
                <w:bCs/>
                <w:i/>
                <w:iCs/>
                <w:spacing w:val="-4"/>
              </w:rPr>
              <w:softHyphen/>
              <w:t>ning av krediter enligt punkten</w:t>
            </w:r>
            <w:r>
              <w:rPr>
                <w:bCs/>
                <w:i/>
                <w:iCs/>
                <w:spacing w:val="-4"/>
              </w:rPr>
              <w:t xml:space="preserve"> </w:t>
            </w:r>
            <w:r w:rsidRPr="00287D57">
              <w:rPr>
                <w:bCs/>
                <w:i/>
                <w:iCs/>
                <w:spacing w:val="-4"/>
              </w:rPr>
              <w:t xml:space="preserve">1 </w:t>
            </w:r>
            <w:r w:rsidRPr="00287D57">
              <w:rPr>
                <w:i/>
                <w:spacing w:val="-4"/>
              </w:rPr>
              <w:t>eller till följd av en övertrassering av ett betalkonto</w:t>
            </w:r>
            <w:r w:rsidRPr="00287D57">
              <w:rPr>
                <w:bCs/>
                <w:i/>
                <w:iCs/>
                <w:spacing w:val="-4"/>
              </w:rPr>
              <w:t>, om dröjsmålet varat i minst 30 dagar från förfallodagen.</w:t>
            </w:r>
          </w:p>
        </w:tc>
      </w:tr>
    </w:tbl>
    <w:p w14:paraId="372B003D" w14:textId="77777777" w:rsidR="00D67215" w:rsidRDefault="00D67215" w:rsidP="002060BF">
      <w:pPr>
        <w:pStyle w:val="Brdtextmedindrag"/>
        <w:ind w:firstLine="0"/>
      </w:pPr>
    </w:p>
    <w:tbl>
      <w:tblPr>
        <w:tblW w:w="5000" w:type="pct"/>
        <w:tblLook w:val="0600" w:firstRow="0" w:lastRow="0" w:firstColumn="0" w:lastColumn="0" w:noHBand="1" w:noVBand="1"/>
      </w:tblPr>
      <w:tblGrid>
        <w:gridCol w:w="2948"/>
        <w:gridCol w:w="2949"/>
      </w:tblGrid>
      <w:tr w:rsidR="00EA76D5" w14:paraId="6A61CDB8" w14:textId="77777777">
        <w:tc>
          <w:tcPr>
            <w:tcW w:w="2500" w:type="pct"/>
            <w:shd w:val="clear" w:color="auto" w:fill="auto"/>
            <w:tcMar>
              <w:left w:w="0" w:type="dxa"/>
            </w:tcMar>
          </w:tcPr>
          <w:p w14:paraId="07B4FB3B" w14:textId="77777777" w:rsidR="00D67215" w:rsidRPr="002758B9" w:rsidRDefault="00D67215" w:rsidP="00912B18">
            <w:pPr>
              <w:pStyle w:val="Brdtextmedindrag"/>
              <w:rPr>
                <w:rFonts w:asciiTheme="minorHAnsi" w:eastAsiaTheme="minorHAnsi" w:hAnsiTheme="minorHAnsi" w:cstheme="minorBidi"/>
                <w:szCs w:val="22"/>
              </w:rPr>
            </w:pPr>
          </w:p>
        </w:tc>
        <w:tc>
          <w:tcPr>
            <w:tcW w:w="2500" w:type="pct"/>
            <w:shd w:val="clear" w:color="auto" w:fill="auto"/>
            <w:tcMar>
              <w:right w:w="0" w:type="dxa"/>
            </w:tcMar>
          </w:tcPr>
          <w:p w14:paraId="4516BC75" w14:textId="77777777" w:rsidR="00D67215" w:rsidRDefault="00D67215" w:rsidP="00912B18">
            <w:pPr>
              <w:pStyle w:val="Brdtextmedindrag"/>
              <w:ind w:firstLine="0"/>
              <w:rPr>
                <w:i/>
                <w:iCs/>
              </w:rPr>
            </w:pPr>
            <w:r>
              <w:rPr>
                <w:i/>
                <w:iCs/>
              </w:rPr>
              <w:t>2 a §</w:t>
            </w:r>
            <w:bookmarkStart w:id="44" w:name="_Hlk131494643"/>
          </w:p>
          <w:p w14:paraId="1448ACEC" w14:textId="77777777" w:rsidR="00D67215" w:rsidRPr="009B1695" w:rsidRDefault="00D67215" w:rsidP="00912B18">
            <w:pPr>
              <w:pStyle w:val="Brdtextmedindrag"/>
              <w:rPr>
                <w:rFonts w:eastAsiaTheme="minorHAnsi"/>
                <w:i/>
                <w:spacing w:val="-2"/>
              </w:rPr>
            </w:pPr>
            <w:r w:rsidRPr="009B1695">
              <w:rPr>
                <w:i/>
                <w:iCs/>
                <w:spacing w:val="-2"/>
              </w:rPr>
              <w:t>I inkassolagen (1974:182), lagen (2004:297) om bank- och finansie</w:t>
            </w:r>
            <w:r w:rsidRPr="009B1695">
              <w:rPr>
                <w:i/>
                <w:iCs/>
                <w:spacing w:val="-2"/>
              </w:rPr>
              <w:softHyphen/>
              <w:t>ringsrörelse, lagen (2007:528) om värdepappersmarknaden, lagen (2010:751) om betaltjänster, lagen (2011:755) om elektroniska pengar, lagen (2014:275) om viss verk</w:t>
            </w:r>
            <w:r w:rsidRPr="009B1695">
              <w:rPr>
                <w:i/>
                <w:iCs/>
                <w:spacing w:val="-2"/>
              </w:rPr>
              <w:softHyphen/>
              <w:t xml:space="preserve">samhet med konsumentkrediter och i </w:t>
            </w:r>
            <w:r w:rsidRPr="009B1695">
              <w:rPr>
                <w:i/>
                <w:iCs/>
                <w:spacing w:val="-2"/>
              </w:rPr>
              <w:lastRenderedPageBreak/>
              <w:t>lagen (2016:1024) om verk</w:t>
            </w:r>
            <w:r w:rsidRPr="009B1695">
              <w:rPr>
                <w:i/>
                <w:iCs/>
                <w:spacing w:val="-2"/>
              </w:rPr>
              <w:softHyphen/>
              <w:t>samhet med bostadskrediter finns bestäm</w:t>
            </w:r>
            <w:r>
              <w:rPr>
                <w:i/>
                <w:iCs/>
                <w:spacing w:val="-2"/>
              </w:rPr>
              <w:softHyphen/>
            </w:r>
            <w:r w:rsidRPr="009B1695">
              <w:rPr>
                <w:i/>
                <w:iCs/>
                <w:spacing w:val="-2"/>
              </w:rPr>
              <w:t xml:space="preserve">melser om skyldighet att rapportera skuld- och kreditinformation till företag med tillstånd enligt 4 a § denna lag. </w:t>
            </w:r>
            <w:bookmarkEnd w:id="44"/>
          </w:p>
        </w:tc>
      </w:tr>
    </w:tbl>
    <w:p w14:paraId="080A8C0C" w14:textId="77777777" w:rsidR="00D67215" w:rsidRDefault="00D67215" w:rsidP="002060BF">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EA76D5" w14:paraId="451DFF62" w14:textId="77777777">
        <w:tc>
          <w:tcPr>
            <w:tcW w:w="2500" w:type="pct"/>
            <w:shd w:val="clear" w:color="auto" w:fill="auto"/>
            <w:tcMar>
              <w:left w:w="0" w:type="dxa"/>
            </w:tcMar>
          </w:tcPr>
          <w:p w14:paraId="17AB6F78" w14:textId="77777777" w:rsidR="00D67215" w:rsidRDefault="00D67215" w:rsidP="00912B18">
            <w:pPr>
              <w:pStyle w:val="Brdtextmedindrag"/>
            </w:pPr>
          </w:p>
          <w:p w14:paraId="26E01088" w14:textId="77777777" w:rsidR="00D67215" w:rsidRDefault="00D67215" w:rsidP="00912B18">
            <w:pPr>
              <w:pStyle w:val="Brdtextmedindrag"/>
            </w:pPr>
          </w:p>
        </w:tc>
        <w:tc>
          <w:tcPr>
            <w:tcW w:w="2500" w:type="pct"/>
            <w:shd w:val="clear" w:color="auto" w:fill="auto"/>
            <w:tcMar>
              <w:right w:w="0" w:type="dxa"/>
            </w:tcMar>
          </w:tcPr>
          <w:p w14:paraId="7CE7053F" w14:textId="77777777" w:rsidR="00D67215" w:rsidRDefault="00D67215" w:rsidP="00912B18">
            <w:pPr>
              <w:pStyle w:val="Brdtext"/>
              <w:rPr>
                <w:i/>
              </w:rPr>
            </w:pPr>
            <w:r>
              <w:rPr>
                <w:i/>
              </w:rPr>
              <w:t>4 a §</w:t>
            </w:r>
          </w:p>
          <w:p w14:paraId="45C14BE8" w14:textId="77777777" w:rsidR="00D67215" w:rsidRPr="00574282" w:rsidRDefault="00D67215" w:rsidP="00912B18">
            <w:pPr>
              <w:pStyle w:val="Brdtextmedindrag"/>
              <w:rPr>
                <w:i/>
              </w:rPr>
            </w:pPr>
            <w:r w:rsidRPr="00405D7C">
              <w:rPr>
                <w:i/>
                <w:spacing w:val="-6"/>
              </w:rPr>
              <w:t>Ett kreditupplysningsföretag kan</w:t>
            </w:r>
            <w:r w:rsidRPr="00DE4A35">
              <w:rPr>
                <w:i/>
              </w:rPr>
              <w:t xml:space="preserve"> få </w:t>
            </w:r>
            <w:r w:rsidRPr="00287D57">
              <w:rPr>
                <w:i/>
                <w:spacing w:val="-4"/>
              </w:rPr>
              <w:t>tillstånd av Integritetsskyddsmyndig</w:t>
            </w:r>
            <w:r>
              <w:rPr>
                <w:i/>
                <w:spacing w:val="-4"/>
              </w:rPr>
              <w:softHyphen/>
            </w:r>
            <w:r w:rsidRPr="00287D57">
              <w:rPr>
                <w:i/>
                <w:spacing w:val="-4"/>
              </w:rPr>
              <w:t>heten att föra register över skuld- och kreditinformation (Skri-register) och i övrigt behandla sådan information.</w:t>
            </w:r>
          </w:p>
        </w:tc>
      </w:tr>
    </w:tbl>
    <w:p w14:paraId="78935B59" w14:textId="77777777" w:rsidR="00D67215" w:rsidRPr="002B4541" w:rsidRDefault="00D67215" w:rsidP="002060BF">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EA76D5" w14:paraId="2ADB2FE4" w14:textId="77777777">
        <w:tc>
          <w:tcPr>
            <w:tcW w:w="2500" w:type="pct"/>
            <w:shd w:val="clear" w:color="auto" w:fill="auto"/>
            <w:tcMar>
              <w:left w:w="0" w:type="dxa"/>
            </w:tcMar>
          </w:tcPr>
          <w:p w14:paraId="48245C65" w14:textId="77777777" w:rsidR="00D67215" w:rsidRDefault="00D67215" w:rsidP="00912B18">
            <w:pPr>
              <w:pStyle w:val="Brdtextmedindrag"/>
            </w:pPr>
          </w:p>
        </w:tc>
        <w:tc>
          <w:tcPr>
            <w:tcW w:w="2500" w:type="pct"/>
            <w:shd w:val="clear" w:color="auto" w:fill="auto"/>
            <w:tcMar>
              <w:right w:w="0" w:type="dxa"/>
            </w:tcMar>
          </w:tcPr>
          <w:p w14:paraId="35F95A4C" w14:textId="77777777" w:rsidR="00D67215" w:rsidRDefault="00D67215" w:rsidP="00912B18">
            <w:pPr>
              <w:pStyle w:val="Brdtext"/>
              <w:rPr>
                <w:i/>
              </w:rPr>
            </w:pPr>
            <w:r>
              <w:rPr>
                <w:i/>
              </w:rPr>
              <w:t>4 b §</w:t>
            </w:r>
          </w:p>
          <w:p w14:paraId="3A09D3A7" w14:textId="77777777" w:rsidR="00D67215" w:rsidRPr="00AE0FF8" w:rsidRDefault="00D67215" w:rsidP="00912B18">
            <w:pPr>
              <w:pStyle w:val="Brdtextmedindrag"/>
              <w:rPr>
                <w:i/>
              </w:rPr>
            </w:pPr>
            <w:r w:rsidRPr="00AE0FF8">
              <w:rPr>
                <w:i/>
              </w:rPr>
              <w:t>Tillstånd att föra Skri-register och i övrigt behandla skuld- och kreditinformation får endast ges til</w:t>
            </w:r>
            <w:r w:rsidRPr="00873A73">
              <w:rPr>
                <w:i/>
                <w:spacing w:val="-4"/>
              </w:rPr>
              <w:t>l ett kreditupplysningsföretag som</w:t>
            </w:r>
            <w:r w:rsidRPr="00AE0FF8">
              <w:rPr>
                <w:i/>
              </w:rPr>
              <w:t xml:space="preserve"> kan antas komma att driva verksam</w:t>
            </w:r>
            <w:r>
              <w:rPr>
                <w:i/>
              </w:rPr>
              <w:softHyphen/>
            </w:r>
            <w:r w:rsidRPr="00AE0FF8">
              <w:rPr>
                <w:i/>
              </w:rPr>
              <w:t>heten i enlighet med lag och a</w:t>
            </w:r>
            <w:r w:rsidRPr="00873A73">
              <w:rPr>
                <w:i/>
                <w:spacing w:val="-2"/>
              </w:rPr>
              <w:t>ndra författningar. Tillståndet får</w:t>
            </w:r>
            <w:r w:rsidRPr="00AE0FF8">
              <w:rPr>
                <w:i/>
              </w:rPr>
              <w:t xml:space="preserve"> endast ges om företaget bedöms ha en sådan ändamålsenlig organi</w:t>
            </w:r>
            <w:r>
              <w:rPr>
                <w:i/>
              </w:rPr>
              <w:t>s</w:t>
            </w:r>
            <w:r w:rsidRPr="00AE0FF8">
              <w:rPr>
                <w:i/>
              </w:rPr>
              <w:t>ation samt den kunskap och erfarenhet i den operativa verksamheten som krävs för uppgiften.</w:t>
            </w:r>
          </w:p>
          <w:p w14:paraId="2609706E" w14:textId="77777777" w:rsidR="00D67215" w:rsidRPr="00574282" w:rsidRDefault="00D67215" w:rsidP="00912B18">
            <w:pPr>
              <w:pStyle w:val="Brdtextmedindrag"/>
              <w:rPr>
                <w:i/>
              </w:rPr>
            </w:pPr>
            <w:r w:rsidRPr="00AE0FF8">
              <w:rPr>
                <w:i/>
              </w:rPr>
              <w:t xml:space="preserve">Integritetsskyddsmyndigheten </w:t>
            </w:r>
            <w:r w:rsidRPr="009E210C">
              <w:rPr>
                <w:i/>
                <w:spacing w:val="-4"/>
              </w:rPr>
              <w:t>får besluta om villkor för hur verk</w:t>
            </w:r>
            <w:r>
              <w:rPr>
                <w:i/>
                <w:spacing w:val="-4"/>
              </w:rPr>
              <w:softHyphen/>
            </w:r>
            <w:r w:rsidRPr="009E210C">
              <w:rPr>
                <w:i/>
                <w:spacing w:val="-4"/>
              </w:rPr>
              <w:t>sam</w:t>
            </w:r>
            <w:r>
              <w:rPr>
                <w:i/>
                <w:spacing w:val="-4"/>
              </w:rPr>
              <w:softHyphen/>
            </w:r>
            <w:r w:rsidRPr="009E210C">
              <w:rPr>
                <w:i/>
                <w:spacing w:val="-4"/>
              </w:rPr>
              <w:t>heten</w:t>
            </w:r>
            <w:r w:rsidRPr="00AE0FF8">
              <w:rPr>
                <w:i/>
              </w:rPr>
              <w:t xml:space="preserve"> enligt första stycket ska bedrivas. Myndigheten får även besluta om skyldighet för ett före</w:t>
            </w:r>
            <w:r>
              <w:rPr>
                <w:i/>
              </w:rPr>
              <w:softHyphen/>
            </w:r>
            <w:r w:rsidRPr="00AE0FF8">
              <w:rPr>
                <w:i/>
              </w:rPr>
              <w:t>tag med tillstånd enligt 4</w:t>
            </w:r>
            <w:r>
              <w:rPr>
                <w:i/>
              </w:rPr>
              <w:t> a §</w:t>
            </w:r>
            <w:r w:rsidRPr="00AE0FF8">
              <w:rPr>
                <w:i/>
              </w:rPr>
              <w:t xml:space="preserve"> att anmäla ändring av förhållanden </w:t>
            </w:r>
            <w:r w:rsidRPr="004767C3">
              <w:rPr>
                <w:i/>
                <w:spacing w:val="-4"/>
              </w:rPr>
              <w:t>som har betydelse för rätten att föra</w:t>
            </w:r>
            <w:r w:rsidRPr="00AE0FF8">
              <w:rPr>
                <w:i/>
              </w:rPr>
              <w:t xml:space="preserve"> Skri-register och i övrigt behandla skuld- och kreditinformation.</w:t>
            </w:r>
          </w:p>
        </w:tc>
      </w:tr>
    </w:tbl>
    <w:p w14:paraId="33A1859F" w14:textId="77777777" w:rsidR="00D67215" w:rsidRDefault="00D67215" w:rsidP="002060BF">
      <w:pPr>
        <w:pStyle w:val="Brdtext"/>
        <w:spacing w:before="270"/>
        <w:jc w:val="center"/>
      </w:pPr>
      <w:r>
        <w:t>5 §</w:t>
      </w:r>
      <w:r>
        <w:rPr>
          <w:rStyle w:val="Fotnotsreferens"/>
        </w:rPr>
        <w:footnoteReference w:id="12"/>
      </w:r>
    </w:p>
    <w:p w14:paraId="568FF2B0" w14:textId="77777777" w:rsidR="00D67215" w:rsidRDefault="00D67215" w:rsidP="002060BF">
      <w:pPr>
        <w:pStyle w:val="Brdtextmedindrag"/>
      </w:pPr>
      <w:r>
        <w:t>Kreditupplysningsverksamhet ska bedrivas så att den inte leder till otillbörligt intrång i personlig integritet genom innehållet i de upplys</w:t>
      </w:r>
      <w:r>
        <w:softHyphen/>
        <w:t>ningar som förmedlas eller på annat sätt eller till att oriktiga eller miss</w:t>
      </w:r>
      <w:r>
        <w:softHyphen/>
        <w:t>visande upp</w:t>
      </w:r>
      <w:r>
        <w:softHyphen/>
        <w:t>gifter lagras eller lämnas ut. För sådan behand</w:t>
      </w:r>
      <w:r>
        <w:softHyphen/>
        <w:t>ling av person</w:t>
      </w:r>
      <w:r>
        <w:softHyphen/>
        <w:t>uppgifter som omfattas av EU:s dataskyddsförordning gäller i stället artikel 5 i den förord</w:t>
      </w:r>
      <w:r>
        <w:softHyphen/>
        <w:t>ningen.</w:t>
      </w:r>
    </w:p>
    <w:tbl>
      <w:tblPr>
        <w:tblW w:w="5000" w:type="pct"/>
        <w:tblCellMar>
          <w:left w:w="125" w:type="dxa"/>
          <w:right w:w="125" w:type="dxa"/>
        </w:tblCellMar>
        <w:tblLook w:val="0000" w:firstRow="0" w:lastRow="0" w:firstColumn="0" w:lastColumn="0" w:noHBand="0" w:noVBand="0"/>
      </w:tblPr>
      <w:tblGrid>
        <w:gridCol w:w="2948"/>
        <w:gridCol w:w="2949"/>
      </w:tblGrid>
      <w:tr w:rsidR="00EA76D5" w14:paraId="79AFE590" w14:textId="77777777">
        <w:tc>
          <w:tcPr>
            <w:tcW w:w="2500" w:type="pct"/>
            <w:shd w:val="clear" w:color="auto" w:fill="auto"/>
            <w:tcMar>
              <w:left w:w="0" w:type="dxa"/>
            </w:tcMar>
          </w:tcPr>
          <w:p w14:paraId="6B5E202D" w14:textId="77777777" w:rsidR="00D67215" w:rsidRPr="004D1913" w:rsidRDefault="00D67215" w:rsidP="00912B18">
            <w:pPr>
              <w:pStyle w:val="Brdtextmedindrag"/>
              <w:rPr>
                <w:spacing w:val="-2"/>
              </w:rPr>
            </w:pPr>
            <w:r w:rsidRPr="004D1913">
              <w:rPr>
                <w:spacing w:val="-2"/>
              </w:rPr>
              <w:t>Uppgifter om fysiska personer får samlas in endast för kreditupplys</w:t>
            </w:r>
            <w:r>
              <w:rPr>
                <w:spacing w:val="-2"/>
              </w:rPr>
              <w:softHyphen/>
            </w:r>
            <w:r w:rsidRPr="004D1913">
              <w:rPr>
                <w:spacing w:val="-2"/>
              </w:rPr>
              <w:t>ningsändamål.</w:t>
            </w:r>
          </w:p>
        </w:tc>
        <w:tc>
          <w:tcPr>
            <w:tcW w:w="2500" w:type="pct"/>
            <w:shd w:val="clear" w:color="auto" w:fill="auto"/>
            <w:tcMar>
              <w:right w:w="0" w:type="dxa"/>
            </w:tcMar>
          </w:tcPr>
          <w:p w14:paraId="1505612D" w14:textId="77777777" w:rsidR="00D67215" w:rsidRPr="004D1913" w:rsidRDefault="00D67215" w:rsidP="00912B18">
            <w:pPr>
              <w:pStyle w:val="Brdtextmedindrag"/>
              <w:rPr>
                <w:iCs/>
                <w:spacing w:val="-2"/>
              </w:rPr>
            </w:pPr>
            <w:r w:rsidRPr="004D1913">
              <w:rPr>
                <w:iCs/>
                <w:spacing w:val="-2"/>
              </w:rPr>
              <w:t xml:space="preserve">Uppgifter om fysiska personer får samlas in </w:t>
            </w:r>
            <w:r w:rsidRPr="004D1913">
              <w:rPr>
                <w:i/>
                <w:spacing w:val="-2"/>
              </w:rPr>
              <w:t>eller registreras</w:t>
            </w:r>
            <w:r w:rsidRPr="004D1913">
              <w:rPr>
                <w:iCs/>
                <w:spacing w:val="-2"/>
              </w:rPr>
              <w:t xml:space="preserve"> endast för kreditupplysningsändamål.</w:t>
            </w:r>
          </w:p>
        </w:tc>
      </w:tr>
    </w:tbl>
    <w:p w14:paraId="2DB31C7F" w14:textId="77777777" w:rsidR="00D67215" w:rsidRDefault="00D67215" w:rsidP="002060BF">
      <w:pPr>
        <w:pStyle w:val="Brdtextmedindrag"/>
      </w:pPr>
      <w:r>
        <w:lastRenderedPageBreak/>
        <w:t>Vid helt eller delvis automatiserad behandling av uppgifter om juridiska personer ska den som bedriver kreditupplysningsverksamhet vidta lämpliga tekniska och organisatoriska säkerhetsåtgärder för att hindra att behandlingen sker på ett otillåtet sätt och att uppgifterna utsätts för otillåten insyn. Bestämmelser om säkerheten vid behandling av person</w:t>
      </w:r>
      <w:r>
        <w:softHyphen/>
        <w:t>uppgifter finns i EU:s dataskyddsförordning.</w:t>
      </w:r>
    </w:p>
    <w:p w14:paraId="4B59073B" w14:textId="77777777" w:rsidR="00D67215" w:rsidRDefault="00D67215" w:rsidP="002060BF">
      <w:pPr>
        <w:pStyle w:val="Brdtextmedindrag"/>
      </w:pPr>
      <w:r>
        <w:t>I kreditupplysningsverksamhet får personuppgifter behandlas utan samtycke. Den registrerade har inte rätt att göra invändningar enligt artikel 21.1 i EU:s dataskyddsförordning mot behandlingen.</w:t>
      </w:r>
    </w:p>
    <w:p w14:paraId="31774D22" w14:textId="77777777" w:rsidR="00D67215" w:rsidRDefault="00D67215" w:rsidP="002060BF">
      <w:pPr>
        <w:pStyle w:val="Brdtextmedindrag"/>
      </w:pPr>
      <w:r>
        <w:t>Andra stycket tillämpas inte i den utsträckning det skulle strida m</w:t>
      </w:r>
      <w:r w:rsidRPr="00EC4E9E">
        <w:rPr>
          <w:spacing w:val="-2"/>
        </w:rPr>
        <w:t>ot bestämmelserna i tryckfrihetsförordningen eller yttrandefrihets</w:t>
      </w:r>
      <w:r w:rsidRPr="00EC4E9E">
        <w:rPr>
          <w:spacing w:val="-2"/>
        </w:rPr>
        <w:softHyphen/>
        <w:t>grundlagen</w:t>
      </w:r>
      <w:r>
        <w:t>.</w:t>
      </w:r>
    </w:p>
    <w:p w14:paraId="48D6DE01" w14:textId="77777777" w:rsidR="00D67215" w:rsidRDefault="00D67215" w:rsidP="002060BF">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A76D5" w14:paraId="6C06CB22" w14:textId="77777777">
        <w:tc>
          <w:tcPr>
            <w:tcW w:w="2500" w:type="pct"/>
            <w:shd w:val="clear" w:color="auto" w:fill="auto"/>
            <w:tcMar>
              <w:left w:w="0" w:type="dxa"/>
            </w:tcMar>
          </w:tcPr>
          <w:p w14:paraId="760F9F3B" w14:textId="77777777" w:rsidR="00D67215" w:rsidRDefault="00D67215" w:rsidP="00912B18">
            <w:pPr>
              <w:pStyle w:val="Brdtextmedindrag"/>
            </w:pPr>
          </w:p>
        </w:tc>
        <w:tc>
          <w:tcPr>
            <w:tcW w:w="2500" w:type="pct"/>
            <w:shd w:val="clear" w:color="auto" w:fill="auto"/>
            <w:tcMar>
              <w:right w:w="0" w:type="dxa"/>
            </w:tcMar>
          </w:tcPr>
          <w:p w14:paraId="505C9697" w14:textId="77777777" w:rsidR="00D67215" w:rsidRDefault="00D67215" w:rsidP="00912B18">
            <w:pPr>
              <w:pStyle w:val="Brdtext"/>
              <w:rPr>
                <w:i/>
              </w:rPr>
            </w:pPr>
            <w:bookmarkStart w:id="45" w:name="_Hlk127366391"/>
            <w:r>
              <w:rPr>
                <w:i/>
              </w:rPr>
              <w:t>5 b §</w:t>
            </w:r>
          </w:p>
          <w:p w14:paraId="0B09F7F3" w14:textId="77777777" w:rsidR="00D67215" w:rsidRPr="004D1913" w:rsidRDefault="00D67215" w:rsidP="00912B18">
            <w:pPr>
              <w:pStyle w:val="Brdtextmedindrag"/>
              <w:rPr>
                <w:i/>
                <w:spacing w:val="-4"/>
              </w:rPr>
            </w:pPr>
            <w:r w:rsidRPr="004D1913">
              <w:rPr>
                <w:i/>
                <w:spacing w:val="-4"/>
              </w:rPr>
              <w:t>Företag med tillstånd att föra Skri-register och i övrigt behandla skuld- och kreditinformation ska underlätta för företag enligt 2 a § att kunna full</w:t>
            </w:r>
            <w:r w:rsidRPr="004D1913">
              <w:rPr>
                <w:i/>
                <w:spacing w:val="-4"/>
              </w:rPr>
              <w:softHyphen/>
              <w:t>göra sin rapporte</w:t>
            </w:r>
            <w:r w:rsidRPr="004D1913">
              <w:rPr>
                <w:i/>
                <w:spacing w:val="-4"/>
              </w:rPr>
              <w:softHyphen/>
              <w:t>ringsskyldighet. Så snart infor</w:t>
            </w:r>
            <w:r w:rsidRPr="004D1913">
              <w:rPr>
                <w:i/>
                <w:spacing w:val="-4"/>
              </w:rPr>
              <w:softHyphen/>
              <w:t>mationen tas emot ska den registreras.</w:t>
            </w:r>
            <w:bookmarkEnd w:id="45"/>
          </w:p>
        </w:tc>
      </w:tr>
    </w:tbl>
    <w:p w14:paraId="155217BA" w14:textId="77777777" w:rsidR="00D67215" w:rsidRDefault="00D67215" w:rsidP="002060BF">
      <w:pPr>
        <w:pStyle w:val="Brdtext"/>
        <w:spacing w:before="270"/>
        <w:jc w:val="center"/>
      </w:pPr>
      <w:r>
        <w:t>6 §</w:t>
      </w:r>
      <w:r>
        <w:rPr>
          <w:rStyle w:val="Fotnotsreferens"/>
        </w:rPr>
        <w:footnoteReference w:id="13"/>
      </w:r>
    </w:p>
    <w:p w14:paraId="0965050D" w14:textId="77777777" w:rsidR="00D67215" w:rsidRDefault="00D67215" w:rsidP="002060BF">
      <w:pPr>
        <w:pStyle w:val="Brdtextmedindrag"/>
      </w:pPr>
      <w:r>
        <w:t>Personuppgifter som avses i artikel 9.1 i EU:s dataskyddsförord</w:t>
      </w:r>
      <w:r>
        <w:softHyphen/>
        <w:t>nin</w:t>
      </w:r>
      <w:r w:rsidRPr="006C1E9E">
        <w:rPr>
          <w:spacing w:val="-4"/>
        </w:rPr>
        <w:t>g (känsliga personuppgifter) får inte behandlas i kreditupplysnings</w:t>
      </w:r>
      <w:r w:rsidRPr="006C1E9E">
        <w:rPr>
          <w:spacing w:val="-4"/>
        </w:rPr>
        <w:softHyphen/>
        <w:t>verksamhet</w:t>
      </w:r>
      <w:r>
        <w:t>.</w:t>
      </w:r>
    </w:p>
    <w:p w14:paraId="037F8C55" w14:textId="77777777" w:rsidR="00D67215" w:rsidRDefault="00D67215" w:rsidP="002060BF">
      <w:pPr>
        <w:pStyle w:val="Brdtextmedindrag"/>
      </w:pPr>
      <w:r w:rsidRPr="006C1E9E">
        <w:rPr>
          <w:spacing w:val="-4"/>
        </w:rPr>
        <w:t>Uppgifter om lagöverträdelser som innefattar brott, domar i brott</w:t>
      </w:r>
      <w:r w:rsidRPr="006C1E9E">
        <w:rPr>
          <w:spacing w:val="-4"/>
        </w:rPr>
        <w:softHyphen/>
        <w:t>mål</w:t>
      </w:r>
      <w:r>
        <w:t>, straffprocessuella tvångsmedel eller administrativa frihetsberö</w:t>
      </w:r>
      <w:r>
        <w:softHyphen/>
        <w:t xml:space="preserve">vanden får inte utan medgivande av Integritetsskyddsmyndigheten </w:t>
      </w:r>
      <w:r w:rsidRPr="006C1E9E">
        <w:rPr>
          <w:spacing w:val="-2"/>
        </w:rPr>
        <w:t>behandlas i kreditupplysningsverksamhet. Ett medgivande får lämnas</w:t>
      </w:r>
      <w:r>
        <w:t xml:space="preserve"> endast om det finns synnerliga skäl för det.</w:t>
      </w:r>
    </w:p>
    <w:tbl>
      <w:tblPr>
        <w:tblW w:w="5000" w:type="pct"/>
        <w:tblCellMar>
          <w:left w:w="125" w:type="dxa"/>
          <w:right w:w="125" w:type="dxa"/>
        </w:tblCellMar>
        <w:tblLook w:val="0000" w:firstRow="0" w:lastRow="0" w:firstColumn="0" w:lastColumn="0" w:noHBand="0" w:noVBand="0"/>
      </w:tblPr>
      <w:tblGrid>
        <w:gridCol w:w="2948"/>
        <w:gridCol w:w="2949"/>
      </w:tblGrid>
      <w:tr w:rsidR="00EA76D5" w14:paraId="671ADB21" w14:textId="77777777">
        <w:tc>
          <w:tcPr>
            <w:tcW w:w="2500" w:type="pct"/>
            <w:shd w:val="clear" w:color="auto" w:fill="auto"/>
            <w:tcMar>
              <w:left w:w="0" w:type="dxa"/>
            </w:tcMar>
          </w:tcPr>
          <w:p w14:paraId="4F374CBB" w14:textId="77777777" w:rsidR="00D67215" w:rsidRPr="004D1913" w:rsidRDefault="00D67215" w:rsidP="00912B18">
            <w:pPr>
              <w:pStyle w:val="Brdtextmedindrag"/>
              <w:rPr>
                <w:spacing w:val="-2"/>
              </w:rPr>
            </w:pPr>
            <w:r w:rsidRPr="004D1913">
              <w:rPr>
                <w:spacing w:val="-2"/>
              </w:rPr>
              <w:t>Andra stycket hindrar inte att upp</w:t>
            </w:r>
            <w:r>
              <w:rPr>
                <w:spacing w:val="-2"/>
              </w:rPr>
              <w:softHyphen/>
            </w:r>
            <w:r w:rsidRPr="004D1913">
              <w:rPr>
                <w:spacing w:val="-2"/>
              </w:rPr>
              <w:t>gifter om betalningsförsummelser</w:t>
            </w:r>
            <w:r w:rsidRPr="004D1913">
              <w:rPr>
                <w:i/>
                <w:iCs/>
                <w:spacing w:val="-2"/>
              </w:rPr>
              <w:t xml:space="preserve">, kreditmissbruk </w:t>
            </w:r>
            <w:r w:rsidRPr="004D1913">
              <w:rPr>
                <w:spacing w:val="-2"/>
              </w:rPr>
              <w:t>eller näringsförbud behandlas i kreditupplysningsverk</w:t>
            </w:r>
            <w:r>
              <w:rPr>
                <w:spacing w:val="-2"/>
              </w:rPr>
              <w:softHyphen/>
            </w:r>
            <w:r w:rsidRPr="004D1913">
              <w:rPr>
                <w:spacing w:val="-2"/>
              </w:rPr>
              <w:t>samhet.</w:t>
            </w:r>
          </w:p>
        </w:tc>
        <w:tc>
          <w:tcPr>
            <w:tcW w:w="2500" w:type="pct"/>
            <w:shd w:val="clear" w:color="auto" w:fill="auto"/>
            <w:tcMar>
              <w:right w:w="0" w:type="dxa"/>
            </w:tcMar>
          </w:tcPr>
          <w:p w14:paraId="17877016" w14:textId="77777777" w:rsidR="00D67215" w:rsidRPr="004D1913" w:rsidRDefault="00D67215" w:rsidP="00912B18">
            <w:pPr>
              <w:pStyle w:val="Brdtextmedindrag"/>
              <w:rPr>
                <w:iCs/>
                <w:spacing w:val="-2"/>
              </w:rPr>
            </w:pPr>
            <w:r w:rsidRPr="004D1913">
              <w:rPr>
                <w:spacing w:val="-2"/>
              </w:rPr>
              <w:t>Andra stycket hindrar inte att upp</w:t>
            </w:r>
            <w:r>
              <w:rPr>
                <w:spacing w:val="-2"/>
              </w:rPr>
              <w:softHyphen/>
            </w:r>
            <w:r w:rsidRPr="004D1913">
              <w:rPr>
                <w:spacing w:val="-2"/>
              </w:rPr>
              <w:t>gifter om betalningsförsummelser</w:t>
            </w:r>
            <w:r w:rsidRPr="004D1913">
              <w:rPr>
                <w:i/>
                <w:iCs/>
                <w:spacing w:val="-2"/>
              </w:rPr>
              <w:t xml:space="preserve">, skuld- och kreditinformation, </w:t>
            </w:r>
            <w:r w:rsidRPr="004D1913">
              <w:rPr>
                <w:spacing w:val="-2"/>
              </w:rPr>
              <w:t>eller näringsförbud behandlas i kredit</w:t>
            </w:r>
            <w:r>
              <w:rPr>
                <w:spacing w:val="-2"/>
              </w:rPr>
              <w:softHyphen/>
            </w:r>
            <w:r w:rsidRPr="004D1913">
              <w:rPr>
                <w:spacing w:val="-2"/>
              </w:rPr>
              <w:t>upplysningsverksamhet.</w:t>
            </w:r>
          </w:p>
        </w:tc>
      </w:tr>
    </w:tbl>
    <w:p w14:paraId="59676264" w14:textId="77777777" w:rsidR="00D67215" w:rsidRDefault="00D67215" w:rsidP="002060BF">
      <w:pPr>
        <w:pStyle w:val="Brdtext"/>
        <w:spacing w:before="270"/>
        <w:jc w:val="center"/>
      </w:pPr>
      <w:r>
        <w:t>7 §</w:t>
      </w:r>
      <w:r>
        <w:rPr>
          <w:rStyle w:val="Fotnotsreferens"/>
        </w:rPr>
        <w:footnoteReference w:id="14"/>
      </w:r>
    </w:p>
    <w:p w14:paraId="6E3676D5" w14:textId="77777777" w:rsidR="00D67215" w:rsidRDefault="00D67215" w:rsidP="002060BF">
      <w:pPr>
        <w:pStyle w:val="Brdtextmedindrag"/>
      </w:pPr>
      <w:r>
        <w:t>Kreditupplysningar om fysiska personer som inte är näringsidkare får inte innehålla uppgifter om andra betalningsförsummelser än sådana som</w:t>
      </w:r>
    </w:p>
    <w:p w14:paraId="3A79C7C9" w14:textId="77777777" w:rsidR="00D67215" w:rsidRDefault="00D67215" w:rsidP="002060BF">
      <w:pPr>
        <w:pStyle w:val="Brdtextmedindrag"/>
      </w:pPr>
      <w:r>
        <w:t>1. har slagits fast genom en domstols eller en annan myndighets avgörande eller åtgärd, eller</w:t>
      </w:r>
    </w:p>
    <w:p w14:paraId="6CF22DFA" w14:textId="77777777" w:rsidR="00D67215" w:rsidRDefault="00D67215" w:rsidP="002060BF">
      <w:pPr>
        <w:pStyle w:val="Brdtextmedindrag"/>
      </w:pPr>
      <w:r>
        <w:t>2. har lett till ett inledandebeslut om skuldsanering eller F-skuld</w:t>
      </w:r>
      <w:r>
        <w:softHyphen/>
        <w:t>sanering eller till betalningsinställelse, konkursansökan eller ackord.</w:t>
      </w:r>
    </w:p>
    <w:tbl>
      <w:tblPr>
        <w:tblW w:w="5000" w:type="pct"/>
        <w:tblCellMar>
          <w:left w:w="125" w:type="dxa"/>
          <w:right w:w="125" w:type="dxa"/>
        </w:tblCellMar>
        <w:tblLook w:val="0000" w:firstRow="0" w:lastRow="0" w:firstColumn="0" w:lastColumn="0" w:noHBand="0" w:noVBand="0"/>
      </w:tblPr>
      <w:tblGrid>
        <w:gridCol w:w="2948"/>
        <w:gridCol w:w="2949"/>
      </w:tblGrid>
      <w:tr w:rsidR="00EA76D5" w14:paraId="43D1CE6F" w14:textId="77777777">
        <w:tc>
          <w:tcPr>
            <w:tcW w:w="2500" w:type="pct"/>
            <w:shd w:val="clear" w:color="auto" w:fill="auto"/>
            <w:tcMar>
              <w:left w:w="0" w:type="dxa"/>
            </w:tcMar>
          </w:tcPr>
          <w:p w14:paraId="21DAC65C" w14:textId="77777777" w:rsidR="00D67215" w:rsidRPr="00FB083B" w:rsidRDefault="00D67215" w:rsidP="00912B18">
            <w:pPr>
              <w:pStyle w:val="Brdtextmedindrag"/>
              <w:rPr>
                <w:i/>
                <w:iCs/>
              </w:rPr>
            </w:pPr>
            <w:r w:rsidRPr="006268B0">
              <w:rPr>
                <w:i/>
                <w:iCs/>
              </w:rPr>
              <w:t>Kreditupplysningar som avses i första stycket får inte heller inne</w:t>
            </w:r>
            <w:r>
              <w:rPr>
                <w:i/>
                <w:iCs/>
              </w:rPr>
              <w:softHyphen/>
            </w:r>
            <w:r w:rsidRPr="00872854">
              <w:rPr>
                <w:i/>
                <w:iCs/>
                <w:spacing w:val="-4"/>
              </w:rPr>
              <w:t>hålla uppgifter om kreditmissbruk</w:t>
            </w:r>
            <w:r w:rsidRPr="00AB3F5B">
              <w:rPr>
                <w:i/>
                <w:iCs/>
              </w:rPr>
              <w:t>, utom när krediten har lämnats av ett företag som står under Finans</w:t>
            </w:r>
            <w:r>
              <w:rPr>
                <w:i/>
                <w:iCs/>
              </w:rPr>
              <w:softHyphen/>
            </w:r>
            <w:r w:rsidRPr="00AB3F5B">
              <w:rPr>
                <w:i/>
                <w:iCs/>
              </w:rPr>
              <w:t>inspektionens tillsyn och kredit</w:t>
            </w:r>
            <w:r>
              <w:rPr>
                <w:i/>
                <w:iCs/>
              </w:rPr>
              <w:softHyphen/>
            </w:r>
            <w:r w:rsidRPr="00AB3F5B">
              <w:rPr>
                <w:i/>
                <w:iCs/>
              </w:rPr>
              <w:lastRenderedPageBreak/>
              <w:t>tagaren i avsevärd utsträckning överskridit gällande kreditgräns eller på något annat sätt allvarligt missbrukat krediten.</w:t>
            </w:r>
          </w:p>
        </w:tc>
        <w:tc>
          <w:tcPr>
            <w:tcW w:w="2500" w:type="pct"/>
            <w:shd w:val="clear" w:color="auto" w:fill="auto"/>
            <w:tcMar>
              <w:right w:w="0" w:type="dxa"/>
            </w:tcMar>
          </w:tcPr>
          <w:p w14:paraId="60F878AF" w14:textId="77777777" w:rsidR="00D67215" w:rsidRPr="00635722" w:rsidRDefault="00D67215" w:rsidP="00912B18">
            <w:pPr>
              <w:pStyle w:val="Brdtextmedindrag"/>
              <w:rPr>
                <w:iCs/>
              </w:rPr>
            </w:pPr>
          </w:p>
        </w:tc>
      </w:tr>
      <w:tr w:rsidR="00EA76D5" w14:paraId="62E95921" w14:textId="77777777">
        <w:tc>
          <w:tcPr>
            <w:tcW w:w="2500" w:type="pct"/>
            <w:shd w:val="clear" w:color="auto" w:fill="auto"/>
            <w:tcMar>
              <w:left w:w="0" w:type="dxa"/>
            </w:tcMar>
          </w:tcPr>
          <w:p w14:paraId="62026557" w14:textId="77777777" w:rsidR="00D67215" w:rsidRPr="00334C05" w:rsidRDefault="00D67215" w:rsidP="00912B18">
            <w:pPr>
              <w:pStyle w:val="Brdtextmedindrag"/>
              <w:rPr>
                <w:i/>
                <w:iCs/>
              </w:rPr>
            </w:pPr>
            <w:r w:rsidRPr="00334C05">
              <w:t>Om det finns särskilda skäl får Integritetsskyddsmyndigheten be</w:t>
            </w:r>
            <w:r>
              <w:softHyphen/>
            </w:r>
            <w:r w:rsidRPr="00334C05">
              <w:t xml:space="preserve">sluta att företag ska undantas helt eller delvis från första </w:t>
            </w:r>
            <w:r w:rsidRPr="00334C05">
              <w:rPr>
                <w:i/>
                <w:iCs/>
              </w:rPr>
              <w:t>och andra styckena</w:t>
            </w:r>
            <w:r w:rsidRPr="00334C05">
              <w:t>.</w:t>
            </w:r>
          </w:p>
        </w:tc>
        <w:tc>
          <w:tcPr>
            <w:tcW w:w="2500" w:type="pct"/>
            <w:shd w:val="clear" w:color="auto" w:fill="auto"/>
            <w:tcMar>
              <w:right w:w="0" w:type="dxa"/>
            </w:tcMar>
          </w:tcPr>
          <w:p w14:paraId="10F6A768" w14:textId="77777777" w:rsidR="00D67215" w:rsidRPr="00635722" w:rsidRDefault="00D67215" w:rsidP="00912B18">
            <w:pPr>
              <w:pStyle w:val="Brdtextmedindrag"/>
              <w:rPr>
                <w:iCs/>
              </w:rPr>
            </w:pPr>
            <w:r w:rsidRPr="00334C05">
              <w:t>Om det finns särskilda skäl får Integritetsskyddsmyndigheten be</w:t>
            </w:r>
            <w:r>
              <w:softHyphen/>
            </w:r>
            <w:r w:rsidRPr="00334C05">
              <w:t xml:space="preserve">sluta att företag ska undantas helt eller delvis från första </w:t>
            </w:r>
            <w:r w:rsidRPr="00334C05">
              <w:rPr>
                <w:i/>
                <w:iCs/>
              </w:rPr>
              <w:t>stycket</w:t>
            </w:r>
            <w:r>
              <w:rPr>
                <w:i/>
                <w:iCs/>
              </w:rPr>
              <w:t>.</w:t>
            </w:r>
          </w:p>
        </w:tc>
      </w:tr>
      <w:tr w:rsidR="00EA76D5" w14:paraId="2D0D3AE7" w14:textId="77777777">
        <w:tc>
          <w:tcPr>
            <w:tcW w:w="2500" w:type="pct"/>
            <w:shd w:val="clear" w:color="auto" w:fill="auto"/>
            <w:tcMar>
              <w:left w:w="0" w:type="dxa"/>
            </w:tcMar>
          </w:tcPr>
          <w:p w14:paraId="29ABEAB9" w14:textId="77777777" w:rsidR="00D67215" w:rsidRPr="00FB083B" w:rsidRDefault="00D67215" w:rsidP="00912B18">
            <w:pPr>
              <w:pStyle w:val="Brdtextmedindrag"/>
              <w:rPr>
                <w:i/>
                <w:iCs/>
              </w:rPr>
            </w:pPr>
            <w:r>
              <w:t xml:space="preserve">Uppgifter som enligt första </w:t>
            </w:r>
            <w:r w:rsidRPr="00F32500">
              <w:rPr>
                <w:i/>
                <w:iCs/>
              </w:rPr>
              <w:t>och andra styckena</w:t>
            </w:r>
            <w:r>
              <w:t xml:space="preserve"> inte får läm</w:t>
            </w:r>
            <w:r w:rsidRPr="006C1E9E">
              <w:rPr>
                <w:spacing w:val="-4"/>
              </w:rPr>
              <w:t>nas ut får inte heller lagras i register</w:t>
            </w:r>
            <w:r>
              <w:t xml:space="preserve"> som används i kreditupplysningsverk</w:t>
            </w:r>
            <w:r>
              <w:softHyphen/>
              <w:t>samhet.</w:t>
            </w:r>
          </w:p>
        </w:tc>
        <w:tc>
          <w:tcPr>
            <w:tcW w:w="2500" w:type="pct"/>
            <w:shd w:val="clear" w:color="auto" w:fill="auto"/>
            <w:tcMar>
              <w:right w:w="0" w:type="dxa"/>
            </w:tcMar>
          </w:tcPr>
          <w:p w14:paraId="43587520" w14:textId="77777777" w:rsidR="00D67215" w:rsidRPr="00635722" w:rsidRDefault="00D67215" w:rsidP="00912B18">
            <w:pPr>
              <w:pStyle w:val="Brdtextmedindrag"/>
              <w:rPr>
                <w:iCs/>
              </w:rPr>
            </w:pPr>
            <w:r>
              <w:t xml:space="preserve">Uppgifter som enligt första </w:t>
            </w:r>
            <w:r w:rsidRPr="00F32500">
              <w:rPr>
                <w:i/>
                <w:iCs/>
              </w:rPr>
              <w:t>stycket</w:t>
            </w:r>
            <w:r>
              <w:t xml:space="preserve"> inte får lämnas ut får inte heller lagras i register som används i kreditupplysningsverksamhet.</w:t>
            </w:r>
          </w:p>
        </w:tc>
      </w:tr>
    </w:tbl>
    <w:p w14:paraId="0B3339E0" w14:textId="77777777" w:rsidR="00D67215" w:rsidRDefault="00D67215" w:rsidP="002060BF">
      <w:pPr>
        <w:pStyle w:val="Brdtextmedindrag"/>
      </w:pPr>
      <w:r>
        <w:t>Denna paragraf gäller inte uppgifter om betalningsförsummelser i allmänna mål om verkställighet. Bestämmelserna om sådana upp</w:t>
      </w:r>
      <w:r>
        <w:softHyphen/>
        <w:t>gifter finns i 7 a §.</w:t>
      </w:r>
    </w:p>
    <w:p w14:paraId="47400E75" w14:textId="77777777" w:rsidR="00D67215" w:rsidRDefault="00D67215" w:rsidP="002060BF">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A76D5" w14:paraId="6F9989AE" w14:textId="77777777">
        <w:tc>
          <w:tcPr>
            <w:tcW w:w="2500" w:type="pct"/>
            <w:shd w:val="clear" w:color="auto" w:fill="auto"/>
            <w:tcMar>
              <w:left w:w="0" w:type="dxa"/>
            </w:tcMar>
          </w:tcPr>
          <w:p w14:paraId="7F776E4D" w14:textId="77777777" w:rsidR="00D67215" w:rsidRPr="00A3281D" w:rsidRDefault="00D67215" w:rsidP="00912B18">
            <w:pPr>
              <w:pStyle w:val="Brdtextmedindrag"/>
              <w:rPr>
                <w:i/>
                <w:iCs/>
              </w:rPr>
            </w:pPr>
          </w:p>
        </w:tc>
        <w:tc>
          <w:tcPr>
            <w:tcW w:w="2500" w:type="pct"/>
            <w:shd w:val="clear" w:color="auto" w:fill="auto"/>
            <w:tcMar>
              <w:right w:w="0" w:type="dxa"/>
            </w:tcMar>
          </w:tcPr>
          <w:p w14:paraId="23CF6AF9" w14:textId="77777777" w:rsidR="00D67215" w:rsidRPr="006268B0" w:rsidRDefault="00D67215" w:rsidP="00912B18">
            <w:pPr>
              <w:pStyle w:val="Brdtext"/>
              <w:rPr>
                <w:i/>
                <w:iCs/>
              </w:rPr>
            </w:pPr>
            <w:r w:rsidRPr="006268B0">
              <w:rPr>
                <w:i/>
                <w:iCs/>
              </w:rPr>
              <w:t>7</w:t>
            </w:r>
            <w:r>
              <w:rPr>
                <w:i/>
                <w:iCs/>
              </w:rPr>
              <w:t> </w:t>
            </w:r>
            <w:r w:rsidRPr="006268B0">
              <w:rPr>
                <w:i/>
                <w:iCs/>
              </w:rPr>
              <w:t>b</w:t>
            </w:r>
            <w:r>
              <w:rPr>
                <w:i/>
                <w:iCs/>
              </w:rPr>
              <w:t> §</w:t>
            </w:r>
          </w:p>
          <w:p w14:paraId="6747949E" w14:textId="77777777" w:rsidR="00D67215" w:rsidRPr="006268B0" w:rsidRDefault="00D67215" w:rsidP="00912B18">
            <w:pPr>
              <w:pStyle w:val="Brdtextmedindrag"/>
              <w:rPr>
                <w:i/>
                <w:iCs/>
              </w:rPr>
            </w:pPr>
            <w:r w:rsidRPr="006268B0">
              <w:rPr>
                <w:i/>
                <w:iCs/>
              </w:rPr>
              <w:t>Kreditupplysningar om fysiska personer som inte är näringsidkare får innehålla skuld- och kredit</w:t>
            </w:r>
            <w:r>
              <w:rPr>
                <w:i/>
                <w:iCs/>
              </w:rPr>
              <w:softHyphen/>
            </w:r>
            <w:r w:rsidRPr="006268B0">
              <w:rPr>
                <w:i/>
                <w:iCs/>
              </w:rPr>
              <w:t>information endast om de lä</w:t>
            </w:r>
            <w:r w:rsidRPr="009E210C">
              <w:rPr>
                <w:i/>
                <w:iCs/>
                <w:spacing w:val="-4"/>
              </w:rPr>
              <w:t>m</w:t>
            </w:r>
            <w:r w:rsidRPr="006C1E9E">
              <w:rPr>
                <w:i/>
                <w:iCs/>
              </w:rPr>
              <w:t>nas för kreditupplysningsändamål till</w:t>
            </w:r>
          </w:p>
          <w:p w14:paraId="401D5A26" w14:textId="77777777" w:rsidR="00D67215" w:rsidRPr="00334C05" w:rsidRDefault="00D67215" w:rsidP="00912B18">
            <w:pPr>
              <w:pStyle w:val="Brdtextmedindrag"/>
              <w:rPr>
                <w:i/>
                <w:iCs/>
                <w:spacing w:val="-2"/>
              </w:rPr>
            </w:pPr>
            <w:r w:rsidRPr="00334C05">
              <w:rPr>
                <w:i/>
                <w:iCs/>
                <w:spacing w:val="-2"/>
              </w:rPr>
              <w:t>1. svenska kreditinstitut, betal</w:t>
            </w:r>
            <w:r w:rsidRPr="00334C05">
              <w:rPr>
                <w:i/>
                <w:iCs/>
                <w:spacing w:val="-2"/>
              </w:rPr>
              <w:softHyphen/>
              <w:t>ningsinstitut, institut för elektro</w:t>
            </w:r>
            <w:r w:rsidRPr="00334C05">
              <w:rPr>
                <w:i/>
                <w:iCs/>
                <w:spacing w:val="-2"/>
              </w:rPr>
              <w:softHyphen/>
              <w:t>niska pengar, värdepappersbolag och företag som med tillstånd driver verksamhet enligt lagen (2014:275) om viss verksamhet med konsument</w:t>
            </w:r>
            <w:r>
              <w:rPr>
                <w:i/>
                <w:iCs/>
                <w:spacing w:val="-2"/>
              </w:rPr>
              <w:softHyphen/>
            </w:r>
            <w:r w:rsidRPr="00334C05">
              <w:rPr>
                <w:i/>
                <w:iCs/>
                <w:spacing w:val="-2"/>
              </w:rPr>
              <w:t xml:space="preserve">krediter eller lagen (2016:1024) om verksamhet med bostadskrediter, </w:t>
            </w:r>
          </w:p>
          <w:p w14:paraId="41183B19" w14:textId="77777777" w:rsidR="00D67215" w:rsidRPr="006268B0" w:rsidRDefault="00D67215" w:rsidP="00912B18">
            <w:pPr>
              <w:pStyle w:val="Brdtextmedindrag"/>
              <w:rPr>
                <w:i/>
                <w:iCs/>
              </w:rPr>
            </w:pPr>
            <w:r w:rsidRPr="006268B0">
              <w:rPr>
                <w:i/>
                <w:iCs/>
              </w:rPr>
              <w:t>2.</w:t>
            </w:r>
            <w:r>
              <w:rPr>
                <w:i/>
                <w:iCs/>
              </w:rPr>
              <w:t> </w:t>
            </w:r>
            <w:r w:rsidRPr="006268B0">
              <w:rPr>
                <w:i/>
                <w:iCs/>
              </w:rPr>
              <w:t>utländska kreditinstitut som avses i 4</w:t>
            </w:r>
            <w:r>
              <w:rPr>
                <w:i/>
                <w:iCs/>
              </w:rPr>
              <w:t> kap.</w:t>
            </w:r>
            <w:r w:rsidRPr="006268B0">
              <w:rPr>
                <w:i/>
                <w:iCs/>
              </w:rPr>
              <w:t xml:space="preserve"> 1, 2, 4 och 6</w:t>
            </w:r>
            <w:r>
              <w:rPr>
                <w:i/>
                <w:iCs/>
              </w:rPr>
              <w:t> §</w:t>
            </w:r>
            <w:r w:rsidRPr="006268B0">
              <w:rPr>
                <w:i/>
                <w:iCs/>
              </w:rPr>
              <w:t>§ lagen (2004:297) om bank- och finan</w:t>
            </w:r>
            <w:r>
              <w:rPr>
                <w:i/>
                <w:iCs/>
              </w:rPr>
              <w:softHyphen/>
            </w:r>
            <w:r w:rsidRPr="006268B0">
              <w:rPr>
                <w:i/>
                <w:iCs/>
              </w:rPr>
              <w:t>sieringsrörelse, utländska företag som avses i 3</w:t>
            </w:r>
            <w:r>
              <w:rPr>
                <w:i/>
                <w:iCs/>
              </w:rPr>
              <w:t> kap.</w:t>
            </w:r>
            <w:r w:rsidRPr="006268B0">
              <w:rPr>
                <w:i/>
                <w:iCs/>
              </w:rPr>
              <w:t xml:space="preserve"> 26 och 27</w:t>
            </w:r>
            <w:r>
              <w:rPr>
                <w:i/>
                <w:iCs/>
              </w:rPr>
              <w:t> §</w:t>
            </w:r>
            <w:r w:rsidRPr="006268B0">
              <w:rPr>
                <w:i/>
                <w:iCs/>
              </w:rPr>
              <w:t>§ lagen (2010:751) om betaltjäns</w:t>
            </w:r>
            <w:r>
              <w:rPr>
                <w:i/>
                <w:iCs/>
              </w:rPr>
              <w:softHyphen/>
            </w:r>
            <w:r w:rsidRPr="006268B0">
              <w:rPr>
                <w:i/>
                <w:iCs/>
              </w:rPr>
              <w:t>ter, utländska företag som avses i 3</w:t>
            </w:r>
            <w:r>
              <w:rPr>
                <w:i/>
                <w:iCs/>
              </w:rPr>
              <w:t> kap.</w:t>
            </w:r>
            <w:r w:rsidRPr="006268B0">
              <w:rPr>
                <w:i/>
                <w:iCs/>
              </w:rPr>
              <w:t xml:space="preserve"> 26</w:t>
            </w:r>
            <w:r>
              <w:rPr>
                <w:i/>
                <w:iCs/>
              </w:rPr>
              <w:t>–</w:t>
            </w:r>
            <w:r w:rsidRPr="006268B0">
              <w:rPr>
                <w:i/>
                <w:iCs/>
              </w:rPr>
              <w:t>28</w:t>
            </w:r>
            <w:r>
              <w:rPr>
                <w:i/>
                <w:iCs/>
              </w:rPr>
              <w:t> §</w:t>
            </w:r>
            <w:r w:rsidRPr="006268B0">
              <w:rPr>
                <w:i/>
                <w:iCs/>
              </w:rPr>
              <w:t>§ lagen (2011:755) om elektroniska pengar, utländska företag som avses i 4</w:t>
            </w:r>
            <w:r>
              <w:rPr>
                <w:i/>
                <w:iCs/>
              </w:rPr>
              <w:t> kap.</w:t>
            </w:r>
            <w:r w:rsidRPr="006268B0">
              <w:rPr>
                <w:i/>
                <w:iCs/>
              </w:rPr>
              <w:t xml:space="preserve"> 1 och 4</w:t>
            </w:r>
            <w:r>
              <w:rPr>
                <w:i/>
                <w:iCs/>
              </w:rPr>
              <w:t> §</w:t>
            </w:r>
            <w:r w:rsidRPr="006268B0">
              <w:rPr>
                <w:i/>
                <w:iCs/>
              </w:rPr>
              <w:t>§ lagen (2007:528) om värde</w:t>
            </w:r>
            <w:r>
              <w:rPr>
                <w:i/>
                <w:iCs/>
              </w:rPr>
              <w:softHyphen/>
            </w:r>
            <w:r w:rsidRPr="006268B0">
              <w:rPr>
                <w:i/>
                <w:iCs/>
              </w:rPr>
              <w:t>p</w:t>
            </w:r>
            <w:r w:rsidRPr="009E210C">
              <w:rPr>
                <w:i/>
                <w:iCs/>
                <w:spacing w:val="-4"/>
              </w:rPr>
              <w:t xml:space="preserve">appersmarknaden, utländska </w:t>
            </w:r>
            <w:r w:rsidRPr="00EC4E9E">
              <w:rPr>
                <w:i/>
                <w:iCs/>
                <w:spacing w:val="-6"/>
              </w:rPr>
              <w:t>före</w:t>
            </w:r>
            <w:r>
              <w:rPr>
                <w:i/>
                <w:iCs/>
                <w:spacing w:val="-6"/>
              </w:rPr>
              <w:softHyphen/>
            </w:r>
            <w:r w:rsidRPr="00EC4E9E">
              <w:rPr>
                <w:i/>
                <w:iCs/>
                <w:spacing w:val="-6"/>
              </w:rPr>
              <w:t>tag som avses i 2 § lagen (2014:275</w:t>
            </w:r>
            <w:r w:rsidRPr="006268B0">
              <w:rPr>
                <w:i/>
                <w:iCs/>
              </w:rPr>
              <w:t>) om viss verksamhet med konsu</w:t>
            </w:r>
            <w:r>
              <w:rPr>
                <w:i/>
                <w:iCs/>
              </w:rPr>
              <w:softHyphen/>
            </w:r>
            <w:r w:rsidRPr="006268B0">
              <w:rPr>
                <w:i/>
                <w:iCs/>
              </w:rPr>
              <w:t>mentkrediter och utländska företag som avses i 1</w:t>
            </w:r>
            <w:r>
              <w:rPr>
                <w:i/>
                <w:iCs/>
              </w:rPr>
              <w:t> kap.</w:t>
            </w:r>
            <w:r w:rsidRPr="006268B0">
              <w:rPr>
                <w:i/>
                <w:iCs/>
              </w:rPr>
              <w:t xml:space="preserve"> 3</w:t>
            </w:r>
            <w:r>
              <w:rPr>
                <w:i/>
                <w:iCs/>
              </w:rPr>
              <w:t> §</w:t>
            </w:r>
            <w:r w:rsidRPr="006268B0">
              <w:rPr>
                <w:i/>
                <w:iCs/>
              </w:rPr>
              <w:t xml:space="preserve"> lagen (2016:1024) om verksamhet med bostadskrediter</w:t>
            </w:r>
            <w:r>
              <w:rPr>
                <w:i/>
                <w:iCs/>
              </w:rPr>
              <w:t>.</w:t>
            </w:r>
          </w:p>
        </w:tc>
      </w:tr>
      <w:tr w:rsidR="00EA76D5" w14:paraId="7043C946" w14:textId="77777777">
        <w:tc>
          <w:tcPr>
            <w:tcW w:w="2500" w:type="pct"/>
            <w:shd w:val="clear" w:color="auto" w:fill="auto"/>
            <w:tcMar>
              <w:left w:w="0" w:type="dxa"/>
            </w:tcMar>
          </w:tcPr>
          <w:p w14:paraId="6920B424" w14:textId="77777777" w:rsidR="00D67215" w:rsidRPr="00A3281D" w:rsidRDefault="00D67215" w:rsidP="00912B18">
            <w:pPr>
              <w:pStyle w:val="Brdtextmedindrag"/>
              <w:rPr>
                <w:i/>
                <w:iCs/>
              </w:rPr>
            </w:pPr>
          </w:p>
        </w:tc>
        <w:tc>
          <w:tcPr>
            <w:tcW w:w="2500" w:type="pct"/>
            <w:shd w:val="clear" w:color="auto" w:fill="auto"/>
            <w:tcMar>
              <w:right w:w="0" w:type="dxa"/>
            </w:tcMar>
          </w:tcPr>
          <w:p w14:paraId="26ABB0EE" w14:textId="77777777" w:rsidR="00D67215" w:rsidRPr="00A3281D" w:rsidRDefault="00D67215" w:rsidP="00912B18">
            <w:pPr>
              <w:pStyle w:val="Brdtextmedindrag"/>
              <w:rPr>
                <w:i/>
                <w:iCs/>
              </w:rPr>
            </w:pPr>
            <w:r>
              <w:rPr>
                <w:i/>
                <w:iCs/>
              </w:rPr>
              <w:t>Skuld- och kreditinformation får inte lämnas ut på annat sätt eller för andra ändamål än enligt första stycket.</w:t>
            </w:r>
          </w:p>
        </w:tc>
      </w:tr>
    </w:tbl>
    <w:p w14:paraId="1BA34FF1" w14:textId="77777777" w:rsidR="00D67215" w:rsidRDefault="00D67215" w:rsidP="002060BF">
      <w:pPr>
        <w:pStyle w:val="Brdtext"/>
        <w:spacing w:before="270"/>
        <w:jc w:val="center"/>
      </w:pPr>
      <w:r>
        <w:t>8 §</w:t>
      </w:r>
      <w:r>
        <w:rPr>
          <w:rStyle w:val="Fotnotsreferens"/>
        </w:rPr>
        <w:footnoteReference w:id="15"/>
      </w:r>
    </w:p>
    <w:p w14:paraId="633E981B" w14:textId="77777777" w:rsidR="00D67215" w:rsidRDefault="00D67215" w:rsidP="002060BF">
      <w:pPr>
        <w:pStyle w:val="Brdtextmedindrag"/>
      </w:pPr>
      <w:r>
        <w:t>En uppgift om en fysisk person ska gallras när det inte längre är nödvändigt att bevara uppgiften med hänsyn till ändamålet med be</w:t>
      </w:r>
      <w:r>
        <w:softHyphen/>
        <w:t>handlingen.</w:t>
      </w:r>
    </w:p>
    <w:p w14:paraId="735E2F8D" w14:textId="77777777" w:rsidR="00D67215" w:rsidRDefault="00D67215" w:rsidP="002060BF">
      <w:pPr>
        <w:pStyle w:val="Brdtextmedindrag"/>
      </w:pPr>
      <w:r w:rsidRPr="002F56D4">
        <w:t xml:space="preserve">En uppgift om en fysisk person som inte är näringsidkare ska, om </w:t>
      </w:r>
      <w:r w:rsidRPr="009E210C">
        <w:rPr>
          <w:spacing w:val="-4"/>
        </w:rPr>
        <w:t>uppgiften inte gäller skuldsanering eller F-skuldsanering, gallras senast</w:t>
      </w:r>
      <w:r w:rsidRPr="002F56D4">
        <w:t xml:space="preserve"> tre år efter den dag då den omständighet inträffade eller det förhållande upp</w:t>
      </w:r>
      <w:r>
        <w:softHyphen/>
      </w:r>
      <w:r w:rsidRPr="002F56D4">
        <w:t>hörde som uppgiften avser. Om uppgiften rör en begäran om eller ett utlämnande av en kreditupplysning, ska den dock gallras senast ett år efter den dag då begäran framställdes.</w:t>
      </w:r>
    </w:p>
    <w:p w14:paraId="7F533C10" w14:textId="77777777" w:rsidR="00D67215" w:rsidRDefault="00D67215" w:rsidP="002060BF">
      <w:pPr>
        <w:pStyle w:val="Brdtextmedindrag"/>
      </w:pPr>
      <w:r>
        <w:t xml:space="preserve">En uppgift om skuldsanering ska gallras senast fem år efter den </w:t>
      </w:r>
      <w:r w:rsidRPr="009E210C">
        <w:rPr>
          <w:spacing w:val="-4"/>
        </w:rPr>
        <w:t>dag då inledandebeslutet meddelades eller, om uppgiften gäller F-</w:t>
      </w:r>
      <w:r w:rsidRPr="00EC4E9E">
        <w:rPr>
          <w:spacing w:val="-4"/>
        </w:rPr>
        <w:t>skuldsanering, senast tre år efter den dagen. Om en betalningsplan löper</w:t>
      </w:r>
      <w:r>
        <w:t xml:space="preserve"> ut senare, ska dock uppgiften gallras senast den dag då planen löper ut.</w:t>
      </w:r>
    </w:p>
    <w:p w14:paraId="37343E27" w14:textId="77777777" w:rsidR="00D67215" w:rsidRDefault="00D67215" w:rsidP="002060BF">
      <w:pPr>
        <w:pStyle w:val="Brdtextmedindrag"/>
      </w:pPr>
      <w:r>
        <w:t>En uppgift som har inhämtats från Kronofogdemyndigheten i dess verk</w:t>
      </w:r>
      <w:r>
        <w:softHyphen/>
        <w:t>samhet med indrivning och utsökning ska gallras när den inte omfattas av undantaget från sekretess i 34 kap. 1 § andra stycket offentlighets- och sekretesslagen (2009:400). En uppgift som har in</w:t>
      </w:r>
      <w:r>
        <w:softHyphen/>
        <w:t>hämtats från Krono</w:t>
      </w:r>
      <w:r>
        <w:softHyphen/>
        <w:t xml:space="preserve">fogdemyndigheten ska också gallras när den har </w:t>
      </w:r>
      <w:r w:rsidRPr="006C1E9E">
        <w:rPr>
          <w:spacing w:val="-2"/>
        </w:rPr>
        <w:t>blockerats av Kronofogde</w:t>
      </w:r>
      <w:r>
        <w:rPr>
          <w:spacing w:val="-2"/>
        </w:rPr>
        <w:softHyphen/>
      </w:r>
      <w:r w:rsidRPr="006C1E9E">
        <w:rPr>
          <w:spacing w:val="-2"/>
        </w:rPr>
        <w:t>myndigheten med stöd av 3 kap. 3 a § lagen</w:t>
      </w:r>
      <w:r>
        <w:t xml:space="preserve"> (2001:184) om behandling av uppgifter i Kronofogdemyndighetens verksamhet.</w:t>
      </w:r>
    </w:p>
    <w:tbl>
      <w:tblPr>
        <w:tblW w:w="5000" w:type="pct"/>
        <w:tblLook w:val="0600" w:firstRow="0" w:lastRow="0" w:firstColumn="0" w:lastColumn="0" w:noHBand="1" w:noVBand="1"/>
      </w:tblPr>
      <w:tblGrid>
        <w:gridCol w:w="2948"/>
        <w:gridCol w:w="2949"/>
      </w:tblGrid>
      <w:tr w:rsidR="00EA76D5" w14:paraId="17690C23" w14:textId="77777777">
        <w:tc>
          <w:tcPr>
            <w:tcW w:w="2500" w:type="pct"/>
            <w:shd w:val="clear" w:color="auto" w:fill="auto"/>
            <w:tcMar>
              <w:left w:w="0" w:type="dxa"/>
            </w:tcMar>
          </w:tcPr>
          <w:p w14:paraId="6A41403F" w14:textId="77777777" w:rsidR="00D67215" w:rsidRDefault="00D67215" w:rsidP="00912B18">
            <w:pPr>
              <w:pStyle w:val="Brdtextmedindrag"/>
            </w:pPr>
          </w:p>
        </w:tc>
        <w:tc>
          <w:tcPr>
            <w:tcW w:w="2500" w:type="pct"/>
            <w:shd w:val="clear" w:color="auto" w:fill="auto"/>
            <w:tcMar>
              <w:right w:w="0" w:type="dxa"/>
            </w:tcMar>
          </w:tcPr>
          <w:p w14:paraId="644AA82C" w14:textId="77777777" w:rsidR="00D67215" w:rsidRPr="00DD1018" w:rsidRDefault="00D67215" w:rsidP="00912B18">
            <w:pPr>
              <w:pStyle w:val="Brdtextmedindrag"/>
              <w:rPr>
                <w:i/>
                <w:iCs/>
              </w:rPr>
            </w:pPr>
            <w:r w:rsidRPr="00DD1018">
              <w:rPr>
                <w:i/>
                <w:iCs/>
              </w:rPr>
              <w:t>En uppgift om betalningsdröjs</w:t>
            </w:r>
            <w:r>
              <w:rPr>
                <w:i/>
                <w:iCs/>
              </w:rPr>
              <w:softHyphen/>
            </w:r>
            <w:r w:rsidRPr="00DD1018">
              <w:rPr>
                <w:i/>
                <w:iCs/>
              </w:rPr>
              <w:t xml:space="preserve">mål </w:t>
            </w:r>
            <w:r w:rsidRPr="001A5B2A">
              <w:rPr>
                <w:i/>
                <w:iCs/>
              </w:rPr>
              <w:t>enligt 2</w:t>
            </w:r>
            <w:r>
              <w:rPr>
                <w:i/>
                <w:iCs/>
              </w:rPr>
              <w:t> §</w:t>
            </w:r>
            <w:r w:rsidRPr="001A5B2A">
              <w:rPr>
                <w:i/>
                <w:iCs/>
              </w:rPr>
              <w:t xml:space="preserve"> tredje stycket</w:t>
            </w:r>
            <w:r>
              <w:rPr>
                <w:i/>
                <w:iCs/>
              </w:rPr>
              <w:t> </w:t>
            </w:r>
            <w:r w:rsidRPr="001A5B2A">
              <w:rPr>
                <w:i/>
                <w:iCs/>
              </w:rPr>
              <w:t>2 ska gallras så snart dröjsmålet inte längre föreligger.</w:t>
            </w:r>
          </w:p>
        </w:tc>
      </w:tr>
    </w:tbl>
    <w:p w14:paraId="09A559F2" w14:textId="77777777" w:rsidR="00D67215" w:rsidRDefault="00D67215" w:rsidP="002060BF">
      <w:pPr>
        <w:pStyle w:val="Brdtext"/>
        <w:spacing w:before="270"/>
        <w:jc w:val="center"/>
      </w:pPr>
      <w:r>
        <w:t>14 §</w:t>
      </w:r>
      <w:r>
        <w:rPr>
          <w:rStyle w:val="Fotnotsreferens"/>
        </w:rPr>
        <w:footnoteReference w:id="16"/>
      </w:r>
    </w:p>
    <w:tbl>
      <w:tblPr>
        <w:tblW w:w="5000" w:type="pct"/>
        <w:tblCellMar>
          <w:left w:w="125" w:type="dxa"/>
          <w:right w:w="125" w:type="dxa"/>
        </w:tblCellMar>
        <w:tblLook w:val="0000" w:firstRow="0" w:lastRow="0" w:firstColumn="0" w:lastColumn="0" w:noHBand="0" w:noVBand="0"/>
      </w:tblPr>
      <w:tblGrid>
        <w:gridCol w:w="2948"/>
        <w:gridCol w:w="2949"/>
      </w:tblGrid>
      <w:tr w:rsidR="00EA76D5" w14:paraId="7CB64CA9" w14:textId="77777777">
        <w:tc>
          <w:tcPr>
            <w:tcW w:w="2500" w:type="pct"/>
            <w:shd w:val="clear" w:color="auto" w:fill="auto"/>
            <w:tcMar>
              <w:left w:w="0" w:type="dxa"/>
            </w:tcMar>
          </w:tcPr>
          <w:p w14:paraId="277860EC" w14:textId="77777777" w:rsidR="00D67215" w:rsidRPr="00952E98" w:rsidRDefault="00D67215" w:rsidP="00912B18">
            <w:pPr>
              <w:pStyle w:val="Brdtextmedindrag"/>
            </w:pPr>
            <w:r>
              <w:t>Den som är eller har varit ve</w:t>
            </w:r>
            <w:r w:rsidRPr="00EC4E9E">
              <w:rPr>
                <w:spacing w:val="-4"/>
              </w:rPr>
              <w:t>rk</w:t>
            </w:r>
            <w:r>
              <w:rPr>
                <w:spacing w:val="-4"/>
              </w:rPr>
              <w:softHyphen/>
            </w:r>
            <w:r w:rsidRPr="00EC4E9E">
              <w:rPr>
                <w:spacing w:val="-4"/>
              </w:rPr>
              <w:t>sam i kreditupplysningsverk</w:t>
            </w:r>
            <w:r w:rsidRPr="00EC4E9E">
              <w:rPr>
                <w:spacing w:val="-4"/>
              </w:rPr>
              <w:softHyphen/>
              <w:t>samhet</w:t>
            </w:r>
            <w:r>
              <w:t xml:space="preserve"> får inte obehörigen röja eller ut</w:t>
            </w:r>
            <w:r>
              <w:softHyphen/>
              <w:t>nyttja vad han till följd därav fått veta om enskildas per</w:t>
            </w:r>
            <w:r>
              <w:softHyphen/>
              <w:t>sonliga förhållanden eller om yrkes- eller affärshemligheter.</w:t>
            </w:r>
          </w:p>
        </w:tc>
        <w:tc>
          <w:tcPr>
            <w:tcW w:w="2500" w:type="pct"/>
            <w:shd w:val="clear" w:color="auto" w:fill="auto"/>
            <w:tcMar>
              <w:right w:w="0" w:type="dxa"/>
            </w:tcMar>
          </w:tcPr>
          <w:p w14:paraId="502B0690" w14:textId="77777777" w:rsidR="00D67215" w:rsidRPr="00D75FD1" w:rsidRDefault="00D67215" w:rsidP="00912B18">
            <w:pPr>
              <w:pStyle w:val="Brdtextmedindrag"/>
              <w:rPr>
                <w:iCs/>
              </w:rPr>
            </w:pPr>
            <w:r>
              <w:t>Den som är eller har varit ve</w:t>
            </w:r>
            <w:r w:rsidRPr="00EC4E9E">
              <w:rPr>
                <w:spacing w:val="-4"/>
              </w:rPr>
              <w:t>rk</w:t>
            </w:r>
            <w:r>
              <w:rPr>
                <w:spacing w:val="-4"/>
              </w:rPr>
              <w:softHyphen/>
            </w:r>
            <w:r w:rsidRPr="00EC4E9E">
              <w:rPr>
                <w:spacing w:val="-4"/>
              </w:rPr>
              <w:t>sam i kreditupplysningsverk</w:t>
            </w:r>
            <w:r w:rsidRPr="00EC4E9E">
              <w:rPr>
                <w:spacing w:val="-4"/>
              </w:rPr>
              <w:softHyphen/>
              <w:t>samhet</w:t>
            </w:r>
            <w:r>
              <w:t xml:space="preserve"> får inte obehörigen röja eller ut</w:t>
            </w:r>
            <w:r>
              <w:softHyphen/>
              <w:t>nyttja vad han</w:t>
            </w:r>
            <w:r>
              <w:rPr>
                <w:i/>
                <w:iCs/>
              </w:rPr>
              <w:t xml:space="preserve"> eller hon</w:t>
            </w:r>
            <w:r>
              <w:t xml:space="preserve"> till följd därav fått veta om en</w:t>
            </w:r>
            <w:r>
              <w:softHyphen/>
              <w:t>skildas personliga förhållanden eller om yrkes- eller affärshem</w:t>
            </w:r>
            <w:r>
              <w:softHyphen/>
              <w:t>ligheter.</w:t>
            </w:r>
          </w:p>
        </w:tc>
      </w:tr>
    </w:tbl>
    <w:p w14:paraId="76ED6B71" w14:textId="77777777" w:rsidR="00D67215" w:rsidRDefault="00D67215" w:rsidP="002060BF">
      <w:pPr>
        <w:pStyle w:val="Brdtext"/>
        <w:spacing w:before="270"/>
        <w:jc w:val="center"/>
      </w:pPr>
      <w:r>
        <w:t>17 §</w:t>
      </w:r>
      <w:r>
        <w:rPr>
          <w:rStyle w:val="Fotnotsreferens"/>
        </w:rPr>
        <w:footnoteReference w:id="17"/>
      </w:r>
    </w:p>
    <w:tbl>
      <w:tblPr>
        <w:tblW w:w="5000" w:type="pct"/>
        <w:tblCellMar>
          <w:left w:w="125" w:type="dxa"/>
          <w:right w:w="125" w:type="dxa"/>
        </w:tblCellMar>
        <w:tblLook w:val="0000" w:firstRow="0" w:lastRow="0" w:firstColumn="0" w:lastColumn="0" w:noHBand="0" w:noVBand="0"/>
      </w:tblPr>
      <w:tblGrid>
        <w:gridCol w:w="2948"/>
        <w:gridCol w:w="2949"/>
      </w:tblGrid>
      <w:tr w:rsidR="00EA76D5" w14:paraId="5D4F15F3" w14:textId="77777777">
        <w:tc>
          <w:tcPr>
            <w:tcW w:w="2500" w:type="pct"/>
            <w:shd w:val="clear" w:color="auto" w:fill="auto"/>
            <w:tcMar>
              <w:left w:w="0" w:type="dxa"/>
            </w:tcMar>
          </w:tcPr>
          <w:p w14:paraId="0D3FB9F3" w14:textId="77777777" w:rsidR="00D67215" w:rsidRPr="00334C05" w:rsidRDefault="00D67215" w:rsidP="00912B18">
            <w:pPr>
              <w:pStyle w:val="Brdtextmedindrag"/>
              <w:rPr>
                <w:spacing w:val="-2"/>
              </w:rPr>
            </w:pPr>
            <w:r w:rsidRPr="00334C05">
              <w:rPr>
                <w:spacing w:val="-2"/>
              </w:rPr>
              <w:t>Om den som har rätt att bedriva kreditupplysningsverksamhet åsido</w:t>
            </w:r>
            <w:r w:rsidRPr="00334C05">
              <w:rPr>
                <w:spacing w:val="-2"/>
              </w:rPr>
              <w:softHyphen/>
              <w:t>sätter en bestämmelse i denna lag eller ett villkor som har meddelats med stöd av 4 § andra stycket, får Integritetsskyddsmyndigheten före</w:t>
            </w:r>
            <w:r w:rsidRPr="00334C05">
              <w:rPr>
                <w:spacing w:val="-2"/>
              </w:rPr>
              <w:softHyphen/>
            </w:r>
            <w:r w:rsidRPr="00334C05">
              <w:rPr>
                <w:spacing w:val="-2"/>
              </w:rPr>
              <w:lastRenderedPageBreak/>
              <w:t xml:space="preserve">lägga </w:t>
            </w:r>
            <w:r w:rsidRPr="00130A42">
              <w:rPr>
                <w:i/>
                <w:iCs/>
                <w:spacing w:val="-2"/>
              </w:rPr>
              <w:t>honom eller henne</w:t>
            </w:r>
            <w:r w:rsidRPr="00334C05">
              <w:rPr>
                <w:spacing w:val="-2"/>
              </w:rPr>
              <w:t xml:space="preserve"> att vidta rättelse, besluta om att ändra ett vill</w:t>
            </w:r>
            <w:r w:rsidRPr="00334C05">
              <w:rPr>
                <w:spacing w:val="-2"/>
              </w:rPr>
              <w:softHyphen/>
              <w:t>kor som tidigare har meddelats eller meddela ett nytt villkor.</w:t>
            </w:r>
          </w:p>
        </w:tc>
        <w:tc>
          <w:tcPr>
            <w:tcW w:w="2500" w:type="pct"/>
            <w:shd w:val="clear" w:color="auto" w:fill="auto"/>
            <w:tcMar>
              <w:right w:w="0" w:type="dxa"/>
            </w:tcMar>
          </w:tcPr>
          <w:p w14:paraId="60CD6855" w14:textId="77777777" w:rsidR="00D67215" w:rsidRPr="00334C05" w:rsidRDefault="00D67215" w:rsidP="00912B18">
            <w:pPr>
              <w:pStyle w:val="Brdtextmedindrag"/>
              <w:rPr>
                <w:spacing w:val="-2"/>
              </w:rPr>
            </w:pPr>
            <w:r w:rsidRPr="00334C05">
              <w:rPr>
                <w:spacing w:val="-2"/>
              </w:rPr>
              <w:lastRenderedPageBreak/>
              <w:t>Om den som har rätt att be</w:t>
            </w:r>
            <w:r w:rsidRPr="00334C05">
              <w:rPr>
                <w:spacing w:val="-2"/>
              </w:rPr>
              <w:softHyphen/>
              <w:t>driva kreditupplysningsverksamhet åsido</w:t>
            </w:r>
            <w:r w:rsidRPr="00334C05">
              <w:rPr>
                <w:spacing w:val="-2"/>
              </w:rPr>
              <w:softHyphen/>
              <w:t xml:space="preserve">sätter en bestämmelse i denna lag eller ett villkor som har meddelats med stöd av 4 § andra stycket </w:t>
            </w:r>
            <w:r w:rsidRPr="00334C05">
              <w:rPr>
                <w:i/>
                <w:iCs/>
                <w:spacing w:val="-2"/>
              </w:rPr>
              <w:t>eller 4 b § andra stycket</w:t>
            </w:r>
            <w:r w:rsidRPr="00334C05">
              <w:rPr>
                <w:spacing w:val="-2"/>
              </w:rPr>
              <w:t xml:space="preserve">, </w:t>
            </w:r>
            <w:r w:rsidRPr="00334C05">
              <w:rPr>
                <w:spacing w:val="-4"/>
              </w:rPr>
              <w:t>får Integritets</w:t>
            </w:r>
            <w:r w:rsidRPr="00334C05">
              <w:rPr>
                <w:spacing w:val="-4"/>
              </w:rPr>
              <w:softHyphen/>
            </w:r>
            <w:r w:rsidRPr="00334C05">
              <w:rPr>
                <w:spacing w:val="-4"/>
              </w:rPr>
              <w:lastRenderedPageBreak/>
              <w:t xml:space="preserve">skyddsmyndigheten förelägga </w:t>
            </w:r>
            <w:r w:rsidRPr="00334C05">
              <w:rPr>
                <w:i/>
                <w:iCs/>
                <w:spacing w:val="-4"/>
              </w:rPr>
              <w:t>denne</w:t>
            </w:r>
            <w:r w:rsidRPr="00334C05">
              <w:rPr>
                <w:spacing w:val="-4"/>
              </w:rPr>
              <w:t xml:space="preserve"> att vidta rättelse, besluta om att ändra ett villkor som tidigare har meddelats eller meddela ett nytt villkor.</w:t>
            </w:r>
          </w:p>
        </w:tc>
      </w:tr>
      <w:tr w:rsidR="00EA76D5" w14:paraId="3E09EC03" w14:textId="77777777">
        <w:tc>
          <w:tcPr>
            <w:tcW w:w="2500" w:type="pct"/>
            <w:shd w:val="clear" w:color="auto" w:fill="auto"/>
            <w:tcMar>
              <w:left w:w="0" w:type="dxa"/>
            </w:tcMar>
          </w:tcPr>
          <w:p w14:paraId="7F5923EB" w14:textId="77777777" w:rsidR="00D67215" w:rsidRDefault="00D67215" w:rsidP="00912B18">
            <w:pPr>
              <w:pStyle w:val="Brdtextmedindrag"/>
            </w:pPr>
            <w:r>
              <w:lastRenderedPageBreak/>
              <w:t>Om rättelse inte kan åstadkom</w:t>
            </w:r>
            <w:r>
              <w:softHyphen/>
              <w:t>mas på något annat sätt, när det gäller någon som har till</w:t>
            </w:r>
            <w:r>
              <w:softHyphen/>
              <w:t xml:space="preserve">stånd enligt 3 § första stycket, </w:t>
            </w:r>
            <w:r w:rsidRPr="008317B9">
              <w:rPr>
                <w:spacing w:val="-6"/>
              </w:rPr>
              <w:t>får Integritets</w:t>
            </w:r>
            <w:r>
              <w:rPr>
                <w:spacing w:val="-6"/>
              </w:rPr>
              <w:softHyphen/>
            </w:r>
            <w:r w:rsidRPr="008317B9">
              <w:rPr>
                <w:spacing w:val="-6"/>
              </w:rPr>
              <w:t>skyddsmyndigheten</w:t>
            </w:r>
            <w:r>
              <w:t xml:space="preserve"> återkalla till</w:t>
            </w:r>
            <w:r>
              <w:softHyphen/>
              <w:t>ståndet. Detsamma gäller om förut</w:t>
            </w:r>
            <w:r>
              <w:softHyphen/>
              <w:t xml:space="preserve">sättningarna för </w:t>
            </w:r>
            <w:r w:rsidRPr="009A7900">
              <w:rPr>
                <w:i/>
                <w:iCs/>
              </w:rPr>
              <w:t>tillståndet</w:t>
            </w:r>
            <w:r>
              <w:t xml:space="preserve"> i övrigt inte längre är uppfyllda.</w:t>
            </w:r>
          </w:p>
        </w:tc>
        <w:tc>
          <w:tcPr>
            <w:tcW w:w="2500" w:type="pct"/>
            <w:shd w:val="clear" w:color="auto" w:fill="auto"/>
            <w:tcMar>
              <w:right w:w="0" w:type="dxa"/>
            </w:tcMar>
          </w:tcPr>
          <w:p w14:paraId="19C3DBC5" w14:textId="77777777" w:rsidR="00D67215" w:rsidRPr="00D75FD1" w:rsidRDefault="00D67215" w:rsidP="00912B18">
            <w:pPr>
              <w:pStyle w:val="Brdtextmedindrag"/>
              <w:rPr>
                <w:iCs/>
              </w:rPr>
            </w:pPr>
            <w:r>
              <w:t>Om rättelse inte kan åstadkom</w:t>
            </w:r>
            <w:r>
              <w:softHyphen/>
              <w:t>mas på något annat sätt, när det gäller någon som har till</w:t>
            </w:r>
            <w:r>
              <w:softHyphen/>
              <w:t xml:space="preserve">stånd enligt 3 § första stycket </w:t>
            </w:r>
            <w:r w:rsidRPr="001459CE">
              <w:rPr>
                <w:i/>
                <w:iCs/>
              </w:rPr>
              <w:t xml:space="preserve">eller </w:t>
            </w:r>
            <w:r>
              <w:rPr>
                <w:i/>
                <w:iCs/>
              </w:rPr>
              <w:t>4 a §</w:t>
            </w:r>
            <w:r>
              <w:t>, får Integritetsskyddsmyndigheten åter</w:t>
            </w:r>
            <w:r>
              <w:softHyphen/>
              <w:t xml:space="preserve">kalla tillståndet. Detsamma gäller om förutsättningarna för </w:t>
            </w:r>
            <w:r>
              <w:rPr>
                <w:i/>
                <w:iCs/>
              </w:rPr>
              <w:t xml:space="preserve">respektive </w:t>
            </w:r>
            <w:r w:rsidRPr="009A7900">
              <w:rPr>
                <w:i/>
                <w:iCs/>
              </w:rPr>
              <w:t>tillstånd</w:t>
            </w:r>
            <w:r>
              <w:t xml:space="preserve"> i övrigt inte längre är upp</w:t>
            </w:r>
            <w:r>
              <w:softHyphen/>
              <w:t>fyllda.</w:t>
            </w:r>
          </w:p>
        </w:tc>
      </w:tr>
    </w:tbl>
    <w:p w14:paraId="777092BB" w14:textId="77777777" w:rsidR="00D67215" w:rsidRDefault="00D67215" w:rsidP="002060BF">
      <w:pPr>
        <w:pStyle w:val="Brdtextmedindrag"/>
      </w:pPr>
      <w:r>
        <w:t>Om ett företag som avses i 3 § andra stycket 1 eller 3 inte vidtar rä</w:t>
      </w:r>
      <w:r w:rsidRPr="008317B9">
        <w:rPr>
          <w:spacing w:val="-2"/>
        </w:rPr>
        <w:t>ttelse, ska Integritetsskyddsmyndigheten underrätta Finansinspektionen</w:t>
      </w:r>
      <w:r>
        <w:t>.</w:t>
      </w:r>
    </w:p>
    <w:p w14:paraId="34BA1994" w14:textId="77777777" w:rsidR="00D67215" w:rsidRDefault="00D67215" w:rsidP="002060BF">
      <w:pPr>
        <w:pStyle w:val="Brdtextmedindrag"/>
      </w:pPr>
      <w:r>
        <w:t>Om ett företag som avses i 3 § andra stycket 2 inte vidtar rättelse, ska Integritetsskyddsmyndigheten underrätta den behöriga myndigheten i företagets hemland. Om rättelse ändå inte sker, får Integritetsskydds</w:t>
      </w:r>
      <w:r>
        <w:softHyphen/>
        <w:t>myndigheten förbjuda företaget att göra nya åtaganden här i landet. Innan förbud meddelas ska Integritetsskyddsmyndig</w:t>
      </w:r>
      <w:r>
        <w:softHyphen/>
        <w:t>heten underrätta den be</w:t>
      </w:r>
      <w:r>
        <w:softHyphen/>
        <w:t>höriga myndigheten i före</w:t>
      </w:r>
      <w:r>
        <w:softHyphen/>
        <w:t>tagets hemland. I brådskande fall får Integritets</w:t>
      </w:r>
      <w:r>
        <w:softHyphen/>
        <w:t>skyddsmyndigheten meddela förbud utan föregående underrättelse till hemlandsmyndigheten. Denna ska då underrättas så snart det kan ske.</w:t>
      </w:r>
    </w:p>
    <w:p w14:paraId="6274102A" w14:textId="77777777" w:rsidR="00D67215" w:rsidRDefault="00D67215" w:rsidP="002060BF">
      <w:pPr>
        <w:pStyle w:val="Brdtext"/>
        <w:spacing w:before="270"/>
        <w:jc w:val="center"/>
      </w:pPr>
      <w:r>
        <w:t>19 §</w:t>
      </w:r>
      <w:r>
        <w:rPr>
          <w:rStyle w:val="Fotnotsreferens"/>
        </w:rPr>
        <w:footnoteReference w:id="18"/>
      </w:r>
    </w:p>
    <w:p w14:paraId="199D0D74" w14:textId="77777777" w:rsidR="00D67215" w:rsidRDefault="00D67215" w:rsidP="002060BF">
      <w:pPr>
        <w:pStyle w:val="Brdtextmedindrag"/>
      </w:pPr>
      <w:r>
        <w:t xml:space="preserve">Till böter eller fängelse i högst ett år döms den som uppsåtligen eller av oaktsamhet </w:t>
      </w:r>
    </w:p>
    <w:tbl>
      <w:tblPr>
        <w:tblW w:w="5000" w:type="pct"/>
        <w:tblCellMar>
          <w:left w:w="125" w:type="dxa"/>
          <w:right w:w="125" w:type="dxa"/>
        </w:tblCellMar>
        <w:tblLook w:val="0000" w:firstRow="0" w:lastRow="0" w:firstColumn="0" w:lastColumn="0" w:noHBand="0" w:noVBand="0"/>
      </w:tblPr>
      <w:tblGrid>
        <w:gridCol w:w="2948"/>
        <w:gridCol w:w="2949"/>
      </w:tblGrid>
      <w:tr w:rsidR="00EA76D5" w14:paraId="0270A560" w14:textId="77777777">
        <w:tc>
          <w:tcPr>
            <w:tcW w:w="2500" w:type="pct"/>
            <w:shd w:val="clear" w:color="auto" w:fill="auto"/>
            <w:tcMar>
              <w:left w:w="0" w:type="dxa"/>
            </w:tcMar>
          </w:tcPr>
          <w:p w14:paraId="3919C7B9" w14:textId="77777777" w:rsidR="00D67215" w:rsidRPr="001459CE" w:rsidRDefault="00D67215" w:rsidP="00912B18">
            <w:pPr>
              <w:pStyle w:val="Brdtextmedindrag"/>
            </w:pPr>
            <w:r w:rsidRPr="001C25E6">
              <w:rPr>
                <w:spacing w:val="-4"/>
              </w:rPr>
              <w:t>1. bedriver kreditupplysningsverk</w:t>
            </w:r>
            <w:r>
              <w:rPr>
                <w:spacing w:val="-4"/>
              </w:rPr>
              <w:softHyphen/>
            </w:r>
            <w:r w:rsidRPr="001C25E6">
              <w:rPr>
                <w:spacing w:val="-4"/>
              </w:rPr>
              <w:t>samhet</w:t>
            </w:r>
            <w:r>
              <w:t xml:space="preserve"> utan att ha rätt till det enligt 3 §,</w:t>
            </w:r>
          </w:p>
        </w:tc>
        <w:tc>
          <w:tcPr>
            <w:tcW w:w="2500" w:type="pct"/>
            <w:shd w:val="clear" w:color="auto" w:fill="auto"/>
            <w:tcMar>
              <w:right w:w="0" w:type="dxa"/>
            </w:tcMar>
          </w:tcPr>
          <w:p w14:paraId="2D0FE0F8" w14:textId="77777777" w:rsidR="00D67215" w:rsidRPr="001459CE" w:rsidRDefault="00D67215" w:rsidP="00912B18">
            <w:pPr>
              <w:pStyle w:val="Brdtextmedindrag"/>
              <w:rPr>
                <w:iCs/>
              </w:rPr>
            </w:pPr>
            <w:r>
              <w:t>1</w:t>
            </w:r>
            <w:r w:rsidRPr="001C25E6">
              <w:rPr>
                <w:spacing w:val="-4"/>
              </w:rPr>
              <w:t>. bedriver kreditupplysningsverk</w:t>
            </w:r>
            <w:r>
              <w:rPr>
                <w:spacing w:val="-4"/>
              </w:rPr>
              <w:softHyphen/>
            </w:r>
            <w:r w:rsidRPr="001C25E6">
              <w:rPr>
                <w:spacing w:val="-4"/>
              </w:rPr>
              <w:t>samhet</w:t>
            </w:r>
            <w:r>
              <w:t xml:space="preserve"> utan att ha rätt till det enligt 3 </w:t>
            </w:r>
            <w:r w:rsidRPr="001459CE">
              <w:rPr>
                <w:i/>
                <w:iCs/>
              </w:rPr>
              <w:t xml:space="preserve">eller </w:t>
            </w:r>
            <w:r>
              <w:rPr>
                <w:i/>
                <w:iCs/>
              </w:rPr>
              <w:t>4 a §</w:t>
            </w:r>
            <w:r>
              <w:t>,</w:t>
            </w:r>
          </w:p>
        </w:tc>
      </w:tr>
    </w:tbl>
    <w:p w14:paraId="21E6E209" w14:textId="77777777" w:rsidR="00D67215" w:rsidRDefault="00D67215" w:rsidP="002060BF">
      <w:pPr>
        <w:pStyle w:val="Brdtextmedindrag"/>
      </w:pPr>
      <w:r>
        <w:t>2. bryter mot 6–9 §§, 13 § första stycket eller andra stycket första meningen eller 16 § tredje stycket,</w:t>
      </w:r>
    </w:p>
    <w:tbl>
      <w:tblPr>
        <w:tblW w:w="5000" w:type="pct"/>
        <w:tblCellMar>
          <w:left w:w="125" w:type="dxa"/>
          <w:right w:w="125" w:type="dxa"/>
        </w:tblCellMar>
        <w:tblLook w:val="0000" w:firstRow="0" w:lastRow="0" w:firstColumn="0" w:lastColumn="0" w:noHBand="0" w:noVBand="0"/>
      </w:tblPr>
      <w:tblGrid>
        <w:gridCol w:w="2948"/>
        <w:gridCol w:w="2949"/>
      </w:tblGrid>
      <w:tr w:rsidR="00EA76D5" w14:paraId="3684F7D7" w14:textId="77777777">
        <w:tc>
          <w:tcPr>
            <w:tcW w:w="2500" w:type="pct"/>
            <w:shd w:val="clear" w:color="auto" w:fill="auto"/>
            <w:tcMar>
              <w:left w:w="0" w:type="dxa"/>
            </w:tcMar>
          </w:tcPr>
          <w:p w14:paraId="317A29BE" w14:textId="77777777" w:rsidR="00D67215" w:rsidRPr="001459CE" w:rsidRDefault="00D67215" w:rsidP="00912B18">
            <w:pPr>
              <w:pStyle w:val="Brdtextmedindrag"/>
            </w:pPr>
            <w:r>
              <w:t xml:space="preserve">3. bryter mot ett villkor som har meddelats enligt 4 § andra stycket, 13 § andra stycket andra </w:t>
            </w:r>
            <w:r w:rsidRPr="006C1E9E">
              <w:rPr>
                <w:spacing w:val="-4"/>
              </w:rPr>
              <w:t>meningen eller 17 § första stycket</w:t>
            </w:r>
            <w:r>
              <w:t>, eller</w:t>
            </w:r>
          </w:p>
        </w:tc>
        <w:tc>
          <w:tcPr>
            <w:tcW w:w="2500" w:type="pct"/>
            <w:shd w:val="clear" w:color="auto" w:fill="auto"/>
            <w:tcMar>
              <w:right w:w="0" w:type="dxa"/>
            </w:tcMar>
          </w:tcPr>
          <w:p w14:paraId="36A039E3" w14:textId="77777777" w:rsidR="00D67215" w:rsidRPr="009A7028" w:rsidRDefault="00D67215" w:rsidP="00912B18">
            <w:pPr>
              <w:pStyle w:val="Brdtextmedindrag"/>
            </w:pPr>
            <w:r>
              <w:t xml:space="preserve">3. bryter mot ett villkor som har meddelats enligt 4 § andra stycket, </w:t>
            </w:r>
            <w:r>
              <w:rPr>
                <w:i/>
                <w:iCs/>
              </w:rPr>
              <w:t>4 b § andra stycket,</w:t>
            </w:r>
            <w:r>
              <w:t xml:space="preserve"> 13 § andra stycket andra meningen eller 17 § första stycket, eller</w:t>
            </w:r>
          </w:p>
        </w:tc>
      </w:tr>
    </w:tbl>
    <w:p w14:paraId="232EBD71" w14:textId="77777777" w:rsidR="00D67215" w:rsidRDefault="00D67215" w:rsidP="002060BF">
      <w:pPr>
        <w:pStyle w:val="Brdtextmedindrag"/>
      </w:pPr>
      <w:r>
        <w:t>4. lämnar en osann uppgift i sådana fall som avses i 10 § eller 16 § andra stycket eller i ett meddelande enligt 11 §.</w:t>
      </w:r>
    </w:p>
    <w:p w14:paraId="53267064" w14:textId="77777777" w:rsidR="00D67215" w:rsidRDefault="00D67215" w:rsidP="002060BF">
      <w:pPr>
        <w:pStyle w:val="Brdtextmedindrag"/>
      </w:pPr>
      <w:r>
        <w:t>Till böter döms den som genom oriktiga uppgifter uppsåtligen föranleder att någon som bedriver kreditupplysningsverksamhet, i annat fall än de som undantas i 9 § andra stycket, lämnar ut en kredi</w:t>
      </w:r>
      <w:r>
        <w:softHyphen/>
        <w:t>tupplysning utan att ha grund till detta enligt 9 § första stycket. Till samma straff döms den som genom att utnyttja uppgifter hos någon som bedriver kreditupp</w:t>
      </w:r>
      <w:r>
        <w:softHyphen/>
        <w:t>lysningsverksamhet uppsåtligen bereder sig tillgång till en kreditupplys</w:t>
      </w:r>
      <w:r>
        <w:softHyphen/>
        <w:t>ning utan att ha grund till detta enligt 9 § första stycket. I ringa fall döms dock inte till ansvar.</w:t>
      </w:r>
    </w:p>
    <w:p w14:paraId="04B28C17" w14:textId="77777777" w:rsidR="00D67215" w:rsidRDefault="00D67215" w:rsidP="002060BF">
      <w:pPr>
        <w:pStyle w:val="Brdtext"/>
        <w:spacing w:before="270"/>
        <w:jc w:val="center"/>
      </w:pPr>
      <w:r>
        <w:lastRenderedPageBreak/>
        <w:t>20 §</w:t>
      </w:r>
      <w:r>
        <w:rPr>
          <w:rStyle w:val="Fotnotsreferens"/>
        </w:rPr>
        <w:footnoteReference w:id="19"/>
      </w:r>
    </w:p>
    <w:tbl>
      <w:tblPr>
        <w:tblW w:w="5000" w:type="pct"/>
        <w:tblCellMar>
          <w:left w:w="125" w:type="dxa"/>
          <w:right w:w="125" w:type="dxa"/>
        </w:tblCellMar>
        <w:tblLook w:val="0000" w:firstRow="0" w:lastRow="0" w:firstColumn="0" w:lastColumn="0" w:noHBand="0" w:noVBand="0"/>
      </w:tblPr>
      <w:tblGrid>
        <w:gridCol w:w="2948"/>
        <w:gridCol w:w="2949"/>
      </w:tblGrid>
      <w:tr w:rsidR="00EA76D5" w14:paraId="6DEB3C2C" w14:textId="77777777">
        <w:trPr>
          <w:trHeight w:val="2552"/>
        </w:trPr>
        <w:tc>
          <w:tcPr>
            <w:tcW w:w="2500" w:type="pct"/>
            <w:shd w:val="clear" w:color="auto" w:fill="auto"/>
            <w:tcMar>
              <w:left w:w="0" w:type="dxa"/>
            </w:tcMar>
          </w:tcPr>
          <w:p w14:paraId="50B50713" w14:textId="77777777" w:rsidR="00D67215" w:rsidRPr="001459CE" w:rsidRDefault="00D67215" w:rsidP="00912B18">
            <w:pPr>
              <w:pStyle w:val="Brdtextmedindrag"/>
            </w:pPr>
            <w:r>
              <w:t>Har kreditupplysningsverksam</w:t>
            </w:r>
            <w:r>
              <w:softHyphen/>
              <w:t xml:space="preserve">het bedrivits av någon som inte haft rätt till det enligt 3 §, </w:t>
            </w:r>
            <w:r w:rsidRPr="00117445">
              <w:rPr>
                <w:i/>
                <w:iCs/>
              </w:rPr>
              <w:t>skall</w:t>
            </w:r>
            <w:r>
              <w:t xml:space="preserve"> register som använts i verksamheten </w:t>
            </w:r>
            <w:r w:rsidRPr="00117445">
              <w:rPr>
                <w:i/>
                <w:iCs/>
              </w:rPr>
              <w:t>för</w:t>
            </w:r>
            <w:r>
              <w:rPr>
                <w:i/>
                <w:iCs/>
              </w:rPr>
              <w:softHyphen/>
            </w:r>
            <w:r w:rsidRPr="00117445">
              <w:rPr>
                <w:i/>
                <w:iCs/>
              </w:rPr>
              <w:t>klaras förverkade</w:t>
            </w:r>
            <w:r>
              <w:t xml:space="preserve"> om det inte är uppenbart </w:t>
            </w:r>
            <w:r w:rsidRPr="00117445">
              <w:rPr>
                <w:i/>
                <w:iCs/>
              </w:rPr>
              <w:t>obilligt</w:t>
            </w:r>
            <w:r>
              <w:t xml:space="preserve">. Detsamma gäller, om register överlåtits eller upplåtits i strid med 13 § första stycket eller om </w:t>
            </w:r>
            <w:r w:rsidRPr="00EC4E9E">
              <w:rPr>
                <w:spacing w:val="-6"/>
              </w:rPr>
              <w:t>vad som bestämts enligt 13 § andra</w:t>
            </w:r>
            <w:r>
              <w:t xml:space="preserve"> stycket andra meningen inte följts.</w:t>
            </w:r>
          </w:p>
        </w:tc>
        <w:tc>
          <w:tcPr>
            <w:tcW w:w="2500" w:type="pct"/>
            <w:shd w:val="clear" w:color="auto" w:fill="auto"/>
            <w:tcMar>
              <w:right w:w="0" w:type="dxa"/>
            </w:tcMar>
          </w:tcPr>
          <w:p w14:paraId="4BDD50FF" w14:textId="77777777" w:rsidR="00D67215" w:rsidRPr="001459CE" w:rsidRDefault="00D67215" w:rsidP="00912B18">
            <w:pPr>
              <w:pStyle w:val="Brdtextmedindrag"/>
              <w:rPr>
                <w:iCs/>
              </w:rPr>
            </w:pPr>
            <w:r w:rsidRPr="00117445">
              <w:rPr>
                <w:iCs/>
              </w:rPr>
              <w:t>Har kreditupplysningsverk</w:t>
            </w:r>
            <w:r>
              <w:rPr>
                <w:iCs/>
              </w:rPr>
              <w:softHyphen/>
            </w:r>
            <w:r w:rsidRPr="00117445">
              <w:rPr>
                <w:iCs/>
              </w:rPr>
              <w:t>sam</w:t>
            </w:r>
            <w:r>
              <w:rPr>
                <w:iCs/>
              </w:rPr>
              <w:softHyphen/>
            </w:r>
            <w:r w:rsidRPr="00117445">
              <w:rPr>
                <w:iCs/>
              </w:rPr>
              <w:t>het bedrivits av någon som inte haft rätt till det enligt 3</w:t>
            </w:r>
            <w:r>
              <w:rPr>
                <w:iCs/>
              </w:rPr>
              <w:t xml:space="preserve"> </w:t>
            </w:r>
            <w:r w:rsidRPr="009A7900">
              <w:rPr>
                <w:i/>
              </w:rPr>
              <w:t xml:space="preserve">eller </w:t>
            </w:r>
            <w:r>
              <w:rPr>
                <w:i/>
              </w:rPr>
              <w:t>4 a §</w:t>
            </w:r>
            <w:r w:rsidRPr="00117445">
              <w:rPr>
                <w:iCs/>
              </w:rPr>
              <w:t xml:space="preserve">, </w:t>
            </w:r>
            <w:r w:rsidRPr="00117445">
              <w:rPr>
                <w:i/>
              </w:rPr>
              <w:t>ska</w:t>
            </w:r>
            <w:r w:rsidRPr="00117445">
              <w:rPr>
                <w:iCs/>
              </w:rPr>
              <w:t xml:space="preserve"> register som använts i verksam</w:t>
            </w:r>
            <w:r>
              <w:rPr>
                <w:iCs/>
              </w:rPr>
              <w:softHyphen/>
            </w:r>
            <w:r w:rsidRPr="00117445">
              <w:rPr>
                <w:iCs/>
              </w:rPr>
              <w:t xml:space="preserve">heten </w:t>
            </w:r>
            <w:r>
              <w:rPr>
                <w:i/>
              </w:rPr>
              <w:t>förverkas</w:t>
            </w:r>
            <w:r w:rsidRPr="00117445">
              <w:rPr>
                <w:iCs/>
              </w:rPr>
              <w:t xml:space="preserve"> om det inte är uppenbart </w:t>
            </w:r>
            <w:r>
              <w:rPr>
                <w:i/>
              </w:rPr>
              <w:t>oskäligt</w:t>
            </w:r>
            <w:r w:rsidRPr="00117445">
              <w:rPr>
                <w:iCs/>
              </w:rPr>
              <w:t xml:space="preserve">. Detsamma gäller, om </w:t>
            </w:r>
            <w:r>
              <w:rPr>
                <w:i/>
              </w:rPr>
              <w:t xml:space="preserve">ett </w:t>
            </w:r>
            <w:r w:rsidRPr="00117445">
              <w:rPr>
                <w:iCs/>
              </w:rPr>
              <w:t>register överlåtits eller upplåtits i strid med 13</w:t>
            </w:r>
            <w:r>
              <w:rPr>
                <w:iCs/>
              </w:rPr>
              <w:t> §</w:t>
            </w:r>
            <w:r w:rsidRPr="00117445">
              <w:rPr>
                <w:iCs/>
              </w:rPr>
              <w:t xml:space="preserve"> första stycket eller om v</w:t>
            </w:r>
            <w:r w:rsidRPr="00EC4E9E">
              <w:rPr>
                <w:iCs/>
                <w:spacing w:val="-6"/>
              </w:rPr>
              <w:t>ad som bestämts enligt 13 § andra</w:t>
            </w:r>
            <w:r w:rsidRPr="00117445">
              <w:rPr>
                <w:iCs/>
              </w:rPr>
              <w:t xml:space="preserve"> stycket andra meningen inte </w:t>
            </w:r>
            <w:r>
              <w:rPr>
                <w:i/>
              </w:rPr>
              <w:t xml:space="preserve">har </w:t>
            </w:r>
            <w:r w:rsidRPr="00117445">
              <w:rPr>
                <w:iCs/>
              </w:rPr>
              <w:t>följts.</w:t>
            </w:r>
          </w:p>
        </w:tc>
      </w:tr>
    </w:tbl>
    <w:p w14:paraId="38919AF4" w14:textId="77777777" w:rsidR="00D67215" w:rsidRDefault="00D67215" w:rsidP="002060BF">
      <w:pPr>
        <w:pStyle w:val="Brdtext"/>
        <w:spacing w:before="270"/>
        <w:jc w:val="center"/>
      </w:pPr>
      <w:r>
        <w:t>22 §</w:t>
      </w:r>
      <w:r>
        <w:rPr>
          <w:rStyle w:val="Fotnotsreferens"/>
        </w:rPr>
        <w:footnoteReference w:id="20"/>
      </w:r>
    </w:p>
    <w:tbl>
      <w:tblPr>
        <w:tblW w:w="4949" w:type="pct"/>
        <w:tblCellMar>
          <w:left w:w="125" w:type="dxa"/>
          <w:right w:w="125" w:type="dxa"/>
        </w:tblCellMar>
        <w:tblLook w:val="0000" w:firstRow="0" w:lastRow="0" w:firstColumn="0" w:lastColumn="0" w:noHBand="0" w:noVBand="0"/>
      </w:tblPr>
      <w:tblGrid>
        <w:gridCol w:w="2918"/>
        <w:gridCol w:w="2919"/>
      </w:tblGrid>
      <w:tr w:rsidR="00EA76D5" w14:paraId="13875C3B" w14:textId="77777777">
        <w:trPr>
          <w:trHeight w:val="2381"/>
        </w:trPr>
        <w:tc>
          <w:tcPr>
            <w:tcW w:w="2500" w:type="pct"/>
            <w:shd w:val="clear" w:color="auto" w:fill="auto"/>
            <w:tcMar>
              <w:left w:w="0" w:type="dxa"/>
            </w:tcMar>
          </w:tcPr>
          <w:p w14:paraId="44F2646C" w14:textId="77777777" w:rsidR="00D67215" w:rsidRPr="001459CE" w:rsidRDefault="00D67215" w:rsidP="00912B18">
            <w:pPr>
              <w:pStyle w:val="Brdtextmedindrag"/>
            </w:pPr>
            <w:r w:rsidRPr="00154088">
              <w:t>Om den som bedriver kredit</w:t>
            </w:r>
            <w:r>
              <w:softHyphen/>
            </w:r>
            <w:r w:rsidRPr="00154088">
              <w:t>up</w:t>
            </w:r>
            <w:r w:rsidRPr="008317B9">
              <w:rPr>
                <w:spacing w:val="-2"/>
              </w:rPr>
              <w:t>plysningsverksamhet inte full</w:t>
            </w:r>
            <w:r w:rsidRPr="008317B9">
              <w:rPr>
                <w:spacing w:val="-2"/>
              </w:rPr>
              <w:softHyphen/>
              <w:t>gör</w:t>
            </w:r>
            <w:r w:rsidRPr="00154088">
              <w:t xml:space="preserve"> sina skyldigheter enligt 10, 11 eller 12</w:t>
            </w:r>
            <w:r>
              <w:t> §</w:t>
            </w:r>
            <w:r w:rsidRPr="00154088">
              <w:t xml:space="preserve">, får </w:t>
            </w:r>
            <w:r w:rsidRPr="00EC4E9E">
              <w:rPr>
                <w:spacing w:val="-6"/>
              </w:rPr>
              <w:t>Integritetsskyddsmyndig</w:t>
            </w:r>
            <w:r>
              <w:rPr>
                <w:spacing w:val="-6"/>
              </w:rPr>
              <w:softHyphen/>
            </w:r>
            <w:r w:rsidRPr="00EC4E9E">
              <w:rPr>
                <w:spacing w:val="-6"/>
              </w:rPr>
              <w:t>heten förelägga vite.</w:t>
            </w:r>
            <w:r w:rsidRPr="00154088">
              <w:t xml:space="preserve"> Detsamma gäller om den som </w:t>
            </w:r>
            <w:r w:rsidRPr="00EC4E9E">
              <w:rPr>
                <w:spacing w:val="-4"/>
              </w:rPr>
              <w:t>bedriver sådan verksamhet underlåter</w:t>
            </w:r>
            <w:r w:rsidRPr="00154088">
              <w:t xml:space="preserve"> att ge till</w:t>
            </w:r>
            <w:r>
              <w:softHyphen/>
            </w:r>
            <w:r w:rsidRPr="00154088">
              <w:t>gång till en handling eller att lämna en upplysning i fall som avses i 16</w:t>
            </w:r>
            <w:r>
              <w:t> §</w:t>
            </w:r>
            <w:r w:rsidRPr="00154088">
              <w:t xml:space="preserve"> första eller andra stycket.</w:t>
            </w:r>
          </w:p>
        </w:tc>
        <w:tc>
          <w:tcPr>
            <w:tcW w:w="2500" w:type="pct"/>
            <w:shd w:val="clear" w:color="auto" w:fill="auto"/>
            <w:tcMar>
              <w:right w:w="0" w:type="dxa"/>
            </w:tcMar>
          </w:tcPr>
          <w:p w14:paraId="22035EA6" w14:textId="77777777" w:rsidR="00D67215" w:rsidRPr="001459CE" w:rsidRDefault="00D67215" w:rsidP="00912B18">
            <w:pPr>
              <w:pStyle w:val="Brdtextmedindrag"/>
              <w:rPr>
                <w:iCs/>
              </w:rPr>
            </w:pPr>
            <w:r w:rsidRPr="00154088">
              <w:rPr>
                <w:iCs/>
              </w:rPr>
              <w:t xml:space="preserve">Om den som bedriver </w:t>
            </w:r>
            <w:r w:rsidRPr="008317B9">
              <w:rPr>
                <w:iCs/>
                <w:spacing w:val="-4"/>
              </w:rPr>
              <w:t>kredit</w:t>
            </w:r>
            <w:r w:rsidRPr="008317B9">
              <w:rPr>
                <w:iCs/>
                <w:spacing w:val="-4"/>
              </w:rPr>
              <w:softHyphen/>
              <w:t>upplysningsverksamhet inte full</w:t>
            </w:r>
            <w:r w:rsidRPr="008317B9">
              <w:rPr>
                <w:iCs/>
                <w:spacing w:val="-4"/>
              </w:rPr>
              <w:softHyphen/>
              <w:t>gör</w:t>
            </w:r>
            <w:r w:rsidRPr="00154088">
              <w:rPr>
                <w:iCs/>
              </w:rPr>
              <w:t xml:space="preserve"> sina skyldigheter enligt </w:t>
            </w:r>
            <w:r w:rsidRPr="00154088">
              <w:rPr>
                <w:i/>
              </w:rPr>
              <w:t>5</w:t>
            </w:r>
            <w:r>
              <w:rPr>
                <w:i/>
              </w:rPr>
              <w:t> </w:t>
            </w:r>
            <w:r w:rsidRPr="00154088">
              <w:rPr>
                <w:i/>
              </w:rPr>
              <w:t>b,</w:t>
            </w:r>
            <w:r>
              <w:rPr>
                <w:iCs/>
              </w:rPr>
              <w:t xml:space="preserve"> </w:t>
            </w:r>
            <w:r w:rsidRPr="00154088">
              <w:rPr>
                <w:iCs/>
              </w:rPr>
              <w:t>10, 11 eller 12</w:t>
            </w:r>
            <w:r>
              <w:rPr>
                <w:iCs/>
              </w:rPr>
              <w:t> §</w:t>
            </w:r>
            <w:r w:rsidRPr="00154088">
              <w:rPr>
                <w:iCs/>
              </w:rPr>
              <w:t xml:space="preserve">, får </w:t>
            </w:r>
            <w:r w:rsidRPr="00EC4E9E">
              <w:rPr>
                <w:iCs/>
                <w:spacing w:val="-6"/>
              </w:rPr>
              <w:t>Integritetsskyddsmyn</w:t>
            </w:r>
            <w:r>
              <w:rPr>
                <w:iCs/>
                <w:spacing w:val="-6"/>
              </w:rPr>
              <w:softHyphen/>
            </w:r>
            <w:r w:rsidRPr="00EC4E9E">
              <w:rPr>
                <w:iCs/>
                <w:spacing w:val="-6"/>
              </w:rPr>
              <w:t>digheten förelägga vite</w:t>
            </w:r>
            <w:r w:rsidRPr="00154088">
              <w:rPr>
                <w:iCs/>
              </w:rPr>
              <w:t>. Det</w:t>
            </w:r>
            <w:r>
              <w:rPr>
                <w:iCs/>
              </w:rPr>
              <w:softHyphen/>
            </w:r>
            <w:r w:rsidRPr="00154088">
              <w:rPr>
                <w:iCs/>
              </w:rPr>
              <w:t xml:space="preserve">samma gäller om den som </w:t>
            </w:r>
            <w:r w:rsidRPr="00EC4E9E">
              <w:rPr>
                <w:iCs/>
                <w:spacing w:val="-4"/>
              </w:rPr>
              <w:t>bedriver sådan verksamhet underlåter</w:t>
            </w:r>
            <w:r w:rsidRPr="00154088">
              <w:rPr>
                <w:iCs/>
              </w:rPr>
              <w:t xml:space="preserve"> att ge till</w:t>
            </w:r>
            <w:r>
              <w:rPr>
                <w:iCs/>
              </w:rPr>
              <w:softHyphen/>
            </w:r>
            <w:r w:rsidRPr="00154088">
              <w:rPr>
                <w:iCs/>
              </w:rPr>
              <w:t>gång till en handling eller att lämna en upplysning i fall som avses i 16</w:t>
            </w:r>
            <w:r>
              <w:rPr>
                <w:iCs/>
              </w:rPr>
              <w:t> §</w:t>
            </w:r>
            <w:r w:rsidRPr="00154088">
              <w:rPr>
                <w:iCs/>
              </w:rPr>
              <w:t xml:space="preserve"> första eller andra stycket.</w:t>
            </w:r>
          </w:p>
        </w:tc>
      </w:tr>
    </w:tbl>
    <w:p w14:paraId="6223577E" w14:textId="77777777" w:rsidR="00D67215" w:rsidRDefault="00D67215" w:rsidP="002060BF">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A76D5" w14:paraId="4AE9F004" w14:textId="77777777">
        <w:tc>
          <w:tcPr>
            <w:tcW w:w="2500" w:type="pct"/>
            <w:shd w:val="clear" w:color="auto" w:fill="auto"/>
            <w:tcMar>
              <w:left w:w="0" w:type="dxa"/>
            </w:tcMar>
          </w:tcPr>
          <w:p w14:paraId="00E07962" w14:textId="77777777" w:rsidR="00D67215" w:rsidRPr="00952E98" w:rsidRDefault="00D67215" w:rsidP="00912B18">
            <w:pPr>
              <w:pStyle w:val="Brdtextmedindrag"/>
            </w:pPr>
          </w:p>
        </w:tc>
        <w:tc>
          <w:tcPr>
            <w:tcW w:w="2500" w:type="pct"/>
            <w:shd w:val="clear" w:color="auto" w:fill="auto"/>
            <w:tcMar>
              <w:right w:w="0" w:type="dxa"/>
            </w:tcMar>
          </w:tcPr>
          <w:p w14:paraId="3E9D5AB3" w14:textId="77777777" w:rsidR="00D67215" w:rsidRPr="00670993" w:rsidRDefault="00D67215" w:rsidP="00912B18">
            <w:pPr>
              <w:pStyle w:val="Brdtextmedindrag"/>
              <w:ind w:firstLine="0"/>
              <w:rPr>
                <w:b/>
                <w:bCs/>
                <w:i/>
              </w:rPr>
            </w:pPr>
            <w:r>
              <w:rPr>
                <w:b/>
                <w:bCs/>
                <w:i/>
              </w:rPr>
              <w:t>Bemyndiganden</w:t>
            </w:r>
          </w:p>
          <w:p w14:paraId="35AD646A" w14:textId="77777777" w:rsidR="00D67215" w:rsidRDefault="00D67215" w:rsidP="00912B18">
            <w:pPr>
              <w:pStyle w:val="Brdtextmedindrag"/>
              <w:ind w:firstLine="0"/>
              <w:rPr>
                <w:b/>
                <w:bCs/>
                <w:iCs/>
              </w:rPr>
            </w:pPr>
          </w:p>
          <w:p w14:paraId="57F1FE37" w14:textId="77777777" w:rsidR="00D67215" w:rsidRPr="00F42CD5" w:rsidRDefault="00D67215" w:rsidP="00912B18">
            <w:pPr>
              <w:pStyle w:val="Brdtextmedindrag"/>
              <w:ind w:firstLine="0"/>
              <w:rPr>
                <w:i/>
                <w:iCs/>
              </w:rPr>
            </w:pPr>
            <w:r w:rsidRPr="00F42CD5">
              <w:rPr>
                <w:i/>
                <w:iCs/>
              </w:rPr>
              <w:t>24</w:t>
            </w:r>
            <w:r>
              <w:rPr>
                <w:i/>
                <w:iCs/>
              </w:rPr>
              <w:t> §</w:t>
            </w:r>
          </w:p>
          <w:p w14:paraId="79B2574C" w14:textId="77777777" w:rsidR="00D67215" w:rsidRPr="00F42CD5" w:rsidRDefault="00D67215" w:rsidP="00912B18">
            <w:pPr>
              <w:pStyle w:val="Brdtextmedindrag"/>
              <w:rPr>
                <w:i/>
                <w:iCs/>
              </w:rPr>
            </w:pPr>
            <w:r w:rsidRPr="00F42CD5">
              <w:rPr>
                <w:i/>
                <w:iCs/>
              </w:rPr>
              <w:t>Regeringen eller den myndighet som regeringen bestämmer får meddela föreskrifter om</w:t>
            </w:r>
          </w:p>
          <w:p w14:paraId="49CBFE36" w14:textId="77777777" w:rsidR="00D67215" w:rsidRPr="00F42CD5" w:rsidRDefault="00D67215" w:rsidP="00912B18">
            <w:pPr>
              <w:pStyle w:val="Brdtextmedindrag"/>
              <w:rPr>
                <w:i/>
                <w:iCs/>
              </w:rPr>
            </w:pPr>
            <w:r w:rsidRPr="00EC4E9E">
              <w:rPr>
                <w:i/>
                <w:iCs/>
                <w:spacing w:val="-4"/>
              </w:rPr>
              <w:t>1. vilka närmare krav på ända</w:t>
            </w:r>
            <w:r w:rsidRPr="00EC4E9E">
              <w:rPr>
                <w:i/>
                <w:iCs/>
                <w:spacing w:val="-4"/>
              </w:rPr>
              <w:softHyphen/>
              <w:t>målsenlig</w:t>
            </w:r>
            <w:r w:rsidRPr="00F42CD5">
              <w:rPr>
                <w:i/>
                <w:iCs/>
              </w:rPr>
              <w:t xml:space="preserve"> organisation samt kun</w:t>
            </w:r>
            <w:r>
              <w:rPr>
                <w:i/>
                <w:iCs/>
              </w:rPr>
              <w:softHyphen/>
            </w:r>
            <w:r w:rsidRPr="00F42CD5">
              <w:rPr>
                <w:i/>
                <w:iCs/>
              </w:rPr>
              <w:t xml:space="preserve">skap och erfarenhet som ska </w:t>
            </w:r>
            <w:r>
              <w:rPr>
                <w:i/>
                <w:iCs/>
              </w:rPr>
              <w:t xml:space="preserve">ställas </w:t>
            </w:r>
            <w:r w:rsidRPr="00EC4E9E">
              <w:rPr>
                <w:i/>
                <w:iCs/>
                <w:spacing w:val="-4"/>
              </w:rPr>
              <w:t>på företag enligt 4 b § första stycket,</w:t>
            </w:r>
          </w:p>
          <w:p w14:paraId="31E44458" w14:textId="77777777" w:rsidR="00D67215" w:rsidRPr="00F42CD5" w:rsidRDefault="00D67215" w:rsidP="00912B18">
            <w:pPr>
              <w:pStyle w:val="Brdtextmedindrag"/>
              <w:rPr>
                <w:i/>
                <w:iCs/>
              </w:rPr>
            </w:pPr>
            <w:r>
              <w:rPr>
                <w:i/>
                <w:iCs/>
              </w:rPr>
              <w:t>2. </w:t>
            </w:r>
            <w:r w:rsidRPr="00F42CD5" w:rsidDel="00B81D50">
              <w:rPr>
                <w:i/>
                <w:iCs/>
              </w:rPr>
              <w:t>vad ett företag med tillstånd enligt 4</w:t>
            </w:r>
            <w:r>
              <w:rPr>
                <w:i/>
                <w:iCs/>
              </w:rPr>
              <w:t> a §</w:t>
            </w:r>
            <w:r w:rsidRPr="00F42CD5" w:rsidDel="00B81D50">
              <w:rPr>
                <w:i/>
                <w:iCs/>
              </w:rPr>
              <w:t xml:space="preserve"> ska iaktta för att upp</w:t>
            </w:r>
            <w:r>
              <w:rPr>
                <w:i/>
                <w:iCs/>
              </w:rPr>
              <w:softHyphen/>
            </w:r>
            <w:r w:rsidRPr="00F42CD5" w:rsidDel="00B81D50">
              <w:rPr>
                <w:i/>
                <w:iCs/>
              </w:rPr>
              <w:t xml:space="preserve">fylla </w:t>
            </w:r>
            <w:r w:rsidRPr="00F42CD5">
              <w:rPr>
                <w:i/>
                <w:iCs/>
              </w:rPr>
              <w:t>skyldigheterna enligt 5</w:t>
            </w:r>
            <w:r>
              <w:rPr>
                <w:i/>
                <w:iCs/>
              </w:rPr>
              <w:t> </w:t>
            </w:r>
            <w:r w:rsidRPr="00F42CD5">
              <w:rPr>
                <w:i/>
                <w:iCs/>
              </w:rPr>
              <w:t>b</w:t>
            </w:r>
            <w:r>
              <w:rPr>
                <w:i/>
                <w:iCs/>
              </w:rPr>
              <w:t> §</w:t>
            </w:r>
            <w:r w:rsidRPr="00F42CD5">
              <w:rPr>
                <w:i/>
                <w:iCs/>
              </w:rPr>
              <w:t>,</w:t>
            </w:r>
          </w:p>
          <w:p w14:paraId="1D1EBEEF" w14:textId="77777777" w:rsidR="00D67215" w:rsidRPr="00F42CD5" w:rsidRDefault="00D67215" w:rsidP="00912B18">
            <w:pPr>
              <w:pStyle w:val="Brdtextmedindrag"/>
              <w:rPr>
                <w:i/>
                <w:iCs/>
              </w:rPr>
            </w:pPr>
            <w:r w:rsidRPr="00EC4E9E">
              <w:rPr>
                <w:i/>
                <w:iCs/>
                <w:spacing w:val="-4"/>
              </w:rPr>
              <w:t>3. när rapporteringsskyldigheten</w:t>
            </w:r>
            <w:r>
              <w:rPr>
                <w:i/>
                <w:iCs/>
              </w:rPr>
              <w:t xml:space="preserve"> för företag enligt 2 a § inträder, hur den närmare kan uppfyllas, vilka speci</w:t>
            </w:r>
            <w:r>
              <w:rPr>
                <w:i/>
                <w:iCs/>
              </w:rPr>
              <w:softHyphen/>
              <w:t>fika uppgifter som ska ra</w:t>
            </w:r>
            <w:r w:rsidRPr="00A74D32">
              <w:rPr>
                <w:i/>
                <w:iCs/>
                <w:spacing w:val="-4"/>
              </w:rPr>
              <w:t>pporteras in, hur ofta de ska uppdateras</w:t>
            </w:r>
            <w:r>
              <w:rPr>
                <w:i/>
                <w:iCs/>
              </w:rPr>
              <w:t xml:space="preserve"> och vilken gemensam teknisk standard som ska användas,</w:t>
            </w:r>
          </w:p>
          <w:p w14:paraId="3F8F9DEE" w14:textId="77777777" w:rsidR="00D67215" w:rsidRPr="00380624" w:rsidRDefault="00D67215" w:rsidP="00912B18">
            <w:pPr>
              <w:pStyle w:val="Brdtextmedindrag"/>
              <w:rPr>
                <w:b/>
                <w:bCs/>
                <w:iCs/>
              </w:rPr>
            </w:pPr>
            <w:r w:rsidRPr="00EC4E9E">
              <w:rPr>
                <w:i/>
                <w:iCs/>
                <w:spacing w:val="-4"/>
              </w:rPr>
              <w:lastRenderedPageBreak/>
              <w:t>4. </w:t>
            </w:r>
            <w:r>
              <w:rPr>
                <w:i/>
                <w:iCs/>
                <w:spacing w:val="-4"/>
              </w:rPr>
              <w:t>vilka uppgifter från ett Skri-register som endast får lämnas ut till den registrerade</w:t>
            </w:r>
            <w:r>
              <w:rPr>
                <w:i/>
                <w:iCs/>
              </w:rPr>
              <w:t>.</w:t>
            </w:r>
          </w:p>
        </w:tc>
      </w:tr>
    </w:tbl>
    <w:p w14:paraId="43265BAF" w14:textId="77777777" w:rsidR="00D67215" w:rsidRDefault="00D67215" w:rsidP="002060BF">
      <w:pPr>
        <w:pStyle w:val="Slutstreck"/>
      </w:pPr>
      <w:r w:rsidRPr="00660EEA">
        <w:lastRenderedPageBreak/>
        <w:t>                      </w:t>
      </w:r>
    </w:p>
    <w:p w14:paraId="31982C3B" w14:textId="77777777" w:rsidR="00D67215" w:rsidRPr="00AB0232" w:rsidRDefault="00D67215" w:rsidP="002060BF">
      <w:pPr>
        <w:pStyle w:val="Brdtextmedindrag"/>
      </w:pPr>
      <w:r w:rsidRPr="00AB0232">
        <w:t xml:space="preserve">Denna lag träder i kraft </w:t>
      </w:r>
    </w:p>
    <w:p w14:paraId="35E59D3D" w14:textId="77777777" w:rsidR="00D67215" w:rsidRDefault="00D67215" w:rsidP="002060BF">
      <w:pPr>
        <w:pStyle w:val="Brdtextmedindrag"/>
      </w:pPr>
      <w:r w:rsidRPr="00AB0232">
        <w:t>a)</w:t>
      </w:r>
      <w:r>
        <w:t> </w:t>
      </w:r>
      <w:r w:rsidRPr="00AB0232">
        <w:t>den 1</w:t>
      </w:r>
      <w:r>
        <w:t> </w:t>
      </w:r>
      <w:r w:rsidRPr="00AB0232">
        <w:t>januari 2025 i fråga om 2, 4</w:t>
      </w:r>
      <w:r>
        <w:t> </w:t>
      </w:r>
      <w:r w:rsidRPr="00AB0232">
        <w:t>a, 4</w:t>
      </w:r>
      <w:r>
        <w:t> </w:t>
      </w:r>
      <w:r w:rsidRPr="00AB0232">
        <w:t>b, 14 och 24</w:t>
      </w:r>
      <w:r>
        <w:t> §</w:t>
      </w:r>
      <w:r w:rsidRPr="00AB0232">
        <w:t>§,</w:t>
      </w:r>
    </w:p>
    <w:p w14:paraId="5CDABBED" w14:textId="7C43EB74" w:rsidR="00D67215" w:rsidRDefault="00D67215" w:rsidP="00DC722A">
      <w:pPr>
        <w:pStyle w:val="Brdtextmedindrag"/>
      </w:pPr>
      <w:r>
        <w:t>b) </w:t>
      </w:r>
      <w:r w:rsidRPr="00AB0232">
        <w:t>i övrigt den dag som regeringen bestämmer.</w:t>
      </w:r>
    </w:p>
    <w:p w14:paraId="01150329" w14:textId="77777777" w:rsidR="00D67215" w:rsidRDefault="00D67215" w:rsidP="002060BF">
      <w:pPr>
        <w:pStyle w:val="Brdtextmedindrag"/>
        <w:sectPr w:rsidR="00D67215" w:rsidSect="002060BF">
          <w:headerReference w:type="even" r:id="rId61"/>
          <w:headerReference w:type="default" r:id="rId62"/>
          <w:footerReference w:type="even" r:id="rId63"/>
          <w:footerReference w:type="default" r:id="rId64"/>
          <w:footerReference w:type="first" r:id="rId65"/>
          <w:footnotePr>
            <w:numRestart w:val="eachSect"/>
          </w:footnotePr>
          <w:pgSz w:w="9356" w:h="13721" w:code="9"/>
          <w:pgMar w:top="794" w:right="2438" w:bottom="1191" w:left="1021" w:header="0" w:footer="709" w:gutter="0"/>
          <w:cols w:space="708"/>
          <w:docGrid w:linePitch="360"/>
        </w:sectPr>
      </w:pPr>
    </w:p>
    <w:p w14:paraId="1A596590" w14:textId="29D605F6" w:rsidR="00D67215" w:rsidRDefault="00D67215" w:rsidP="00DE3188">
      <w:pPr>
        <w:pStyle w:val="Rubrik2utannumrering"/>
        <w:spacing w:before="0"/>
        <w:ind w:left="900" w:hanging="900"/>
      </w:pPr>
      <w:r>
        <w:lastRenderedPageBreak/>
        <w:t>3</w:t>
      </w:r>
      <w:r>
        <w:tab/>
      </w:r>
      <w:r w:rsidRPr="002060BF">
        <w:t>Förslag till lag om ändring i inkassolagen (1974:182)</w:t>
      </w:r>
    </w:p>
    <w:p w14:paraId="487BC2FB" w14:textId="77777777" w:rsidR="00D67215" w:rsidRPr="00533A5E" w:rsidRDefault="00D67215" w:rsidP="002060BF">
      <w:pPr>
        <w:pStyle w:val="Brdtext"/>
      </w:pPr>
      <w:r w:rsidRPr="00533A5E">
        <w:t>Härigenom föreskrivs i fråga om inkassolagen (1974:182)</w:t>
      </w:r>
    </w:p>
    <w:p w14:paraId="4EF3E050" w14:textId="77777777" w:rsidR="00D67215" w:rsidRPr="00533A5E" w:rsidRDefault="00D67215" w:rsidP="002060BF">
      <w:pPr>
        <w:pStyle w:val="Brdtextmedindrag"/>
        <w:rPr>
          <w:i/>
          <w:iCs/>
        </w:rPr>
      </w:pPr>
      <w:r w:rsidRPr="00533A5E">
        <w:rPr>
          <w:i/>
          <w:iCs/>
        </w:rPr>
        <w:t xml:space="preserve">dels </w:t>
      </w:r>
      <w:r w:rsidRPr="00533A5E">
        <w:t>att 15</w:t>
      </w:r>
      <w:r>
        <w:t> §</w:t>
      </w:r>
      <w:r w:rsidRPr="00533A5E">
        <w:t xml:space="preserve"> ska ha följande lydelse, </w:t>
      </w:r>
    </w:p>
    <w:p w14:paraId="7CF141B0" w14:textId="77777777" w:rsidR="00D67215" w:rsidRPr="00F073DE" w:rsidRDefault="00D67215" w:rsidP="002060BF">
      <w:pPr>
        <w:pStyle w:val="Brdtextmedindrag"/>
      </w:pPr>
      <w:r w:rsidRPr="00533A5E">
        <w:rPr>
          <w:i/>
          <w:iCs/>
        </w:rPr>
        <w:t xml:space="preserve">dels </w:t>
      </w:r>
      <w:r w:rsidRPr="00533A5E">
        <w:t>att det i lagen ska införas en ny paragraf, 11</w:t>
      </w:r>
      <w:r>
        <w:t> a §</w:t>
      </w:r>
      <w:r w:rsidRPr="00533A5E">
        <w:t xml:space="preserve">, och närmast före </w:t>
      </w:r>
      <w:r>
        <w:t xml:space="preserve">11 a § </w:t>
      </w:r>
      <w:r w:rsidRPr="00533A5E">
        <w:t>en ny rubrik av följande lydelse.</w:t>
      </w:r>
    </w:p>
    <w:p w14:paraId="4E71FAF7" w14:textId="77777777" w:rsidR="00D67215" w:rsidRDefault="00D67215" w:rsidP="002060BF">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EA76D5" w14:paraId="6580DA68" w14:textId="77777777">
        <w:tc>
          <w:tcPr>
            <w:tcW w:w="2500" w:type="pct"/>
            <w:shd w:val="clear" w:color="auto" w:fill="auto"/>
            <w:tcMar>
              <w:left w:w="0" w:type="dxa"/>
            </w:tcMar>
          </w:tcPr>
          <w:p w14:paraId="05B5C3A7" w14:textId="77777777" w:rsidR="00D67215" w:rsidRPr="005B0E77" w:rsidRDefault="00D67215" w:rsidP="00912B18">
            <w:pPr>
              <w:pStyle w:val="Brdtext"/>
              <w:rPr>
                <w:i/>
              </w:rPr>
            </w:pPr>
            <w:r w:rsidRPr="005B0E77">
              <w:rPr>
                <w:i/>
              </w:rPr>
              <w:t>Nuvarande lydelse</w:t>
            </w:r>
          </w:p>
        </w:tc>
        <w:tc>
          <w:tcPr>
            <w:tcW w:w="2500" w:type="pct"/>
            <w:shd w:val="clear" w:color="auto" w:fill="auto"/>
            <w:tcMar>
              <w:right w:w="0" w:type="dxa"/>
            </w:tcMar>
          </w:tcPr>
          <w:p w14:paraId="291FA30E" w14:textId="77777777" w:rsidR="00D67215" w:rsidRPr="005B0E77" w:rsidRDefault="00D67215" w:rsidP="00912B18">
            <w:pPr>
              <w:pStyle w:val="Brdtext"/>
              <w:rPr>
                <w:i/>
              </w:rPr>
            </w:pPr>
            <w:r w:rsidRPr="005B0E77">
              <w:rPr>
                <w:i/>
              </w:rPr>
              <w:t>Föreslagen lydelse</w:t>
            </w:r>
          </w:p>
        </w:tc>
      </w:tr>
    </w:tbl>
    <w:p w14:paraId="651DAFCB" w14:textId="77777777" w:rsidR="00D67215" w:rsidRPr="008317B9" w:rsidRDefault="00D67215" w:rsidP="002060BF">
      <w:pPr>
        <w:pStyle w:val="Brdtext"/>
      </w:pPr>
    </w:p>
    <w:tbl>
      <w:tblPr>
        <w:tblW w:w="5000" w:type="pct"/>
        <w:tblLook w:val="0600" w:firstRow="0" w:lastRow="0" w:firstColumn="0" w:lastColumn="0" w:noHBand="1" w:noVBand="1"/>
      </w:tblPr>
      <w:tblGrid>
        <w:gridCol w:w="2948"/>
        <w:gridCol w:w="2949"/>
      </w:tblGrid>
      <w:tr w:rsidR="00EA76D5" w14:paraId="1B47A658" w14:textId="77777777">
        <w:tc>
          <w:tcPr>
            <w:tcW w:w="2500" w:type="pct"/>
            <w:shd w:val="clear" w:color="auto" w:fill="auto"/>
            <w:tcMar>
              <w:left w:w="0" w:type="dxa"/>
            </w:tcMar>
          </w:tcPr>
          <w:p w14:paraId="3EEDD9C9" w14:textId="77777777" w:rsidR="00D67215" w:rsidRPr="003D0584" w:rsidRDefault="00D67215" w:rsidP="00912B18">
            <w:pPr>
              <w:pStyle w:val="Brdtextmedindrag"/>
              <w:ind w:firstLine="0"/>
              <w:rPr>
                <w:b/>
                <w:bCs/>
              </w:rPr>
            </w:pPr>
          </w:p>
        </w:tc>
        <w:tc>
          <w:tcPr>
            <w:tcW w:w="2500" w:type="pct"/>
            <w:shd w:val="clear" w:color="auto" w:fill="auto"/>
            <w:tcMar>
              <w:right w:w="0" w:type="dxa"/>
            </w:tcMar>
          </w:tcPr>
          <w:p w14:paraId="45C8C218" w14:textId="77777777" w:rsidR="00D67215" w:rsidRPr="009C49F2" w:rsidRDefault="00D67215" w:rsidP="00912B18">
            <w:pPr>
              <w:pStyle w:val="Brdtextmedindrag"/>
              <w:ind w:firstLine="0"/>
              <w:rPr>
                <w:b/>
                <w:bCs/>
                <w:i/>
                <w:iCs/>
              </w:rPr>
            </w:pPr>
            <w:r w:rsidRPr="009C49F2">
              <w:rPr>
                <w:b/>
                <w:bCs/>
                <w:i/>
                <w:iCs/>
              </w:rPr>
              <w:t>Rapporteringsskyldighet</w:t>
            </w:r>
          </w:p>
          <w:p w14:paraId="41CAF6E6" w14:textId="77777777" w:rsidR="00D67215" w:rsidRDefault="00D67215" w:rsidP="00912B18">
            <w:pPr>
              <w:pStyle w:val="Brdtextmedindrag"/>
              <w:ind w:firstLine="0"/>
              <w:rPr>
                <w:i/>
                <w:iCs/>
              </w:rPr>
            </w:pPr>
          </w:p>
          <w:p w14:paraId="226EA9C7" w14:textId="77777777" w:rsidR="00D67215" w:rsidRDefault="00D67215" w:rsidP="00912B18">
            <w:pPr>
              <w:pStyle w:val="Brdtextmedindrag"/>
              <w:ind w:firstLine="0"/>
              <w:rPr>
                <w:i/>
                <w:iCs/>
              </w:rPr>
            </w:pPr>
            <w:r w:rsidRPr="001E41BD">
              <w:rPr>
                <w:i/>
                <w:iCs/>
              </w:rPr>
              <w:t>1</w:t>
            </w:r>
            <w:r>
              <w:rPr>
                <w:i/>
                <w:iCs/>
              </w:rPr>
              <w:t>1 a §</w:t>
            </w:r>
          </w:p>
          <w:p w14:paraId="0A73F111" w14:textId="77777777" w:rsidR="00D67215" w:rsidRPr="00C861FB" w:rsidRDefault="00D67215" w:rsidP="00912B18">
            <w:pPr>
              <w:pStyle w:val="Brdtextmedindrag"/>
              <w:rPr>
                <w:i/>
                <w:iCs/>
                <w:spacing w:val="-2"/>
              </w:rPr>
            </w:pPr>
            <w:r w:rsidRPr="00C861FB">
              <w:rPr>
                <w:i/>
                <w:iCs/>
                <w:spacing w:val="-2"/>
              </w:rPr>
              <w:t>Den som bedriver verksamhet enligt denna lag och som har över</w:t>
            </w:r>
            <w:r w:rsidRPr="00C861FB">
              <w:rPr>
                <w:i/>
                <w:iCs/>
                <w:spacing w:val="-2"/>
              </w:rPr>
              <w:softHyphen/>
              <w:t>tagit en fordran för indrivning, ska rapportera skuld- och kreditinfor</w:t>
            </w:r>
            <w:r w:rsidRPr="00C861FB">
              <w:rPr>
                <w:i/>
                <w:iCs/>
                <w:spacing w:val="-2"/>
              </w:rPr>
              <w:softHyphen/>
              <w:t>mation till de företag som har till</w:t>
            </w:r>
            <w:r>
              <w:rPr>
                <w:i/>
                <w:iCs/>
                <w:spacing w:val="-2"/>
              </w:rPr>
              <w:softHyphen/>
            </w:r>
            <w:r w:rsidRPr="00C861FB">
              <w:rPr>
                <w:i/>
                <w:iCs/>
                <w:spacing w:val="-2"/>
              </w:rPr>
              <w:t>stånd enligt 4 a § kreditupplysnings</w:t>
            </w:r>
            <w:r>
              <w:rPr>
                <w:i/>
                <w:iCs/>
                <w:spacing w:val="-2"/>
              </w:rPr>
              <w:softHyphen/>
            </w:r>
            <w:r w:rsidRPr="00C861FB">
              <w:rPr>
                <w:i/>
                <w:iCs/>
                <w:spacing w:val="-2"/>
              </w:rPr>
              <w:t>lagen (1973:1173) enligt vad som sägs i den lagen och i kreditupp</w:t>
            </w:r>
            <w:r>
              <w:rPr>
                <w:i/>
                <w:iCs/>
                <w:spacing w:val="-2"/>
              </w:rPr>
              <w:softHyphen/>
            </w:r>
            <w:r w:rsidRPr="00C861FB">
              <w:rPr>
                <w:i/>
                <w:iCs/>
                <w:spacing w:val="-2"/>
              </w:rPr>
              <w:t>lysningsförordningen (2025:000).</w:t>
            </w:r>
          </w:p>
          <w:p w14:paraId="1CF3CE61" w14:textId="77777777" w:rsidR="00D67215" w:rsidRPr="001E41BD" w:rsidRDefault="00D67215" w:rsidP="00912B18">
            <w:pPr>
              <w:pStyle w:val="Brdtextmedindrag"/>
              <w:rPr>
                <w:i/>
                <w:iCs/>
              </w:rPr>
            </w:pPr>
            <w:r w:rsidRPr="00C861FB">
              <w:rPr>
                <w:i/>
                <w:iCs/>
                <w:spacing w:val="-2"/>
              </w:rPr>
              <w:t>Detsamma gäller också den som har förvärvat en kreditfordran från någon som avses i första stycket, samt för förvärvare i senare led.</w:t>
            </w:r>
          </w:p>
        </w:tc>
      </w:tr>
    </w:tbl>
    <w:p w14:paraId="6B440A7A" w14:textId="408E309B" w:rsidR="00D67215" w:rsidRDefault="00D67215" w:rsidP="002060BF">
      <w:pPr>
        <w:pStyle w:val="Brdtextmedindrag"/>
        <w:spacing w:before="270"/>
        <w:ind w:firstLine="0"/>
        <w:jc w:val="center"/>
      </w:pPr>
      <w:r>
        <w:t>15 §</w:t>
      </w:r>
      <w:r>
        <w:rPr>
          <w:rStyle w:val="Fotnotsreferens"/>
        </w:rPr>
        <w:footnoteReference w:id="21"/>
      </w:r>
    </w:p>
    <w:p w14:paraId="2C52E787" w14:textId="77777777" w:rsidR="00D67215" w:rsidRDefault="00D67215" w:rsidP="002060BF">
      <w:pPr>
        <w:pStyle w:val="Brdtextmedindrag"/>
      </w:pPr>
      <w:r>
        <w:t>Om Integritetsskyddsmyndighetens tillsyn föranleder det, kan myndig</w:t>
      </w:r>
      <w:r>
        <w:softHyphen/>
        <w:t>heten meddela föreskrifter om hur inkassoverksamheten ska bedrivas och om skyl</w:t>
      </w:r>
      <w:r>
        <w:softHyphen/>
        <w:t>dighet att anmäla ändring av förhållanden som har haft betydelse för tillståndet att bedriva inkassoverksamheten. Föreskrifter om hur inkassoverk</w:t>
      </w:r>
      <w:r>
        <w:softHyphen/>
        <w:t>samheten ska bedrivas får förenas med vite.</w:t>
      </w:r>
    </w:p>
    <w:p w14:paraId="0388ED9A" w14:textId="77777777" w:rsidR="00D67215" w:rsidRDefault="00D67215" w:rsidP="002060BF">
      <w:pPr>
        <w:pStyle w:val="Brdtextmedindrag"/>
      </w:pPr>
      <w:r>
        <w:t>O</w:t>
      </w:r>
      <w:r w:rsidRPr="002B351A">
        <w:rPr>
          <w:spacing w:val="-2"/>
        </w:rPr>
        <w:t>m den som har fått tillstånd att bedriva inkassoverksamhet åsido</w:t>
      </w:r>
      <w:r w:rsidRPr="002B351A">
        <w:rPr>
          <w:spacing w:val="-2"/>
        </w:rPr>
        <w:softHyphen/>
        <w:t>sätter</w:t>
      </w:r>
      <w:r>
        <w:t xml:space="preserve"> någon bestämmelse i denna lag eller föreskrift som har med</w:t>
      </w:r>
      <w:r>
        <w:softHyphen/>
        <w:t>delats med stöd av lagen och inte vidtar rättelse, eller om förutsätt</w:t>
      </w:r>
      <w:r>
        <w:softHyphen/>
        <w:t>ningarna för tillståndet i övrigt inte längre är uppfyllda, får Integ</w:t>
      </w:r>
      <w:r>
        <w:softHyphen/>
        <w:t>ritetsskyddsmyndigheten återkalla tillståndet.</w:t>
      </w:r>
    </w:p>
    <w:tbl>
      <w:tblPr>
        <w:tblW w:w="5000" w:type="pct"/>
        <w:tblLook w:val="0600" w:firstRow="0" w:lastRow="0" w:firstColumn="0" w:lastColumn="0" w:noHBand="1" w:noVBand="1"/>
      </w:tblPr>
      <w:tblGrid>
        <w:gridCol w:w="2948"/>
        <w:gridCol w:w="2949"/>
      </w:tblGrid>
      <w:tr w:rsidR="00EA76D5" w14:paraId="7759E4D3" w14:textId="77777777">
        <w:tc>
          <w:tcPr>
            <w:tcW w:w="2500" w:type="pct"/>
            <w:shd w:val="clear" w:color="auto" w:fill="auto"/>
            <w:tcMar>
              <w:left w:w="0" w:type="dxa"/>
            </w:tcMar>
          </w:tcPr>
          <w:p w14:paraId="370FF254" w14:textId="77777777" w:rsidR="00D67215" w:rsidRDefault="00D67215" w:rsidP="00912B18">
            <w:pPr>
              <w:pStyle w:val="Brdtextmedindrag"/>
            </w:pPr>
          </w:p>
        </w:tc>
        <w:tc>
          <w:tcPr>
            <w:tcW w:w="2500" w:type="pct"/>
            <w:shd w:val="clear" w:color="auto" w:fill="auto"/>
            <w:tcMar>
              <w:right w:w="0" w:type="dxa"/>
            </w:tcMar>
          </w:tcPr>
          <w:p w14:paraId="79D061FE" w14:textId="77777777" w:rsidR="00D67215" w:rsidRPr="00D533F0" w:rsidRDefault="00D67215" w:rsidP="00912B18">
            <w:pPr>
              <w:pStyle w:val="Brdtextmedindrag"/>
              <w:rPr>
                <w:i/>
                <w:iCs/>
              </w:rPr>
            </w:pPr>
            <w:r>
              <w:rPr>
                <w:i/>
                <w:iCs/>
              </w:rPr>
              <w:t>Den som inte uppfyller sin rap</w:t>
            </w:r>
            <w:r>
              <w:rPr>
                <w:i/>
                <w:iCs/>
              </w:rPr>
              <w:softHyphen/>
              <w:t>porteringsskyldighet enligt 11 a § sk</w:t>
            </w:r>
            <w:r w:rsidRPr="002B351A">
              <w:rPr>
                <w:i/>
                <w:iCs/>
                <w:spacing w:val="-4"/>
              </w:rPr>
              <w:t>a föreläggas att fullgöra den. Före</w:t>
            </w:r>
            <w:r w:rsidRPr="002B351A">
              <w:rPr>
                <w:i/>
                <w:iCs/>
                <w:spacing w:val="-4"/>
              </w:rPr>
              <w:softHyphen/>
              <w:t>läggandet</w:t>
            </w:r>
            <w:r w:rsidRPr="008317B9">
              <w:rPr>
                <w:i/>
                <w:iCs/>
                <w:spacing w:val="-4"/>
              </w:rPr>
              <w:t xml:space="preserve"> får förenas med vite.</w:t>
            </w:r>
          </w:p>
        </w:tc>
      </w:tr>
    </w:tbl>
    <w:p w14:paraId="6E13DE2B" w14:textId="77777777" w:rsidR="00D67215" w:rsidRDefault="00D67215" w:rsidP="002060BF">
      <w:pPr>
        <w:pStyle w:val="Slutstreck"/>
      </w:pPr>
      <w:r w:rsidRPr="00660EEA">
        <w:t>                      </w:t>
      </w:r>
    </w:p>
    <w:p w14:paraId="0B3F0C10" w14:textId="77777777" w:rsidR="00D67215" w:rsidRDefault="00D67215" w:rsidP="002060BF">
      <w:pPr>
        <w:pStyle w:val="Brdtextmedindrag"/>
      </w:pPr>
      <w:r>
        <w:t xml:space="preserve">Denna lag träder i </w:t>
      </w:r>
      <w:r w:rsidRPr="00AB0232">
        <w:t>kraft den dag som regeringen bestämmer.</w:t>
      </w:r>
    </w:p>
    <w:p w14:paraId="4A6FC0FD" w14:textId="77777777" w:rsidR="00D67215" w:rsidRDefault="00D67215" w:rsidP="002060BF">
      <w:pPr>
        <w:pStyle w:val="Brdtext"/>
        <w:sectPr w:rsidR="00D67215" w:rsidSect="002060BF">
          <w:headerReference w:type="even" r:id="rId66"/>
          <w:headerReference w:type="default" r:id="rId67"/>
          <w:footerReference w:type="even" r:id="rId68"/>
          <w:footerReference w:type="default" r:id="rId69"/>
          <w:footerReference w:type="first" r:id="rId70"/>
          <w:footnotePr>
            <w:numRestart w:val="eachSect"/>
          </w:footnotePr>
          <w:pgSz w:w="9356" w:h="13721" w:code="9"/>
          <w:pgMar w:top="794" w:right="2438" w:bottom="1191" w:left="1021" w:header="0" w:footer="709" w:gutter="0"/>
          <w:cols w:space="708"/>
          <w:docGrid w:linePitch="360"/>
        </w:sectPr>
      </w:pPr>
    </w:p>
    <w:p w14:paraId="277FA91F" w14:textId="1E22C39D" w:rsidR="00D67215" w:rsidRDefault="00D67215" w:rsidP="00DC722A">
      <w:pPr>
        <w:pStyle w:val="Rubrik2utannumrering"/>
        <w:spacing w:before="0"/>
        <w:ind w:left="900" w:hanging="900"/>
      </w:pPr>
      <w:r>
        <w:lastRenderedPageBreak/>
        <w:t>4</w:t>
      </w:r>
      <w:r>
        <w:tab/>
      </w:r>
      <w:r w:rsidRPr="002060BF">
        <w:t>Förslag till lag om ändring i lagen (1990:746) om betalningsföreläggande och handräckning</w:t>
      </w:r>
    </w:p>
    <w:p w14:paraId="0FA25D86" w14:textId="77777777" w:rsidR="00D67215" w:rsidRDefault="00D67215" w:rsidP="002060BF">
      <w:pPr>
        <w:pStyle w:val="Brdtext"/>
      </w:pPr>
      <w:r w:rsidRPr="009A0A24">
        <w:t xml:space="preserve">Härigenom föreskrivs </w:t>
      </w:r>
      <w:r>
        <w:t xml:space="preserve">att </w:t>
      </w:r>
      <w:r w:rsidRPr="009A0A24">
        <w:t>11 och 23</w:t>
      </w:r>
      <w:r>
        <w:t> §</w:t>
      </w:r>
      <w:r w:rsidRPr="009A0A24">
        <w:t>§ lagen (1990:746) om betalnings</w:t>
      </w:r>
      <w:r>
        <w:softHyphen/>
      </w:r>
      <w:r w:rsidRPr="009A0A24">
        <w:t>föreläggande och handräckning ska ha följande lydels</w:t>
      </w:r>
      <w:r>
        <w:t>e</w:t>
      </w:r>
      <w:r w:rsidRPr="009A0A24">
        <w:t>.</w:t>
      </w:r>
    </w:p>
    <w:p w14:paraId="62EA8C49" w14:textId="77777777" w:rsidR="00D67215" w:rsidRPr="006E3D6B" w:rsidRDefault="00D67215" w:rsidP="002060BF">
      <w:pPr>
        <w:pStyle w:val="Brdtextmedindrag"/>
      </w:pPr>
    </w:p>
    <w:tbl>
      <w:tblPr>
        <w:tblW w:w="5000" w:type="pct"/>
        <w:tblLook w:val="0600" w:firstRow="0" w:lastRow="0" w:firstColumn="0" w:lastColumn="0" w:noHBand="1" w:noVBand="1"/>
      </w:tblPr>
      <w:tblGrid>
        <w:gridCol w:w="2948"/>
        <w:gridCol w:w="2949"/>
      </w:tblGrid>
      <w:tr w:rsidR="00EA76D5" w14:paraId="0A60B959" w14:textId="77777777">
        <w:tc>
          <w:tcPr>
            <w:tcW w:w="2500" w:type="pct"/>
            <w:shd w:val="clear" w:color="auto" w:fill="auto"/>
            <w:tcMar>
              <w:left w:w="0" w:type="dxa"/>
            </w:tcMar>
          </w:tcPr>
          <w:p w14:paraId="5B14A59C" w14:textId="77777777" w:rsidR="00D67215" w:rsidRPr="007815CE" w:rsidRDefault="00D67215" w:rsidP="00912B18">
            <w:pPr>
              <w:pStyle w:val="Brdtext"/>
              <w:rPr>
                <w:i/>
              </w:rPr>
            </w:pPr>
            <w:r w:rsidRPr="007815CE">
              <w:rPr>
                <w:i/>
              </w:rPr>
              <w:t>Nuvarande lydelse</w:t>
            </w:r>
          </w:p>
        </w:tc>
        <w:tc>
          <w:tcPr>
            <w:tcW w:w="2500" w:type="pct"/>
            <w:shd w:val="clear" w:color="auto" w:fill="auto"/>
            <w:tcMar>
              <w:right w:w="0" w:type="dxa"/>
            </w:tcMar>
          </w:tcPr>
          <w:p w14:paraId="42222A63" w14:textId="77777777" w:rsidR="00D67215" w:rsidRPr="007815CE" w:rsidRDefault="00D67215" w:rsidP="00912B18">
            <w:pPr>
              <w:pStyle w:val="Brdtext"/>
              <w:rPr>
                <w:i/>
              </w:rPr>
            </w:pPr>
            <w:r w:rsidRPr="007815CE">
              <w:rPr>
                <w:i/>
              </w:rPr>
              <w:t>Föreslagen lydelse</w:t>
            </w:r>
          </w:p>
        </w:tc>
      </w:tr>
    </w:tbl>
    <w:p w14:paraId="0C65395F" w14:textId="77777777" w:rsidR="00D67215" w:rsidRPr="00D60755" w:rsidRDefault="00D67215" w:rsidP="002060BF">
      <w:pPr>
        <w:pStyle w:val="Brdtext"/>
        <w:spacing w:before="270"/>
        <w:jc w:val="center"/>
      </w:pPr>
      <w:r>
        <w:t>11 §</w:t>
      </w:r>
    </w:p>
    <w:tbl>
      <w:tblPr>
        <w:tblW w:w="5000" w:type="pct"/>
        <w:tblLook w:val="0600" w:firstRow="0" w:lastRow="0" w:firstColumn="0" w:lastColumn="0" w:noHBand="1" w:noVBand="1"/>
      </w:tblPr>
      <w:tblGrid>
        <w:gridCol w:w="2948"/>
        <w:gridCol w:w="2949"/>
      </w:tblGrid>
      <w:tr w:rsidR="00EA76D5" w14:paraId="3BB351EA" w14:textId="77777777">
        <w:tc>
          <w:tcPr>
            <w:tcW w:w="2500" w:type="pct"/>
            <w:shd w:val="clear" w:color="auto" w:fill="auto"/>
            <w:tcMar>
              <w:left w:w="0" w:type="dxa"/>
            </w:tcMar>
          </w:tcPr>
          <w:p w14:paraId="2256BA1F" w14:textId="77777777" w:rsidR="00D67215" w:rsidRPr="000A2718" w:rsidRDefault="00D67215" w:rsidP="00912B18">
            <w:pPr>
              <w:pStyle w:val="Brdtextmedindrag"/>
            </w:pPr>
            <w:r w:rsidRPr="000A2718">
              <w:t>I en ansökan om betalningsföre</w:t>
            </w:r>
            <w:r w:rsidRPr="000A2718">
              <w:softHyphen/>
              <w:t xml:space="preserve">läggande </w:t>
            </w:r>
            <w:r w:rsidRPr="000A2718">
              <w:rPr>
                <w:i/>
                <w:iCs/>
              </w:rPr>
              <w:t>skall</w:t>
            </w:r>
            <w:r w:rsidRPr="000A2718">
              <w:t xml:space="preserve"> </w:t>
            </w:r>
            <w:r w:rsidRPr="000A2718">
              <w:rPr>
                <w:i/>
                <w:iCs/>
              </w:rPr>
              <w:t>anges</w:t>
            </w:r>
            <w:r w:rsidRPr="000A2718">
              <w:t xml:space="preserve"> </w:t>
            </w:r>
            <w:r w:rsidRPr="000A2718">
              <w:rPr>
                <w:i/>
                <w:iCs/>
              </w:rPr>
              <w:t>fordringens</w:t>
            </w:r>
            <w:r w:rsidRPr="000A2718">
              <w:t xml:space="preserve"> belopp, förfallodagen och den ränta som begärs.</w:t>
            </w:r>
          </w:p>
        </w:tc>
        <w:tc>
          <w:tcPr>
            <w:tcW w:w="2500" w:type="pct"/>
            <w:shd w:val="clear" w:color="auto" w:fill="auto"/>
            <w:tcMar>
              <w:right w:w="0" w:type="dxa"/>
            </w:tcMar>
          </w:tcPr>
          <w:p w14:paraId="742EEB1C" w14:textId="77777777" w:rsidR="00D67215" w:rsidRPr="000A2718" w:rsidRDefault="00D67215" w:rsidP="00912B18">
            <w:pPr>
              <w:pStyle w:val="Brdtextmedindrag"/>
            </w:pPr>
            <w:r w:rsidRPr="000A2718">
              <w:t>I en ansökan om betalningsföre</w:t>
            </w:r>
            <w:r w:rsidRPr="000A2718">
              <w:softHyphen/>
              <w:t xml:space="preserve">läggande </w:t>
            </w:r>
            <w:r w:rsidRPr="000A2718">
              <w:rPr>
                <w:i/>
                <w:iCs/>
              </w:rPr>
              <w:t>ska fordrans</w:t>
            </w:r>
            <w:r w:rsidRPr="000A2718">
              <w:t xml:space="preserve"> belopp, för</w:t>
            </w:r>
            <w:r w:rsidRPr="000A2718">
              <w:softHyphen/>
              <w:t xml:space="preserve">fallodagen och den ränta som begärs </w:t>
            </w:r>
            <w:r w:rsidRPr="000A2718">
              <w:rPr>
                <w:i/>
                <w:iCs/>
              </w:rPr>
              <w:t>anges</w:t>
            </w:r>
            <w:r w:rsidRPr="000A2718">
              <w:t>.</w:t>
            </w:r>
          </w:p>
        </w:tc>
      </w:tr>
      <w:tr w:rsidR="00EA76D5" w14:paraId="695A5BE4" w14:textId="77777777">
        <w:tc>
          <w:tcPr>
            <w:tcW w:w="2500" w:type="pct"/>
            <w:shd w:val="clear" w:color="auto" w:fill="auto"/>
            <w:tcMar>
              <w:left w:w="0" w:type="dxa"/>
            </w:tcMar>
          </w:tcPr>
          <w:p w14:paraId="2D5B75CC" w14:textId="77777777" w:rsidR="00D67215" w:rsidRDefault="00D67215" w:rsidP="00912B18">
            <w:pPr>
              <w:pStyle w:val="Brdtextmedindrag"/>
            </w:pPr>
            <w:r w:rsidRPr="002B4541">
              <w:rPr>
                <w:spacing w:val="-6"/>
              </w:rPr>
              <w:t>Begär sökanden dröjsmålsränta</w:t>
            </w:r>
            <w:r>
              <w:t xml:space="preserve"> </w:t>
            </w:r>
            <w:r w:rsidRPr="002B4541">
              <w:rPr>
                <w:spacing w:val="-5"/>
              </w:rPr>
              <w:t xml:space="preserve">på </w:t>
            </w:r>
            <w:r w:rsidRPr="002B4541">
              <w:rPr>
                <w:i/>
                <w:iCs/>
                <w:spacing w:val="-5"/>
              </w:rPr>
              <w:t>huvudfordringen</w:t>
            </w:r>
            <w:r w:rsidRPr="002B4541">
              <w:rPr>
                <w:spacing w:val="-5"/>
              </w:rPr>
              <w:t xml:space="preserve">, behöver </w:t>
            </w:r>
            <w:r w:rsidRPr="002B4541">
              <w:rPr>
                <w:spacing w:val="-6"/>
              </w:rPr>
              <w:t>grun</w:t>
            </w:r>
            <w:r w:rsidRPr="002B4541">
              <w:rPr>
                <w:spacing w:val="-6"/>
              </w:rPr>
              <w:softHyphen/>
              <w:t>den för ränteyrkandet anges endast</w:t>
            </w:r>
            <w:r w:rsidRPr="009A0A24">
              <w:t xml:space="preserve"> om det avser högre ränta än som följer av räntelagen (1975:635). Framgår det inte av </w:t>
            </w:r>
            <w:r w:rsidRPr="009A0A24">
              <w:rPr>
                <w:i/>
                <w:iCs/>
              </w:rPr>
              <w:t xml:space="preserve">ansökningen </w:t>
            </w:r>
            <w:r w:rsidRPr="009A0A24">
              <w:t xml:space="preserve">från vilken dag räntan yrkas, </w:t>
            </w:r>
            <w:r w:rsidRPr="009A0A24">
              <w:rPr>
                <w:i/>
                <w:iCs/>
              </w:rPr>
              <w:t>skall</w:t>
            </w:r>
            <w:r w:rsidRPr="009A0A24">
              <w:t xml:space="preserve"> yrkandet anses gälla ränta från de</w:t>
            </w:r>
            <w:r w:rsidRPr="002B4541">
              <w:rPr>
                <w:spacing w:val="-4"/>
              </w:rPr>
              <w:t xml:space="preserve">n dag då </w:t>
            </w:r>
            <w:r w:rsidRPr="002B4541">
              <w:rPr>
                <w:i/>
                <w:iCs/>
                <w:spacing w:val="-4"/>
              </w:rPr>
              <w:t>ansök</w:t>
            </w:r>
            <w:r>
              <w:rPr>
                <w:i/>
                <w:iCs/>
                <w:spacing w:val="-4"/>
              </w:rPr>
              <w:softHyphen/>
            </w:r>
            <w:r w:rsidRPr="002B4541">
              <w:rPr>
                <w:i/>
                <w:iCs/>
                <w:spacing w:val="-4"/>
              </w:rPr>
              <w:t>ningen</w:t>
            </w:r>
            <w:r w:rsidRPr="002B4541">
              <w:rPr>
                <w:spacing w:val="-4"/>
              </w:rPr>
              <w:t xml:space="preserve"> delges sva</w:t>
            </w:r>
            <w:r w:rsidRPr="002B4541">
              <w:rPr>
                <w:spacing w:val="-4"/>
              </w:rPr>
              <w:softHyphen/>
              <w:t>randen</w:t>
            </w:r>
            <w:r w:rsidRPr="009A0A24">
              <w:t>.</w:t>
            </w:r>
          </w:p>
        </w:tc>
        <w:tc>
          <w:tcPr>
            <w:tcW w:w="2500" w:type="pct"/>
            <w:shd w:val="clear" w:color="auto" w:fill="auto"/>
            <w:tcMar>
              <w:right w:w="0" w:type="dxa"/>
            </w:tcMar>
          </w:tcPr>
          <w:p w14:paraId="28C2EA2E" w14:textId="77777777" w:rsidR="00D67215" w:rsidRPr="00251077" w:rsidRDefault="00D67215" w:rsidP="00912B18">
            <w:pPr>
              <w:pStyle w:val="Brdtextmedindrag"/>
            </w:pPr>
            <w:r w:rsidRPr="002B4541">
              <w:rPr>
                <w:spacing w:val="-6"/>
              </w:rPr>
              <w:t>Begär sökanden dröjsmålsränta</w:t>
            </w:r>
            <w:r w:rsidRPr="009A0A24">
              <w:t xml:space="preserve"> på </w:t>
            </w:r>
            <w:r w:rsidRPr="009A0A24">
              <w:rPr>
                <w:i/>
                <w:iCs/>
              </w:rPr>
              <w:t>huvudfordran</w:t>
            </w:r>
            <w:r w:rsidRPr="009A0A24">
              <w:t xml:space="preserve">, behöver </w:t>
            </w:r>
            <w:r w:rsidRPr="002B4541">
              <w:rPr>
                <w:spacing w:val="-6"/>
              </w:rPr>
              <w:t>grun</w:t>
            </w:r>
            <w:r w:rsidRPr="002B4541">
              <w:rPr>
                <w:spacing w:val="-6"/>
              </w:rPr>
              <w:softHyphen/>
              <w:t>den för ränteyrkandet anges endast</w:t>
            </w:r>
            <w:r w:rsidRPr="009A0A24">
              <w:t xml:space="preserve"> om det avser högre ränta än som följer av räntelagen (1975:635). Framgår det inte av </w:t>
            </w:r>
            <w:r w:rsidRPr="009A0A24">
              <w:rPr>
                <w:i/>
                <w:iCs/>
              </w:rPr>
              <w:t xml:space="preserve">ansökan </w:t>
            </w:r>
            <w:r w:rsidRPr="009A0A24">
              <w:t xml:space="preserve">från vilken dag räntan yrkas, </w:t>
            </w:r>
            <w:r w:rsidRPr="009A0A24">
              <w:rPr>
                <w:i/>
                <w:iCs/>
              </w:rPr>
              <w:t>ska</w:t>
            </w:r>
            <w:r w:rsidRPr="009A0A24">
              <w:t xml:space="preserve"> </w:t>
            </w:r>
            <w:r w:rsidRPr="001D178D">
              <w:t xml:space="preserve">yrkandet anses gälla ränta från den dag då </w:t>
            </w:r>
            <w:r w:rsidRPr="001D178D">
              <w:rPr>
                <w:i/>
                <w:iCs/>
              </w:rPr>
              <w:t>ansökan</w:t>
            </w:r>
            <w:r w:rsidRPr="001D178D">
              <w:t xml:space="preserve"> delges sva</w:t>
            </w:r>
            <w:r w:rsidRPr="001D178D">
              <w:softHyphen/>
              <w:t>randen</w:t>
            </w:r>
            <w:r w:rsidRPr="009A0A24">
              <w:t>.</w:t>
            </w:r>
          </w:p>
        </w:tc>
      </w:tr>
      <w:tr w:rsidR="00EA76D5" w14:paraId="4A842A85" w14:textId="77777777">
        <w:tc>
          <w:tcPr>
            <w:tcW w:w="2500" w:type="pct"/>
            <w:shd w:val="clear" w:color="auto" w:fill="auto"/>
            <w:tcMar>
              <w:left w:w="0" w:type="dxa"/>
            </w:tcMar>
          </w:tcPr>
          <w:p w14:paraId="57EFB0B6" w14:textId="77777777" w:rsidR="00D67215" w:rsidRDefault="00D67215" w:rsidP="00912B18">
            <w:pPr>
              <w:pStyle w:val="Brdtext"/>
            </w:pPr>
          </w:p>
        </w:tc>
        <w:tc>
          <w:tcPr>
            <w:tcW w:w="2500" w:type="pct"/>
            <w:shd w:val="clear" w:color="auto" w:fill="auto"/>
            <w:tcMar>
              <w:right w:w="0" w:type="dxa"/>
            </w:tcMar>
          </w:tcPr>
          <w:p w14:paraId="215B1CD9" w14:textId="77777777" w:rsidR="00D67215" w:rsidRPr="004D72ED" w:rsidRDefault="00D67215" w:rsidP="00912B18">
            <w:pPr>
              <w:pStyle w:val="Brdtextmedindrag"/>
              <w:rPr>
                <w:i/>
                <w:iCs/>
              </w:rPr>
            </w:pPr>
            <w:r w:rsidRPr="004D72ED">
              <w:rPr>
                <w:i/>
                <w:iCs/>
              </w:rPr>
              <w:t xml:space="preserve">I </w:t>
            </w:r>
            <w:r>
              <w:rPr>
                <w:i/>
                <w:iCs/>
              </w:rPr>
              <w:t>en</w:t>
            </w:r>
            <w:r w:rsidRPr="004D72ED">
              <w:rPr>
                <w:i/>
                <w:iCs/>
              </w:rPr>
              <w:t xml:space="preserve"> ansökan ska det anges om fordran grundar sig på en kredit för vilken bestämmelserna om </w:t>
            </w:r>
            <w:r>
              <w:rPr>
                <w:i/>
                <w:iCs/>
              </w:rPr>
              <w:t xml:space="preserve">ett </w:t>
            </w:r>
            <w:r w:rsidRPr="004D72ED">
              <w:rPr>
                <w:i/>
                <w:iCs/>
              </w:rPr>
              <w:t>räntetak</w:t>
            </w:r>
            <w:r>
              <w:rPr>
                <w:i/>
                <w:iCs/>
              </w:rPr>
              <w:t xml:space="preserve"> och</w:t>
            </w:r>
            <w:r w:rsidRPr="004D72ED">
              <w:rPr>
                <w:i/>
                <w:iCs/>
              </w:rPr>
              <w:t xml:space="preserve"> </w:t>
            </w:r>
            <w:r>
              <w:rPr>
                <w:i/>
                <w:iCs/>
              </w:rPr>
              <w:t xml:space="preserve">ett </w:t>
            </w:r>
            <w:r w:rsidRPr="004D72ED">
              <w:rPr>
                <w:i/>
                <w:iCs/>
              </w:rPr>
              <w:t>absolut kostnads</w:t>
            </w:r>
            <w:r>
              <w:rPr>
                <w:i/>
                <w:iCs/>
              </w:rPr>
              <w:softHyphen/>
            </w:r>
            <w:r w:rsidRPr="004D72ED">
              <w:rPr>
                <w:i/>
                <w:iCs/>
              </w:rPr>
              <w:t>tak i 19</w:t>
            </w:r>
            <w:r>
              <w:rPr>
                <w:i/>
                <w:iCs/>
              </w:rPr>
              <w:t> </w:t>
            </w:r>
            <w:r w:rsidRPr="004D72ED">
              <w:rPr>
                <w:i/>
                <w:iCs/>
              </w:rPr>
              <w:t>a–</w:t>
            </w:r>
            <w:r>
              <w:rPr>
                <w:i/>
                <w:iCs/>
              </w:rPr>
              <w:t>b §</w:t>
            </w:r>
            <w:r w:rsidRPr="004D72ED">
              <w:rPr>
                <w:i/>
                <w:iCs/>
              </w:rPr>
              <w:t>§ konsumentkredit</w:t>
            </w:r>
            <w:r>
              <w:rPr>
                <w:i/>
                <w:iCs/>
              </w:rPr>
              <w:softHyphen/>
            </w:r>
            <w:r w:rsidRPr="004D72ED">
              <w:rPr>
                <w:i/>
                <w:iCs/>
              </w:rPr>
              <w:t>lagen (2010:1846) är tillämpliga. Sökan</w:t>
            </w:r>
            <w:r>
              <w:rPr>
                <w:i/>
                <w:iCs/>
              </w:rPr>
              <w:softHyphen/>
            </w:r>
            <w:r w:rsidRPr="004D72ED">
              <w:rPr>
                <w:i/>
                <w:iCs/>
              </w:rPr>
              <w:t>den ska även ange det be</w:t>
            </w:r>
            <w:r>
              <w:rPr>
                <w:i/>
                <w:iCs/>
              </w:rPr>
              <w:softHyphen/>
            </w:r>
            <w:r w:rsidRPr="004D72ED">
              <w:rPr>
                <w:i/>
                <w:iCs/>
              </w:rPr>
              <w:t xml:space="preserve">lopp </w:t>
            </w:r>
            <w:r>
              <w:rPr>
                <w:i/>
                <w:iCs/>
              </w:rPr>
              <w:t xml:space="preserve">som </w:t>
            </w:r>
            <w:r w:rsidRPr="004D72ED">
              <w:rPr>
                <w:i/>
                <w:iCs/>
              </w:rPr>
              <w:t>kostnaderna högst får uppgå till enligt 19</w:t>
            </w:r>
            <w:r>
              <w:rPr>
                <w:i/>
                <w:iCs/>
              </w:rPr>
              <w:t> </w:t>
            </w:r>
            <w:r w:rsidRPr="004D72ED">
              <w:rPr>
                <w:i/>
                <w:iCs/>
              </w:rPr>
              <w:t>b</w:t>
            </w:r>
            <w:r>
              <w:rPr>
                <w:i/>
                <w:iCs/>
              </w:rPr>
              <w:t> §</w:t>
            </w:r>
            <w:r w:rsidRPr="004D72ED">
              <w:rPr>
                <w:i/>
                <w:iCs/>
              </w:rPr>
              <w:t xml:space="preserve"> samma lag, samt </w:t>
            </w:r>
            <w:r>
              <w:rPr>
                <w:i/>
                <w:iCs/>
              </w:rPr>
              <w:t>vilket belopp</w:t>
            </w:r>
            <w:r w:rsidRPr="004D72ED">
              <w:rPr>
                <w:i/>
                <w:iCs/>
              </w:rPr>
              <w:t xml:space="preserve"> som återstår för svaranden att betala innan </w:t>
            </w:r>
            <w:r>
              <w:rPr>
                <w:i/>
                <w:iCs/>
              </w:rPr>
              <w:t>taket för kostna</w:t>
            </w:r>
            <w:r>
              <w:rPr>
                <w:i/>
                <w:iCs/>
              </w:rPr>
              <w:softHyphen/>
              <w:t>derna</w:t>
            </w:r>
            <w:r w:rsidRPr="004D72ED">
              <w:rPr>
                <w:i/>
                <w:iCs/>
              </w:rPr>
              <w:t xml:space="preserve"> nås.</w:t>
            </w:r>
          </w:p>
        </w:tc>
      </w:tr>
    </w:tbl>
    <w:p w14:paraId="09361A6F" w14:textId="77777777" w:rsidR="00D67215" w:rsidRDefault="00D67215" w:rsidP="002060BF">
      <w:pPr>
        <w:pStyle w:val="Brdtext"/>
        <w:spacing w:before="270"/>
        <w:jc w:val="center"/>
      </w:pPr>
      <w:r>
        <w:t>23 §</w:t>
      </w:r>
      <w:r>
        <w:rPr>
          <w:rStyle w:val="Fotnotsreferens"/>
        </w:rPr>
        <w:footnoteReference w:id="22"/>
      </w:r>
    </w:p>
    <w:tbl>
      <w:tblPr>
        <w:tblW w:w="5000" w:type="pct"/>
        <w:tblLook w:val="0600" w:firstRow="0" w:lastRow="0" w:firstColumn="0" w:lastColumn="0" w:noHBand="1" w:noVBand="1"/>
      </w:tblPr>
      <w:tblGrid>
        <w:gridCol w:w="2948"/>
        <w:gridCol w:w="2949"/>
      </w:tblGrid>
      <w:tr w:rsidR="00EA76D5" w14:paraId="3F8665CA" w14:textId="77777777">
        <w:tc>
          <w:tcPr>
            <w:tcW w:w="2500" w:type="pct"/>
            <w:shd w:val="clear" w:color="auto" w:fill="auto"/>
            <w:tcMar>
              <w:left w:w="0" w:type="dxa"/>
            </w:tcMar>
          </w:tcPr>
          <w:p w14:paraId="7BA0D642" w14:textId="77777777" w:rsidR="00D67215" w:rsidRDefault="00D67215" w:rsidP="00912B18">
            <w:pPr>
              <w:pStyle w:val="Brdtextmedindrag"/>
            </w:pPr>
            <w:r w:rsidRPr="00EF6F2A">
              <w:t>Om det kan antas att sökan</w:t>
            </w:r>
            <w:r>
              <w:softHyphen/>
            </w:r>
            <w:r w:rsidRPr="00EF6F2A">
              <w:t>dens yrkande i ett mål om be</w:t>
            </w:r>
            <w:r>
              <w:softHyphen/>
            </w:r>
            <w:r w:rsidRPr="00EF6F2A">
              <w:t>talnings</w:t>
            </w:r>
            <w:r>
              <w:softHyphen/>
            </w:r>
            <w:r w:rsidRPr="00EF6F2A">
              <w:t>föreläggande eller vanlig handräck</w:t>
            </w:r>
            <w:r>
              <w:softHyphen/>
            </w:r>
            <w:r w:rsidRPr="00EF6F2A">
              <w:t xml:space="preserve">ning är ogrundat eller </w:t>
            </w:r>
            <w:r w:rsidRPr="002B351A">
              <w:rPr>
                <w:spacing w:val="-6"/>
              </w:rPr>
              <w:t xml:space="preserve">obefogat, ska </w:t>
            </w:r>
            <w:r w:rsidRPr="002B351A">
              <w:rPr>
                <w:i/>
                <w:iCs/>
                <w:spacing w:val="-6"/>
              </w:rPr>
              <w:t>ansökningen</w:t>
            </w:r>
            <w:r w:rsidRPr="002B351A">
              <w:rPr>
                <w:spacing w:val="-6"/>
              </w:rPr>
              <w:t xml:space="preserve"> behandla</w:t>
            </w:r>
            <w:r w:rsidRPr="002B351A">
              <w:rPr>
                <w:spacing w:val="-4"/>
              </w:rPr>
              <w:t>s som om svaran</w:t>
            </w:r>
            <w:r>
              <w:rPr>
                <w:spacing w:val="-4"/>
              </w:rPr>
              <w:softHyphen/>
            </w:r>
            <w:r w:rsidRPr="002B351A">
              <w:rPr>
                <w:spacing w:val="-4"/>
              </w:rPr>
              <w:t>den bestritt den</w:t>
            </w:r>
            <w:r w:rsidRPr="00EF6F2A">
              <w:t>.</w:t>
            </w:r>
          </w:p>
        </w:tc>
        <w:tc>
          <w:tcPr>
            <w:tcW w:w="2500" w:type="pct"/>
            <w:shd w:val="clear" w:color="auto" w:fill="auto"/>
            <w:tcMar>
              <w:right w:w="0" w:type="dxa"/>
            </w:tcMar>
          </w:tcPr>
          <w:p w14:paraId="64489C2F" w14:textId="77777777" w:rsidR="00D67215" w:rsidRPr="00251077" w:rsidRDefault="00D67215" w:rsidP="00912B18">
            <w:pPr>
              <w:pStyle w:val="Brdtextmedindrag"/>
            </w:pPr>
            <w:r w:rsidRPr="00EF6F2A">
              <w:t>Om det kan antas att sökan</w:t>
            </w:r>
            <w:r>
              <w:softHyphen/>
            </w:r>
            <w:r w:rsidRPr="00EF6F2A">
              <w:t>dens yrkande i ett mål om be</w:t>
            </w:r>
            <w:r>
              <w:softHyphen/>
            </w:r>
            <w:r w:rsidRPr="00EF6F2A">
              <w:t>talnings</w:t>
            </w:r>
            <w:r>
              <w:softHyphen/>
            </w:r>
            <w:r w:rsidRPr="00EF6F2A">
              <w:t>föreläggande eller vanlig handräck</w:t>
            </w:r>
            <w:r>
              <w:softHyphen/>
            </w:r>
            <w:r w:rsidRPr="00EF6F2A">
              <w:t xml:space="preserve">ning är ogrundat eller obefogat, ska </w:t>
            </w:r>
            <w:r w:rsidRPr="00FD2DEC">
              <w:rPr>
                <w:i/>
                <w:iCs/>
              </w:rPr>
              <w:t>ansökan</w:t>
            </w:r>
            <w:r w:rsidRPr="00EF6F2A">
              <w:t xml:space="preserve"> behandlas som om svaran</w:t>
            </w:r>
            <w:r>
              <w:softHyphen/>
            </w:r>
            <w:r w:rsidRPr="00EF6F2A">
              <w:t>den bestritt den.</w:t>
            </w:r>
          </w:p>
        </w:tc>
      </w:tr>
    </w:tbl>
    <w:p w14:paraId="22EBA19C" w14:textId="77777777" w:rsidR="00D67215" w:rsidRDefault="00D67215" w:rsidP="002060BF">
      <w:pPr>
        <w:pStyle w:val="Brdtextmedindrag"/>
      </w:pPr>
      <w:r>
        <w:t>Ett yrkande om ersättning för åtgärder som avses i 2 eller 3 § lagen (1981:739) om ersättning för inkassokostnader m.m. eller om ersättning enligt 4 a § samma lag ska alltid antas vara ogrundat eller obefogat, i den mån ersättningen inte kan utgå enligt den lagen.</w:t>
      </w:r>
    </w:p>
    <w:tbl>
      <w:tblPr>
        <w:tblW w:w="5000" w:type="pct"/>
        <w:tblLook w:val="0600" w:firstRow="0" w:lastRow="0" w:firstColumn="0" w:lastColumn="0" w:noHBand="1" w:noVBand="1"/>
      </w:tblPr>
      <w:tblGrid>
        <w:gridCol w:w="2948"/>
        <w:gridCol w:w="2949"/>
      </w:tblGrid>
      <w:tr w:rsidR="00EA76D5" w14:paraId="21FBC3C9" w14:textId="77777777">
        <w:tc>
          <w:tcPr>
            <w:tcW w:w="2500" w:type="pct"/>
            <w:shd w:val="clear" w:color="auto" w:fill="auto"/>
            <w:tcMar>
              <w:left w:w="0" w:type="dxa"/>
            </w:tcMar>
          </w:tcPr>
          <w:p w14:paraId="44A3B02B" w14:textId="77777777" w:rsidR="00D67215" w:rsidRDefault="00D67215" w:rsidP="00912B18">
            <w:pPr>
              <w:pStyle w:val="Brdtext"/>
            </w:pPr>
          </w:p>
        </w:tc>
        <w:tc>
          <w:tcPr>
            <w:tcW w:w="2500" w:type="pct"/>
            <w:shd w:val="clear" w:color="auto" w:fill="auto"/>
            <w:tcMar>
              <w:right w:w="0" w:type="dxa"/>
            </w:tcMar>
          </w:tcPr>
          <w:p w14:paraId="56AA3AEF" w14:textId="77777777" w:rsidR="00D67215" w:rsidRPr="004D72ED" w:rsidRDefault="00D67215" w:rsidP="00912B18">
            <w:pPr>
              <w:pStyle w:val="Brdtextmedindrag"/>
              <w:rPr>
                <w:i/>
                <w:iCs/>
              </w:rPr>
            </w:pPr>
            <w:r w:rsidRPr="001D178D">
              <w:rPr>
                <w:i/>
                <w:iCs/>
                <w:spacing w:val="-2"/>
              </w:rPr>
              <w:t xml:space="preserve">Ett yrkande om </w:t>
            </w:r>
            <w:r w:rsidRPr="001D178D">
              <w:rPr>
                <w:i/>
                <w:spacing w:val="-2"/>
              </w:rPr>
              <w:t>ränta eller kost</w:t>
            </w:r>
            <w:r w:rsidRPr="001D178D">
              <w:rPr>
                <w:i/>
                <w:spacing w:val="-2"/>
              </w:rPr>
              <w:softHyphen/>
              <w:t>nader</w:t>
            </w:r>
            <w:r w:rsidRPr="004D72ED">
              <w:rPr>
                <w:i/>
                <w:iCs/>
              </w:rPr>
              <w:t xml:space="preserve"> ska alltid antas vara ogrun</w:t>
            </w:r>
            <w:r>
              <w:rPr>
                <w:i/>
                <w:iCs/>
              </w:rPr>
              <w:softHyphen/>
            </w:r>
            <w:r w:rsidRPr="004D72ED">
              <w:rPr>
                <w:i/>
                <w:iCs/>
              </w:rPr>
              <w:lastRenderedPageBreak/>
              <w:t>dat eller obefogat</w:t>
            </w:r>
            <w:r>
              <w:rPr>
                <w:i/>
                <w:iCs/>
              </w:rPr>
              <w:t xml:space="preserve"> om</w:t>
            </w:r>
            <w:r w:rsidRPr="004D72ED">
              <w:rPr>
                <w:i/>
                <w:iCs/>
              </w:rPr>
              <w:t xml:space="preserve"> yrkandet överstiger</w:t>
            </w:r>
            <w:r>
              <w:rPr>
                <w:i/>
                <w:iCs/>
              </w:rPr>
              <w:t xml:space="preserve"> de begränsningar som gäller enligt</w:t>
            </w:r>
            <w:r w:rsidRPr="004D72ED">
              <w:rPr>
                <w:i/>
                <w:iCs/>
              </w:rPr>
              <w:t xml:space="preserve"> 19</w:t>
            </w:r>
            <w:r>
              <w:rPr>
                <w:i/>
                <w:iCs/>
              </w:rPr>
              <w:t> </w:t>
            </w:r>
            <w:r w:rsidRPr="004D72ED">
              <w:rPr>
                <w:i/>
                <w:iCs/>
              </w:rPr>
              <w:t>a–</w:t>
            </w:r>
            <w:r>
              <w:rPr>
                <w:i/>
                <w:iCs/>
              </w:rPr>
              <w:t>b §</w:t>
            </w:r>
            <w:r w:rsidRPr="004D72ED">
              <w:rPr>
                <w:i/>
                <w:iCs/>
              </w:rPr>
              <w:t>§ konsu</w:t>
            </w:r>
            <w:r w:rsidRPr="002B351A">
              <w:rPr>
                <w:i/>
                <w:iCs/>
                <w:spacing w:val="-6"/>
              </w:rPr>
              <w:t>ment</w:t>
            </w:r>
            <w:r>
              <w:rPr>
                <w:i/>
                <w:iCs/>
                <w:spacing w:val="-6"/>
              </w:rPr>
              <w:softHyphen/>
            </w:r>
            <w:r w:rsidRPr="002B351A">
              <w:rPr>
                <w:i/>
                <w:iCs/>
                <w:spacing w:val="-6"/>
              </w:rPr>
              <w:t>kreditlagen (2010:1846) och</w:t>
            </w:r>
            <w:r>
              <w:rPr>
                <w:i/>
                <w:iCs/>
              </w:rPr>
              <w:t xml:space="preserve"> om yrkandet avser en sådan</w:t>
            </w:r>
            <w:r w:rsidRPr="004D72ED">
              <w:rPr>
                <w:i/>
                <w:iCs/>
              </w:rPr>
              <w:t xml:space="preserve"> fordran </w:t>
            </w:r>
            <w:r w:rsidRPr="001D178D">
              <w:rPr>
                <w:i/>
                <w:iCs/>
                <w:spacing w:val="-5"/>
              </w:rPr>
              <w:t>som omfattas av dessa bestämmelser</w:t>
            </w:r>
            <w:r w:rsidRPr="001D178D">
              <w:rPr>
                <w:i/>
                <w:iCs/>
                <w:spacing w:val="-6"/>
              </w:rPr>
              <w:t>.</w:t>
            </w:r>
          </w:p>
        </w:tc>
      </w:tr>
    </w:tbl>
    <w:p w14:paraId="3680754A" w14:textId="77777777" w:rsidR="00D67215" w:rsidRDefault="00D67215" w:rsidP="002060BF">
      <w:pPr>
        <w:pStyle w:val="Slutstreck"/>
      </w:pPr>
      <w:r w:rsidRPr="00660EEA">
        <w:lastRenderedPageBreak/>
        <w:t>                      </w:t>
      </w:r>
    </w:p>
    <w:p w14:paraId="7920637B" w14:textId="77777777" w:rsidR="00D67215" w:rsidRDefault="00D67215" w:rsidP="002060BF">
      <w:pPr>
        <w:pStyle w:val="Brdtextmedindrag"/>
      </w:pPr>
      <w:r>
        <w:t xml:space="preserve">Denna lag träder i </w:t>
      </w:r>
      <w:r w:rsidRPr="00AB0232">
        <w:t>kraft den 1 januari 2025.</w:t>
      </w:r>
    </w:p>
    <w:p w14:paraId="418776AB" w14:textId="77777777" w:rsidR="00D67215" w:rsidRDefault="00D67215" w:rsidP="002060BF">
      <w:pPr>
        <w:pStyle w:val="Brdtext"/>
        <w:sectPr w:rsidR="00D67215" w:rsidSect="002060BF">
          <w:headerReference w:type="even" r:id="rId71"/>
          <w:headerReference w:type="default" r:id="rId72"/>
          <w:footerReference w:type="even" r:id="rId73"/>
          <w:footerReference w:type="default" r:id="rId74"/>
          <w:footerReference w:type="first" r:id="rId75"/>
          <w:footnotePr>
            <w:numRestart w:val="eachSect"/>
          </w:footnotePr>
          <w:pgSz w:w="9356" w:h="13721" w:code="9"/>
          <w:pgMar w:top="794" w:right="2438" w:bottom="1191" w:left="1021" w:header="0" w:footer="709" w:gutter="0"/>
          <w:cols w:space="708"/>
          <w:docGrid w:linePitch="360"/>
        </w:sectPr>
      </w:pPr>
    </w:p>
    <w:p w14:paraId="2BA4B9F2" w14:textId="3C2D27BC" w:rsidR="00D67215" w:rsidRDefault="00D67215" w:rsidP="00DC722A">
      <w:pPr>
        <w:pStyle w:val="Rubrik2utannumrering"/>
        <w:spacing w:before="0"/>
        <w:ind w:left="900" w:hanging="900"/>
      </w:pPr>
      <w:r>
        <w:lastRenderedPageBreak/>
        <w:t>5</w:t>
      </w:r>
      <w:r>
        <w:tab/>
      </w:r>
      <w:r w:rsidRPr="002060BF">
        <w:t>Förslag till lag om ändring i lagen (2004:297) om bank- och finansieringsrörelse</w:t>
      </w:r>
    </w:p>
    <w:p w14:paraId="5AB8CB13" w14:textId="77777777" w:rsidR="00D67215" w:rsidRPr="00513B17" w:rsidRDefault="00D67215" w:rsidP="002060BF">
      <w:pPr>
        <w:pStyle w:val="Brdtext"/>
      </w:pPr>
      <w:r w:rsidRPr="00513B17">
        <w:t xml:space="preserve">Härigenom föreskrivs i fråga om lagen (2004:297) om bank- och finansieringsrörelse </w:t>
      </w:r>
    </w:p>
    <w:p w14:paraId="7E537CC1" w14:textId="77777777" w:rsidR="00D67215" w:rsidRPr="00AB0232" w:rsidRDefault="00D67215" w:rsidP="002060BF">
      <w:pPr>
        <w:pStyle w:val="Brdtextmedindrag"/>
      </w:pPr>
      <w:r w:rsidRPr="00AB0232">
        <w:rPr>
          <w:i/>
          <w:iCs/>
        </w:rPr>
        <w:t xml:space="preserve">dels </w:t>
      </w:r>
      <w:r w:rsidRPr="00AB0232">
        <w:t>att 1</w:t>
      </w:r>
      <w:r>
        <w:t> kap.</w:t>
      </w:r>
      <w:r w:rsidRPr="00AB0232">
        <w:t xml:space="preserve"> 10</w:t>
      </w:r>
      <w:r>
        <w:t> §</w:t>
      </w:r>
      <w:r w:rsidRPr="00AB0232">
        <w:t xml:space="preserve"> och 15</w:t>
      </w:r>
      <w:r>
        <w:t> kap.</w:t>
      </w:r>
      <w:r w:rsidRPr="00AB0232">
        <w:t xml:space="preserve"> 18</w:t>
      </w:r>
      <w:r>
        <w:t> §</w:t>
      </w:r>
      <w:r w:rsidRPr="00AB0232">
        <w:t xml:space="preserve"> ska ha följande lydelse,</w:t>
      </w:r>
    </w:p>
    <w:p w14:paraId="63E5FBAF" w14:textId="77777777" w:rsidR="00D67215" w:rsidRPr="00AB0232" w:rsidRDefault="00D67215" w:rsidP="002060BF">
      <w:pPr>
        <w:pStyle w:val="Brdtextmedindrag"/>
      </w:pPr>
      <w:r w:rsidRPr="00AB0232">
        <w:rPr>
          <w:i/>
          <w:iCs/>
        </w:rPr>
        <w:t>dels</w:t>
      </w:r>
      <w:r w:rsidRPr="00AB0232">
        <w:t xml:space="preserve"> att det ska införas en ny paragraf, 1</w:t>
      </w:r>
      <w:r>
        <w:t> kap.</w:t>
      </w:r>
      <w:r w:rsidRPr="00AB0232">
        <w:t xml:space="preserve"> 11</w:t>
      </w:r>
      <w:r>
        <w:t> a §</w:t>
      </w:r>
      <w:r w:rsidRPr="00AB0232">
        <w:t xml:space="preserve">, och närmast före </w:t>
      </w:r>
      <w:r>
        <w:t xml:space="preserve">1 kap. 11 a § </w:t>
      </w:r>
      <w:r w:rsidRPr="00AB0232">
        <w:t>en rubrik av följande lydelse.</w:t>
      </w:r>
    </w:p>
    <w:p w14:paraId="08F56748" w14:textId="77777777" w:rsidR="00D67215" w:rsidRPr="00F073DE" w:rsidRDefault="00D67215" w:rsidP="002060BF">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A76D5" w14:paraId="5EC14762" w14:textId="77777777">
        <w:tc>
          <w:tcPr>
            <w:tcW w:w="2500" w:type="pct"/>
            <w:shd w:val="clear" w:color="auto" w:fill="auto"/>
            <w:tcMar>
              <w:left w:w="0" w:type="dxa"/>
            </w:tcMar>
          </w:tcPr>
          <w:p w14:paraId="4987EE8D" w14:textId="77777777" w:rsidR="00D67215" w:rsidRPr="005B0E77" w:rsidRDefault="00D67215" w:rsidP="00912B18">
            <w:pPr>
              <w:pStyle w:val="Brdtext"/>
              <w:rPr>
                <w:i/>
              </w:rPr>
            </w:pPr>
            <w:r w:rsidRPr="005B0E77">
              <w:rPr>
                <w:i/>
              </w:rPr>
              <w:t>Nuvarande lydelse</w:t>
            </w:r>
          </w:p>
        </w:tc>
        <w:tc>
          <w:tcPr>
            <w:tcW w:w="2500" w:type="pct"/>
            <w:shd w:val="clear" w:color="auto" w:fill="auto"/>
            <w:tcMar>
              <w:right w:w="0" w:type="dxa"/>
            </w:tcMar>
          </w:tcPr>
          <w:p w14:paraId="7ED7764E" w14:textId="77777777" w:rsidR="00D67215" w:rsidRPr="005B0E77" w:rsidRDefault="00D67215" w:rsidP="00912B18">
            <w:pPr>
              <w:pStyle w:val="Brdtext"/>
              <w:rPr>
                <w:i/>
              </w:rPr>
            </w:pPr>
            <w:r w:rsidRPr="005B0E77">
              <w:rPr>
                <w:i/>
              </w:rPr>
              <w:t>Föreslagen lydelse</w:t>
            </w:r>
          </w:p>
        </w:tc>
      </w:tr>
    </w:tbl>
    <w:p w14:paraId="4DA616C8" w14:textId="77777777" w:rsidR="00D67215" w:rsidRDefault="00D67215" w:rsidP="002060BF">
      <w:pPr>
        <w:pStyle w:val="Brdtext"/>
        <w:spacing w:before="230"/>
        <w:jc w:val="center"/>
        <w:rPr>
          <w:b/>
        </w:rPr>
      </w:pPr>
      <w:r>
        <w:rPr>
          <w:b/>
        </w:rPr>
        <w:t>1 kap.</w:t>
      </w:r>
    </w:p>
    <w:p w14:paraId="77C4DF1A" w14:textId="77777777" w:rsidR="00D67215" w:rsidRDefault="00D67215" w:rsidP="002060BF">
      <w:pPr>
        <w:pStyle w:val="Brdtext"/>
        <w:jc w:val="center"/>
      </w:pPr>
      <w:r>
        <w:t>10 §</w:t>
      </w:r>
      <w:r>
        <w:rPr>
          <w:rStyle w:val="Fotnotsreferens"/>
        </w:rPr>
        <w:footnoteReference w:id="23"/>
      </w:r>
    </w:p>
    <w:p w14:paraId="56AFF097" w14:textId="77777777" w:rsidR="00D67215" w:rsidRDefault="00D67215" w:rsidP="002060BF">
      <w:pPr>
        <w:pStyle w:val="Brdtextmedindrag"/>
      </w:pPr>
      <w:r w:rsidRPr="00F20EEE">
        <w:rPr>
          <w:spacing w:val="-2"/>
        </w:rPr>
        <w:t>Enskildas förhållanden till kreditinstitut får inte obehörigen röjas</w:t>
      </w:r>
      <w:r>
        <w:t>. Detsamma gäller en uppgift i en anmälan eller en utsaga om en miss</w:t>
      </w:r>
      <w:r>
        <w:softHyphen/>
        <w:t>tänkt överträdelse av en bestämmelse som gäller för kreditinstitutets verk</w:t>
      </w:r>
      <w:r>
        <w:softHyphen/>
        <w:t>samhet, om uppgiften kan avslöja anmälarens eller den anmäldes identitet.</w:t>
      </w:r>
    </w:p>
    <w:p w14:paraId="36ADAC58" w14:textId="77777777" w:rsidR="00D67215" w:rsidRDefault="00D67215" w:rsidP="002060BF">
      <w:pPr>
        <w:pStyle w:val="Brdtextmedindrag"/>
      </w:pPr>
      <w:r>
        <w:t>I det allmännas verksamhet tillämpas i stället bestämmelserna i offent</w:t>
      </w:r>
      <w:r>
        <w:softHyphen/>
        <w:t>lighets- och sekretesslagen (2009:400).</w:t>
      </w:r>
    </w:p>
    <w:p w14:paraId="3FB97D7E" w14:textId="77777777" w:rsidR="00D67215" w:rsidRDefault="00D67215" w:rsidP="002060BF">
      <w:pPr>
        <w:pStyle w:val="Brdtextmedindrag"/>
      </w:pPr>
      <w:r>
        <w:t>Ansvar enligt 20 kap. 3 § brottsbalken ska inte följa för den som bryter mot förbudet i första stycket.</w:t>
      </w:r>
    </w:p>
    <w:tbl>
      <w:tblPr>
        <w:tblW w:w="5000" w:type="pct"/>
        <w:tblCellMar>
          <w:left w:w="125" w:type="dxa"/>
          <w:right w:w="125" w:type="dxa"/>
        </w:tblCellMar>
        <w:tblLook w:val="0000" w:firstRow="0" w:lastRow="0" w:firstColumn="0" w:lastColumn="0" w:noHBand="0" w:noVBand="0"/>
      </w:tblPr>
      <w:tblGrid>
        <w:gridCol w:w="2948"/>
        <w:gridCol w:w="2949"/>
      </w:tblGrid>
      <w:tr w:rsidR="00EA76D5" w14:paraId="1AAEA414" w14:textId="77777777">
        <w:tc>
          <w:tcPr>
            <w:tcW w:w="2500" w:type="pct"/>
            <w:shd w:val="clear" w:color="auto" w:fill="auto"/>
            <w:tcMar>
              <w:left w:w="0" w:type="dxa"/>
            </w:tcMar>
          </w:tcPr>
          <w:p w14:paraId="4A10163A" w14:textId="77777777" w:rsidR="00D67215" w:rsidRPr="003F0312" w:rsidRDefault="00D67215" w:rsidP="00912B18">
            <w:pPr>
              <w:pStyle w:val="Brdtextmedindrag"/>
              <w:rPr>
                <w:i/>
                <w:iCs/>
              </w:rPr>
            </w:pPr>
            <w:r w:rsidRPr="003F0312">
              <w:rPr>
                <w:i/>
                <w:iCs/>
              </w:rPr>
              <w:t>I 5</w:t>
            </w:r>
            <w:r>
              <w:rPr>
                <w:i/>
                <w:iCs/>
              </w:rPr>
              <w:t> a §</w:t>
            </w:r>
            <w:r w:rsidRPr="003F0312">
              <w:rPr>
                <w:i/>
                <w:iCs/>
              </w:rPr>
              <w:t xml:space="preserve"> kreditupplysningslagen (1973:1173) finns bestämmelser som innebär att vad som gäller om tystnadsplikt enligt första stycket inte hindrar att uppgifter i vissa </w:t>
            </w:r>
            <w:r w:rsidRPr="002B351A">
              <w:rPr>
                <w:i/>
                <w:iCs/>
                <w:spacing w:val="-4"/>
              </w:rPr>
              <w:t>fall utväxlas för kreditupplysningsända</w:t>
            </w:r>
            <w:r>
              <w:rPr>
                <w:i/>
                <w:iCs/>
                <w:spacing w:val="-4"/>
              </w:rPr>
              <w:softHyphen/>
            </w:r>
            <w:r w:rsidRPr="002B351A">
              <w:rPr>
                <w:i/>
                <w:iCs/>
                <w:spacing w:val="-4"/>
              </w:rPr>
              <w:t>mål</w:t>
            </w:r>
            <w:r w:rsidRPr="003F0312">
              <w:rPr>
                <w:i/>
                <w:iCs/>
              </w:rPr>
              <w:t>.</w:t>
            </w:r>
          </w:p>
        </w:tc>
        <w:tc>
          <w:tcPr>
            <w:tcW w:w="2500" w:type="pct"/>
            <w:shd w:val="clear" w:color="auto" w:fill="auto"/>
            <w:tcMar>
              <w:right w:w="0" w:type="dxa"/>
            </w:tcMar>
          </w:tcPr>
          <w:p w14:paraId="66318589" w14:textId="77777777" w:rsidR="00D67215" w:rsidRDefault="00D67215" w:rsidP="00912B18">
            <w:pPr>
              <w:pStyle w:val="Brdtextmedindrag"/>
            </w:pPr>
          </w:p>
        </w:tc>
      </w:tr>
    </w:tbl>
    <w:p w14:paraId="754373BC" w14:textId="77777777" w:rsidR="00D67215" w:rsidRPr="007A6EF1" w:rsidRDefault="00D67215" w:rsidP="002060BF">
      <w:pPr>
        <w:pStyle w:val="Brdtext"/>
        <w:rPr>
          <w:sz w:val="19"/>
          <w:u w:val="single"/>
        </w:rPr>
      </w:pPr>
    </w:p>
    <w:tbl>
      <w:tblPr>
        <w:tblW w:w="5000" w:type="pct"/>
        <w:tblLook w:val="0600" w:firstRow="0" w:lastRow="0" w:firstColumn="0" w:lastColumn="0" w:noHBand="1" w:noVBand="1"/>
      </w:tblPr>
      <w:tblGrid>
        <w:gridCol w:w="2948"/>
        <w:gridCol w:w="2949"/>
      </w:tblGrid>
      <w:tr w:rsidR="00EA76D5" w14:paraId="38D9580D" w14:textId="77777777">
        <w:tc>
          <w:tcPr>
            <w:tcW w:w="2500" w:type="pct"/>
            <w:shd w:val="clear" w:color="auto" w:fill="auto"/>
            <w:tcMar>
              <w:left w:w="0" w:type="dxa"/>
            </w:tcMar>
          </w:tcPr>
          <w:p w14:paraId="37BBD707" w14:textId="77777777" w:rsidR="00D67215" w:rsidRPr="003F0312" w:rsidRDefault="00D67215" w:rsidP="00912B18">
            <w:pPr>
              <w:pStyle w:val="Brdtextmedindrag"/>
              <w:ind w:firstLine="0"/>
              <w:rPr>
                <w:b/>
                <w:bCs/>
                <w:i/>
                <w:iCs/>
              </w:rPr>
            </w:pPr>
            <w:r w:rsidRPr="003F0312">
              <w:rPr>
                <w:b/>
                <w:bCs/>
                <w:i/>
                <w:iCs/>
              </w:rPr>
              <w:t>Uppgiftsskyldighet</w:t>
            </w:r>
          </w:p>
        </w:tc>
        <w:tc>
          <w:tcPr>
            <w:tcW w:w="2500" w:type="pct"/>
            <w:shd w:val="clear" w:color="auto" w:fill="auto"/>
            <w:tcMar>
              <w:right w:w="0" w:type="dxa"/>
            </w:tcMar>
          </w:tcPr>
          <w:p w14:paraId="3C34F864" w14:textId="77777777" w:rsidR="00D67215" w:rsidRPr="003F0312" w:rsidRDefault="00D67215" w:rsidP="00912B18">
            <w:pPr>
              <w:pStyle w:val="Brdtextmedindrag"/>
              <w:ind w:firstLine="0"/>
              <w:jc w:val="left"/>
              <w:rPr>
                <w:b/>
                <w:bCs/>
                <w:i/>
                <w:iCs/>
              </w:rPr>
            </w:pPr>
            <w:r w:rsidRPr="003F0312">
              <w:rPr>
                <w:b/>
                <w:bCs/>
                <w:i/>
                <w:iCs/>
              </w:rPr>
              <w:t>Uppgifts- och rapporterings</w:t>
            </w:r>
            <w:r w:rsidRPr="003F0312">
              <w:rPr>
                <w:b/>
                <w:bCs/>
                <w:i/>
                <w:iCs/>
              </w:rPr>
              <w:softHyphen/>
              <w:t>skyldighet</w:t>
            </w:r>
          </w:p>
        </w:tc>
      </w:tr>
    </w:tbl>
    <w:p w14:paraId="7E9459F0" w14:textId="77777777" w:rsidR="00D67215" w:rsidRDefault="00D67215" w:rsidP="002060BF">
      <w:pPr>
        <w:pStyle w:val="Brdtext"/>
      </w:pPr>
    </w:p>
    <w:tbl>
      <w:tblPr>
        <w:tblW w:w="5000" w:type="pct"/>
        <w:tblLook w:val="0600" w:firstRow="0" w:lastRow="0" w:firstColumn="0" w:lastColumn="0" w:noHBand="1" w:noVBand="1"/>
      </w:tblPr>
      <w:tblGrid>
        <w:gridCol w:w="2948"/>
        <w:gridCol w:w="2949"/>
      </w:tblGrid>
      <w:tr w:rsidR="00EA76D5" w14:paraId="0513BAD3" w14:textId="77777777">
        <w:tc>
          <w:tcPr>
            <w:tcW w:w="2500" w:type="pct"/>
            <w:shd w:val="clear" w:color="auto" w:fill="auto"/>
            <w:tcMar>
              <w:left w:w="0" w:type="dxa"/>
            </w:tcMar>
          </w:tcPr>
          <w:p w14:paraId="1C4B3A2F" w14:textId="77777777" w:rsidR="00D67215" w:rsidRPr="003D0584" w:rsidRDefault="00D67215" w:rsidP="00912B18">
            <w:pPr>
              <w:pStyle w:val="Brdtextmedindrag"/>
              <w:ind w:firstLine="0"/>
              <w:rPr>
                <w:b/>
                <w:bCs/>
              </w:rPr>
            </w:pPr>
          </w:p>
        </w:tc>
        <w:tc>
          <w:tcPr>
            <w:tcW w:w="2500" w:type="pct"/>
            <w:shd w:val="clear" w:color="auto" w:fill="auto"/>
            <w:tcMar>
              <w:right w:w="0" w:type="dxa"/>
            </w:tcMar>
          </w:tcPr>
          <w:p w14:paraId="0D03E96E" w14:textId="77777777" w:rsidR="00D67215" w:rsidRDefault="00D67215" w:rsidP="00912B18">
            <w:pPr>
              <w:pStyle w:val="Brdtextmedindrag"/>
              <w:ind w:firstLine="0"/>
              <w:rPr>
                <w:i/>
                <w:iCs/>
              </w:rPr>
            </w:pPr>
            <w:r w:rsidRPr="001E41BD">
              <w:rPr>
                <w:i/>
                <w:iCs/>
              </w:rPr>
              <w:t>1</w:t>
            </w:r>
            <w:r>
              <w:rPr>
                <w:i/>
                <w:iCs/>
              </w:rPr>
              <w:t>1 a §</w:t>
            </w:r>
          </w:p>
          <w:p w14:paraId="6A1ED7F5" w14:textId="77777777" w:rsidR="00D67215" w:rsidRPr="00513B17" w:rsidRDefault="00D67215" w:rsidP="00912B18">
            <w:pPr>
              <w:pStyle w:val="Brdtextmedindrag"/>
              <w:rPr>
                <w:i/>
                <w:iCs/>
                <w:spacing w:val="-2"/>
              </w:rPr>
            </w:pPr>
            <w:r>
              <w:rPr>
                <w:i/>
                <w:iCs/>
              </w:rPr>
              <w:t xml:space="preserve">Den som bedriver verksamhet </w:t>
            </w:r>
            <w:r w:rsidRPr="00513B17">
              <w:rPr>
                <w:i/>
                <w:iCs/>
                <w:spacing w:val="-2"/>
              </w:rPr>
              <w:t>enligt denna lag ska rapportera skuld- och kreditinformation till företag med tillstånd enligt 4 a § kreditupplysningslagen (1973:1173) enligt vad som sägs i den nämnda lagen och i kreditupplysningsförord</w:t>
            </w:r>
            <w:r w:rsidRPr="00513B17">
              <w:rPr>
                <w:i/>
                <w:iCs/>
                <w:spacing w:val="-2"/>
              </w:rPr>
              <w:softHyphen/>
              <w:t>ningen (2025:000).</w:t>
            </w:r>
          </w:p>
          <w:p w14:paraId="3C4FB848" w14:textId="77777777" w:rsidR="00D67215" w:rsidRDefault="00D67215" w:rsidP="00912B18">
            <w:pPr>
              <w:pStyle w:val="Brdtextmedindrag"/>
              <w:rPr>
                <w:i/>
                <w:iCs/>
              </w:rPr>
            </w:pPr>
            <w:r>
              <w:rPr>
                <w:i/>
                <w:iCs/>
              </w:rPr>
              <w:t>Detsamma gäller för den som förvärvat en kreditfordran från någon enligt första stycket och för förvär</w:t>
            </w:r>
            <w:r>
              <w:rPr>
                <w:i/>
                <w:iCs/>
              </w:rPr>
              <w:softHyphen/>
              <w:t>vare i senare led.</w:t>
            </w:r>
          </w:p>
          <w:p w14:paraId="595D79AC" w14:textId="77777777" w:rsidR="00D67215" w:rsidRPr="001E41BD" w:rsidRDefault="00D67215" w:rsidP="00912B18">
            <w:pPr>
              <w:pStyle w:val="Brdtextmedindrag"/>
              <w:rPr>
                <w:i/>
                <w:iCs/>
              </w:rPr>
            </w:pPr>
            <w:r>
              <w:rPr>
                <w:i/>
                <w:iCs/>
              </w:rPr>
              <w:t>För en fordran som övertagits för indrivning gäller bestämmel</w:t>
            </w:r>
            <w:r>
              <w:rPr>
                <w:i/>
                <w:iCs/>
              </w:rPr>
              <w:softHyphen/>
              <w:t>serna i inkassolagen (1974:182).</w:t>
            </w:r>
          </w:p>
        </w:tc>
      </w:tr>
    </w:tbl>
    <w:p w14:paraId="2880587B" w14:textId="77777777" w:rsidR="00D67215" w:rsidRDefault="00D67215" w:rsidP="002060BF">
      <w:pPr>
        <w:pStyle w:val="Brdtextmedindrag"/>
        <w:spacing w:before="270"/>
        <w:ind w:firstLine="0"/>
        <w:jc w:val="center"/>
        <w:rPr>
          <w:b/>
          <w:bCs/>
        </w:rPr>
      </w:pPr>
      <w:r>
        <w:rPr>
          <w:b/>
          <w:bCs/>
        </w:rPr>
        <w:lastRenderedPageBreak/>
        <w:t>15 kap.</w:t>
      </w:r>
    </w:p>
    <w:p w14:paraId="5ECF2971" w14:textId="77777777" w:rsidR="00D67215" w:rsidRDefault="00D67215" w:rsidP="002060BF">
      <w:pPr>
        <w:pStyle w:val="Brdtextmedindrag"/>
        <w:ind w:firstLine="0"/>
        <w:jc w:val="center"/>
      </w:pPr>
      <w:r>
        <w:t>18 §</w:t>
      </w:r>
      <w:r>
        <w:rPr>
          <w:rStyle w:val="Fotnotsreferens"/>
        </w:rPr>
        <w:footnoteReference w:id="24"/>
      </w:r>
    </w:p>
    <w:p w14:paraId="4C75CE2F" w14:textId="77777777" w:rsidR="00D67215" w:rsidRDefault="00D67215" w:rsidP="002060BF">
      <w:pPr>
        <w:pStyle w:val="Brdtextmedindrag"/>
      </w:pPr>
      <w:r>
        <w:t>Om någon driver sådan rörelse som omfattas av denna lag utan att vara berättigad till det, ska Finansinspektionen förelägga denne att upphöra med rörelsen. Inspektionen får besluta hur avvecklingen av rörelsen ska ske. I ett föreläggande som ställs till ett svenskt aktie</w:t>
      </w:r>
      <w:r>
        <w:softHyphen/>
        <w:t>bolag eller en svensk ekonomisk förening ska Finansinspektionen upplysa om att rätten efter ansökan av inspektionen kan komma att besluta att bolaget eller föreningen ska gå i likvidation om föreläg</w:t>
      </w:r>
      <w:r>
        <w:softHyphen/>
        <w:t>gandet inte följs.</w:t>
      </w:r>
    </w:p>
    <w:p w14:paraId="5E73BDC2" w14:textId="77777777" w:rsidR="00D67215" w:rsidRDefault="00D67215" w:rsidP="002060BF">
      <w:pPr>
        <w:pStyle w:val="Brdtextmedindrag"/>
      </w:pPr>
      <w:r>
        <w:t>Finansinspektionen får även ingripa mot den som driver rörelsen, genom beslut om sanktionsavgift enligt bestämmelserna i detta kapitel.</w:t>
      </w:r>
    </w:p>
    <w:p w14:paraId="1943AFC5" w14:textId="77777777" w:rsidR="00D67215" w:rsidRDefault="00D67215" w:rsidP="002060BF">
      <w:pPr>
        <w:pStyle w:val="Brdtextmedindrag"/>
      </w:pPr>
      <w:r>
        <w:t>Om det är osäkert om lagen är tillämplig på viss rörelse, får in</w:t>
      </w:r>
      <w:r>
        <w:softHyphen/>
        <w:t>spektionen förelägga den som driver rörelsen att lämna de upplys</w:t>
      </w:r>
      <w:r>
        <w:softHyphen/>
        <w:t>ningar om rörelsen som inspektionen behöver för att bedöma om så är fallet. Vidare är den som är revisor i ett företag skyldig att på begäran av Finansinspektionen lämna sådana upplysningar om före</w:t>
      </w:r>
      <w:r>
        <w:softHyphen/>
        <w:t>tagets rörelse som revisorn fått kännedom om vid fullgörandet av sitt uppdrag.</w:t>
      </w:r>
    </w:p>
    <w:p w14:paraId="54BAC872" w14:textId="77777777" w:rsidR="00D67215" w:rsidRDefault="00D67215" w:rsidP="002060BF">
      <w:pPr>
        <w:pStyle w:val="Brdtextmedindrag"/>
      </w:pPr>
      <w:r w:rsidRPr="00082C54">
        <w:rPr>
          <w:spacing w:val="-2"/>
        </w:rPr>
        <w:t>I fråga om utländska företag får ett föreläggande enligt denna para</w:t>
      </w:r>
      <w:r w:rsidRPr="00082C54">
        <w:rPr>
          <w:spacing w:val="-2"/>
        </w:rPr>
        <w:softHyphen/>
        <w:t>graf</w:t>
      </w:r>
      <w:r>
        <w:t xml:space="preserve"> riktas mot såväl företaget som den som här i landet är verksam för företagets räkning.</w:t>
      </w:r>
    </w:p>
    <w:tbl>
      <w:tblPr>
        <w:tblW w:w="5000" w:type="pct"/>
        <w:tblLook w:val="0600" w:firstRow="0" w:lastRow="0" w:firstColumn="0" w:lastColumn="0" w:noHBand="1" w:noVBand="1"/>
      </w:tblPr>
      <w:tblGrid>
        <w:gridCol w:w="2948"/>
        <w:gridCol w:w="2949"/>
      </w:tblGrid>
      <w:tr w:rsidR="00EA76D5" w14:paraId="62266C26" w14:textId="77777777">
        <w:tc>
          <w:tcPr>
            <w:tcW w:w="2500" w:type="pct"/>
            <w:shd w:val="clear" w:color="auto" w:fill="auto"/>
            <w:tcMar>
              <w:left w:w="0" w:type="dxa"/>
            </w:tcMar>
          </w:tcPr>
          <w:p w14:paraId="1CA899E1" w14:textId="77777777" w:rsidR="00D67215" w:rsidRDefault="00D67215" w:rsidP="00912B18">
            <w:pPr>
              <w:pStyle w:val="Brdtextmedindrag"/>
            </w:pPr>
          </w:p>
        </w:tc>
        <w:tc>
          <w:tcPr>
            <w:tcW w:w="2500" w:type="pct"/>
            <w:shd w:val="clear" w:color="auto" w:fill="auto"/>
            <w:tcMar>
              <w:right w:w="0" w:type="dxa"/>
            </w:tcMar>
          </w:tcPr>
          <w:p w14:paraId="0B2405C3" w14:textId="77777777" w:rsidR="00D67215" w:rsidRPr="00D533F0" w:rsidRDefault="00D67215" w:rsidP="00912B18">
            <w:pPr>
              <w:pStyle w:val="Brdtextmedindrag"/>
              <w:rPr>
                <w:i/>
                <w:iCs/>
              </w:rPr>
            </w:pPr>
            <w:r>
              <w:rPr>
                <w:i/>
                <w:iCs/>
              </w:rPr>
              <w:t xml:space="preserve">Finansinspektionen ska </w:t>
            </w:r>
            <w:r w:rsidRPr="00AB0232">
              <w:rPr>
                <w:i/>
                <w:iCs/>
              </w:rPr>
              <w:t>före</w:t>
            </w:r>
            <w:r>
              <w:rPr>
                <w:i/>
                <w:iCs/>
              </w:rPr>
              <w:softHyphen/>
            </w:r>
            <w:r w:rsidRPr="00AB0232">
              <w:rPr>
                <w:i/>
                <w:iCs/>
              </w:rPr>
              <w:t>lägga den som enligt 1</w:t>
            </w:r>
            <w:r>
              <w:rPr>
                <w:i/>
                <w:iCs/>
              </w:rPr>
              <w:t> kap.</w:t>
            </w:r>
            <w:r w:rsidRPr="00AB0232">
              <w:rPr>
                <w:i/>
                <w:iCs/>
              </w:rPr>
              <w:t xml:space="preserve"> 11</w:t>
            </w:r>
            <w:r>
              <w:rPr>
                <w:i/>
                <w:iCs/>
              </w:rPr>
              <w:t> a §</w:t>
            </w:r>
            <w:r w:rsidRPr="00AB0232">
              <w:rPr>
                <w:i/>
                <w:iCs/>
              </w:rPr>
              <w:t xml:space="preserve"> andra stycket inte uppfyller sin rapporteringsskyldighet</w:t>
            </w:r>
            <w:r>
              <w:rPr>
                <w:i/>
                <w:iCs/>
              </w:rPr>
              <w:t>, och som inte står under myndighetens tills</w:t>
            </w:r>
            <w:r>
              <w:rPr>
                <w:i/>
                <w:iCs/>
              </w:rPr>
              <w:softHyphen/>
              <w:t>yn i övrigt,</w:t>
            </w:r>
            <w:r w:rsidRPr="00AB0232">
              <w:rPr>
                <w:i/>
                <w:iCs/>
              </w:rPr>
              <w:t xml:space="preserve"> att fullgöra den.</w:t>
            </w:r>
          </w:p>
        </w:tc>
      </w:tr>
    </w:tbl>
    <w:p w14:paraId="45A4EEF7" w14:textId="77777777" w:rsidR="00D67215" w:rsidRDefault="00D67215" w:rsidP="002060BF">
      <w:pPr>
        <w:pStyle w:val="Slutstreck"/>
      </w:pPr>
      <w:r w:rsidRPr="00660EEA">
        <w:t>                      </w:t>
      </w:r>
    </w:p>
    <w:p w14:paraId="637063C1" w14:textId="77777777" w:rsidR="00D67215" w:rsidRPr="00DE7A0F" w:rsidRDefault="00D67215" w:rsidP="002060BF">
      <w:pPr>
        <w:pStyle w:val="Brdtextmedindrag"/>
      </w:pPr>
      <w:r>
        <w:t xml:space="preserve">Denna lag träder i </w:t>
      </w:r>
      <w:r w:rsidRPr="00AB0232">
        <w:t>kraft den dag som regeringen bestämmer.</w:t>
      </w:r>
    </w:p>
    <w:p w14:paraId="450527ED" w14:textId="77777777" w:rsidR="00D67215" w:rsidRDefault="00D67215" w:rsidP="002060BF">
      <w:pPr>
        <w:pStyle w:val="Brdtext"/>
        <w:sectPr w:rsidR="00D67215" w:rsidSect="002060BF">
          <w:headerReference w:type="even" r:id="rId76"/>
          <w:headerReference w:type="default" r:id="rId77"/>
          <w:footerReference w:type="even" r:id="rId78"/>
          <w:footerReference w:type="default" r:id="rId79"/>
          <w:footerReference w:type="first" r:id="rId80"/>
          <w:footnotePr>
            <w:numRestart w:val="eachSect"/>
          </w:footnotePr>
          <w:pgSz w:w="9356" w:h="13721" w:code="9"/>
          <w:pgMar w:top="794" w:right="2438" w:bottom="1191" w:left="1021" w:header="0" w:footer="709" w:gutter="0"/>
          <w:cols w:space="708"/>
          <w:docGrid w:linePitch="360"/>
        </w:sectPr>
      </w:pPr>
    </w:p>
    <w:p w14:paraId="2A278C4E" w14:textId="3E82A0AD" w:rsidR="00D67215" w:rsidRDefault="00D67215" w:rsidP="00DC722A">
      <w:pPr>
        <w:pStyle w:val="Rubrik2utannumrering"/>
        <w:spacing w:before="0"/>
        <w:ind w:left="900" w:hanging="900"/>
      </w:pPr>
      <w:r>
        <w:lastRenderedPageBreak/>
        <w:t>6</w:t>
      </w:r>
      <w:r>
        <w:tab/>
      </w:r>
      <w:r w:rsidRPr="002060BF">
        <w:t>Förslag till lag om ändring i lagen (2007:528) om värdepappersmarknaden</w:t>
      </w:r>
    </w:p>
    <w:p w14:paraId="647D362D" w14:textId="77777777" w:rsidR="00D67215" w:rsidRDefault="00D67215" w:rsidP="002060BF">
      <w:pPr>
        <w:pStyle w:val="Brdtext"/>
      </w:pPr>
      <w:r>
        <w:t>Härigenom föreskrivs i fråga om lagen (2007:528) om värdepappers</w:t>
      </w:r>
      <w:r>
        <w:softHyphen/>
        <w:t>marknaden</w:t>
      </w:r>
    </w:p>
    <w:p w14:paraId="329458A8" w14:textId="77777777" w:rsidR="00D67215" w:rsidRPr="00AB0232" w:rsidRDefault="00D67215" w:rsidP="002060BF">
      <w:pPr>
        <w:pStyle w:val="Brdtextmedindrag"/>
      </w:pPr>
      <w:r w:rsidRPr="00AB0232">
        <w:rPr>
          <w:i/>
          <w:iCs/>
        </w:rPr>
        <w:t xml:space="preserve">dels </w:t>
      </w:r>
      <w:r w:rsidRPr="00AB0232">
        <w:t>att 1</w:t>
      </w:r>
      <w:r>
        <w:t> kap.</w:t>
      </w:r>
      <w:r w:rsidRPr="00AB0232">
        <w:t xml:space="preserve"> 11</w:t>
      </w:r>
      <w:r>
        <w:t> §</w:t>
      </w:r>
      <w:r w:rsidRPr="00AB0232">
        <w:t xml:space="preserve"> och 25</w:t>
      </w:r>
      <w:r>
        <w:t> kap.</w:t>
      </w:r>
      <w:r w:rsidRPr="00AB0232">
        <w:t xml:space="preserve"> 17</w:t>
      </w:r>
      <w:r>
        <w:t> §</w:t>
      </w:r>
      <w:r w:rsidRPr="00AB0232">
        <w:t xml:space="preserve"> ska ha följande lydelse,</w:t>
      </w:r>
    </w:p>
    <w:p w14:paraId="0019E5A0" w14:textId="77777777" w:rsidR="00D67215" w:rsidRPr="00AB0232" w:rsidRDefault="00D67215" w:rsidP="002060BF">
      <w:pPr>
        <w:pStyle w:val="Brdtextmedindrag"/>
      </w:pPr>
      <w:r w:rsidRPr="00AB0232">
        <w:rPr>
          <w:i/>
          <w:iCs/>
        </w:rPr>
        <w:t xml:space="preserve">dels </w:t>
      </w:r>
      <w:r w:rsidRPr="00AB0232">
        <w:t>att det ska införas en ny paragraf, 1</w:t>
      </w:r>
      <w:r>
        <w:t> kap.</w:t>
      </w:r>
      <w:r w:rsidRPr="00AB0232">
        <w:t xml:space="preserve"> 12</w:t>
      </w:r>
      <w:r>
        <w:t> a §</w:t>
      </w:r>
      <w:r w:rsidRPr="00AB0232">
        <w:t xml:space="preserve">, och närmast före </w:t>
      </w:r>
      <w:r>
        <w:t>1 kap. 12 a §</w:t>
      </w:r>
      <w:r w:rsidRPr="00AB0232">
        <w:t xml:space="preserve"> en rubrik av följande lydelse.</w:t>
      </w:r>
    </w:p>
    <w:p w14:paraId="7C8ACE43" w14:textId="77777777" w:rsidR="00D67215" w:rsidRDefault="00D67215" w:rsidP="002060BF">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EA76D5" w14:paraId="6D6AA426" w14:textId="77777777">
        <w:tc>
          <w:tcPr>
            <w:tcW w:w="2500" w:type="pct"/>
            <w:shd w:val="clear" w:color="auto" w:fill="auto"/>
            <w:tcMar>
              <w:left w:w="0" w:type="dxa"/>
            </w:tcMar>
          </w:tcPr>
          <w:p w14:paraId="7417E7CF" w14:textId="77777777" w:rsidR="00D67215" w:rsidRPr="005B0E77" w:rsidRDefault="00D67215" w:rsidP="00912B18">
            <w:pPr>
              <w:pStyle w:val="Brdtext"/>
              <w:rPr>
                <w:i/>
              </w:rPr>
            </w:pPr>
            <w:r w:rsidRPr="005B0E77">
              <w:rPr>
                <w:i/>
              </w:rPr>
              <w:t>Nuvarande lydelse</w:t>
            </w:r>
          </w:p>
        </w:tc>
        <w:tc>
          <w:tcPr>
            <w:tcW w:w="2500" w:type="pct"/>
            <w:shd w:val="clear" w:color="auto" w:fill="auto"/>
            <w:tcMar>
              <w:right w:w="0" w:type="dxa"/>
            </w:tcMar>
          </w:tcPr>
          <w:p w14:paraId="5424E769" w14:textId="77777777" w:rsidR="00D67215" w:rsidRPr="005B0E77" w:rsidRDefault="00D67215" w:rsidP="00912B18">
            <w:pPr>
              <w:pStyle w:val="Brdtext"/>
              <w:rPr>
                <w:i/>
              </w:rPr>
            </w:pPr>
            <w:r w:rsidRPr="005B0E77">
              <w:rPr>
                <w:i/>
              </w:rPr>
              <w:t>Föreslagen lydelse</w:t>
            </w:r>
          </w:p>
        </w:tc>
      </w:tr>
    </w:tbl>
    <w:p w14:paraId="5B2B95BC" w14:textId="77777777" w:rsidR="00D67215" w:rsidRDefault="00D67215" w:rsidP="002060BF">
      <w:pPr>
        <w:pStyle w:val="Brdtext"/>
        <w:spacing w:before="230"/>
        <w:jc w:val="center"/>
        <w:rPr>
          <w:b/>
        </w:rPr>
      </w:pPr>
      <w:r>
        <w:rPr>
          <w:b/>
        </w:rPr>
        <w:t>1 kap.</w:t>
      </w:r>
    </w:p>
    <w:p w14:paraId="321C372C" w14:textId="77777777" w:rsidR="00D67215" w:rsidRDefault="00D67215" w:rsidP="002060BF">
      <w:pPr>
        <w:pStyle w:val="Brdtext"/>
        <w:jc w:val="center"/>
      </w:pPr>
      <w:r>
        <w:t>11 §</w:t>
      </w:r>
      <w:r>
        <w:rPr>
          <w:rStyle w:val="Fotnotsreferens"/>
        </w:rPr>
        <w:footnoteReference w:id="25"/>
      </w:r>
    </w:p>
    <w:p w14:paraId="7F7D5FB5" w14:textId="77777777" w:rsidR="00D67215" w:rsidRDefault="00D67215" w:rsidP="002060BF">
      <w:pPr>
        <w:pStyle w:val="Brdtextmedindrag"/>
      </w:pPr>
      <w:r>
        <w:t>Den som är eller har varit knuten till ett värdepappersbolag, en börs, en leverantör av datarapporteringstjänster eller en clearing</w:t>
      </w:r>
      <w:r>
        <w:softHyphen/>
        <w:t>organisation som anställd eller uppdragstagare får inte obehörigen röja eller utnyttja vad han eller hon i anställningen eller under upp</w:t>
      </w:r>
      <w:r>
        <w:softHyphen/>
        <w:t>draget har fått veta om någon annans affärsförhållanden eller per</w:t>
      </w:r>
      <w:r>
        <w:softHyphen/>
        <w:t>sonliga förhållanden.</w:t>
      </w:r>
    </w:p>
    <w:p w14:paraId="07CDA2F6" w14:textId="77777777" w:rsidR="00D67215" w:rsidRDefault="00D67215" w:rsidP="002060BF">
      <w:pPr>
        <w:pStyle w:val="Brdtextmedindrag"/>
      </w:pPr>
      <w:r>
        <w:t xml:space="preserve">Uppgift i en anmälan eller en utsaga om en misstänkt överträdelse av en bestämmelse som gäller för verksamheten får inte obehörigen </w:t>
      </w:r>
      <w:r w:rsidRPr="00CF7574">
        <w:rPr>
          <w:spacing w:val="-4"/>
        </w:rPr>
        <w:t>röjas, om uppgiften kan avslöja anmälarens eller den anmäldes identitet</w:t>
      </w:r>
      <w:r>
        <w:t>.</w:t>
      </w:r>
    </w:p>
    <w:p w14:paraId="76F162BF" w14:textId="77777777" w:rsidR="00D67215" w:rsidRDefault="00D67215" w:rsidP="002060BF">
      <w:pPr>
        <w:pStyle w:val="Brdtextmedindrag"/>
      </w:pPr>
      <w:r>
        <w:t>I det allmännas verksamhet tillämpas i stället bestämmelserna i offentlighets- och sekretesslagen (2009:400).</w:t>
      </w:r>
    </w:p>
    <w:tbl>
      <w:tblPr>
        <w:tblW w:w="5000" w:type="pct"/>
        <w:tblCellMar>
          <w:left w:w="125" w:type="dxa"/>
          <w:right w:w="125" w:type="dxa"/>
        </w:tblCellMar>
        <w:tblLook w:val="0000" w:firstRow="0" w:lastRow="0" w:firstColumn="0" w:lastColumn="0" w:noHBand="0" w:noVBand="0"/>
      </w:tblPr>
      <w:tblGrid>
        <w:gridCol w:w="2948"/>
        <w:gridCol w:w="2949"/>
      </w:tblGrid>
      <w:tr w:rsidR="00EA76D5" w14:paraId="33E51100" w14:textId="77777777">
        <w:tc>
          <w:tcPr>
            <w:tcW w:w="2500" w:type="pct"/>
            <w:shd w:val="clear" w:color="auto" w:fill="auto"/>
            <w:tcMar>
              <w:left w:w="0" w:type="dxa"/>
            </w:tcMar>
          </w:tcPr>
          <w:p w14:paraId="2566401C" w14:textId="77777777" w:rsidR="00D67215" w:rsidRPr="001E41BD" w:rsidRDefault="00D67215" w:rsidP="00912B18">
            <w:pPr>
              <w:pStyle w:val="Brdtextmedindrag"/>
              <w:rPr>
                <w:i/>
                <w:iCs/>
              </w:rPr>
            </w:pPr>
            <w:r w:rsidRPr="001E41BD">
              <w:rPr>
                <w:i/>
                <w:iCs/>
              </w:rPr>
              <w:t>I 5</w:t>
            </w:r>
            <w:r>
              <w:rPr>
                <w:i/>
                <w:iCs/>
              </w:rPr>
              <w:t> a §</w:t>
            </w:r>
            <w:r w:rsidRPr="001E41BD">
              <w:rPr>
                <w:i/>
                <w:iCs/>
              </w:rPr>
              <w:t xml:space="preserve"> kreditupplysningslagen (1973:1173) finns bestämmelser som innebär att det som gäller om tystnadsplikt enligt första stycket inte hindrar att uppgifter i vissa f</w:t>
            </w:r>
            <w:r w:rsidRPr="00CF7574">
              <w:rPr>
                <w:i/>
                <w:iCs/>
                <w:spacing w:val="-4"/>
              </w:rPr>
              <w:t>all utväxlas för kreditupplysningsända</w:t>
            </w:r>
            <w:r>
              <w:rPr>
                <w:i/>
                <w:iCs/>
                <w:spacing w:val="-4"/>
              </w:rPr>
              <w:softHyphen/>
            </w:r>
            <w:r w:rsidRPr="00CF7574">
              <w:rPr>
                <w:i/>
                <w:iCs/>
                <w:spacing w:val="-4"/>
              </w:rPr>
              <w:t>mål</w:t>
            </w:r>
            <w:r w:rsidRPr="001E41BD">
              <w:rPr>
                <w:i/>
                <w:iCs/>
              </w:rPr>
              <w:t>.</w:t>
            </w:r>
          </w:p>
        </w:tc>
        <w:tc>
          <w:tcPr>
            <w:tcW w:w="2500" w:type="pct"/>
            <w:shd w:val="clear" w:color="auto" w:fill="auto"/>
            <w:tcMar>
              <w:right w:w="0" w:type="dxa"/>
            </w:tcMar>
          </w:tcPr>
          <w:p w14:paraId="5EB63C6D" w14:textId="77777777" w:rsidR="00D67215" w:rsidRDefault="00D67215" w:rsidP="00912B18">
            <w:pPr>
              <w:pStyle w:val="Brdtextmedindrag"/>
            </w:pPr>
          </w:p>
        </w:tc>
      </w:tr>
    </w:tbl>
    <w:p w14:paraId="751B68F8" w14:textId="77777777" w:rsidR="00D67215" w:rsidRPr="00276ADC" w:rsidRDefault="00D67215" w:rsidP="002060BF">
      <w:pPr>
        <w:pStyle w:val="Brdtext"/>
        <w:rPr>
          <w:sz w:val="19"/>
          <w:u w:val="single"/>
        </w:rPr>
      </w:pPr>
    </w:p>
    <w:tbl>
      <w:tblPr>
        <w:tblW w:w="5000" w:type="pct"/>
        <w:tblLook w:val="0600" w:firstRow="0" w:lastRow="0" w:firstColumn="0" w:lastColumn="0" w:noHBand="1" w:noVBand="1"/>
      </w:tblPr>
      <w:tblGrid>
        <w:gridCol w:w="2948"/>
        <w:gridCol w:w="2949"/>
      </w:tblGrid>
      <w:tr w:rsidR="00EA76D5" w14:paraId="75C9EF62" w14:textId="77777777">
        <w:tc>
          <w:tcPr>
            <w:tcW w:w="2500" w:type="pct"/>
            <w:shd w:val="clear" w:color="auto" w:fill="auto"/>
            <w:tcMar>
              <w:left w:w="0" w:type="dxa"/>
            </w:tcMar>
          </w:tcPr>
          <w:p w14:paraId="3796E57C" w14:textId="77777777" w:rsidR="00D67215" w:rsidRPr="003F0312" w:rsidRDefault="00D67215" w:rsidP="00912B18">
            <w:pPr>
              <w:pStyle w:val="Brdtextmedindrag"/>
              <w:ind w:firstLine="0"/>
              <w:rPr>
                <w:b/>
                <w:bCs/>
                <w:i/>
                <w:iCs/>
              </w:rPr>
            </w:pPr>
            <w:r w:rsidRPr="003F0312">
              <w:rPr>
                <w:b/>
                <w:bCs/>
                <w:i/>
                <w:iCs/>
              </w:rPr>
              <w:t>Uppgiftsskyldighet</w:t>
            </w:r>
          </w:p>
        </w:tc>
        <w:tc>
          <w:tcPr>
            <w:tcW w:w="2500" w:type="pct"/>
            <w:shd w:val="clear" w:color="auto" w:fill="auto"/>
            <w:tcMar>
              <w:right w:w="0" w:type="dxa"/>
            </w:tcMar>
          </w:tcPr>
          <w:p w14:paraId="32EE9566" w14:textId="77777777" w:rsidR="00D67215" w:rsidRPr="003F0312" w:rsidRDefault="00D67215" w:rsidP="00912B18">
            <w:pPr>
              <w:pStyle w:val="Brdtextmedindrag"/>
              <w:ind w:firstLine="0"/>
              <w:jc w:val="left"/>
              <w:rPr>
                <w:b/>
                <w:bCs/>
                <w:i/>
                <w:iCs/>
              </w:rPr>
            </w:pPr>
            <w:r w:rsidRPr="003F0312">
              <w:rPr>
                <w:b/>
                <w:bCs/>
                <w:i/>
                <w:iCs/>
              </w:rPr>
              <w:t>Uppgifts- och rapporterings</w:t>
            </w:r>
            <w:r w:rsidRPr="003F0312">
              <w:rPr>
                <w:b/>
                <w:bCs/>
                <w:i/>
                <w:iCs/>
              </w:rPr>
              <w:softHyphen/>
              <w:t>skyldighet</w:t>
            </w:r>
          </w:p>
        </w:tc>
      </w:tr>
    </w:tbl>
    <w:p w14:paraId="6A15C469" w14:textId="77777777" w:rsidR="00D67215" w:rsidRDefault="00D67215" w:rsidP="002060BF">
      <w:pPr>
        <w:pStyle w:val="Brdtext"/>
      </w:pPr>
    </w:p>
    <w:tbl>
      <w:tblPr>
        <w:tblW w:w="5000" w:type="pct"/>
        <w:tblLook w:val="0600" w:firstRow="0" w:lastRow="0" w:firstColumn="0" w:lastColumn="0" w:noHBand="1" w:noVBand="1"/>
      </w:tblPr>
      <w:tblGrid>
        <w:gridCol w:w="2948"/>
        <w:gridCol w:w="2949"/>
      </w:tblGrid>
      <w:tr w:rsidR="00EA76D5" w14:paraId="5EF18041" w14:textId="77777777">
        <w:tc>
          <w:tcPr>
            <w:tcW w:w="2500" w:type="pct"/>
            <w:shd w:val="clear" w:color="auto" w:fill="auto"/>
            <w:tcMar>
              <w:left w:w="0" w:type="dxa"/>
            </w:tcMar>
          </w:tcPr>
          <w:p w14:paraId="601CD6A5" w14:textId="77777777" w:rsidR="00D67215" w:rsidRPr="003D0584" w:rsidRDefault="00D67215" w:rsidP="00912B18">
            <w:pPr>
              <w:pStyle w:val="Brdtextmedindrag"/>
              <w:ind w:firstLine="0"/>
              <w:rPr>
                <w:b/>
                <w:bCs/>
              </w:rPr>
            </w:pPr>
          </w:p>
        </w:tc>
        <w:tc>
          <w:tcPr>
            <w:tcW w:w="2500" w:type="pct"/>
            <w:shd w:val="clear" w:color="auto" w:fill="auto"/>
            <w:tcMar>
              <w:right w:w="0" w:type="dxa"/>
            </w:tcMar>
          </w:tcPr>
          <w:p w14:paraId="4D63645D" w14:textId="77777777" w:rsidR="00D67215" w:rsidRDefault="00D67215" w:rsidP="00912B18">
            <w:pPr>
              <w:pStyle w:val="Brdtextmedindrag"/>
              <w:ind w:firstLine="0"/>
              <w:rPr>
                <w:i/>
                <w:iCs/>
              </w:rPr>
            </w:pPr>
            <w:r w:rsidRPr="001E41BD">
              <w:rPr>
                <w:i/>
                <w:iCs/>
              </w:rPr>
              <w:t>12</w:t>
            </w:r>
            <w:r>
              <w:rPr>
                <w:i/>
                <w:iCs/>
              </w:rPr>
              <w:t> a §</w:t>
            </w:r>
          </w:p>
          <w:p w14:paraId="790E1741" w14:textId="77777777" w:rsidR="00D67215" w:rsidRPr="00942647" w:rsidRDefault="00D67215" w:rsidP="00912B18">
            <w:pPr>
              <w:pStyle w:val="Brdtextmedindrag"/>
              <w:rPr>
                <w:i/>
                <w:iCs/>
                <w:spacing w:val="-2"/>
              </w:rPr>
            </w:pPr>
            <w:r w:rsidRPr="00942647">
              <w:rPr>
                <w:i/>
                <w:iCs/>
                <w:spacing w:val="-2"/>
              </w:rPr>
              <w:t>Den som bedriver verksamhet enligt denna lag ska rapportera skuld- och kreditinformation till företag med tillstånd enligt 4 a § kreditupplysningslagen (1973:1173) enligt vad som sägs i den nämnda lagen och i kreditupplysningsförord</w:t>
            </w:r>
            <w:r w:rsidRPr="00942647">
              <w:rPr>
                <w:i/>
                <w:iCs/>
                <w:spacing w:val="-2"/>
              </w:rPr>
              <w:softHyphen/>
              <w:t>ningen (2025:000).</w:t>
            </w:r>
          </w:p>
          <w:p w14:paraId="2C9EFFCB" w14:textId="77777777" w:rsidR="00D67215" w:rsidRPr="00942647" w:rsidRDefault="00D67215" w:rsidP="00912B18">
            <w:pPr>
              <w:pStyle w:val="Brdtextmedindrag"/>
              <w:rPr>
                <w:i/>
                <w:iCs/>
                <w:spacing w:val="-2"/>
              </w:rPr>
            </w:pPr>
            <w:r w:rsidRPr="00942647">
              <w:rPr>
                <w:i/>
                <w:iCs/>
                <w:spacing w:val="-2"/>
              </w:rPr>
              <w:t>Detsamma gäller för den som förvärvat en kreditfordran från någon enligt första stycket och för förvärvare i senare led.</w:t>
            </w:r>
          </w:p>
          <w:p w14:paraId="6AC7C6DD" w14:textId="77777777" w:rsidR="00D67215" w:rsidRPr="001E41BD" w:rsidRDefault="00D67215" w:rsidP="00912B18">
            <w:pPr>
              <w:pStyle w:val="Brdtextmedindrag"/>
              <w:rPr>
                <w:i/>
                <w:iCs/>
              </w:rPr>
            </w:pPr>
            <w:r w:rsidRPr="00942647">
              <w:rPr>
                <w:i/>
                <w:iCs/>
                <w:spacing w:val="-2"/>
              </w:rPr>
              <w:lastRenderedPageBreak/>
              <w:t>För en fordran som övertagits för indrivning gäller bestämmel</w:t>
            </w:r>
            <w:r w:rsidRPr="00942647">
              <w:rPr>
                <w:i/>
                <w:iCs/>
                <w:spacing w:val="-2"/>
              </w:rPr>
              <w:softHyphen/>
              <w:t>serna i inkassolagen (1974:182).</w:t>
            </w:r>
          </w:p>
        </w:tc>
      </w:tr>
    </w:tbl>
    <w:p w14:paraId="61A4C5D9" w14:textId="77777777" w:rsidR="00D67215" w:rsidRPr="001E41BD" w:rsidRDefault="00D67215" w:rsidP="002060BF">
      <w:pPr>
        <w:pStyle w:val="Brdtextmedindrag"/>
        <w:spacing w:before="270"/>
        <w:ind w:firstLine="0"/>
        <w:jc w:val="center"/>
        <w:rPr>
          <w:b/>
          <w:bCs/>
        </w:rPr>
      </w:pPr>
      <w:r w:rsidRPr="001E41BD">
        <w:rPr>
          <w:b/>
          <w:bCs/>
        </w:rPr>
        <w:lastRenderedPageBreak/>
        <w:t>25</w:t>
      </w:r>
      <w:r>
        <w:rPr>
          <w:b/>
          <w:bCs/>
        </w:rPr>
        <w:t> kap.</w:t>
      </w:r>
    </w:p>
    <w:p w14:paraId="0946FB4A" w14:textId="77777777" w:rsidR="00D67215" w:rsidRDefault="00D67215" w:rsidP="002060BF">
      <w:pPr>
        <w:pStyle w:val="Brdtextmedindrag"/>
        <w:ind w:firstLine="0"/>
        <w:jc w:val="center"/>
      </w:pPr>
      <w:r>
        <w:t>17 §</w:t>
      </w:r>
      <w:r>
        <w:rPr>
          <w:rStyle w:val="Fotnotsreferens"/>
        </w:rPr>
        <w:footnoteReference w:id="26"/>
      </w:r>
    </w:p>
    <w:p w14:paraId="0322F71D" w14:textId="77777777" w:rsidR="00D67215" w:rsidRDefault="00D67215" w:rsidP="002060BF">
      <w:pPr>
        <w:pStyle w:val="Brdtextmedindrag"/>
      </w:pPr>
      <w:r>
        <w:t>Om någon driver sådan verksamhet som omfattas av denna lag eller av förordningen om marknader för finansiella instrument utan att vara berättigad till det, ska Finansinspektionen ingripa genom att förelägga denne att upphöra med verksamheten eller genom beslut om sanktions</w:t>
      </w:r>
      <w:r>
        <w:softHyphen/>
        <w:t>avgift enligt bestäm</w:t>
      </w:r>
      <w:r>
        <w:softHyphen/>
        <w:t>melserna i detta kapitel. Detsamma g</w:t>
      </w:r>
      <w:r w:rsidRPr="00EC260B">
        <w:rPr>
          <w:spacing w:val="-2"/>
        </w:rPr>
        <w:t>äller om någon i handel med finansiella instrument använder beteck</w:t>
      </w:r>
      <w:r w:rsidRPr="00EC260B">
        <w:rPr>
          <w:spacing w:val="-2"/>
        </w:rPr>
        <w:softHyphen/>
        <w:t>ningen</w:t>
      </w:r>
      <w:r>
        <w:t xml:space="preserve"> börs utan att ha tillstånd att driva en reglerad marknad.</w:t>
      </w:r>
    </w:p>
    <w:p w14:paraId="6F6ED3F9" w14:textId="77777777" w:rsidR="00D67215" w:rsidRDefault="00D67215" w:rsidP="002060BF">
      <w:pPr>
        <w:pStyle w:val="Brdtextmedindrag"/>
      </w:pPr>
      <w:r>
        <w:t>Om det är osäkert om denna lag eller förordningen om markna</w:t>
      </w:r>
      <w:r>
        <w:softHyphen/>
        <w:t>der för finansiella instrument är tillämplig på en viss verksamhet, får inspektionen förelägga den som driver verksamheten att lämna de upplysningar om verksamheten som inspektionen behöver för att bedöma om så är fallet.</w:t>
      </w:r>
    </w:p>
    <w:p w14:paraId="09C6D965" w14:textId="77777777" w:rsidR="00D67215" w:rsidRDefault="00D67215" w:rsidP="002060BF">
      <w:pPr>
        <w:pStyle w:val="Brdtextmedindrag"/>
      </w:pPr>
      <w:r>
        <w:t>Ett föreläggande enligt denna paragraf som avser ett utländskt företag får riktas mot såväl företaget som den som i Sverige är verk</w:t>
      </w:r>
      <w:r>
        <w:softHyphen/>
        <w:t>sam för företagets räkning.</w:t>
      </w:r>
    </w:p>
    <w:tbl>
      <w:tblPr>
        <w:tblW w:w="5000" w:type="pct"/>
        <w:tblLook w:val="0600" w:firstRow="0" w:lastRow="0" w:firstColumn="0" w:lastColumn="0" w:noHBand="1" w:noVBand="1"/>
      </w:tblPr>
      <w:tblGrid>
        <w:gridCol w:w="2948"/>
        <w:gridCol w:w="2949"/>
      </w:tblGrid>
      <w:tr w:rsidR="00EA76D5" w14:paraId="27612635" w14:textId="77777777">
        <w:tc>
          <w:tcPr>
            <w:tcW w:w="2500" w:type="pct"/>
            <w:shd w:val="clear" w:color="auto" w:fill="auto"/>
            <w:tcMar>
              <w:left w:w="0" w:type="dxa"/>
            </w:tcMar>
          </w:tcPr>
          <w:p w14:paraId="2C8EAB52" w14:textId="77777777" w:rsidR="00D67215" w:rsidRDefault="00D67215" w:rsidP="00912B18">
            <w:pPr>
              <w:pStyle w:val="Brdtextmedindrag"/>
            </w:pPr>
          </w:p>
        </w:tc>
        <w:tc>
          <w:tcPr>
            <w:tcW w:w="2500" w:type="pct"/>
            <w:shd w:val="clear" w:color="auto" w:fill="auto"/>
            <w:tcMar>
              <w:right w:w="0" w:type="dxa"/>
            </w:tcMar>
          </w:tcPr>
          <w:p w14:paraId="784F2208" w14:textId="77777777" w:rsidR="00D67215" w:rsidRPr="00513B17" w:rsidRDefault="00D67215" w:rsidP="00912B18">
            <w:pPr>
              <w:pStyle w:val="Brdtextmedindrag"/>
              <w:rPr>
                <w:i/>
                <w:iCs/>
                <w:spacing w:val="-2"/>
              </w:rPr>
            </w:pPr>
            <w:r w:rsidRPr="00513B17">
              <w:rPr>
                <w:i/>
                <w:iCs/>
                <w:spacing w:val="-2"/>
              </w:rPr>
              <w:t>Finansinspektionen ska förelägga den som enligt 1 kap. 12 a § andra stycket inte uppfyller sin rapporte</w:t>
            </w:r>
            <w:r w:rsidRPr="00513B17">
              <w:rPr>
                <w:i/>
                <w:iCs/>
                <w:spacing w:val="-2"/>
              </w:rPr>
              <w:softHyphen/>
              <w:t>ringsskyldighet, och som inte står under myndighetens tillsyn i övrigt, att fullgöra den.</w:t>
            </w:r>
          </w:p>
        </w:tc>
      </w:tr>
    </w:tbl>
    <w:p w14:paraId="49B9CBEC" w14:textId="77777777" w:rsidR="00D67215" w:rsidRDefault="00D67215" w:rsidP="002060BF">
      <w:pPr>
        <w:pStyle w:val="Slutstreck"/>
      </w:pPr>
      <w:r w:rsidRPr="00660EEA">
        <w:t>                      </w:t>
      </w:r>
    </w:p>
    <w:p w14:paraId="77D0E869" w14:textId="77777777" w:rsidR="00D67215" w:rsidRDefault="00D67215" w:rsidP="002060BF">
      <w:pPr>
        <w:pStyle w:val="Brdtextmedindrag"/>
      </w:pPr>
      <w:r>
        <w:t xml:space="preserve">Denna lag träder i </w:t>
      </w:r>
      <w:r w:rsidRPr="00AB0232">
        <w:t>kraft den dag som regeringen bestämmer.</w:t>
      </w:r>
    </w:p>
    <w:p w14:paraId="3285B0E6" w14:textId="77777777" w:rsidR="00D67215" w:rsidRDefault="00D67215" w:rsidP="002060BF">
      <w:pPr>
        <w:pStyle w:val="Brdtext"/>
        <w:sectPr w:rsidR="00D67215" w:rsidSect="002060BF">
          <w:headerReference w:type="even" r:id="rId81"/>
          <w:headerReference w:type="default" r:id="rId82"/>
          <w:footerReference w:type="even" r:id="rId83"/>
          <w:footerReference w:type="default" r:id="rId84"/>
          <w:footerReference w:type="first" r:id="rId85"/>
          <w:footnotePr>
            <w:numRestart w:val="eachSect"/>
          </w:footnotePr>
          <w:pgSz w:w="9356" w:h="13721" w:code="9"/>
          <w:pgMar w:top="794" w:right="2438" w:bottom="1191" w:left="1021" w:header="0" w:footer="709" w:gutter="0"/>
          <w:cols w:space="708"/>
          <w:docGrid w:linePitch="360"/>
        </w:sectPr>
      </w:pPr>
    </w:p>
    <w:p w14:paraId="1F80076F" w14:textId="039625E3" w:rsidR="00D67215" w:rsidRDefault="00D67215" w:rsidP="00DC722A">
      <w:pPr>
        <w:pStyle w:val="Rubrik2utannumrering"/>
        <w:spacing w:before="0"/>
        <w:ind w:left="900" w:hanging="900"/>
      </w:pPr>
      <w:r>
        <w:lastRenderedPageBreak/>
        <w:t>7</w:t>
      </w:r>
      <w:r>
        <w:tab/>
      </w:r>
      <w:r w:rsidRPr="002060BF">
        <w:t>Förslag till lag om ändring i lagen (2010:751) om betaltjänster</w:t>
      </w:r>
    </w:p>
    <w:p w14:paraId="7FF547FB" w14:textId="77777777" w:rsidR="00D67215" w:rsidRDefault="00D67215" w:rsidP="002060BF">
      <w:pPr>
        <w:pStyle w:val="Brdtext"/>
      </w:pPr>
      <w:r>
        <w:t xml:space="preserve">Härigenom föreskrivs </w:t>
      </w:r>
      <w:r w:rsidRPr="00676935">
        <w:t>i fråga om lagen (2010:751) om betaltjänster följande</w:t>
      </w:r>
    </w:p>
    <w:p w14:paraId="7FD76E3A" w14:textId="77777777" w:rsidR="00D67215" w:rsidRPr="00AB0232" w:rsidRDefault="00D67215" w:rsidP="002060BF">
      <w:pPr>
        <w:pStyle w:val="Brdtextmedindrag"/>
      </w:pPr>
      <w:r w:rsidRPr="00AB0232">
        <w:rPr>
          <w:i/>
          <w:iCs/>
        </w:rPr>
        <w:t xml:space="preserve">dels </w:t>
      </w:r>
      <w:r w:rsidRPr="00AB0232">
        <w:t>att 3</w:t>
      </w:r>
      <w:r>
        <w:t> kap.</w:t>
      </w:r>
      <w:r w:rsidRPr="00AB0232">
        <w:t xml:space="preserve"> 12</w:t>
      </w:r>
      <w:r>
        <w:t> §</w:t>
      </w:r>
      <w:r w:rsidRPr="00AB0232">
        <w:t xml:space="preserve"> och 8</w:t>
      </w:r>
      <w:r>
        <w:t> kap.</w:t>
      </w:r>
      <w:r w:rsidRPr="00AB0232">
        <w:t xml:space="preserve"> 24</w:t>
      </w:r>
      <w:r>
        <w:t> §</w:t>
      </w:r>
      <w:r w:rsidRPr="00AB0232">
        <w:t xml:space="preserve"> ska ha följande lydelse,</w:t>
      </w:r>
    </w:p>
    <w:p w14:paraId="06ACA5A1" w14:textId="77777777" w:rsidR="00D67215" w:rsidRPr="00DA08B1" w:rsidRDefault="00D67215" w:rsidP="002060BF">
      <w:pPr>
        <w:pStyle w:val="Brdtextmedindrag"/>
      </w:pPr>
      <w:r w:rsidRPr="00AB0232">
        <w:rPr>
          <w:i/>
          <w:iCs/>
        </w:rPr>
        <w:t xml:space="preserve">dels </w:t>
      </w:r>
      <w:r w:rsidRPr="00AB0232">
        <w:t>att det ska införas en ny paragraf, 3</w:t>
      </w:r>
      <w:r>
        <w:t> kap.</w:t>
      </w:r>
      <w:r w:rsidRPr="00AB0232">
        <w:t xml:space="preserve"> 12</w:t>
      </w:r>
      <w:r>
        <w:t> a §</w:t>
      </w:r>
      <w:r w:rsidRPr="00AB0232">
        <w:t xml:space="preserve">, och närmast före </w:t>
      </w:r>
      <w:r>
        <w:t>3 kap. 12 a §</w:t>
      </w:r>
      <w:r w:rsidRPr="00AB0232">
        <w:t xml:space="preserve"> en ny rubrik av följande lydelse.</w:t>
      </w:r>
    </w:p>
    <w:p w14:paraId="285ABD06" w14:textId="77777777" w:rsidR="00D67215" w:rsidRPr="00676935" w:rsidRDefault="00D67215" w:rsidP="002060BF">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A76D5" w14:paraId="0DE24CB9" w14:textId="77777777">
        <w:tc>
          <w:tcPr>
            <w:tcW w:w="2500" w:type="pct"/>
            <w:shd w:val="clear" w:color="auto" w:fill="auto"/>
            <w:tcMar>
              <w:left w:w="0" w:type="dxa"/>
            </w:tcMar>
          </w:tcPr>
          <w:p w14:paraId="3C12571D" w14:textId="77777777" w:rsidR="00D67215" w:rsidRPr="005B0E77" w:rsidRDefault="00D67215" w:rsidP="00912B18">
            <w:pPr>
              <w:pStyle w:val="Brdtext"/>
              <w:rPr>
                <w:i/>
              </w:rPr>
            </w:pPr>
            <w:r w:rsidRPr="005B0E77">
              <w:rPr>
                <w:i/>
              </w:rPr>
              <w:t>Nuvarande lydelse</w:t>
            </w:r>
          </w:p>
        </w:tc>
        <w:tc>
          <w:tcPr>
            <w:tcW w:w="2500" w:type="pct"/>
            <w:shd w:val="clear" w:color="auto" w:fill="auto"/>
            <w:tcMar>
              <w:right w:w="0" w:type="dxa"/>
            </w:tcMar>
          </w:tcPr>
          <w:p w14:paraId="26A4B566" w14:textId="77777777" w:rsidR="00D67215" w:rsidRPr="005B0E77" w:rsidRDefault="00D67215" w:rsidP="00912B18">
            <w:pPr>
              <w:pStyle w:val="Brdtext"/>
              <w:rPr>
                <w:i/>
              </w:rPr>
            </w:pPr>
            <w:r w:rsidRPr="005B0E77">
              <w:rPr>
                <w:i/>
              </w:rPr>
              <w:t>Föreslagen lydelse</w:t>
            </w:r>
          </w:p>
        </w:tc>
      </w:tr>
    </w:tbl>
    <w:p w14:paraId="1B75503D" w14:textId="77777777" w:rsidR="00D67215" w:rsidRDefault="00D67215" w:rsidP="002060BF">
      <w:pPr>
        <w:pStyle w:val="Brdtext"/>
        <w:spacing w:before="230"/>
        <w:jc w:val="center"/>
        <w:rPr>
          <w:b/>
        </w:rPr>
      </w:pPr>
      <w:r>
        <w:rPr>
          <w:b/>
        </w:rPr>
        <w:t>3 kap.</w:t>
      </w:r>
    </w:p>
    <w:p w14:paraId="7E93FD96" w14:textId="77777777" w:rsidR="00D67215" w:rsidRDefault="00D67215" w:rsidP="002060BF">
      <w:pPr>
        <w:pStyle w:val="Brdtext"/>
        <w:jc w:val="center"/>
      </w:pPr>
      <w:r>
        <w:t>12 §</w:t>
      </w:r>
    </w:p>
    <w:p w14:paraId="0E7463FF" w14:textId="77777777" w:rsidR="00D67215" w:rsidRDefault="00D67215" w:rsidP="002060BF">
      <w:pPr>
        <w:pStyle w:val="Brdtextmedindrag"/>
      </w:pPr>
      <w:r>
        <w:t>Den som är eller har varit knuten till ett betalningsinstitut eller e</w:t>
      </w:r>
      <w:r w:rsidRPr="00CF7574">
        <w:rPr>
          <w:spacing w:val="-2"/>
        </w:rPr>
        <w:t>n registrerad betaltjänstleverantör som anställd eller uppdragstagare</w:t>
      </w:r>
      <w:r>
        <w:t xml:space="preserve"> får inte obehörigen röja eller utnyttja vad han eller hon i anställ</w:t>
      </w:r>
      <w:r>
        <w:softHyphen/>
        <w:t>ningen eller under uppdraget i verksam</w:t>
      </w:r>
      <w:r>
        <w:softHyphen/>
        <w:t>heten med betaltjänster har fått veta om enskildas förhållanden till institutet eller leverantören.</w:t>
      </w:r>
    </w:p>
    <w:p w14:paraId="222CF4E5" w14:textId="77777777" w:rsidR="00D67215" w:rsidRDefault="00D67215" w:rsidP="002060BF">
      <w:pPr>
        <w:pStyle w:val="Brdtextmedindrag"/>
      </w:pPr>
      <w:r>
        <w:t>Ansvar enligt 20 kap. 3 § brottsbalken ska inte följa för den som bryter mot förbudet.</w:t>
      </w:r>
    </w:p>
    <w:p w14:paraId="31BBC511" w14:textId="77777777" w:rsidR="00D67215" w:rsidRDefault="00D67215" w:rsidP="002060BF">
      <w:pPr>
        <w:pStyle w:val="Brdtextmedindrag"/>
      </w:pPr>
      <w:r>
        <w:t>I det allmännas verksamhet tillämpas i stället bestämmelserna i offent</w:t>
      </w:r>
      <w:r>
        <w:softHyphen/>
        <w:t>lighets- och sekretesslagen (2009:400).</w:t>
      </w:r>
    </w:p>
    <w:p w14:paraId="0B83E8C8" w14:textId="77777777" w:rsidR="00D67215" w:rsidRDefault="00D67215" w:rsidP="002060BF">
      <w:pPr>
        <w:pStyle w:val="Brdtextmedindrag"/>
      </w:pPr>
      <w:r>
        <w:t>I 6 kap. 9 § finns särskilda bestämmelser om tystnadsplikt vid be</w:t>
      </w:r>
      <w:r>
        <w:softHyphen/>
        <w:t>handling av personuppgifter i register som förs av en betaltjänstleve</w:t>
      </w:r>
      <w:r>
        <w:softHyphen/>
        <w:t>ran</w:t>
      </w:r>
      <w:r w:rsidRPr="00CF7574">
        <w:rPr>
          <w:spacing w:val="-4"/>
        </w:rPr>
        <w:t>tör eller den som ansvarar för ett betalningssystem enligt 6 kap. 1 §.</w:t>
      </w:r>
    </w:p>
    <w:tbl>
      <w:tblPr>
        <w:tblW w:w="5000" w:type="pct"/>
        <w:tblCellMar>
          <w:left w:w="125" w:type="dxa"/>
          <w:right w:w="125" w:type="dxa"/>
        </w:tblCellMar>
        <w:tblLook w:val="0000" w:firstRow="0" w:lastRow="0" w:firstColumn="0" w:lastColumn="0" w:noHBand="0" w:noVBand="0"/>
      </w:tblPr>
      <w:tblGrid>
        <w:gridCol w:w="2948"/>
        <w:gridCol w:w="2949"/>
      </w:tblGrid>
      <w:tr w:rsidR="00EA76D5" w14:paraId="3DA61246" w14:textId="77777777">
        <w:trPr>
          <w:trHeight w:val="1077"/>
        </w:trPr>
        <w:tc>
          <w:tcPr>
            <w:tcW w:w="2500" w:type="pct"/>
            <w:shd w:val="clear" w:color="auto" w:fill="auto"/>
            <w:tcMar>
              <w:left w:w="0" w:type="dxa"/>
            </w:tcMar>
          </w:tcPr>
          <w:p w14:paraId="5E85FEB2" w14:textId="77777777" w:rsidR="00D67215" w:rsidRPr="00CF7574" w:rsidRDefault="00D67215" w:rsidP="00912B18">
            <w:pPr>
              <w:pStyle w:val="Brdtextmedindrag"/>
              <w:rPr>
                <w:i/>
                <w:iCs/>
              </w:rPr>
            </w:pPr>
            <w:r w:rsidRPr="00D37FF3">
              <w:rPr>
                <w:i/>
                <w:iCs/>
              </w:rPr>
              <w:t>I 5</w:t>
            </w:r>
            <w:r>
              <w:rPr>
                <w:i/>
                <w:iCs/>
              </w:rPr>
              <w:t> a §</w:t>
            </w:r>
            <w:r w:rsidRPr="00D37FF3">
              <w:rPr>
                <w:i/>
                <w:iCs/>
              </w:rPr>
              <w:t xml:space="preserve"> kreditupplysningslagen (1973:1173) finns bestämmelser om att det som gäller om tystnads</w:t>
            </w:r>
            <w:r>
              <w:rPr>
                <w:i/>
                <w:iCs/>
              </w:rPr>
              <w:softHyphen/>
            </w:r>
            <w:r w:rsidRPr="00D37FF3">
              <w:rPr>
                <w:i/>
                <w:iCs/>
              </w:rPr>
              <w:t>p</w:t>
            </w:r>
            <w:r w:rsidRPr="003E7A70">
              <w:rPr>
                <w:i/>
                <w:iCs/>
                <w:spacing w:val="-2"/>
              </w:rPr>
              <w:t>likt enligt första stycket inte hind</w:t>
            </w:r>
            <w:r w:rsidRPr="003E7A70">
              <w:rPr>
                <w:i/>
                <w:iCs/>
                <w:spacing w:val="-2"/>
              </w:rPr>
              <w:softHyphen/>
              <w:t>rar</w:t>
            </w:r>
            <w:r w:rsidRPr="00D37FF3">
              <w:rPr>
                <w:i/>
                <w:iCs/>
              </w:rPr>
              <w:t xml:space="preserve"> att uppgifter i vissa fall utväx</w:t>
            </w:r>
            <w:r>
              <w:rPr>
                <w:i/>
                <w:iCs/>
              </w:rPr>
              <w:softHyphen/>
            </w:r>
            <w:r w:rsidRPr="00D37FF3">
              <w:rPr>
                <w:i/>
                <w:iCs/>
              </w:rPr>
              <w:t>las för kreditupplysningsändamål.</w:t>
            </w:r>
          </w:p>
        </w:tc>
        <w:tc>
          <w:tcPr>
            <w:tcW w:w="2500" w:type="pct"/>
            <w:shd w:val="clear" w:color="auto" w:fill="auto"/>
            <w:tcMar>
              <w:right w:w="0" w:type="dxa"/>
            </w:tcMar>
          </w:tcPr>
          <w:p w14:paraId="5588DBCA" w14:textId="77777777" w:rsidR="00D67215" w:rsidRDefault="00D67215" w:rsidP="00912B18">
            <w:pPr>
              <w:pStyle w:val="Brdtextmedindrag"/>
            </w:pPr>
          </w:p>
        </w:tc>
      </w:tr>
    </w:tbl>
    <w:p w14:paraId="7693BCDA" w14:textId="77777777" w:rsidR="00D67215" w:rsidRDefault="00D67215" w:rsidP="002060BF">
      <w:pPr>
        <w:pStyle w:val="Slutstreck"/>
      </w:pPr>
    </w:p>
    <w:tbl>
      <w:tblPr>
        <w:tblW w:w="5000" w:type="pct"/>
        <w:tblLook w:val="0600" w:firstRow="0" w:lastRow="0" w:firstColumn="0" w:lastColumn="0" w:noHBand="1" w:noVBand="1"/>
      </w:tblPr>
      <w:tblGrid>
        <w:gridCol w:w="2948"/>
        <w:gridCol w:w="2949"/>
      </w:tblGrid>
      <w:tr w:rsidR="00EA76D5" w14:paraId="2717E2B2" w14:textId="77777777">
        <w:tc>
          <w:tcPr>
            <w:tcW w:w="2500" w:type="pct"/>
            <w:shd w:val="clear" w:color="auto" w:fill="auto"/>
            <w:tcMar>
              <w:left w:w="0" w:type="dxa"/>
            </w:tcMar>
          </w:tcPr>
          <w:p w14:paraId="1CC0EB90" w14:textId="77777777" w:rsidR="00D67215" w:rsidRDefault="00D67215" w:rsidP="00912B18">
            <w:pPr>
              <w:pStyle w:val="Brdtextmedindrag"/>
            </w:pPr>
          </w:p>
        </w:tc>
        <w:tc>
          <w:tcPr>
            <w:tcW w:w="2500" w:type="pct"/>
            <w:shd w:val="clear" w:color="auto" w:fill="auto"/>
            <w:tcMar>
              <w:right w:w="0" w:type="dxa"/>
            </w:tcMar>
          </w:tcPr>
          <w:p w14:paraId="3019AA3C" w14:textId="77777777" w:rsidR="00D67215" w:rsidRPr="00AB0232" w:rsidRDefault="00D67215" w:rsidP="00912B18">
            <w:pPr>
              <w:pStyle w:val="Brdtextmedindrag"/>
              <w:ind w:firstLine="0"/>
              <w:rPr>
                <w:b/>
                <w:bCs/>
                <w:i/>
                <w:iCs/>
              </w:rPr>
            </w:pPr>
            <w:r w:rsidRPr="00AB0232">
              <w:rPr>
                <w:b/>
                <w:bCs/>
                <w:i/>
                <w:iCs/>
              </w:rPr>
              <w:t>Rapporteringsskyldighet</w:t>
            </w:r>
          </w:p>
          <w:p w14:paraId="63A49F1B" w14:textId="77777777" w:rsidR="00D67215" w:rsidRPr="00AB0232" w:rsidRDefault="00D67215" w:rsidP="00912B18">
            <w:pPr>
              <w:pStyle w:val="Brdtextmedindrag"/>
              <w:ind w:firstLine="0"/>
              <w:rPr>
                <w:b/>
                <w:bCs/>
              </w:rPr>
            </w:pPr>
          </w:p>
          <w:p w14:paraId="3D78AA72" w14:textId="77777777" w:rsidR="00D67215" w:rsidRPr="00AB0232" w:rsidRDefault="00D67215" w:rsidP="00912B18">
            <w:pPr>
              <w:pStyle w:val="Brdtextmedindrag"/>
              <w:ind w:firstLine="0"/>
              <w:rPr>
                <w:i/>
                <w:iCs/>
              </w:rPr>
            </w:pPr>
            <w:r w:rsidRPr="00AB0232">
              <w:rPr>
                <w:i/>
                <w:iCs/>
              </w:rPr>
              <w:t>12</w:t>
            </w:r>
            <w:r>
              <w:rPr>
                <w:i/>
                <w:iCs/>
              </w:rPr>
              <w:t> a §</w:t>
            </w:r>
          </w:p>
          <w:p w14:paraId="592FB6DF" w14:textId="77777777" w:rsidR="00D67215" w:rsidRPr="00513B17" w:rsidRDefault="00D67215" w:rsidP="00912B18">
            <w:pPr>
              <w:pStyle w:val="Brdtextmedindrag"/>
              <w:rPr>
                <w:i/>
                <w:iCs/>
                <w:spacing w:val="-2"/>
              </w:rPr>
            </w:pPr>
            <w:r w:rsidRPr="00513B17">
              <w:rPr>
                <w:i/>
                <w:iCs/>
                <w:spacing w:val="-2"/>
              </w:rPr>
              <w:t>Den som bedriver verksamhet enligt denna lag ska rapportera skuld- och kreditinformation till företag med tillstånd enligt 4 a § kreditupplysningslagen (1973:1173) enligt vad som närmare föreskrivs i nämnda lag och i kreditupplysnings</w:t>
            </w:r>
            <w:r>
              <w:rPr>
                <w:i/>
                <w:iCs/>
                <w:spacing w:val="-2"/>
              </w:rPr>
              <w:softHyphen/>
            </w:r>
            <w:r w:rsidRPr="00513B17">
              <w:rPr>
                <w:i/>
                <w:iCs/>
                <w:spacing w:val="-2"/>
              </w:rPr>
              <w:t>förordningen (2025:000).</w:t>
            </w:r>
          </w:p>
          <w:p w14:paraId="16877297" w14:textId="77777777" w:rsidR="00D67215" w:rsidRPr="00AB0232" w:rsidRDefault="00D67215" w:rsidP="00912B18">
            <w:pPr>
              <w:pStyle w:val="Brdtextmedindrag"/>
              <w:rPr>
                <w:i/>
                <w:iCs/>
              </w:rPr>
            </w:pPr>
            <w:r w:rsidRPr="00AB0232">
              <w:rPr>
                <w:i/>
                <w:iCs/>
              </w:rPr>
              <w:t>Detsamma gäller för den som förvärvat en kreditfordran från någon enligt första stycket och för förvärvare i senare led.</w:t>
            </w:r>
          </w:p>
          <w:p w14:paraId="6543BBB5" w14:textId="77777777" w:rsidR="00D67215" w:rsidRPr="00AB0232" w:rsidRDefault="00D67215" w:rsidP="00912B18">
            <w:pPr>
              <w:pStyle w:val="Brdtextmedindrag"/>
              <w:rPr>
                <w:i/>
                <w:iCs/>
              </w:rPr>
            </w:pPr>
            <w:r w:rsidRPr="00AB0232">
              <w:rPr>
                <w:i/>
                <w:iCs/>
              </w:rPr>
              <w:lastRenderedPageBreak/>
              <w:t>För en fordran som övertagits för indrivning gäller bestämmel</w:t>
            </w:r>
            <w:r>
              <w:rPr>
                <w:i/>
                <w:iCs/>
              </w:rPr>
              <w:softHyphen/>
            </w:r>
            <w:r w:rsidRPr="00AB0232">
              <w:rPr>
                <w:i/>
                <w:iCs/>
              </w:rPr>
              <w:t>serna i inkassolagen (1974:182).</w:t>
            </w:r>
          </w:p>
        </w:tc>
      </w:tr>
    </w:tbl>
    <w:p w14:paraId="72544470" w14:textId="77777777" w:rsidR="00D67215" w:rsidRPr="00AB0232" w:rsidRDefault="00D67215" w:rsidP="002060BF">
      <w:pPr>
        <w:pStyle w:val="Brdtext"/>
        <w:spacing w:before="270"/>
        <w:jc w:val="center"/>
        <w:rPr>
          <w:b/>
          <w:bCs/>
        </w:rPr>
      </w:pPr>
      <w:r w:rsidRPr="00AB0232">
        <w:rPr>
          <w:b/>
          <w:bCs/>
        </w:rPr>
        <w:lastRenderedPageBreak/>
        <w:t>8</w:t>
      </w:r>
      <w:r>
        <w:rPr>
          <w:b/>
          <w:bCs/>
        </w:rPr>
        <w:t> kap.</w:t>
      </w:r>
    </w:p>
    <w:p w14:paraId="25D26451" w14:textId="77777777" w:rsidR="00D67215" w:rsidRPr="00AB0232" w:rsidRDefault="00D67215" w:rsidP="002060BF">
      <w:pPr>
        <w:pStyle w:val="Brdtextmedindrag"/>
        <w:ind w:firstLine="0"/>
        <w:jc w:val="center"/>
      </w:pPr>
      <w:r w:rsidRPr="00AB0232">
        <w:t>24</w:t>
      </w:r>
      <w:r>
        <w:t> §</w:t>
      </w:r>
      <w:r w:rsidRPr="00AB0232">
        <w:t xml:space="preserve"> </w:t>
      </w:r>
    </w:p>
    <w:p w14:paraId="135F32FF" w14:textId="77777777" w:rsidR="00D67215" w:rsidRPr="00AB0232" w:rsidRDefault="00D67215" w:rsidP="002060BF">
      <w:pPr>
        <w:pStyle w:val="Brdtextmedindrag"/>
      </w:pPr>
      <w:r w:rsidRPr="00AB0232">
        <w:t>Om någon driver sådan verksamhet som omfattas av denna lag utan att vara berättigad till det, ska Finansinspektionen förelägga denne att upp</w:t>
      </w:r>
      <w:r>
        <w:softHyphen/>
      </w:r>
      <w:r w:rsidRPr="00AB0232">
        <w:t>höra med verksamheten.</w:t>
      </w:r>
    </w:p>
    <w:p w14:paraId="4634239F" w14:textId="77777777" w:rsidR="00D67215" w:rsidRPr="00AB0232" w:rsidRDefault="00D67215" w:rsidP="002060BF">
      <w:pPr>
        <w:pStyle w:val="Brdtextmedindrag"/>
      </w:pPr>
      <w:r w:rsidRPr="00AB0232">
        <w:t>Om det är osäkert om lagen är tillämplig på en viss verksamhet, får inspektionen förelägga den som driver verksamheten att lämna de upplys</w:t>
      </w:r>
      <w:r>
        <w:softHyphen/>
      </w:r>
      <w:r w:rsidRPr="00AB0232">
        <w:t>ningar om verksamheten som inspektionen behöver för att bedöma om så är fallet.</w:t>
      </w:r>
    </w:p>
    <w:p w14:paraId="5947736F" w14:textId="77777777" w:rsidR="00D67215" w:rsidRPr="00AB0232" w:rsidRDefault="00D67215" w:rsidP="002060BF">
      <w:pPr>
        <w:pStyle w:val="Brdtextmedindrag"/>
      </w:pPr>
      <w:r w:rsidRPr="00AB0232">
        <w:t xml:space="preserve">Ett föreläggande enligt första eller andra stycket som avser ett </w:t>
      </w:r>
      <w:r w:rsidRPr="00CF7574">
        <w:rPr>
          <w:spacing w:val="-4"/>
        </w:rPr>
        <w:t>utländskt företag får riktas mot såväl företaget som den som i Sverige</w:t>
      </w:r>
      <w:r w:rsidRPr="00AB0232">
        <w:t xml:space="preserve"> är verksam för företagets räkning.</w:t>
      </w:r>
    </w:p>
    <w:tbl>
      <w:tblPr>
        <w:tblW w:w="5000" w:type="pct"/>
        <w:tblLook w:val="0600" w:firstRow="0" w:lastRow="0" w:firstColumn="0" w:lastColumn="0" w:noHBand="1" w:noVBand="1"/>
      </w:tblPr>
      <w:tblGrid>
        <w:gridCol w:w="2948"/>
        <w:gridCol w:w="2949"/>
      </w:tblGrid>
      <w:tr w:rsidR="00EA76D5" w14:paraId="5A608348" w14:textId="77777777">
        <w:tc>
          <w:tcPr>
            <w:tcW w:w="2500" w:type="pct"/>
            <w:shd w:val="clear" w:color="auto" w:fill="auto"/>
            <w:tcMar>
              <w:left w:w="0" w:type="dxa"/>
            </w:tcMar>
          </w:tcPr>
          <w:p w14:paraId="25246003" w14:textId="77777777" w:rsidR="00D67215" w:rsidRPr="00AB0232" w:rsidRDefault="00D67215" w:rsidP="00912B18">
            <w:pPr>
              <w:pStyle w:val="Brdtextmedindrag"/>
            </w:pPr>
          </w:p>
        </w:tc>
        <w:tc>
          <w:tcPr>
            <w:tcW w:w="2500" w:type="pct"/>
            <w:shd w:val="clear" w:color="auto" w:fill="auto"/>
            <w:tcMar>
              <w:right w:w="0" w:type="dxa"/>
            </w:tcMar>
          </w:tcPr>
          <w:p w14:paraId="7F842223" w14:textId="77777777" w:rsidR="00D67215" w:rsidRPr="00D533F0" w:rsidRDefault="00D67215" w:rsidP="00912B18">
            <w:pPr>
              <w:pStyle w:val="Brdtextmedindrag"/>
              <w:rPr>
                <w:i/>
                <w:iCs/>
              </w:rPr>
            </w:pPr>
            <w:r w:rsidRPr="00AB0232">
              <w:rPr>
                <w:i/>
                <w:iCs/>
              </w:rPr>
              <w:t>Finansinspektionen ska före</w:t>
            </w:r>
            <w:r>
              <w:rPr>
                <w:i/>
                <w:iCs/>
              </w:rPr>
              <w:softHyphen/>
            </w:r>
            <w:r w:rsidRPr="00AB0232">
              <w:rPr>
                <w:i/>
                <w:iCs/>
              </w:rPr>
              <w:t>lägga den som enligt 3</w:t>
            </w:r>
            <w:r>
              <w:rPr>
                <w:i/>
                <w:iCs/>
              </w:rPr>
              <w:t> kap.</w:t>
            </w:r>
            <w:r w:rsidRPr="00AB0232">
              <w:rPr>
                <w:i/>
                <w:iCs/>
              </w:rPr>
              <w:t xml:space="preserve"> 12</w:t>
            </w:r>
            <w:r>
              <w:rPr>
                <w:i/>
                <w:iCs/>
              </w:rPr>
              <w:t> a §</w:t>
            </w:r>
            <w:r w:rsidRPr="00AB0232">
              <w:rPr>
                <w:i/>
                <w:iCs/>
              </w:rPr>
              <w:t xml:space="preserve"> an</w:t>
            </w:r>
            <w:r w:rsidRPr="003E7A70">
              <w:rPr>
                <w:i/>
                <w:iCs/>
                <w:spacing w:val="-2"/>
              </w:rPr>
              <w:t>dra stycket inte uppfyller sin rap</w:t>
            </w:r>
            <w:r w:rsidRPr="003E7A70">
              <w:rPr>
                <w:i/>
                <w:iCs/>
                <w:spacing w:val="-2"/>
              </w:rPr>
              <w:softHyphen/>
              <w:t>porteringsskyldighet</w:t>
            </w:r>
            <w:r>
              <w:rPr>
                <w:i/>
                <w:iCs/>
              </w:rPr>
              <w:t>, och som inte står under myndighetens tillsyn i övrigt,</w:t>
            </w:r>
            <w:r w:rsidRPr="00AB0232">
              <w:rPr>
                <w:i/>
                <w:iCs/>
              </w:rPr>
              <w:t xml:space="preserve"> att fullgöra den.</w:t>
            </w:r>
          </w:p>
        </w:tc>
      </w:tr>
    </w:tbl>
    <w:p w14:paraId="2DBDF9A3" w14:textId="77777777" w:rsidR="00D67215" w:rsidRDefault="00D67215" w:rsidP="002060BF">
      <w:pPr>
        <w:pStyle w:val="Slutstreck"/>
      </w:pPr>
      <w:r w:rsidRPr="00660EEA">
        <w:t>                      </w:t>
      </w:r>
    </w:p>
    <w:p w14:paraId="6C1EAECA" w14:textId="77777777" w:rsidR="00D67215" w:rsidRPr="00AC164A" w:rsidRDefault="00D67215" w:rsidP="002060BF">
      <w:pPr>
        <w:pStyle w:val="Brdtextmedindrag"/>
      </w:pPr>
      <w:r>
        <w:t xml:space="preserve">Denna lag träder i </w:t>
      </w:r>
      <w:r w:rsidRPr="00AB0232">
        <w:t xml:space="preserve">kraft den dag som regeringen </w:t>
      </w:r>
      <w:r w:rsidRPr="00AC164A">
        <w:t>bestämmer.</w:t>
      </w:r>
    </w:p>
    <w:p w14:paraId="0C22E61C" w14:textId="77777777" w:rsidR="00D67215" w:rsidRDefault="00D67215" w:rsidP="002060BF">
      <w:pPr>
        <w:pStyle w:val="Brdtext"/>
        <w:sectPr w:rsidR="00D67215" w:rsidSect="002060BF">
          <w:headerReference w:type="even" r:id="rId86"/>
          <w:headerReference w:type="default" r:id="rId87"/>
          <w:footerReference w:type="even" r:id="rId88"/>
          <w:footerReference w:type="default" r:id="rId89"/>
          <w:footerReference w:type="first" r:id="rId90"/>
          <w:footnotePr>
            <w:numRestart w:val="eachSect"/>
          </w:footnotePr>
          <w:pgSz w:w="9356" w:h="13721" w:code="9"/>
          <w:pgMar w:top="794" w:right="2438" w:bottom="1191" w:left="1021" w:header="0" w:footer="709" w:gutter="0"/>
          <w:cols w:space="708"/>
          <w:docGrid w:linePitch="360"/>
        </w:sectPr>
      </w:pPr>
    </w:p>
    <w:p w14:paraId="6DEADF99" w14:textId="0870B1B8" w:rsidR="00D67215" w:rsidRDefault="00D67215" w:rsidP="00DC722A">
      <w:pPr>
        <w:pStyle w:val="Rubrik2utannumrering"/>
        <w:spacing w:before="0"/>
        <w:ind w:left="900" w:hanging="900"/>
      </w:pPr>
      <w:r>
        <w:lastRenderedPageBreak/>
        <w:t>8</w:t>
      </w:r>
      <w:r>
        <w:tab/>
      </w:r>
      <w:r w:rsidRPr="002060BF">
        <w:t>Förslag till lag om ändring i konsumentkreditlagen (2010:1846)</w:t>
      </w:r>
    </w:p>
    <w:p w14:paraId="1FD92021" w14:textId="77777777" w:rsidR="00D67215" w:rsidRDefault="00D67215" w:rsidP="002060BF">
      <w:pPr>
        <w:pStyle w:val="Brdtext"/>
      </w:pPr>
      <w:r w:rsidRPr="006C1E9E">
        <w:t xml:space="preserve">Härigenom föreskrivs att 2, 4, 6 a, 7 b, 12, 18, 19 a, 19 b och 36 a §§, </w:t>
      </w:r>
      <w:r w:rsidRPr="006C1E9E">
        <w:rPr>
          <w:spacing w:val="-2"/>
        </w:rPr>
        <w:t xml:space="preserve">och rubrikerna närmast före 19 a och 36 a §§ i </w:t>
      </w:r>
      <w:r w:rsidRPr="006C1E9E">
        <w:rPr>
          <w:bCs/>
          <w:spacing w:val="-2"/>
        </w:rPr>
        <w:t>konsumentkreditlagen</w:t>
      </w:r>
      <w:r w:rsidRPr="006C1E9E">
        <w:rPr>
          <w:bCs/>
        </w:rPr>
        <w:t xml:space="preserve"> (2010:1846) </w:t>
      </w:r>
      <w:r w:rsidRPr="006C1E9E">
        <w:t xml:space="preserve">ska ha följande lydelse. </w:t>
      </w:r>
    </w:p>
    <w:p w14:paraId="67B254D3" w14:textId="77777777" w:rsidR="00D67215" w:rsidRDefault="00D67215" w:rsidP="002060BF">
      <w:pPr>
        <w:pStyle w:val="Brdtext"/>
      </w:pPr>
      <w:r>
        <w:t xml:space="preserve"> </w:t>
      </w:r>
    </w:p>
    <w:tbl>
      <w:tblPr>
        <w:tblW w:w="5000" w:type="pct"/>
        <w:tblCellMar>
          <w:left w:w="125" w:type="dxa"/>
          <w:right w:w="125" w:type="dxa"/>
        </w:tblCellMar>
        <w:tblLook w:val="0000" w:firstRow="0" w:lastRow="0" w:firstColumn="0" w:lastColumn="0" w:noHBand="0" w:noVBand="0"/>
      </w:tblPr>
      <w:tblGrid>
        <w:gridCol w:w="2948"/>
        <w:gridCol w:w="2949"/>
      </w:tblGrid>
      <w:tr w:rsidR="00EA76D5" w14:paraId="57E8F9EE" w14:textId="77777777">
        <w:tc>
          <w:tcPr>
            <w:tcW w:w="2500" w:type="pct"/>
            <w:shd w:val="clear" w:color="auto" w:fill="auto"/>
            <w:tcMar>
              <w:left w:w="0" w:type="dxa"/>
            </w:tcMar>
          </w:tcPr>
          <w:p w14:paraId="3F6D1465" w14:textId="77777777" w:rsidR="00D67215" w:rsidRPr="005B0E77" w:rsidRDefault="00D67215" w:rsidP="00912B18">
            <w:pPr>
              <w:pStyle w:val="Brdtext"/>
              <w:rPr>
                <w:i/>
              </w:rPr>
            </w:pPr>
            <w:r w:rsidRPr="005B0E77">
              <w:rPr>
                <w:i/>
              </w:rPr>
              <w:t>Nuvarande lydelse</w:t>
            </w:r>
          </w:p>
        </w:tc>
        <w:tc>
          <w:tcPr>
            <w:tcW w:w="2500" w:type="pct"/>
            <w:shd w:val="clear" w:color="auto" w:fill="auto"/>
            <w:tcMar>
              <w:right w:w="0" w:type="dxa"/>
            </w:tcMar>
          </w:tcPr>
          <w:p w14:paraId="56B43630" w14:textId="77777777" w:rsidR="00D67215" w:rsidRPr="005B0E77" w:rsidRDefault="00D67215" w:rsidP="00912B18">
            <w:pPr>
              <w:pStyle w:val="Brdtext"/>
              <w:rPr>
                <w:i/>
              </w:rPr>
            </w:pPr>
            <w:r w:rsidRPr="005B0E77">
              <w:rPr>
                <w:i/>
              </w:rPr>
              <w:t>Föreslagen lydelse</w:t>
            </w:r>
          </w:p>
        </w:tc>
      </w:tr>
    </w:tbl>
    <w:p w14:paraId="58828ABE" w14:textId="77777777" w:rsidR="00D67215" w:rsidRDefault="00D67215" w:rsidP="002060BF">
      <w:pPr>
        <w:pStyle w:val="Brdtextmedindrag"/>
        <w:spacing w:before="270"/>
        <w:ind w:firstLine="0"/>
        <w:jc w:val="center"/>
      </w:pPr>
      <w:r>
        <w:t>2 §</w:t>
      </w:r>
      <w:r>
        <w:rPr>
          <w:rStyle w:val="Fotnotsreferens"/>
        </w:rPr>
        <w:footnoteReference w:id="27"/>
      </w:r>
    </w:p>
    <w:p w14:paraId="23118247" w14:textId="77777777" w:rsidR="00D67215" w:rsidRPr="003D4349" w:rsidRDefault="00D67215" w:rsidP="002060BF">
      <w:pPr>
        <w:pStyle w:val="Brdtextmedindrag"/>
      </w:pPr>
      <w:r w:rsidRPr="003D4349">
        <w:t>I lagen avses med</w:t>
      </w:r>
    </w:p>
    <w:p w14:paraId="71BF9CCE" w14:textId="77777777" w:rsidR="00D67215" w:rsidRPr="003D4349" w:rsidRDefault="00D67215" w:rsidP="002060BF">
      <w:pPr>
        <w:pStyle w:val="Brdtextmedindrag"/>
      </w:pPr>
      <w:r w:rsidRPr="003D4349">
        <w:rPr>
          <w:i/>
          <w:iCs/>
        </w:rPr>
        <w:t>konsument:</w:t>
      </w:r>
      <w:r w:rsidRPr="003D4349">
        <w:t xml:space="preserve"> en fysisk person som handlar huvudsakligen för ända</w:t>
      </w:r>
      <w:r>
        <w:softHyphen/>
      </w:r>
      <w:r w:rsidRPr="003D4349">
        <w:t>mål som faller utanför näringsverksamhet,</w:t>
      </w:r>
    </w:p>
    <w:p w14:paraId="5EEF81D2" w14:textId="77777777" w:rsidR="00D67215" w:rsidRPr="003D4349" w:rsidRDefault="00D67215" w:rsidP="002060BF">
      <w:pPr>
        <w:pStyle w:val="Brdtextmedindrag"/>
      </w:pPr>
      <w:r w:rsidRPr="003D4349">
        <w:rPr>
          <w:i/>
          <w:iCs/>
        </w:rPr>
        <w:t>näringsidkare:</w:t>
      </w:r>
      <w:r w:rsidRPr="003D4349">
        <w:t xml:space="preserve"> en fysisk eller juridisk person som handlar för ändamål som har samband med den egna näringsverksamheten,</w:t>
      </w:r>
    </w:p>
    <w:p w14:paraId="25544037" w14:textId="77777777" w:rsidR="00D67215" w:rsidRPr="003D4349" w:rsidRDefault="00D67215" w:rsidP="002060BF">
      <w:pPr>
        <w:pStyle w:val="Brdtextmedindrag"/>
      </w:pPr>
      <w:r w:rsidRPr="003D4349">
        <w:rPr>
          <w:i/>
          <w:iCs/>
        </w:rPr>
        <w:t>kreditgivare:</w:t>
      </w:r>
      <w:r w:rsidRPr="003D4349">
        <w:t xml:space="preserve"> den som lämnar krediten eller övertar den ursprung</w:t>
      </w:r>
      <w:r>
        <w:softHyphen/>
      </w:r>
      <w:r w:rsidRPr="003D4349">
        <w:t>liga kreditgivarens fordran,</w:t>
      </w:r>
    </w:p>
    <w:p w14:paraId="2C30392D" w14:textId="77777777" w:rsidR="00D67215" w:rsidRPr="003D4349" w:rsidRDefault="00D67215" w:rsidP="002060BF">
      <w:pPr>
        <w:pStyle w:val="Brdtextmedindrag"/>
      </w:pPr>
      <w:r w:rsidRPr="003D4349">
        <w:rPr>
          <w:i/>
          <w:iCs/>
        </w:rPr>
        <w:t>kreditavtal:</w:t>
      </w:r>
      <w:r w:rsidRPr="003D4349">
        <w:t xml:space="preserve"> ett avtal om lån, kontokredit, betalningsanstånd eller liknande,</w:t>
      </w:r>
    </w:p>
    <w:p w14:paraId="510E39DB" w14:textId="77777777" w:rsidR="00D67215" w:rsidRPr="003D4349" w:rsidRDefault="00D67215" w:rsidP="002060BF">
      <w:pPr>
        <w:pStyle w:val="Brdtextmedindrag"/>
      </w:pPr>
      <w:r w:rsidRPr="003D4349">
        <w:rPr>
          <w:i/>
          <w:iCs/>
        </w:rPr>
        <w:t>kontokredit:</w:t>
      </w:r>
      <w:r w:rsidRPr="003D4349">
        <w:t xml:space="preserve"> ett kreditavtal som innebär en fortlöpande rätt att utnyttja ett kreditutrymme,</w:t>
      </w:r>
    </w:p>
    <w:p w14:paraId="29CE5D7A" w14:textId="77777777" w:rsidR="00D67215" w:rsidRPr="003D4349" w:rsidRDefault="00D67215" w:rsidP="002060BF">
      <w:pPr>
        <w:pStyle w:val="Brdtextmedindrag"/>
      </w:pPr>
      <w:r w:rsidRPr="003D4349">
        <w:rPr>
          <w:i/>
          <w:iCs/>
        </w:rPr>
        <w:t>kreditköp:</w:t>
      </w:r>
      <w:r w:rsidRPr="003D4349">
        <w:t xml:space="preserve"> ett köp av en vara eller tjänst som finansieras genom en kredit som lämnas av</w:t>
      </w:r>
    </w:p>
    <w:p w14:paraId="6CE4DFC5" w14:textId="77777777" w:rsidR="00D67215" w:rsidRPr="003D4349" w:rsidRDefault="00D67215" w:rsidP="002060BF">
      <w:pPr>
        <w:pStyle w:val="Brdtextmedindrag"/>
      </w:pPr>
      <w:r>
        <w:t>– </w:t>
      </w:r>
      <w:r w:rsidRPr="003D4349">
        <w:t>säljaren, eller</w:t>
      </w:r>
    </w:p>
    <w:p w14:paraId="2369693A" w14:textId="77777777" w:rsidR="00D67215" w:rsidRPr="003D4349" w:rsidRDefault="00D67215" w:rsidP="002060BF">
      <w:pPr>
        <w:pStyle w:val="Brdtextmedindrag"/>
      </w:pPr>
      <w:r>
        <w:t>– </w:t>
      </w:r>
      <w:r w:rsidRPr="003D4349">
        <w:t>annan kreditgivare, om det görs på grund av en överenskom</w:t>
      </w:r>
      <w:r>
        <w:softHyphen/>
      </w:r>
      <w:r w:rsidRPr="003D4349">
        <w:t>melse mellan denne och säljaren eller om varan eller tjänsten anges i kredit</w:t>
      </w:r>
      <w:r>
        <w:softHyphen/>
      </w:r>
      <w:r w:rsidRPr="003D4349">
        <w:t>avtalet,</w:t>
      </w:r>
    </w:p>
    <w:p w14:paraId="1DF695D6" w14:textId="77777777" w:rsidR="00D67215" w:rsidRPr="003D4349" w:rsidRDefault="00D67215" w:rsidP="002060BF">
      <w:pPr>
        <w:pStyle w:val="Brdtextmedindrag"/>
      </w:pPr>
      <w:r w:rsidRPr="003D4349">
        <w:rPr>
          <w:i/>
          <w:iCs/>
        </w:rPr>
        <w:t>kontantpris:</w:t>
      </w:r>
      <w:r w:rsidRPr="003D4349">
        <w:t xml:space="preserve"> det pris till vilket en vara eller tjänst vanligen erbjuds konsumenter mot kontant betalning,</w:t>
      </w:r>
    </w:p>
    <w:p w14:paraId="17DEFC53" w14:textId="77777777" w:rsidR="00D67215" w:rsidRPr="003D4349" w:rsidRDefault="00D67215" w:rsidP="002060BF">
      <w:pPr>
        <w:pStyle w:val="Brdtextmedindrag"/>
      </w:pPr>
      <w:r w:rsidRPr="003D4349">
        <w:rPr>
          <w:i/>
          <w:iCs/>
        </w:rPr>
        <w:t>kreditkostnad:</w:t>
      </w:r>
      <w:r w:rsidRPr="003D4349">
        <w:t xml:space="preserve"> det sammanlagda beloppet av räntor, avgifter och andra kostnader som konsumenten ska betala med anledning av kredit</w:t>
      </w:r>
      <w:r w:rsidRPr="00CF7574">
        <w:rPr>
          <w:spacing w:val="-4"/>
        </w:rPr>
        <w:t>en, inklu</w:t>
      </w:r>
      <w:r>
        <w:rPr>
          <w:spacing w:val="-4"/>
        </w:rPr>
        <w:softHyphen/>
      </w:r>
      <w:r w:rsidRPr="00CF7574">
        <w:rPr>
          <w:spacing w:val="-4"/>
        </w:rPr>
        <w:t>sive nödvändiga kostnader för värdering, dock med undantag</w:t>
      </w:r>
      <w:r w:rsidRPr="003D4349">
        <w:t xml:space="preserve"> för notariats</w:t>
      </w:r>
      <w:r>
        <w:softHyphen/>
      </w:r>
      <w:r w:rsidRPr="003D4349">
        <w:t>avgifter,</w:t>
      </w:r>
    </w:p>
    <w:p w14:paraId="6082BDDD" w14:textId="77777777" w:rsidR="00D67215" w:rsidRPr="003D4349" w:rsidRDefault="00D67215" w:rsidP="002060BF">
      <w:pPr>
        <w:pStyle w:val="Brdtextmedindrag"/>
      </w:pPr>
      <w:r w:rsidRPr="003D4349">
        <w:rPr>
          <w:i/>
          <w:iCs/>
        </w:rPr>
        <w:t>kreditfordran:</w:t>
      </w:r>
      <w:r w:rsidRPr="003D4349">
        <w:t xml:space="preserve"> summan av kreditbeloppet och kreditkostnaden,</w:t>
      </w:r>
    </w:p>
    <w:p w14:paraId="12BAAC97" w14:textId="77777777" w:rsidR="00D67215" w:rsidRDefault="00D67215" w:rsidP="002060BF">
      <w:pPr>
        <w:pStyle w:val="Brdtextmedindrag"/>
      </w:pPr>
      <w:r w:rsidRPr="003D4349">
        <w:rPr>
          <w:i/>
          <w:iCs/>
        </w:rPr>
        <w:t>kreditränta:</w:t>
      </w:r>
      <w:r w:rsidRPr="003D4349">
        <w:t xml:space="preserve"> räntekostnaden</w:t>
      </w:r>
      <w:r>
        <w:t xml:space="preserve"> per år för den vid varje tid obetalda delen av skulden angiven som en ränta,</w:t>
      </w:r>
    </w:p>
    <w:p w14:paraId="1E7BE683" w14:textId="77777777" w:rsidR="00D67215" w:rsidRPr="003D4349" w:rsidRDefault="00D67215" w:rsidP="002060BF">
      <w:pPr>
        <w:pStyle w:val="Brdtextmedindrag"/>
      </w:pPr>
      <w:r w:rsidRPr="003D4349">
        <w:rPr>
          <w:i/>
          <w:iCs/>
        </w:rPr>
        <w:t>effektiv ränta:</w:t>
      </w:r>
      <w:r w:rsidRPr="003D4349">
        <w:t xml:space="preserve"> kreditkostnaden angiven som en årlig ränta beräk</w:t>
      </w:r>
      <w:r>
        <w:softHyphen/>
      </w:r>
      <w:r w:rsidRPr="003D4349">
        <w:t>nad på kreditbeloppet, i förekommande fall med hänsyn tagen till att delbetal</w:t>
      </w:r>
      <w:r>
        <w:softHyphen/>
      </w:r>
      <w:r w:rsidRPr="003D4349">
        <w:t>ningar ska göras under den löpande kredittiden,</w:t>
      </w:r>
    </w:p>
    <w:p w14:paraId="1246F846" w14:textId="77777777" w:rsidR="00D67215" w:rsidRPr="003D4349" w:rsidRDefault="00D67215" w:rsidP="002060BF">
      <w:pPr>
        <w:pStyle w:val="Brdtextmedindrag"/>
        <w:rPr>
          <w:i/>
          <w:iCs/>
        </w:rPr>
      </w:pPr>
      <w:r w:rsidRPr="003D4349">
        <w:rPr>
          <w:i/>
          <w:iCs/>
        </w:rPr>
        <w:t>bostadskredit:</w:t>
      </w:r>
    </w:p>
    <w:p w14:paraId="47AF5040" w14:textId="77777777" w:rsidR="00D67215" w:rsidRPr="003D4349" w:rsidRDefault="00D67215" w:rsidP="002060BF">
      <w:pPr>
        <w:pStyle w:val="Brdtextmedindrag"/>
      </w:pPr>
      <w:r>
        <w:t>– </w:t>
      </w:r>
      <w:r w:rsidRPr="003D4349">
        <w:t>en kredit som är förenad med panträtt i fast egendom, tomträtt eller bostadsrätt eller liknande rätt eller som är förenad med mot</w:t>
      </w:r>
      <w:r>
        <w:softHyphen/>
      </w:r>
      <w:r w:rsidRPr="003D4349">
        <w:t>svarande rätt i byggnad som inte hör till fastighet, eller</w:t>
      </w:r>
    </w:p>
    <w:p w14:paraId="2BA67148" w14:textId="77777777" w:rsidR="00D67215" w:rsidRPr="003D4349" w:rsidRDefault="00D67215" w:rsidP="002060BF">
      <w:pPr>
        <w:pStyle w:val="Brdtextmedindrag"/>
      </w:pPr>
      <w:r>
        <w:t>– </w:t>
      </w:r>
      <w:r w:rsidRPr="003D4349">
        <w:t>en kredit som tas i syfte att förvärva eller behålla äganderätt till sådan egendom, om det inte är fråga om en tillfällig finansierings</w:t>
      </w:r>
      <w:r>
        <w:softHyphen/>
      </w:r>
      <w:r w:rsidRPr="003D4349">
        <w:t xml:space="preserve">lösning under övergången till ett annat finansiellt arrangemang och </w:t>
      </w:r>
      <w:r w:rsidRPr="00CF7574">
        <w:rPr>
          <w:spacing w:val="-4"/>
        </w:rPr>
        <w:t>krediten har en obestämd löptid eller ska återbetalas inom 12 månader,</w:t>
      </w:r>
    </w:p>
    <w:p w14:paraId="2B549C51" w14:textId="77777777" w:rsidR="00D67215" w:rsidRPr="00CF7574" w:rsidRDefault="00D67215" w:rsidP="002060BF">
      <w:pPr>
        <w:pStyle w:val="Brdtextmedindrag"/>
        <w:rPr>
          <w:spacing w:val="-4"/>
        </w:rPr>
      </w:pPr>
      <w:r w:rsidRPr="00CF7574">
        <w:rPr>
          <w:i/>
          <w:iCs/>
          <w:spacing w:val="-4"/>
        </w:rPr>
        <w:t>bostadskredit i utländsk valuta:</w:t>
      </w:r>
      <w:r w:rsidRPr="00CF7574">
        <w:rPr>
          <w:spacing w:val="-4"/>
        </w:rPr>
        <w:t xml:space="preserve"> en bostadskredit i en annan valuta än</w:t>
      </w:r>
    </w:p>
    <w:p w14:paraId="67FD9C00" w14:textId="77777777" w:rsidR="00D67215" w:rsidRPr="003D4349" w:rsidRDefault="00D67215" w:rsidP="002060BF">
      <w:pPr>
        <w:pStyle w:val="Brdtextmedindrag"/>
      </w:pPr>
      <w:r>
        <w:lastRenderedPageBreak/>
        <w:t>– </w:t>
      </w:r>
      <w:r w:rsidRPr="003D4349">
        <w:t>valutan i det land inom EES där konsumenten är bosatt,</w:t>
      </w:r>
    </w:p>
    <w:p w14:paraId="07569E45" w14:textId="77777777" w:rsidR="00D67215" w:rsidRDefault="00D67215" w:rsidP="002060BF">
      <w:pPr>
        <w:pStyle w:val="Brdtextmedindrag"/>
      </w:pPr>
      <w:r>
        <w:t>– </w:t>
      </w:r>
      <w:r w:rsidRPr="003D4349">
        <w:t>valutan som konsumenten får</w:t>
      </w:r>
      <w:r>
        <w:t xml:space="preserve"> sin inkomst i, eller</w:t>
      </w:r>
    </w:p>
    <w:p w14:paraId="2102709F" w14:textId="77777777" w:rsidR="00D67215" w:rsidRDefault="00D67215" w:rsidP="002060BF">
      <w:pPr>
        <w:pStyle w:val="Brdtextmedindrag"/>
      </w:pPr>
      <w:r>
        <w:t>– valutan som konsumenten har de tillgångar i som ska användas som betalning av krediten,</w:t>
      </w:r>
    </w:p>
    <w:tbl>
      <w:tblPr>
        <w:tblW w:w="5000" w:type="pct"/>
        <w:tblLook w:val="0600" w:firstRow="0" w:lastRow="0" w:firstColumn="0" w:lastColumn="0" w:noHBand="1" w:noVBand="1"/>
      </w:tblPr>
      <w:tblGrid>
        <w:gridCol w:w="2948"/>
        <w:gridCol w:w="2949"/>
      </w:tblGrid>
      <w:tr w:rsidR="00EA76D5" w14:paraId="7E893430" w14:textId="77777777">
        <w:tc>
          <w:tcPr>
            <w:tcW w:w="2500" w:type="pct"/>
            <w:shd w:val="clear" w:color="auto" w:fill="auto"/>
            <w:tcMar>
              <w:left w:w="0" w:type="dxa"/>
            </w:tcMar>
          </w:tcPr>
          <w:p w14:paraId="75A73609" w14:textId="77777777" w:rsidR="00D67215" w:rsidRPr="00BF4EA2" w:rsidRDefault="00D67215" w:rsidP="00912B18">
            <w:pPr>
              <w:pStyle w:val="Brdtextmedindrag"/>
              <w:rPr>
                <w:i/>
                <w:iCs/>
              </w:rPr>
            </w:pPr>
            <w:r w:rsidRPr="003E7A70">
              <w:rPr>
                <w:i/>
                <w:spacing w:val="-6"/>
              </w:rPr>
              <w:t>högkostnadskredit:</w:t>
            </w:r>
            <w:r w:rsidRPr="003E7A70">
              <w:rPr>
                <w:i/>
                <w:iCs/>
                <w:spacing w:val="-6"/>
              </w:rPr>
              <w:t xml:space="preserve"> en kredit med</w:t>
            </w:r>
            <w:r w:rsidRPr="00BF4EA2">
              <w:rPr>
                <w:i/>
                <w:iCs/>
              </w:rPr>
              <w:t xml:space="preserve"> en effektiv ränta som minst uppgår till referensräntan enligt</w:t>
            </w:r>
            <w:r>
              <w:rPr>
                <w:i/>
                <w:iCs/>
              </w:rPr>
              <w:t xml:space="preserve"> </w:t>
            </w:r>
            <w:r w:rsidRPr="00BF4EA2">
              <w:rPr>
                <w:i/>
                <w:iCs/>
              </w:rPr>
              <w:t>9</w:t>
            </w:r>
            <w:r>
              <w:rPr>
                <w:i/>
                <w:iCs/>
              </w:rPr>
              <w:t> §</w:t>
            </w:r>
            <w:r w:rsidRPr="00BF4EA2">
              <w:rPr>
                <w:i/>
                <w:iCs/>
              </w:rPr>
              <w:t xml:space="preserve"> ränte</w:t>
            </w:r>
            <w:r>
              <w:rPr>
                <w:i/>
                <w:iCs/>
              </w:rPr>
              <w:softHyphen/>
            </w:r>
            <w:r w:rsidRPr="00BF4EA2">
              <w:rPr>
                <w:i/>
                <w:iCs/>
              </w:rPr>
              <w:t>lagen (1975:635) med ett tillägg av 30</w:t>
            </w:r>
            <w:r>
              <w:rPr>
                <w:i/>
                <w:iCs/>
              </w:rPr>
              <w:t> </w:t>
            </w:r>
            <w:r w:rsidRPr="00BF4EA2">
              <w:rPr>
                <w:i/>
                <w:iCs/>
              </w:rPr>
              <w:t>procentenheter och som inte h</w:t>
            </w:r>
            <w:r w:rsidRPr="003E7A70">
              <w:rPr>
                <w:i/>
                <w:iCs/>
                <w:spacing w:val="-4"/>
              </w:rPr>
              <w:t>uvudsakligen avser kreditköp eller</w:t>
            </w:r>
            <w:r w:rsidRPr="00BF4EA2">
              <w:rPr>
                <w:i/>
                <w:iCs/>
              </w:rPr>
              <w:t xml:space="preserve"> är en bostadskredit,</w:t>
            </w:r>
          </w:p>
        </w:tc>
        <w:tc>
          <w:tcPr>
            <w:tcW w:w="2500" w:type="pct"/>
            <w:shd w:val="clear" w:color="auto" w:fill="auto"/>
            <w:tcMar>
              <w:right w:w="0" w:type="dxa"/>
            </w:tcMar>
          </w:tcPr>
          <w:p w14:paraId="2AD0F2E7" w14:textId="77777777" w:rsidR="00D67215" w:rsidRPr="008A48E6" w:rsidRDefault="00D67215" w:rsidP="00912B18">
            <w:pPr>
              <w:pStyle w:val="Brdtextmedindrag"/>
              <w:rPr>
                <w:i/>
                <w:iCs/>
              </w:rPr>
            </w:pPr>
          </w:p>
        </w:tc>
      </w:tr>
    </w:tbl>
    <w:p w14:paraId="7420B449" w14:textId="77777777" w:rsidR="00D67215" w:rsidRDefault="00D67215" w:rsidP="002060BF">
      <w:pPr>
        <w:pStyle w:val="Brdtextmedindrag"/>
      </w:pPr>
      <w:r w:rsidRPr="003D4349">
        <w:rPr>
          <w:i/>
          <w:iCs/>
        </w:rPr>
        <w:t>referensvärde</w:t>
      </w:r>
      <w:r w:rsidRPr="00227B09">
        <w:rPr>
          <w:i/>
        </w:rPr>
        <w:t>:</w:t>
      </w:r>
      <w:r w:rsidRPr="00BF4EA2">
        <w:t xml:space="preserve"> det som anges i </w:t>
      </w:r>
      <w:r>
        <w:t>artikel </w:t>
      </w:r>
      <w:r w:rsidRPr="00BF4EA2">
        <w:t>3.1.3 i Europaparlamentets och rådets förordning (EU) 2016/1011 av den 8</w:t>
      </w:r>
      <w:r>
        <w:t> </w:t>
      </w:r>
      <w:r w:rsidRPr="00BF4EA2">
        <w:t>juni 2016 om index s</w:t>
      </w:r>
      <w:r w:rsidRPr="00AC164A">
        <w:rPr>
          <w:spacing w:val="-2"/>
        </w:rPr>
        <w:t>om används som referensvärden för finansiella instrument och finan</w:t>
      </w:r>
      <w:r w:rsidRPr="00AC164A">
        <w:rPr>
          <w:spacing w:val="-2"/>
        </w:rPr>
        <w:softHyphen/>
        <w:t>siella</w:t>
      </w:r>
      <w:r w:rsidRPr="00BF4EA2">
        <w:t xml:space="preserve"> avtal eller för att mäta investeringsfonders resultat, och om ändring av direktiven 2008/48/EG och 2014/17/EU och förordning (EU) nr</w:t>
      </w:r>
      <w:r>
        <w:t> </w:t>
      </w:r>
      <w:r w:rsidRPr="00BF4EA2">
        <w:t>596/2014</w:t>
      </w:r>
      <w:r>
        <w:t>.</w:t>
      </w:r>
    </w:p>
    <w:p w14:paraId="25B15061" w14:textId="77777777" w:rsidR="00D67215" w:rsidRDefault="00D67215" w:rsidP="002060BF">
      <w:pPr>
        <w:pStyle w:val="Brdtext"/>
        <w:spacing w:before="270"/>
        <w:jc w:val="center"/>
      </w:pPr>
      <w:r>
        <w:t>4 §</w:t>
      </w:r>
      <w:r>
        <w:rPr>
          <w:rStyle w:val="Fotnotsreferens"/>
        </w:rPr>
        <w:footnoteReference w:id="28"/>
      </w:r>
    </w:p>
    <w:p w14:paraId="1E655675" w14:textId="77777777" w:rsidR="00D67215" w:rsidRDefault="00D67215" w:rsidP="002060BF">
      <w:pPr>
        <w:pStyle w:val="Brdtextmedindrag"/>
      </w:pPr>
      <w:r>
        <w:t>För en annan räntefri kredit än kontokredit som inte är förbun</w:t>
      </w:r>
      <w:r>
        <w:softHyphen/>
        <w:t>den med mer än en obetydlig avgift och som ska betalas tillbaka inom tre månader gäller inte bestämmelserna om information i 7</w:t>
      </w:r>
      <w:r w:rsidRPr="001A0E46">
        <w:t>–</w:t>
      </w:r>
      <w:r>
        <w:t>10 §§, om dokumentation av kreditavtalet i 14 §, om ångerrätt i 21</w:t>
      </w:r>
      <w:r w:rsidRPr="001A0E46">
        <w:t>–</w:t>
      </w:r>
      <w:r>
        <w:t>25 §§, om underrättelse vid en överlåtelse i 28 § andra stycket eller om upp</w:t>
      </w:r>
      <w:r>
        <w:softHyphen/>
        <w:t>sägning av kreditavtal med obestämd löptid i 37 §. Om en sådan kredit avser kreditköp, gäller inte heller bestämmelserna om kredit</w:t>
      </w:r>
      <w:r>
        <w:softHyphen/>
        <w:t>prövning i 12 och 13 §§.</w:t>
      </w:r>
    </w:p>
    <w:tbl>
      <w:tblPr>
        <w:tblW w:w="5000" w:type="pct"/>
        <w:tblLook w:val="0600" w:firstRow="0" w:lastRow="0" w:firstColumn="0" w:lastColumn="0" w:noHBand="1" w:noVBand="1"/>
      </w:tblPr>
      <w:tblGrid>
        <w:gridCol w:w="2948"/>
        <w:gridCol w:w="2949"/>
      </w:tblGrid>
      <w:tr w:rsidR="00EA76D5" w14:paraId="63EA2EC9" w14:textId="77777777">
        <w:tc>
          <w:tcPr>
            <w:tcW w:w="2500" w:type="pct"/>
            <w:shd w:val="clear" w:color="auto" w:fill="auto"/>
            <w:tcMar>
              <w:left w:w="0" w:type="dxa"/>
            </w:tcMar>
          </w:tcPr>
          <w:p w14:paraId="30B28957" w14:textId="77777777" w:rsidR="00D67215" w:rsidRDefault="00D67215" w:rsidP="00912B18">
            <w:pPr>
              <w:pStyle w:val="Brdtextmedindrag"/>
            </w:pPr>
          </w:p>
        </w:tc>
        <w:tc>
          <w:tcPr>
            <w:tcW w:w="2500" w:type="pct"/>
            <w:shd w:val="clear" w:color="auto" w:fill="auto"/>
            <w:tcMar>
              <w:right w:w="0" w:type="dxa"/>
            </w:tcMar>
          </w:tcPr>
          <w:p w14:paraId="4C4BA958" w14:textId="77777777" w:rsidR="00D67215" w:rsidRPr="00530AE7" w:rsidRDefault="00D67215" w:rsidP="00912B18">
            <w:pPr>
              <w:pStyle w:val="Brdtextmedindrag"/>
            </w:pPr>
            <w:r w:rsidRPr="000719F1">
              <w:rPr>
                <w:i/>
              </w:rPr>
              <w:t xml:space="preserve">För en kredit som avser ett kreditköp, som inte överstiger </w:t>
            </w:r>
            <w:r>
              <w:rPr>
                <w:i/>
              </w:rPr>
              <w:t>två</w:t>
            </w:r>
            <w:r w:rsidRPr="000719F1">
              <w:rPr>
                <w:i/>
              </w:rPr>
              <w:t xml:space="preserve"> procent av </w:t>
            </w:r>
            <w:r>
              <w:rPr>
                <w:i/>
              </w:rPr>
              <w:t xml:space="preserve">det </w:t>
            </w:r>
            <w:r w:rsidRPr="000719F1">
              <w:rPr>
                <w:i/>
              </w:rPr>
              <w:t xml:space="preserve">prisbasbelopp enligt </w:t>
            </w:r>
            <w:r w:rsidRPr="00CF7574">
              <w:rPr>
                <w:i/>
                <w:spacing w:val="-4"/>
              </w:rPr>
              <w:t xml:space="preserve">2 kap. 6 och 7 §§ </w:t>
            </w:r>
            <w:r w:rsidRPr="00872854">
              <w:rPr>
                <w:i/>
                <w:spacing w:val="-4"/>
              </w:rPr>
              <w:t>socialförsäkrings</w:t>
            </w:r>
            <w:r w:rsidRPr="00872854">
              <w:rPr>
                <w:i/>
                <w:spacing w:val="-4"/>
              </w:rPr>
              <w:softHyphen/>
              <w:t>balken som var gällande vid kredit</w:t>
            </w:r>
            <w:r w:rsidRPr="00872854">
              <w:rPr>
                <w:i/>
                <w:spacing w:val="-4"/>
              </w:rPr>
              <w:softHyphen/>
              <w:t>avtalets</w:t>
            </w:r>
            <w:r w:rsidRPr="000719F1">
              <w:rPr>
                <w:i/>
              </w:rPr>
              <w:t xml:space="preserve"> ingående, gäller inte be</w:t>
            </w:r>
            <w:r>
              <w:rPr>
                <w:i/>
              </w:rPr>
              <w:softHyphen/>
            </w:r>
            <w:r w:rsidRPr="000719F1">
              <w:rPr>
                <w:i/>
              </w:rPr>
              <w:t>stämmelsen om ett absolut kost</w:t>
            </w:r>
            <w:r>
              <w:rPr>
                <w:i/>
              </w:rPr>
              <w:softHyphen/>
            </w:r>
            <w:r w:rsidRPr="000719F1">
              <w:rPr>
                <w:i/>
              </w:rPr>
              <w:t>nadstak i 19</w:t>
            </w:r>
            <w:r>
              <w:rPr>
                <w:i/>
              </w:rPr>
              <w:t> </w:t>
            </w:r>
            <w:r w:rsidRPr="000719F1">
              <w:rPr>
                <w:i/>
              </w:rPr>
              <w:t>b</w:t>
            </w:r>
            <w:r>
              <w:rPr>
                <w:i/>
              </w:rPr>
              <w:t> §</w:t>
            </w:r>
            <w:r w:rsidRPr="000719F1">
              <w:rPr>
                <w:i/>
              </w:rPr>
              <w:t>.</w:t>
            </w:r>
          </w:p>
        </w:tc>
      </w:tr>
      <w:tr w:rsidR="00EA76D5" w14:paraId="2A11C6B0" w14:textId="77777777">
        <w:tc>
          <w:tcPr>
            <w:tcW w:w="2500" w:type="pct"/>
            <w:shd w:val="clear" w:color="auto" w:fill="auto"/>
            <w:tcMar>
              <w:left w:w="0" w:type="dxa"/>
            </w:tcMar>
          </w:tcPr>
          <w:p w14:paraId="2AF2EF12" w14:textId="77777777" w:rsidR="00D67215" w:rsidRDefault="00D67215" w:rsidP="00912B18">
            <w:pPr>
              <w:pStyle w:val="Brdtextmedindrag"/>
            </w:pPr>
            <w:r w:rsidRPr="00AC164A">
              <w:rPr>
                <w:spacing w:val="-2"/>
              </w:rPr>
              <w:t>För en</w:t>
            </w:r>
            <w:r w:rsidRPr="00AC164A">
              <w:rPr>
                <w:i/>
                <w:iCs/>
                <w:spacing w:val="-2"/>
              </w:rPr>
              <w:t xml:space="preserve"> räntefri kontokredit</w:t>
            </w:r>
            <w:r w:rsidRPr="00AC164A">
              <w:rPr>
                <w:spacing w:val="-2"/>
              </w:rPr>
              <w:t xml:space="preserve"> </w:t>
            </w:r>
            <w:r w:rsidRPr="00AC164A">
              <w:rPr>
                <w:i/>
                <w:iCs/>
                <w:spacing w:val="-2"/>
              </w:rPr>
              <w:t>som</w:t>
            </w:r>
            <w:r w:rsidRPr="00530AE7">
              <w:t xml:space="preserve"> inte </w:t>
            </w:r>
            <w:r w:rsidRPr="00530AE7">
              <w:rPr>
                <w:i/>
                <w:iCs/>
              </w:rPr>
              <w:t>är</w:t>
            </w:r>
            <w:r w:rsidRPr="00530AE7">
              <w:t xml:space="preserve"> förbunden med mer än en obetydlig avgift och som ska be</w:t>
            </w:r>
            <w:r>
              <w:softHyphen/>
            </w:r>
            <w:r w:rsidRPr="00530AE7">
              <w:t>ta</w:t>
            </w:r>
            <w:r>
              <w:softHyphen/>
            </w:r>
            <w:r w:rsidRPr="00530AE7">
              <w:t>las tillbaka inom tre månader gäller inte bestämmelserna om infor</w:t>
            </w:r>
            <w:r>
              <w:softHyphen/>
            </w:r>
            <w:r w:rsidRPr="00530AE7">
              <w:t>mation i 7–10</w:t>
            </w:r>
            <w:r>
              <w:t> §</w:t>
            </w:r>
            <w:r w:rsidRPr="00530AE7">
              <w:t>§ och 14</w:t>
            </w:r>
            <w:r>
              <w:t> §</w:t>
            </w:r>
            <w:r w:rsidRPr="00530AE7">
              <w:t xml:space="preserve"> andra och tredje styckena, om </w:t>
            </w:r>
            <w:r w:rsidRPr="003E7A70">
              <w:rPr>
                <w:spacing w:val="-4"/>
              </w:rPr>
              <w:t>ångerrätt i 21–25 §§ eller om upp</w:t>
            </w:r>
            <w:r w:rsidRPr="003E7A70">
              <w:rPr>
                <w:spacing w:val="-4"/>
              </w:rPr>
              <w:softHyphen/>
              <w:t>sägning</w:t>
            </w:r>
            <w:r w:rsidRPr="00530AE7">
              <w:t xml:space="preserve"> av kreditavtal med obe</w:t>
            </w:r>
            <w:r>
              <w:softHyphen/>
            </w:r>
            <w:r w:rsidRPr="00530AE7">
              <w:t>stämd löptid i 37</w:t>
            </w:r>
            <w:r>
              <w:t> §</w:t>
            </w:r>
          </w:p>
        </w:tc>
        <w:tc>
          <w:tcPr>
            <w:tcW w:w="2500" w:type="pct"/>
            <w:shd w:val="clear" w:color="auto" w:fill="auto"/>
            <w:tcMar>
              <w:right w:w="0" w:type="dxa"/>
            </w:tcMar>
          </w:tcPr>
          <w:p w14:paraId="44CA5843" w14:textId="77777777" w:rsidR="00D67215" w:rsidRPr="00530AE7" w:rsidRDefault="00D67215" w:rsidP="00912B18">
            <w:pPr>
              <w:pStyle w:val="Brdtextmedindrag"/>
              <w:rPr>
                <w:rFonts w:asciiTheme="minorHAnsi" w:eastAsiaTheme="minorHAnsi" w:hAnsiTheme="minorHAnsi" w:cstheme="minorBidi"/>
                <w:szCs w:val="22"/>
              </w:rPr>
            </w:pPr>
            <w:r w:rsidRPr="000719F1">
              <w:t>För en</w:t>
            </w:r>
            <w:r w:rsidRPr="000719F1">
              <w:rPr>
                <w:i/>
              </w:rPr>
              <w:t xml:space="preserve"> kontokredit gäller inte bestämmelsen om ett absolut kost</w:t>
            </w:r>
            <w:r>
              <w:rPr>
                <w:i/>
              </w:rPr>
              <w:softHyphen/>
            </w:r>
            <w:r w:rsidRPr="000719F1">
              <w:rPr>
                <w:i/>
              </w:rPr>
              <w:t>nadstak i 19</w:t>
            </w:r>
            <w:r>
              <w:rPr>
                <w:i/>
              </w:rPr>
              <w:t> </w:t>
            </w:r>
            <w:r w:rsidRPr="000719F1">
              <w:rPr>
                <w:i/>
              </w:rPr>
              <w:t>b</w:t>
            </w:r>
            <w:r>
              <w:rPr>
                <w:i/>
              </w:rPr>
              <w:t> §</w:t>
            </w:r>
            <w:r w:rsidRPr="000719F1">
              <w:rPr>
                <w:i/>
              </w:rPr>
              <w:t>.</w:t>
            </w:r>
            <w:r>
              <w:t xml:space="preserve"> </w:t>
            </w:r>
            <w:r w:rsidRPr="00530AE7">
              <w:rPr>
                <w:i/>
                <w:iCs/>
              </w:rPr>
              <w:t>Om en sådan kredit är räntefri och</w:t>
            </w:r>
            <w:r>
              <w:t xml:space="preserve"> inte förbun</w:t>
            </w:r>
            <w:r>
              <w:softHyphen/>
              <w:t xml:space="preserve">den med mer än en obetydlig </w:t>
            </w:r>
            <w:r w:rsidRPr="003E7A70">
              <w:rPr>
                <w:spacing w:val="-5"/>
              </w:rPr>
              <w:t>av</w:t>
            </w:r>
            <w:r>
              <w:rPr>
                <w:spacing w:val="-5"/>
              </w:rPr>
              <w:softHyphen/>
            </w:r>
            <w:r w:rsidRPr="003E7A70">
              <w:rPr>
                <w:spacing w:val="-5"/>
              </w:rPr>
              <w:t>gift och ska betalas tillbaka inom</w:t>
            </w:r>
            <w:r>
              <w:t xml:space="preserve"> tre månader gäller inte </w:t>
            </w:r>
            <w:r w:rsidRPr="004E1C33">
              <w:rPr>
                <w:i/>
                <w:iCs/>
              </w:rPr>
              <w:t>heller</w:t>
            </w:r>
            <w:r>
              <w:t xml:space="preserve"> be</w:t>
            </w:r>
            <w:r>
              <w:softHyphen/>
              <w:t>stäm</w:t>
            </w:r>
            <w:r>
              <w:softHyphen/>
              <w:t>melserna om information i 7</w:t>
            </w:r>
            <w:r w:rsidRPr="003E7A70">
              <w:rPr>
                <w:spacing w:val="-6"/>
              </w:rPr>
              <w:t>–10 §§ och 14 § andra och tredje</w:t>
            </w:r>
            <w:r>
              <w:t xml:space="preserve"> </w:t>
            </w:r>
            <w:r w:rsidRPr="003E7A70">
              <w:rPr>
                <w:spacing w:val="-4"/>
              </w:rPr>
              <w:t>styckena, om ångerrätt i 21–25 §§</w:t>
            </w:r>
            <w:r>
              <w:t xml:space="preserve"> eller om </w:t>
            </w:r>
            <w:r w:rsidRPr="00A84C95">
              <w:rPr>
                <w:spacing w:val="-4"/>
              </w:rPr>
              <w:t>uppsägning av kreditavtal med obestämd</w:t>
            </w:r>
            <w:r>
              <w:t xml:space="preserve"> löptid i 37 §.</w:t>
            </w:r>
          </w:p>
        </w:tc>
      </w:tr>
    </w:tbl>
    <w:p w14:paraId="6361C16B" w14:textId="77777777" w:rsidR="00D67215" w:rsidRDefault="00D67215" w:rsidP="002060BF">
      <w:pPr>
        <w:pStyle w:val="Brdtextmedindrag"/>
      </w:pPr>
      <w:r>
        <w:t>För en kontokredit som ska betalas tillbaka på uppmaning eller inom tre månader gäller inte bestämmelserna om information vid marknadsföring i 7 § andra stycket 4</w:t>
      </w:r>
      <w:r w:rsidRPr="001A0E46">
        <w:t>–</w:t>
      </w:r>
      <w:r>
        <w:t>6 och tredje stycket, om infor</w:t>
      </w:r>
      <w:r>
        <w:softHyphen/>
        <w:t>mation i kreditavtalet i 14 § andra stycket, om ångerrätt i 21</w:t>
      </w:r>
      <w:r w:rsidRPr="001A0E46">
        <w:t>–</w:t>
      </w:r>
      <w:r>
        <w:t xml:space="preserve">25 §§, om betalning av skulden i </w:t>
      </w:r>
      <w:r>
        <w:lastRenderedPageBreak/>
        <w:t>förtid i 32</w:t>
      </w:r>
      <w:r w:rsidRPr="001A0E46">
        <w:t>–</w:t>
      </w:r>
      <w:r>
        <w:t>36 §§ eller om uppsägning av kreditavtal med obestämd löptid i 37 §.</w:t>
      </w:r>
    </w:p>
    <w:tbl>
      <w:tblPr>
        <w:tblW w:w="5000" w:type="pct"/>
        <w:tblLook w:val="0600" w:firstRow="0" w:lastRow="0" w:firstColumn="0" w:lastColumn="0" w:noHBand="1" w:noVBand="1"/>
      </w:tblPr>
      <w:tblGrid>
        <w:gridCol w:w="2948"/>
        <w:gridCol w:w="2949"/>
      </w:tblGrid>
      <w:tr w:rsidR="00EA76D5" w14:paraId="07001679" w14:textId="77777777">
        <w:tc>
          <w:tcPr>
            <w:tcW w:w="2500" w:type="pct"/>
            <w:shd w:val="clear" w:color="auto" w:fill="auto"/>
            <w:tcMar>
              <w:left w:w="0" w:type="dxa"/>
            </w:tcMar>
          </w:tcPr>
          <w:p w14:paraId="38461D3C" w14:textId="77777777" w:rsidR="00D67215" w:rsidRDefault="00D67215" w:rsidP="00912B18">
            <w:pPr>
              <w:pStyle w:val="Brdtextmedindrag"/>
            </w:pPr>
            <w:r w:rsidRPr="00C2201B">
              <w:t>För en bostadskredit gäller inte bestämmelserna om infor</w:t>
            </w:r>
            <w:r>
              <w:softHyphen/>
            </w:r>
            <w:r w:rsidRPr="00C2201B">
              <w:t>mation i 8 och 10</w:t>
            </w:r>
            <w:r>
              <w:t> §</w:t>
            </w:r>
            <w:r w:rsidRPr="00C2201B">
              <w:t>§, om betal</w:t>
            </w:r>
            <w:r>
              <w:softHyphen/>
            </w:r>
            <w:r w:rsidRPr="00C2201B">
              <w:t>ningsplan i 16</w:t>
            </w:r>
            <w:r>
              <w:t> §</w:t>
            </w:r>
            <w:r w:rsidRPr="00C2201B">
              <w:t>, om ångerrätt i 21</w:t>
            </w:r>
            <w:r w:rsidRPr="001A0E46">
              <w:t>–</w:t>
            </w:r>
            <w:r w:rsidRPr="00C2201B">
              <w:t>25</w:t>
            </w:r>
            <w:r>
              <w:t> §</w:t>
            </w:r>
            <w:r w:rsidRPr="00C2201B">
              <w:t>§ eller om uppsägning av kreditavtal med obestämd löptid i 37</w:t>
            </w:r>
            <w:r>
              <w:t> §</w:t>
            </w:r>
            <w:r w:rsidRPr="00C2201B">
              <w:t>. För en bostadskredit där kreditfordran ska betalas först i samband med att den egendom som utgör säkerhet över</w:t>
            </w:r>
            <w:r>
              <w:softHyphen/>
            </w:r>
            <w:r w:rsidRPr="00C2201B">
              <w:t>låts med anledning av att lån</w:t>
            </w:r>
            <w:r>
              <w:softHyphen/>
            </w:r>
            <w:r w:rsidRPr="00C2201B">
              <w:t>tagaren upp</w:t>
            </w:r>
            <w:r>
              <w:softHyphen/>
            </w:r>
            <w:r w:rsidRPr="00C2201B">
              <w:t xml:space="preserve">når en viss ålder eller på grund av låntagarens sviktande hälsa eller död gäller dock bestämmelserna </w:t>
            </w:r>
            <w:r w:rsidRPr="00CF7574">
              <w:rPr>
                <w:spacing w:val="-6"/>
              </w:rPr>
              <w:t>om information i 8 § första stycket</w:t>
            </w:r>
            <w:r w:rsidRPr="00C2201B">
              <w:t xml:space="preserve"> och 10</w:t>
            </w:r>
            <w:r>
              <w:t> §</w:t>
            </w:r>
            <w:r w:rsidRPr="00C2201B">
              <w:t>.</w:t>
            </w:r>
          </w:p>
        </w:tc>
        <w:tc>
          <w:tcPr>
            <w:tcW w:w="2500" w:type="pct"/>
            <w:shd w:val="clear" w:color="auto" w:fill="auto"/>
            <w:tcMar>
              <w:right w:w="0" w:type="dxa"/>
            </w:tcMar>
          </w:tcPr>
          <w:p w14:paraId="74DC47D5" w14:textId="77777777" w:rsidR="00D67215" w:rsidRPr="00251077" w:rsidRDefault="00D67215" w:rsidP="00912B18">
            <w:pPr>
              <w:pStyle w:val="Brdtextmedindrag"/>
            </w:pPr>
            <w:r w:rsidRPr="00C2201B">
              <w:t>För en bostadskredit gäller inte bestämmelserna om infor</w:t>
            </w:r>
            <w:r>
              <w:softHyphen/>
            </w:r>
            <w:r w:rsidRPr="00C2201B">
              <w:t>mation i 8 och 10</w:t>
            </w:r>
            <w:r>
              <w:t> §</w:t>
            </w:r>
            <w:r w:rsidRPr="00C2201B">
              <w:t>§, om betal</w:t>
            </w:r>
            <w:r>
              <w:softHyphen/>
            </w:r>
            <w:r w:rsidRPr="00C2201B">
              <w:t>ningsplan i 16</w:t>
            </w:r>
            <w:r>
              <w:t> §</w:t>
            </w:r>
            <w:r w:rsidRPr="00C2201B">
              <w:t xml:space="preserve">, </w:t>
            </w:r>
            <w:r w:rsidRPr="00295C64">
              <w:rPr>
                <w:i/>
                <w:iCs/>
              </w:rPr>
              <w:t>om taket för uppläggnings</w:t>
            </w:r>
            <w:r>
              <w:rPr>
                <w:i/>
                <w:iCs/>
              </w:rPr>
              <w:softHyphen/>
            </w:r>
            <w:r w:rsidRPr="00295C64">
              <w:rPr>
                <w:i/>
                <w:iCs/>
              </w:rPr>
              <w:t>avgifter i 18</w:t>
            </w:r>
            <w:r>
              <w:rPr>
                <w:i/>
                <w:iCs/>
              </w:rPr>
              <w:t> §</w:t>
            </w:r>
            <w:r w:rsidRPr="00295C64">
              <w:rPr>
                <w:i/>
                <w:iCs/>
              </w:rPr>
              <w:t xml:space="preserve"> tredje stycket, om </w:t>
            </w:r>
            <w:r>
              <w:rPr>
                <w:i/>
                <w:iCs/>
              </w:rPr>
              <w:t xml:space="preserve">ett </w:t>
            </w:r>
            <w:r w:rsidRPr="00295C64">
              <w:rPr>
                <w:i/>
                <w:iCs/>
              </w:rPr>
              <w:t>ränt</w:t>
            </w:r>
            <w:r>
              <w:rPr>
                <w:i/>
                <w:iCs/>
              </w:rPr>
              <w:t xml:space="preserve">e- och absolut </w:t>
            </w:r>
            <w:r w:rsidRPr="00AC164A">
              <w:rPr>
                <w:i/>
                <w:iCs/>
                <w:spacing w:val="-4"/>
              </w:rPr>
              <w:t>kostnadstak i 19 a–b</w:t>
            </w:r>
            <w:r>
              <w:rPr>
                <w:i/>
                <w:iCs/>
                <w:spacing w:val="-4"/>
              </w:rPr>
              <w:t> §</w:t>
            </w:r>
            <w:r w:rsidRPr="00AC164A">
              <w:rPr>
                <w:i/>
                <w:iCs/>
                <w:spacing w:val="-4"/>
              </w:rPr>
              <w:t>§</w:t>
            </w:r>
            <w:r w:rsidRPr="00AC164A">
              <w:rPr>
                <w:spacing w:val="-4"/>
              </w:rPr>
              <w:t>, om ånger</w:t>
            </w:r>
            <w:r w:rsidRPr="00AC164A">
              <w:rPr>
                <w:spacing w:val="-4"/>
              </w:rPr>
              <w:softHyphen/>
              <w:t>rätt</w:t>
            </w:r>
            <w:r w:rsidRPr="00C2201B">
              <w:t xml:space="preserve"> i 21</w:t>
            </w:r>
            <w:r w:rsidRPr="001A0E46">
              <w:t>–</w:t>
            </w:r>
            <w:r w:rsidRPr="00C2201B">
              <w:t>25</w:t>
            </w:r>
            <w:r>
              <w:t> §</w:t>
            </w:r>
            <w:r w:rsidRPr="00C2201B">
              <w:t>§</w:t>
            </w:r>
            <w:r w:rsidRPr="00A07D3E">
              <w:rPr>
                <w:i/>
                <w:iCs/>
              </w:rPr>
              <w:t xml:space="preserve">, </w:t>
            </w:r>
            <w:r>
              <w:rPr>
                <w:i/>
                <w:iCs/>
              </w:rPr>
              <w:t xml:space="preserve">om </w:t>
            </w:r>
            <w:r w:rsidRPr="00A07D3E">
              <w:rPr>
                <w:i/>
                <w:iCs/>
              </w:rPr>
              <w:t>förlängning av löptiden i 36</w:t>
            </w:r>
            <w:r>
              <w:rPr>
                <w:i/>
                <w:iCs/>
              </w:rPr>
              <w:t> a §</w:t>
            </w:r>
            <w:r w:rsidRPr="00A07D3E">
              <w:rPr>
                <w:i/>
                <w:iCs/>
              </w:rPr>
              <w:t xml:space="preserve"> </w:t>
            </w:r>
            <w:r w:rsidRPr="00C2201B">
              <w:t>eller om uppsäg</w:t>
            </w:r>
            <w:r>
              <w:softHyphen/>
            </w:r>
            <w:r w:rsidRPr="00CF7574">
              <w:rPr>
                <w:spacing w:val="-4"/>
              </w:rPr>
              <w:t>ning av kreditavtal med obestämd</w:t>
            </w:r>
            <w:r w:rsidRPr="00C2201B">
              <w:t xml:space="preserve"> löptid i 37</w:t>
            </w:r>
            <w:r>
              <w:t> §</w:t>
            </w:r>
            <w:r w:rsidRPr="00C2201B">
              <w:t>. För en bostadskre</w:t>
            </w:r>
            <w:r>
              <w:softHyphen/>
            </w:r>
            <w:r w:rsidRPr="00C2201B">
              <w:t xml:space="preserve">dit där kreditfordran ska betalas </w:t>
            </w:r>
            <w:r w:rsidRPr="00EC260B">
              <w:rPr>
                <w:spacing w:val="-4"/>
              </w:rPr>
              <w:t>först i samband med att den egen</w:t>
            </w:r>
            <w:r>
              <w:rPr>
                <w:spacing w:val="-4"/>
              </w:rPr>
              <w:softHyphen/>
            </w:r>
            <w:r w:rsidRPr="00EC260B">
              <w:rPr>
                <w:spacing w:val="-4"/>
              </w:rPr>
              <w:t>dom</w:t>
            </w:r>
            <w:r w:rsidRPr="00CF7574">
              <w:rPr>
                <w:spacing w:val="-6"/>
              </w:rPr>
              <w:t xml:space="preserve"> som utgör säkerhet överlåts</w:t>
            </w:r>
            <w:r w:rsidRPr="00C2201B">
              <w:t xml:space="preserve"> med anledning av att låntagaren up</w:t>
            </w:r>
            <w:r w:rsidRPr="00EC260B">
              <w:rPr>
                <w:spacing w:val="-4"/>
              </w:rPr>
              <w:t>pnår en viss ålder eller på grund</w:t>
            </w:r>
            <w:r w:rsidRPr="00C2201B">
              <w:t xml:space="preserve"> av låntagarens sviktande hälsa eller död gäller dock bestämmel</w:t>
            </w:r>
            <w:r>
              <w:softHyphen/>
            </w:r>
            <w:r w:rsidRPr="00C2201B">
              <w:t>serna om information i 8</w:t>
            </w:r>
            <w:r>
              <w:t> §</w:t>
            </w:r>
            <w:r w:rsidRPr="00C2201B">
              <w:t xml:space="preserve"> första stycket och 10</w:t>
            </w:r>
            <w:r>
              <w:t> §</w:t>
            </w:r>
            <w:r w:rsidRPr="00C2201B">
              <w:t>.</w:t>
            </w:r>
          </w:p>
        </w:tc>
      </w:tr>
    </w:tbl>
    <w:p w14:paraId="7DC6DA1E" w14:textId="77777777" w:rsidR="00D67215" w:rsidRDefault="00D67215" w:rsidP="002060BF">
      <w:pPr>
        <w:pStyle w:val="Brdtextmedindrag"/>
      </w:pPr>
      <w:r w:rsidRPr="000B575C">
        <w:t>För en kredit som lämnas av ett kreditinstitut eller värdepappers</w:t>
      </w:r>
      <w:r>
        <w:softHyphen/>
      </w:r>
      <w:r w:rsidRPr="000B575C">
        <w:t>bolag för finansiering av ett avtal med institutet eller bolaget om köp av finan</w:t>
      </w:r>
      <w:r>
        <w:softHyphen/>
      </w:r>
      <w:r w:rsidRPr="000B575C">
        <w:t>siella instrument gäller inte bestämmelserna om information i 8–10</w:t>
      </w:r>
      <w:r>
        <w:t> §</w:t>
      </w:r>
      <w:r w:rsidRPr="000B575C">
        <w:t>§ och 14</w:t>
      </w:r>
      <w:r>
        <w:t> §</w:t>
      </w:r>
      <w:r w:rsidRPr="000B575C">
        <w:t xml:space="preserve"> andra och tredje styckena eller om uppsägning av kreditavtal med obestämd löptid i 37</w:t>
      </w:r>
      <w:r>
        <w:t> §.</w:t>
      </w:r>
    </w:p>
    <w:p w14:paraId="50AAA38A" w14:textId="77777777" w:rsidR="00D67215" w:rsidRDefault="00D67215" w:rsidP="002060BF">
      <w:pPr>
        <w:pStyle w:val="Brdtext"/>
        <w:spacing w:before="270"/>
        <w:jc w:val="center"/>
      </w:pPr>
      <w:r>
        <w:t>6 a §</w:t>
      </w:r>
      <w:r>
        <w:rPr>
          <w:rStyle w:val="Fotnotsreferens"/>
        </w:rPr>
        <w:footnoteReference w:id="29"/>
      </w:r>
    </w:p>
    <w:tbl>
      <w:tblPr>
        <w:tblW w:w="5000" w:type="pct"/>
        <w:tblLook w:val="0600" w:firstRow="0" w:lastRow="0" w:firstColumn="0" w:lastColumn="0" w:noHBand="1" w:noVBand="1"/>
      </w:tblPr>
      <w:tblGrid>
        <w:gridCol w:w="2948"/>
        <w:gridCol w:w="2949"/>
      </w:tblGrid>
      <w:tr w:rsidR="00EA76D5" w14:paraId="01412662" w14:textId="77777777">
        <w:tc>
          <w:tcPr>
            <w:tcW w:w="2500" w:type="pct"/>
            <w:shd w:val="clear" w:color="auto" w:fill="auto"/>
            <w:tcMar>
              <w:left w:w="0" w:type="dxa"/>
            </w:tcMar>
          </w:tcPr>
          <w:p w14:paraId="3D50BBAD" w14:textId="77777777" w:rsidR="00D67215" w:rsidRDefault="00D67215" w:rsidP="00912B18">
            <w:pPr>
              <w:pStyle w:val="Brdtextmedindrag"/>
            </w:pPr>
            <w:r w:rsidRPr="00CF7574">
              <w:rPr>
                <w:i/>
                <w:iCs/>
                <w:spacing w:val="-5"/>
              </w:rPr>
              <w:t>Vid</w:t>
            </w:r>
            <w:r w:rsidRPr="00CF7574">
              <w:rPr>
                <w:spacing w:val="-5"/>
              </w:rPr>
              <w:t xml:space="preserve"> marknadsföring av krediter</w:t>
            </w:r>
            <w:r w:rsidRPr="003E11D8">
              <w:t xml:space="preserve"> ska </w:t>
            </w:r>
            <w:r w:rsidRPr="0089495F">
              <w:rPr>
                <w:i/>
                <w:iCs/>
              </w:rPr>
              <w:t>måttfullhet iakttas</w:t>
            </w:r>
            <w:r>
              <w:t>.</w:t>
            </w:r>
          </w:p>
        </w:tc>
        <w:tc>
          <w:tcPr>
            <w:tcW w:w="2500" w:type="pct"/>
            <w:shd w:val="clear" w:color="auto" w:fill="auto"/>
            <w:tcMar>
              <w:right w:w="0" w:type="dxa"/>
            </w:tcMar>
          </w:tcPr>
          <w:p w14:paraId="5D3CADD1" w14:textId="77777777" w:rsidR="00D67215" w:rsidRPr="008B510C" w:rsidRDefault="00D67215" w:rsidP="00912B18">
            <w:pPr>
              <w:pStyle w:val="Brdtextmedindrag"/>
              <w:rPr>
                <w:i/>
              </w:rPr>
            </w:pPr>
            <w:r w:rsidRPr="008B510C">
              <w:t xml:space="preserve">Marknadsföring av krediter ska </w:t>
            </w:r>
            <w:r w:rsidRPr="008B510C">
              <w:rPr>
                <w:i/>
              </w:rPr>
              <w:t>vara måttfull</w:t>
            </w:r>
            <w:r w:rsidRPr="008B510C">
              <w:t xml:space="preserve">. </w:t>
            </w:r>
            <w:r w:rsidRPr="008B510C">
              <w:rPr>
                <w:i/>
              </w:rPr>
              <w:t>I kravet på mått</w:t>
            </w:r>
            <w:r w:rsidRPr="008B510C">
              <w:rPr>
                <w:i/>
              </w:rPr>
              <w:softHyphen/>
              <w:t>fullhet ligger att marknadsföring av krediter inte får vara påträng</w:t>
            </w:r>
            <w:r w:rsidRPr="008B510C">
              <w:rPr>
                <w:i/>
              </w:rPr>
              <w:softHyphen/>
              <w:t xml:space="preserve">ande eller locka konsumenten till att fatta oöverlagda beslut. </w:t>
            </w:r>
            <w:r w:rsidRPr="008B510C">
              <w:rPr>
                <w:i/>
                <w:spacing w:val="-2"/>
              </w:rPr>
              <w:t>Det innebär också att marknadsföringen ska vara saklig, balanserad och neutral.</w:t>
            </w:r>
            <w:r w:rsidRPr="008B510C">
              <w:rPr>
                <w:i/>
                <w:iCs/>
              </w:rPr>
              <w:t xml:space="preserve"> </w:t>
            </w:r>
          </w:p>
        </w:tc>
      </w:tr>
    </w:tbl>
    <w:p w14:paraId="2010B58B" w14:textId="77777777" w:rsidR="00D67215" w:rsidRDefault="00D67215" w:rsidP="002060BF">
      <w:pPr>
        <w:pStyle w:val="Brdtextmedindrag"/>
      </w:pPr>
      <w:r w:rsidRPr="007D3F34">
        <w:t>Marknadsföring som strider mot första stycket ska vid tillämp</w:t>
      </w:r>
      <w:r>
        <w:softHyphen/>
      </w:r>
      <w:r w:rsidRPr="007D3F34">
        <w:t>ningen av 5, 23 och 26</w:t>
      </w:r>
      <w:r>
        <w:t> §</w:t>
      </w:r>
      <w:r w:rsidRPr="007D3F34">
        <w:t>§ marknadsföringslagen (2008:486) anses som otillbörlig mot konsumenter.</w:t>
      </w:r>
    </w:p>
    <w:p w14:paraId="3C1162BF" w14:textId="77777777" w:rsidR="00D67215" w:rsidRDefault="00D67215" w:rsidP="002060BF">
      <w:pPr>
        <w:pStyle w:val="Brdtext"/>
        <w:spacing w:before="270"/>
        <w:jc w:val="center"/>
      </w:pPr>
      <w:r>
        <w:t>7 b §</w:t>
      </w:r>
      <w:r>
        <w:rPr>
          <w:rStyle w:val="Fotnotsreferens"/>
        </w:rPr>
        <w:footnoteReference w:id="30"/>
      </w:r>
    </w:p>
    <w:tbl>
      <w:tblPr>
        <w:tblW w:w="5000" w:type="pct"/>
        <w:tblLook w:val="0600" w:firstRow="0" w:lastRow="0" w:firstColumn="0" w:lastColumn="0" w:noHBand="1" w:noVBand="1"/>
      </w:tblPr>
      <w:tblGrid>
        <w:gridCol w:w="2948"/>
        <w:gridCol w:w="2949"/>
      </w:tblGrid>
      <w:tr w:rsidR="00EA76D5" w14:paraId="70B382EC" w14:textId="77777777">
        <w:tc>
          <w:tcPr>
            <w:tcW w:w="2500" w:type="pct"/>
            <w:shd w:val="clear" w:color="auto" w:fill="auto"/>
            <w:tcMar>
              <w:left w:w="0" w:type="dxa"/>
            </w:tcMar>
          </w:tcPr>
          <w:p w14:paraId="02061DA5" w14:textId="77777777" w:rsidR="00D67215" w:rsidRPr="002427DA" w:rsidRDefault="00D67215" w:rsidP="00912B18">
            <w:pPr>
              <w:pStyle w:val="Brdtextmedindrag"/>
              <w:rPr>
                <w:iCs/>
              </w:rPr>
            </w:pPr>
            <w:r w:rsidRPr="002427DA">
              <w:rPr>
                <w:i/>
              </w:rPr>
              <w:t>I fråga om en högkostnads</w:t>
            </w:r>
            <w:r>
              <w:rPr>
                <w:i/>
              </w:rPr>
              <w:softHyphen/>
            </w:r>
            <w:r w:rsidRPr="002427DA">
              <w:rPr>
                <w:i/>
              </w:rPr>
              <w:t>kredit ska</w:t>
            </w:r>
            <w:r w:rsidRPr="002427DA">
              <w:rPr>
                <w:iCs/>
              </w:rPr>
              <w:t xml:space="preserve"> </w:t>
            </w:r>
            <w:r w:rsidRPr="002427DA">
              <w:rPr>
                <w:i/>
              </w:rPr>
              <w:t>näringsidkaren</w:t>
            </w:r>
            <w:r w:rsidRPr="002427DA">
              <w:rPr>
                <w:iCs/>
              </w:rPr>
              <w:t xml:space="preserve"> i de fall som avses i 7</w:t>
            </w:r>
            <w:r>
              <w:rPr>
                <w:iCs/>
              </w:rPr>
              <w:t> §</w:t>
            </w:r>
            <w:r w:rsidRPr="002427DA">
              <w:rPr>
                <w:iCs/>
              </w:rPr>
              <w:t xml:space="preserve"> </w:t>
            </w:r>
            <w:r w:rsidRPr="00CF7574">
              <w:t>även l</w:t>
            </w:r>
            <w:r w:rsidRPr="002427DA">
              <w:rPr>
                <w:iCs/>
              </w:rPr>
              <w:t>ämna en sä</w:t>
            </w:r>
            <w:r w:rsidRPr="00EC260B">
              <w:rPr>
                <w:iCs/>
                <w:spacing w:val="-2"/>
              </w:rPr>
              <w:t xml:space="preserve">rskild upplysning med </w:t>
            </w:r>
            <w:r w:rsidRPr="00EC260B">
              <w:rPr>
                <w:spacing w:val="-2"/>
              </w:rPr>
              <w:t>informa</w:t>
            </w:r>
            <w:r w:rsidRPr="00EC260B">
              <w:rPr>
                <w:spacing w:val="-2"/>
              </w:rPr>
              <w:softHyphen/>
              <w:t>tion</w:t>
            </w:r>
            <w:r w:rsidRPr="003E7A70">
              <w:t xml:space="preserve"> om att</w:t>
            </w:r>
            <w:r w:rsidRPr="002427DA">
              <w:rPr>
                <w:i/>
              </w:rPr>
              <w:t xml:space="preserve"> marknadsföringen gäller en hög</w:t>
            </w:r>
            <w:r>
              <w:rPr>
                <w:i/>
              </w:rPr>
              <w:softHyphen/>
            </w:r>
            <w:r w:rsidRPr="002427DA">
              <w:rPr>
                <w:i/>
              </w:rPr>
              <w:t xml:space="preserve">kostnadskredit. </w:t>
            </w:r>
            <w:r w:rsidRPr="00FF19ED">
              <w:rPr>
                <w:iCs/>
              </w:rPr>
              <w:t>Upp</w:t>
            </w:r>
            <w:r>
              <w:rPr>
                <w:iCs/>
              </w:rPr>
              <w:softHyphen/>
            </w:r>
            <w:r w:rsidRPr="00FF19ED">
              <w:rPr>
                <w:iCs/>
              </w:rPr>
              <w:t xml:space="preserve">lysningen ska också innehålla </w:t>
            </w:r>
            <w:r w:rsidRPr="00CF7574">
              <w:rPr>
                <w:iCs/>
                <w:spacing w:val="-4"/>
              </w:rPr>
              <w:t>in</w:t>
            </w:r>
            <w:r w:rsidRPr="00CF7574">
              <w:rPr>
                <w:iCs/>
                <w:spacing w:val="-4"/>
              </w:rPr>
              <w:softHyphen/>
              <w:t xml:space="preserve">formation om </w:t>
            </w:r>
            <w:r w:rsidRPr="00CF7574">
              <w:rPr>
                <w:iCs/>
                <w:spacing w:val="-4"/>
              </w:rPr>
              <w:lastRenderedPageBreak/>
              <w:t>riskerna med skuld</w:t>
            </w:r>
            <w:r w:rsidRPr="00CF7574">
              <w:rPr>
                <w:iCs/>
                <w:spacing w:val="-4"/>
              </w:rPr>
              <w:softHyphen/>
              <w:t>sättning</w:t>
            </w:r>
            <w:r w:rsidRPr="00A07D3E">
              <w:rPr>
                <w:iCs/>
              </w:rPr>
              <w:t xml:space="preserve"> och om vart</w:t>
            </w:r>
            <w:r w:rsidRPr="002427DA">
              <w:rPr>
                <w:iCs/>
              </w:rPr>
              <w:t xml:space="preserve"> konsumen</w:t>
            </w:r>
            <w:r>
              <w:rPr>
                <w:iCs/>
              </w:rPr>
              <w:softHyphen/>
            </w:r>
            <w:r w:rsidRPr="002427DA">
              <w:rPr>
                <w:iCs/>
              </w:rPr>
              <w:t>ten kan vända sig för att få stöd i budget- och skuld</w:t>
            </w:r>
            <w:r>
              <w:rPr>
                <w:iCs/>
              </w:rPr>
              <w:softHyphen/>
            </w:r>
            <w:r w:rsidRPr="002427DA">
              <w:rPr>
                <w:iCs/>
              </w:rPr>
              <w:t>frågor.</w:t>
            </w:r>
          </w:p>
        </w:tc>
        <w:tc>
          <w:tcPr>
            <w:tcW w:w="2500" w:type="pct"/>
            <w:shd w:val="clear" w:color="auto" w:fill="auto"/>
            <w:tcMar>
              <w:right w:w="0" w:type="dxa"/>
            </w:tcMar>
          </w:tcPr>
          <w:p w14:paraId="3FABF7C4" w14:textId="77777777" w:rsidR="00D67215" w:rsidRPr="00143935" w:rsidRDefault="00D67215" w:rsidP="00912B18">
            <w:pPr>
              <w:pStyle w:val="Brdtextmedindrag"/>
            </w:pPr>
            <w:r w:rsidRPr="00361258">
              <w:lastRenderedPageBreak/>
              <w:t xml:space="preserve">I de fall som avses </w:t>
            </w:r>
            <w:r w:rsidRPr="002427DA">
              <w:t>i 7</w:t>
            </w:r>
            <w:r>
              <w:t> §</w:t>
            </w:r>
            <w:r w:rsidRPr="002427DA">
              <w:t xml:space="preserve"> </w:t>
            </w:r>
            <w:r w:rsidRPr="002427DA">
              <w:rPr>
                <w:i/>
                <w:iCs/>
              </w:rPr>
              <w:t>ska n</w:t>
            </w:r>
            <w:r w:rsidRPr="00A84C95">
              <w:rPr>
                <w:i/>
                <w:iCs/>
                <w:spacing w:val="-4"/>
              </w:rPr>
              <w:t>äringsidkaren</w:t>
            </w:r>
            <w:r w:rsidRPr="00A84C95">
              <w:rPr>
                <w:spacing w:val="-4"/>
              </w:rPr>
              <w:t xml:space="preserve"> även lämna en sär</w:t>
            </w:r>
            <w:r w:rsidRPr="00A84C95">
              <w:rPr>
                <w:spacing w:val="-4"/>
              </w:rPr>
              <w:softHyphen/>
              <w:t>skild</w:t>
            </w:r>
            <w:r w:rsidRPr="002427DA">
              <w:t xml:space="preserve"> upplysning</w:t>
            </w:r>
            <w:r>
              <w:t xml:space="preserve"> med informa</w:t>
            </w:r>
            <w:r>
              <w:softHyphen/>
              <w:t>tion</w:t>
            </w:r>
            <w:r w:rsidRPr="002427DA">
              <w:t xml:space="preserve"> </w:t>
            </w:r>
            <w:r w:rsidRPr="00FF3D2D">
              <w:t>o</w:t>
            </w:r>
            <w:r w:rsidRPr="00CF7574">
              <w:t xml:space="preserve">m </w:t>
            </w:r>
            <w:r w:rsidRPr="00AE5E7D">
              <w:t>att</w:t>
            </w:r>
            <w:r>
              <w:t xml:space="preserve"> </w:t>
            </w:r>
            <w:r w:rsidRPr="000719F1">
              <w:rPr>
                <w:i/>
              </w:rPr>
              <w:t>det medför kostnader för konsumenten att teckna en kredit</w:t>
            </w:r>
            <w:r w:rsidRPr="000719F1">
              <w:t>.</w:t>
            </w:r>
            <w:r>
              <w:t xml:space="preserve"> </w:t>
            </w:r>
            <w:r w:rsidRPr="00FF19ED">
              <w:rPr>
                <w:iCs/>
              </w:rPr>
              <w:t xml:space="preserve">Upplysningen ska också </w:t>
            </w:r>
            <w:r w:rsidRPr="00EC260B">
              <w:rPr>
                <w:iCs/>
                <w:spacing w:val="-4"/>
              </w:rPr>
              <w:t>innehålla information om riskerna</w:t>
            </w:r>
            <w:r w:rsidRPr="00FF19ED">
              <w:rPr>
                <w:iCs/>
              </w:rPr>
              <w:t xml:space="preserve"> med s</w:t>
            </w:r>
            <w:r w:rsidRPr="00A07D3E">
              <w:rPr>
                <w:iCs/>
              </w:rPr>
              <w:t>kuld</w:t>
            </w:r>
            <w:r>
              <w:rPr>
                <w:iCs/>
              </w:rPr>
              <w:softHyphen/>
            </w:r>
            <w:r w:rsidRPr="00A07D3E">
              <w:rPr>
                <w:iCs/>
              </w:rPr>
              <w:lastRenderedPageBreak/>
              <w:t>sättning och om vart</w:t>
            </w:r>
            <w:r w:rsidRPr="002427DA">
              <w:rPr>
                <w:iCs/>
              </w:rPr>
              <w:t xml:space="preserve"> konsumenten kan vända sig för att få stöd i budget- och skuldfrågor.</w:t>
            </w:r>
          </w:p>
        </w:tc>
      </w:tr>
    </w:tbl>
    <w:p w14:paraId="7A8E8EEB" w14:textId="77777777" w:rsidR="00D67215" w:rsidRDefault="00D67215" w:rsidP="002060BF">
      <w:pPr>
        <w:pStyle w:val="Brdtextmedindrag"/>
      </w:pPr>
      <w:r w:rsidRPr="00BE5710">
        <w:lastRenderedPageBreak/>
        <w:t>Regeringen eller den myndighet som regeringen bestämmer får meddela föreskrifter om innehållet i upplysningen och om hur den ska lämnas i marknadsföringen.</w:t>
      </w:r>
    </w:p>
    <w:p w14:paraId="4A0DBFA3" w14:textId="77777777" w:rsidR="00D67215" w:rsidRDefault="00D67215" w:rsidP="002060BF">
      <w:pPr>
        <w:pStyle w:val="Brdtext"/>
        <w:spacing w:before="270"/>
        <w:jc w:val="center"/>
      </w:pPr>
      <w:r>
        <w:t>12 §</w:t>
      </w:r>
    </w:p>
    <w:tbl>
      <w:tblPr>
        <w:tblW w:w="5000" w:type="pct"/>
        <w:tblLook w:val="0600" w:firstRow="0" w:lastRow="0" w:firstColumn="0" w:lastColumn="0" w:noHBand="1" w:noVBand="1"/>
      </w:tblPr>
      <w:tblGrid>
        <w:gridCol w:w="2948"/>
        <w:gridCol w:w="2949"/>
      </w:tblGrid>
      <w:tr w:rsidR="00EA76D5" w14:paraId="31B29850" w14:textId="77777777">
        <w:tc>
          <w:tcPr>
            <w:tcW w:w="2500" w:type="pct"/>
            <w:shd w:val="clear" w:color="auto" w:fill="auto"/>
            <w:tcMar>
              <w:left w:w="0" w:type="dxa"/>
            </w:tcMar>
          </w:tcPr>
          <w:p w14:paraId="0C7DAA35" w14:textId="77777777" w:rsidR="00D67215" w:rsidRPr="008B510C" w:rsidRDefault="00D67215" w:rsidP="00912B18">
            <w:pPr>
              <w:pStyle w:val="Brdtextmedindrag"/>
              <w:rPr>
                <w:spacing w:val="-2"/>
              </w:rPr>
            </w:pPr>
            <w:r w:rsidRPr="008B510C">
              <w:rPr>
                <w:spacing w:val="-2"/>
              </w:rPr>
              <w:t>Näringsidkaren ska pröva om kon</w:t>
            </w:r>
            <w:r>
              <w:rPr>
                <w:spacing w:val="-2"/>
              </w:rPr>
              <w:softHyphen/>
            </w:r>
            <w:r w:rsidRPr="008B510C">
              <w:rPr>
                <w:spacing w:val="-2"/>
              </w:rPr>
              <w:t>sumenten har ekonomiska förutsätt</w:t>
            </w:r>
            <w:r>
              <w:rPr>
                <w:spacing w:val="-2"/>
              </w:rPr>
              <w:softHyphen/>
            </w:r>
            <w:r w:rsidRPr="008B510C">
              <w:rPr>
                <w:spacing w:val="-2"/>
              </w:rPr>
              <w:t>ningar att fullgöra vad han eller hon åtar sig enligt kreditavtalet. Kredit</w:t>
            </w:r>
            <w:r>
              <w:rPr>
                <w:spacing w:val="-2"/>
              </w:rPr>
              <w:softHyphen/>
            </w:r>
            <w:r w:rsidRPr="008B510C">
              <w:rPr>
                <w:spacing w:val="-2"/>
              </w:rPr>
              <w:t>prövningen ska grundas på tillräck</w:t>
            </w:r>
            <w:r>
              <w:rPr>
                <w:spacing w:val="-2"/>
              </w:rPr>
              <w:softHyphen/>
            </w:r>
            <w:r w:rsidRPr="008B510C">
              <w:rPr>
                <w:spacing w:val="-2"/>
              </w:rPr>
              <w:t>liga uppgifter om konsumentens ekonomiska förhållanden. Krediten får beviljas endast om konsu</w:t>
            </w:r>
            <w:r w:rsidRPr="008B510C">
              <w:rPr>
                <w:spacing w:val="-2"/>
              </w:rPr>
              <w:softHyphen/>
              <w:t>menten har eko</w:t>
            </w:r>
            <w:r w:rsidRPr="008B510C">
              <w:rPr>
                <w:spacing w:val="-2"/>
              </w:rPr>
              <w:softHyphen/>
              <w:t>nomiska förutsätt</w:t>
            </w:r>
            <w:r w:rsidRPr="008B510C">
              <w:rPr>
                <w:spacing w:val="-2"/>
              </w:rPr>
              <w:softHyphen/>
              <w:t>ningar att full</w:t>
            </w:r>
            <w:r w:rsidRPr="008B510C">
              <w:rPr>
                <w:spacing w:val="-2"/>
              </w:rPr>
              <w:softHyphen/>
              <w:t>göra sitt åtagande.</w:t>
            </w:r>
          </w:p>
        </w:tc>
        <w:tc>
          <w:tcPr>
            <w:tcW w:w="2500" w:type="pct"/>
            <w:shd w:val="clear" w:color="auto" w:fill="auto"/>
            <w:tcMar>
              <w:right w:w="0" w:type="dxa"/>
            </w:tcMar>
          </w:tcPr>
          <w:p w14:paraId="4BF76C80" w14:textId="77777777" w:rsidR="00D67215" w:rsidRDefault="00D67215" w:rsidP="00912B18">
            <w:pPr>
              <w:pStyle w:val="Brdtextmedindrag"/>
            </w:pPr>
            <w:r w:rsidRPr="00CF7574">
              <w:rPr>
                <w:spacing w:val="-4"/>
              </w:rPr>
              <w:t xml:space="preserve">Näringsidkaren ska </w:t>
            </w:r>
            <w:r w:rsidRPr="00CF7574">
              <w:rPr>
                <w:i/>
                <w:iCs/>
                <w:spacing w:val="-4"/>
              </w:rPr>
              <w:t xml:space="preserve">alltid </w:t>
            </w:r>
            <w:r w:rsidRPr="00CF7574">
              <w:rPr>
                <w:spacing w:val="-4"/>
              </w:rPr>
              <w:t>pröva</w:t>
            </w:r>
            <w:r w:rsidRPr="00BA1F3E">
              <w:t xml:space="preserve"> o</w:t>
            </w:r>
            <w:r w:rsidRPr="003E7A70">
              <w:rPr>
                <w:spacing w:val="-6"/>
              </w:rPr>
              <w:t>m konsumenten har ekonomiska</w:t>
            </w:r>
            <w:r w:rsidRPr="003E7A70">
              <w:rPr>
                <w:spacing w:val="-4"/>
              </w:rPr>
              <w:t xml:space="preserve"> </w:t>
            </w:r>
            <w:r w:rsidRPr="003E7A70">
              <w:t>förut</w:t>
            </w:r>
            <w:r>
              <w:softHyphen/>
            </w:r>
            <w:r w:rsidRPr="003E7A70">
              <w:t>sättningar att fullgöra vad</w:t>
            </w:r>
            <w:r w:rsidRPr="00BA1F3E">
              <w:t xml:space="preserve"> han eller hon åtar sig enligt kre</w:t>
            </w:r>
            <w:r>
              <w:softHyphen/>
            </w:r>
            <w:r w:rsidRPr="00BA1F3E">
              <w:t>ditavtalet.</w:t>
            </w:r>
            <w:r>
              <w:t xml:space="preserve"> </w:t>
            </w:r>
            <w:r w:rsidRPr="00BA1F3E">
              <w:t xml:space="preserve">Kreditprövningen ska </w:t>
            </w:r>
            <w:r w:rsidRPr="0044423E">
              <w:t>grundas på</w:t>
            </w:r>
            <w:r w:rsidRPr="00BA1F3E">
              <w:t xml:space="preserve"> </w:t>
            </w:r>
            <w:r>
              <w:t>tillräcklig</w:t>
            </w:r>
            <w:r w:rsidRPr="00BA1F3E">
              <w:t xml:space="preserve">a </w:t>
            </w:r>
            <w:r w:rsidRPr="00CF7574">
              <w:rPr>
                <w:spacing w:val="-4"/>
              </w:rPr>
              <w:t>uppgifter om konsumen</w:t>
            </w:r>
            <w:r>
              <w:rPr>
                <w:spacing w:val="-4"/>
              </w:rPr>
              <w:softHyphen/>
            </w:r>
            <w:r w:rsidRPr="00CF7574">
              <w:rPr>
                <w:spacing w:val="-4"/>
              </w:rPr>
              <w:t>tens ekonomiska</w:t>
            </w:r>
            <w:r w:rsidRPr="00BA1F3E">
              <w:t xml:space="preserve"> förhållanden</w:t>
            </w:r>
            <w:r w:rsidRPr="00427758">
              <w:t xml:space="preserve">. </w:t>
            </w:r>
            <w:r w:rsidRPr="008B510C">
              <w:rPr>
                <w:rFonts w:cs="Calibri"/>
                <w:i/>
                <w:spacing w:val="-2"/>
                <w:szCs w:val="22"/>
              </w:rPr>
              <w:t xml:space="preserve">När det behövs för att kunna </w:t>
            </w:r>
            <w:r w:rsidRPr="008B510C">
              <w:rPr>
                <w:i/>
                <w:iCs/>
                <w:spacing w:val="-2"/>
              </w:rPr>
              <w:t>bedöma konsumentens kreditvärdighet</w:t>
            </w:r>
            <w:r w:rsidRPr="008B510C">
              <w:rPr>
                <w:rFonts w:cs="Calibri"/>
                <w:i/>
                <w:spacing w:val="-2"/>
                <w:szCs w:val="22"/>
              </w:rPr>
              <w:t xml:space="preserve"> ska kreditprövningen inkludera aktuella och relevanta uppgifter från en extern databas.</w:t>
            </w:r>
            <w:r w:rsidRPr="008B510C">
              <w:rPr>
                <w:spacing w:val="-2"/>
              </w:rPr>
              <w:t xml:space="preserve"> Krediten får beviljas endast om konsumenten har ekono</w:t>
            </w:r>
            <w:r>
              <w:rPr>
                <w:spacing w:val="-2"/>
              </w:rPr>
              <w:softHyphen/>
            </w:r>
            <w:r w:rsidRPr="008B510C">
              <w:rPr>
                <w:spacing w:val="-2"/>
              </w:rPr>
              <w:t xml:space="preserve">miska förutsättningar att fullgöra sitt åtagande. </w:t>
            </w:r>
          </w:p>
        </w:tc>
      </w:tr>
    </w:tbl>
    <w:p w14:paraId="199F1E48" w14:textId="77777777" w:rsidR="00D67215" w:rsidRDefault="00D67215" w:rsidP="002060BF">
      <w:pPr>
        <w:pStyle w:val="Brdtextmedindrag"/>
      </w:pPr>
      <w:r w:rsidRPr="00BA1F3E">
        <w:t>Vid en ökning av krediten som är väsentlig ska en ny kreditpröv</w:t>
      </w:r>
      <w:r>
        <w:softHyphen/>
      </w:r>
      <w:r w:rsidRPr="00BA1F3E">
        <w:t>ning göras.</w:t>
      </w:r>
    </w:p>
    <w:p w14:paraId="08597505" w14:textId="77777777" w:rsidR="00D67215" w:rsidRDefault="00D67215" w:rsidP="002060BF">
      <w:pPr>
        <w:pStyle w:val="Brdtextmedindrag"/>
        <w:spacing w:before="270"/>
        <w:ind w:firstLine="0"/>
        <w:jc w:val="center"/>
      </w:pPr>
      <w:r>
        <w:t>18 §</w:t>
      </w:r>
    </w:p>
    <w:p w14:paraId="6AEAF184" w14:textId="77777777" w:rsidR="00D67215" w:rsidRDefault="00D67215" w:rsidP="002060BF">
      <w:pPr>
        <w:pStyle w:val="Brdtextmedindrag"/>
      </w:pPr>
      <w:r w:rsidRPr="00AD7D89">
        <w:t xml:space="preserve">Kredittagaren är skyldig att, utöver eller </w:t>
      </w:r>
      <w:r>
        <w:t>i stället</w:t>
      </w:r>
      <w:r w:rsidRPr="00AD7D89">
        <w:t xml:space="preserve"> för ränta, betala särskild ersättning för krediten (avgift) endast om det har avtalats och om sådan ersättning avser kostnader som kreditgivaren har för krediten. Om kostnader kan särskiljas, får avgift tas ut särskilt för varje sådan kostnad.</w:t>
      </w:r>
    </w:p>
    <w:p w14:paraId="524057B4" w14:textId="77777777" w:rsidR="00D67215" w:rsidRDefault="00D67215" w:rsidP="002060BF">
      <w:pPr>
        <w:pStyle w:val="Brdtextmedindrag"/>
      </w:pPr>
      <w:r w:rsidRPr="00AD7D89">
        <w:t>Avgifter för krediten får ändras till konsumentens nackdel endast om det har avtalats och i den utsträckning som det motiveras av ökningar av de kostnader som ska täckas av avgifterna.</w:t>
      </w:r>
    </w:p>
    <w:tbl>
      <w:tblPr>
        <w:tblW w:w="5000" w:type="pct"/>
        <w:tblLook w:val="0600" w:firstRow="0" w:lastRow="0" w:firstColumn="0" w:lastColumn="0" w:noHBand="1" w:noVBand="1"/>
      </w:tblPr>
      <w:tblGrid>
        <w:gridCol w:w="2948"/>
        <w:gridCol w:w="2949"/>
      </w:tblGrid>
      <w:tr w:rsidR="00EA76D5" w14:paraId="2B8A0337" w14:textId="77777777">
        <w:tc>
          <w:tcPr>
            <w:tcW w:w="2500" w:type="pct"/>
            <w:shd w:val="clear" w:color="auto" w:fill="auto"/>
            <w:tcMar>
              <w:left w:w="0" w:type="dxa"/>
            </w:tcMar>
          </w:tcPr>
          <w:p w14:paraId="09716CE2" w14:textId="77777777" w:rsidR="00D67215" w:rsidRPr="00AD7D89" w:rsidRDefault="00D67215" w:rsidP="00912B18">
            <w:pPr>
              <w:pStyle w:val="Brdtextmedindrag"/>
              <w:ind w:firstLine="0"/>
              <w:rPr>
                <w:iCs/>
              </w:rPr>
            </w:pPr>
          </w:p>
        </w:tc>
        <w:tc>
          <w:tcPr>
            <w:tcW w:w="2500" w:type="pct"/>
            <w:shd w:val="clear" w:color="auto" w:fill="auto"/>
            <w:tcMar>
              <w:right w:w="0" w:type="dxa"/>
            </w:tcMar>
          </w:tcPr>
          <w:p w14:paraId="5F6AE16F" w14:textId="77777777" w:rsidR="00D67215" w:rsidRPr="00476E18" w:rsidRDefault="00D67215" w:rsidP="00912B18">
            <w:pPr>
              <w:pStyle w:val="Brdtextmedindrag"/>
              <w:rPr>
                <w:i/>
                <w:iCs/>
              </w:rPr>
            </w:pPr>
            <w:r w:rsidRPr="00476E18">
              <w:rPr>
                <w:i/>
                <w:iCs/>
              </w:rPr>
              <w:t>T</w:t>
            </w:r>
            <w:r w:rsidRPr="003E7A70">
              <w:rPr>
                <w:i/>
                <w:iCs/>
                <w:spacing w:val="-6"/>
              </w:rPr>
              <w:t>rots vad som sägs i första stycket</w:t>
            </w:r>
            <w:r w:rsidRPr="00476E18">
              <w:rPr>
                <w:i/>
                <w:iCs/>
              </w:rPr>
              <w:t xml:space="preserve"> </w:t>
            </w:r>
            <w:r>
              <w:rPr>
                <w:i/>
                <w:iCs/>
              </w:rPr>
              <w:t>får den uppläggningsavgift som kredit</w:t>
            </w:r>
            <w:r>
              <w:rPr>
                <w:i/>
                <w:iCs/>
              </w:rPr>
              <w:softHyphen/>
              <w:t xml:space="preserve">tagaren </w:t>
            </w:r>
            <w:r w:rsidRPr="00476E18">
              <w:rPr>
                <w:i/>
                <w:iCs/>
              </w:rPr>
              <w:t>är</w:t>
            </w:r>
            <w:r>
              <w:rPr>
                <w:i/>
                <w:iCs/>
              </w:rPr>
              <w:t xml:space="preserve"> skyldig </w:t>
            </w:r>
            <w:r w:rsidRPr="00476E18">
              <w:rPr>
                <w:i/>
                <w:iCs/>
              </w:rPr>
              <w:t xml:space="preserve">att betala </w:t>
            </w:r>
            <w:r>
              <w:rPr>
                <w:i/>
                <w:iCs/>
              </w:rPr>
              <w:t>inte vara högre</w:t>
            </w:r>
            <w:r w:rsidRPr="00476E18">
              <w:rPr>
                <w:i/>
                <w:iCs/>
              </w:rPr>
              <w:t xml:space="preserve"> än </w:t>
            </w:r>
            <w:r>
              <w:rPr>
                <w:i/>
                <w:iCs/>
              </w:rPr>
              <w:t>en</w:t>
            </w:r>
            <w:r w:rsidRPr="00476E18">
              <w:rPr>
                <w:i/>
                <w:iCs/>
              </w:rPr>
              <w:t xml:space="preserve"> proc</w:t>
            </w:r>
            <w:r w:rsidRPr="00CF7574">
              <w:rPr>
                <w:i/>
                <w:iCs/>
                <w:spacing w:val="-4"/>
              </w:rPr>
              <w:t xml:space="preserve">ent av </w:t>
            </w:r>
            <w:r>
              <w:rPr>
                <w:i/>
                <w:iCs/>
                <w:spacing w:val="-4"/>
              </w:rPr>
              <w:t xml:space="preserve">det </w:t>
            </w:r>
            <w:r w:rsidRPr="00CF7574">
              <w:rPr>
                <w:i/>
                <w:iCs/>
                <w:spacing w:val="-4"/>
              </w:rPr>
              <w:t>pris</w:t>
            </w:r>
            <w:r>
              <w:rPr>
                <w:i/>
                <w:iCs/>
                <w:spacing w:val="-4"/>
              </w:rPr>
              <w:softHyphen/>
            </w:r>
            <w:r w:rsidRPr="00CF7574">
              <w:rPr>
                <w:i/>
                <w:iCs/>
                <w:spacing w:val="-4"/>
              </w:rPr>
              <w:t>basbelopp enligt 2 kap.</w:t>
            </w:r>
            <w:r>
              <w:rPr>
                <w:i/>
                <w:iCs/>
              </w:rPr>
              <w:t xml:space="preserve"> 6 och 7 §§ socialförsäkringsbalken </w:t>
            </w:r>
            <w:r w:rsidRPr="00476E18">
              <w:rPr>
                <w:i/>
                <w:iCs/>
              </w:rPr>
              <w:t>som gäll</w:t>
            </w:r>
            <w:r>
              <w:rPr>
                <w:i/>
                <w:iCs/>
              </w:rPr>
              <w:t>de</w:t>
            </w:r>
            <w:r w:rsidRPr="00476E18">
              <w:rPr>
                <w:i/>
                <w:iCs/>
              </w:rPr>
              <w:t xml:space="preserve"> vid kredit</w:t>
            </w:r>
            <w:r>
              <w:rPr>
                <w:i/>
                <w:iCs/>
              </w:rPr>
              <w:t>avtalets</w:t>
            </w:r>
            <w:r w:rsidRPr="00476E18">
              <w:rPr>
                <w:i/>
                <w:iCs/>
              </w:rPr>
              <w:t xml:space="preserve"> ingående.</w:t>
            </w:r>
          </w:p>
        </w:tc>
      </w:tr>
    </w:tbl>
    <w:p w14:paraId="06C5D71B" w14:textId="77777777" w:rsidR="00D67215" w:rsidRDefault="00D67215" w:rsidP="002060BF">
      <w:pPr>
        <w:pStyle w:val="Brdtext"/>
      </w:pPr>
    </w:p>
    <w:p w14:paraId="6ED9E539" w14:textId="77777777" w:rsidR="00D67215" w:rsidRDefault="00D67215" w:rsidP="002060BF">
      <w:pPr>
        <w:pStyle w:val="Brdtextmedindrag"/>
      </w:pPr>
      <w:r>
        <w:br w:type="page"/>
      </w:r>
    </w:p>
    <w:tbl>
      <w:tblPr>
        <w:tblW w:w="5000" w:type="pct"/>
        <w:tblLook w:val="0600" w:firstRow="0" w:lastRow="0" w:firstColumn="0" w:lastColumn="0" w:noHBand="1" w:noVBand="1"/>
      </w:tblPr>
      <w:tblGrid>
        <w:gridCol w:w="2948"/>
        <w:gridCol w:w="2949"/>
      </w:tblGrid>
      <w:tr w:rsidR="00EA76D5" w14:paraId="68AA19C3" w14:textId="77777777">
        <w:tc>
          <w:tcPr>
            <w:tcW w:w="2500" w:type="pct"/>
            <w:shd w:val="clear" w:color="auto" w:fill="auto"/>
            <w:tcMar>
              <w:left w:w="0" w:type="dxa"/>
            </w:tcMar>
          </w:tcPr>
          <w:p w14:paraId="383BA150" w14:textId="77777777" w:rsidR="00D67215" w:rsidRPr="00DB14E9" w:rsidRDefault="00D67215" w:rsidP="00912B18">
            <w:pPr>
              <w:pStyle w:val="Brdtextmedindrag"/>
              <w:ind w:firstLine="0"/>
              <w:jc w:val="left"/>
              <w:rPr>
                <w:b/>
                <w:bCs/>
              </w:rPr>
            </w:pPr>
            <w:r w:rsidRPr="00DB14E9">
              <w:rPr>
                <w:b/>
                <w:bCs/>
              </w:rPr>
              <w:lastRenderedPageBreak/>
              <w:t xml:space="preserve">Räntetak </w:t>
            </w:r>
            <w:r w:rsidRPr="00AD7D89">
              <w:rPr>
                <w:b/>
                <w:bCs/>
              </w:rPr>
              <w:t>och</w:t>
            </w:r>
            <w:r w:rsidRPr="003C200C">
              <w:rPr>
                <w:b/>
                <w:bCs/>
                <w:i/>
                <w:iCs/>
              </w:rPr>
              <w:t xml:space="preserve"> </w:t>
            </w:r>
            <w:r w:rsidRPr="00E107A1">
              <w:rPr>
                <w:b/>
                <w:bCs/>
              </w:rPr>
              <w:t>kostnadstak</w:t>
            </w:r>
            <w:r w:rsidRPr="00CC3DAF">
              <w:rPr>
                <w:b/>
                <w:bCs/>
                <w:i/>
                <w:iCs/>
              </w:rPr>
              <w:t xml:space="preserve"> </w:t>
            </w:r>
            <w:r w:rsidRPr="00DB14E9">
              <w:rPr>
                <w:b/>
                <w:bCs/>
                <w:i/>
                <w:iCs/>
              </w:rPr>
              <w:t>för högkostnadskrediter</w:t>
            </w:r>
          </w:p>
        </w:tc>
        <w:tc>
          <w:tcPr>
            <w:tcW w:w="2500" w:type="pct"/>
            <w:shd w:val="clear" w:color="auto" w:fill="auto"/>
            <w:tcMar>
              <w:right w:w="0" w:type="dxa"/>
            </w:tcMar>
          </w:tcPr>
          <w:p w14:paraId="62A8393A" w14:textId="77777777" w:rsidR="00D67215" w:rsidRPr="00DB14E9" w:rsidRDefault="00D67215" w:rsidP="00912B18">
            <w:pPr>
              <w:pStyle w:val="Brdtextmedindrag"/>
              <w:ind w:firstLine="0"/>
              <w:jc w:val="left"/>
              <w:rPr>
                <w:b/>
                <w:bCs/>
              </w:rPr>
            </w:pPr>
            <w:r w:rsidRPr="00A908E8">
              <w:rPr>
                <w:b/>
                <w:bCs/>
                <w:i/>
                <w:iCs/>
              </w:rPr>
              <w:t>Ett</w:t>
            </w:r>
            <w:r>
              <w:rPr>
                <w:b/>
                <w:bCs/>
              </w:rPr>
              <w:t xml:space="preserve"> r</w:t>
            </w:r>
            <w:r w:rsidRPr="00DB14E9">
              <w:rPr>
                <w:b/>
                <w:bCs/>
              </w:rPr>
              <w:t>äntetak</w:t>
            </w:r>
            <w:r>
              <w:rPr>
                <w:b/>
                <w:bCs/>
              </w:rPr>
              <w:t xml:space="preserve"> och </w:t>
            </w:r>
            <w:r w:rsidRPr="00A908E8">
              <w:rPr>
                <w:b/>
                <w:bCs/>
                <w:i/>
                <w:iCs/>
              </w:rPr>
              <w:t>ett a</w:t>
            </w:r>
            <w:r w:rsidRPr="00217CD0">
              <w:rPr>
                <w:b/>
                <w:bCs/>
                <w:i/>
                <w:iCs/>
              </w:rPr>
              <w:t xml:space="preserve">bsolut </w:t>
            </w:r>
            <w:r w:rsidRPr="00E107A1">
              <w:rPr>
                <w:b/>
                <w:bCs/>
              </w:rPr>
              <w:t>kostnadstak</w:t>
            </w:r>
            <w:r w:rsidRPr="002427DA">
              <w:rPr>
                <w:b/>
                <w:bCs/>
                <w:i/>
                <w:iCs/>
              </w:rPr>
              <w:t xml:space="preserve"> </w:t>
            </w:r>
          </w:p>
        </w:tc>
      </w:tr>
    </w:tbl>
    <w:p w14:paraId="545DB72B" w14:textId="77777777" w:rsidR="00D67215" w:rsidRDefault="00D67215" w:rsidP="002060BF">
      <w:pPr>
        <w:pStyle w:val="Brdtextmedindrag"/>
        <w:spacing w:before="270"/>
        <w:ind w:firstLine="0"/>
        <w:jc w:val="center"/>
      </w:pPr>
      <w:r>
        <w:t>19 a §</w:t>
      </w:r>
      <w:r>
        <w:rPr>
          <w:rStyle w:val="Fotnotsreferens"/>
        </w:rPr>
        <w:footnoteReference w:id="31"/>
      </w:r>
    </w:p>
    <w:tbl>
      <w:tblPr>
        <w:tblW w:w="5000" w:type="pct"/>
        <w:tblLook w:val="0600" w:firstRow="0" w:lastRow="0" w:firstColumn="0" w:lastColumn="0" w:noHBand="1" w:noVBand="1"/>
      </w:tblPr>
      <w:tblGrid>
        <w:gridCol w:w="2948"/>
        <w:gridCol w:w="2949"/>
      </w:tblGrid>
      <w:tr w:rsidR="00EA76D5" w14:paraId="25681E7B" w14:textId="77777777">
        <w:tc>
          <w:tcPr>
            <w:tcW w:w="2500" w:type="pct"/>
            <w:shd w:val="clear" w:color="auto" w:fill="auto"/>
            <w:tcMar>
              <w:left w:w="0" w:type="dxa"/>
            </w:tcMar>
          </w:tcPr>
          <w:p w14:paraId="2A48CEEE" w14:textId="77777777" w:rsidR="00D67215" w:rsidRDefault="00D67215" w:rsidP="00912B18">
            <w:pPr>
              <w:pStyle w:val="Brdtextmedindrag"/>
            </w:pPr>
            <w:r w:rsidRPr="003C200C">
              <w:rPr>
                <w:i/>
                <w:iCs/>
              </w:rPr>
              <w:t>För en högkostnadskredit</w:t>
            </w:r>
            <w:r w:rsidRPr="00DB14E9">
              <w:t xml:space="preserve"> </w:t>
            </w:r>
            <w:r w:rsidRPr="007D1A6A">
              <w:rPr>
                <w:i/>
                <w:iCs/>
              </w:rPr>
              <w:t xml:space="preserve">får </w:t>
            </w:r>
            <w:r w:rsidRPr="00146C36">
              <w:t>varken krediträntan eller dröjsmåls</w:t>
            </w:r>
            <w:r>
              <w:softHyphen/>
            </w:r>
            <w:r w:rsidRPr="00146C36">
              <w:t>räntan</w:t>
            </w:r>
            <w:r w:rsidRPr="00DB14E9">
              <w:t xml:space="preserve"> </w:t>
            </w:r>
            <w:r w:rsidRPr="00146C36">
              <w:t>per år överstiga</w:t>
            </w:r>
            <w:r w:rsidRPr="00DB14E9">
              <w:t xml:space="preserve"> den vid varje tid gällande referensräntan enligt 9</w:t>
            </w:r>
            <w:r>
              <w:t> §</w:t>
            </w:r>
            <w:r w:rsidRPr="00DB14E9">
              <w:t xml:space="preserve"> räntelagen (1975:635) med ett tillägg av </w:t>
            </w:r>
            <w:r w:rsidRPr="00DB14E9">
              <w:rPr>
                <w:i/>
                <w:iCs/>
              </w:rPr>
              <w:t>40</w:t>
            </w:r>
            <w:r>
              <w:rPr>
                <w:i/>
                <w:iCs/>
              </w:rPr>
              <w:t xml:space="preserve"> </w:t>
            </w:r>
            <w:r w:rsidRPr="00DB14E9">
              <w:t>procentenheter.</w:t>
            </w:r>
          </w:p>
        </w:tc>
        <w:tc>
          <w:tcPr>
            <w:tcW w:w="2500" w:type="pct"/>
            <w:shd w:val="clear" w:color="auto" w:fill="auto"/>
            <w:tcMar>
              <w:right w:w="0" w:type="dxa"/>
            </w:tcMar>
          </w:tcPr>
          <w:p w14:paraId="46373FED" w14:textId="27FE7F75" w:rsidR="00D67215" w:rsidRPr="00143526" w:rsidRDefault="00D67215" w:rsidP="00912B18">
            <w:pPr>
              <w:pStyle w:val="Brdtextmedindrag"/>
            </w:pPr>
            <w:r w:rsidRPr="00455EA7">
              <w:t>V</w:t>
            </w:r>
            <w:r w:rsidRPr="003E7A70">
              <w:rPr>
                <w:spacing w:val="-6"/>
              </w:rPr>
              <w:t>arken krediträntan eller dröjs</w:t>
            </w:r>
            <w:r w:rsidRPr="003E7A70">
              <w:rPr>
                <w:spacing w:val="-6"/>
              </w:rPr>
              <w:softHyphen/>
              <w:t>målsräntan</w:t>
            </w:r>
            <w:r>
              <w:rPr>
                <w:i/>
                <w:iCs/>
              </w:rPr>
              <w:t xml:space="preserve"> </w:t>
            </w:r>
            <w:r w:rsidRPr="00A07D3E">
              <w:rPr>
                <w:i/>
                <w:iCs/>
              </w:rPr>
              <w:t xml:space="preserve">för en kredit får per år </w:t>
            </w:r>
            <w:r w:rsidRPr="003E7A70">
              <w:rPr>
                <w:i/>
                <w:iCs/>
                <w:spacing w:val="-4"/>
              </w:rPr>
              <w:t xml:space="preserve">överstiga </w:t>
            </w:r>
            <w:r w:rsidRPr="003E7A70">
              <w:rPr>
                <w:spacing w:val="-4"/>
              </w:rPr>
              <w:t>den vid varje tid gällande</w:t>
            </w:r>
            <w:r w:rsidRPr="00DB14E9">
              <w:t xml:space="preserve"> referensräntan enligt </w:t>
            </w:r>
            <w:r>
              <w:t xml:space="preserve">9 § </w:t>
            </w:r>
            <w:r w:rsidRPr="00DB14E9">
              <w:t>ränte</w:t>
            </w:r>
            <w:r>
              <w:t>l</w:t>
            </w:r>
            <w:r w:rsidRPr="00DB14E9">
              <w:t xml:space="preserve">agen (1975:635) med ett tillägg </w:t>
            </w:r>
            <w:r w:rsidRPr="00D35062">
              <w:t xml:space="preserve">av </w:t>
            </w:r>
            <w:r w:rsidRPr="00D35062">
              <w:rPr>
                <w:i/>
                <w:iCs/>
              </w:rPr>
              <w:t>20</w:t>
            </w:r>
            <w:r>
              <w:t> </w:t>
            </w:r>
            <w:r w:rsidRPr="00D35062">
              <w:t>procentenheter</w:t>
            </w:r>
            <w:r w:rsidRPr="004F7322">
              <w:rPr>
                <w:i/>
                <w:iCs/>
              </w:rPr>
              <w:t>.</w:t>
            </w:r>
          </w:p>
        </w:tc>
      </w:tr>
      <w:tr w:rsidR="00EA76D5" w14:paraId="26662CBA" w14:textId="77777777">
        <w:tc>
          <w:tcPr>
            <w:tcW w:w="2500" w:type="pct"/>
            <w:shd w:val="clear" w:color="auto" w:fill="auto"/>
            <w:tcMar>
              <w:left w:w="0" w:type="dxa"/>
            </w:tcMar>
          </w:tcPr>
          <w:p w14:paraId="1496B2D2" w14:textId="77777777" w:rsidR="00D67215" w:rsidRPr="00642F05" w:rsidRDefault="00D67215" w:rsidP="00912B18">
            <w:pPr>
              <w:pStyle w:val="Brdtextmedindrag"/>
            </w:pPr>
            <w:r w:rsidRPr="00642F05">
              <w:t xml:space="preserve">En konsument som är i dröjsmål med betalning av en </w:t>
            </w:r>
            <w:r w:rsidRPr="00176A9A">
              <w:rPr>
                <w:i/>
                <w:iCs/>
              </w:rPr>
              <w:t>högkostnads</w:t>
            </w:r>
            <w:r>
              <w:rPr>
                <w:i/>
                <w:iCs/>
              </w:rPr>
              <w:softHyphen/>
            </w:r>
            <w:r w:rsidRPr="00176A9A">
              <w:rPr>
                <w:i/>
                <w:iCs/>
              </w:rPr>
              <w:t>kredit</w:t>
            </w:r>
            <w:r w:rsidRPr="00642F05">
              <w:t xml:space="preserve"> är inte skyldig att </w:t>
            </w:r>
            <w:r w:rsidRPr="003E7A70">
              <w:rPr>
                <w:spacing w:val="-6"/>
              </w:rPr>
              <w:t>betala någon annan form av ersätt</w:t>
            </w:r>
            <w:r w:rsidRPr="003E7A70">
              <w:rPr>
                <w:spacing w:val="-6"/>
              </w:rPr>
              <w:softHyphen/>
              <w:t>ni</w:t>
            </w:r>
            <w:r w:rsidRPr="003E7A70">
              <w:rPr>
                <w:spacing w:val="-2"/>
              </w:rPr>
              <w:t>ng med anled</w:t>
            </w:r>
            <w:r>
              <w:rPr>
                <w:spacing w:val="-2"/>
              </w:rPr>
              <w:softHyphen/>
            </w:r>
            <w:r w:rsidRPr="003E7A70">
              <w:rPr>
                <w:spacing w:val="-2"/>
              </w:rPr>
              <w:t>ning av dröjsmålet</w:t>
            </w:r>
            <w:r w:rsidRPr="00642F05">
              <w:t xml:space="preserve"> än dröjs</w:t>
            </w:r>
            <w:r>
              <w:softHyphen/>
            </w:r>
            <w:r w:rsidRPr="00642F05">
              <w:t>måls</w:t>
            </w:r>
            <w:r>
              <w:softHyphen/>
            </w:r>
            <w:r w:rsidRPr="00642F05">
              <w:t>ränta.</w:t>
            </w:r>
          </w:p>
        </w:tc>
        <w:tc>
          <w:tcPr>
            <w:tcW w:w="2500" w:type="pct"/>
            <w:shd w:val="clear" w:color="auto" w:fill="auto"/>
            <w:tcMar>
              <w:right w:w="0" w:type="dxa"/>
            </w:tcMar>
          </w:tcPr>
          <w:p w14:paraId="7456DFBA" w14:textId="77777777" w:rsidR="00D67215" w:rsidRPr="00251077" w:rsidRDefault="00D67215" w:rsidP="00912B18">
            <w:pPr>
              <w:pStyle w:val="Brdtextmedindrag"/>
            </w:pPr>
            <w:r w:rsidRPr="00DB14E9">
              <w:t>En konsument som är i dröjs</w:t>
            </w:r>
            <w:r>
              <w:softHyphen/>
            </w:r>
            <w:r w:rsidRPr="00DB14E9">
              <w:t>mål med betalning</w:t>
            </w:r>
            <w:r>
              <w:t>en</w:t>
            </w:r>
            <w:r w:rsidRPr="00DB14E9">
              <w:t xml:space="preserve"> av en </w:t>
            </w:r>
            <w:r w:rsidRPr="00CC3DAF">
              <w:rPr>
                <w:i/>
                <w:iCs/>
              </w:rPr>
              <w:t>kredit</w:t>
            </w:r>
            <w:r w:rsidRPr="00DB14E9">
              <w:t xml:space="preserve"> är inte skyldig att betala någon annan form av ersättning med anledning av dröjsmålet än dröjs</w:t>
            </w:r>
            <w:r>
              <w:softHyphen/>
            </w:r>
            <w:r w:rsidRPr="00DB14E9">
              <w:t>målsränta.</w:t>
            </w:r>
          </w:p>
        </w:tc>
      </w:tr>
    </w:tbl>
    <w:p w14:paraId="65A51B4C" w14:textId="77777777" w:rsidR="00D67215" w:rsidRDefault="00D67215" w:rsidP="002060BF">
      <w:pPr>
        <w:pStyle w:val="Brdtextmedindrag"/>
        <w:spacing w:before="270"/>
        <w:ind w:firstLine="0"/>
        <w:jc w:val="center"/>
      </w:pPr>
      <w:r>
        <w:t>19 b §</w:t>
      </w:r>
      <w:r>
        <w:rPr>
          <w:rStyle w:val="Fotnotsreferens"/>
        </w:rPr>
        <w:footnoteReference w:id="32"/>
      </w:r>
    </w:p>
    <w:tbl>
      <w:tblPr>
        <w:tblW w:w="5000" w:type="pct"/>
        <w:tblLook w:val="0600" w:firstRow="0" w:lastRow="0" w:firstColumn="0" w:lastColumn="0" w:noHBand="1" w:noVBand="1"/>
      </w:tblPr>
      <w:tblGrid>
        <w:gridCol w:w="2948"/>
        <w:gridCol w:w="2949"/>
      </w:tblGrid>
      <w:tr w:rsidR="00EA76D5" w14:paraId="69C814B5" w14:textId="77777777">
        <w:tc>
          <w:tcPr>
            <w:tcW w:w="2500" w:type="pct"/>
            <w:shd w:val="clear" w:color="auto" w:fill="auto"/>
            <w:tcMar>
              <w:left w:w="0" w:type="dxa"/>
            </w:tcMar>
          </w:tcPr>
          <w:p w14:paraId="0A151345" w14:textId="77777777" w:rsidR="00D67215" w:rsidRDefault="00D67215" w:rsidP="00912B18">
            <w:pPr>
              <w:pStyle w:val="Brdtextmedindrag"/>
            </w:pPr>
            <w:r w:rsidRPr="007D1A6A">
              <w:rPr>
                <w:i/>
                <w:iCs/>
              </w:rPr>
              <w:t>För en högkostnadskredit får kostnaderna</w:t>
            </w:r>
            <w:r w:rsidRPr="00DB14E9">
              <w:t xml:space="preserve"> inte överstiga ett be</w:t>
            </w:r>
            <w:r>
              <w:softHyphen/>
            </w:r>
            <w:r w:rsidRPr="00DB14E9">
              <w:t xml:space="preserve">lopp som motsvarar </w:t>
            </w:r>
            <w:r w:rsidRPr="00CA4F1B">
              <w:rPr>
                <w:spacing w:val="-4"/>
              </w:rPr>
              <w:t xml:space="preserve">kreditbeloppet eller, </w:t>
            </w:r>
            <w:r w:rsidRPr="00CA4F1B">
              <w:rPr>
                <w:i/>
                <w:iCs/>
                <w:spacing w:val="-4"/>
              </w:rPr>
              <w:t>i fråga om en kontokredit</w:t>
            </w:r>
            <w:r w:rsidRPr="00146C36">
              <w:rPr>
                <w:i/>
                <w:iCs/>
              </w:rPr>
              <w:t>, varje enskilt utnyttjande av kreditbelop</w:t>
            </w:r>
            <w:r>
              <w:rPr>
                <w:i/>
                <w:iCs/>
              </w:rPr>
              <w:softHyphen/>
            </w:r>
            <w:r w:rsidRPr="00146C36">
              <w:rPr>
                <w:i/>
                <w:iCs/>
              </w:rPr>
              <w:t>pet som konsumenten har gjort.</w:t>
            </w:r>
          </w:p>
        </w:tc>
        <w:tc>
          <w:tcPr>
            <w:tcW w:w="2500" w:type="pct"/>
            <w:shd w:val="clear" w:color="auto" w:fill="auto"/>
            <w:tcMar>
              <w:right w:w="0" w:type="dxa"/>
            </w:tcMar>
          </w:tcPr>
          <w:p w14:paraId="6590FDAE" w14:textId="77777777" w:rsidR="00D67215" w:rsidRPr="00D5652B" w:rsidRDefault="00D67215" w:rsidP="00912B18">
            <w:pPr>
              <w:pStyle w:val="Brdtextmedindrag"/>
              <w:rPr>
                <w:i/>
                <w:iCs/>
              </w:rPr>
            </w:pPr>
            <w:r w:rsidRPr="007E6157">
              <w:rPr>
                <w:i/>
              </w:rPr>
              <w:t>De totala kostnaderna för en kredit får</w:t>
            </w:r>
            <w:r w:rsidRPr="007E6157">
              <w:t xml:space="preserve"> inte överstiga ett be</w:t>
            </w:r>
            <w:r>
              <w:softHyphen/>
            </w:r>
            <w:r w:rsidRPr="007E6157">
              <w:t>lopp som motsvarar kreditbe</w:t>
            </w:r>
            <w:r>
              <w:softHyphen/>
            </w:r>
            <w:r w:rsidRPr="007E6157">
              <w:t>loppet.</w:t>
            </w:r>
            <w:r w:rsidRPr="00DB14E9">
              <w:t xml:space="preserve"> </w:t>
            </w:r>
          </w:p>
        </w:tc>
      </w:tr>
    </w:tbl>
    <w:p w14:paraId="4D39D44C" w14:textId="77777777" w:rsidR="00D67215" w:rsidRDefault="00D67215" w:rsidP="002060BF">
      <w:pPr>
        <w:pStyle w:val="Brdtextmedindrag"/>
      </w:pPr>
      <w:r>
        <w:t>Med kostnader i första stycket avses</w:t>
      </w:r>
    </w:p>
    <w:p w14:paraId="3E924C2A" w14:textId="77777777" w:rsidR="00D67215" w:rsidRDefault="00D67215" w:rsidP="002060BF">
      <w:pPr>
        <w:pStyle w:val="Brdtextmedindrag"/>
      </w:pPr>
      <w:r>
        <w:t>1. </w:t>
      </w:r>
      <w:r w:rsidRPr="008A48E6">
        <w:t>kreditkostnader,</w:t>
      </w:r>
    </w:p>
    <w:p w14:paraId="0D80B7F6" w14:textId="77777777" w:rsidR="00D67215" w:rsidRDefault="00D67215" w:rsidP="002060BF">
      <w:pPr>
        <w:pStyle w:val="Brdtextmedindrag"/>
      </w:pPr>
      <w:r>
        <w:t>2. dröjsmålsränta, och</w:t>
      </w:r>
    </w:p>
    <w:p w14:paraId="1E1DFD89" w14:textId="77777777" w:rsidR="00D67215" w:rsidRDefault="00D67215" w:rsidP="002060BF">
      <w:pPr>
        <w:pStyle w:val="Brdtextmedindrag"/>
      </w:pPr>
      <w:r>
        <w:t>3. </w:t>
      </w:r>
      <w:r w:rsidRPr="008A48E6">
        <w:t>kostnader enligt lagen (1981:739) om ersättning för inkasso</w:t>
      </w:r>
      <w:r>
        <w:softHyphen/>
      </w:r>
      <w:r w:rsidRPr="008A48E6">
        <w:t>kostnader m.m.</w:t>
      </w:r>
    </w:p>
    <w:tbl>
      <w:tblPr>
        <w:tblW w:w="5000" w:type="pct"/>
        <w:tblLook w:val="0600" w:firstRow="0" w:lastRow="0" w:firstColumn="0" w:lastColumn="0" w:noHBand="1" w:noVBand="1"/>
      </w:tblPr>
      <w:tblGrid>
        <w:gridCol w:w="2948"/>
        <w:gridCol w:w="2949"/>
      </w:tblGrid>
      <w:tr w:rsidR="00EA76D5" w14:paraId="3BCF4F5A" w14:textId="77777777">
        <w:tc>
          <w:tcPr>
            <w:tcW w:w="2500" w:type="pct"/>
            <w:shd w:val="clear" w:color="auto" w:fill="auto"/>
            <w:tcMar>
              <w:left w:w="0" w:type="dxa"/>
            </w:tcMar>
          </w:tcPr>
          <w:p w14:paraId="7F9427D7" w14:textId="77777777" w:rsidR="00D67215" w:rsidRDefault="00D67215" w:rsidP="00912B18">
            <w:pPr>
              <w:pStyle w:val="Brdtextmedindrag"/>
            </w:pPr>
            <w:r w:rsidRPr="00054634">
              <w:rPr>
                <w:spacing w:val="-2"/>
              </w:rPr>
              <w:t>Om kreditgivaren, eller någon</w:t>
            </w:r>
            <w:r w:rsidRPr="00B757F9">
              <w:t xml:space="preserve"> </w:t>
            </w:r>
            <w:r w:rsidRPr="00CA4F1B">
              <w:rPr>
                <w:spacing w:val="-2"/>
              </w:rPr>
              <w:t>annan som kreditgivaren har nära</w:t>
            </w:r>
            <w:r w:rsidRPr="00B757F9">
              <w:t xml:space="preserve"> förbindelser med i den mening som avses i 1</w:t>
            </w:r>
            <w:r>
              <w:t> kap.</w:t>
            </w:r>
            <w:r w:rsidRPr="00B757F9">
              <w:t xml:space="preserve"> 6</w:t>
            </w:r>
            <w:r>
              <w:t> §</w:t>
            </w:r>
            <w:r w:rsidRPr="00B757F9">
              <w:t xml:space="preserve"> lagen (2004:297) om bank- och</w:t>
            </w:r>
            <w:r>
              <w:t xml:space="preserve"> </w:t>
            </w:r>
            <w:r w:rsidRPr="007946B0">
              <w:rPr>
                <w:spacing w:val="-6"/>
              </w:rPr>
              <w:t>finan</w:t>
            </w:r>
            <w:r w:rsidRPr="007946B0">
              <w:rPr>
                <w:spacing w:val="-6"/>
              </w:rPr>
              <w:softHyphen/>
              <w:t>sieringsrörelse, lämnar konsumen</w:t>
            </w:r>
            <w:r w:rsidRPr="007946B0">
              <w:rPr>
                <w:spacing w:val="-6"/>
              </w:rPr>
              <w:softHyphen/>
              <w:t>ten</w:t>
            </w:r>
            <w:r w:rsidRPr="00B757F9">
              <w:t xml:space="preserve"> en ny </w:t>
            </w:r>
            <w:r w:rsidRPr="00B757F9">
              <w:rPr>
                <w:i/>
                <w:iCs/>
              </w:rPr>
              <w:t>högkost</w:t>
            </w:r>
            <w:r>
              <w:rPr>
                <w:i/>
                <w:iCs/>
              </w:rPr>
              <w:softHyphen/>
            </w:r>
            <w:r w:rsidRPr="00B757F9">
              <w:rPr>
                <w:i/>
                <w:iCs/>
              </w:rPr>
              <w:t>nadskredit</w:t>
            </w:r>
            <w:r w:rsidRPr="00B757F9">
              <w:t xml:space="preserve"> som helt eller delvis finansierar åter</w:t>
            </w:r>
            <w:r>
              <w:softHyphen/>
            </w:r>
            <w:r w:rsidRPr="00B757F9">
              <w:t xml:space="preserve">betalning av den befintliga </w:t>
            </w:r>
            <w:r w:rsidRPr="006E261F">
              <w:rPr>
                <w:i/>
                <w:iCs/>
              </w:rPr>
              <w:t>hög</w:t>
            </w:r>
            <w:r>
              <w:rPr>
                <w:i/>
                <w:iCs/>
              </w:rPr>
              <w:softHyphen/>
            </w:r>
            <w:r w:rsidRPr="006E261F">
              <w:rPr>
                <w:i/>
                <w:iCs/>
              </w:rPr>
              <w:t>kostnadskrediten</w:t>
            </w:r>
            <w:r w:rsidRPr="00B757F9">
              <w:t xml:space="preserve">, avses med </w:t>
            </w:r>
            <w:r w:rsidRPr="005B369E">
              <w:rPr>
                <w:i/>
                <w:iCs/>
              </w:rPr>
              <w:t>kost</w:t>
            </w:r>
            <w:r>
              <w:rPr>
                <w:i/>
                <w:iCs/>
              </w:rPr>
              <w:softHyphen/>
            </w:r>
            <w:r w:rsidRPr="005B369E">
              <w:rPr>
                <w:i/>
                <w:iCs/>
              </w:rPr>
              <w:t>nader</w:t>
            </w:r>
            <w:r w:rsidRPr="00B757F9">
              <w:t xml:space="preserve"> i första stycket för den nya krediten även sådana kostnader som är hänförliga till den befint</w:t>
            </w:r>
            <w:r>
              <w:softHyphen/>
            </w:r>
            <w:r w:rsidRPr="00B757F9">
              <w:t>liga krediten.</w:t>
            </w:r>
            <w:r w:rsidRPr="00DB14E9">
              <w:t xml:space="preserve"> </w:t>
            </w:r>
          </w:p>
        </w:tc>
        <w:tc>
          <w:tcPr>
            <w:tcW w:w="2500" w:type="pct"/>
            <w:shd w:val="clear" w:color="auto" w:fill="auto"/>
            <w:tcMar>
              <w:right w:w="0" w:type="dxa"/>
            </w:tcMar>
          </w:tcPr>
          <w:p w14:paraId="71C95059" w14:textId="77777777" w:rsidR="00D67215" w:rsidRPr="00251077" w:rsidRDefault="00D67215" w:rsidP="00912B18">
            <w:pPr>
              <w:pStyle w:val="Brdtextmedindrag"/>
            </w:pPr>
            <w:r w:rsidRPr="00054634">
              <w:rPr>
                <w:spacing w:val="-2"/>
              </w:rPr>
              <w:t>Om kreditgivaren, eller någon</w:t>
            </w:r>
            <w:r w:rsidRPr="00B757F9">
              <w:t xml:space="preserve"> </w:t>
            </w:r>
            <w:r w:rsidRPr="00CA4F1B">
              <w:rPr>
                <w:spacing w:val="-2"/>
              </w:rPr>
              <w:t>annan som kreditgivaren har nära</w:t>
            </w:r>
            <w:r w:rsidRPr="00B757F9">
              <w:t xml:space="preserve"> förbindelser med i den mening som avses i 1</w:t>
            </w:r>
            <w:r>
              <w:t> kap.</w:t>
            </w:r>
            <w:r w:rsidRPr="00B757F9">
              <w:t xml:space="preserve"> 6</w:t>
            </w:r>
            <w:r>
              <w:t> §</w:t>
            </w:r>
            <w:r w:rsidRPr="00B757F9">
              <w:t xml:space="preserve"> lagen (2004:297) om bank- och </w:t>
            </w:r>
            <w:r w:rsidRPr="007946B0">
              <w:rPr>
                <w:spacing w:val="-6"/>
              </w:rPr>
              <w:t>finan</w:t>
            </w:r>
            <w:r w:rsidRPr="007946B0">
              <w:rPr>
                <w:spacing w:val="-6"/>
              </w:rPr>
              <w:softHyphen/>
              <w:t>sieringsrörelse, lämnar konsumen</w:t>
            </w:r>
            <w:r w:rsidRPr="007946B0">
              <w:rPr>
                <w:spacing w:val="-6"/>
              </w:rPr>
              <w:softHyphen/>
              <w:t>ten</w:t>
            </w:r>
            <w:r w:rsidRPr="00B757F9">
              <w:t xml:space="preserve"> en ny </w:t>
            </w:r>
            <w:r w:rsidRPr="00B757F9">
              <w:rPr>
                <w:i/>
                <w:iCs/>
              </w:rPr>
              <w:t>kredit</w:t>
            </w:r>
            <w:r w:rsidRPr="00B757F9">
              <w:t xml:space="preserve"> som helt eller delvis finansierar återbetalning av den befintliga </w:t>
            </w:r>
            <w:r w:rsidRPr="006E261F">
              <w:rPr>
                <w:i/>
                <w:iCs/>
              </w:rPr>
              <w:t>krediten</w:t>
            </w:r>
            <w:r w:rsidRPr="00B757F9">
              <w:t xml:space="preserve">, avses med </w:t>
            </w:r>
            <w:r w:rsidRPr="005B369E">
              <w:rPr>
                <w:i/>
                <w:iCs/>
              </w:rPr>
              <w:t>kostnaderna</w:t>
            </w:r>
            <w:r w:rsidRPr="00B757F9">
              <w:t xml:space="preserve"> i första stycket för den nya krediten även sådana kostnader som är hänf</w:t>
            </w:r>
            <w:r w:rsidRPr="00CA4F1B">
              <w:rPr>
                <w:spacing w:val="-4"/>
              </w:rPr>
              <w:t>örliga till den befintliga krediten</w:t>
            </w:r>
            <w:r w:rsidRPr="00B757F9">
              <w:t>.</w:t>
            </w:r>
          </w:p>
        </w:tc>
      </w:tr>
    </w:tbl>
    <w:p w14:paraId="02A4F262" w14:textId="77777777" w:rsidR="00D67215" w:rsidRDefault="00D67215" w:rsidP="002060BF">
      <w:pPr>
        <w:pStyle w:val="Brdtextmedindrag"/>
        <w:ind w:firstLine="0"/>
      </w:pPr>
    </w:p>
    <w:p w14:paraId="0CF35480" w14:textId="77777777" w:rsidR="00D67215" w:rsidRPr="008B510C" w:rsidRDefault="00D67215" w:rsidP="002060BF">
      <w:pPr>
        <w:rPr>
          <w:rFonts w:ascii="Times New Roman" w:hAnsi="Times New Roman"/>
          <w:sz w:val="20"/>
        </w:rPr>
      </w:pPr>
      <w:r>
        <w:br w:type="page"/>
      </w:r>
    </w:p>
    <w:tbl>
      <w:tblPr>
        <w:tblW w:w="5000" w:type="pct"/>
        <w:tblLook w:val="0600" w:firstRow="0" w:lastRow="0" w:firstColumn="0" w:lastColumn="0" w:noHBand="1" w:noVBand="1"/>
      </w:tblPr>
      <w:tblGrid>
        <w:gridCol w:w="2948"/>
        <w:gridCol w:w="2949"/>
      </w:tblGrid>
      <w:tr w:rsidR="00EA76D5" w14:paraId="1B24033E" w14:textId="77777777">
        <w:tc>
          <w:tcPr>
            <w:tcW w:w="2500" w:type="pct"/>
            <w:shd w:val="clear" w:color="auto" w:fill="auto"/>
            <w:tcMar>
              <w:left w:w="0" w:type="dxa"/>
            </w:tcMar>
          </w:tcPr>
          <w:p w14:paraId="6DFD5D22" w14:textId="77777777" w:rsidR="00D67215" w:rsidRPr="005F3A74" w:rsidRDefault="00D67215" w:rsidP="00912B18">
            <w:pPr>
              <w:pStyle w:val="Brdtextmedindrag"/>
              <w:ind w:firstLine="0"/>
              <w:jc w:val="left"/>
              <w:rPr>
                <w:b/>
                <w:bCs/>
              </w:rPr>
            </w:pPr>
            <w:r w:rsidRPr="005F3A74">
              <w:rPr>
                <w:b/>
                <w:bCs/>
              </w:rPr>
              <w:lastRenderedPageBreak/>
              <w:t xml:space="preserve">Förlängning av löptiden </w:t>
            </w:r>
            <w:r w:rsidRPr="005F3A74">
              <w:rPr>
                <w:b/>
                <w:bCs/>
                <w:i/>
                <w:iCs/>
              </w:rPr>
              <w:t>för högkostnadskrediter</w:t>
            </w:r>
            <w:r w:rsidRPr="005F3A74">
              <w:rPr>
                <w:b/>
                <w:bCs/>
              </w:rPr>
              <w:t xml:space="preserve"> </w:t>
            </w:r>
          </w:p>
        </w:tc>
        <w:tc>
          <w:tcPr>
            <w:tcW w:w="2500" w:type="pct"/>
            <w:shd w:val="clear" w:color="auto" w:fill="auto"/>
            <w:tcMar>
              <w:right w:w="0" w:type="dxa"/>
            </w:tcMar>
          </w:tcPr>
          <w:p w14:paraId="2BEADFBF" w14:textId="77777777" w:rsidR="00D67215" w:rsidRPr="005F3A74" w:rsidRDefault="00D67215" w:rsidP="00912B18">
            <w:pPr>
              <w:pStyle w:val="Brdtextmedindrag"/>
              <w:ind w:firstLine="0"/>
              <w:rPr>
                <w:b/>
                <w:bCs/>
              </w:rPr>
            </w:pPr>
            <w:r w:rsidRPr="005F3A74">
              <w:rPr>
                <w:b/>
                <w:bCs/>
              </w:rPr>
              <w:t>Förlängning av löptiden</w:t>
            </w:r>
          </w:p>
        </w:tc>
      </w:tr>
    </w:tbl>
    <w:p w14:paraId="64568CAC" w14:textId="77777777" w:rsidR="00D67215" w:rsidRDefault="00D67215" w:rsidP="002060BF">
      <w:pPr>
        <w:pStyle w:val="Brdtextmedindrag"/>
        <w:spacing w:before="270"/>
        <w:ind w:firstLine="0"/>
        <w:jc w:val="center"/>
      </w:pPr>
      <w:r>
        <w:t>36 a §</w:t>
      </w:r>
      <w:r w:rsidRPr="00EA6405">
        <w:rPr>
          <w:rStyle w:val="Fotnotsreferens"/>
        </w:rPr>
        <w:footnoteReference w:id="33"/>
      </w:r>
    </w:p>
    <w:tbl>
      <w:tblPr>
        <w:tblW w:w="5000" w:type="pct"/>
        <w:tblLook w:val="0600" w:firstRow="0" w:lastRow="0" w:firstColumn="0" w:lastColumn="0" w:noHBand="1" w:noVBand="1"/>
      </w:tblPr>
      <w:tblGrid>
        <w:gridCol w:w="2948"/>
        <w:gridCol w:w="2949"/>
      </w:tblGrid>
      <w:tr w:rsidR="00EA76D5" w14:paraId="5B466FA0" w14:textId="77777777">
        <w:tc>
          <w:tcPr>
            <w:tcW w:w="2500" w:type="pct"/>
            <w:shd w:val="clear" w:color="auto" w:fill="auto"/>
            <w:tcMar>
              <w:left w:w="0" w:type="dxa"/>
            </w:tcMar>
          </w:tcPr>
          <w:p w14:paraId="675F86D0" w14:textId="77777777" w:rsidR="00D67215" w:rsidRDefault="00D67215" w:rsidP="00912B18">
            <w:pPr>
              <w:pStyle w:val="Brdtextmedindrag"/>
            </w:pPr>
            <w:r w:rsidRPr="005F3A74">
              <w:t xml:space="preserve">Löptiden för en </w:t>
            </w:r>
            <w:r w:rsidRPr="005F3A74">
              <w:rPr>
                <w:i/>
                <w:iCs/>
              </w:rPr>
              <w:t>högkostnads</w:t>
            </w:r>
            <w:r>
              <w:rPr>
                <w:i/>
                <w:iCs/>
              </w:rPr>
              <w:softHyphen/>
            </w:r>
            <w:r w:rsidRPr="005F3A74">
              <w:rPr>
                <w:i/>
                <w:iCs/>
              </w:rPr>
              <w:t>kredit</w:t>
            </w:r>
            <w:r w:rsidRPr="005F3A74">
              <w:t xml:space="preserve"> får inte förlängas mer än en gång.</w:t>
            </w:r>
          </w:p>
        </w:tc>
        <w:tc>
          <w:tcPr>
            <w:tcW w:w="2500" w:type="pct"/>
            <w:shd w:val="clear" w:color="auto" w:fill="auto"/>
            <w:tcMar>
              <w:right w:w="0" w:type="dxa"/>
            </w:tcMar>
          </w:tcPr>
          <w:p w14:paraId="56C3BBB8" w14:textId="77777777" w:rsidR="00D67215" w:rsidRPr="00251077" w:rsidRDefault="00D67215" w:rsidP="00912B18">
            <w:pPr>
              <w:pStyle w:val="Brdtextmedindrag"/>
            </w:pPr>
            <w:r w:rsidRPr="005F3A74">
              <w:t xml:space="preserve">Löptiden för en </w:t>
            </w:r>
            <w:r w:rsidRPr="005F3A74">
              <w:rPr>
                <w:i/>
                <w:iCs/>
              </w:rPr>
              <w:t xml:space="preserve">kredit </w:t>
            </w:r>
            <w:r w:rsidRPr="005F3A74">
              <w:t>får inte förlängas mer än en gång.</w:t>
            </w:r>
          </w:p>
        </w:tc>
      </w:tr>
    </w:tbl>
    <w:p w14:paraId="1E505D9C" w14:textId="77777777" w:rsidR="00D67215" w:rsidRDefault="00D67215" w:rsidP="002060BF">
      <w:pPr>
        <w:pStyle w:val="Brdtextmedindrag"/>
      </w:pPr>
      <w:r w:rsidRPr="005F3A74">
        <w:t>Trots första stycket får löptiden förlängas, om</w:t>
      </w:r>
    </w:p>
    <w:p w14:paraId="0C23FB1F" w14:textId="77777777" w:rsidR="00D67215" w:rsidRDefault="00D67215" w:rsidP="002060BF">
      <w:pPr>
        <w:pStyle w:val="Brdtextmedindrag"/>
      </w:pPr>
      <w:r>
        <w:t>1. </w:t>
      </w:r>
      <w:r w:rsidRPr="005F3A74">
        <w:t>förlängningen inte medför en kostnad för konsumenten, eller</w:t>
      </w:r>
    </w:p>
    <w:p w14:paraId="5B6598BF" w14:textId="77777777" w:rsidR="00D67215" w:rsidRDefault="00D67215" w:rsidP="002060BF">
      <w:pPr>
        <w:pStyle w:val="Brdtextmedindrag"/>
      </w:pPr>
      <w:r>
        <w:t>2. </w:t>
      </w:r>
      <w:r w:rsidRPr="005F3A74">
        <w:t>konsumenten beviljas en skälig avbetalningsplan för att kunna betala sin skuld.</w:t>
      </w:r>
    </w:p>
    <w:tbl>
      <w:tblPr>
        <w:tblW w:w="5000" w:type="pct"/>
        <w:tblLook w:val="0600" w:firstRow="0" w:lastRow="0" w:firstColumn="0" w:lastColumn="0" w:noHBand="1" w:noVBand="1"/>
      </w:tblPr>
      <w:tblGrid>
        <w:gridCol w:w="2948"/>
        <w:gridCol w:w="2949"/>
      </w:tblGrid>
      <w:tr w:rsidR="00EA76D5" w14:paraId="3835223F" w14:textId="77777777">
        <w:tc>
          <w:tcPr>
            <w:tcW w:w="2500" w:type="pct"/>
            <w:shd w:val="clear" w:color="auto" w:fill="auto"/>
            <w:tcMar>
              <w:left w:w="0" w:type="dxa"/>
            </w:tcMar>
          </w:tcPr>
          <w:p w14:paraId="63A1B1F9" w14:textId="77777777" w:rsidR="00D67215" w:rsidRDefault="00D67215" w:rsidP="00912B18">
            <w:pPr>
              <w:pStyle w:val="Brdtextmedindrag"/>
            </w:pPr>
            <w:r w:rsidRPr="00054634">
              <w:rPr>
                <w:spacing w:val="-2"/>
              </w:rPr>
              <w:t>Om kreditgivaren, eller någon</w:t>
            </w:r>
            <w:r w:rsidRPr="005F3A74">
              <w:t xml:space="preserve"> a</w:t>
            </w:r>
            <w:r w:rsidRPr="00CA4F1B">
              <w:rPr>
                <w:spacing w:val="-4"/>
              </w:rPr>
              <w:t>nnan som kreditgivaren har nära</w:t>
            </w:r>
            <w:r w:rsidRPr="005F3A74">
              <w:t xml:space="preserve"> förbin</w:t>
            </w:r>
            <w:r>
              <w:softHyphen/>
            </w:r>
            <w:r w:rsidRPr="005F3A74">
              <w:t>delser med i den mening som avses i 1</w:t>
            </w:r>
            <w:r>
              <w:t> kap.</w:t>
            </w:r>
            <w:r w:rsidRPr="005F3A74">
              <w:t xml:space="preserve"> 6</w:t>
            </w:r>
            <w:r>
              <w:t> §</w:t>
            </w:r>
            <w:r w:rsidRPr="005F3A74">
              <w:t xml:space="preserve"> lagen (2004:297) om bank- och finan</w:t>
            </w:r>
            <w:r>
              <w:softHyphen/>
            </w:r>
            <w:r w:rsidRPr="005F3A74">
              <w:t>si</w:t>
            </w:r>
            <w:r w:rsidRPr="004A7E26">
              <w:rPr>
                <w:spacing w:val="-6"/>
              </w:rPr>
              <w:t>eringsrörelse, lämnar konsumen</w:t>
            </w:r>
            <w:r w:rsidRPr="004A7E26">
              <w:rPr>
                <w:spacing w:val="-6"/>
              </w:rPr>
              <w:softHyphen/>
              <w:t>ten</w:t>
            </w:r>
            <w:r w:rsidRPr="005F3A74">
              <w:t xml:space="preserve"> en ny </w:t>
            </w:r>
            <w:r w:rsidRPr="005F3A74">
              <w:rPr>
                <w:i/>
                <w:iCs/>
              </w:rPr>
              <w:t>högkost</w:t>
            </w:r>
            <w:r>
              <w:rPr>
                <w:i/>
                <w:iCs/>
              </w:rPr>
              <w:softHyphen/>
            </w:r>
            <w:r w:rsidRPr="005F3A74">
              <w:rPr>
                <w:i/>
                <w:iCs/>
              </w:rPr>
              <w:t>nadskredit</w:t>
            </w:r>
            <w:r w:rsidRPr="005F3A74">
              <w:t xml:space="preserve"> som helt eller delvis finansierar åter</w:t>
            </w:r>
            <w:r>
              <w:softHyphen/>
            </w:r>
            <w:r w:rsidRPr="005F3A74">
              <w:t xml:space="preserve">betalning av den befintliga </w:t>
            </w:r>
            <w:r w:rsidRPr="005F3A74">
              <w:rPr>
                <w:i/>
                <w:iCs/>
              </w:rPr>
              <w:t>hög</w:t>
            </w:r>
            <w:r>
              <w:rPr>
                <w:i/>
                <w:iCs/>
              </w:rPr>
              <w:softHyphen/>
            </w:r>
            <w:r w:rsidRPr="004A7E26">
              <w:rPr>
                <w:i/>
                <w:iCs/>
                <w:spacing w:val="-2"/>
              </w:rPr>
              <w:t>kostnadskrediten</w:t>
            </w:r>
            <w:r w:rsidRPr="004A7E26">
              <w:rPr>
                <w:spacing w:val="-2"/>
              </w:rPr>
              <w:t xml:space="preserve">, ska den nya </w:t>
            </w:r>
            <w:r w:rsidRPr="004A7E26">
              <w:t>kre</w:t>
            </w:r>
            <w:r w:rsidRPr="004A7E26">
              <w:softHyphen/>
              <w:t>diten vid tillämpning av första</w:t>
            </w:r>
            <w:r w:rsidRPr="005F3A74">
              <w:t xml:space="preserve"> stycket anses vara en förläng</w:t>
            </w:r>
            <w:r>
              <w:softHyphen/>
            </w:r>
            <w:r w:rsidRPr="005F3A74">
              <w:t>ning a</w:t>
            </w:r>
            <w:r w:rsidRPr="001F48C8">
              <w:rPr>
                <w:spacing w:val="-2"/>
              </w:rPr>
              <w:t>v löptiden för den befintliga kre</w:t>
            </w:r>
            <w:r w:rsidRPr="001F48C8">
              <w:rPr>
                <w:spacing w:val="-2"/>
              </w:rPr>
              <w:softHyphen/>
              <w:t>diten</w:t>
            </w:r>
            <w:r w:rsidRPr="005F3A74">
              <w:t>.</w:t>
            </w:r>
          </w:p>
        </w:tc>
        <w:tc>
          <w:tcPr>
            <w:tcW w:w="2500" w:type="pct"/>
            <w:shd w:val="clear" w:color="auto" w:fill="auto"/>
            <w:tcMar>
              <w:right w:w="0" w:type="dxa"/>
            </w:tcMar>
          </w:tcPr>
          <w:p w14:paraId="4D358E73" w14:textId="77777777" w:rsidR="00D67215" w:rsidRPr="00251077" w:rsidRDefault="00D67215" w:rsidP="00912B18">
            <w:pPr>
              <w:pStyle w:val="Brdtextmedindrag"/>
            </w:pPr>
            <w:r w:rsidRPr="00054634">
              <w:rPr>
                <w:spacing w:val="-2"/>
              </w:rPr>
              <w:t>Om kreditgivaren, eller någon</w:t>
            </w:r>
            <w:r w:rsidRPr="005F3A74">
              <w:t xml:space="preserve"> a</w:t>
            </w:r>
            <w:r w:rsidRPr="00CA4F1B">
              <w:rPr>
                <w:spacing w:val="-4"/>
              </w:rPr>
              <w:t>nnan som kreditgivaren har nära</w:t>
            </w:r>
            <w:r w:rsidRPr="005F3A74">
              <w:t xml:space="preserve"> förbin</w:t>
            </w:r>
            <w:r>
              <w:softHyphen/>
            </w:r>
            <w:r w:rsidRPr="005F3A74">
              <w:t>delser med i den mening som avses i 1</w:t>
            </w:r>
            <w:r>
              <w:t> kap.</w:t>
            </w:r>
            <w:r w:rsidRPr="005F3A74">
              <w:t xml:space="preserve"> 6</w:t>
            </w:r>
            <w:r>
              <w:t> §</w:t>
            </w:r>
            <w:r w:rsidRPr="005F3A74">
              <w:t xml:space="preserve"> lagen (2004:297) om bank- och </w:t>
            </w:r>
            <w:r w:rsidRPr="004A7E26">
              <w:rPr>
                <w:spacing w:val="-6"/>
              </w:rPr>
              <w:t>finan</w:t>
            </w:r>
            <w:r w:rsidRPr="004A7E26">
              <w:rPr>
                <w:spacing w:val="-6"/>
              </w:rPr>
              <w:softHyphen/>
              <w:t>sieringsrörelse, lämnar konsumen</w:t>
            </w:r>
            <w:r w:rsidRPr="004A7E26">
              <w:rPr>
                <w:spacing w:val="-6"/>
              </w:rPr>
              <w:softHyphen/>
              <w:t>ten</w:t>
            </w:r>
            <w:r w:rsidRPr="005F3A74">
              <w:t xml:space="preserve"> en ny </w:t>
            </w:r>
            <w:r w:rsidRPr="005F3A74">
              <w:rPr>
                <w:i/>
                <w:iCs/>
              </w:rPr>
              <w:t xml:space="preserve">kredit </w:t>
            </w:r>
            <w:r w:rsidRPr="005F3A74">
              <w:t xml:space="preserve">som helt eller delvis finansierar återbetalning </w:t>
            </w:r>
            <w:r w:rsidRPr="004A7E26">
              <w:rPr>
                <w:spacing w:val="-4"/>
              </w:rPr>
              <w:t xml:space="preserve">av den befintliga </w:t>
            </w:r>
            <w:r w:rsidRPr="004A7E26">
              <w:rPr>
                <w:i/>
                <w:iCs/>
                <w:spacing w:val="-4"/>
              </w:rPr>
              <w:t>krediten</w:t>
            </w:r>
            <w:r w:rsidRPr="004A7E26">
              <w:rPr>
                <w:spacing w:val="-4"/>
              </w:rPr>
              <w:t>, ska den</w:t>
            </w:r>
            <w:r w:rsidRPr="005F3A74">
              <w:t xml:space="preserve"> nya krediten vid til</w:t>
            </w:r>
            <w:r>
              <w:t>l</w:t>
            </w:r>
            <w:r w:rsidRPr="005F3A74">
              <w:t>ämpning av första stycket anses vara en för</w:t>
            </w:r>
            <w:r>
              <w:softHyphen/>
            </w:r>
            <w:r w:rsidRPr="005F3A74">
              <w:t>längning av löptiden för den be</w:t>
            </w:r>
            <w:r>
              <w:softHyphen/>
            </w:r>
            <w:r w:rsidRPr="005F3A74">
              <w:t>fintliga krediten.</w:t>
            </w:r>
          </w:p>
        </w:tc>
      </w:tr>
    </w:tbl>
    <w:p w14:paraId="069423C4" w14:textId="77777777" w:rsidR="00D67215" w:rsidRDefault="00D67215" w:rsidP="002060BF">
      <w:pPr>
        <w:pStyle w:val="Slutstreck"/>
      </w:pPr>
      <w:r w:rsidRPr="00660EEA">
        <w:t>                      </w:t>
      </w:r>
    </w:p>
    <w:p w14:paraId="7C2CBEBC" w14:textId="77777777" w:rsidR="00D67215" w:rsidRPr="00810F95" w:rsidRDefault="00D67215" w:rsidP="002060BF">
      <w:pPr>
        <w:pStyle w:val="Brdtextmedindrag"/>
      </w:pPr>
      <w:r w:rsidRPr="00810F95">
        <w:t>1</w:t>
      </w:r>
      <w:r>
        <w:t>. </w:t>
      </w:r>
      <w:r w:rsidRPr="00810F95">
        <w:t xml:space="preserve">Denna lag träder i kraft </w:t>
      </w:r>
    </w:p>
    <w:p w14:paraId="5B9E3CC3" w14:textId="77777777" w:rsidR="00D67215" w:rsidRPr="00810F95" w:rsidRDefault="00D67215" w:rsidP="002060BF">
      <w:pPr>
        <w:pStyle w:val="Brdtextmedindrag"/>
      </w:pPr>
      <w:r w:rsidRPr="00810F95">
        <w:t>a)</w:t>
      </w:r>
      <w:r>
        <w:t> </w:t>
      </w:r>
      <w:r w:rsidRPr="00810F95">
        <w:t>den dag som regeringen bestämmer i fråga om 12</w:t>
      </w:r>
      <w:r>
        <w:t> §</w:t>
      </w:r>
      <w:r w:rsidRPr="00810F95">
        <w:t>,</w:t>
      </w:r>
    </w:p>
    <w:p w14:paraId="608DF874" w14:textId="77777777" w:rsidR="00D67215" w:rsidRPr="00810F95" w:rsidRDefault="00D67215" w:rsidP="002060BF">
      <w:pPr>
        <w:pStyle w:val="Brdtextmedindrag"/>
      </w:pPr>
      <w:r w:rsidRPr="00810F95">
        <w:t>b)</w:t>
      </w:r>
      <w:r>
        <w:t> </w:t>
      </w:r>
      <w:r w:rsidRPr="00810F95">
        <w:t>i övrigt den 1</w:t>
      </w:r>
      <w:r>
        <w:t> </w:t>
      </w:r>
      <w:r w:rsidRPr="00810F95">
        <w:t>januari 2025.</w:t>
      </w:r>
    </w:p>
    <w:p w14:paraId="41815E65" w14:textId="77777777" w:rsidR="00D67215" w:rsidRPr="007E6157" w:rsidRDefault="00D67215" w:rsidP="002060BF">
      <w:pPr>
        <w:pStyle w:val="Brdtextmedindrag"/>
      </w:pPr>
      <w:r w:rsidRPr="00810F95">
        <w:t>2.</w:t>
      </w:r>
      <w:r>
        <w:t> </w:t>
      </w:r>
      <w:r w:rsidRPr="00810F95">
        <w:t>För kreditavtal som har ingåtts före ikraftträdandet gäller 19</w:t>
      </w:r>
      <w:r>
        <w:t> </w:t>
      </w:r>
      <w:r w:rsidRPr="00810F95">
        <w:t>b och 36</w:t>
      </w:r>
      <w:r>
        <w:t> a §</w:t>
      </w:r>
      <w:r w:rsidRPr="00810F95">
        <w:t>§ i den äldre lydelsen</w:t>
      </w:r>
      <w:r w:rsidRPr="007E6157">
        <w:t>.</w:t>
      </w:r>
    </w:p>
    <w:p w14:paraId="7D49CD38" w14:textId="77777777" w:rsidR="00D67215" w:rsidRDefault="00D67215" w:rsidP="002060BF">
      <w:pPr>
        <w:pStyle w:val="Brdtext"/>
        <w:sectPr w:rsidR="00D67215" w:rsidSect="002060BF">
          <w:headerReference w:type="even" r:id="rId91"/>
          <w:headerReference w:type="default" r:id="rId92"/>
          <w:footerReference w:type="even" r:id="rId93"/>
          <w:footerReference w:type="default" r:id="rId94"/>
          <w:footerReference w:type="first" r:id="rId95"/>
          <w:footnotePr>
            <w:numRestart w:val="eachSect"/>
          </w:footnotePr>
          <w:pgSz w:w="9356" w:h="13721" w:code="9"/>
          <w:pgMar w:top="794" w:right="2438" w:bottom="1191" w:left="1021" w:header="0" w:footer="709" w:gutter="0"/>
          <w:cols w:space="708"/>
          <w:docGrid w:linePitch="360"/>
        </w:sectPr>
      </w:pPr>
    </w:p>
    <w:p w14:paraId="1352DEAC" w14:textId="36D15BC0" w:rsidR="00D67215" w:rsidRDefault="00D67215" w:rsidP="00DC722A">
      <w:pPr>
        <w:pStyle w:val="Rubrik2utannumrering"/>
        <w:spacing w:before="0"/>
        <w:ind w:left="900" w:hanging="900"/>
      </w:pPr>
      <w:r>
        <w:lastRenderedPageBreak/>
        <w:t>9</w:t>
      </w:r>
      <w:r>
        <w:tab/>
      </w:r>
      <w:r w:rsidRPr="002060BF">
        <w:t>Förslag till lag om ändring i lagen (2011:755) om elektroniska pengar</w:t>
      </w:r>
    </w:p>
    <w:p w14:paraId="24A0B9FF" w14:textId="77777777" w:rsidR="00D67215" w:rsidRPr="00AB0232" w:rsidRDefault="00D67215" w:rsidP="002060BF">
      <w:pPr>
        <w:pStyle w:val="Brdtext"/>
      </w:pPr>
      <w:r>
        <w:t xml:space="preserve">Härigenom föreskrivs i fråga om </w:t>
      </w:r>
      <w:r w:rsidRPr="00722E60">
        <w:t>lagen</w:t>
      </w:r>
      <w:r>
        <w:t xml:space="preserve"> (2011:755) om elektroniska </w:t>
      </w:r>
      <w:r w:rsidRPr="00AB0232">
        <w:t>pengar</w:t>
      </w:r>
    </w:p>
    <w:p w14:paraId="450C379D" w14:textId="77777777" w:rsidR="00D67215" w:rsidRPr="00AB0232" w:rsidRDefault="00D67215" w:rsidP="002060BF">
      <w:pPr>
        <w:pStyle w:val="Brdtextmedindrag"/>
      </w:pPr>
      <w:r w:rsidRPr="00AB0232">
        <w:rPr>
          <w:i/>
          <w:iCs/>
        </w:rPr>
        <w:t xml:space="preserve">dels </w:t>
      </w:r>
      <w:r w:rsidRPr="00AB0232">
        <w:t>att 3</w:t>
      </w:r>
      <w:r>
        <w:t> kap.</w:t>
      </w:r>
      <w:r w:rsidRPr="00AB0232">
        <w:t xml:space="preserve"> 12</w:t>
      </w:r>
      <w:r>
        <w:t> §</w:t>
      </w:r>
      <w:r w:rsidRPr="00AB0232">
        <w:t xml:space="preserve"> och 5</w:t>
      </w:r>
      <w:r>
        <w:t> kap.</w:t>
      </w:r>
      <w:r w:rsidRPr="00AB0232">
        <w:t xml:space="preserve"> 24</w:t>
      </w:r>
      <w:r>
        <w:t> §</w:t>
      </w:r>
      <w:r w:rsidRPr="00AB0232">
        <w:t xml:space="preserve"> ska ha följande lydelse,</w:t>
      </w:r>
    </w:p>
    <w:p w14:paraId="00BE62EC" w14:textId="77777777" w:rsidR="00D67215" w:rsidRPr="00AB0232" w:rsidRDefault="00D67215" w:rsidP="002060BF">
      <w:pPr>
        <w:pStyle w:val="Brdtextmedindrag"/>
      </w:pPr>
      <w:r w:rsidRPr="00AB0232">
        <w:rPr>
          <w:i/>
          <w:iCs/>
        </w:rPr>
        <w:t xml:space="preserve">dels </w:t>
      </w:r>
      <w:r w:rsidRPr="00AB0232">
        <w:t>att det ska införas en ny paragraf, 3</w:t>
      </w:r>
      <w:r>
        <w:t> kap.</w:t>
      </w:r>
      <w:r w:rsidRPr="00AB0232">
        <w:t xml:space="preserve"> 12</w:t>
      </w:r>
      <w:r>
        <w:t> a §</w:t>
      </w:r>
      <w:r w:rsidRPr="00AB0232">
        <w:t xml:space="preserve">, och närmast före </w:t>
      </w:r>
      <w:r>
        <w:t>3 kap. 12 a §</w:t>
      </w:r>
      <w:r w:rsidRPr="00AB0232">
        <w:t xml:space="preserve"> en ny rubrik av följande lydelse.</w:t>
      </w:r>
    </w:p>
    <w:p w14:paraId="22E5A5E4" w14:textId="77777777" w:rsidR="00D67215" w:rsidRDefault="00D67215" w:rsidP="002060BF">
      <w:pPr>
        <w:pStyle w:val="Brdtext"/>
      </w:pPr>
      <w:r>
        <w:t xml:space="preserve"> </w:t>
      </w:r>
    </w:p>
    <w:tbl>
      <w:tblPr>
        <w:tblW w:w="5000" w:type="pct"/>
        <w:tblCellMar>
          <w:left w:w="125" w:type="dxa"/>
          <w:right w:w="125" w:type="dxa"/>
        </w:tblCellMar>
        <w:tblLook w:val="0000" w:firstRow="0" w:lastRow="0" w:firstColumn="0" w:lastColumn="0" w:noHBand="0" w:noVBand="0"/>
      </w:tblPr>
      <w:tblGrid>
        <w:gridCol w:w="2948"/>
        <w:gridCol w:w="2949"/>
      </w:tblGrid>
      <w:tr w:rsidR="00EA76D5" w14:paraId="59D250ED" w14:textId="77777777">
        <w:tc>
          <w:tcPr>
            <w:tcW w:w="2500" w:type="pct"/>
            <w:shd w:val="clear" w:color="auto" w:fill="auto"/>
            <w:tcMar>
              <w:left w:w="0" w:type="dxa"/>
            </w:tcMar>
          </w:tcPr>
          <w:p w14:paraId="5F19F179" w14:textId="77777777" w:rsidR="00D67215" w:rsidRPr="007815CE" w:rsidRDefault="00D67215" w:rsidP="00912B18">
            <w:pPr>
              <w:pStyle w:val="Brdtext"/>
              <w:rPr>
                <w:i/>
              </w:rPr>
            </w:pPr>
            <w:r w:rsidRPr="007815CE">
              <w:rPr>
                <w:i/>
              </w:rPr>
              <w:t>Nuvarande lydelse</w:t>
            </w:r>
          </w:p>
        </w:tc>
        <w:tc>
          <w:tcPr>
            <w:tcW w:w="2500" w:type="pct"/>
            <w:shd w:val="clear" w:color="auto" w:fill="auto"/>
            <w:tcMar>
              <w:right w:w="0" w:type="dxa"/>
            </w:tcMar>
          </w:tcPr>
          <w:p w14:paraId="0151858A" w14:textId="77777777" w:rsidR="00D67215" w:rsidRPr="007815CE" w:rsidRDefault="00D67215" w:rsidP="00912B18">
            <w:pPr>
              <w:pStyle w:val="Brdtext"/>
              <w:rPr>
                <w:i/>
              </w:rPr>
            </w:pPr>
            <w:r w:rsidRPr="007815CE">
              <w:rPr>
                <w:i/>
              </w:rPr>
              <w:t>Föreslagen lydelse</w:t>
            </w:r>
          </w:p>
        </w:tc>
      </w:tr>
    </w:tbl>
    <w:p w14:paraId="601322DE" w14:textId="77777777" w:rsidR="00D67215" w:rsidRDefault="00D67215" w:rsidP="002060BF">
      <w:pPr>
        <w:pStyle w:val="Brdtext"/>
        <w:spacing w:before="270"/>
        <w:jc w:val="center"/>
      </w:pPr>
      <w:r>
        <w:rPr>
          <w:b/>
          <w:bCs/>
        </w:rPr>
        <w:t>3 kap.</w:t>
      </w:r>
    </w:p>
    <w:p w14:paraId="592D7D52" w14:textId="77777777" w:rsidR="00D67215" w:rsidRDefault="00D67215" w:rsidP="002060BF">
      <w:pPr>
        <w:pStyle w:val="Brdtext"/>
        <w:jc w:val="center"/>
      </w:pPr>
      <w:r>
        <w:t>12 §</w:t>
      </w:r>
    </w:p>
    <w:p w14:paraId="412D8CB4" w14:textId="77777777" w:rsidR="00D67215" w:rsidRDefault="00D67215" w:rsidP="002060BF">
      <w:pPr>
        <w:pStyle w:val="Brdtextmedindrag"/>
      </w:pPr>
      <w:r>
        <w:t>Den som är eller har varit knuten till ett institut för elektroniska pengar eller en registrerad utgivare som anställd eller uppdragstagare får inte obehörigen röja eller utnyttja vad han eller hon i anställ</w:t>
      </w:r>
      <w:r>
        <w:softHyphen/>
        <w:t>ningen eller under uppdraget i verksamheten med utgivning av elektroniska pengar eller betaltjänster har fått veta om enskildas förhål</w:t>
      </w:r>
      <w:r>
        <w:softHyphen/>
        <w:t>landen till institutet eller utgivaren.</w:t>
      </w:r>
    </w:p>
    <w:p w14:paraId="0B7BAE09" w14:textId="77777777" w:rsidR="00D67215" w:rsidRDefault="00D67215" w:rsidP="002060BF">
      <w:pPr>
        <w:pStyle w:val="Brdtextmedindrag"/>
      </w:pPr>
      <w:r>
        <w:t>Ansvar enligt 20 kap. 3 § brottsbalken ska inte följa för den som bryter mot förbudet.</w:t>
      </w:r>
    </w:p>
    <w:p w14:paraId="22D03E2D" w14:textId="77777777" w:rsidR="00D67215" w:rsidRDefault="00D67215" w:rsidP="002060BF">
      <w:pPr>
        <w:pStyle w:val="Brdtextmedindrag"/>
      </w:pPr>
      <w:r>
        <w:t>I det allmännas verksamhet tillämpas i stället bestämmelserna i offentlighets- och sekretesslagen (2009:400).</w:t>
      </w:r>
    </w:p>
    <w:p w14:paraId="29EE12F3" w14:textId="77777777" w:rsidR="00D67215" w:rsidRDefault="00D67215" w:rsidP="002060BF">
      <w:pPr>
        <w:pStyle w:val="Brdtextmedindrag"/>
      </w:pPr>
      <w:r>
        <w:t>I 6 kap. 9 § lagen (2010:751) om betaltjänster finns särskilda be</w:t>
      </w:r>
      <w:r>
        <w:softHyphen/>
        <w:t>stämmelser om tystnadsplikt vid behandling av personuppgifter i register som förs av en betaltjänstleverantör eller den som ansvarar för ett betalningssystem enligt 6 kap. 1 § lagen om betaltjänster.</w:t>
      </w:r>
    </w:p>
    <w:tbl>
      <w:tblPr>
        <w:tblW w:w="5000" w:type="pct"/>
        <w:tblCellMar>
          <w:left w:w="125" w:type="dxa"/>
          <w:right w:w="125" w:type="dxa"/>
        </w:tblCellMar>
        <w:tblLook w:val="0000" w:firstRow="0" w:lastRow="0" w:firstColumn="0" w:lastColumn="0" w:noHBand="0" w:noVBand="0"/>
      </w:tblPr>
      <w:tblGrid>
        <w:gridCol w:w="2948"/>
        <w:gridCol w:w="2949"/>
      </w:tblGrid>
      <w:tr w:rsidR="00EA76D5" w14:paraId="747777F9" w14:textId="77777777">
        <w:tc>
          <w:tcPr>
            <w:tcW w:w="2500" w:type="pct"/>
            <w:shd w:val="clear" w:color="auto" w:fill="auto"/>
            <w:tcMar>
              <w:left w:w="0" w:type="dxa"/>
            </w:tcMar>
          </w:tcPr>
          <w:p w14:paraId="2D59BC82" w14:textId="77777777" w:rsidR="00D67215" w:rsidRPr="00497A33" w:rsidRDefault="00D67215" w:rsidP="00912B18">
            <w:pPr>
              <w:pStyle w:val="Brdtextmedindrag"/>
              <w:rPr>
                <w:i/>
                <w:iCs/>
              </w:rPr>
            </w:pPr>
            <w:r w:rsidRPr="008D65DF">
              <w:rPr>
                <w:i/>
                <w:iCs/>
              </w:rPr>
              <w:t>I 5</w:t>
            </w:r>
            <w:r>
              <w:rPr>
                <w:i/>
                <w:iCs/>
              </w:rPr>
              <w:t> a §</w:t>
            </w:r>
            <w:r w:rsidRPr="008D65DF">
              <w:rPr>
                <w:i/>
                <w:iCs/>
              </w:rPr>
              <w:t xml:space="preserve"> kreditupplysningslagen (1973:1173) finns bestämmelser om att det som gäller om tystnads</w:t>
            </w:r>
            <w:r>
              <w:rPr>
                <w:i/>
                <w:iCs/>
              </w:rPr>
              <w:softHyphen/>
            </w:r>
            <w:r w:rsidRPr="008D65DF">
              <w:rPr>
                <w:i/>
                <w:iCs/>
              </w:rPr>
              <w:t>pl</w:t>
            </w:r>
            <w:r w:rsidRPr="00CA4F1B">
              <w:rPr>
                <w:i/>
                <w:iCs/>
                <w:spacing w:val="-4"/>
              </w:rPr>
              <w:t>ikt enligt första stycket inte hind</w:t>
            </w:r>
            <w:r w:rsidRPr="00CA4F1B">
              <w:rPr>
                <w:i/>
                <w:iCs/>
                <w:spacing w:val="-4"/>
              </w:rPr>
              <w:softHyphen/>
              <w:t>rar</w:t>
            </w:r>
            <w:r w:rsidRPr="008D65DF">
              <w:rPr>
                <w:i/>
                <w:iCs/>
              </w:rPr>
              <w:t xml:space="preserve"> att uppgifter i vissa fall ut</w:t>
            </w:r>
            <w:r w:rsidRPr="00CA4F1B">
              <w:rPr>
                <w:i/>
                <w:iCs/>
                <w:spacing w:val="-6"/>
              </w:rPr>
              <w:t>växlas för kreditupplysningsändamål</w:t>
            </w:r>
            <w:r w:rsidRPr="008D65DF">
              <w:rPr>
                <w:i/>
                <w:iCs/>
              </w:rPr>
              <w:t>.</w:t>
            </w:r>
          </w:p>
        </w:tc>
        <w:tc>
          <w:tcPr>
            <w:tcW w:w="2500" w:type="pct"/>
            <w:shd w:val="clear" w:color="auto" w:fill="auto"/>
            <w:tcMar>
              <w:right w:w="0" w:type="dxa"/>
            </w:tcMar>
          </w:tcPr>
          <w:p w14:paraId="66A1A4F6" w14:textId="77777777" w:rsidR="00D67215" w:rsidRDefault="00D67215" w:rsidP="00912B18">
            <w:pPr>
              <w:pStyle w:val="Brdtextmedindrag"/>
            </w:pPr>
          </w:p>
        </w:tc>
      </w:tr>
    </w:tbl>
    <w:p w14:paraId="25A2128A" w14:textId="77777777" w:rsidR="00D67215" w:rsidRDefault="00D67215" w:rsidP="002060BF">
      <w:pPr>
        <w:pStyle w:val="Slutstreck"/>
      </w:pPr>
    </w:p>
    <w:tbl>
      <w:tblPr>
        <w:tblW w:w="5000" w:type="pct"/>
        <w:tblLook w:val="0600" w:firstRow="0" w:lastRow="0" w:firstColumn="0" w:lastColumn="0" w:noHBand="1" w:noVBand="1"/>
      </w:tblPr>
      <w:tblGrid>
        <w:gridCol w:w="2948"/>
        <w:gridCol w:w="2949"/>
      </w:tblGrid>
      <w:tr w:rsidR="00EA76D5" w14:paraId="26429088" w14:textId="77777777">
        <w:tc>
          <w:tcPr>
            <w:tcW w:w="2500" w:type="pct"/>
            <w:shd w:val="clear" w:color="auto" w:fill="auto"/>
            <w:tcMar>
              <w:left w:w="0" w:type="dxa"/>
            </w:tcMar>
          </w:tcPr>
          <w:p w14:paraId="55ADF37A" w14:textId="77777777" w:rsidR="00D67215" w:rsidRDefault="00D67215" w:rsidP="00912B18">
            <w:pPr>
              <w:pStyle w:val="Brdtextmedindrag"/>
            </w:pPr>
          </w:p>
        </w:tc>
        <w:tc>
          <w:tcPr>
            <w:tcW w:w="2500" w:type="pct"/>
            <w:shd w:val="clear" w:color="auto" w:fill="auto"/>
            <w:tcMar>
              <w:right w:w="0" w:type="dxa"/>
            </w:tcMar>
          </w:tcPr>
          <w:p w14:paraId="0D6263C5" w14:textId="77777777" w:rsidR="00D67215" w:rsidRPr="003E650B" w:rsidRDefault="00D67215" w:rsidP="00912B18">
            <w:pPr>
              <w:pStyle w:val="Brdtextmedindrag"/>
              <w:ind w:firstLine="0"/>
              <w:rPr>
                <w:b/>
                <w:bCs/>
                <w:i/>
                <w:iCs/>
              </w:rPr>
            </w:pPr>
            <w:r w:rsidRPr="003E650B">
              <w:rPr>
                <w:b/>
                <w:bCs/>
                <w:i/>
                <w:iCs/>
              </w:rPr>
              <w:t>Rapporteringsskyldighet</w:t>
            </w:r>
          </w:p>
          <w:p w14:paraId="129A24E2" w14:textId="77777777" w:rsidR="00D67215" w:rsidRPr="003E650B" w:rsidRDefault="00D67215" w:rsidP="00912B18">
            <w:pPr>
              <w:pStyle w:val="Brdtextmedindrag"/>
              <w:ind w:firstLine="0"/>
              <w:rPr>
                <w:b/>
                <w:bCs/>
              </w:rPr>
            </w:pPr>
          </w:p>
          <w:p w14:paraId="3E859AF0" w14:textId="77777777" w:rsidR="00D67215" w:rsidRDefault="00D67215" w:rsidP="00912B18">
            <w:pPr>
              <w:pStyle w:val="Brdtextmedindrag"/>
              <w:ind w:firstLine="0"/>
              <w:rPr>
                <w:i/>
                <w:iCs/>
              </w:rPr>
            </w:pPr>
            <w:r w:rsidRPr="003E650B">
              <w:rPr>
                <w:i/>
                <w:iCs/>
              </w:rPr>
              <w:t>1</w:t>
            </w:r>
            <w:r>
              <w:rPr>
                <w:i/>
                <w:iCs/>
              </w:rPr>
              <w:t>2 a §</w:t>
            </w:r>
          </w:p>
          <w:p w14:paraId="2695C2CE" w14:textId="0F0FE331" w:rsidR="00D67215" w:rsidRPr="000960A4" w:rsidRDefault="00D67215" w:rsidP="00912B18">
            <w:pPr>
              <w:pStyle w:val="Brdtextmedindrag"/>
              <w:rPr>
                <w:i/>
                <w:iCs/>
                <w:spacing w:val="-2"/>
              </w:rPr>
            </w:pPr>
            <w:r w:rsidRPr="000960A4">
              <w:rPr>
                <w:i/>
                <w:iCs/>
                <w:spacing w:val="-2"/>
              </w:rPr>
              <w:t>Den som bedriver verksamhet enligt denna lag ska rapportera skuld- och kreditinformation till företag med tillstånd enligt 4 a § kreditupplysningslagen (1973:1173) enligt vad som sägs i den nämnda lagen och i kreditupplysningsförord</w:t>
            </w:r>
            <w:r w:rsidR="000960A4">
              <w:rPr>
                <w:i/>
                <w:iCs/>
                <w:spacing w:val="-2"/>
              </w:rPr>
              <w:softHyphen/>
            </w:r>
            <w:r w:rsidRPr="000960A4">
              <w:rPr>
                <w:i/>
                <w:iCs/>
                <w:spacing w:val="-2"/>
              </w:rPr>
              <w:t>ningen (2025:000).</w:t>
            </w:r>
          </w:p>
          <w:p w14:paraId="5A5F159A" w14:textId="77777777" w:rsidR="00D67215" w:rsidRDefault="00D67215" w:rsidP="00912B18">
            <w:pPr>
              <w:pStyle w:val="Brdtextmedindrag"/>
              <w:rPr>
                <w:i/>
                <w:iCs/>
              </w:rPr>
            </w:pPr>
            <w:r>
              <w:rPr>
                <w:i/>
                <w:iCs/>
              </w:rPr>
              <w:t>Detsamma gäller för den som förvärvat en kreditfordran från någon enligt första stycket och för förvärvare i senare led.</w:t>
            </w:r>
          </w:p>
          <w:p w14:paraId="0CCC9AB4" w14:textId="77777777" w:rsidR="00D67215" w:rsidRPr="003E650B" w:rsidRDefault="00D67215" w:rsidP="00912B18">
            <w:pPr>
              <w:pStyle w:val="Brdtextmedindrag"/>
              <w:rPr>
                <w:i/>
                <w:iCs/>
              </w:rPr>
            </w:pPr>
            <w:r>
              <w:rPr>
                <w:i/>
                <w:iCs/>
              </w:rPr>
              <w:lastRenderedPageBreak/>
              <w:t>För en fordran som övertagits för indrivning gäller bestämmel</w:t>
            </w:r>
            <w:r>
              <w:rPr>
                <w:i/>
                <w:iCs/>
              </w:rPr>
              <w:softHyphen/>
              <w:t>serna i inkassolagen (1974:182).</w:t>
            </w:r>
          </w:p>
        </w:tc>
      </w:tr>
    </w:tbl>
    <w:p w14:paraId="5A8DD24E" w14:textId="77777777" w:rsidR="00D67215" w:rsidRDefault="00D67215" w:rsidP="002060BF">
      <w:pPr>
        <w:pStyle w:val="Brdtext"/>
        <w:spacing w:before="270"/>
        <w:jc w:val="center"/>
        <w:rPr>
          <w:b/>
          <w:bCs/>
        </w:rPr>
      </w:pPr>
      <w:r w:rsidRPr="00E80354">
        <w:rPr>
          <w:b/>
          <w:bCs/>
        </w:rPr>
        <w:lastRenderedPageBreak/>
        <w:t>5</w:t>
      </w:r>
      <w:r>
        <w:rPr>
          <w:b/>
          <w:bCs/>
        </w:rPr>
        <w:t> kap.</w:t>
      </w:r>
    </w:p>
    <w:p w14:paraId="0DC9DDC5" w14:textId="77777777" w:rsidR="00D67215" w:rsidRDefault="00D67215" w:rsidP="002060BF">
      <w:pPr>
        <w:pStyle w:val="Brdtextmedindrag"/>
        <w:ind w:firstLine="0"/>
        <w:jc w:val="center"/>
      </w:pPr>
      <w:r>
        <w:t xml:space="preserve">24 § </w:t>
      </w:r>
    </w:p>
    <w:p w14:paraId="144D8378" w14:textId="77777777" w:rsidR="00D67215" w:rsidRDefault="00D67215" w:rsidP="002060BF">
      <w:pPr>
        <w:pStyle w:val="Brdtextmedindrag"/>
      </w:pPr>
      <w:r>
        <w:t>Om någon driver sådan verksamhet som omfattas av denna lag utan att vara berättigad till det, ska Finansinspektionen förelägga denne att upphöra med verksamheten.</w:t>
      </w:r>
    </w:p>
    <w:p w14:paraId="7CB94F35" w14:textId="77777777" w:rsidR="00D67215" w:rsidRDefault="00D67215" w:rsidP="002060BF">
      <w:pPr>
        <w:pStyle w:val="Brdtextmedindrag"/>
      </w:pPr>
      <w:r>
        <w:t>Om det är osäkert om en viss verksamhet omfattas av lagen, får inspektionen förelägga den som driver verksamheten att lämna de upplys</w:t>
      </w:r>
      <w:r>
        <w:softHyphen/>
        <w:t>ningar om verksamheten som inspektionen behöver för att bedöma om så är fallet.</w:t>
      </w:r>
    </w:p>
    <w:p w14:paraId="6C20A26E" w14:textId="77777777" w:rsidR="00D67215" w:rsidRDefault="00D67215" w:rsidP="002060BF">
      <w:pPr>
        <w:pStyle w:val="Brdtextmedindrag"/>
      </w:pPr>
      <w:r>
        <w:t>Ett föreläggande enligt första eller andra stycket som avser ett u</w:t>
      </w:r>
      <w:r w:rsidRPr="004A7E26">
        <w:rPr>
          <w:spacing w:val="-2"/>
        </w:rPr>
        <w:t>tländskt företag får riktas mot såväl företaget som den som i Sverige</w:t>
      </w:r>
      <w:r>
        <w:t xml:space="preserve"> är verksam för företagets räkning.</w:t>
      </w:r>
    </w:p>
    <w:tbl>
      <w:tblPr>
        <w:tblW w:w="5000" w:type="pct"/>
        <w:tblLook w:val="0600" w:firstRow="0" w:lastRow="0" w:firstColumn="0" w:lastColumn="0" w:noHBand="1" w:noVBand="1"/>
      </w:tblPr>
      <w:tblGrid>
        <w:gridCol w:w="2948"/>
        <w:gridCol w:w="2949"/>
      </w:tblGrid>
      <w:tr w:rsidR="00EA76D5" w14:paraId="62AF7BA9" w14:textId="77777777">
        <w:tc>
          <w:tcPr>
            <w:tcW w:w="2500" w:type="pct"/>
            <w:shd w:val="clear" w:color="auto" w:fill="auto"/>
            <w:tcMar>
              <w:left w:w="0" w:type="dxa"/>
            </w:tcMar>
          </w:tcPr>
          <w:p w14:paraId="3B0451AB" w14:textId="77777777" w:rsidR="00D67215" w:rsidRDefault="00D67215" w:rsidP="00912B18">
            <w:pPr>
              <w:pStyle w:val="Brdtextmedindrag"/>
            </w:pPr>
          </w:p>
        </w:tc>
        <w:tc>
          <w:tcPr>
            <w:tcW w:w="2500" w:type="pct"/>
            <w:shd w:val="clear" w:color="auto" w:fill="auto"/>
            <w:tcMar>
              <w:right w:w="0" w:type="dxa"/>
            </w:tcMar>
          </w:tcPr>
          <w:p w14:paraId="2FBDE2C4" w14:textId="77777777" w:rsidR="00D67215" w:rsidRPr="00D533F0" w:rsidRDefault="00D67215" w:rsidP="00912B18">
            <w:pPr>
              <w:pStyle w:val="Brdtextmedindrag"/>
              <w:rPr>
                <w:i/>
                <w:iCs/>
              </w:rPr>
            </w:pPr>
            <w:r w:rsidRPr="00AB0232">
              <w:rPr>
                <w:i/>
                <w:iCs/>
              </w:rPr>
              <w:t>Finansinspektionen ska före</w:t>
            </w:r>
            <w:r>
              <w:rPr>
                <w:i/>
                <w:iCs/>
              </w:rPr>
              <w:softHyphen/>
            </w:r>
            <w:r w:rsidRPr="00AB0232">
              <w:rPr>
                <w:i/>
                <w:iCs/>
              </w:rPr>
              <w:t>lägga den som enligt 3</w:t>
            </w:r>
            <w:r>
              <w:rPr>
                <w:i/>
                <w:iCs/>
              </w:rPr>
              <w:t> kap.</w:t>
            </w:r>
            <w:r w:rsidRPr="00AB0232">
              <w:rPr>
                <w:i/>
                <w:iCs/>
              </w:rPr>
              <w:t xml:space="preserve"> 12</w:t>
            </w:r>
            <w:r>
              <w:rPr>
                <w:i/>
                <w:iCs/>
              </w:rPr>
              <w:t> a §</w:t>
            </w:r>
            <w:r w:rsidRPr="00AB0232">
              <w:rPr>
                <w:i/>
                <w:iCs/>
              </w:rPr>
              <w:t xml:space="preserve"> andra stycket inte uppfyller sin rappor</w:t>
            </w:r>
            <w:r>
              <w:rPr>
                <w:i/>
                <w:iCs/>
              </w:rPr>
              <w:softHyphen/>
            </w:r>
            <w:r w:rsidRPr="00AB0232">
              <w:rPr>
                <w:i/>
                <w:iCs/>
              </w:rPr>
              <w:t>teringsskyldighet</w:t>
            </w:r>
            <w:r>
              <w:rPr>
                <w:i/>
                <w:iCs/>
              </w:rPr>
              <w:t>, och som inte står under myndighetens till</w:t>
            </w:r>
            <w:r>
              <w:rPr>
                <w:i/>
                <w:iCs/>
              </w:rPr>
              <w:softHyphen/>
              <w:t>syn i övrigt,</w:t>
            </w:r>
            <w:r w:rsidRPr="00AB0232">
              <w:rPr>
                <w:i/>
                <w:iCs/>
              </w:rPr>
              <w:t xml:space="preserve"> att fullgöra den.</w:t>
            </w:r>
          </w:p>
        </w:tc>
      </w:tr>
    </w:tbl>
    <w:p w14:paraId="05955826" w14:textId="77777777" w:rsidR="00D67215" w:rsidRDefault="00D67215" w:rsidP="002060BF">
      <w:pPr>
        <w:pStyle w:val="Slutstreck"/>
      </w:pPr>
      <w:r w:rsidRPr="00660EEA">
        <w:t>                      </w:t>
      </w:r>
    </w:p>
    <w:p w14:paraId="51D25DB9" w14:textId="4D63630D" w:rsidR="00D67215" w:rsidRDefault="00D67215" w:rsidP="00AC50C7">
      <w:pPr>
        <w:pStyle w:val="Brdtextmedindrag"/>
      </w:pPr>
      <w:r w:rsidRPr="00AC50C7">
        <w:t>Denna</w:t>
      </w:r>
      <w:r w:rsidRPr="00810F95">
        <w:t xml:space="preserve"> lag träder i kraft den dag som regeringen bestämmer</w:t>
      </w:r>
      <w:r w:rsidRPr="00AB0232">
        <w:t>.</w:t>
      </w:r>
    </w:p>
    <w:p w14:paraId="050BC417" w14:textId="77777777" w:rsidR="00D67215" w:rsidRDefault="00D67215" w:rsidP="002060BF">
      <w:pPr>
        <w:pStyle w:val="Brdtextmedindrag"/>
        <w:sectPr w:rsidR="00D67215" w:rsidSect="002060BF">
          <w:headerReference w:type="even" r:id="rId96"/>
          <w:headerReference w:type="default" r:id="rId97"/>
          <w:footerReference w:type="even" r:id="rId98"/>
          <w:footerReference w:type="default" r:id="rId99"/>
          <w:footerReference w:type="first" r:id="rId100"/>
          <w:footnotePr>
            <w:numRestart w:val="eachSect"/>
          </w:footnotePr>
          <w:pgSz w:w="9356" w:h="13721" w:code="9"/>
          <w:pgMar w:top="794" w:right="2438" w:bottom="1191" w:left="1021" w:header="0" w:footer="709" w:gutter="0"/>
          <w:cols w:space="708"/>
          <w:docGrid w:linePitch="360"/>
        </w:sectPr>
      </w:pPr>
    </w:p>
    <w:p w14:paraId="18FA264D" w14:textId="1711AD62" w:rsidR="00D67215" w:rsidRDefault="00D67215" w:rsidP="00FC52B9">
      <w:pPr>
        <w:pStyle w:val="Rubrik2utannumrering"/>
        <w:spacing w:before="0"/>
        <w:ind w:left="900" w:hanging="900"/>
      </w:pPr>
      <w:r>
        <w:lastRenderedPageBreak/>
        <w:t>10</w:t>
      </w:r>
      <w:r>
        <w:tab/>
      </w:r>
      <w:r w:rsidRPr="002060BF">
        <w:t>Förslag till lag om ändring i lagen (2014:275) om viss verksamhet med konsumentkrediter</w:t>
      </w:r>
    </w:p>
    <w:p w14:paraId="00280E79" w14:textId="77777777" w:rsidR="00D67215" w:rsidRPr="00AB0232" w:rsidRDefault="00D67215" w:rsidP="002060BF">
      <w:pPr>
        <w:pStyle w:val="Brdtext"/>
        <w:rPr>
          <w:bCs/>
        </w:rPr>
      </w:pPr>
      <w:r w:rsidRPr="001F3723">
        <w:t>Härigenom föreskrivs i fråga om</w:t>
      </w:r>
      <w:r w:rsidRPr="00780EB8">
        <w:rPr>
          <w:bCs/>
        </w:rPr>
        <w:t xml:space="preserve"> </w:t>
      </w:r>
      <w:r w:rsidRPr="0015677B">
        <w:rPr>
          <w:bCs/>
        </w:rPr>
        <w:t xml:space="preserve">lagen (2014:275) om viss </w:t>
      </w:r>
      <w:r w:rsidRPr="00AB0232">
        <w:rPr>
          <w:bCs/>
        </w:rPr>
        <w:t>verksam</w:t>
      </w:r>
      <w:r>
        <w:rPr>
          <w:bCs/>
        </w:rPr>
        <w:softHyphen/>
      </w:r>
      <w:r w:rsidRPr="00AB0232">
        <w:rPr>
          <w:bCs/>
        </w:rPr>
        <w:t>het med konsumentkrediter</w:t>
      </w:r>
    </w:p>
    <w:p w14:paraId="1BBFDB07" w14:textId="77777777" w:rsidR="00D67215" w:rsidRPr="00AB0232" w:rsidRDefault="00D67215" w:rsidP="002060BF">
      <w:pPr>
        <w:pStyle w:val="Brdtextmedindrag"/>
      </w:pPr>
      <w:r w:rsidRPr="00AB0232">
        <w:rPr>
          <w:i/>
          <w:iCs/>
        </w:rPr>
        <w:t>dels</w:t>
      </w:r>
      <w:r w:rsidRPr="00AB0232">
        <w:t xml:space="preserve"> att 13, 24 och 34</w:t>
      </w:r>
      <w:r>
        <w:t> §</w:t>
      </w:r>
      <w:r w:rsidRPr="00AB0232">
        <w:t>§ ska ha följande lydelse,</w:t>
      </w:r>
    </w:p>
    <w:p w14:paraId="2A424F52" w14:textId="77777777" w:rsidR="00D67215" w:rsidRDefault="00D67215" w:rsidP="002060BF">
      <w:pPr>
        <w:pStyle w:val="Brdtextmedindrag"/>
      </w:pPr>
      <w:r w:rsidRPr="00AB0232">
        <w:rPr>
          <w:i/>
          <w:iCs/>
        </w:rPr>
        <w:t>dels</w:t>
      </w:r>
      <w:r w:rsidRPr="00AB0232">
        <w:t xml:space="preserve"> att det ska införas nya paragrafer, 12</w:t>
      </w:r>
      <w:r>
        <w:t xml:space="preserve"> a </w:t>
      </w:r>
      <w:r w:rsidRPr="00AB0232">
        <w:t>och 13</w:t>
      </w:r>
      <w:r>
        <w:t> a §</w:t>
      </w:r>
      <w:r w:rsidRPr="00AB0232">
        <w:t>§, och när</w:t>
      </w:r>
      <w:r>
        <w:softHyphen/>
      </w:r>
      <w:r w:rsidRPr="00AB0232">
        <w:t xml:space="preserve">mast före </w:t>
      </w:r>
      <w:r>
        <w:t xml:space="preserve">12 a och 13 a §§ </w:t>
      </w:r>
      <w:r w:rsidRPr="00AB0232">
        <w:t>nya rubriker av följande lydelse.</w:t>
      </w:r>
    </w:p>
    <w:p w14:paraId="4CE9D25B" w14:textId="77777777" w:rsidR="00D67215" w:rsidRPr="00251077" w:rsidRDefault="00D67215" w:rsidP="002060BF">
      <w:pPr>
        <w:pStyle w:val="Brdtextmedindrag"/>
      </w:pPr>
    </w:p>
    <w:tbl>
      <w:tblPr>
        <w:tblW w:w="5000" w:type="pct"/>
        <w:tblLook w:val="0600" w:firstRow="0" w:lastRow="0" w:firstColumn="0" w:lastColumn="0" w:noHBand="1" w:noVBand="1"/>
      </w:tblPr>
      <w:tblGrid>
        <w:gridCol w:w="2948"/>
        <w:gridCol w:w="2949"/>
      </w:tblGrid>
      <w:tr w:rsidR="00EA76D5" w14:paraId="4C6F27F6" w14:textId="77777777">
        <w:tc>
          <w:tcPr>
            <w:tcW w:w="2500" w:type="pct"/>
            <w:shd w:val="clear" w:color="auto" w:fill="auto"/>
            <w:tcMar>
              <w:left w:w="0" w:type="dxa"/>
            </w:tcMar>
          </w:tcPr>
          <w:p w14:paraId="4137D788" w14:textId="77777777" w:rsidR="00D67215" w:rsidRPr="007815CE" w:rsidRDefault="00D67215" w:rsidP="00912B18">
            <w:pPr>
              <w:pStyle w:val="Brdtext"/>
              <w:rPr>
                <w:i/>
              </w:rPr>
            </w:pPr>
            <w:r w:rsidRPr="007815CE">
              <w:rPr>
                <w:i/>
              </w:rPr>
              <w:t>Nuvarande lydelse</w:t>
            </w:r>
          </w:p>
        </w:tc>
        <w:tc>
          <w:tcPr>
            <w:tcW w:w="2500" w:type="pct"/>
            <w:shd w:val="clear" w:color="auto" w:fill="auto"/>
            <w:tcMar>
              <w:right w:w="0" w:type="dxa"/>
            </w:tcMar>
          </w:tcPr>
          <w:p w14:paraId="16545A85" w14:textId="77777777" w:rsidR="00D67215" w:rsidRPr="007815CE" w:rsidRDefault="00D67215" w:rsidP="00912B18">
            <w:pPr>
              <w:pStyle w:val="Brdtext"/>
              <w:rPr>
                <w:i/>
              </w:rPr>
            </w:pPr>
            <w:r w:rsidRPr="007815CE">
              <w:rPr>
                <w:i/>
              </w:rPr>
              <w:t>Föreslagen lydelse</w:t>
            </w:r>
          </w:p>
        </w:tc>
      </w:tr>
    </w:tbl>
    <w:p w14:paraId="43675B1B" w14:textId="77777777" w:rsidR="00D67215" w:rsidRDefault="00D67215" w:rsidP="002060BF">
      <w:pPr>
        <w:pStyle w:val="Brdtext"/>
        <w:jc w:val="center"/>
      </w:pPr>
    </w:p>
    <w:tbl>
      <w:tblPr>
        <w:tblW w:w="5000" w:type="pct"/>
        <w:tblLook w:val="0600" w:firstRow="0" w:lastRow="0" w:firstColumn="0" w:lastColumn="0" w:noHBand="1" w:noVBand="1"/>
      </w:tblPr>
      <w:tblGrid>
        <w:gridCol w:w="2948"/>
        <w:gridCol w:w="2949"/>
      </w:tblGrid>
      <w:tr w:rsidR="00EA76D5" w14:paraId="5F5CE5BA" w14:textId="77777777">
        <w:tc>
          <w:tcPr>
            <w:tcW w:w="2500" w:type="pct"/>
            <w:shd w:val="clear" w:color="auto" w:fill="auto"/>
            <w:tcMar>
              <w:left w:w="0" w:type="dxa"/>
            </w:tcMar>
          </w:tcPr>
          <w:p w14:paraId="6F1EFE63" w14:textId="77777777" w:rsidR="00D67215" w:rsidRPr="005F3A74" w:rsidRDefault="00D67215" w:rsidP="00912B18">
            <w:pPr>
              <w:pStyle w:val="Brdtextmedindrag"/>
              <w:ind w:firstLine="0"/>
              <w:rPr>
                <w:b/>
                <w:bCs/>
              </w:rPr>
            </w:pPr>
          </w:p>
        </w:tc>
        <w:tc>
          <w:tcPr>
            <w:tcW w:w="2500" w:type="pct"/>
            <w:shd w:val="clear" w:color="auto" w:fill="auto"/>
            <w:tcMar>
              <w:right w:w="0" w:type="dxa"/>
            </w:tcMar>
          </w:tcPr>
          <w:p w14:paraId="1312052B" w14:textId="77777777" w:rsidR="00D67215" w:rsidRPr="00780EB8" w:rsidRDefault="00D67215" w:rsidP="00912B18">
            <w:pPr>
              <w:pStyle w:val="Brdtextmedindrag"/>
              <w:ind w:firstLine="0"/>
              <w:rPr>
                <w:b/>
                <w:bCs/>
                <w:i/>
                <w:iCs/>
              </w:rPr>
            </w:pPr>
            <w:r w:rsidRPr="00780EB8">
              <w:rPr>
                <w:b/>
                <w:bCs/>
                <w:i/>
                <w:iCs/>
              </w:rPr>
              <w:t>Ersättningssystem</w:t>
            </w:r>
          </w:p>
        </w:tc>
      </w:tr>
    </w:tbl>
    <w:p w14:paraId="4A7C6D34" w14:textId="77777777" w:rsidR="00D67215" w:rsidRDefault="00D67215" w:rsidP="002060BF">
      <w:pPr>
        <w:pStyle w:val="Brdtextmedindrag"/>
        <w:ind w:firstLine="0"/>
        <w:jc w:val="center"/>
      </w:pPr>
    </w:p>
    <w:tbl>
      <w:tblPr>
        <w:tblW w:w="5000" w:type="pct"/>
        <w:tblLook w:val="0600" w:firstRow="0" w:lastRow="0" w:firstColumn="0" w:lastColumn="0" w:noHBand="1" w:noVBand="1"/>
      </w:tblPr>
      <w:tblGrid>
        <w:gridCol w:w="2948"/>
        <w:gridCol w:w="2949"/>
      </w:tblGrid>
      <w:tr w:rsidR="00EA76D5" w14:paraId="09E5F6DA" w14:textId="77777777">
        <w:tc>
          <w:tcPr>
            <w:tcW w:w="2500" w:type="pct"/>
            <w:shd w:val="clear" w:color="auto" w:fill="auto"/>
            <w:tcMar>
              <w:left w:w="0" w:type="dxa"/>
            </w:tcMar>
          </w:tcPr>
          <w:p w14:paraId="22763231" w14:textId="77777777" w:rsidR="00D67215" w:rsidRDefault="00D67215" w:rsidP="00912B18">
            <w:pPr>
              <w:pStyle w:val="Brdtextmedindrag"/>
            </w:pPr>
          </w:p>
        </w:tc>
        <w:tc>
          <w:tcPr>
            <w:tcW w:w="2500" w:type="pct"/>
            <w:shd w:val="clear" w:color="auto" w:fill="auto"/>
            <w:tcMar>
              <w:right w:w="0" w:type="dxa"/>
            </w:tcMar>
          </w:tcPr>
          <w:p w14:paraId="2B705486" w14:textId="77777777" w:rsidR="00D67215" w:rsidRPr="008600FD" w:rsidRDefault="00D67215" w:rsidP="00912B18">
            <w:pPr>
              <w:pStyle w:val="Brdtextmedindrag"/>
              <w:ind w:firstLine="0"/>
              <w:rPr>
                <w:i/>
                <w:iCs/>
              </w:rPr>
            </w:pPr>
            <w:r w:rsidRPr="006C1E9E">
              <w:rPr>
                <w:i/>
                <w:iCs/>
              </w:rPr>
              <w:t>12 a §</w:t>
            </w:r>
          </w:p>
          <w:p w14:paraId="0F67608A" w14:textId="77777777" w:rsidR="00D67215" w:rsidRPr="004F7322" w:rsidRDefault="00D67215" w:rsidP="00912B18">
            <w:pPr>
              <w:pStyle w:val="Brdtextmedindrag"/>
              <w:rPr>
                <w:i/>
                <w:iCs/>
              </w:rPr>
            </w:pPr>
            <w:r w:rsidRPr="001A747B">
              <w:rPr>
                <w:i/>
              </w:rPr>
              <w:t>Kreditgivares och kreditför</w:t>
            </w:r>
            <w:r>
              <w:rPr>
                <w:i/>
              </w:rPr>
              <w:softHyphen/>
            </w:r>
            <w:r w:rsidRPr="001A747B">
              <w:rPr>
                <w:i/>
              </w:rPr>
              <w:t>medlares system för ersättning till personal som sätter samman, er</w:t>
            </w:r>
            <w:r>
              <w:rPr>
                <w:i/>
              </w:rPr>
              <w:softHyphen/>
            </w:r>
            <w:r w:rsidRPr="001A747B">
              <w:rPr>
                <w:i/>
              </w:rPr>
              <w:t>bjuder, beviljar, eller förmedlar konsumentkrediter eller ger råd om konsumentkrediter, inklusive de som direkt leder eller ansvarar för detta arbete, ska vara uppbyggt på ett sätt som inte negativt på</w:t>
            </w:r>
            <w:r>
              <w:rPr>
                <w:i/>
              </w:rPr>
              <w:softHyphen/>
            </w:r>
            <w:r w:rsidRPr="001A747B">
              <w:rPr>
                <w:i/>
              </w:rPr>
              <w:t>verkar skyldigheten enligt 12</w:t>
            </w:r>
            <w:r>
              <w:rPr>
                <w:i/>
              </w:rPr>
              <w:t> §</w:t>
            </w:r>
            <w:r w:rsidRPr="001A747B">
              <w:rPr>
                <w:i/>
              </w:rPr>
              <w:t>.</w:t>
            </w:r>
          </w:p>
        </w:tc>
      </w:tr>
    </w:tbl>
    <w:p w14:paraId="75D1628A" w14:textId="77777777" w:rsidR="00D67215" w:rsidRDefault="00D67215" w:rsidP="002060BF">
      <w:pPr>
        <w:pStyle w:val="Brdtext"/>
        <w:spacing w:before="270"/>
        <w:jc w:val="center"/>
      </w:pPr>
      <w:r>
        <w:t>13 §</w:t>
      </w:r>
    </w:p>
    <w:p w14:paraId="7CBE2F88" w14:textId="77777777" w:rsidR="00D67215" w:rsidRDefault="00D67215" w:rsidP="002060BF">
      <w:pPr>
        <w:pStyle w:val="Brdtextmedindrag"/>
      </w:pPr>
      <w:r>
        <w:t>Enskildas förhållanden till ett företag som driver verksamhet en</w:t>
      </w:r>
      <w:r>
        <w:softHyphen/>
        <w:t>ligt denna lag får inte obehörigen röjas.</w:t>
      </w:r>
    </w:p>
    <w:p w14:paraId="273267B9" w14:textId="77777777" w:rsidR="00D67215" w:rsidRDefault="00D67215" w:rsidP="002060BF">
      <w:pPr>
        <w:pStyle w:val="Brdtextmedindrag"/>
      </w:pPr>
      <w:r>
        <w:t>I det allmännas verksamhet tillämpas i stället bestämmelserna i offentlighets- och sekretesslagen (2009:400).</w:t>
      </w:r>
    </w:p>
    <w:p w14:paraId="53C1ECA9" w14:textId="77777777" w:rsidR="00D67215" w:rsidRDefault="00D67215" w:rsidP="002060BF">
      <w:pPr>
        <w:pStyle w:val="Brdtextmedindrag"/>
      </w:pPr>
      <w:r>
        <w:t>Ansvar enligt 20 kap. 3 § brottsbalken ska inte följa för den som bryter mot förbudet i första stycket.</w:t>
      </w:r>
    </w:p>
    <w:tbl>
      <w:tblPr>
        <w:tblW w:w="5000" w:type="pct"/>
        <w:tblLook w:val="0600" w:firstRow="0" w:lastRow="0" w:firstColumn="0" w:lastColumn="0" w:noHBand="1" w:noVBand="1"/>
      </w:tblPr>
      <w:tblGrid>
        <w:gridCol w:w="2948"/>
        <w:gridCol w:w="2949"/>
      </w:tblGrid>
      <w:tr w:rsidR="00EA76D5" w14:paraId="563BBA59" w14:textId="77777777">
        <w:tc>
          <w:tcPr>
            <w:tcW w:w="2500" w:type="pct"/>
            <w:shd w:val="clear" w:color="auto" w:fill="auto"/>
            <w:tcMar>
              <w:left w:w="0" w:type="dxa"/>
            </w:tcMar>
          </w:tcPr>
          <w:p w14:paraId="51A10209" w14:textId="77777777" w:rsidR="00D67215" w:rsidRPr="00920D26" w:rsidRDefault="00D67215" w:rsidP="00912B18">
            <w:pPr>
              <w:pStyle w:val="Brdtextmedindrag"/>
              <w:rPr>
                <w:i/>
                <w:iCs/>
              </w:rPr>
            </w:pPr>
            <w:r w:rsidRPr="00920D26">
              <w:rPr>
                <w:i/>
                <w:iCs/>
              </w:rPr>
              <w:t>I 5</w:t>
            </w:r>
            <w:r>
              <w:rPr>
                <w:i/>
                <w:iCs/>
              </w:rPr>
              <w:t> a §</w:t>
            </w:r>
            <w:r w:rsidRPr="00920D26">
              <w:rPr>
                <w:i/>
                <w:iCs/>
              </w:rPr>
              <w:t xml:space="preserve"> kreditupplysningslagen (1973:1173) finns bestämmelser om att det som gäller om tystnads</w:t>
            </w:r>
            <w:r>
              <w:rPr>
                <w:i/>
                <w:iCs/>
              </w:rPr>
              <w:softHyphen/>
            </w:r>
            <w:r w:rsidRPr="00920D26">
              <w:rPr>
                <w:i/>
                <w:iCs/>
              </w:rPr>
              <w:t>plikt enligt första stycket inte hind</w:t>
            </w:r>
            <w:r>
              <w:rPr>
                <w:i/>
                <w:iCs/>
              </w:rPr>
              <w:softHyphen/>
            </w:r>
            <w:r w:rsidRPr="00920D26">
              <w:rPr>
                <w:i/>
                <w:iCs/>
              </w:rPr>
              <w:t>rar att uppgifter i vissa fall utväx</w:t>
            </w:r>
            <w:r>
              <w:rPr>
                <w:i/>
                <w:iCs/>
              </w:rPr>
              <w:softHyphen/>
            </w:r>
            <w:r w:rsidRPr="00920D26">
              <w:rPr>
                <w:i/>
                <w:iCs/>
              </w:rPr>
              <w:t>las för kreditupplysningsändamål.</w:t>
            </w:r>
          </w:p>
        </w:tc>
        <w:tc>
          <w:tcPr>
            <w:tcW w:w="2500" w:type="pct"/>
            <w:shd w:val="clear" w:color="auto" w:fill="auto"/>
            <w:tcMar>
              <w:right w:w="0" w:type="dxa"/>
            </w:tcMar>
          </w:tcPr>
          <w:p w14:paraId="28D7E9AA" w14:textId="77777777" w:rsidR="00D67215" w:rsidRPr="00251077" w:rsidRDefault="00D67215" w:rsidP="00912B18">
            <w:pPr>
              <w:pStyle w:val="Brdtextmedindrag"/>
            </w:pPr>
          </w:p>
        </w:tc>
      </w:tr>
    </w:tbl>
    <w:p w14:paraId="74A85CE3" w14:textId="77777777" w:rsidR="00D67215" w:rsidRDefault="00D67215" w:rsidP="002060BF">
      <w:pPr>
        <w:pStyle w:val="Brdtext"/>
        <w:rPr>
          <w:sz w:val="19"/>
          <w:u w:val="single"/>
        </w:rPr>
      </w:pPr>
    </w:p>
    <w:tbl>
      <w:tblPr>
        <w:tblW w:w="5000" w:type="pct"/>
        <w:tblLook w:val="0600" w:firstRow="0" w:lastRow="0" w:firstColumn="0" w:lastColumn="0" w:noHBand="1" w:noVBand="1"/>
      </w:tblPr>
      <w:tblGrid>
        <w:gridCol w:w="2948"/>
        <w:gridCol w:w="2949"/>
      </w:tblGrid>
      <w:tr w:rsidR="00EA76D5" w14:paraId="4C68C82A" w14:textId="77777777">
        <w:tc>
          <w:tcPr>
            <w:tcW w:w="2500" w:type="pct"/>
            <w:shd w:val="clear" w:color="auto" w:fill="auto"/>
            <w:tcMar>
              <w:left w:w="0" w:type="dxa"/>
            </w:tcMar>
          </w:tcPr>
          <w:p w14:paraId="7A0053E4" w14:textId="77777777" w:rsidR="00D67215" w:rsidRDefault="00D67215" w:rsidP="00912B18">
            <w:pPr>
              <w:pStyle w:val="Brdtextmedindrag"/>
            </w:pPr>
          </w:p>
        </w:tc>
        <w:tc>
          <w:tcPr>
            <w:tcW w:w="2500" w:type="pct"/>
            <w:shd w:val="clear" w:color="auto" w:fill="auto"/>
            <w:tcMar>
              <w:right w:w="0" w:type="dxa"/>
            </w:tcMar>
          </w:tcPr>
          <w:p w14:paraId="799F5387" w14:textId="77777777" w:rsidR="00D67215" w:rsidRPr="003E650B" w:rsidRDefault="00D67215" w:rsidP="00912B18">
            <w:pPr>
              <w:pStyle w:val="Brdtextmedindrag"/>
              <w:ind w:firstLine="0"/>
              <w:rPr>
                <w:b/>
                <w:bCs/>
                <w:i/>
                <w:iCs/>
              </w:rPr>
            </w:pPr>
            <w:r w:rsidRPr="003E650B">
              <w:rPr>
                <w:b/>
                <w:bCs/>
                <w:i/>
                <w:iCs/>
              </w:rPr>
              <w:t>Rapporteringsskyldighet</w:t>
            </w:r>
          </w:p>
          <w:p w14:paraId="70544C10" w14:textId="77777777" w:rsidR="00D67215" w:rsidRPr="003E650B" w:rsidRDefault="00D67215" w:rsidP="00912B18">
            <w:pPr>
              <w:pStyle w:val="Brdtextmedindrag"/>
              <w:ind w:firstLine="0"/>
              <w:rPr>
                <w:b/>
                <w:bCs/>
              </w:rPr>
            </w:pPr>
          </w:p>
          <w:p w14:paraId="6CF702E9" w14:textId="77777777" w:rsidR="00D67215" w:rsidRDefault="00D67215" w:rsidP="00912B18">
            <w:pPr>
              <w:pStyle w:val="Brdtextmedindrag"/>
              <w:ind w:firstLine="0"/>
              <w:rPr>
                <w:i/>
                <w:iCs/>
              </w:rPr>
            </w:pPr>
            <w:r w:rsidRPr="003E650B">
              <w:rPr>
                <w:i/>
                <w:iCs/>
              </w:rPr>
              <w:t>1</w:t>
            </w:r>
            <w:r>
              <w:rPr>
                <w:i/>
                <w:iCs/>
              </w:rPr>
              <w:t>3 a §</w:t>
            </w:r>
          </w:p>
          <w:p w14:paraId="5B37A3A6" w14:textId="77777777" w:rsidR="00D67215" w:rsidRDefault="00D67215" w:rsidP="00912B18">
            <w:pPr>
              <w:pStyle w:val="Brdtextmedindrag"/>
              <w:rPr>
                <w:i/>
                <w:iCs/>
              </w:rPr>
            </w:pPr>
            <w:r>
              <w:rPr>
                <w:i/>
                <w:iCs/>
              </w:rPr>
              <w:t xml:space="preserve">Den som driver verksamhet enligt denna lag ska rapportera skuld- och kreditinformation till företag med tillstånd enligt 4 a § </w:t>
            </w:r>
            <w:r w:rsidRPr="007A6445">
              <w:rPr>
                <w:i/>
                <w:iCs/>
                <w:spacing w:val="-6"/>
              </w:rPr>
              <w:t>kredit</w:t>
            </w:r>
            <w:r>
              <w:rPr>
                <w:i/>
                <w:iCs/>
                <w:spacing w:val="-6"/>
              </w:rPr>
              <w:softHyphen/>
            </w:r>
            <w:r w:rsidRPr="007A6445">
              <w:rPr>
                <w:i/>
                <w:iCs/>
                <w:spacing w:val="-6"/>
              </w:rPr>
              <w:t>upplysningslagen (1973:1173</w:t>
            </w:r>
            <w:r>
              <w:rPr>
                <w:i/>
                <w:iCs/>
              </w:rPr>
              <w:t xml:space="preserve">) enligt vad som sägs i </w:t>
            </w:r>
            <w:r w:rsidRPr="007A6445">
              <w:rPr>
                <w:i/>
                <w:iCs/>
                <w:spacing w:val="-4"/>
              </w:rPr>
              <w:t>den nämnda lagen och i kreditupplysningsförordningen</w:t>
            </w:r>
            <w:r>
              <w:rPr>
                <w:i/>
                <w:iCs/>
              </w:rPr>
              <w:t xml:space="preserve"> (2025:000).</w:t>
            </w:r>
          </w:p>
          <w:p w14:paraId="008DECA7" w14:textId="77777777" w:rsidR="00D67215" w:rsidRDefault="00D67215" w:rsidP="00912B18">
            <w:pPr>
              <w:pStyle w:val="Brdtextmedindrag"/>
              <w:rPr>
                <w:i/>
                <w:iCs/>
              </w:rPr>
            </w:pPr>
            <w:r>
              <w:rPr>
                <w:i/>
                <w:iCs/>
              </w:rPr>
              <w:lastRenderedPageBreak/>
              <w:t>Detsamma gäller för den som för</w:t>
            </w:r>
            <w:r>
              <w:rPr>
                <w:i/>
                <w:iCs/>
              </w:rPr>
              <w:softHyphen/>
              <w:t>värvat en kreditfordran från någon enligt första stycket och för förvär</w:t>
            </w:r>
            <w:r>
              <w:rPr>
                <w:i/>
                <w:iCs/>
              </w:rPr>
              <w:softHyphen/>
              <w:t>vare i senare led.</w:t>
            </w:r>
          </w:p>
          <w:p w14:paraId="5FBC71DF" w14:textId="77777777" w:rsidR="00D67215" w:rsidRPr="003E650B" w:rsidRDefault="00D67215" w:rsidP="00912B18">
            <w:pPr>
              <w:pStyle w:val="Brdtextmedindrag"/>
              <w:rPr>
                <w:i/>
                <w:iCs/>
              </w:rPr>
            </w:pPr>
            <w:r>
              <w:rPr>
                <w:i/>
                <w:iCs/>
              </w:rPr>
              <w:t>För en fordran som övertagits för indrivning gäller bestämmel</w:t>
            </w:r>
            <w:r>
              <w:rPr>
                <w:i/>
                <w:iCs/>
              </w:rPr>
              <w:softHyphen/>
              <w:t>serna i inkassolagen (</w:t>
            </w:r>
            <w:r w:rsidRPr="000373C4">
              <w:rPr>
                <w:i/>
                <w:iCs/>
              </w:rPr>
              <w:t>1974</w:t>
            </w:r>
            <w:r>
              <w:rPr>
                <w:i/>
                <w:iCs/>
              </w:rPr>
              <w:t>:182).</w:t>
            </w:r>
          </w:p>
        </w:tc>
      </w:tr>
    </w:tbl>
    <w:p w14:paraId="74F4189E" w14:textId="77777777" w:rsidR="00D67215" w:rsidRDefault="00D67215" w:rsidP="002060BF">
      <w:pPr>
        <w:pStyle w:val="Brdtextmedindrag"/>
        <w:spacing w:before="270"/>
        <w:ind w:firstLine="0"/>
        <w:jc w:val="center"/>
      </w:pPr>
      <w:r>
        <w:lastRenderedPageBreak/>
        <w:t xml:space="preserve">24 § </w:t>
      </w:r>
    </w:p>
    <w:p w14:paraId="536162FA" w14:textId="77777777" w:rsidR="00D67215" w:rsidRDefault="00D67215" w:rsidP="002060BF">
      <w:pPr>
        <w:pStyle w:val="Brdtextmedindrag"/>
      </w:pPr>
      <w:r w:rsidRPr="003D0584">
        <w:t>Om någon driver verksamhet enligt denna lag utan att vara berät</w:t>
      </w:r>
      <w:r>
        <w:softHyphen/>
      </w:r>
      <w:r w:rsidRPr="003D0584">
        <w:t>tigad till det, ska Finansinspektionen förelägga denne att upphöra med verksam</w:t>
      </w:r>
      <w:r>
        <w:softHyphen/>
      </w:r>
      <w:r w:rsidRPr="003D0584">
        <w:t>heten. Inspektionen får besluta hur avvecklingen av verksamheten ska ske.</w:t>
      </w:r>
    </w:p>
    <w:p w14:paraId="5A1EFB24" w14:textId="77777777" w:rsidR="00D67215" w:rsidRDefault="00D67215" w:rsidP="002060BF">
      <w:pPr>
        <w:pStyle w:val="Brdtextmedindrag"/>
      </w:pPr>
      <w:r w:rsidRPr="003D0584">
        <w:t>Finansinspektionen får förelägga den som driver verksamheten att lämna de upplysningar om verksamheten som inspektionen behöver för att bedöma om lagen är tillämplig på en viss verksamhet.</w:t>
      </w:r>
    </w:p>
    <w:tbl>
      <w:tblPr>
        <w:tblW w:w="5000" w:type="pct"/>
        <w:tblLook w:val="0600" w:firstRow="0" w:lastRow="0" w:firstColumn="0" w:lastColumn="0" w:noHBand="1" w:noVBand="1"/>
      </w:tblPr>
      <w:tblGrid>
        <w:gridCol w:w="2948"/>
        <w:gridCol w:w="2949"/>
      </w:tblGrid>
      <w:tr w:rsidR="00EA76D5" w14:paraId="6AD3D94F" w14:textId="77777777">
        <w:tc>
          <w:tcPr>
            <w:tcW w:w="2500" w:type="pct"/>
            <w:shd w:val="clear" w:color="auto" w:fill="auto"/>
            <w:tcMar>
              <w:left w:w="0" w:type="dxa"/>
            </w:tcMar>
          </w:tcPr>
          <w:p w14:paraId="71958A9D" w14:textId="77777777" w:rsidR="00D67215" w:rsidRPr="00AB0232" w:rsidRDefault="00D67215" w:rsidP="00912B18">
            <w:pPr>
              <w:pStyle w:val="Brdtextmedindrag"/>
            </w:pPr>
          </w:p>
        </w:tc>
        <w:tc>
          <w:tcPr>
            <w:tcW w:w="2500" w:type="pct"/>
            <w:shd w:val="clear" w:color="auto" w:fill="auto"/>
            <w:tcMar>
              <w:right w:w="0" w:type="dxa"/>
            </w:tcMar>
          </w:tcPr>
          <w:p w14:paraId="10F39084" w14:textId="77777777" w:rsidR="00D67215" w:rsidRPr="00AB0232" w:rsidRDefault="00D67215" w:rsidP="00912B18">
            <w:pPr>
              <w:pStyle w:val="Brdtextmedindrag"/>
              <w:rPr>
                <w:i/>
                <w:iCs/>
              </w:rPr>
            </w:pPr>
            <w:r w:rsidRPr="00AB0232">
              <w:rPr>
                <w:i/>
                <w:iCs/>
              </w:rPr>
              <w:t>Finansinspektionen ska före</w:t>
            </w:r>
            <w:r>
              <w:rPr>
                <w:i/>
                <w:iCs/>
              </w:rPr>
              <w:softHyphen/>
            </w:r>
            <w:r w:rsidRPr="00AB0232">
              <w:rPr>
                <w:i/>
                <w:iCs/>
              </w:rPr>
              <w:t>lägga den som enligt 13</w:t>
            </w:r>
            <w:r>
              <w:rPr>
                <w:i/>
                <w:iCs/>
              </w:rPr>
              <w:t> a §</w:t>
            </w:r>
            <w:r w:rsidRPr="00AB0232">
              <w:rPr>
                <w:i/>
                <w:iCs/>
              </w:rPr>
              <w:t xml:space="preserve"> andra stycket inte uppfyller sin rappor</w:t>
            </w:r>
            <w:r>
              <w:rPr>
                <w:i/>
                <w:iCs/>
              </w:rPr>
              <w:softHyphen/>
            </w:r>
            <w:r w:rsidRPr="00AB0232">
              <w:rPr>
                <w:i/>
                <w:iCs/>
              </w:rPr>
              <w:t>terings</w:t>
            </w:r>
            <w:r>
              <w:rPr>
                <w:i/>
                <w:iCs/>
              </w:rPr>
              <w:softHyphen/>
            </w:r>
            <w:r w:rsidRPr="00AB0232">
              <w:rPr>
                <w:i/>
                <w:iCs/>
              </w:rPr>
              <w:t>skyldighet</w:t>
            </w:r>
            <w:r>
              <w:rPr>
                <w:i/>
                <w:iCs/>
              </w:rPr>
              <w:t xml:space="preserve">, och som inte står </w:t>
            </w:r>
            <w:r w:rsidRPr="007A6445">
              <w:rPr>
                <w:i/>
                <w:iCs/>
                <w:spacing w:val="-6"/>
              </w:rPr>
              <w:t>under myndighetens tillsyn i övrigt</w:t>
            </w:r>
            <w:r>
              <w:rPr>
                <w:i/>
                <w:iCs/>
              </w:rPr>
              <w:t>,</w:t>
            </w:r>
            <w:r w:rsidRPr="00AB0232">
              <w:rPr>
                <w:i/>
                <w:iCs/>
              </w:rPr>
              <w:t xml:space="preserve"> att full</w:t>
            </w:r>
            <w:r>
              <w:rPr>
                <w:i/>
                <w:iCs/>
              </w:rPr>
              <w:softHyphen/>
            </w:r>
            <w:r w:rsidRPr="00AB0232">
              <w:rPr>
                <w:i/>
                <w:iCs/>
              </w:rPr>
              <w:t>göra den.</w:t>
            </w:r>
          </w:p>
        </w:tc>
      </w:tr>
    </w:tbl>
    <w:p w14:paraId="57D7D6B8" w14:textId="77777777" w:rsidR="00D67215" w:rsidRDefault="00D67215" w:rsidP="002060BF">
      <w:pPr>
        <w:pStyle w:val="Brdtextmedindrag"/>
        <w:spacing w:before="270"/>
        <w:ind w:firstLine="0"/>
        <w:jc w:val="center"/>
      </w:pPr>
      <w:r>
        <w:t>34 §</w:t>
      </w:r>
    </w:p>
    <w:p w14:paraId="0E5538C6" w14:textId="77777777" w:rsidR="00D67215" w:rsidRDefault="00D67215" w:rsidP="002060BF">
      <w:pPr>
        <w:pStyle w:val="Brdtextmedindrag"/>
      </w:pPr>
      <w:r>
        <w:t>Regeringen eller den myndighet som regeringen bestämmer får meddela föreskrifter om</w:t>
      </w:r>
    </w:p>
    <w:p w14:paraId="766FB4EE" w14:textId="77777777" w:rsidR="00D67215" w:rsidRDefault="00D67215" w:rsidP="002060BF">
      <w:pPr>
        <w:pStyle w:val="Brdtextmedindrag"/>
      </w:pPr>
      <w:r>
        <w:t>1. vilket innehåll en ansökan om att få driva verksamhet enligt denna lag ska ha,</w:t>
      </w:r>
    </w:p>
    <w:p w14:paraId="367D06B9" w14:textId="77777777" w:rsidR="00D67215" w:rsidRDefault="00D67215" w:rsidP="002060BF">
      <w:pPr>
        <w:pStyle w:val="Brdtextmedindrag"/>
      </w:pPr>
      <w:r>
        <w:t>2. hur kravet på sundhet som avses i 12 § kan uppfyllas,</w:t>
      </w:r>
    </w:p>
    <w:tbl>
      <w:tblPr>
        <w:tblW w:w="5000" w:type="pct"/>
        <w:tblLook w:val="0600" w:firstRow="0" w:lastRow="0" w:firstColumn="0" w:lastColumn="0" w:noHBand="1" w:noVBand="1"/>
      </w:tblPr>
      <w:tblGrid>
        <w:gridCol w:w="2948"/>
        <w:gridCol w:w="2949"/>
      </w:tblGrid>
      <w:tr w:rsidR="00EA76D5" w14:paraId="5C4494AC" w14:textId="77777777">
        <w:tc>
          <w:tcPr>
            <w:tcW w:w="2500" w:type="pct"/>
            <w:shd w:val="clear" w:color="auto" w:fill="auto"/>
            <w:tcMar>
              <w:left w:w="0" w:type="dxa"/>
            </w:tcMar>
          </w:tcPr>
          <w:p w14:paraId="7577AF36" w14:textId="77777777" w:rsidR="00D67215" w:rsidRDefault="00D67215" w:rsidP="00912B18">
            <w:pPr>
              <w:pStyle w:val="Brdtextmedindrag"/>
            </w:pPr>
            <w:r>
              <w:t>3. </w:t>
            </w:r>
            <w:r w:rsidRPr="00CB2C49">
              <w:rPr>
                <w:spacing w:val="-4"/>
              </w:rPr>
              <w:t>vilka upplysningar ett företag som driver verksamhet enligt denna lag ska lämna till Finansinspektionen för dess tillsynsverk</w:t>
            </w:r>
            <w:r w:rsidRPr="00CB2C49">
              <w:rPr>
                <w:spacing w:val="-4"/>
              </w:rPr>
              <w:softHyphen/>
              <w:t xml:space="preserve">samhet enligt 17 och 18 §§, </w:t>
            </w:r>
            <w:r w:rsidRPr="00CB2C49">
              <w:rPr>
                <w:i/>
                <w:iCs/>
                <w:spacing w:val="-4"/>
              </w:rPr>
              <w:t>och</w:t>
            </w:r>
          </w:p>
        </w:tc>
        <w:tc>
          <w:tcPr>
            <w:tcW w:w="2500" w:type="pct"/>
            <w:shd w:val="clear" w:color="auto" w:fill="auto"/>
            <w:tcMar>
              <w:right w:w="0" w:type="dxa"/>
            </w:tcMar>
          </w:tcPr>
          <w:p w14:paraId="0B8999D0" w14:textId="77777777" w:rsidR="00D67215" w:rsidRPr="00251077" w:rsidRDefault="00D67215" w:rsidP="00912B18">
            <w:pPr>
              <w:pStyle w:val="Brdtextmedindrag"/>
            </w:pPr>
            <w:r>
              <w:t>3</w:t>
            </w:r>
            <w:r w:rsidRPr="00CB2C49">
              <w:rPr>
                <w:spacing w:val="-4"/>
              </w:rPr>
              <w:t>. vilka upplysningar ett företag som driver verksamhet enligt denna lag ska lämna till Finansinspektionen för dess tillsynsverksamhet enligt 17 och 18 §§,</w:t>
            </w:r>
          </w:p>
        </w:tc>
      </w:tr>
      <w:tr w:rsidR="00EA76D5" w14:paraId="4E0876C1" w14:textId="77777777">
        <w:tc>
          <w:tcPr>
            <w:tcW w:w="2500" w:type="pct"/>
            <w:shd w:val="clear" w:color="auto" w:fill="auto"/>
            <w:tcMar>
              <w:left w:w="0" w:type="dxa"/>
            </w:tcMar>
          </w:tcPr>
          <w:p w14:paraId="4C46D093" w14:textId="77777777" w:rsidR="00D67215" w:rsidRDefault="00D67215" w:rsidP="00912B18">
            <w:pPr>
              <w:pStyle w:val="Brdtextmedindrag"/>
            </w:pPr>
            <w:r>
              <w:t>4. sådana avgifter som avses i 33 §</w:t>
            </w:r>
            <w:r w:rsidRPr="00715214">
              <w:rPr>
                <w:i/>
                <w:iCs/>
              </w:rPr>
              <w:t>.</w:t>
            </w:r>
          </w:p>
        </w:tc>
        <w:tc>
          <w:tcPr>
            <w:tcW w:w="2500" w:type="pct"/>
            <w:shd w:val="clear" w:color="auto" w:fill="auto"/>
            <w:tcMar>
              <w:right w:w="0" w:type="dxa"/>
            </w:tcMar>
          </w:tcPr>
          <w:p w14:paraId="53BC83AC" w14:textId="77777777" w:rsidR="00D67215" w:rsidRPr="00251077" w:rsidRDefault="00D67215" w:rsidP="00912B18">
            <w:pPr>
              <w:pStyle w:val="Brdtextmedindrag"/>
            </w:pPr>
            <w:r>
              <w:t>4. sådana avgifter som avses i 33 §</w:t>
            </w:r>
            <w:r w:rsidRPr="00780EB8">
              <w:rPr>
                <w:i/>
                <w:iCs/>
              </w:rPr>
              <w:t>, och</w:t>
            </w:r>
          </w:p>
        </w:tc>
      </w:tr>
      <w:tr w:rsidR="00EA76D5" w14:paraId="35C0B603" w14:textId="77777777">
        <w:tc>
          <w:tcPr>
            <w:tcW w:w="2500" w:type="pct"/>
            <w:shd w:val="clear" w:color="auto" w:fill="auto"/>
            <w:tcMar>
              <w:left w:w="0" w:type="dxa"/>
            </w:tcMar>
          </w:tcPr>
          <w:p w14:paraId="5F4FFDA8" w14:textId="77777777" w:rsidR="00D67215" w:rsidRDefault="00D67215" w:rsidP="00912B18">
            <w:pPr>
              <w:pStyle w:val="Brdtextmedindrag"/>
            </w:pPr>
          </w:p>
        </w:tc>
        <w:tc>
          <w:tcPr>
            <w:tcW w:w="2500" w:type="pct"/>
            <w:shd w:val="clear" w:color="auto" w:fill="auto"/>
            <w:tcMar>
              <w:right w:w="0" w:type="dxa"/>
            </w:tcMar>
          </w:tcPr>
          <w:p w14:paraId="1AC2F3B2" w14:textId="77777777" w:rsidR="00D67215" w:rsidRPr="007A6445" w:rsidRDefault="00D67215" w:rsidP="00912B18">
            <w:pPr>
              <w:pStyle w:val="Brdtextmedindrag"/>
            </w:pPr>
            <w:r w:rsidRPr="007A6445">
              <w:rPr>
                <w:i/>
                <w:iCs/>
              </w:rPr>
              <w:t>5</w:t>
            </w:r>
            <w:r w:rsidRPr="00CB2C49">
              <w:rPr>
                <w:i/>
                <w:iCs/>
              </w:rPr>
              <w:t>. ersättningssystemen enligt 12 a §.</w:t>
            </w:r>
          </w:p>
        </w:tc>
      </w:tr>
    </w:tbl>
    <w:p w14:paraId="11D516B0" w14:textId="77777777" w:rsidR="00D67215" w:rsidRDefault="00D67215" w:rsidP="002060BF">
      <w:pPr>
        <w:pStyle w:val="Slutstreck"/>
      </w:pPr>
      <w:r w:rsidRPr="00660EEA">
        <w:t>                      </w:t>
      </w:r>
    </w:p>
    <w:p w14:paraId="36D419BB" w14:textId="77777777" w:rsidR="00D67215" w:rsidRPr="00810F95" w:rsidRDefault="00D67215" w:rsidP="002060BF">
      <w:pPr>
        <w:pStyle w:val="Brdtextmedindrag"/>
      </w:pPr>
      <w:r w:rsidRPr="00810F95">
        <w:t xml:space="preserve">Denna lag träder i kraft </w:t>
      </w:r>
    </w:p>
    <w:p w14:paraId="01EBF2D4" w14:textId="77777777" w:rsidR="00D67215" w:rsidRPr="00810F95" w:rsidRDefault="00D67215" w:rsidP="002060BF">
      <w:pPr>
        <w:pStyle w:val="Brdtextmedindrag"/>
      </w:pPr>
      <w:r w:rsidRPr="00810F95">
        <w:t>a)</w:t>
      </w:r>
      <w:r>
        <w:t> </w:t>
      </w:r>
      <w:r w:rsidRPr="00810F95">
        <w:t>den 1 januari 2025 i fråga om 12</w:t>
      </w:r>
      <w:r>
        <w:t xml:space="preserve"> a </w:t>
      </w:r>
      <w:r w:rsidRPr="00810F95">
        <w:t>och 34</w:t>
      </w:r>
      <w:r>
        <w:t> §</w:t>
      </w:r>
      <w:r w:rsidRPr="00810F95">
        <w:t>§,</w:t>
      </w:r>
    </w:p>
    <w:p w14:paraId="53CF64F7" w14:textId="77777777" w:rsidR="00D67215" w:rsidRPr="00810F95" w:rsidRDefault="00D67215" w:rsidP="002060BF">
      <w:pPr>
        <w:pStyle w:val="Brdtextmedindrag"/>
      </w:pPr>
      <w:r w:rsidRPr="00810F95">
        <w:t>b)</w:t>
      </w:r>
      <w:r>
        <w:t> </w:t>
      </w:r>
      <w:r w:rsidRPr="00810F95">
        <w:t>i övrigt den dag som regeringen bestämmer.</w:t>
      </w:r>
    </w:p>
    <w:p w14:paraId="06A657E4" w14:textId="77777777" w:rsidR="00D67215" w:rsidRDefault="00D67215" w:rsidP="002060BF">
      <w:pPr>
        <w:pStyle w:val="Brdtextmedindrag"/>
        <w:ind w:firstLine="0"/>
        <w:sectPr w:rsidR="00D67215" w:rsidSect="002060BF">
          <w:headerReference w:type="even" r:id="rId101"/>
          <w:headerReference w:type="default" r:id="rId102"/>
          <w:footerReference w:type="even" r:id="rId103"/>
          <w:footerReference w:type="default" r:id="rId104"/>
          <w:footerReference w:type="first" r:id="rId105"/>
          <w:footnotePr>
            <w:numRestart w:val="eachSect"/>
          </w:footnotePr>
          <w:pgSz w:w="9356" w:h="13721" w:code="9"/>
          <w:pgMar w:top="794" w:right="2438" w:bottom="1191" w:left="1021" w:header="0" w:footer="709" w:gutter="0"/>
          <w:cols w:space="708"/>
          <w:docGrid w:linePitch="360"/>
        </w:sectPr>
      </w:pPr>
    </w:p>
    <w:p w14:paraId="4DC6EA0E" w14:textId="591A252D" w:rsidR="00D67215" w:rsidRDefault="00D67215" w:rsidP="00FC52B9">
      <w:pPr>
        <w:pStyle w:val="Rubrik2utannumrering"/>
        <w:spacing w:before="0"/>
        <w:ind w:left="900" w:hanging="900"/>
      </w:pPr>
      <w:r>
        <w:lastRenderedPageBreak/>
        <w:t>11</w:t>
      </w:r>
      <w:r>
        <w:tab/>
      </w:r>
      <w:r w:rsidRPr="00156532">
        <w:t>Förslag till lag om ändring i lagen (2016:1024) om verksamhet med bostadskrediter</w:t>
      </w:r>
    </w:p>
    <w:p w14:paraId="40E4EA72" w14:textId="77777777" w:rsidR="00D67215" w:rsidRDefault="00D67215" w:rsidP="00156532">
      <w:pPr>
        <w:pStyle w:val="Brdtext"/>
      </w:pPr>
      <w:r>
        <w:t>Härigenom föreskrivs i fråga om lagen (2016:1024) om verksamhet med bostadskrediter</w:t>
      </w:r>
    </w:p>
    <w:p w14:paraId="2902F095" w14:textId="77777777" w:rsidR="00D67215" w:rsidRPr="004B78FB" w:rsidRDefault="00D67215" w:rsidP="00156532">
      <w:pPr>
        <w:pStyle w:val="Brdtextmedindrag"/>
      </w:pPr>
      <w:r w:rsidRPr="004B78FB">
        <w:rPr>
          <w:i/>
          <w:iCs/>
        </w:rPr>
        <w:t xml:space="preserve">dels </w:t>
      </w:r>
      <w:r w:rsidRPr="004B78FB">
        <w:t>att 4</w:t>
      </w:r>
      <w:r>
        <w:t> kap.</w:t>
      </w:r>
      <w:r w:rsidRPr="004B78FB">
        <w:t xml:space="preserve"> 15</w:t>
      </w:r>
      <w:r>
        <w:t> §</w:t>
      </w:r>
      <w:r w:rsidRPr="004B78FB">
        <w:t xml:space="preserve"> och 6</w:t>
      </w:r>
      <w:r>
        <w:t> kap.</w:t>
      </w:r>
      <w:r w:rsidRPr="004B78FB">
        <w:t xml:space="preserve"> 16</w:t>
      </w:r>
      <w:r>
        <w:t> §</w:t>
      </w:r>
      <w:r w:rsidRPr="004B78FB">
        <w:t xml:space="preserve"> ska ha följande lydelse,</w:t>
      </w:r>
    </w:p>
    <w:p w14:paraId="70D43D72" w14:textId="77777777" w:rsidR="00D67215" w:rsidRPr="004B78FB" w:rsidRDefault="00D67215" w:rsidP="00156532">
      <w:pPr>
        <w:pStyle w:val="Brdtextmedindrag"/>
      </w:pPr>
      <w:r w:rsidRPr="004B78FB">
        <w:rPr>
          <w:i/>
          <w:iCs/>
        </w:rPr>
        <w:t xml:space="preserve">dels </w:t>
      </w:r>
      <w:r w:rsidRPr="004B78FB">
        <w:t>att det ska införas en ny paragraf, 4</w:t>
      </w:r>
      <w:r>
        <w:t> kap.</w:t>
      </w:r>
      <w:r w:rsidRPr="004B78FB">
        <w:t xml:space="preserve"> 16</w:t>
      </w:r>
      <w:r>
        <w:t> §</w:t>
      </w:r>
      <w:r w:rsidRPr="004B78FB">
        <w:t xml:space="preserve">, och närmast före </w:t>
      </w:r>
      <w:r>
        <w:t>4 kap. 16 §</w:t>
      </w:r>
      <w:r w:rsidRPr="004B78FB">
        <w:t xml:space="preserve"> en ny rubrik av följande lydelse.</w:t>
      </w:r>
    </w:p>
    <w:p w14:paraId="19463CE5" w14:textId="77777777" w:rsidR="00D67215" w:rsidRDefault="00D67215" w:rsidP="00156532">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EA76D5" w14:paraId="5C656B02" w14:textId="77777777">
        <w:tc>
          <w:tcPr>
            <w:tcW w:w="2500" w:type="pct"/>
            <w:shd w:val="clear" w:color="auto" w:fill="auto"/>
            <w:tcMar>
              <w:left w:w="0" w:type="dxa"/>
            </w:tcMar>
          </w:tcPr>
          <w:p w14:paraId="369AE80C" w14:textId="77777777" w:rsidR="00D67215" w:rsidRPr="005B0E77" w:rsidRDefault="00D67215" w:rsidP="00912B18">
            <w:pPr>
              <w:pStyle w:val="Brdtext"/>
              <w:rPr>
                <w:i/>
              </w:rPr>
            </w:pPr>
            <w:r w:rsidRPr="005B0E77">
              <w:rPr>
                <w:i/>
              </w:rPr>
              <w:t>Nuvarande lydelse</w:t>
            </w:r>
          </w:p>
        </w:tc>
        <w:tc>
          <w:tcPr>
            <w:tcW w:w="2500" w:type="pct"/>
            <w:shd w:val="clear" w:color="auto" w:fill="auto"/>
            <w:tcMar>
              <w:right w:w="0" w:type="dxa"/>
            </w:tcMar>
          </w:tcPr>
          <w:p w14:paraId="6FC4D971" w14:textId="77777777" w:rsidR="00D67215" w:rsidRPr="005B0E77" w:rsidRDefault="00D67215" w:rsidP="00912B18">
            <w:pPr>
              <w:pStyle w:val="Brdtext"/>
              <w:rPr>
                <w:i/>
              </w:rPr>
            </w:pPr>
            <w:r w:rsidRPr="005B0E77">
              <w:rPr>
                <w:i/>
              </w:rPr>
              <w:t>Föreslagen lydelse</w:t>
            </w:r>
          </w:p>
        </w:tc>
      </w:tr>
    </w:tbl>
    <w:p w14:paraId="602BA647" w14:textId="77777777" w:rsidR="00D67215" w:rsidRDefault="00D67215" w:rsidP="00156532">
      <w:pPr>
        <w:pStyle w:val="Brdtext"/>
        <w:spacing w:before="230"/>
        <w:jc w:val="center"/>
        <w:rPr>
          <w:b/>
        </w:rPr>
      </w:pPr>
      <w:r>
        <w:rPr>
          <w:b/>
        </w:rPr>
        <w:t>4 kap.</w:t>
      </w:r>
    </w:p>
    <w:p w14:paraId="0596D261" w14:textId="77777777" w:rsidR="00D67215" w:rsidRDefault="00D67215" w:rsidP="00156532">
      <w:pPr>
        <w:pStyle w:val="Brdtext"/>
        <w:jc w:val="center"/>
      </w:pPr>
      <w:r>
        <w:t>15 §</w:t>
      </w:r>
    </w:p>
    <w:p w14:paraId="06118BE3" w14:textId="77777777" w:rsidR="00D67215" w:rsidRDefault="00D67215" w:rsidP="00156532">
      <w:pPr>
        <w:pStyle w:val="Brdtextmedindrag"/>
      </w:pPr>
      <w:r>
        <w:t>Enskildas förhållanden till ett företag som driver verksamhet enligt denna lag får inte obehörigen röjas.</w:t>
      </w:r>
    </w:p>
    <w:p w14:paraId="6A30433A" w14:textId="77777777" w:rsidR="00D67215" w:rsidRDefault="00D67215" w:rsidP="00156532">
      <w:pPr>
        <w:pStyle w:val="Brdtextmedindrag"/>
      </w:pPr>
      <w:r>
        <w:t>I det allmännas verksamhet tillämpas offentlighets- och sekre</w:t>
      </w:r>
      <w:r>
        <w:softHyphen/>
        <w:t>tesslagen (2009:400) i stället för första stycket.</w:t>
      </w:r>
    </w:p>
    <w:p w14:paraId="588FF803" w14:textId="77777777" w:rsidR="00D67215" w:rsidRDefault="00D67215" w:rsidP="00156532">
      <w:pPr>
        <w:pStyle w:val="Brdtextmedindrag"/>
      </w:pPr>
      <w:r>
        <w:t>Ansvar enligt 20 kap. 3 § brottsbalken ska inte följa för den som bryter mot förbudet i första stycket.</w:t>
      </w:r>
    </w:p>
    <w:tbl>
      <w:tblPr>
        <w:tblW w:w="5000" w:type="pct"/>
        <w:tblCellMar>
          <w:left w:w="125" w:type="dxa"/>
          <w:right w:w="125" w:type="dxa"/>
        </w:tblCellMar>
        <w:tblLook w:val="0000" w:firstRow="0" w:lastRow="0" w:firstColumn="0" w:lastColumn="0" w:noHBand="0" w:noVBand="0"/>
      </w:tblPr>
      <w:tblGrid>
        <w:gridCol w:w="2948"/>
        <w:gridCol w:w="2949"/>
      </w:tblGrid>
      <w:tr w:rsidR="00EA76D5" w14:paraId="39C705DE" w14:textId="77777777">
        <w:tc>
          <w:tcPr>
            <w:tcW w:w="2500" w:type="pct"/>
            <w:shd w:val="clear" w:color="auto" w:fill="auto"/>
            <w:tcMar>
              <w:left w:w="0" w:type="dxa"/>
            </w:tcMar>
          </w:tcPr>
          <w:p w14:paraId="262A732B" w14:textId="77777777" w:rsidR="00D67215" w:rsidRPr="00CE6DC3" w:rsidRDefault="00D67215" w:rsidP="00912B18">
            <w:pPr>
              <w:pStyle w:val="Brdtextmedindrag"/>
              <w:rPr>
                <w:i/>
                <w:iCs/>
              </w:rPr>
            </w:pPr>
            <w:r w:rsidRPr="00920D26">
              <w:rPr>
                <w:i/>
                <w:iCs/>
              </w:rPr>
              <w:t>I 5</w:t>
            </w:r>
            <w:r>
              <w:rPr>
                <w:i/>
                <w:iCs/>
              </w:rPr>
              <w:t> a §</w:t>
            </w:r>
            <w:r w:rsidRPr="00920D26">
              <w:rPr>
                <w:i/>
                <w:iCs/>
              </w:rPr>
              <w:t xml:space="preserve"> kreditupplysningslagen (1973:1173) finns bestämmelser om att det som gäller om </w:t>
            </w:r>
            <w:r w:rsidRPr="007A6445">
              <w:rPr>
                <w:i/>
                <w:iCs/>
                <w:spacing w:val="-2"/>
              </w:rPr>
              <w:t>tystnads</w:t>
            </w:r>
            <w:r w:rsidRPr="007A6445">
              <w:rPr>
                <w:i/>
                <w:iCs/>
                <w:spacing w:val="-2"/>
              </w:rPr>
              <w:softHyphen/>
              <w:t>plikt enligt första stycket inte hind</w:t>
            </w:r>
            <w:r w:rsidRPr="007A6445">
              <w:rPr>
                <w:i/>
                <w:iCs/>
                <w:spacing w:val="-2"/>
              </w:rPr>
              <w:softHyphen/>
              <w:t>rar</w:t>
            </w:r>
            <w:r w:rsidRPr="00920D26">
              <w:rPr>
                <w:i/>
                <w:iCs/>
              </w:rPr>
              <w:t xml:space="preserve"> att uppgifter i vissa fall utväx</w:t>
            </w:r>
            <w:r>
              <w:rPr>
                <w:i/>
                <w:iCs/>
              </w:rPr>
              <w:softHyphen/>
            </w:r>
            <w:r w:rsidRPr="00920D26">
              <w:rPr>
                <w:i/>
                <w:iCs/>
              </w:rPr>
              <w:t>las för kreditupplysningsändamål.</w:t>
            </w:r>
          </w:p>
        </w:tc>
        <w:tc>
          <w:tcPr>
            <w:tcW w:w="2500" w:type="pct"/>
            <w:shd w:val="clear" w:color="auto" w:fill="auto"/>
            <w:tcMar>
              <w:right w:w="0" w:type="dxa"/>
            </w:tcMar>
          </w:tcPr>
          <w:p w14:paraId="4590F790" w14:textId="77777777" w:rsidR="00D67215" w:rsidRDefault="00D67215" w:rsidP="00912B18">
            <w:pPr>
              <w:pStyle w:val="Brdtextmedindrag"/>
              <w:ind w:firstLine="0"/>
            </w:pPr>
          </w:p>
        </w:tc>
      </w:tr>
    </w:tbl>
    <w:p w14:paraId="7EA8AAC5" w14:textId="77777777" w:rsidR="00D67215" w:rsidRDefault="00D67215" w:rsidP="00156532">
      <w:pPr>
        <w:pStyle w:val="Slutstreck"/>
      </w:pPr>
    </w:p>
    <w:tbl>
      <w:tblPr>
        <w:tblW w:w="5000" w:type="pct"/>
        <w:tblLook w:val="0600" w:firstRow="0" w:lastRow="0" w:firstColumn="0" w:lastColumn="0" w:noHBand="1" w:noVBand="1"/>
      </w:tblPr>
      <w:tblGrid>
        <w:gridCol w:w="2948"/>
        <w:gridCol w:w="2949"/>
      </w:tblGrid>
      <w:tr w:rsidR="00EA76D5" w14:paraId="2338DCD5" w14:textId="77777777">
        <w:tc>
          <w:tcPr>
            <w:tcW w:w="2500" w:type="pct"/>
            <w:shd w:val="clear" w:color="auto" w:fill="auto"/>
            <w:tcMar>
              <w:left w:w="0" w:type="dxa"/>
            </w:tcMar>
          </w:tcPr>
          <w:p w14:paraId="27AC4F1D" w14:textId="77777777" w:rsidR="00D67215" w:rsidRDefault="00D67215" w:rsidP="00912B18">
            <w:pPr>
              <w:pStyle w:val="Brdtextmedindrag"/>
            </w:pPr>
          </w:p>
        </w:tc>
        <w:tc>
          <w:tcPr>
            <w:tcW w:w="2500" w:type="pct"/>
            <w:shd w:val="clear" w:color="auto" w:fill="auto"/>
            <w:tcMar>
              <w:right w:w="0" w:type="dxa"/>
            </w:tcMar>
          </w:tcPr>
          <w:p w14:paraId="1863D5A4" w14:textId="77777777" w:rsidR="00D67215" w:rsidRPr="003E650B" w:rsidRDefault="00D67215" w:rsidP="00912B18">
            <w:pPr>
              <w:pStyle w:val="Brdtextmedindrag"/>
              <w:ind w:firstLine="0"/>
              <w:rPr>
                <w:b/>
                <w:bCs/>
                <w:i/>
                <w:iCs/>
              </w:rPr>
            </w:pPr>
            <w:r w:rsidRPr="003E650B">
              <w:rPr>
                <w:b/>
                <w:bCs/>
                <w:i/>
                <w:iCs/>
              </w:rPr>
              <w:t>Rapporteringsskyldighet</w:t>
            </w:r>
          </w:p>
          <w:p w14:paraId="4907C0B4" w14:textId="77777777" w:rsidR="00D67215" w:rsidRPr="003E650B" w:rsidRDefault="00D67215" w:rsidP="00912B18">
            <w:pPr>
              <w:pStyle w:val="Brdtextmedindrag"/>
              <w:ind w:firstLine="0"/>
              <w:rPr>
                <w:b/>
                <w:bCs/>
              </w:rPr>
            </w:pPr>
          </w:p>
          <w:p w14:paraId="4978A836" w14:textId="77777777" w:rsidR="00D67215" w:rsidRDefault="00D67215" w:rsidP="00912B18">
            <w:pPr>
              <w:pStyle w:val="Brdtextmedindrag"/>
              <w:ind w:firstLine="0"/>
              <w:rPr>
                <w:i/>
                <w:iCs/>
              </w:rPr>
            </w:pPr>
            <w:r w:rsidRPr="003E650B">
              <w:rPr>
                <w:i/>
                <w:iCs/>
              </w:rPr>
              <w:t>1</w:t>
            </w:r>
            <w:r>
              <w:rPr>
                <w:i/>
                <w:iCs/>
              </w:rPr>
              <w:t>6 §</w:t>
            </w:r>
          </w:p>
          <w:p w14:paraId="34D9EBE5" w14:textId="77777777" w:rsidR="00D67215" w:rsidRDefault="00D67215" w:rsidP="00912B18">
            <w:pPr>
              <w:pStyle w:val="Brdtextmedindrag"/>
              <w:rPr>
                <w:i/>
                <w:iCs/>
              </w:rPr>
            </w:pPr>
            <w:r>
              <w:rPr>
                <w:i/>
                <w:iCs/>
              </w:rPr>
              <w:t xml:space="preserve">Den som bedriver verksamhet enligt denna lag ska rapportera skuld- och kreditinformation till företag med tillstånd enligt 4 a § </w:t>
            </w:r>
            <w:r w:rsidRPr="007A6445">
              <w:rPr>
                <w:i/>
                <w:iCs/>
                <w:spacing w:val="-6"/>
              </w:rPr>
              <w:t>kreditupplysningslagen (1973:1173</w:t>
            </w:r>
            <w:r>
              <w:rPr>
                <w:i/>
                <w:iCs/>
              </w:rPr>
              <w:t>) enligt vad som sägs i den nämnda lagen och i kreditupplysningsför</w:t>
            </w:r>
            <w:r>
              <w:rPr>
                <w:i/>
                <w:iCs/>
              </w:rPr>
              <w:softHyphen/>
              <w:t>ordningen (2025:000).</w:t>
            </w:r>
          </w:p>
          <w:p w14:paraId="273B8696" w14:textId="77777777" w:rsidR="00D67215" w:rsidRDefault="00D67215" w:rsidP="00912B18">
            <w:pPr>
              <w:pStyle w:val="Brdtextmedindrag"/>
              <w:rPr>
                <w:i/>
                <w:iCs/>
              </w:rPr>
            </w:pPr>
            <w:r>
              <w:rPr>
                <w:i/>
                <w:iCs/>
              </w:rPr>
              <w:t>Detsamma gäller för den som förvärvat en kreditfordran från någon enligt första stycket och för förvärvare i senare led.</w:t>
            </w:r>
          </w:p>
          <w:p w14:paraId="31A6EC87" w14:textId="77777777" w:rsidR="00D67215" w:rsidRPr="003E650B" w:rsidRDefault="00D67215" w:rsidP="00912B18">
            <w:pPr>
              <w:pStyle w:val="Brdtextmedindrag"/>
              <w:rPr>
                <w:i/>
                <w:iCs/>
              </w:rPr>
            </w:pPr>
            <w:r>
              <w:rPr>
                <w:i/>
                <w:iCs/>
              </w:rPr>
              <w:t>För en fordran som övertagits för indrivning gäller bestämmel</w:t>
            </w:r>
            <w:r>
              <w:rPr>
                <w:i/>
                <w:iCs/>
              </w:rPr>
              <w:softHyphen/>
              <w:t>serna i inkassolagen (1974:182).</w:t>
            </w:r>
          </w:p>
        </w:tc>
      </w:tr>
    </w:tbl>
    <w:p w14:paraId="2B0EC46E" w14:textId="77777777" w:rsidR="00D67215" w:rsidRDefault="00D67215" w:rsidP="00156532">
      <w:pPr>
        <w:pStyle w:val="Brdtext"/>
        <w:spacing w:before="270"/>
        <w:jc w:val="center"/>
      </w:pPr>
      <w:r>
        <w:br w:type="page"/>
      </w:r>
    </w:p>
    <w:p w14:paraId="70928467" w14:textId="77777777" w:rsidR="00D67215" w:rsidRPr="00920D26" w:rsidRDefault="00D67215" w:rsidP="00156532">
      <w:pPr>
        <w:pStyle w:val="Brdtext"/>
        <w:spacing w:before="270"/>
        <w:jc w:val="center"/>
        <w:rPr>
          <w:b/>
          <w:bCs/>
        </w:rPr>
      </w:pPr>
      <w:r w:rsidRPr="00920D26">
        <w:rPr>
          <w:b/>
          <w:bCs/>
        </w:rPr>
        <w:lastRenderedPageBreak/>
        <w:t>6</w:t>
      </w:r>
      <w:r>
        <w:rPr>
          <w:b/>
          <w:bCs/>
        </w:rPr>
        <w:t> kap.</w:t>
      </w:r>
    </w:p>
    <w:p w14:paraId="3FEE5875" w14:textId="77777777" w:rsidR="00D67215" w:rsidRDefault="00D67215" w:rsidP="00156532">
      <w:pPr>
        <w:pStyle w:val="Brdtextmedindrag"/>
        <w:ind w:firstLine="0"/>
        <w:jc w:val="center"/>
      </w:pPr>
      <w:r>
        <w:t xml:space="preserve">16 § </w:t>
      </w:r>
    </w:p>
    <w:p w14:paraId="35C44FDB" w14:textId="77777777" w:rsidR="00D67215" w:rsidRDefault="00D67215" w:rsidP="00156532">
      <w:pPr>
        <w:pStyle w:val="Brdtextmedindrag"/>
      </w:pPr>
      <w:r>
        <w:t>Om någon driver verksamhet med kreditgivning, kreditförmed</w:t>
      </w:r>
      <w:r>
        <w:softHyphen/>
        <w:t>ling eller rådgivning i fråga om bostadskrediter utan att ha rätt till det, ska Finans</w:t>
      </w:r>
      <w:r>
        <w:softHyphen/>
        <w:t>inspektionen förelägga den som driver verksamheten att upphöra med den. Inspektionen får besluta hur avvecklingen av verksamheten ska ske.</w:t>
      </w:r>
    </w:p>
    <w:p w14:paraId="473845BF" w14:textId="77777777" w:rsidR="00D67215" w:rsidRDefault="00D67215" w:rsidP="00156532">
      <w:pPr>
        <w:pStyle w:val="Brdtextmedindrag"/>
      </w:pPr>
      <w:r>
        <w:t>Om det är osäkert om lagen är tillämplig på en viss verksamhet, får inspektionen förelägga den som driver verksamheten att lämna de upplys</w:t>
      </w:r>
      <w:r>
        <w:softHyphen/>
        <w:t>ningar om verksamheten som inspektionen behöver för att bedöma om så är fallet.</w:t>
      </w:r>
    </w:p>
    <w:p w14:paraId="54D88B46" w14:textId="77777777" w:rsidR="00D67215" w:rsidRDefault="00D67215" w:rsidP="00156532">
      <w:pPr>
        <w:pStyle w:val="Brdtextmedindrag"/>
      </w:pPr>
      <w:r>
        <w:t>Ett föreläggande enligt denna paragraf som avser ett utländskt företag får riktas mot såväl företaget som den som i Sverige är verk</w:t>
      </w:r>
      <w:r>
        <w:softHyphen/>
        <w:t>sam för före</w:t>
      </w:r>
      <w:r>
        <w:softHyphen/>
        <w:t>tagets räkning.</w:t>
      </w:r>
    </w:p>
    <w:tbl>
      <w:tblPr>
        <w:tblW w:w="5000" w:type="pct"/>
        <w:tblLook w:val="0600" w:firstRow="0" w:lastRow="0" w:firstColumn="0" w:lastColumn="0" w:noHBand="1" w:noVBand="1"/>
      </w:tblPr>
      <w:tblGrid>
        <w:gridCol w:w="2948"/>
        <w:gridCol w:w="2949"/>
      </w:tblGrid>
      <w:tr w:rsidR="00EA76D5" w14:paraId="577CA048" w14:textId="77777777">
        <w:tc>
          <w:tcPr>
            <w:tcW w:w="2500" w:type="pct"/>
            <w:shd w:val="clear" w:color="auto" w:fill="auto"/>
            <w:tcMar>
              <w:left w:w="0" w:type="dxa"/>
            </w:tcMar>
          </w:tcPr>
          <w:p w14:paraId="1263E2EF" w14:textId="77777777" w:rsidR="00D67215" w:rsidRDefault="00D67215" w:rsidP="00912B18">
            <w:pPr>
              <w:pStyle w:val="Brdtextmedindrag"/>
            </w:pPr>
          </w:p>
        </w:tc>
        <w:tc>
          <w:tcPr>
            <w:tcW w:w="2500" w:type="pct"/>
            <w:shd w:val="clear" w:color="auto" w:fill="auto"/>
            <w:tcMar>
              <w:right w:w="0" w:type="dxa"/>
            </w:tcMar>
          </w:tcPr>
          <w:p w14:paraId="1D05B0E2" w14:textId="77777777" w:rsidR="00D67215" w:rsidRPr="00D533F0" w:rsidRDefault="00D67215" w:rsidP="00912B18">
            <w:pPr>
              <w:pStyle w:val="Brdtextmedindrag"/>
              <w:rPr>
                <w:i/>
                <w:iCs/>
              </w:rPr>
            </w:pPr>
            <w:r w:rsidRPr="004B78FB">
              <w:rPr>
                <w:i/>
                <w:iCs/>
              </w:rPr>
              <w:t>Finansinspektionen ska före</w:t>
            </w:r>
            <w:r>
              <w:rPr>
                <w:i/>
                <w:iCs/>
              </w:rPr>
              <w:softHyphen/>
            </w:r>
            <w:r w:rsidRPr="004B78FB">
              <w:rPr>
                <w:i/>
                <w:iCs/>
              </w:rPr>
              <w:t>lägga den som enligt 4</w:t>
            </w:r>
            <w:r>
              <w:rPr>
                <w:i/>
                <w:iCs/>
              </w:rPr>
              <w:t> kap.</w:t>
            </w:r>
            <w:r w:rsidRPr="004B78FB">
              <w:rPr>
                <w:i/>
                <w:iCs/>
              </w:rPr>
              <w:t xml:space="preserve"> 16</w:t>
            </w:r>
            <w:r>
              <w:rPr>
                <w:i/>
                <w:iCs/>
              </w:rPr>
              <w:t> §</w:t>
            </w:r>
            <w:r w:rsidRPr="004B78FB">
              <w:rPr>
                <w:i/>
                <w:iCs/>
              </w:rPr>
              <w:t xml:space="preserve"> </w:t>
            </w:r>
            <w:r w:rsidRPr="007A6445">
              <w:rPr>
                <w:i/>
                <w:iCs/>
                <w:spacing w:val="-2"/>
              </w:rPr>
              <w:t>andra stycket inte uppfyller sin rap</w:t>
            </w:r>
            <w:r w:rsidRPr="007A6445">
              <w:rPr>
                <w:i/>
                <w:iCs/>
                <w:spacing w:val="-2"/>
              </w:rPr>
              <w:softHyphen/>
              <w:t>porteringsskyldighet</w:t>
            </w:r>
            <w:r>
              <w:rPr>
                <w:i/>
                <w:iCs/>
              </w:rPr>
              <w:t>, och som inte står under myndighetens tillsyn i övrigt,</w:t>
            </w:r>
            <w:r w:rsidRPr="00AB0232">
              <w:rPr>
                <w:i/>
                <w:iCs/>
              </w:rPr>
              <w:t xml:space="preserve"> att fullgöra den.</w:t>
            </w:r>
          </w:p>
        </w:tc>
      </w:tr>
    </w:tbl>
    <w:p w14:paraId="35C64537" w14:textId="77777777" w:rsidR="00D67215" w:rsidRDefault="00D67215" w:rsidP="00156532">
      <w:pPr>
        <w:pStyle w:val="Slutstreck"/>
      </w:pPr>
      <w:r w:rsidRPr="00660EEA">
        <w:t>                      </w:t>
      </w:r>
    </w:p>
    <w:p w14:paraId="405A7AF6" w14:textId="125A2D78" w:rsidR="00D67215" w:rsidRDefault="00D67215" w:rsidP="00194829">
      <w:pPr>
        <w:pStyle w:val="Brdtextmedindrag"/>
      </w:pPr>
      <w:r w:rsidRPr="00810F95">
        <w:t>Denna lag träder i kraft den dag som regeringen bestämmer.</w:t>
      </w:r>
    </w:p>
    <w:p w14:paraId="3E4D6D97" w14:textId="77777777" w:rsidR="00D67215" w:rsidRPr="00156532" w:rsidRDefault="00D67215" w:rsidP="00156532">
      <w:pPr>
        <w:pStyle w:val="Brdtextmedindrag"/>
        <w:sectPr w:rsidR="00D67215" w:rsidRPr="00156532" w:rsidSect="002060BF">
          <w:headerReference w:type="even" r:id="rId106"/>
          <w:headerReference w:type="default" r:id="rId107"/>
          <w:footerReference w:type="even" r:id="rId108"/>
          <w:footerReference w:type="default" r:id="rId109"/>
          <w:footerReference w:type="first" r:id="rId110"/>
          <w:footnotePr>
            <w:numRestart w:val="eachSect"/>
          </w:footnotePr>
          <w:pgSz w:w="9356" w:h="13721" w:code="9"/>
          <w:pgMar w:top="794" w:right="2438" w:bottom="1191" w:left="1021" w:header="0" w:footer="709" w:gutter="0"/>
          <w:cols w:space="708"/>
          <w:docGrid w:linePitch="360"/>
        </w:sectPr>
      </w:pPr>
    </w:p>
    <w:p w14:paraId="57FB44F9" w14:textId="77777777" w:rsidR="00DB62B9" w:rsidRDefault="00D67215" w:rsidP="006B680E">
      <w:pPr>
        <w:pStyle w:val="Bilagarubrik"/>
      </w:pPr>
      <w:bookmarkStart w:id="46" w:name="_Toc177633594"/>
      <w:r w:rsidRPr="007C45CB">
        <w:lastRenderedPageBreak/>
        <w:t>Förteckning över remissinstanserna</w:t>
      </w:r>
      <w:bookmarkEnd w:id="46"/>
    </w:p>
    <w:p w14:paraId="5319C180" w14:textId="52DB93C2" w:rsidR="00D67215" w:rsidRPr="009944F0" w:rsidRDefault="00D67215" w:rsidP="007C45CB">
      <w:pPr>
        <w:pStyle w:val="Brdtext"/>
      </w:pPr>
      <w:r w:rsidRPr="009944F0">
        <w:t>Efter remiss har yttranden över betänkandet lämnats av Allmänna rekla</w:t>
      </w:r>
      <w:r w:rsidRPr="009944F0">
        <w:softHyphen/>
        <w:t>mationsnämnden, Branschföreningen för onlinespel, Creditsafe i Sverige AB, Domstolsverket, Dun &amp; Bradstreet, Finansbolagens Förening, Finansinspektionen, Folkhälsomyndigheten, Förvaltningsrätten i Karlstad, Förvaltningsrätten i Stockholm, Göteborgs tingsrätt, Inspektionen för vård och omsorg, Integritetsskyddsmyndigheten, Intresseföreningen Sveriges allmännyttiga lotterier, Kammarrätten i Stockholm, Kommerskollegium, Konkurrensverket, Konsumentverket, Konsumentvägledarnas förening, Kronofogdemyndigheten, Lunds universitet (Juridiska fakultetsstyrelsen), Pensionärernas riksorganisation, Regelrådet, Skatteverket, Skuldra AB, Socialstyrelsen, Sparbankernas Riksförbund, Spelbranschens Riksorgani</w:t>
      </w:r>
      <w:r w:rsidR="00E41C46">
        <w:softHyphen/>
      </w:r>
      <w:r w:rsidRPr="009944F0">
        <w:t>sation, Spelinspektionen, Statskontoret, Stockholms tingsrätt (Patent- och marknadsdomstolen), Stockholms universitet (Juridiska fakultetsnämn</w:t>
      </w:r>
      <w:r w:rsidR="00E41C46">
        <w:softHyphen/>
      </w:r>
      <w:r w:rsidRPr="009944F0">
        <w:t xml:space="preserve">den), Svea hovrätt (Patent- och marknadsöverdomstolen), Svensk Handel, Svensk Inkasso, Svenska Bankföreningen, Svenskt Näringsliv, Sveriges advokatsamfund, Sveriges Konsumenter, Sveriges riksbank, Swedish FinTech Association, Tidningsutgivarna, UC AB, Umeå tingsrätt, Umeå universitet (Juridiska institutionen) och Yrkesföreningen för budget- och skuldrådgivare i kommunal tjänst. </w:t>
      </w:r>
    </w:p>
    <w:p w14:paraId="1E213FDE" w14:textId="77777777" w:rsidR="00D67215" w:rsidRDefault="00D67215" w:rsidP="007C45CB">
      <w:pPr>
        <w:pStyle w:val="Brdtextmedindrag"/>
      </w:pPr>
      <w:r>
        <w:t>4Finance AB, Föreningen Sveriges Kronofogdar, Företagarna, Konsu</w:t>
      </w:r>
      <w:r>
        <w:softHyphen/>
        <w:t xml:space="preserve">menternas Bank- och finansbyrå, </w:t>
      </w:r>
      <w:proofErr w:type="spellStart"/>
      <w:r>
        <w:t>Krafman</w:t>
      </w:r>
      <w:proofErr w:type="spellEnd"/>
      <w:r>
        <w:t xml:space="preserve"> AB, Näringslivets regelnämnd, Reklamombudsmannen, </w:t>
      </w:r>
      <w:proofErr w:type="spellStart"/>
      <w:r>
        <w:t>Safenode</w:t>
      </w:r>
      <w:proofErr w:type="spellEnd"/>
      <w:r>
        <w:t xml:space="preserve"> AB, Sergel Kredittjänster AB, Spel</w:t>
      </w:r>
      <w:r>
        <w:softHyphen/>
        <w:t xml:space="preserve">beroendegruppen, Spelberoendes Riksförbund, Sveriges Annonsörer, Sveriges Marknadsförbund, Syna AB och </w:t>
      </w:r>
      <w:proofErr w:type="spellStart"/>
      <w:r>
        <w:t>Valitive</w:t>
      </w:r>
      <w:proofErr w:type="spellEnd"/>
      <w:r>
        <w:t xml:space="preserve"> Credit AB har avstått från att yttra sig.</w:t>
      </w:r>
    </w:p>
    <w:p w14:paraId="7C9BDE7E" w14:textId="77777777" w:rsidR="00D67215" w:rsidRPr="00E32150" w:rsidRDefault="00D67215" w:rsidP="007C45CB">
      <w:pPr>
        <w:pStyle w:val="Brdtextmedindrag"/>
      </w:pPr>
      <w:r>
        <w:t xml:space="preserve">Yttranden har dessutom lämnats av AB Svenska Spel, AB Trav och Galopp, Brixo AB, Folkspel Ideell Förening, Klarna Bank AB, </w:t>
      </w:r>
      <w:proofErr w:type="spellStart"/>
      <w:r>
        <w:t>Lendo</w:t>
      </w:r>
      <w:proofErr w:type="spellEnd"/>
      <w:r>
        <w:t xml:space="preserve"> AB, </w:t>
      </w:r>
      <w:proofErr w:type="spellStart"/>
      <w:r>
        <w:t>Sambla</w:t>
      </w:r>
      <w:proofErr w:type="spellEnd"/>
      <w:r>
        <w:t xml:space="preserve"> Group AB, SPF Seniorerna, </w:t>
      </w:r>
      <w:proofErr w:type="spellStart"/>
      <w:r>
        <w:t>Viatel</w:t>
      </w:r>
      <w:proofErr w:type="spellEnd"/>
      <w:r>
        <w:t xml:space="preserve"> Sweden AB och Visa Europe Limited. </w:t>
      </w:r>
    </w:p>
    <w:p w14:paraId="71053DC4" w14:textId="77777777" w:rsidR="00D67215" w:rsidRPr="007C45CB" w:rsidRDefault="00D67215" w:rsidP="007C45CB">
      <w:pPr>
        <w:pStyle w:val="Brdtext"/>
        <w:sectPr w:rsidR="00D67215" w:rsidRPr="007C45CB" w:rsidSect="00EB3579">
          <w:headerReference w:type="even" r:id="rId111"/>
          <w:headerReference w:type="default" r:id="rId112"/>
          <w:footerReference w:type="even" r:id="rId113"/>
          <w:footerReference w:type="default" r:id="rId114"/>
          <w:headerReference w:type="first" r:id="rId115"/>
          <w:footerReference w:type="first" r:id="rId116"/>
          <w:pgSz w:w="9356" w:h="13721" w:code="9"/>
          <w:pgMar w:top="794" w:right="2438" w:bottom="1191" w:left="1021" w:header="0" w:footer="709" w:gutter="0"/>
          <w:cols w:space="708"/>
          <w:docGrid w:linePitch="360"/>
        </w:sectPr>
      </w:pPr>
    </w:p>
    <w:p w14:paraId="3B91B88C" w14:textId="77777777" w:rsidR="00DB62B9" w:rsidRDefault="00D67215" w:rsidP="006B680E">
      <w:pPr>
        <w:pStyle w:val="Bilagarubrik"/>
      </w:pPr>
      <w:bookmarkStart w:id="47" w:name="_Toc177633595"/>
      <w:r>
        <w:lastRenderedPageBreak/>
        <w:t>Lagrådets yttrande</w:t>
      </w:r>
      <w:bookmarkEnd w:id="47"/>
    </w:p>
    <w:p w14:paraId="2989D1CD" w14:textId="2A4A067D" w:rsidR="00D67215" w:rsidRDefault="00D67215" w:rsidP="007560FA">
      <w:pPr>
        <w:pStyle w:val="Brdtext"/>
      </w:pPr>
      <w:r w:rsidRPr="007560FA">
        <w:t>Utdrag ur protokoll vid sammanträde 2024-09-05</w:t>
      </w:r>
    </w:p>
    <w:p w14:paraId="412E1088" w14:textId="77777777" w:rsidR="00D67215" w:rsidRDefault="00D67215" w:rsidP="007560FA">
      <w:pPr>
        <w:pStyle w:val="Brdtextmedindrag"/>
      </w:pPr>
    </w:p>
    <w:p w14:paraId="2A520C37" w14:textId="77777777" w:rsidR="00D67215" w:rsidRDefault="00D67215" w:rsidP="007560FA">
      <w:pPr>
        <w:pStyle w:val="Brdtext"/>
      </w:pPr>
      <w:r w:rsidRPr="007560FA">
        <w:rPr>
          <w:b/>
          <w:bCs/>
        </w:rPr>
        <w:t>Närvarande:</w:t>
      </w:r>
      <w:r>
        <w:t xml:space="preserve"> F.d. justitieråden Eskil Nord och Kerstin Calissendorff samt justitierådet Marie Jönsson</w:t>
      </w:r>
    </w:p>
    <w:p w14:paraId="28AB5613" w14:textId="77777777" w:rsidR="00D67215" w:rsidRPr="007560FA" w:rsidRDefault="00D67215" w:rsidP="007560FA">
      <w:pPr>
        <w:pStyle w:val="Rubrik4utannumrering"/>
      </w:pPr>
      <w:r w:rsidRPr="007560FA">
        <w:t>Ett förstärkt konsumentskydd mot riskfylld kreditgivning och överskuldsättning</w:t>
      </w:r>
    </w:p>
    <w:p w14:paraId="5970502A" w14:textId="07F80FF6" w:rsidR="00D67215" w:rsidRDefault="00D67215" w:rsidP="007560FA">
      <w:pPr>
        <w:pStyle w:val="Brdtext"/>
      </w:pPr>
      <w:r>
        <w:t>Enligt en lagrådsremiss den 29 augusti 2024 har regeringen (Justitie</w:t>
      </w:r>
      <w:r>
        <w:softHyphen/>
        <w:t>departementet) beslutat inhämta Lagrådets yttrande över förslag till lag om ändring i konsumentkreditlagen (2010:1846).</w:t>
      </w:r>
    </w:p>
    <w:p w14:paraId="0A8EAD04" w14:textId="77777777" w:rsidR="00D67215" w:rsidRPr="007560FA" w:rsidRDefault="00D67215" w:rsidP="007560FA">
      <w:pPr>
        <w:pStyle w:val="Brdtextmedindrag"/>
      </w:pPr>
    </w:p>
    <w:p w14:paraId="1BB95DA8" w14:textId="63EDC22B" w:rsidR="00D67215" w:rsidRPr="00E70CFB" w:rsidRDefault="00D67215" w:rsidP="007560FA">
      <w:pPr>
        <w:pStyle w:val="Brdtext"/>
        <w:rPr>
          <w:spacing w:val="-2"/>
        </w:rPr>
      </w:pPr>
      <w:r w:rsidRPr="00E70CFB">
        <w:rPr>
          <w:spacing w:val="-2"/>
        </w:rPr>
        <w:t xml:space="preserve">Förslaget har inför Lagrådet föredragits av rättssakkunniga Ida Vilhelmsson. </w:t>
      </w:r>
    </w:p>
    <w:p w14:paraId="028A9583" w14:textId="77777777" w:rsidR="00D67215" w:rsidRPr="007560FA" w:rsidRDefault="00D67215" w:rsidP="007560FA">
      <w:pPr>
        <w:pStyle w:val="Brdtextmedindrag"/>
      </w:pPr>
    </w:p>
    <w:p w14:paraId="39FD33BC" w14:textId="3F523316" w:rsidR="00D67215" w:rsidRPr="00A61723" w:rsidRDefault="00D67215" w:rsidP="00A50B68">
      <w:pPr>
        <w:pStyle w:val="Brdtext"/>
        <w:sectPr w:rsidR="00D67215" w:rsidRPr="00A61723" w:rsidSect="00A61723">
          <w:headerReference w:type="even" r:id="rId117"/>
          <w:headerReference w:type="default" r:id="rId118"/>
          <w:footerReference w:type="even" r:id="rId119"/>
          <w:footerReference w:type="default" r:id="rId120"/>
          <w:headerReference w:type="first" r:id="rId121"/>
          <w:footerReference w:type="first" r:id="rId122"/>
          <w:pgSz w:w="9356" w:h="13721" w:code="9"/>
          <w:pgMar w:top="794" w:right="2438" w:bottom="1191" w:left="1021" w:header="0" w:footer="709" w:gutter="0"/>
          <w:cols w:space="708"/>
          <w:docGrid w:linePitch="360"/>
        </w:sectPr>
      </w:pPr>
      <w:r>
        <w:t>Lagrådet lämnar förslaget utan erinran.</w:t>
      </w: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16263967" w14:textId="5C4815BF" w:rsidR="00D67215" w:rsidRDefault="00B73352" w:rsidP="002C22DB">
          <w:pPr>
            <w:pStyle w:val="Proprubrik"/>
            <w:spacing w:after="190"/>
          </w:pPr>
          <w:r>
            <w:t>Justitiedepartementet</w:t>
          </w:r>
        </w:p>
      </w:sdtContent>
    </w:sdt>
    <w:p w14:paraId="5374DB57" w14:textId="01E1EFB3" w:rsidR="00D67215" w:rsidRPr="0066798B" w:rsidRDefault="00D67215" w:rsidP="00F85486">
      <w:pPr>
        <w:pStyle w:val="Proputdrag"/>
        <w:rPr>
          <w:spacing w:val="-4"/>
        </w:rPr>
      </w:pPr>
      <w:bookmarkStart w:id="48" w:name="_Toc177633596"/>
      <w:r w:rsidRPr="0066798B">
        <w:rPr>
          <w:spacing w:val="-4"/>
        </w:rPr>
        <w:t xml:space="preserve">Utdrag ur protokoll vid regeringssammanträde </w:t>
      </w:r>
      <w:sdt>
        <w:sdtPr>
          <w:rPr>
            <w:spacing w:val="-4"/>
          </w:rPr>
          <w:alias w:val="Datum"/>
          <w:tag w:val="Datum"/>
          <w:id w:val="679708000"/>
          <w:date w:fullDate="2024-09-19T00:00:00Z">
            <w:dateFormat w:val="'den' d MMMM yyyy"/>
            <w:lid w:val="sv-SE"/>
            <w:storeMappedDataAs w:val="dateTime"/>
            <w:calendar w:val="gregorian"/>
          </w:date>
        </w:sdtPr>
        <w:sdtEndPr/>
        <w:sdtContent>
          <w:r w:rsidRPr="0066798B">
            <w:rPr>
              <w:spacing w:val="-4"/>
            </w:rPr>
            <w:t>den 19 september</w:t>
          </w:r>
          <w:r w:rsidR="0066798B" w:rsidRPr="0066798B">
            <w:rPr>
              <w:spacing w:val="-4"/>
            </w:rPr>
            <w:t xml:space="preserve"> </w:t>
          </w:r>
          <w:r w:rsidRPr="0066798B">
            <w:rPr>
              <w:spacing w:val="-4"/>
            </w:rPr>
            <w:t>2024</w:t>
          </w:r>
        </w:sdtContent>
      </w:sdt>
      <w:bookmarkEnd w:id="48"/>
    </w:p>
    <w:p w14:paraId="450F77EA" w14:textId="77777777" w:rsidR="00D67215" w:rsidRDefault="00D67215" w:rsidP="00F85486">
      <w:pPr>
        <w:pStyle w:val="Brdtext"/>
        <w:jc w:val="left"/>
      </w:pPr>
    </w:p>
    <w:p w14:paraId="7D7827A4" w14:textId="2A9A6C61" w:rsidR="00D67215" w:rsidRDefault="00D67215" w:rsidP="00F85486">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rsidR="00B73352">
            <w:t>statsminister Kristersson, ordförande, och statsråden</w:t>
          </w:r>
          <w:r w:rsidR="00B571CF">
            <w:t xml:space="preserve"> </w:t>
          </w:r>
          <w:r w:rsidR="00B73352">
            <w:t xml:space="preserve">Ankarberg Johansson, Edholm, J Pehrson, Jonson, Strömmer, Forssell, Slottner, M Persson, Malmer </w:t>
          </w:r>
          <w:proofErr w:type="spellStart"/>
          <w:r w:rsidR="00B73352">
            <w:t>Stene</w:t>
          </w:r>
          <w:r w:rsidR="005D0C5C">
            <w:t>r</w:t>
          </w:r>
          <w:r w:rsidR="00B73352">
            <w:t>gard</w:t>
          </w:r>
          <w:proofErr w:type="spellEnd"/>
          <w:r w:rsidR="00B73352">
            <w:t xml:space="preserve">, Kullgren, Liljestrand, Carlson, </w:t>
          </w:r>
          <w:proofErr w:type="spellStart"/>
          <w:r w:rsidR="00B73352">
            <w:t>Pourmokhtari</w:t>
          </w:r>
          <w:proofErr w:type="spellEnd"/>
          <w:r w:rsidR="005D0C5C">
            <w:t xml:space="preserve">, Rosencrantz, </w:t>
          </w:r>
          <w:proofErr w:type="spellStart"/>
          <w:r w:rsidR="005D0C5C">
            <w:t>Dousa</w:t>
          </w:r>
          <w:proofErr w:type="spellEnd"/>
        </w:sdtContent>
      </w:sdt>
    </w:p>
    <w:p w14:paraId="0595C467" w14:textId="77777777" w:rsidR="00D67215" w:rsidRDefault="00D67215" w:rsidP="00F85486">
      <w:pPr>
        <w:pStyle w:val="Brdtext"/>
        <w:jc w:val="left"/>
      </w:pPr>
    </w:p>
    <w:p w14:paraId="5D9C66C7" w14:textId="56649E23" w:rsidR="00D67215" w:rsidRDefault="00D67215" w:rsidP="00F85486">
      <w:pPr>
        <w:pStyle w:val="Brdtext"/>
        <w:jc w:val="left"/>
      </w:pPr>
      <w:r>
        <w:t xml:space="preserve">Föredragande: statsrådet </w:t>
      </w:r>
      <w:sdt>
        <w:sdtPr>
          <w:alias w:val="Foredragande"/>
          <w:tag w:val="Foredragande"/>
          <w:id w:val="1160741249"/>
          <w:text w:multiLine="1"/>
        </w:sdtPr>
        <w:sdtEndPr/>
        <w:sdtContent>
          <w:r>
            <w:t>Strömmer</w:t>
          </w:r>
        </w:sdtContent>
      </w:sdt>
    </w:p>
    <w:p w14:paraId="541FC572" w14:textId="77777777" w:rsidR="00D67215" w:rsidRPr="00827386" w:rsidRDefault="00D67215" w:rsidP="00F85486">
      <w:pPr>
        <w:pStyle w:val="Brdtext"/>
        <w:jc w:val="left"/>
        <w:rPr>
          <w:szCs w:val="21"/>
        </w:rPr>
      </w:pPr>
    </w:p>
    <w:p w14:paraId="61E6887E" w14:textId="77777777" w:rsidR="00D67215" w:rsidRPr="00915BF3" w:rsidRDefault="00D67215" w:rsidP="00F85486">
      <w:pPr>
        <w:pStyle w:val="Slutstreck"/>
      </w:pPr>
      <w:r w:rsidRPr="008B7E85">
        <w:t>                    </w:t>
      </w:r>
    </w:p>
    <w:p w14:paraId="640F410F" w14:textId="77777777" w:rsidR="00D67215" w:rsidRPr="006E102E" w:rsidRDefault="00D67215" w:rsidP="00F85486">
      <w:pPr>
        <w:pStyle w:val="Brdtext"/>
        <w:jc w:val="left"/>
        <w:rPr>
          <w:sz w:val="18"/>
          <w:szCs w:val="18"/>
        </w:rPr>
      </w:pPr>
    </w:p>
    <w:p w14:paraId="383FBCE2" w14:textId="77777777" w:rsidR="00D67215" w:rsidRDefault="00D67215" w:rsidP="00F85486">
      <w:pPr>
        <w:pStyle w:val="Brdtext"/>
        <w:jc w:val="left"/>
      </w:pPr>
    </w:p>
    <w:p w14:paraId="003DFB2E" w14:textId="2092F4E1" w:rsidR="00D67215" w:rsidRDefault="00D67215" w:rsidP="00F85486">
      <w:pPr>
        <w:pStyle w:val="Brdtext"/>
        <w:jc w:val="left"/>
      </w:pPr>
      <w:r>
        <w:t>Regeringen beslutar proposition 2024/25:</w:t>
      </w:r>
      <w:r w:rsidR="005D0C5C">
        <w:t>17</w:t>
      </w:r>
      <w:r>
        <w:t xml:space="preserve">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rsidR="00B73352">
            <w:t>Ett förstärkt konsumentskydd mot riskfylld kreditgivning och överskuldsättning</w:t>
          </w:r>
        </w:sdtContent>
      </w:sdt>
    </w:p>
    <w:p w14:paraId="649D110A" w14:textId="77777777" w:rsidR="00DB62B9" w:rsidRPr="00152749" w:rsidRDefault="00DB62B9" w:rsidP="00152749">
      <w:pPr>
        <w:pStyle w:val="Brdtextmedindrag"/>
      </w:pPr>
    </w:p>
    <w:sectPr w:rsidR="00DB62B9" w:rsidRPr="00152749" w:rsidSect="00155500">
      <w:headerReference w:type="even" r:id="rId123"/>
      <w:headerReference w:type="default" r:id="rId124"/>
      <w:footerReference w:type="even" r:id="rId125"/>
      <w:footerReference w:type="default" r:id="rId126"/>
      <w:headerReference w:type="first" r:id="rId127"/>
      <w:footerReference w:type="first" r:id="rId128"/>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9F196F2" w14:textId="77777777" w:rsidR="00313475" w:rsidRDefault="00313475" w:rsidP="00F8009C">
      <w:r>
        <w:separator/>
      </w:r>
    </w:p>
  </w:endnote>
  <w:endnote w:type="continuationSeparator" w:id="0">
    <w:p w14:paraId="75F9439E" w14:textId="77777777" w:rsidR="00313475" w:rsidRDefault="00313475"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mbria">
    <w:altName w:val="Cambria"/>
    <w:panose1 w:val="02040503050406030204"/>
    <w:charset w:val="00"/>
    <w:family w:val="roman"/>
    <w:pitch w:val="variable"/>
    <w:sig w:usb0="E00006FF" w:usb1="420024FF" w:usb2="02000000" w:usb3="00000000" w:csb0="0000019F" w:csb1="00000000"/>
  </w:font>
  <w:font w:name="TradeGothic">
    <w:altName w:val="Calibri"/>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E02F21" w14:textId="77777777" w:rsidR="00244011" w:rsidRDefault="00244011" w:rsidP="009C2B67">
    <w:pPr>
      <w:pStyle w:val="Brdtext"/>
    </w:pPr>
    <w:r>
      <w:rPr>
        <w:noProof/>
        <w:lang w:eastAsia="sv-SE"/>
      </w:rPr>
      <mc:AlternateContent>
        <mc:Choice Requires="wps">
          <w:drawing>
            <wp:anchor distT="0" distB="0" distL="0" distR="0" simplePos="0" relativeHeight="2516904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5F9ED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904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4J1eA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9u+/gnJHtPDQTUxwclHR492KgA/C04jQe9PY4z19tAECH3qJszX4X6/d&#10;R3tiLmk5a2jkCh5+boRXnJmvljh9kZ9HGmE6nI8/Eo+YP9WsTjV2U18DMSKnBeNkEqM9mr2oPdRP&#10;tB3mMSuphJWUu+C4F6+xWwS0XaSaz5MRTaUTeGuXTsbQEeVIzcf2SXjX8xeJ+HewH04xfUHjzjZ6&#10;BjffIFExcTzi3KHa408Tnajfb5+4Mk7Pyeq4I2e/AQ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En4J1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535F9ED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988789" w14:textId="77777777" w:rsidR="00244011" w:rsidRDefault="00244011" w:rsidP="00EE1584">
    <w:pPr>
      <w:pStyle w:val="Brdtext"/>
    </w:pPr>
    <w:r>
      <w:rPr>
        <w:noProof/>
        <w:lang w:eastAsia="sv-SE"/>
      </w:rPr>
      <mc:AlternateContent>
        <mc:Choice Requires="wps">
          <w:drawing>
            <wp:anchor distT="0" distB="0" distL="0" distR="0" simplePos="0" relativeHeight="2516044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207D1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044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c2geAIAAGs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tn//FZQ7ooWHbmKCk4uKHu9WBHwQnkaE3pvGHu/pow0Q+NBLnK3B/3rt&#10;PtoTc0nLWUMjV/DwcyO84sx8tcTpy/w80gjT4Xz8kXjE/Klmdaqxm3oOxIicFoyTSYz2aPai9lA/&#10;0XaYxaykElZS7oLjXpxjtwhou0g1myUjmkon8NYunYyhI8qRmo/tk/Cu5y8S8e9gP5xi8oLGnW30&#10;DG62QaJi4njEuUO1x58mOlG/3z5xZZyek9VxR0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stzaB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5207D1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0B56E5" w14:textId="77777777" w:rsidR="00244011" w:rsidRDefault="00244011" w:rsidP="00EE1584">
    <w:pPr>
      <w:pStyle w:val="Brdtext"/>
    </w:pPr>
    <w:r>
      <w:rPr>
        <w:noProof/>
        <w:lang w:eastAsia="sv-SE"/>
      </w:rPr>
      <mc:AlternateContent>
        <mc:Choice Requires="wps">
          <w:drawing>
            <wp:anchor distT="0" distB="0" distL="0" distR="0" simplePos="0" relativeHeight="2516055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8AD74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055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LDneAIAAGs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2r//Esod0cJDNzHByZuKHu9WBHwQnkaE3pvGHu/pow0Q+NBLnK3B/3rt&#10;PtoTc0nLWUMjV/DwcyO84sx8tcTpi3wUaYTpMBp/JB4xf6pZnmrspl4AMSKnBeNkEqM9mr2oPdTP&#10;tB3mMSuphJWUu+C4FxfYLQLaLlLN58mIptIJvLWPTsbQEeVIzaf2W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U4sOd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1C8AD74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39F054" w14:textId="77777777" w:rsidR="00244011" w:rsidRDefault="00244011" w:rsidP="009C2B67">
    <w:pPr>
      <w:pStyle w:val="Brdtext"/>
    </w:pPr>
    <w:r>
      <w:rPr>
        <w:noProof/>
        <w:lang w:eastAsia="sv-SE"/>
      </w:rPr>
      <mc:AlternateContent>
        <mc:Choice Requires="wps">
          <w:drawing>
            <wp:anchor distT="0" distB="0" distL="0" distR="0" simplePos="0" relativeHeight="25169152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8D3EE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915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BFDeAIAAGs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7fsvoNoQLTz0ExOcvKnp8W5FwAfhaUTovWns8Z4+2gCBD4PE2RL877fu&#10;oz0xl7SctTRyJQ+/VsIrzsw3S5y+yE8ijTAdTk7PiUfMH2oWhxq7aq6AGJHTgnEyidEezVbUHpon&#10;2g6zmJVUwkrKXXLcilfYLwLaLlLNZsmIptIJvLVzJ2PoiHKk5mP3JLwb+ItE/DvYDqcoXtG4t42e&#10;wc1WSFRMHI8496gO+NNEJ+oP2yeujMNzstrvyOkL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F6BFD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778D3EE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0B9CD7" w14:textId="77777777" w:rsidR="00244011" w:rsidRDefault="00244011" w:rsidP="00EE1584">
    <w:pPr>
      <w:pStyle w:val="Brdtext"/>
    </w:pPr>
    <w:r>
      <w:rPr>
        <w:noProof/>
        <w:lang w:eastAsia="sv-SE"/>
      </w:rPr>
      <mc:AlternateContent>
        <mc:Choice Requires="wps">
          <w:drawing>
            <wp:anchor distT="0" distB="0" distL="0" distR="0" simplePos="0" relativeHeight="2516065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6B124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065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aQYeAIAAGs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bd9/AdWGaOGhn5jg5HVNj3cjAt4LTyNC701jj3f00QYIfBgkzpbgf791&#10;H+2JuaTlrKWRK3n4tRJecWa+WeL0eX4caYTpcHzymXjE/KFmcaixq2YOxIicFoyTSYz2aLai9tA8&#10;0XaYxaykElZS7pLjVpxjvwhou0g1myUjmkon8MY+OBlDR5QjNR+7J+HdwF8k4t/CdjhF8YrGvW30&#10;DG62QqJi4njEuUd1wJ8mOlF/2D5xZRyek9V+R05f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ZxpBh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036B124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1F6A62" w14:textId="77777777" w:rsidR="00244011" w:rsidRDefault="00244011" w:rsidP="00EE1584">
    <w:pPr>
      <w:pStyle w:val="Brdtext"/>
    </w:pPr>
    <w:r>
      <w:rPr>
        <w:noProof/>
        <w:lang w:eastAsia="sv-SE"/>
      </w:rPr>
      <mc:AlternateContent>
        <mc:Choice Requires="wps">
          <w:drawing>
            <wp:anchor distT="0" distB="0" distL="0" distR="0" simplePos="0" relativeHeight="2516075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283B6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075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vNeAIAAGs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3r//Csod0cJDNzHByUVFj3crAj4ITyNC701jj/f00QYIfOglztbgf712&#10;H+2JuaTlrKGRK3j4uRFecWa+WuL0OL+INMJ0uBh9JB4xf6pZnWrspr4GYkROC8bJJEZ7NHtRe6if&#10;aDvMY1ZSCSspd8FxL15jtwhou0g1nycjmkon8NYunYyhI8qRmo/tk/Cu5y8S8e9gP5xi8oLGnW30&#10;DG6+QaJi4njEuUO1x58mOlG/3z5xZZyek9VxR8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nD681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D283B6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D6B817" w14:textId="77777777" w:rsidR="00244011" w:rsidRDefault="00244011" w:rsidP="009C2B67">
    <w:pPr>
      <w:pStyle w:val="Brdtext"/>
    </w:pPr>
    <w:r>
      <w:rPr>
        <w:noProof/>
        <w:lang w:eastAsia="sv-SE"/>
      </w:rPr>
      <mc:AlternateContent>
        <mc:Choice Requires="wps">
          <w:drawing>
            <wp:anchor distT="0" distB="0" distL="0" distR="0" simplePos="0" relativeHeight="25169254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18B3B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925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RsjO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fXsCrKDcES88dCMTnFxU1L1bEfBBeJoRajjNPd7TRxsg9KGXOFuD//Xa&#10;fbQn6pKWs4ZmruDh50Z4xZn5aonUF/l55BGmw/n4IxGJ+VPN6lRjN/U1ECVy2jBOJjHao9mL2kP9&#10;ROthHrOSSlhJuQuOe/Eau01A60Wq+TwZ0Vg6gbd26WQMHWGO3Hxsn4R3PYGRmH8H++kU0xc87myj&#10;Z3DzDRIXE8kj0B2qfQNopBP3+/UTd8bpOVkdl+TsN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EbIz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518B3B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87D13FE" w14:textId="77777777" w:rsidR="00244011" w:rsidRDefault="00244011" w:rsidP="00EE1584">
    <w:pPr>
      <w:pStyle w:val="Brdtext"/>
    </w:pPr>
    <w:r>
      <w:rPr>
        <w:noProof/>
        <w:lang w:eastAsia="sv-SE"/>
      </w:rPr>
      <mc:AlternateContent>
        <mc:Choice Requires="wps">
          <w:drawing>
            <wp:anchor distT="0" distB="0" distL="0" distR="0" simplePos="0" relativeHeight="2516085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F7210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085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9Icb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87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79Ic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1F7210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655988" w14:textId="77777777" w:rsidR="00244011" w:rsidRDefault="00244011" w:rsidP="00EE1584">
    <w:pPr>
      <w:pStyle w:val="Brdtext"/>
    </w:pPr>
    <w:r>
      <w:rPr>
        <w:noProof/>
        <w:lang w:eastAsia="sv-SE"/>
      </w:rPr>
      <mc:AlternateContent>
        <mc:Choice Requires="wps">
          <w:drawing>
            <wp:anchor distT="0" distB="0" distL="0" distR="0" simplePos="0" relativeHeight="2516096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663A7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096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4fpc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0Z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F4fpc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4663A7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588869" w14:textId="77777777" w:rsidR="00244011" w:rsidRDefault="00244011" w:rsidP="009C2B67">
    <w:pPr>
      <w:pStyle w:val="Brdtext"/>
    </w:pPr>
    <w:r>
      <w:rPr>
        <w:noProof/>
        <w:lang w:eastAsia="sv-SE"/>
      </w:rPr>
      <mc:AlternateContent>
        <mc:Choice Requires="wps">
          <w:drawing>
            <wp:anchor distT="0" distB="0" distL="0" distR="0" simplePos="0" relativeHeight="25169356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8A1D6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935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MVv4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d7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TFb+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88A1D6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F27A85" w14:textId="77777777" w:rsidR="00244011" w:rsidRDefault="00244011" w:rsidP="00EE1584">
    <w:pPr>
      <w:pStyle w:val="Brdtext"/>
    </w:pPr>
    <w:r>
      <w:rPr>
        <w:noProof/>
        <w:lang w:eastAsia="sv-SE"/>
      </w:rPr>
      <mc:AlternateContent>
        <mc:Choice Requires="wps">
          <w:drawing>
            <wp:anchor distT="0" distB="0" distL="0" distR="0" simplePos="0" relativeHeight="2516106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77A8B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106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qO6j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qO6j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477A8B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B57096" w14:textId="77777777" w:rsidR="00244011" w:rsidRDefault="00244011" w:rsidP="00EE1584">
    <w:pPr>
      <w:pStyle w:val="Brdtext"/>
    </w:pPr>
    <w:r>
      <w:rPr>
        <w:noProof/>
        <w:lang w:eastAsia="sv-SE"/>
      </w:rPr>
      <mc:AlternateContent>
        <mc:Choice Requires="wps">
          <w:drawing>
            <wp:anchor distT="0" distB="0" distL="0" distR="0" simplePos="0" relativeHeight="2516116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756CE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116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GqF2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8Z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GqF2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0756CE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467455" w14:textId="77777777" w:rsidR="00244011" w:rsidRDefault="00244011" w:rsidP="009C2B67">
    <w:pPr>
      <w:pStyle w:val="Brdtext"/>
    </w:pPr>
    <w:r>
      <w:rPr>
        <w:noProof/>
        <w:lang w:eastAsia="sv-SE"/>
      </w:rPr>
      <mc:AlternateContent>
        <mc:Choice Requires="wps">
          <w:drawing>
            <wp:anchor distT="0" distB="0" distL="0" distR="0" simplePos="0" relativeHeight="2516945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355CC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945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QhVeQ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RnsCrKDcES88dCMTnFxU9Hq3IuCD8DQj9OA093hPH22A0Ide4mwN/tdr&#10;99GeqEtazhqauYKHnxvhFWfmqyVSX+TnkUeYDufjj0Qk5k81q1ON3dTXQJTIacM4mcRoj2Yvag/1&#10;E62HecxKKmEl5S447sVr7DYBrRep5vNkRGPpBN7apZMxdIQ5cvOxfRL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CUIV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2355CC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588249" w14:textId="77777777" w:rsidR="00244011" w:rsidRDefault="00244011" w:rsidP="00EE1584">
    <w:pPr>
      <w:pStyle w:val="Brdtext"/>
    </w:pPr>
    <w:r>
      <w:rPr>
        <w:noProof/>
        <w:lang w:eastAsia="sv-SE"/>
      </w:rPr>
      <mc:AlternateContent>
        <mc:Choice Requires="wps">
          <w:drawing>
            <wp:anchor distT="0" distB="0" distL="0" distR="0" simplePos="0" relativeHeight="2516126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94FCB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126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l0eA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s+OtsTYAXljnjhoRuZ4OSiote7FQEfhKcZoQenucd7+mgDhD70Emdr8L9e&#10;u4/2RF3SctbQzBU8/NwIrzgzXy2R+jI/jzzCdDgffyQiMX+qWZ1q7KaeA1Eipw3jZBKjPZq9qD3U&#10;T7QeZjErqYSVlLvguBfn2G0CWi9SzWbJiMbSCby1Sydj6Ahz5OZj+yS86wmMxPw72E+nmLzgcWcb&#10;PYObbZC4mEgege5Q7R+ARjpxv18/cWecnpPVcUlOfw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bl0e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C94FCB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54B5A7" w14:textId="77777777" w:rsidR="00244011" w:rsidRDefault="00244011" w:rsidP="00EE1584">
    <w:pPr>
      <w:pStyle w:val="Brdtext"/>
    </w:pPr>
    <w:r>
      <w:rPr>
        <w:noProof/>
        <w:lang w:eastAsia="sv-SE"/>
      </w:rPr>
      <mc:AlternateContent>
        <mc:Choice Requires="wps">
          <w:drawing>
            <wp:anchor distT="0" distB="0" distL="0" distR="0" simplePos="0" relativeHeight="2516136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41501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136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gjrH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HO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lgjr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841501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33996A" w14:textId="77777777" w:rsidR="00244011" w:rsidRDefault="00244011" w:rsidP="009C2B67">
    <w:pPr>
      <w:pStyle w:val="Brdtext"/>
    </w:pPr>
    <w:r>
      <w:rPr>
        <w:noProof/>
        <w:lang w:eastAsia="sv-SE"/>
      </w:rPr>
      <mc:AlternateContent>
        <mc:Choice Requires="wps">
          <w:drawing>
            <wp:anchor distT="0" distB="0" distL="0" distR="0" simplePos="0" relativeHeight="2516956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7455E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956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Uptj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x+ZYAC6g2xAsP/cgEJ29qer1bEfBBeJoRenCae7ynjzZA6MMgcbYE//ut&#10;+2hP1CUtZy3NXMnDr5XwijPzzRKpL/KTyCNMh5PTcyIS84eaxaHGrporIErktGGcTGK0R7MVtYfm&#10;idbDLGYllbCScpcct+IV9puA1otUs1kyorF0Am/t3MkYOsIcufnYPQnvBgIjMf8OttMpilc87m2j&#10;Z3CzFRIXE8kj0D2qwwPQSCfuD+sn7ozDc7LaL8npC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VKbY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37455E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0345A9" w14:textId="77777777" w:rsidR="00244011" w:rsidRDefault="00244011" w:rsidP="00EE1584">
    <w:pPr>
      <w:pStyle w:val="Brdtext"/>
    </w:pPr>
    <w:r>
      <w:rPr>
        <w:noProof/>
        <w:lang w:eastAsia="sv-SE"/>
      </w:rPr>
      <mc:AlternateContent>
        <mc:Choice Requires="wps">
          <w:drawing>
            <wp:anchor distT="0" distB="0" distL="0" distR="0" simplePos="0" relativeHeight="2516147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576B7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147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yy44eQ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JPzrYEWEC1IV546EcmOHld0+vdiID3wtOM0IPT3OMdfbQBQh8GibMl+N9v&#10;3Ud7oi5pOWtp5koefq2EV5yZb5ZIfZ4fRx5hOhyffCYiMX+oWRxq7KqZA1Eipw3jZBKjPZqtqD00&#10;T7QeZjErqYSVlLvkuBXn2G8CWi9SzWbJiMbSCbyxD07G0BHmyM3H7kl4NxAYifm3sJ1OUbzicW8b&#10;PYObrZC4mEgege5RHR6ARjpxf1g/cWccnpPVfk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myy4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D576B7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769EA9" w14:textId="77777777" w:rsidR="00244011" w:rsidRDefault="00244011" w:rsidP="00EE1584">
    <w:pPr>
      <w:pStyle w:val="Brdtext"/>
    </w:pPr>
    <w:r>
      <w:rPr>
        <w:noProof/>
        <w:lang w:eastAsia="sv-SE"/>
      </w:rPr>
      <mc:AlternateContent>
        <mc:Choice Requires="wps">
          <w:drawing>
            <wp:anchor distT="0" distB="0" distL="0" distR="0" simplePos="0" relativeHeight="2516157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E2DD3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157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eWHt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HO8JsIJyR7zw0I1McHJR0evdioAPwtOM0IPT3OM9fbQBQh96ibM1+F+v&#10;3Ud7oi5pOWto5goefm6EV5yZr5ZIPc4vIo8wHS5GH4lIzJ9qVqcau6mvgSiR04ZxMonRHs1e1B7q&#10;J1oP85iVVMJKyl1w3IvX2G0CWi9SzefJiMbSCby1Sydj6Ahz5OZj+yS86wmMxPw72E+nmLz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ZeWH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1E2DD3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3824AC" w14:textId="77777777" w:rsidR="00244011" w:rsidRDefault="00244011" w:rsidP="009C2B67">
    <w:pPr>
      <w:pStyle w:val="Brdtext"/>
    </w:pPr>
    <w:r>
      <w:rPr>
        <w:noProof/>
        <w:lang w:eastAsia="sv-SE"/>
      </w:rPr>
      <mc:AlternateContent>
        <mc:Choice Requires="wps">
          <w:drawing>
            <wp:anchor distT="0" distB="0" distL="0" distR="0" simplePos="0" relativeHeight="25169664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E17394" w14:textId="77777777" w:rsidR="00244011" w:rsidRPr="00756E21" w:rsidRDefault="00244011" w:rsidP="009C2B67">
                          <w:pPr>
                            <w:pStyle w:val="Brdtext"/>
                            <w:jc w:val="right"/>
                          </w:pPr>
                          <w:r>
                            <w:fldChar w:fldCharType="begin"/>
                          </w:r>
                          <w:r>
                            <w:instrText xml:space="preserve"> PAGE   \* MERGEFORMAT </w:instrText>
                          </w:r>
                          <w:r>
                            <w:fldChar w:fldCharType="separate"/>
                          </w:r>
                          <w:r w:rsidR="00D67215">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966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BmeV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NtoTYAXljnjhoRuZ4OSiote7FQEfhKcZoQenucd7+mgDhD70Emdr8L9e&#10;u4/2RF3SctbQzBU8/NwIrzgzXy2R+jI/jzzCdDgffyQiMX+qWZ1q7KaeA1Eipw3jZBKjPZq9qD3U&#10;T7QeZjErqYSVlLvguBfn2G0CWi9SzWbJiMbSCby1Sydj6Ahz5OZj+yS86wmMxPw72E+nmLzgcWcb&#10;PYObbZC4mEgege5Q7R+ARjpxv18/cWecnpPVcUlOfwM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wZnl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7E17394" w14:textId="77777777" w:rsidR="00244011" w:rsidRPr="00756E21" w:rsidRDefault="00244011" w:rsidP="009C2B67">
                    <w:pPr>
                      <w:pStyle w:val="Brdtext"/>
                      <w:jc w:val="right"/>
                    </w:pPr>
                    <w:r>
                      <w:fldChar w:fldCharType="begin"/>
                    </w:r>
                    <w:r>
                      <w:instrText xml:space="preserve"> PAGE   \* MERGEFORMAT </w:instrText>
                    </w:r>
                    <w:r>
                      <w:fldChar w:fldCharType="separate"/>
                    </w:r>
                    <w:r w:rsidR="00D67215">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AC5826" w14:textId="77777777" w:rsidR="00244011" w:rsidRDefault="00244011" w:rsidP="00EE1584">
    <w:pPr>
      <w:pStyle w:val="Brdtext"/>
    </w:pPr>
    <w:r>
      <w:rPr>
        <w:noProof/>
        <w:lang w:eastAsia="sv-SE"/>
      </w:rPr>
      <mc:AlternateContent>
        <mc:Choice Requires="wps">
          <w:drawing>
            <wp:anchor distT="0" distB="0" distL="0" distR="0" simplePos="0" relativeHeight="2516167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CB2829"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167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tChAeQIAAGwFAAAOAAAAZHJzL2Uyb0RvYy54bWysVEtv2zAMvg/YfxB0Xx0nT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H52TRpIqH+YXwwRrdnR2PuAXBTWLQsE9vUoC&#10;S2yXASkhme5NYq4ApioXlTHpEJmgro1nW0FvaDCVSB5/WBnLmoJPRuNBCmwhuneRjY1hVOJCn+7Y&#10;YJJwZ1S0Mfab0qwqU5+v5BZSKnvIn6yjlaZUb3Hs7Y9VvcW564M8UmaweHCuKws+dZ+G5whZ+WMP&#10;me7sCfCTvqOI7aqlxgs+Gu0JsIJyR7zw0I1McHJR0estRcB74WlG6MFp7vGOPtoAoQ+9xNka/K/X&#10;7qM9UZe0nDU0cwUPPzfCK87MV0ukvsjPI48wHc7H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EtCh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6CB2829"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23B086" w14:textId="77777777" w:rsidR="00244011" w:rsidRDefault="00244011" w:rsidP="00EE1584">
    <w:pPr>
      <w:pStyle w:val="Brdtext"/>
    </w:pPr>
    <w:r>
      <w:rPr>
        <w:noProof/>
        <w:lang w:eastAsia="sv-SE"/>
      </w:rPr>
      <mc:AlternateContent>
        <mc:Choice Requires="wps">
          <w:drawing>
            <wp:anchor distT="0" distB="0" distL="0" distR="0" simplePos="0" relativeHeight="2516177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2E5A98"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177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oVUH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f8fLQ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6oVU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C2E5A98"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E9EF15" w14:textId="77777777" w:rsidR="00244011" w:rsidRDefault="00244011" w:rsidP="009C2B67">
    <w:pPr>
      <w:pStyle w:val="Brdtext"/>
    </w:pPr>
    <w:r>
      <w:rPr>
        <w:noProof/>
        <w:lang w:eastAsia="sv-SE"/>
      </w:rPr>
      <mc:AlternateContent>
        <mc:Choice Requires="wps">
          <w:drawing>
            <wp:anchor distT="0" distB="0" distL="0" distR="0" simplePos="0" relativeHeight="2516976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9070BF" w14:textId="77777777" w:rsidR="00244011" w:rsidRPr="00756E21" w:rsidRDefault="00244011" w:rsidP="009C2B67">
                          <w:pPr>
                            <w:pStyle w:val="Brdtext"/>
                            <w:jc w:val="right"/>
                          </w:pPr>
                          <w:r>
                            <w:fldChar w:fldCharType="begin"/>
                          </w:r>
                          <w:r>
                            <w:instrText xml:space="preserve"> PAGE   \* MERGEFORMAT </w:instrText>
                          </w:r>
                          <w:r>
                            <w:fldChar w:fldCharType="separate"/>
                          </w:r>
                          <w:r w:rsidR="00D67215">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976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cfSj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O0IsIRyS7zw0I1McHJR0evdiID3wtOM0IPT3OMdfbQBQh96ibMV+N9v&#10;3Ud7oi5pOWto5goefq2FV5yZb5ZIfZ6fRh5hOpyOz4hIzB9rlscau66vgCiR04ZxMonRHs1O1B7q&#10;J1oP85iVVMJKyl1w3IlX2G0CWi9SzefJiMbSCbyxD07G0BHmyM3H9kl41xMYifm3sJtOMX3F4842&#10;egY3XyNxMZE8At2h2j8AjXTifr9+4s44Pierw5KcvQ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nH0o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69070BF" w14:textId="77777777" w:rsidR="00244011" w:rsidRPr="00756E21" w:rsidRDefault="00244011" w:rsidP="009C2B67">
                    <w:pPr>
                      <w:pStyle w:val="Brdtext"/>
                      <w:jc w:val="right"/>
                    </w:pPr>
                    <w:r>
                      <w:fldChar w:fldCharType="begin"/>
                    </w:r>
                    <w:r>
                      <w:instrText xml:space="preserve"> PAGE   \* MERGEFORMAT </w:instrText>
                    </w:r>
                    <w:r>
                      <w:fldChar w:fldCharType="separate"/>
                    </w:r>
                    <w:r w:rsidR="00D67215">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4886D6" w14:textId="77777777" w:rsidR="00244011" w:rsidRDefault="00244011" w:rsidP="00EE1584">
    <w:pPr>
      <w:pStyle w:val="Brdtext"/>
    </w:pPr>
    <w:r>
      <w:rPr>
        <w:noProof/>
        <w:lang w:eastAsia="sv-SE"/>
      </w:rPr>
      <mc:AlternateContent>
        <mc:Choice Requires="wps">
          <w:drawing>
            <wp:anchor distT="0" distB="0" distL="0" distR="0" simplePos="0" relativeHeight="2516188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9430A1"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188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6EH4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FPz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6EH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59430A1"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21799B" w14:textId="77777777" w:rsidR="00244011" w:rsidRDefault="00244011" w:rsidP="00EE1584">
    <w:pPr>
      <w:pStyle w:val="Brdtext"/>
    </w:pPr>
    <w:r>
      <w:rPr>
        <w:noProof/>
        <w:lang w:eastAsia="sv-SE"/>
      </w:rPr>
      <mc:AlternateContent>
        <mc:Choice Requires="wps">
          <w:drawing>
            <wp:anchor distT="0" distB="0" distL="0" distR="0" simplePos="0" relativeHeight="2516198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143F4F"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198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Wg4teQIAAGwFAAAOAAAAZHJzL2Uyb0RvYy54bWysVEtv2zAMvg/YfxB0Xx2nSbYEdYosRYcB&#10;RVusHXpWZKkxJouaxMTOfv0o2Xms66XDLjYlvj995MVlWxu2VT5UYAuenw04U1ZCWdnngn9/vP7w&#10;ibOAwpbCgFUF36nAL+fv3100bqaGsAZTKs8oiA2zxhV8jehmWRbkWtUinIFTlpQafC2Qjv45K71o&#10;KHptsuFgMMka8KXzIFUIdHvVKfk8xddaSbzTOihkpuBUG6avT99V/GbzCzF79sKtK9mXIf6hilpU&#10;lpIeQl0JFGzjq79C1ZX0EEDjmYQ6A60rqVIP1E0+eNHNw1o4lXohcII7wBT+X1h5u31w955h+xla&#10;esAISOPCLNBl7KfVvo5/qpSRniDcHWBTLTJJl+NJfj4ijSRVPsynwwRrdnR2PuAXBTWLQsE9vUoC&#10;S2xvAlJCMt2bxFwBTFVeV8akQ2SCWhrPtoLe0GAqkTz+sDKWNQWfnI8HKbCF6N5FNjaGUYkLfbpj&#10;g0nCnVHRxthvSrOqTH2+kltIqewhf7KOVppSvcWxtz9W9Rbnrg/ySJnB4sG5riz41H0aniNk5Y89&#10;ZLqzJ8BP+o4itquWGi/4+XRPgBWUO+KFh25kgpPXFb3ejQh4LzzNCD04zT3e0UcbIPShlzhbg//1&#10;2n20J+qSlrOGZq7g4edGeMWZ+WqJ1NN8FHmE6TAafyQiMX+qWZ1q7KZeAlEipw3jZBKjPZq9qD3U&#10;T7QeFjErqYSVlLvguBeX2G0CWi9SLRbJiMbSCbyxD07G0BHmyM3H9kl41xMYifm3sJ9OMXvB4842&#10;ega32CBxMZE8At2h2j8AjXTifr9+4s44PSer45Kc/wY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Wg4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3143F4F"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3CFB3A" w14:textId="77777777" w:rsidR="00244011" w:rsidRDefault="00244011" w:rsidP="009C2B67">
    <w:pPr>
      <w:pStyle w:val="Brdtext"/>
    </w:pPr>
    <w:r>
      <w:rPr>
        <w:noProof/>
        <w:lang w:eastAsia="sv-SE"/>
      </w:rPr>
      <mc:AlternateContent>
        <mc:Choice Requires="wps">
          <w:drawing>
            <wp:anchor distT="0" distB="0" distL="0" distR="0" simplePos="0" relativeHeight="2516986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B63ABF" w14:textId="77777777" w:rsidR="00244011" w:rsidRPr="00756E21" w:rsidRDefault="00244011" w:rsidP="009C2B67">
                          <w:pPr>
                            <w:pStyle w:val="Brdtext"/>
                            <w:jc w:val="right"/>
                          </w:pPr>
                          <w:r>
                            <w:fldChar w:fldCharType="begin"/>
                          </w:r>
                          <w:r>
                            <w:instrText xml:space="preserve"> PAGE   \* MERGEFORMAT </w:instrText>
                          </w:r>
                          <w:r>
                            <w:fldChar w:fldCharType="separate"/>
                          </w:r>
                          <w:r w:rsidR="00D67215">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986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5fm5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4JsIRyR7zw0I1McPKmote7FQEfhKcZoQenucd7+mgDhD70Emdr8L9e&#10;u4/2RF3SctbQzBU8/NwIrzgzXy2R+iIfRR5hOozGH4lIzJ9qlqcau6kXQJTIacM4mcRoj2Yvag/1&#10;M62HecxKKmEl5S447sUFdpuA1otU83kyorF0Am/to5MxdIQ5cvOpfRb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eX5u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5B63ABF" w14:textId="77777777" w:rsidR="00244011" w:rsidRPr="00756E21" w:rsidRDefault="00244011" w:rsidP="009C2B67">
                    <w:pPr>
                      <w:pStyle w:val="Brdtext"/>
                      <w:jc w:val="right"/>
                    </w:pPr>
                    <w:r>
                      <w:fldChar w:fldCharType="begin"/>
                    </w:r>
                    <w:r>
                      <w:instrText xml:space="preserve"> PAGE   \* MERGEFORMAT </w:instrText>
                    </w:r>
                    <w:r>
                      <w:fldChar w:fldCharType="separate"/>
                    </w:r>
                    <w:r w:rsidR="00D67215">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697D16" w14:textId="77777777" w:rsidR="00244011" w:rsidRDefault="00244011" w:rsidP="00EE1584">
    <w:pPr>
      <w:pStyle w:val="Brdtext"/>
    </w:pPr>
    <w:r>
      <w:rPr>
        <w:noProof/>
        <w:lang w:eastAsia="sv-SE"/>
      </w:rPr>
      <mc:AlternateContent>
        <mc:Choice Requires="wps">
          <w:drawing>
            <wp:anchor distT="0" distB="0" distL="0" distR="0" simplePos="0" relativeHeight="2516208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209856"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208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V7Zs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4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aV7Z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8209856"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E3F0ED" w14:textId="77777777" w:rsidR="00244011" w:rsidRDefault="00244011" w:rsidP="00EE1584">
    <w:pPr>
      <w:pStyle w:val="Brdtext"/>
    </w:pPr>
    <w:r>
      <w:rPr>
        <w:noProof/>
        <w:lang w:eastAsia="sv-SE"/>
      </w:rPr>
      <mc:AlternateContent>
        <mc:Choice Requires="wps">
          <w:drawing>
            <wp:anchor distT="0" distB="0" distL="0" distR="0" simplePos="0" relativeHeight="2516218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743C5C"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218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Qssr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kQss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3743C5C"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A573AF9" w14:textId="77777777" w:rsidR="00244011" w:rsidRDefault="00244011" w:rsidP="009C2B67">
    <w:pPr>
      <w:pStyle w:val="Brdtext"/>
    </w:pPr>
    <w:r>
      <w:rPr>
        <w:noProof/>
        <w:lang w:eastAsia="sv-SE"/>
      </w:rPr>
      <mc:AlternateContent>
        <mc:Choice Requires="wps">
          <w:drawing>
            <wp:anchor distT="0" distB="0" distL="0" distR="0" simplePos="0" relativeHeight="2516997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3A5FE6" w14:textId="77777777" w:rsidR="00244011" w:rsidRPr="00756E21" w:rsidRDefault="00244011" w:rsidP="009C2B67">
                          <w:pPr>
                            <w:pStyle w:val="Brdtext"/>
                            <w:jc w:val="right"/>
                          </w:pPr>
                          <w:r>
                            <w:fldChar w:fldCharType="begin"/>
                          </w:r>
                          <w:r>
                            <w:instrText xml:space="preserve"> PAGE   \* MERGEFORMAT </w:instrText>
                          </w:r>
                          <w:r>
                            <w:fldChar w:fldCharType="separate"/>
                          </w:r>
                          <w:r w:rsidR="00D67215">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997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kmqPeQIAAGwFAAAOAAAAZHJzL2Uyb0RvYy54bWysVN1P2zAQf5+0/8Hy+5qmFBgVKeqKmCYh&#10;QCsTz65j02iOz7OvTbq/nrOTfozxwrSX5Oz7/vl3d3nV1oZtlA8V2ILngyFnykooK/tc8B+PN58+&#10;cxZQ2FIYsKrgWxX41fTjh8vGTdQIVmBK5RkFsWHSuIKvEN0ky4JcqVqEAThlSanB1wLp6J+z0ouG&#10;otcmGw2HZ1kDvnQepAqBbq87JZ+m+ForifdaB4XMFJxqw/T16buM32x6KSbPXrhVJfsyxD9UUYvK&#10;UtJ9qGuBgq199VeoupIeAmgcSKgz0LqSKvVA3eTDV90sVsKp1AuBE9wepvD/wsq7zcI9eIbtF2jp&#10;ASMgjQuTQJexn1b7Ov6pUkZ6gnC7h021yCRdnp7lJ2PSSFLlo/xilGDNDs7OB/yqoGZRKLinV0lg&#10;ic1tQEpIpjuTmCuAqcqbyph0iExQc+PZRtAbGkwlkscfVsaypuBnJ6fDFNhCdO8iGxvDqMSFPt2h&#10;wSTh1qhoY+x3pVlVpj7fyC2kVHafP1lHK02p3uPY2x+qeo9z1wd5pMxgce9cVxZ86j4NzwGy8ucO&#10;Mt3ZE+BHfUcR22VLjRd8fL4jwBLKLfHCQzcywcmbil7vVgR8EJ5mhB6c5h7v6aMNEPrQS5ytwP9+&#10;6z7aE3VJy1lDM1fw8GstvOLMfLNE6ot8HHmE6TA+PSciMX+sWR5r7LqeA1Eipw3jZBKjPZqdqD3U&#10;T7QeZjErqYSVlLvguBPn2G0CWi9SzWbJiMbSCby1Cydj6Ahz5OZj+yS86wmMxPw72E2nmLzicWcb&#10;PYObrZG4mEgege5Q7R+ARjpxv18/cWccn5PVYU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JJqj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73A5FE6" w14:textId="77777777" w:rsidR="00244011" w:rsidRPr="00756E21" w:rsidRDefault="00244011" w:rsidP="009C2B67">
                    <w:pPr>
                      <w:pStyle w:val="Brdtext"/>
                      <w:jc w:val="right"/>
                    </w:pPr>
                    <w:r>
                      <w:fldChar w:fldCharType="begin"/>
                    </w:r>
                    <w:r>
                      <w:instrText xml:space="preserve"> PAGE   \* MERGEFORMAT </w:instrText>
                    </w:r>
                    <w:r>
                      <w:fldChar w:fldCharType="separate"/>
                    </w:r>
                    <w:r w:rsidR="00D67215">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C2876B" w14:textId="77777777" w:rsidR="00244011" w:rsidRDefault="00244011" w:rsidP="00EE1584">
    <w:pPr>
      <w:pStyle w:val="Brdtext"/>
    </w:pPr>
    <w:r>
      <w:rPr>
        <w:noProof/>
        <w:lang w:eastAsia="sv-SE"/>
      </w:rPr>
      <mc:AlternateContent>
        <mc:Choice Requires="wps">
          <w:drawing>
            <wp:anchor distT="0" distB="0" distL="0" distR="0" simplePos="0" relativeHeight="2516229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3AD741"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229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C9/UeQIAAGwFAAAOAAAAZHJzL2Uyb0RvYy54bWysVN1P2zAQf5+0/8Hy+5qmFAYVKeqKmCYh&#10;QCsTz65j02iOz7OvTbq/nrOTfozxwrSX5Oz7/vl3d3nV1oZtlA8V2ILngyFnykooK/tc8B+PN5/O&#10;OQsobCkMWFXwrQr8avrxw2XjJmoEKzCl8oyC2DBpXMFXiG6SZUGuVC3CAJyypNTga4F09M9Z6UVD&#10;0WuTjYbDs6wBXzoPUoVAt9edkk9TfK2VxHutg0JmCk61Yfr69F3Gbza9FJNnL9yqkn0Z4h+qqEVl&#10;Kek+1LVAwda++itUXUkPATQOJNQZaF1JlXqgbvLhq24WK+FU6oXACW4PU/h/YeXdZuEePMP2C7T0&#10;gBGQxoVJoMvYT6t9Hf9UKSM9Qbjdw6ZaZJIuT8/ykzFpJKnyUX4xSrBmB2fnA35VULMoFNzTqySw&#10;xOY2ICUk051JzBXAVOVNZUw6RCaoufFsI+gNDaYSyeMPK2NZU/Czk9NhCmwhuneRjY1hVOJCn+7Q&#10;YJJwa1S0Mfa70qwqU59v5BZSKrvPn6yjlaZU73Hs7Q9Vvce564M8UmawuHeuKws+dZ+G5wBZ+XMH&#10;me7sCfCjvqOI7bKlxgs+Pt8RYAnllnjhoRuZ4ORNRa93KwI+CE8zQg9Oc4/39NEGCH3oJc5W4H+/&#10;dR/tibqk5ayhmSt4+LUWXnFmvlki9UU+jjzCdBiffiY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nC9/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63AD741"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DBC32C" w14:textId="77777777" w:rsidR="00244011" w:rsidRDefault="00244011" w:rsidP="00EE1584">
    <w:pPr>
      <w:pStyle w:val="Brdtext"/>
    </w:pPr>
    <w:r>
      <w:rPr>
        <w:noProof/>
        <w:lang w:eastAsia="sv-SE"/>
      </w:rPr>
      <mc:AlternateContent>
        <mc:Choice Requires="wps">
          <w:drawing>
            <wp:anchor distT="0" distB="0" distL="0" distR="0" simplePos="0" relativeHeight="2516239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9335F3"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239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uZAB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E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YuZA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99335F3"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89594F" w14:textId="77777777" w:rsidR="00244011" w:rsidRDefault="00244011" w:rsidP="009C2B67">
    <w:pPr>
      <w:pStyle w:val="Brdtext"/>
    </w:pPr>
    <w:r>
      <w:rPr>
        <w:noProof/>
        <w:lang w:eastAsia="sv-SE"/>
      </w:rPr>
      <mc:AlternateContent>
        <mc:Choice Requires="wps">
          <w:drawing>
            <wp:anchor distT="0" distB="0" distL="0" distR="0" simplePos="0" relativeHeight="2517007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F3C89D" w14:textId="77777777" w:rsidR="00244011" w:rsidRPr="00756E21" w:rsidRDefault="00244011" w:rsidP="009C2B67">
                          <w:pPr>
                            <w:pStyle w:val="Brdtext"/>
                            <w:jc w:val="right"/>
                          </w:pPr>
                          <w:r>
                            <w:fldChar w:fldCharType="begin"/>
                          </w:r>
                          <w:r>
                            <w:instrText xml:space="preserve"> PAGE   \* MERGEFORMAT </w:instrText>
                          </w:r>
                          <w:r>
                            <w:fldChar w:fldCharType="separate"/>
                          </w:r>
                          <w:r w:rsidR="00D67215">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7007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xpZ5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HUytGeACsod8QLD93IBCcXFXXvVgR8EJ5mhBpOc4/39NEGCH3oJc7W4H+9&#10;dh/tibqk5ayhmSt4+LkRXnFmvloi9UV+HnmE6XA+/khEYv5UszrV2E19DUSJnDaMk0mM9mj2ovZQ&#10;P9F6mMespBJWUu6C4168xm4T0HqRaj5PRjSWTuCtXToZQ0eYIzcf2yfhXU9gJObfwX46xfQFjzvb&#10;6BncfIPExUTyCHSHat8AGunE/X79xJ1xek5WxyU5+w0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saWe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4F3C89D" w14:textId="77777777" w:rsidR="00244011" w:rsidRPr="00756E21" w:rsidRDefault="00244011" w:rsidP="009C2B67">
                    <w:pPr>
                      <w:pStyle w:val="Brdtext"/>
                      <w:jc w:val="right"/>
                    </w:pPr>
                    <w:r>
                      <w:fldChar w:fldCharType="begin"/>
                    </w:r>
                    <w:r>
                      <w:instrText xml:space="preserve"> PAGE   \* MERGEFORMAT </w:instrText>
                    </w:r>
                    <w:r>
                      <w:fldChar w:fldCharType="separate"/>
                    </w:r>
                    <w:r w:rsidR="00D67215">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F833A1" w14:textId="77777777" w:rsidR="00244011" w:rsidRDefault="00244011" w:rsidP="00EE1584">
    <w:pPr>
      <w:pStyle w:val="Brdtext"/>
    </w:pPr>
    <w:r>
      <w:rPr>
        <w:noProof/>
        <w:lang w:eastAsia="sv-SE"/>
      </w:rPr>
      <mc:AlternateContent>
        <mc:Choice Requires="wps">
          <w:drawing>
            <wp:anchor distT="0" distB="0" distL="0" distR="0" simplePos="0" relativeHeight="2516249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161F73"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249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dNms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K8/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FdNm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F161F73"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E340C4" w14:textId="77777777" w:rsidR="00244011" w:rsidRDefault="00244011" w:rsidP="00EE1584">
    <w:pPr>
      <w:pStyle w:val="Brdtext"/>
    </w:pPr>
    <w:r>
      <w:rPr>
        <w:noProof/>
        <w:lang w:eastAsia="sv-SE"/>
      </w:rPr>
      <mc:AlternateContent>
        <mc:Choice Requires="wps">
          <w:drawing>
            <wp:anchor distT="0" distB="0" distL="0" distR="0" simplePos="0" relativeHeight="2516259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76C012"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259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YaTr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K0d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7YaT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376C012"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BA3AC6" w14:textId="77777777" w:rsidR="00244011" w:rsidRDefault="00244011" w:rsidP="009C2B67">
    <w:pPr>
      <w:pStyle w:val="Brdtext"/>
    </w:pPr>
    <w:r>
      <w:rPr>
        <w:noProof/>
        <w:lang w:eastAsia="sv-SE"/>
      </w:rPr>
      <mc:AlternateContent>
        <mc:Choice Requires="wps">
          <w:drawing>
            <wp:anchor distT="0" distB="0" distL="0" distR="0" simplePos="0" relativeHeight="2517017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A5036A" w14:textId="77777777" w:rsidR="00244011" w:rsidRPr="00756E21" w:rsidRDefault="00244011" w:rsidP="009C2B67">
                          <w:pPr>
                            <w:pStyle w:val="Brdtext"/>
                            <w:jc w:val="right"/>
                          </w:pPr>
                          <w:r>
                            <w:fldChar w:fldCharType="begin"/>
                          </w:r>
                          <w:r>
                            <w:instrText xml:space="preserve"> PAGE   \* MERGEFORMAT </w:instrText>
                          </w:r>
                          <w:r>
                            <w:fldChar w:fldCharType="separate"/>
                          </w:r>
                          <w:r w:rsidR="00D67215">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7017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sQVP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xaeb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7EFT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FA5036A" w14:textId="77777777" w:rsidR="00244011" w:rsidRPr="00756E21" w:rsidRDefault="00244011" w:rsidP="009C2B67">
                    <w:pPr>
                      <w:pStyle w:val="Brdtext"/>
                      <w:jc w:val="right"/>
                    </w:pPr>
                    <w:r>
                      <w:fldChar w:fldCharType="begin"/>
                    </w:r>
                    <w:r>
                      <w:instrText xml:space="preserve"> PAGE   \* MERGEFORMAT </w:instrText>
                    </w:r>
                    <w:r>
                      <w:fldChar w:fldCharType="separate"/>
                    </w:r>
                    <w:r w:rsidR="00D67215">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268ACB" w14:textId="77777777" w:rsidR="00244011" w:rsidRDefault="00244011" w:rsidP="00EE1584">
    <w:pPr>
      <w:pStyle w:val="Brdtext"/>
    </w:pPr>
    <w:r>
      <w:rPr>
        <w:noProof/>
        <w:lang w:eastAsia="sv-SE"/>
      </w:rPr>
      <mc:AlternateContent>
        <mc:Choice Requires="wps">
          <w:drawing>
            <wp:anchor distT="0" distB="0" distL="0" distR="0" simplePos="0" relativeHeight="2516270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37EC22"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270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KLAU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y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4KLA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537EC22"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9BEE84" w14:textId="77777777" w:rsidR="00244011" w:rsidRDefault="00244011" w:rsidP="00EE1584">
    <w:pPr>
      <w:pStyle w:val="Brdtext"/>
    </w:pPr>
    <w:r>
      <w:rPr>
        <w:noProof/>
        <w:lang w:eastAsia="sv-SE"/>
      </w:rPr>
      <mc:AlternateContent>
        <mc:Choice Requires="wps">
          <w:drawing>
            <wp:anchor distT="0" distB="0" distL="0" distR="0" simplePos="0" relativeHeight="2516280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72F1AE"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280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mv/B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K8d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Hmv/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272F1AE"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580BD9" w14:textId="77777777" w:rsidR="00244011" w:rsidRDefault="00244011" w:rsidP="009C2B67">
    <w:pPr>
      <w:pStyle w:val="Brdtext"/>
    </w:pPr>
    <w:r>
      <w:rPr>
        <w:noProof/>
        <w:lang w:eastAsia="sv-SE"/>
      </w:rPr>
      <mc:AlternateContent>
        <mc:Choice Requires="wps">
          <w:drawing>
            <wp:anchor distT="0" distB="0" distL="0" distR="0" simplePos="0" relativeHeight="25170278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7BB7DB" w14:textId="77777777" w:rsidR="00244011" w:rsidRPr="00756E21" w:rsidRDefault="00244011" w:rsidP="009C2B67">
                          <w:pPr>
                            <w:pStyle w:val="Brdtext"/>
                            <w:jc w:val="right"/>
                          </w:pPr>
                          <w:r>
                            <w:fldChar w:fldCharType="begin"/>
                          </w:r>
                          <w:r>
                            <w:instrText xml:space="preserve"> PAGE   \* MERGEFORMAT </w:instrText>
                          </w:r>
                          <w:r>
                            <w:fldChar w:fldCharType="separate"/>
                          </w:r>
                          <w:r w:rsidR="00D67215">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9" type="#_x0000_t202" style="position:absolute;left:0;text-align:left;margin-left:5.4pt;margin-top:610.95pt;width:44.2pt;height:9.6pt;z-index:2517027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pVbieA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cUJwtCfACsod8cJDNzLByUVFr3crAj4ITzNCD05zj/f00QYIfeglztbgf712&#10;H+2JuqTlrKGZK3j4uRFecWa+WiL1RX4eeYTpcD7+SERi/lSzOtXYTX0NRImcNoyTSYz2aPai9lA/&#10;0XqYx6ykElZS7oLjXrzGbhPQepFqPk9GNJZO4K1dOhlDR5gjNx/bJ+FdT2Ak5t/BfjrF9AWPO9vo&#10;Gdx8g8TFRPIIdIdq/wA00on7/fqJO+P0nKyOS3L2Gw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apVbi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257BB7DB" w14:textId="77777777" w:rsidR="00244011" w:rsidRPr="00756E21" w:rsidRDefault="00244011" w:rsidP="009C2B67">
                    <w:pPr>
                      <w:pStyle w:val="Brdtext"/>
                      <w:jc w:val="right"/>
                    </w:pPr>
                    <w:r>
                      <w:fldChar w:fldCharType="begin"/>
                    </w:r>
                    <w:r>
                      <w:instrText xml:space="preserve"> PAGE   \* MERGEFORMAT </w:instrText>
                    </w:r>
                    <w:r>
                      <w:fldChar w:fldCharType="separate"/>
                    </w:r>
                    <w:r w:rsidR="00D67215">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BABB18" w14:textId="77777777" w:rsidR="00244011" w:rsidRDefault="00244011" w:rsidP="00EE1584">
    <w:pPr>
      <w:pStyle w:val="Brdtext"/>
    </w:pPr>
    <w:r>
      <w:rPr>
        <w:noProof/>
        <w:lang w:eastAsia="sv-SE"/>
      </w:rPr>
      <mc:AlternateContent>
        <mc:Choice Requires="wps">
          <w:drawing>
            <wp:anchor distT="0" distB="0" distL="0" distR="0" simplePos="0" relativeHeight="2516290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083B93"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6290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Fxk3eA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jgngArKHfECw/dyAQnFxW93q0I+CA8zQg9OM093tNHGyD0oZc4W4P/9dp9&#10;tCfqkpazhmau4OHnRnjFmflqidQX+XnkEabD+fgjEYn5U83qVGM39TUQJXLaME4mMdqj2YvaQ/1E&#10;62Ees5JKWEm5C4578Rq7TUDrRar5PBnRWDqBt3bpZAwdYY7cfGyfhHc9gZGYfwf76RTTFzzubKNn&#10;cPMNEhcTySPQHar9A9BIJ+736yfujNNzsjouydlv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KUXGTd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23083B93"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8439E1" w14:textId="77777777" w:rsidR="00244011" w:rsidRDefault="00244011" w:rsidP="00EE1584">
    <w:pPr>
      <w:pStyle w:val="Brdtext"/>
    </w:pPr>
    <w:r>
      <w:rPr>
        <w:noProof/>
        <w:lang w:eastAsia="sv-SE"/>
      </w:rPr>
      <mc:AlternateContent>
        <mc:Choice Requires="wps">
          <w:drawing>
            <wp:anchor distT="0" distB="0" distL="0" distR="0" simplePos="0" relativeHeight="2516300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E1F419"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6300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AmRweA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nB0Z4ASyh3xAsP3cgEJ28qer1bEfBBeJoRenCae7ynjzZA6EMvcbYG/+u1&#10;+2hP1CUtZw3NXMHDz43wijPz1RKpL/JR5BGmw2j8kYjE/Klmeaqxm3oBRImcNoyTSYz2aPai9lA/&#10;03qYx6ykElZS7oLjXlxgtwlovUg1nycjGksn8NY+OhlDR5gjN5/aZ+FdT2Ak5t/BfjrF9AWPO9vo&#10;Gdx8g8TFRPIIdIdq/wA00on7/fqJO+P0nKyOS3L2G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BsCZHB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06E1F419"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CB8735" w14:textId="77777777" w:rsidR="00244011" w:rsidRDefault="00244011" w:rsidP="009C2B67">
    <w:pPr>
      <w:pStyle w:val="Brdtext"/>
    </w:pPr>
    <w:r>
      <w:rPr>
        <w:noProof/>
        <w:lang w:eastAsia="sv-SE"/>
      </w:rPr>
      <mc:AlternateContent>
        <mc:Choice Requires="wps">
          <w:drawing>
            <wp:anchor distT="0" distB="0" distL="0" distR="0" simplePos="0" relativeHeight="25170380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01ECE9" w14:textId="77777777" w:rsidR="00244011" w:rsidRPr="00756E21" w:rsidRDefault="00244011" w:rsidP="009C2B67">
                          <w:pPr>
                            <w:pStyle w:val="Brdtext"/>
                            <w:jc w:val="right"/>
                          </w:pPr>
                          <w:r>
                            <w:fldChar w:fldCharType="begin"/>
                          </w:r>
                          <w:r>
                            <w:instrText xml:space="preserve"> PAGE   \* MERGEFORMAT </w:instrText>
                          </w:r>
                          <w:r>
                            <w:fldChar w:fldCharType="separate"/>
                          </w:r>
                          <w:r w:rsidR="00D67215">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4" type="#_x0000_t202" style="position:absolute;left:0;text-align:left;margin-left:5.4pt;margin-top:610.95pt;width:44.2pt;height:9.6pt;z-index:2517038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0sXUeA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TgiebwmwgGpDvPDQj0xw8qam17sVAR+EpxmhB6e5x3v6aAOEPgwSZ0vwv9+6&#10;j/ZEXdJy1tLMlTz8WgmvODPfLJH6Ij+JPMJ0ODk9JyIxf6hZHGrsqrkCokROG8bJJEZ7NFtRe2ie&#10;aD3MYlZSCSspd8lxK15hvwlovUg1myUjGksn8NbOnYyhI8yRm4/dk/BuIDAS8+9gO52ieMXj3jZ6&#10;BjdbIXExkTwC3aM6PACNdOL+sH7izjg8J6v9kpy+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b0sXU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3601ECE9" w14:textId="77777777" w:rsidR="00244011" w:rsidRPr="00756E21" w:rsidRDefault="00244011" w:rsidP="009C2B67">
                    <w:pPr>
                      <w:pStyle w:val="Brdtext"/>
                      <w:jc w:val="right"/>
                    </w:pPr>
                    <w:r>
                      <w:fldChar w:fldCharType="begin"/>
                    </w:r>
                    <w:r>
                      <w:instrText xml:space="preserve"> PAGE   \* MERGEFORMAT </w:instrText>
                    </w:r>
                    <w:r>
                      <w:fldChar w:fldCharType="separate"/>
                    </w:r>
                    <w:r w:rsidR="00D67215">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D420C4" w14:textId="77777777" w:rsidR="00244011" w:rsidRDefault="00244011" w:rsidP="00EE1584">
    <w:pPr>
      <w:pStyle w:val="Brdtext"/>
    </w:pPr>
    <w:r>
      <w:rPr>
        <w:noProof/>
        <w:lang w:eastAsia="sv-SE"/>
      </w:rPr>
      <mc:AlternateContent>
        <mc:Choice Requires="wps">
          <w:drawing>
            <wp:anchor distT="0" distB="0" distL="0" distR="0" simplePos="0" relativeHeight="2516311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524333"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5" type="#_x0000_t202" style="position:absolute;left:0;text-align:left;margin-left:393pt;margin-top:611.25pt;width:44.2pt;height:9.6pt;z-index:2516311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S3CPeA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cULwbEuABVQb4oWHfmSCk9c1vd6NCHgvPM0IPTjNPd7RRxsg9GGQOFuC//3W&#10;fbQn6pKWs5ZmruTh10p4xZn5ZonU5/lx5BGmw/HJZyIS84eaxaHGrpo5ECVy2jBOJjHao9mK2kPz&#10;ROthFrOSSlhJuUuOW3GO/Sag9SLVbJaMaCydwBv74GQMHWGO3HzsnoR3A4GRmH8L2+kUxSse97bR&#10;M7jZComLieQR6B7V4QFopBP3h/UTd8bhOVntl+T0B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NhLcI9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D524333"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3BD963" w14:textId="77777777" w:rsidR="00244011" w:rsidRDefault="00244011" w:rsidP="00EE1584">
    <w:pPr>
      <w:pStyle w:val="Brdtext"/>
    </w:pPr>
    <w:r>
      <w:rPr>
        <w:noProof/>
        <w:lang w:eastAsia="sv-SE"/>
      </w:rPr>
      <mc:AlternateContent>
        <mc:Choice Requires="wps">
          <w:drawing>
            <wp:anchor distT="0" distB="0" distL="0" distR="0" simplePos="0" relativeHeight="2516321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96CA73"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6" type="#_x0000_t202" style="position:absolute;left:0;text-align:left;margin-left:393pt;margin-top:611.25pt;width:44.2pt;height:9.6pt;z-index:2516321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T9a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nB8Z4AKyh3xAsP3cgEJxcVvd6tCPggPM0IPTjNPd7TRxsg9KGXOFuD//Xa&#10;fbQn6pKWs4ZmruDh50Z4xZn5aonU4/wi8gjT4WL0kYjE/Klmdaqxm/oaiBI5bRgnkxjt0exF7aF+&#10;ovUwj1lJJayk3AXHvXiN3Sag9SLVfJ6MaCydwFu7dDKGjjBHbj62T8K7nsBIzL+D/XSKyQsed7bR&#10;M7j5BomLieQR6A7V/gFopBP3+/UTd8bpOVkdl+TsN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n+T9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296CA73"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2550AE" w14:textId="77777777" w:rsidR="00244011" w:rsidRDefault="00244011" w:rsidP="009C2B67">
    <w:pPr>
      <w:pStyle w:val="Brdtext"/>
    </w:pPr>
    <w:r>
      <w:rPr>
        <w:noProof/>
        <w:lang w:eastAsia="sv-SE"/>
      </w:rPr>
      <mc:AlternateContent>
        <mc:Choice Requires="wps">
          <w:drawing>
            <wp:anchor distT="0" distB="0" distL="0" distR="0" simplePos="0" relativeHeight="2517048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280086" w14:textId="77777777" w:rsidR="00244011" w:rsidRPr="00756E21" w:rsidRDefault="00244011" w:rsidP="009C2B67">
                          <w:pPr>
                            <w:pStyle w:val="Brdtext"/>
                            <w:jc w:val="right"/>
                          </w:pPr>
                          <w:r>
                            <w:fldChar w:fldCharType="begin"/>
                          </w:r>
                          <w:r>
                            <w:instrText xml:space="preserve"> PAGE   \* MERGEFORMAT </w:instrText>
                          </w:r>
                          <w:r>
                            <w:fldChar w:fldCharType="separate"/>
                          </w:r>
                          <w:r w:rsidR="00D67215">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9" type="#_x0000_t202" style="position:absolute;left:0;text-align:left;margin-left:5.4pt;margin-top:610.95pt;width:44.2pt;height:9.6pt;z-index:2517048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hjki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8ZYAC6g2xAsP/cgEJ29qer1bEfBBeJoRenCae7ynjzZA6MMgcbYE//ut&#10;+2hP1CUtZy3NXMnDr5XwijPzzRKpL/KTyCNMh5PTcyIS84eaxaHGrporIErktGGcTGK0R7MVtYfm&#10;idbDLGYllbCScpcct+IV9puA1otUs1kyorF0Am/t3MkYOsIcufnYPQnvBgIjMf8OttMpilc87m2j&#10;Z3CzFRIXE8kj0D2qwwPQSCfuD+sn7ozDc7LaL8npC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xYY5I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4280086" w14:textId="77777777" w:rsidR="00244011" w:rsidRPr="00756E21" w:rsidRDefault="00244011" w:rsidP="009C2B67">
                    <w:pPr>
                      <w:pStyle w:val="Brdtext"/>
                      <w:jc w:val="right"/>
                    </w:pPr>
                    <w:r>
                      <w:fldChar w:fldCharType="begin"/>
                    </w:r>
                    <w:r>
                      <w:instrText xml:space="preserve"> PAGE   \* MERGEFORMAT </w:instrText>
                    </w:r>
                    <w:r>
                      <w:fldChar w:fldCharType="separate"/>
                    </w:r>
                    <w:r w:rsidR="00D67215">
                      <w:rPr>
                        <w:noProof/>
                      </w:rPr>
                      <w:t>2</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A25830" w14:textId="77777777" w:rsidR="00244011" w:rsidRDefault="00244011" w:rsidP="00EE1584">
    <w:pPr>
      <w:pStyle w:val="Brdtext"/>
    </w:pPr>
    <w:r>
      <w:rPr>
        <w:noProof/>
        <w:lang w:eastAsia="sv-SE"/>
      </w:rPr>
      <mc:AlternateContent>
        <mc:Choice Requires="wps">
          <w:drawing>
            <wp:anchor distT="0" distB="0" distL="0" distR="0" simplePos="0" relativeHeight="2516331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EEA8E6"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0" type="#_x0000_t202" style="position:absolute;left:0;text-align:left;margin-left:393pt;margin-top:611.25pt;width:44.2pt;height:9.6pt;z-index:2516331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NHb3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ewIsIRyS7zw0I1McHJR0evdiID3wtOM0IPT3OMdfbQBQh96ibMV+N9v&#10;3Ud7oi5pOWto5goefq2FV5yZb5ZIfZ6fRh5hOpyOz4h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6NHb3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7EEA8E6"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CDD305" w14:textId="77777777" w:rsidR="00244011" w:rsidRDefault="00244011" w:rsidP="00EE1584">
    <w:pPr>
      <w:pStyle w:val="Brdtext"/>
    </w:pPr>
    <w:r>
      <w:rPr>
        <w:noProof/>
        <w:lang w:eastAsia="sv-SE"/>
      </w:rPr>
      <mc:AlternateContent>
        <mc:Choice Requires="wps">
          <w:drawing>
            <wp:anchor distT="0" distB="0" distL="0" distR="0" simplePos="0" relativeHeight="2516341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17F96E"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1" type="#_x0000_t202" style="position:absolute;left:0;text-align:left;margin-left:393pt;margin-top:611.25pt;width:44.2pt;height:9.6pt;z-index:2516341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IQuweQIAAGwFAAAOAAAAZHJzL2Uyb0RvYy54bWysVN1P2zAQf5+0/8Hy+5qmFBgVKeqKmCYh&#10;QCsTz65j02iOz7OvTbq/nrOTfozxwrSX5Oz7/vl3d3nV1oZtlA8V2ILngyFnykooK/tc8B+PN58+&#10;cxZQ2FIYsKrgWxX41fTjh8vGTdQIVmBK5RkFsWHSuIKvEN0ky4JcqVqEAThlSanB1wLp6J+z0ouG&#10;otcmGw2HZ1kDvnQepAqBbq87JZ+m+ForifdaB4XMFJxqw/T16buM32x6KSbPXrhVJfsyxD9UUYvK&#10;UtJ9qGuBgq199VeoupIeAmgcSKgz0LqSKvVA3eTDV90sVsKp1AuBE9wepvD/wsq7zcI9eIbtF2jp&#10;ASMgjQuTQJexn1b7Ov6pUkZ6gnC7h021yCRdnp7lJ2PSSFLlo/xilGDNDs7OB/yqoGZRKLinV0lg&#10;ic1tQEpIpjuTmCuAqcqbyph0iExQc+PZRtAbGkwlkscfVsaypuBnJ6fDFNhCdO8iGxvDqMSFPt2h&#10;wSTh1qhoY+x3pVlVpj7fyC2kVHafP1lHK02p3uPY2x+qeo9z1wd5pMxgce9cVxZ86j4NzwGy8ucO&#10;Mt3ZE+BHfUcR22VLjRf8fLwjwBLKLfHCQzcywcmbil7vVgR8EJ5mhB6c5h7v6aMNEPrQS5ytwP9+&#10;6z7aE3VJy1lDM1fw8GstvOLMfLNE6ot8HHmE6TA+PSc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EIQuw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117F96E"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v:textbox>
              <w10:wrap type="square" anchorx="page" anchory="page"/>
            </v:shape>
          </w:pict>
        </mc:Fallback>
      </mc:AlternateContent>
    </w:r>
    <w:r>
      <w:t xml:space="preserve"> </w: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0D8D99" w14:textId="77777777" w:rsidR="00244011" w:rsidRDefault="00244011" w:rsidP="009C2B67">
    <w:pPr>
      <w:pStyle w:val="Brdtext"/>
    </w:pPr>
    <w:r>
      <w:rPr>
        <w:noProof/>
        <w:lang w:eastAsia="sv-SE"/>
      </w:rPr>
      <mc:AlternateContent>
        <mc:Choice Requires="wps">
          <w:drawing>
            <wp:anchor distT="0" distB="0" distL="0" distR="0" simplePos="0" relativeHeight="2517058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6333BA" w14:textId="77777777" w:rsidR="00244011" w:rsidRPr="00756E21" w:rsidRDefault="00244011" w:rsidP="009C2B67">
                          <w:pPr>
                            <w:pStyle w:val="Brdtext"/>
                            <w:jc w:val="right"/>
                          </w:pPr>
                          <w:r>
                            <w:fldChar w:fldCharType="begin"/>
                          </w:r>
                          <w:r>
                            <w:instrText xml:space="preserve"> PAGE   \* MERGEFORMAT </w:instrText>
                          </w:r>
                          <w:r>
                            <w:fldChar w:fldCharType="separate"/>
                          </w:r>
                          <w:r w:rsidR="00D67215">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4" type="#_x0000_t202" style="position:absolute;left:0;text-align:left;margin-left:5.4pt;margin-top:610.95pt;width:44.2pt;height:9.6pt;z-index:2517058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8aoUeQIAAGwFAAAOAAAAZHJzL2Uyb0RvYy54bWysVMlu2zAQvRfoPxC817KcrREiB66DFAWC&#10;JGhS5ExTZCyU4rDk2JL79RlS8tI0lxS9SEPO/vhmLi67xrC18qEGW/J8NOZMWQlVbZ9L/uPx+tNn&#10;zgIKWwkDVpV8owK/nH78cNG6Qk1gCaZSnlEQG4rWlXyJ6IosC3KpGhFG4JQlpQbfCKSjf84qL1qK&#10;3phsMh6fZi34ynmQKgS6veqVfJria60k3mkdFDJTcqoN09en7yJ+s+mFKJ69cMtaDmWIf6iiEbWl&#10;pLtQVwIFW/n6r1BNLT0E0DiS0GSgdS1V6oG6ycevunlYCqdSLwROcDuYwv8LK2/XD+7eM+y+QEcP&#10;GAFpXSgCXcZ+Ou2b+KdKGekJws0ONtUhk3R5cpofHZNGkiqf5OeTBGu2d3Y+4FcFDYtCyT29SgJL&#10;rG8CUkIy3ZrEXAFMXV3XxqRDZIKaG8/Wgt7QYCqRPP6wMpa1JT89OhmnwBaiex/Z2BhGJS4M6fYN&#10;Jgk3RkUbY78rzeoq9flGbiGlsrv8yTpaaUr1HsfBfl/Ve5z7PsgjZQaLO+emtuBT92l49pBVP7eQ&#10;6d6eAD/oO4rYLTpqvORnZ1sCLKDaEC889CMTnLyu6fVuRMB74WlG6MFp7vGOPtoAoQ+DxNkS/O+3&#10;7qM9UZe0nLU0cyUPv1bCK87MN0ukPs+PI48wHY5PzohIzB9qFocau2rmQJTIacM4mcRoj2Yrag/N&#10;E62HWcxKKmEl5S45bsU59puA1otUs1kyorF0Am/sg5MxdIQ5cvOxexLeDQRGYv4tbKdTFK943NtG&#10;z+BmKyQuJpJHoHtUhwegkU7cH9ZP3BmH52S1X5LTF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xPGqF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D6333BA" w14:textId="77777777" w:rsidR="00244011" w:rsidRPr="00756E21" w:rsidRDefault="00244011" w:rsidP="009C2B67">
                    <w:pPr>
                      <w:pStyle w:val="Brdtext"/>
                      <w:jc w:val="right"/>
                    </w:pPr>
                    <w:r>
                      <w:fldChar w:fldCharType="begin"/>
                    </w:r>
                    <w:r>
                      <w:instrText xml:space="preserve"> PAGE   \* MERGEFORMAT </w:instrText>
                    </w:r>
                    <w:r>
                      <w:fldChar w:fldCharType="separate"/>
                    </w:r>
                    <w:r w:rsidR="00D67215">
                      <w:rPr>
                        <w:noProof/>
                      </w:rPr>
                      <w:t>2</w:t>
                    </w:r>
                    <w:r>
                      <w:fldChar w:fldCharType="end"/>
                    </w:r>
                  </w:p>
                </w:txbxContent>
              </v:textbox>
              <w10:wrap type="square" anchorx="page" anchory="page"/>
            </v:shape>
          </w:pict>
        </mc:Fallback>
      </mc:AlternateContent>
    </w:r>
    <w:r>
      <w:t xml:space="preserve"> </w: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F658AD" w14:textId="77777777" w:rsidR="00244011" w:rsidRDefault="00244011" w:rsidP="00EE1584">
    <w:pPr>
      <w:pStyle w:val="Brdtext"/>
    </w:pPr>
    <w:r>
      <w:rPr>
        <w:noProof/>
        <w:lang w:eastAsia="sv-SE"/>
      </w:rPr>
      <mc:AlternateContent>
        <mc:Choice Requires="wps">
          <w:drawing>
            <wp:anchor distT="0" distB="0" distL="0" distR="0" simplePos="0" relativeHeight="2516352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53584C"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5" type="#_x0000_t202" style="position:absolute;left:0;text-align:left;margin-left:393pt;margin-top:611.25pt;width:44.2pt;height:9.6pt;z-index:2516352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aB9PeAIAAGwFAAAOAAAAZHJzL2Uyb0RvYy54bWysVEtv2zAMvg/YfxB0Xx2n7yBOkbXoMKBo&#10;i6VDz4osNcZkUZOY2NmvHyXbSdb10mEXmxLfnz5yetXWhm2UDxXYgudHI86UlVBW9qXg359uP11w&#10;FlDYUhiwquBbFfjV7OOHaeMmagwrMKXyjILYMGlcwVeIbpJlQa5ULcIROGVJqcHXAunoX7LSi4ai&#10;1yYbj0ZnWQO+dB6kCoFubzoln6X4WiuJD1oHhcwUnGrD9PXpu4zfbDYVkxcv3KqSfRniH6qoRWUp&#10;6S7UjUDB1r76K1RdSQ8BNB5JqDPQupIq9UDd5KNX3SxWwqnUC4ET3A6m8P/CyvvNwj16hu1naOkB&#10;IyCNC5NAl7GfVvs6/qlSRnqCcLuDTbXIJF2enuXHJ6SRpMrH+eU4wZrtnZ0P+EVBzaJQcE+vksAS&#10;m7uAlJBMB5OYK4CpytvKmHSITFDXxrONoDc0mEokjz+sjGVNwc+OT0cpsIXo3kU2NoZRiQt9un2D&#10;ScKtUdHG2G9Ks6pMfb6RW0ip7C5/so5WmlK9x7G331f1HueuD/JImcHizrmuLPjUfRqePWTljwEy&#10;3dkT4Ad9RxHbZUuNF/z8YiDAEsot8cJDNzLByduKXu9OBHwUnmaEHpzmHh/oow0Q+tBLnK3A/3rr&#10;PtoTdUnLWUMzV/Dwcy284sx8tUTqy/wk8gjT4eT0nIjE/KFmeaix6/oaiBI5bRgnkxjt0Qyi9lA/&#10;03qYx6ykElZS7oLjIF5jtwlovUg1nycjGksn8M4unIyhI8yRm0/ts/CuJzAS8+9hmE4xecXjzjZ6&#10;BjdfI3ExkTwC3aHaPwCNdOJ+v37izjg8J6v9kpz9Bg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doH09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4453584C"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v:textbox>
              <w10:wrap type="square" anchorx="page" anchory="page"/>
            </v:shape>
          </w:pict>
        </mc:Fallback>
      </mc:AlternateContent>
    </w:r>
    <w:r>
      <w:t xml:space="preserve"> </w: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CC40B1" w14:textId="77777777" w:rsidR="00244011" w:rsidRDefault="00244011" w:rsidP="00EE1584">
    <w:pPr>
      <w:pStyle w:val="Brdtext"/>
    </w:pPr>
    <w:r>
      <w:rPr>
        <w:noProof/>
        <w:lang w:eastAsia="sv-SE"/>
      </w:rPr>
      <mc:AlternateContent>
        <mc:Choice Requires="wps">
          <w:drawing>
            <wp:anchor distT="0" distB="0" distL="0" distR="0" simplePos="0" relativeHeight="2516362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D68E2D"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6" type="#_x0000_t202" style="position:absolute;left:0;text-align:left;margin-left:393pt;margin-top:611.25pt;width:44.2pt;height:9.6pt;z-index:2516362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2lCa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e8IsIRyS7zw0I1McHJR0evdiID3wtOM0IPT3OMdfbQBQh96ibMV+N9v&#10;3Ud7oi5pOWto5goefq2FV5yZb5ZIfZ6fRh5hOpyOz4h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42lC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DD68E2D"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v:textbox>
              <w10:wrap type="square" anchorx="page" anchory="page"/>
            </v:shape>
          </w:pict>
        </mc:Fallback>
      </mc:AlternateContent>
    </w:r>
    <w:r>
      <w:t xml:space="preserve"> </w: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A39C59" w14:textId="77777777" w:rsidR="00244011" w:rsidRDefault="00244011" w:rsidP="009C2B67">
    <w:pPr>
      <w:pStyle w:val="Brdtext"/>
    </w:pPr>
    <w:r>
      <w:rPr>
        <w:noProof/>
        <w:lang w:eastAsia="sv-SE"/>
      </w:rPr>
      <mc:AlternateContent>
        <mc:Choice Requires="wps">
          <w:drawing>
            <wp:anchor distT="0" distB="0" distL="0" distR="0" simplePos="0" relativeHeight="25170688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1294D6" w14:textId="77777777" w:rsidR="00244011" w:rsidRPr="00756E21" w:rsidRDefault="00244011" w:rsidP="009C2B67">
                          <w:pPr>
                            <w:pStyle w:val="Brdtext"/>
                            <w:jc w:val="right"/>
                          </w:pPr>
                          <w:r>
                            <w:fldChar w:fldCharType="begin"/>
                          </w:r>
                          <w:r>
                            <w:instrText xml:space="preserve"> PAGE   \* MERGEFORMAT </w:instrText>
                          </w:r>
                          <w:r>
                            <w:fldChar w:fldCharType="separate"/>
                          </w:r>
                          <w:r w:rsidR="00D67215">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9" type="#_x0000_t202" style="position:absolute;left:0;text-align:left;margin-left:5.4pt;margin-top:610.95pt;width:44.2pt;height:9.6pt;z-index:2517068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Ymu7eQ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TbYEWEC1IV546EcmOHld0+vdiID3wtOM0IPT3OMdfbQBQh8GibMl+N9v&#10;3Ud7oi5pOWtp5koefq2EV5yZb5ZIfZ4fRx5hOhyffCYiMX+oWRxq7KqZA1Eipw3jZBKjPZqtqD00&#10;T7QeZjErqYSVlLvkuBXn2G8CWi9SzWbJiMbSCbyxD07G0BHmyM3H7kl4NxAYifm3sJ1OUbzicW8b&#10;PYObrZC4mEgege5RHR6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5mJru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71294D6" w14:textId="77777777" w:rsidR="00244011" w:rsidRPr="00756E21" w:rsidRDefault="00244011" w:rsidP="009C2B67">
                    <w:pPr>
                      <w:pStyle w:val="Brdtext"/>
                      <w:jc w:val="right"/>
                    </w:pPr>
                    <w:r>
                      <w:fldChar w:fldCharType="begin"/>
                    </w:r>
                    <w:r>
                      <w:instrText xml:space="preserve"> PAGE   \* MERGEFORMAT </w:instrText>
                    </w:r>
                    <w:r>
                      <w:fldChar w:fldCharType="separate"/>
                    </w:r>
                    <w:r w:rsidR="00D67215">
                      <w:rPr>
                        <w:noProof/>
                      </w:rPr>
                      <w:t>2</w:t>
                    </w:r>
                    <w:r>
                      <w:fldChar w:fldCharType="end"/>
                    </w:r>
                  </w:p>
                </w:txbxContent>
              </v:textbox>
              <w10:wrap type="square" anchorx="page" anchory="page"/>
            </v:shape>
          </w:pict>
        </mc:Fallback>
      </mc:AlternateContent>
    </w:r>
    <w:r>
      <w:t xml:space="preserve"> </w:t>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082398" w14:textId="77777777" w:rsidR="00244011" w:rsidRDefault="00244011" w:rsidP="00EE1584">
    <w:pPr>
      <w:pStyle w:val="Brdtext"/>
    </w:pPr>
    <w:r>
      <w:rPr>
        <w:noProof/>
        <w:lang w:eastAsia="sv-SE"/>
      </w:rPr>
      <mc:AlternateContent>
        <mc:Choice Requires="wps">
          <w:drawing>
            <wp:anchor distT="0" distB="0" distL="0" distR="0" simplePos="0" relativeHeight="251637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6366A4"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0" type="#_x0000_t202" style="position:absolute;left:0;text-align:left;margin-left:393pt;margin-top:611.25pt;width:44.2pt;height:9.6pt;z-index:251637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0CRu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T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Z0CR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C6366A4"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v:textbox>
              <w10:wrap type="square" anchorx="page" anchory="page"/>
            </v:shape>
          </w:pict>
        </mc:Fallback>
      </mc:AlternateContent>
    </w:r>
    <w:r>
      <w:t xml:space="preserve"> </w:t>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7BADD0" w14:textId="77777777" w:rsidR="00244011" w:rsidRDefault="00244011" w:rsidP="00EE1584">
    <w:pPr>
      <w:pStyle w:val="Brdtext"/>
    </w:pPr>
    <w:r>
      <w:rPr>
        <w:noProof/>
        <w:lang w:eastAsia="sv-SE"/>
      </w:rPr>
      <mc:AlternateContent>
        <mc:Choice Requires="wps">
          <w:drawing>
            <wp:anchor distT="0" distB="0" distL="0" distR="0" simplePos="0" relativeHeight="2516382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DD98A8"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1" type="#_x0000_t202" style="position:absolute;left:0;text-align:left;margin-left:393pt;margin-top:611.25pt;width:44.2pt;height:9.6pt;z-index:25163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xVkpeQIAAGwFAAAOAAAAZHJzL2Uyb0RvYy54bWysVN1P2zAQf5+0/8Hy+5qmFAYVKeqKmCYh&#10;QCsTz65j02iOz7OvTbq/nrOTfozxwrSX5Oz7/vl3d3nV1oZtlA8V2ILngyFnykooK/tc8B+PN5/O&#10;OQsobCkMWFXwrQr8avrxw2XjJmoEKzCl8oyC2DBpXMFXiG6SZUGuVC3CAJyypNTga4F09M9Z6UVD&#10;0WuTjYbDs6wBXzoPUoVAt9edkk9TfK2VxHutg0JmCk61Yfr69F3Gbza9FJNnL9yqkn0Z4h+qqEVl&#10;Kek+1LVAwda++itUXUkPATQOJNQZaF1JlXqgbvLhq24WK+FU6oXACW4PU/h/YeXdZuEePMP2C7T0&#10;gBGQxoVJoMvYT6t9Hf9UKSM9Qbjdw6ZaZJIuT8/ykzFpJKnyUX4xSrBmB2fnA35VULMoFNzTqySw&#10;xOY2ICUk051JzBXAVOVNZUw6RCaoufFsI+gNDaYSyeMPK2NZU/Czk9NhCmwhuneRjY1hVOJCn+7Q&#10;YJJwa1S0Mfa70qwqU59v5BZSKrvPn6yjlaZU73Hs7Q9Vvce564M8UmawuHeuKws+dZ+G5wBZ+XMH&#10;me7sCfCjvqOI7bKlxgt+Pt4RYAnllnjhoRuZ4ORNRa93KwI+CE8zQg9Oc4/39NEGCH3oJc5W4H+/&#10;dR/tibqk5ayhmSt4+LUWXnFmvlki9UU+jjzCdBiffiY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nxVkp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BDD98A8"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v:textbox>
              <w10:wrap type="square" anchorx="page" anchory="page"/>
            </v:shape>
          </w:pict>
        </mc:Fallback>
      </mc:AlternateContent>
    </w:r>
    <w:r>
      <w:t xml:space="preserve"> </w:t>
    </w: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5DE8B1" w14:textId="77777777" w:rsidR="00244011" w:rsidRDefault="00244011" w:rsidP="009C2B67">
    <w:pPr>
      <w:pStyle w:val="Brdtext"/>
    </w:pPr>
    <w:r>
      <w:rPr>
        <w:noProof/>
        <w:lang w:eastAsia="sv-SE"/>
      </w:rPr>
      <mc:AlternateContent>
        <mc:Choice Requires="wps">
          <w:drawing>
            <wp:anchor distT="0" distB="0" distL="0" distR="0" simplePos="0" relativeHeight="25170790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7F7B59" w14:textId="77777777" w:rsidR="00244011" w:rsidRPr="00756E21" w:rsidRDefault="00244011" w:rsidP="009C2B67">
                          <w:pPr>
                            <w:pStyle w:val="Brdtext"/>
                            <w:jc w:val="right"/>
                          </w:pPr>
                          <w:r>
                            <w:fldChar w:fldCharType="begin"/>
                          </w:r>
                          <w:r>
                            <w:instrText xml:space="preserve"> PAGE   \* MERGEFORMAT </w:instrText>
                          </w:r>
                          <w:r>
                            <w:fldChar w:fldCharType="separate"/>
                          </w:r>
                          <w:r w:rsidR="00D67215">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4" type="#_x0000_t202" style="position:absolute;left:0;text-align:left;margin-left:5.4pt;margin-top:610.95pt;width:44.2pt;height:9.6pt;z-index:2517079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FfiNeAIAAGwFAAAOAAAAZHJzL2Uyb0RvYy54bWysVEtv2zAMvg/YfxB0Xx2n7yBOkbXoMKBo&#10;i6VDz4osNcZkUZOY2NmvHyXbSdb10mEXmxLfnz5yetXWhm2UDxXYgudHI86UlVBW9qXg359uP11w&#10;FlDYUhiwquBbFfjV7OOHaeMmagwrMKXyjILYMGlcwVeIbpJlQa5ULcIROGVJqcHXAunoX7LSi4ai&#10;1yYbj0ZnWQO+dB6kCoFubzoln6X4WiuJD1oHhcwUnGrD9PXpu4zfbDYVkxcv3KqSfRniH6qoRWUp&#10;6S7UjUDB1r76K1RdSQ8BNB5JqDPQupIq9UDd5KNX3SxWwqnUC4ET3A6m8P/CyvvNwj16hu1naOkB&#10;IyCNC5NAl7GfVvs6/qlSRnqCcLuDTbXIJF2enuXHJ6SRpMrH+eU4wZrtnZ0P+EVBzaJQcE+vksAS&#10;m7uAlJBMB5OYK4CpytvKmHSITFDXxrONoDc0mEokjz+sjGVNwc+OT0cpsIXo3kU2NoZRiQt9un2D&#10;ScKtUdHG2G9Ks6pMfb6RW0ip7C5/so5WmlK9x7G331f1HueuD/JImcHizrmuLPjUfRqePWTljwEy&#10;3dkT4Ad9RxHbZUuNF/zifCDAEsot8cJDNzLByduKXu9OBHwUnmaEHpzmHh/oow0Q+tBLnK3A/3rr&#10;PtoTdUnLWUMzV/Dwcy284sx8tUTqy/wk8gjT4eT0nIjE/KFmeaix6/oaiBI5bRgnkxjt0Qyi9lA/&#10;03qYx6ykElZS7oLjIF5jtwlovUg1nycjGksn8M4unIyhI8yRm0/ts/CuJzAS8+9hmE4xecXjzjZ6&#10;BjdfI3ExkTwC3aHaPwCNdOJ+v37izjg8J6v9kpz9Bg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nFfiN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0A7F7B59" w14:textId="77777777" w:rsidR="00244011" w:rsidRPr="00756E21" w:rsidRDefault="00244011" w:rsidP="009C2B67">
                    <w:pPr>
                      <w:pStyle w:val="Brdtext"/>
                      <w:jc w:val="right"/>
                    </w:pPr>
                    <w:r>
                      <w:fldChar w:fldCharType="begin"/>
                    </w:r>
                    <w:r>
                      <w:instrText xml:space="preserve"> PAGE   \* MERGEFORMAT </w:instrText>
                    </w:r>
                    <w:r>
                      <w:fldChar w:fldCharType="separate"/>
                    </w:r>
                    <w:r w:rsidR="00D67215">
                      <w:rPr>
                        <w:noProof/>
                      </w:rPr>
                      <w:t>2</w:t>
                    </w:r>
                    <w:r>
                      <w:fldChar w:fldCharType="end"/>
                    </w:r>
                  </w:p>
                </w:txbxContent>
              </v:textbox>
              <w10:wrap type="square" anchorx="page" anchory="page"/>
            </v:shape>
          </w:pict>
        </mc:Fallback>
      </mc:AlternateContent>
    </w:r>
    <w:r>
      <w:t xml:space="preserve"> </w:t>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7353A7" w14:textId="77777777" w:rsidR="00244011" w:rsidRDefault="00244011" w:rsidP="00EE1584">
    <w:pPr>
      <w:pStyle w:val="Brdtext"/>
    </w:pPr>
    <w:r>
      <w:rPr>
        <w:noProof/>
        <w:lang w:eastAsia="sv-SE"/>
      </w:rPr>
      <mc:AlternateContent>
        <mc:Choice Requires="wps">
          <w:drawing>
            <wp:anchor distT="0" distB="0" distL="0" distR="0" simplePos="0" relativeHeight="2516392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02581E"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5" type="#_x0000_t202" style="position:absolute;left:0;text-align:left;margin-left:393pt;margin-top:611.25pt;width:44.2pt;height:9.6pt;z-index:251639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jE3W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z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kjE3W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F02581E"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v:textbox>
              <w10:wrap type="square" anchorx="page" anchory="page"/>
            </v:shape>
          </w:pict>
        </mc:Fallback>
      </mc:AlternateContent>
    </w:r>
    <w:r>
      <w:t xml:space="preserve"> </w:t>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312AB6" w14:textId="77777777" w:rsidR="00244011" w:rsidRDefault="00244011" w:rsidP="00EE1584">
    <w:pPr>
      <w:pStyle w:val="Brdtext"/>
    </w:pPr>
    <w:r>
      <w:rPr>
        <w:noProof/>
        <w:lang w:eastAsia="sv-SE"/>
      </w:rPr>
      <mc:AlternateContent>
        <mc:Choice Requires="wps">
          <w:drawing>
            <wp:anchor distT="0" distB="0" distL="0" distR="0" simplePos="0" relativeHeight="2516403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F66C18"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6" type="#_x0000_t202" style="position:absolute;left:0;text-align:left;margin-left:393pt;margin-top:611.25pt;width:44.2pt;height:9.6pt;z-index:251640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PgID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znc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bPgID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8F66C18"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v:textbox>
              <w10:wrap type="square" anchorx="page" anchory="page"/>
            </v:shape>
          </w:pict>
        </mc:Fallback>
      </mc:AlternateContent>
    </w:r>
    <w:r>
      <w:t xml:space="preserve"> </w:t>
    </w: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E1CD3F" w14:textId="77777777" w:rsidR="00244011" w:rsidRDefault="00244011" w:rsidP="009C2B67">
    <w:pPr>
      <w:pStyle w:val="Brdtext"/>
    </w:pPr>
    <w:r>
      <w:rPr>
        <w:noProof/>
        <w:lang w:eastAsia="sv-SE"/>
      </w:rPr>
      <mc:AlternateContent>
        <mc:Choice Requires="wps">
          <w:drawing>
            <wp:anchor distT="0" distB="0" distL="0" distR="0" simplePos="0" relativeHeight="25170892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4C5B04" w14:textId="77777777" w:rsidR="00244011" w:rsidRPr="00756E21" w:rsidRDefault="00244011" w:rsidP="009C2B67">
                          <w:pPr>
                            <w:pStyle w:val="Brdtext"/>
                            <w:jc w:val="right"/>
                          </w:pPr>
                          <w:r>
                            <w:fldChar w:fldCharType="begin"/>
                          </w:r>
                          <w:r>
                            <w:instrText xml:space="preserve"> PAGE   \* MERGEFORMAT </w:instrText>
                          </w:r>
                          <w:r>
                            <w:fldChar w:fldCharType="separate"/>
                          </w:r>
                          <w:r w:rsidR="00D67215">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9" type="#_x0000_t202" style="position:absolute;left:0;text-align:left;margin-left:5.4pt;margin-top:610.95pt;width:44.2pt;height:9.6pt;z-index:2517089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QQR7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Hu4JsIJyR7zw0I1McHJR0evdioAPwtOM0IPT3OM9fbQBQh96ibM1+F+v&#10;3Ud7oi5pOWto5goefm6EV5yZr5ZIPc4vIo8wHS5GH4lIzJ9qVqcau6mvgSiR04ZxMonRHs1e1B7q&#10;J1oP85iVVMJKyl1w3IvX2G0CWi9SzefJiMbSCby1Sydj6Ahz5OZj+yS86wmMxPw72E+nmLzgcWcb&#10;PYObb5C4mEgege5Q7R+ARjpxv18/cWecnpPVcUnOfgM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EEe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0D4C5B04" w14:textId="77777777" w:rsidR="00244011" w:rsidRPr="00756E21" w:rsidRDefault="00244011" w:rsidP="009C2B67">
                    <w:pPr>
                      <w:pStyle w:val="Brdtext"/>
                      <w:jc w:val="right"/>
                    </w:pPr>
                    <w:r>
                      <w:fldChar w:fldCharType="begin"/>
                    </w:r>
                    <w:r>
                      <w:instrText xml:space="preserve"> PAGE   \* MERGEFORMAT </w:instrText>
                    </w:r>
                    <w:r>
                      <w:fldChar w:fldCharType="separate"/>
                    </w:r>
                    <w:r w:rsidR="00D67215">
                      <w:rPr>
                        <w:noProof/>
                      </w:rPr>
                      <w:t>2</w:t>
                    </w:r>
                    <w:r>
                      <w:fldChar w:fldCharType="end"/>
                    </w:r>
                  </w:p>
                </w:txbxContent>
              </v:textbox>
              <w10:wrap type="square" anchorx="page" anchory="page"/>
            </v:shape>
          </w:pict>
        </mc:Fallback>
      </mc:AlternateContent>
    </w:r>
    <w:r>
      <w:t xml:space="preserve"> </w:t>
    </w: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923518" w14:textId="77777777" w:rsidR="00244011" w:rsidRDefault="00244011" w:rsidP="00EE1584">
    <w:pPr>
      <w:pStyle w:val="Brdtext"/>
    </w:pPr>
    <w:r>
      <w:rPr>
        <w:noProof/>
        <w:lang w:eastAsia="sv-SE"/>
      </w:rPr>
      <mc:AlternateContent>
        <mc:Choice Requires="wps">
          <w:drawing>
            <wp:anchor distT="0" distB="0" distL="0" distR="0" simplePos="0" relativeHeight="2516413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075697"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0" type="#_x0000_t202" style="position:absolute;left:0;text-align:left;margin-left:393pt;margin-top:611.25pt;width:44.2pt;height:9.6pt;z-index:251641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80uueQIAAGwFAAAOAAAAZHJzL2Uyb0RvYy54bWysVEtv2zAMvg/YfxB0Xx2nSbYEdYosRYcB&#10;RVusHXpWZKkxJouaxMTOfv0o2Xms66XDLjYlvj995MVlWxu2VT5UYAuenw04U1ZCWdnngn9/vP7w&#10;ibOAwpbCgFUF36nAL+fv3100bqaGsAZTKs8oiA2zxhV8jehmWRbkWtUinIFTlpQafC2Qjv45K71o&#10;KHptsuFgMMka8KXzIFUIdHvVKfk8xddaSbzTOihkpuBUG6avT99V/GbzCzF79sKtK9mXIf6hilpU&#10;lpIeQl0JFGzjq79C1ZX0EEDjmYQ6A60rqVIP1E0+eNHNw1o4lXohcII7wBT+X1h5u31w955h+xla&#10;esAISOPCLNBl7KfVvo5/qpSRniDcHWBTLTJJl+NJfj4ijSRVPsynwwRrdnR2PuAXBTWLQsE9vUoC&#10;S2xvAlJCMt2bxFwBTFVeV8akQ2SCWhrPtoLe0GAqkTz+sDKWNQWfnI8HKbCF6N5FNjaGUYkLfbpj&#10;g0nCnVHRxthvSrOqTH2+kltIqewhf7KOVppSvcWxtz9W9Rbnrg/ySJnB4sG5riz41H0aniNk5Y89&#10;ZLqzJ8BP+o4itquWGi/49HxPgBWUO+KFh25kgpPXFb3ejQh4LzzNCD04zT3e0UcbIPShlzhbg//1&#10;2n20J+qSlrOGZq7g4edGeMWZ+WqJ1NN8FHmE6TAafyQiMX+qWZ1q7KZeAlEipw3jZBKjPZq9qD3U&#10;T7QeFjErqYSVlLvguBeX2G0CWi9SLRbJiMbSCbyxD07G0BHmyM3H9kl41xMYifm3sJ9OMXvB4842&#10;ega32CBxMZE8At2h2j8AjXTifr9+4s44PSer45Kc/wY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G80u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3075697"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v:textbox>
              <w10:wrap type="square" anchorx="page" anchory="page"/>
            </v:shape>
          </w:pict>
        </mc:Fallback>
      </mc:AlternateContent>
    </w:r>
    <w:r>
      <w:t xml:space="preserve"> </w:t>
    </w:r>
  </w:p>
</w:ftr>
</file>

<file path=word/footer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8F2FB3" w14:textId="77777777" w:rsidR="00244011" w:rsidRDefault="00244011" w:rsidP="00EE1584">
    <w:pPr>
      <w:pStyle w:val="Brdtext"/>
    </w:pPr>
    <w:r>
      <w:rPr>
        <w:noProof/>
        <w:lang w:eastAsia="sv-SE"/>
      </w:rPr>
      <mc:AlternateContent>
        <mc:Choice Requires="wps">
          <w:drawing>
            <wp:anchor distT="0" distB="0" distL="0" distR="0" simplePos="0" relativeHeight="2516423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6ADBFE"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1" type="#_x0000_t202" style="position:absolute;left:0;text-align:left;margin-left:393pt;margin-top:611.25pt;width:44.2pt;height:9.6pt;z-index:251642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5jbp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f8YrQ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45jbp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46ADBFE"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v:textbox>
              <w10:wrap type="square" anchorx="page" anchory="page"/>
            </v:shape>
          </w:pict>
        </mc:Fallback>
      </mc:AlternateContent>
    </w:r>
    <w:r>
      <w:t xml:space="preserve"> </w:t>
    </w:r>
  </w:p>
</w:ftr>
</file>

<file path=word/footer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198FE1" w14:textId="77777777" w:rsidR="00244011" w:rsidRDefault="00244011" w:rsidP="009C2B67">
    <w:pPr>
      <w:pStyle w:val="Brdtext"/>
    </w:pPr>
    <w:r>
      <w:rPr>
        <w:noProof/>
        <w:lang w:eastAsia="sv-SE"/>
      </w:rPr>
      <mc:AlternateContent>
        <mc:Choice Requires="wps">
          <w:drawing>
            <wp:anchor distT="0" distB="0" distL="0" distR="0" simplePos="0" relativeHeight="2517099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ACF146" w14:textId="77777777" w:rsidR="00244011" w:rsidRPr="00756E21" w:rsidRDefault="00244011" w:rsidP="009C2B67">
                          <w:pPr>
                            <w:pStyle w:val="Brdtext"/>
                            <w:jc w:val="right"/>
                          </w:pPr>
                          <w:r>
                            <w:fldChar w:fldCharType="begin"/>
                          </w:r>
                          <w:r>
                            <w:instrText xml:space="preserve"> PAGE   \* MERGEFORMAT </w:instrText>
                          </w:r>
                          <w:r>
                            <w:fldChar w:fldCharType="separate"/>
                          </w:r>
                          <w:r w:rsidR="00D67215">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4" type="#_x0000_t202" style="position:absolute;left:0;text-align:left;margin-left:5.4pt;margin-top:610.95pt;width:44.2pt;height:9.6pt;z-index:2517099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NpdN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0IsIRyS7zw0I1McHJR0evdiID3wtOM0IPT3OMdfbQBQh96ibMV+N9v&#10;3Ud7oi5pOWto5goefq2FV5yZb5ZIfZ6fRh5hOpyOz4hIzB9rlscau66vgCiR04ZxMonRHs1O1B7q&#10;J1oP85iVVMJKyl1w3IlX2G0CWi9SzefJiMbSCbyxD07G0BHmyM3H9kl41xMYifm3sJtOMX3F4842&#10;egY3XyNxMZE8At2h2j8AjXTifr9+4s44Pierw5KcvQ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DaXT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9ACF146" w14:textId="77777777" w:rsidR="00244011" w:rsidRPr="00756E21" w:rsidRDefault="00244011" w:rsidP="009C2B67">
                    <w:pPr>
                      <w:pStyle w:val="Brdtext"/>
                      <w:jc w:val="right"/>
                    </w:pPr>
                    <w:r>
                      <w:fldChar w:fldCharType="begin"/>
                    </w:r>
                    <w:r>
                      <w:instrText xml:space="preserve"> PAGE   \* MERGEFORMAT </w:instrText>
                    </w:r>
                    <w:r>
                      <w:fldChar w:fldCharType="separate"/>
                    </w:r>
                    <w:r w:rsidR="00D67215">
                      <w:rPr>
                        <w:noProof/>
                      </w:rPr>
                      <w:t>2</w:t>
                    </w:r>
                    <w:r>
                      <w:fldChar w:fldCharType="end"/>
                    </w:r>
                  </w:p>
                </w:txbxContent>
              </v:textbox>
              <w10:wrap type="square" anchorx="page" anchory="page"/>
            </v:shape>
          </w:pict>
        </mc:Fallback>
      </mc:AlternateContent>
    </w:r>
    <w:r>
      <w:t xml:space="preserve"> </w:t>
    </w:r>
  </w:p>
</w:ftr>
</file>

<file path=word/footer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8E4F9F" w14:textId="77777777" w:rsidR="00244011" w:rsidRDefault="00244011" w:rsidP="00EE1584">
    <w:pPr>
      <w:pStyle w:val="Brdtext"/>
    </w:pPr>
    <w:r>
      <w:rPr>
        <w:noProof/>
        <w:lang w:eastAsia="sv-SE"/>
      </w:rPr>
      <mc:AlternateContent>
        <mc:Choice Requires="wps">
          <w:drawing>
            <wp:anchor distT="0" distB="0" distL="0" distR="0" simplePos="0" relativeHeight="2516433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FB9A29"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5" type="#_x0000_t202" style="position:absolute;left:0;text-align:left;margin-left:393pt;margin-top:611.25pt;width:44.2pt;height:9.6pt;z-index:2516433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ryIW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z3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7ryIW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1FB9A29"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v:textbox>
              <w10:wrap type="square" anchorx="page" anchory="page"/>
            </v:shape>
          </w:pict>
        </mc:Fallback>
      </mc:AlternateContent>
    </w:r>
    <w:r>
      <w:t xml:space="preserve"> </w:t>
    </w:r>
  </w:p>
</w:ftr>
</file>

<file path=word/footer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B03B5C" w14:textId="77777777" w:rsidR="00244011" w:rsidRDefault="00244011" w:rsidP="00EE1584">
    <w:pPr>
      <w:pStyle w:val="Brdtext"/>
    </w:pPr>
    <w:r>
      <w:rPr>
        <w:noProof/>
        <w:lang w:eastAsia="sv-SE"/>
      </w:rPr>
      <mc:AlternateContent>
        <mc:Choice Requires="wps">
          <w:drawing>
            <wp:anchor distT="0" distB="0" distL="0" distR="0" simplePos="0" relativeHeight="2516444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D2D14E"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6" type="#_x0000_t202" style="position:absolute;left:0;text-align:left;margin-left:393pt;margin-top:611.25pt;width:44.2pt;height:9.6pt;z-index:2516444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HW3DeQIAAGwFAAAOAAAAZHJzL2Uyb0RvYy54bWysVEtv2zAMvg/YfxB0Xx2nTbYEdYqsRYYB&#10;QVusHXpWZKkxJouaxMTOfv0o2Xms66XDLjYlvj995OVVWxu2VT5UYAuenw04U1ZCWdnngn9/XHz4&#10;xFlAYUthwKqC71TgV7P37y4bN1VDWIMplWcUxIZp4wq+RnTTLAtyrWoRzsApS0oNvhZIR/+clV40&#10;FL022XAwGGcN+NJ5kCoEur3plHyW4mutJN5pHRQyU3CqDdPXp+8qfrPZpZg+e+HWlezLEP9QRS0q&#10;S0kPoW4ECrbx1V+h6kp6CKDxTEKdgdaVVKkH6iYfvOjmYS2cSr0QOMEdYAr/L6y83T64e8+w/Qwt&#10;PWAEpHFhGugy9tNqX8c/VcpITxDuDrCpFpmky9E4P78gjSRVPswnwwRrdnR2PuAXBTWLQsE9vUoC&#10;S2yXASkhme5NYq4ApioXlTHpEJmgro1nW0FvaDCVSB5/WBnLmoKPz0eDFNhCdO8iGxvDqMSFPt2x&#10;wSThzqhoY+w3pVlVpj5fyS2kVPaQP1lHK02p3uLY2x+reotz1wd5pMxg8eBcVxZ86j4NzxGy8sce&#10;Mt3ZE+AnfUcR21VLjRd8MtkTYAXljnjhoRuZ4OSiotdbioD3wtOM0IPT3OMdfbQBQh96ibM1+F+v&#10;3Ud7oi5pOWto5goefm6EV5yZr5ZIPckvIo8wHS5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EHW3D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9D2D14E" w14:textId="77777777" w:rsidR="00244011" w:rsidRPr="00756E21" w:rsidRDefault="00244011" w:rsidP="00A118D8">
                    <w:pPr>
                      <w:pStyle w:val="Brdtext"/>
                      <w:jc w:val="right"/>
                    </w:pPr>
                    <w:r>
                      <w:fldChar w:fldCharType="begin"/>
                    </w:r>
                    <w:r>
                      <w:instrText xml:space="preserve"> PAGE   \* MERGEFORMAT </w:instrText>
                    </w:r>
                    <w:r>
                      <w:fldChar w:fldCharType="separate"/>
                    </w:r>
                    <w:r w:rsidR="00D67215">
                      <w:rPr>
                        <w:noProof/>
                      </w:rPr>
                      <w:t>1</w:t>
                    </w:r>
                    <w:r>
                      <w:fldChar w:fldCharType="end"/>
                    </w:r>
                  </w:p>
                </w:txbxContent>
              </v:textbox>
              <w10:wrap type="square" anchorx="page" anchory="page"/>
            </v:shape>
          </w:pict>
        </mc:Fallback>
      </mc:AlternateContent>
    </w:r>
    <w:r>
      <w:t xml:space="preserve"> </w:t>
    </w:r>
  </w:p>
</w:ftr>
</file>

<file path=word/footer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DD33D1" w14:textId="77777777" w:rsidR="00244011" w:rsidRDefault="00244011" w:rsidP="009C2B67">
    <w:pPr>
      <w:pStyle w:val="Brdtext"/>
    </w:pPr>
    <w:r>
      <w:rPr>
        <w:noProof/>
        <w:lang w:eastAsia="sv-SE"/>
      </w:rPr>
      <mc:AlternateContent>
        <mc:Choice Requires="wps">
          <w:drawing>
            <wp:anchor distT="0" distB="0" distL="0" distR="0" simplePos="0" relativeHeight="2517109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E1D23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9" type="#_x0000_t202" style="position:absolute;left:0;text-align:left;margin-left:5.4pt;margin-top:610.95pt;width:44.2pt;height:9.6pt;z-index:2517109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bsB4egIAAG0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HUvuFoz4AVlDsihoduZoKTi4radysCPghPQ0Idp8HHe/poAwQ/9BJna/C/&#10;XruP9sRd0nLW0NAVPPzcCK84M18tsfoiP49EwnQ4H38kJjF/qlmdauymvgbiRE4rxskkRns0e1F7&#10;qJ9oP8xjVlIJKyl3wXEvXmO3Cmi/SDWfJyOaSyfw1i6djKEjzpGcj+2T8K5nMBL172A/nmL6gsid&#10;bfQMbr5BImNieUS6Q7XvAM10In+/f+LSOD0nq+OWnP0GAAD//wMAUEsDBBQABgAIAAAAIQCWEfCI&#10;3wAAAAsBAAAPAAAAZHJzL2Rvd25yZXYueG1sTI9Ba8MwDIXvg/4Ho8Fuq5NQRpPFKevYDiuUsnaw&#10;qxtrcVgsh9hps38/9dSexJMeT98rV5PrxAmH0HpSkM4TEEi1Ny01Cr4O749LECFqMrrzhAr+MMCq&#10;mt2VujD+TJ942sdGcAiFQiuwMfaFlKG26HSY+x6Jbz9+cDqyHBppBn3mcNfJLEmepNMt8Qere3y1&#10;WP/uR6fgsF2bUZrJfLzV280Ov+XGLnZKPdxPL88gIk7xaoYLPqNDxUxHP5IJomOdMHnkmWVpDoId&#10;eZ6BOF42izQFWZXytkP1DwAA//8DAFBLAQItABQABgAIAAAAIQC2gziS/gAAAOEBAAATAAAAAAAA&#10;AAAAAAAAAAAAAABbQ29udGVudF9UeXBlc10ueG1sUEsBAi0AFAAGAAgAAAAhADj9If/WAAAAlAEA&#10;AAsAAAAAAAAAAAAAAAAALwEAAF9yZWxzLy5yZWxzUEsBAi0AFAAGAAgAAAAhABJuwHh6AgAAbQUA&#10;AA4AAAAAAAAAAAAAAAAALgIAAGRycy9lMm9Eb2MueG1sUEsBAi0AFAAGAAgAAAAhAJYR8IjfAAAA&#10;CwEAAA8AAAAAAAAAAAAAAAAA1AQAAGRycy9kb3ducmV2LnhtbFBLBQYAAAAABAAEAPMAAADgBQAA&#10;AAA=&#10;" o:allowoverlap="f" fillcolor="white [3201]" stroked="f" strokeweight=".5pt">
              <v:textbox style="mso-fit-shape-to-text:t">
                <w:txbxContent>
                  <w:p w14:paraId="71E1D23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296AE1" w14:textId="77777777" w:rsidR="00244011" w:rsidRDefault="00244011" w:rsidP="00EE1584">
    <w:pPr>
      <w:pStyle w:val="Brdtext"/>
    </w:pPr>
    <w:r>
      <w:rPr>
        <w:noProof/>
        <w:lang w:eastAsia="sv-SE"/>
      </w:rPr>
      <mc:AlternateContent>
        <mc:Choice Requires="wps">
          <w:drawing>
            <wp:anchor distT="0" distB="0" distL="0" distR="0" simplePos="0" relativeHeight="2516454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B2841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0" type="#_x0000_t202" style="position:absolute;left:0;text-align:left;margin-left:393pt;margin-top:611.25pt;width:44.2pt;height:9.6pt;z-index:2516454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3I+tegIAAG0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4ZnewasoNwRMTx0MxOcXFTUvlsR8EF4GhLqOA0+3tNHGyD4oZc4W4P/&#10;9dp9tCfukpazhoau4OHnRnjFmflqidWX+XkkEqbD+fgjMYn5U83qVGM39RyIEzmtGCeTGO3R7EXt&#10;oX6i/TCLWUklrKTcBce9OMduFdB+kWo2S0Y0l07grV06GUNHnCM5H9sn4V3PYCTq38F+PMXkBZE7&#10;2+gZ3GyDRMbE8oh0h2rfAZrpRP5+/8SlcXpOVsctOf0N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bdyPrX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31B2841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1FC843" w14:textId="77777777" w:rsidR="00244011" w:rsidRDefault="00244011" w:rsidP="00EE1584">
    <w:pPr>
      <w:pStyle w:val="Brdtext"/>
    </w:pPr>
    <w:r>
      <w:rPr>
        <w:noProof/>
        <w:lang w:eastAsia="sv-SE"/>
      </w:rPr>
      <mc:AlternateContent>
        <mc:Choice Requires="wps">
          <w:drawing>
            <wp:anchor distT="0" distB="0" distL="0" distR="0" simplePos="0" relativeHeight="2516464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D98FA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1" type="#_x0000_t202" style="position:absolute;left:0;text-align:left;margin-left:393pt;margin-top:611.25pt;width:44.2pt;height:9.6pt;z-index:2516464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yfLqegIAAG0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wajPQOWUO6IGB66mQlO3lTUvlsR8EF4GhLqOA0+3tNHGyD4oZc4W4P/&#10;9dp9tCfukpazhoau4OHnRnjFmflqidUX+SgSCdNhNP5ITGL+VLM81dhNvQDiRE4rxskkRns0e1F7&#10;qJ9pP8xjVlIJKyl3wXEvLrBbBbRfpJrPkxHNpRN4ax+djKEjzpGcT+2z8K5nMBL172A/nmL6gsid&#10;bfQMbr5BImNieUS6Q7XvAM10In+/f+LSOD0nq+OWnP0G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08ny6n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49D98FA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855EC08" w14:textId="77777777" w:rsidR="00313475" w:rsidRDefault="00313475" w:rsidP="006923D1">
      <w:pPr>
        <w:pStyle w:val="Sidfot"/>
      </w:pPr>
    </w:p>
  </w:footnote>
  <w:footnote w:type="continuationSeparator" w:id="0">
    <w:p w14:paraId="66BAB6A8" w14:textId="77777777" w:rsidR="00313475" w:rsidRPr="006923D1" w:rsidRDefault="00313475" w:rsidP="006923D1">
      <w:pPr>
        <w:pStyle w:val="Sidfot"/>
      </w:pPr>
    </w:p>
  </w:footnote>
  <w:footnote w:type="continuationNotice" w:id="1">
    <w:p w14:paraId="6A3AB544" w14:textId="77777777" w:rsidR="00313475" w:rsidRDefault="00313475" w:rsidP="006923D1">
      <w:pPr>
        <w:pStyle w:val="RKbas"/>
      </w:pPr>
    </w:p>
  </w:footnote>
  <w:footnote w:id="2">
    <w:p w14:paraId="5B23C7FC" w14:textId="77777777" w:rsidR="00D67215" w:rsidRDefault="00D67215" w:rsidP="00794652">
      <w:pPr>
        <w:pStyle w:val="Fotnotstext"/>
      </w:pPr>
      <w:r>
        <w:rPr>
          <w:rStyle w:val="Fotnotsreferens"/>
        </w:rPr>
        <w:footnoteRef/>
      </w:r>
      <w:r>
        <w:t xml:space="preserve"> Senaste lydelse </w:t>
      </w:r>
      <w:r w:rsidRPr="00463760">
        <w:t>2018:2028</w:t>
      </w:r>
      <w:r>
        <w:t>.</w:t>
      </w:r>
    </w:p>
  </w:footnote>
  <w:footnote w:id="3">
    <w:p w14:paraId="06BC0683" w14:textId="77777777" w:rsidR="00D67215" w:rsidRDefault="00D67215" w:rsidP="00794652">
      <w:pPr>
        <w:pStyle w:val="Fotnotstext"/>
      </w:pPr>
      <w:r>
        <w:rPr>
          <w:rStyle w:val="Fotnotsreferens"/>
        </w:rPr>
        <w:footnoteRef/>
      </w:r>
      <w:r>
        <w:t xml:space="preserve"> Senaste lydelse </w:t>
      </w:r>
      <w:r w:rsidRPr="00463760">
        <w:t>2018:</w:t>
      </w:r>
      <w:r>
        <w:t>478.</w:t>
      </w:r>
    </w:p>
  </w:footnote>
  <w:footnote w:id="4">
    <w:p w14:paraId="76527BA5" w14:textId="77777777" w:rsidR="00D67215" w:rsidRDefault="00D67215" w:rsidP="00794652">
      <w:pPr>
        <w:pStyle w:val="Fotnotstext"/>
      </w:pPr>
      <w:r>
        <w:rPr>
          <w:rStyle w:val="Fotnotsreferens"/>
        </w:rPr>
        <w:footnoteRef/>
      </w:r>
      <w:r>
        <w:t xml:space="preserve"> Senaste lydelse </w:t>
      </w:r>
      <w:r w:rsidRPr="00410AFA">
        <w:t>2018:478.</w:t>
      </w:r>
    </w:p>
  </w:footnote>
  <w:footnote w:id="5">
    <w:p w14:paraId="2402D2D6" w14:textId="5FC2B9AC" w:rsidR="007F74BA" w:rsidRDefault="007F74BA">
      <w:pPr>
        <w:pStyle w:val="Fotnotstext"/>
      </w:pPr>
      <w:r>
        <w:rPr>
          <w:rStyle w:val="Fotnotsreferens"/>
        </w:rPr>
        <w:footnoteRef/>
      </w:r>
      <w:r>
        <w:t xml:space="preserve"> Senaste lydelse </w:t>
      </w:r>
      <w:r w:rsidRPr="00410AFA">
        <w:t>2018:478.</w:t>
      </w:r>
    </w:p>
  </w:footnote>
  <w:footnote w:id="6">
    <w:p w14:paraId="555E61A6" w14:textId="77777777" w:rsidR="00D67215" w:rsidRDefault="00D67215" w:rsidP="00794652">
      <w:pPr>
        <w:pStyle w:val="Fotnotstext"/>
      </w:pPr>
      <w:r>
        <w:rPr>
          <w:rStyle w:val="Fotnotsreferens"/>
        </w:rPr>
        <w:footnoteRef/>
      </w:r>
      <w:r>
        <w:t xml:space="preserve"> Senaste lydelse 2018:478.</w:t>
      </w:r>
    </w:p>
  </w:footnote>
  <w:footnote w:id="7">
    <w:p w14:paraId="20D50F1F" w14:textId="77777777" w:rsidR="00D67215" w:rsidRDefault="00D67215" w:rsidP="00794652">
      <w:pPr>
        <w:pStyle w:val="Fotnotstext"/>
      </w:pPr>
      <w:r>
        <w:rPr>
          <w:rStyle w:val="Fotnotsreferens"/>
        </w:rPr>
        <w:footnoteRef/>
      </w:r>
      <w:r>
        <w:t xml:space="preserve"> Senaste lydelse 2018:478.</w:t>
      </w:r>
    </w:p>
  </w:footnote>
  <w:footnote w:id="8">
    <w:p w14:paraId="317B733C" w14:textId="03E26611" w:rsidR="007F74BA" w:rsidRDefault="007F74BA">
      <w:pPr>
        <w:pStyle w:val="Fotnotstext"/>
      </w:pPr>
      <w:r>
        <w:rPr>
          <w:rStyle w:val="Fotnotsreferens"/>
        </w:rPr>
        <w:footnoteRef/>
      </w:r>
      <w:r>
        <w:t xml:space="preserve"> Senaste lydelse </w:t>
      </w:r>
      <w:r w:rsidRPr="00410AFA">
        <w:t>2018:478.</w:t>
      </w:r>
    </w:p>
  </w:footnote>
  <w:footnote w:id="9">
    <w:p w14:paraId="28B1EEBB" w14:textId="77777777" w:rsidR="00D67215" w:rsidRDefault="00D67215" w:rsidP="00794652">
      <w:pPr>
        <w:pStyle w:val="Fotnotstext"/>
      </w:pPr>
      <w:r>
        <w:rPr>
          <w:rStyle w:val="Fotnotsreferens"/>
        </w:rPr>
        <w:footnoteRef/>
      </w:r>
      <w:r>
        <w:t xml:space="preserve"> Senaste lydelse 2018:478.</w:t>
      </w:r>
    </w:p>
  </w:footnote>
  <w:footnote w:id="10">
    <w:p w14:paraId="2E73C23C" w14:textId="77777777" w:rsidR="00D67215" w:rsidRDefault="00D67215" w:rsidP="002060BF">
      <w:pPr>
        <w:pStyle w:val="Fotnotstext"/>
      </w:pPr>
      <w:r>
        <w:rPr>
          <w:rStyle w:val="Fotnotsreferens"/>
        </w:rPr>
        <w:footnoteRef/>
      </w:r>
      <w:r>
        <w:t> Lagen omtryckt 1981:737.</w:t>
      </w:r>
    </w:p>
  </w:footnote>
  <w:footnote w:id="11">
    <w:p w14:paraId="29EF4294" w14:textId="77777777" w:rsidR="00D67215" w:rsidRDefault="00D67215" w:rsidP="002060BF">
      <w:pPr>
        <w:pStyle w:val="Fotnotstext"/>
      </w:pPr>
      <w:r>
        <w:rPr>
          <w:rStyle w:val="Fotnotsreferens"/>
        </w:rPr>
        <w:footnoteRef/>
      </w:r>
      <w:r>
        <w:t> </w:t>
      </w:r>
      <w:r w:rsidRPr="00382998">
        <w:t>Senaste lydelse</w:t>
      </w:r>
      <w:r>
        <w:t xml:space="preserve"> 1997:556.</w:t>
      </w:r>
    </w:p>
  </w:footnote>
  <w:footnote w:id="12">
    <w:p w14:paraId="5AD9E5E1" w14:textId="77777777" w:rsidR="00D67215" w:rsidRDefault="00D67215" w:rsidP="002060BF">
      <w:pPr>
        <w:pStyle w:val="Fotnotstext"/>
      </w:pPr>
      <w:r w:rsidRPr="00382998">
        <w:rPr>
          <w:rStyle w:val="Fotnotsreferens"/>
        </w:rPr>
        <w:footnoteRef/>
      </w:r>
      <w:r>
        <w:t> </w:t>
      </w:r>
      <w:r w:rsidRPr="00382998">
        <w:t>Senaste lydelse</w:t>
      </w:r>
      <w:r>
        <w:t xml:space="preserve"> 2018:405.</w:t>
      </w:r>
    </w:p>
  </w:footnote>
  <w:footnote w:id="13">
    <w:p w14:paraId="7454D8D4" w14:textId="77777777" w:rsidR="00D67215" w:rsidRDefault="00D67215" w:rsidP="002060BF">
      <w:pPr>
        <w:pStyle w:val="Fotnotstext"/>
      </w:pPr>
      <w:r>
        <w:rPr>
          <w:rStyle w:val="Fotnotsreferens"/>
        </w:rPr>
        <w:footnoteRef/>
      </w:r>
      <w:r>
        <w:t> </w:t>
      </w:r>
      <w:r w:rsidRPr="003F1CE6">
        <w:t>Senaste lydelse</w:t>
      </w:r>
      <w:r>
        <w:t xml:space="preserve"> 2020:1109.</w:t>
      </w:r>
    </w:p>
  </w:footnote>
  <w:footnote w:id="14">
    <w:p w14:paraId="760F3306" w14:textId="77777777" w:rsidR="00D67215" w:rsidRDefault="00D67215" w:rsidP="002060BF">
      <w:pPr>
        <w:pStyle w:val="Fotnotstext"/>
      </w:pPr>
      <w:r w:rsidRPr="003F1CE6">
        <w:rPr>
          <w:rStyle w:val="Fotnotsreferens"/>
        </w:rPr>
        <w:footnoteRef/>
      </w:r>
      <w:r>
        <w:t> </w:t>
      </w:r>
      <w:r w:rsidRPr="003F1CE6">
        <w:t>Senaste lydelse</w:t>
      </w:r>
      <w:r>
        <w:t xml:space="preserve"> 2020:1109.</w:t>
      </w:r>
    </w:p>
  </w:footnote>
  <w:footnote w:id="15">
    <w:p w14:paraId="402570AE" w14:textId="77777777" w:rsidR="00D67215" w:rsidRDefault="00D67215" w:rsidP="002060BF">
      <w:pPr>
        <w:pStyle w:val="Fotnotstext"/>
      </w:pPr>
      <w:r>
        <w:rPr>
          <w:rStyle w:val="Fotnotsreferens"/>
        </w:rPr>
        <w:footnoteRef/>
      </w:r>
      <w:r>
        <w:t> </w:t>
      </w:r>
      <w:r w:rsidRPr="003F1CE6">
        <w:t>Senaste lydelse</w:t>
      </w:r>
      <w:r>
        <w:t xml:space="preserve"> 2016:679.</w:t>
      </w:r>
    </w:p>
  </w:footnote>
  <w:footnote w:id="16">
    <w:p w14:paraId="776094A8" w14:textId="77777777" w:rsidR="00D67215" w:rsidRDefault="00D67215" w:rsidP="002060BF">
      <w:pPr>
        <w:pStyle w:val="Fotnotstext"/>
      </w:pPr>
      <w:r>
        <w:rPr>
          <w:rStyle w:val="Fotnotsreferens"/>
        </w:rPr>
        <w:footnoteRef/>
      </w:r>
      <w:r>
        <w:t> </w:t>
      </w:r>
      <w:r w:rsidRPr="003F1CE6">
        <w:t>Senaste lydelse</w:t>
      </w:r>
      <w:r>
        <w:t xml:space="preserve"> 1981:737.</w:t>
      </w:r>
    </w:p>
  </w:footnote>
  <w:footnote w:id="17">
    <w:p w14:paraId="4F33DBE1" w14:textId="77777777" w:rsidR="00D67215" w:rsidRDefault="00D67215" w:rsidP="002060BF">
      <w:pPr>
        <w:pStyle w:val="Fotnotstext"/>
      </w:pPr>
      <w:r>
        <w:rPr>
          <w:rStyle w:val="Fotnotsreferens"/>
        </w:rPr>
        <w:footnoteRef/>
      </w:r>
      <w:r>
        <w:t> </w:t>
      </w:r>
      <w:r w:rsidRPr="003F1CE6">
        <w:t>Senaste lydelse 2020:1109.</w:t>
      </w:r>
    </w:p>
  </w:footnote>
  <w:footnote w:id="18">
    <w:p w14:paraId="1387217B" w14:textId="77777777" w:rsidR="00D67215" w:rsidRPr="003F1CE6" w:rsidRDefault="00D67215" w:rsidP="002060BF">
      <w:pPr>
        <w:pStyle w:val="Fotnotstext"/>
      </w:pPr>
      <w:r>
        <w:rPr>
          <w:rStyle w:val="Fotnotsreferens"/>
        </w:rPr>
        <w:footnoteRef/>
      </w:r>
      <w:r>
        <w:t> </w:t>
      </w:r>
      <w:r w:rsidRPr="003F1CE6">
        <w:t>Senaste lydelse</w:t>
      </w:r>
      <w:r>
        <w:t xml:space="preserve"> 2010:1073.</w:t>
      </w:r>
    </w:p>
  </w:footnote>
  <w:footnote w:id="19">
    <w:p w14:paraId="421C1DE3" w14:textId="77777777" w:rsidR="00D67215" w:rsidRDefault="00D67215" w:rsidP="002060BF">
      <w:pPr>
        <w:pStyle w:val="Fotnotstext"/>
      </w:pPr>
      <w:r w:rsidRPr="003F1CE6">
        <w:rPr>
          <w:rStyle w:val="Fotnotsreferens"/>
        </w:rPr>
        <w:footnoteRef/>
      </w:r>
      <w:r>
        <w:t> </w:t>
      </w:r>
      <w:r w:rsidRPr="003F1CE6">
        <w:t>Senaste lydelse</w:t>
      </w:r>
      <w:r>
        <w:t xml:space="preserve"> 1997:556.</w:t>
      </w:r>
    </w:p>
  </w:footnote>
  <w:footnote w:id="20">
    <w:p w14:paraId="4BB35BC4" w14:textId="77777777" w:rsidR="00D67215" w:rsidRDefault="00D67215" w:rsidP="002060BF">
      <w:pPr>
        <w:pStyle w:val="Fotnotstext"/>
      </w:pPr>
      <w:r w:rsidRPr="003F1CE6">
        <w:rPr>
          <w:rStyle w:val="Fotnotsreferens"/>
        </w:rPr>
        <w:footnoteRef/>
      </w:r>
      <w:r w:rsidRPr="003F1CE6">
        <w:t xml:space="preserve"> Senaste lydelse</w:t>
      </w:r>
      <w:r>
        <w:t xml:space="preserve"> 2020:1109.</w:t>
      </w:r>
    </w:p>
  </w:footnote>
  <w:footnote w:id="21">
    <w:p w14:paraId="0CBE7FC8" w14:textId="77777777" w:rsidR="00D67215" w:rsidRDefault="00D67215" w:rsidP="002060BF">
      <w:pPr>
        <w:pStyle w:val="Fotnotstext"/>
      </w:pPr>
      <w:r>
        <w:rPr>
          <w:rStyle w:val="Fotnotsreferens"/>
        </w:rPr>
        <w:footnoteRef/>
      </w:r>
      <w:r>
        <w:t> Senaste lydelse 2020:1110.</w:t>
      </w:r>
    </w:p>
  </w:footnote>
  <w:footnote w:id="22">
    <w:p w14:paraId="6A957073" w14:textId="77777777" w:rsidR="00D67215" w:rsidRDefault="00D67215" w:rsidP="002060BF">
      <w:pPr>
        <w:pStyle w:val="Fotnotstext"/>
      </w:pPr>
      <w:r>
        <w:rPr>
          <w:rStyle w:val="Fotnotsreferens"/>
        </w:rPr>
        <w:footnoteRef/>
      </w:r>
      <w:r>
        <w:t xml:space="preserve"> Senaste lydelse </w:t>
      </w:r>
      <w:r w:rsidRPr="00E4208A">
        <w:t>2013:58</w:t>
      </w:r>
      <w:r>
        <w:t>.</w:t>
      </w:r>
    </w:p>
  </w:footnote>
  <w:footnote w:id="23">
    <w:p w14:paraId="69AFBDC6" w14:textId="77777777" w:rsidR="00D67215" w:rsidRDefault="00D67215" w:rsidP="002060BF">
      <w:pPr>
        <w:pStyle w:val="Fotnotstext"/>
      </w:pPr>
      <w:r>
        <w:rPr>
          <w:rStyle w:val="Fotnotsreferens"/>
        </w:rPr>
        <w:footnoteRef/>
      </w:r>
      <w:r>
        <w:t> Senaste lydelse 2020:907.</w:t>
      </w:r>
    </w:p>
  </w:footnote>
  <w:footnote w:id="24">
    <w:p w14:paraId="16104CE5" w14:textId="77777777" w:rsidR="00D67215" w:rsidRDefault="00D67215" w:rsidP="002060BF">
      <w:pPr>
        <w:pStyle w:val="Fotnotstext"/>
      </w:pPr>
      <w:r>
        <w:rPr>
          <w:rStyle w:val="Fotnotsreferens"/>
        </w:rPr>
        <w:footnoteRef/>
      </w:r>
      <w:r>
        <w:t> Senaste lydelse 2015:184.</w:t>
      </w:r>
    </w:p>
  </w:footnote>
  <w:footnote w:id="25">
    <w:p w14:paraId="2470EF85" w14:textId="77777777" w:rsidR="00D67215" w:rsidRDefault="00D67215" w:rsidP="002060BF">
      <w:pPr>
        <w:pStyle w:val="Fotnotstext"/>
      </w:pPr>
      <w:r>
        <w:rPr>
          <w:rStyle w:val="Fotnotsreferens"/>
        </w:rPr>
        <w:footnoteRef/>
      </w:r>
      <w:r>
        <w:t> Senaste lydelse 2017:679.</w:t>
      </w:r>
    </w:p>
  </w:footnote>
  <w:footnote w:id="26">
    <w:p w14:paraId="1BA18009" w14:textId="77777777" w:rsidR="00D67215" w:rsidRDefault="00D67215" w:rsidP="002060BF">
      <w:pPr>
        <w:pStyle w:val="Fotnotstext"/>
      </w:pPr>
      <w:r>
        <w:rPr>
          <w:rStyle w:val="Fotnotsreferens"/>
        </w:rPr>
        <w:footnoteRef/>
      </w:r>
      <w:r>
        <w:t> Senaste lydelse 2020:1157.</w:t>
      </w:r>
    </w:p>
  </w:footnote>
  <w:footnote w:id="27">
    <w:p w14:paraId="1B0F23E2" w14:textId="77777777" w:rsidR="00D67215" w:rsidRDefault="00D67215" w:rsidP="002060BF">
      <w:pPr>
        <w:pStyle w:val="Fotnotstext"/>
      </w:pPr>
      <w:r>
        <w:rPr>
          <w:rStyle w:val="Fotnotsreferens"/>
        </w:rPr>
        <w:footnoteRef/>
      </w:r>
      <w:r>
        <w:t> Senaste lydelsen 2018:2028.</w:t>
      </w:r>
    </w:p>
  </w:footnote>
  <w:footnote w:id="28">
    <w:p w14:paraId="2EE04AC0" w14:textId="77777777" w:rsidR="00D67215" w:rsidRDefault="00D67215" w:rsidP="002060BF">
      <w:pPr>
        <w:pStyle w:val="Fotnotstext"/>
      </w:pPr>
      <w:r>
        <w:rPr>
          <w:rStyle w:val="Fotnotsreferens"/>
        </w:rPr>
        <w:footnoteRef/>
      </w:r>
      <w:r>
        <w:t> Senaste lydelsen 2018:478.</w:t>
      </w:r>
    </w:p>
  </w:footnote>
  <w:footnote w:id="29">
    <w:p w14:paraId="6DA083AF" w14:textId="77777777" w:rsidR="00D67215" w:rsidRDefault="00D67215" w:rsidP="002060BF">
      <w:pPr>
        <w:pStyle w:val="Fotnotstext"/>
      </w:pPr>
      <w:r>
        <w:rPr>
          <w:rStyle w:val="Fotnotsreferens"/>
        </w:rPr>
        <w:footnoteRef/>
      </w:r>
      <w:r>
        <w:t> Senaste lydelse 2018:478.</w:t>
      </w:r>
    </w:p>
  </w:footnote>
  <w:footnote w:id="30">
    <w:p w14:paraId="41E8CBE8" w14:textId="77777777" w:rsidR="00D67215" w:rsidRDefault="00D67215" w:rsidP="002060BF">
      <w:pPr>
        <w:pStyle w:val="Fotnotstext"/>
      </w:pPr>
      <w:r>
        <w:rPr>
          <w:rStyle w:val="Fotnotsreferens"/>
        </w:rPr>
        <w:footnoteRef/>
      </w:r>
      <w:r>
        <w:t> Senaste lydelse 2018:478.</w:t>
      </w:r>
    </w:p>
  </w:footnote>
  <w:footnote w:id="31">
    <w:p w14:paraId="1AE35C86" w14:textId="77777777" w:rsidR="00D67215" w:rsidRDefault="00D67215" w:rsidP="002060BF">
      <w:pPr>
        <w:pStyle w:val="Fotnotstext"/>
      </w:pPr>
      <w:r>
        <w:rPr>
          <w:rStyle w:val="Fotnotsreferens"/>
        </w:rPr>
        <w:footnoteRef/>
      </w:r>
      <w:r>
        <w:t> Senaste lydelse 2018:478.</w:t>
      </w:r>
    </w:p>
  </w:footnote>
  <w:footnote w:id="32">
    <w:p w14:paraId="1F6140F8" w14:textId="77777777" w:rsidR="00D67215" w:rsidRDefault="00D67215" w:rsidP="002060BF">
      <w:pPr>
        <w:pStyle w:val="Fotnotstext"/>
      </w:pPr>
      <w:r>
        <w:rPr>
          <w:rStyle w:val="Fotnotsreferens"/>
        </w:rPr>
        <w:footnoteRef/>
      </w:r>
      <w:r>
        <w:t> Senaste lydelse 2018:478.</w:t>
      </w:r>
    </w:p>
  </w:footnote>
  <w:footnote w:id="33">
    <w:p w14:paraId="71063E16" w14:textId="77777777" w:rsidR="00D67215" w:rsidRDefault="00D67215" w:rsidP="002060BF">
      <w:pPr>
        <w:pStyle w:val="Fotnotstext"/>
      </w:pPr>
      <w:r>
        <w:rPr>
          <w:rStyle w:val="Fotnotsreferens"/>
        </w:rPr>
        <w:footnoteRef/>
      </w:r>
      <w:r>
        <w:t> Senaste lydelse 2018:478.</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72EB8B" w14:textId="77777777" w:rsidR="00244011" w:rsidRDefault="00244011" w:rsidP="00664D04">
    <w:pPr>
      <w:pStyle w:val="Brdtext"/>
    </w:pPr>
    <w:r>
      <w:rPr>
        <w:noProof/>
        <w:lang w:eastAsia="sv-SE"/>
      </w:rPr>
      <mc:AlternateContent>
        <mc:Choice Requires="wps">
          <w:drawing>
            <wp:anchor distT="0" distB="0" distL="0" distR="0" simplePos="0" relativeHeight="25164748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5EC4A3" w14:textId="79D08B3D" w:rsidR="00244011" w:rsidRPr="00756E21" w:rsidRDefault="00981028"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474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7iLIdQIAAGU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Q+eXUG2JEB76WQlOXtfUtRsR8F54Gg5qNA083tGhDRDqMEicrcD/fu1/tCfO&#10;kpazloat5OHXWnjFmflmic3n+WQSpzNdJqefiEDMH2uWxxq7bi6BqJDTanEyidEezU7UHppH2gvz&#10;mJVUwkrKXXLciZfYrwDaK1LN58mI5tEJvLELJ2PoCG/k5EP3KLwbiItE+VvYjaUoXvC3t42ewc3X&#10;SBxM5I4A96gOwNMsJ84Peycui+N7sjpsx9kzAAAA//8DAFBLAwQUAAYACAAAACEAq02CE98AAAAI&#10;AQAADwAAAGRycy9kb3ducmV2LnhtbEyPwU7DMBBE70j9B2srcaNOWgohZFMVBAcqVRUtElc3XuKo&#10;8TqKnTb8PeYEx9GMZt4Uq9G24ky9bxwjpLMEBHHldMM1wsfh9SYD4YNirVrHhPBNHlbl5KpQuXYX&#10;fqfzPtQilrDPFYIJocul9JUhq/zMdcTR+3K9VSHKvpa6V5dYbls5T5I7aVXDccGojp4NVaf9YBEO&#10;2yc9SD3qt5dqu9nRp9yY2x3i9XRcP4IINIa/MPziR3QoI9PRDay9aBGWWSQPCPdpCiL680W2BHFE&#10;eEgWIMtC/j9Q/gAAAP//AwBQSwECLQAUAAYACAAAACEAtoM4kv4AAADhAQAAEwAAAAAAAAAAAAAA&#10;AAAAAAAAW0NvbnRlbnRfVHlwZXNdLnhtbFBLAQItABQABgAIAAAAIQA4/SH/1gAAAJQBAAALAAAA&#10;AAAAAAAAAAAAAC8BAABfcmVscy8ucmVsc1BLAQItABQABgAIAAAAIQDH7iLIdQIAAGUFAAAOAAAA&#10;AAAAAAAAAAAAAC4CAABkcnMvZTJvRG9jLnhtbFBLAQItABQABgAIAAAAIQCrTYIT3wAAAAgBAAAP&#10;AAAAAAAAAAAAAAAAAM8EAABkcnMvZG93bnJldi54bWxQSwUGAAAAAAQABADzAAAA2wUAAAAA&#10;" o:allowoverlap="f" fillcolor="white [3201]" stroked="f" strokeweight=".5pt">
              <v:textbox style="mso-fit-shape-to-text:t">
                <w:txbxContent>
                  <w:p w14:paraId="3D5EC4A3" w14:textId="79D08B3D" w:rsidR="00244011" w:rsidRPr="00756E21" w:rsidRDefault="00981028"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A89A76" w14:textId="77777777" w:rsidR="00244011" w:rsidRDefault="00244011" w:rsidP="00EE1584">
    <w:pPr>
      <w:pStyle w:val="Brdtext"/>
    </w:pPr>
    <w:r>
      <w:rPr>
        <w:noProof/>
        <w:lang w:eastAsia="sv-SE"/>
      </w:rPr>
      <mc:AlternateContent>
        <mc:Choice Requires="wps">
          <w:drawing>
            <wp:anchor distT="0" distB="0" distL="0" distR="0" simplePos="0" relativeHeight="25166899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8D0D02" w14:textId="0CD40D5C" w:rsidR="00244011" w:rsidRPr="00756E21" w:rsidRDefault="00981028"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89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btcdg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IgAS6i2xAsP/cgEJ69rerwbEfBeeJoRem+ae7yjQxsg8GGQOFuB//3a/2hP&#10;1CUtZy3NXMnDr7XwijPzzRKpz/PJJA5pukxOPxGPmD/WLI81dt1cAjEipw3jZBKjPZqdqD00j7Qe&#10;5jErqYSVlLvkuBMvsd8EtF6kms+TEY2lE3hjF07G0BHlSM2H7lF4N/AXifm3sJtOUbygcW8bPYOb&#10;r5GomDgece5RHfCnkU7UH9ZP3BnH92R1WJKzZwAAAP//AwBQSwMEFAAGAAgAAAAhABZzEpXgAAAA&#10;CQEAAA8AAABkcnMvZG93bnJldi54bWxMj0FLw0AQhe+C/2EZwZvdNGjSptkUFT1YKMVW6HWbHbPB&#10;7GzIbtr47x1PenoM7/Hme+V6cp044xBaTwrmswQEUu1NS42Cj8Pr3QJEiJqM7jyhgm8MsK6ur0pd&#10;GH+hdzzvYyO4hEKhFdgY+0LKUFt0Osx8j8Tepx+cjnwOjTSDvnC562SaJJl0uiX+YHWPzxbrr/3o&#10;FBy2T2aUZjJvL/V2s8Oj3Nj7nVK3N9PjCkTEKf6F4Ref0aFippMfyQTRKciWGW+JCvKUlQOL/CEH&#10;cVKwnKcgq1L+X1D9AAAA//8DAFBLAQItABQABgAIAAAAIQC2gziS/gAAAOEBAAATAAAAAAAAAAAA&#10;AAAAAAAAAABbQ29udGVudF9UeXBlc10ueG1sUEsBAi0AFAAGAAgAAAAhADj9If/WAAAAlAEAAAsA&#10;AAAAAAAAAAAAAAAALwEAAF9yZWxzLy5yZWxzUEsBAi0AFAAGAAgAAAAhAJt5u1x2AgAAbAUAAA4A&#10;AAAAAAAAAAAAAAAALgIAAGRycy9lMm9Eb2MueG1sUEsBAi0AFAAGAAgAAAAhABZzEpXgAAAACQEA&#10;AA8AAAAAAAAAAAAAAAAA0AQAAGRycy9kb3ducmV2LnhtbFBLBQYAAAAABAAEAPMAAADdBQAAAAA=&#10;" o:allowoverlap="f" fillcolor="white [3201]" stroked="f" strokeweight=".5pt">
              <v:textbox style="mso-fit-shape-to-text:t">
                <w:txbxContent>
                  <w:p w14:paraId="258D0D02" w14:textId="0CD40D5C" w:rsidR="00244011" w:rsidRPr="00756E21" w:rsidRDefault="00981028"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B2EB9A"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DF2267" w14:textId="77777777" w:rsidR="00244011" w:rsidRDefault="00244011" w:rsidP="00664D04">
    <w:pPr>
      <w:pStyle w:val="Brdtext"/>
    </w:pPr>
    <w:r>
      <w:rPr>
        <w:noProof/>
        <w:lang w:eastAsia="sv-SE"/>
      </w:rPr>
      <mc:AlternateContent>
        <mc:Choice Requires="wps">
          <w:drawing>
            <wp:anchor distT="0" distB="0" distL="0" distR="0" simplePos="0" relativeHeight="25164851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030BE2" w14:textId="355629D7" w:rsidR="00244011" w:rsidRPr="00756E21" w:rsidRDefault="00981028" w:rsidP="00664D04">
                          <w:pPr>
                            <w:pStyle w:val="Brdtext"/>
                            <w:jc w:val="left"/>
                          </w:pPr>
                          <w:sdt>
                            <w:sdtPr>
                              <w:alias w:val="NummerEtikett"/>
                              <w:tag w:val="NummerEtikett"/>
                              <w:id w:val="-1110041935"/>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899019795"/>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485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vGe/eAIAAGwFAAAOAAAAZHJzL2Uyb0RvYy54bWysVEtv2zAMvg/YfxB0XxxnabcGcYqsRYYB&#10;RVssHXpWZKkxJouaxMTOfn0p2Xms66XDLjJlvj995PSyrQ3bKh8qsAXPB0POlJVQVvap4D8eFh8+&#10;cxZQ2FIYsKrgOxX45ez9u2njJmoEazCl8oyC2DBpXMHXiG6SZUGuVS3CAJyypNTga4F09U9Z6UVD&#10;0WuTjYbD86wBXzoPUoVAf687JZ+l+ForiXdaB4XMFJxqw3T6dK7imc2mYvLkhVtXsi9D/EMVtags&#10;JT2EuhYo2MZXf4WqK+khgMaBhDoDrSupUg/UTT580c1yLZxKvRA4wR1gCv8vrLzdLt29Z9h+gZYe&#10;MALSuDAJ9DP202pfxy9VykhPEO4OsKkWmYxO+Tint+BMki4f5RejhGt29HY+4FcFNYtCwT09S0JL&#10;bG8CUkYy3ZvEZAFMVS4qY9IlUkFdGc+2gh7RYKqRPP6wMpY1BT//eDZMgS1E9y6ysTGMSmTo0x07&#10;TBLujIo2xn5XmlVlavSV3EJKZQ/5k3W00pTqLY69/bGqtzh3fZBHygwWD851ZcGn7tP0HCErf+4h&#10;0509AX7SdxSxXbXUeMHP9gRYQbkjXnjoRiY4uajo8W5EwHvhaUbovWnu8Y4ObYDAh17ibA3+92v/&#10;oz1Rl7ScNTRzBQ+/NsIrzsw3S6S+yMfjOKTpMj77RDxi/lSzOtXYTX0FxIicNoyTSYz2aPai9lA/&#10;0nqYx6ykElZS7oLjXrzCbhPQepFqPk9GNJZO4I1dOhlDR5QjNR/aR+Fdz18k5t/CfjrF5AWNO9vo&#10;Gdx8g0TFxPGIc4dqjz+NdKJ+v37izji9J6vjkpw9Aw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DlvGe/eAIAAGw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1B030BE2" w14:textId="355629D7" w:rsidR="00244011" w:rsidRPr="00756E21" w:rsidRDefault="00981028" w:rsidP="00664D04">
                    <w:pPr>
                      <w:pStyle w:val="Brdtext"/>
                      <w:jc w:val="left"/>
                    </w:pPr>
                    <w:sdt>
                      <w:sdtPr>
                        <w:alias w:val="NummerEtikett"/>
                        <w:tag w:val="NummerEtikett"/>
                        <w:id w:val="-1110041935"/>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899019795"/>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DB3D86" w14:textId="77777777" w:rsidR="00244011" w:rsidRDefault="00244011" w:rsidP="00EE1584">
    <w:pPr>
      <w:pStyle w:val="Brdtext"/>
    </w:pPr>
    <w:r>
      <w:rPr>
        <w:noProof/>
        <w:lang w:eastAsia="sv-SE"/>
      </w:rPr>
      <mc:AlternateContent>
        <mc:Choice Requires="wps">
          <w:drawing>
            <wp:anchor distT="0" distB="0" distL="0" distR="0" simplePos="0" relativeHeight="25167001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87AE6A" w14:textId="3D15E9B3" w:rsidR="00244011" w:rsidRPr="00756E21" w:rsidRDefault="00981028" w:rsidP="00A118D8">
                          <w:pPr>
                            <w:pStyle w:val="Brdtext"/>
                            <w:jc w:val="left"/>
                          </w:pPr>
                          <w:sdt>
                            <w:sdtPr>
                              <w:alias w:val="NummerEtikett"/>
                              <w:tag w:val="NummerEtikett"/>
                              <w:id w:val="-1713418225"/>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840003357"/>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700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MYbdw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nBDcEWAJ1ZZ44aEfmeDkdU2PdyMC3gtPM0LvTXOPd3RoAwQ+DBJnK/C/X/sf&#10;7Ym6pOWspZkrefi1Fl5xZr5ZIvV5PpnEIU2Xyekn4hHzx5rlscaum0sgRuS0YZxMYrRHsxO1h+aR&#10;1sM8ZiWVsJJylxx34iX2m4DWi1TzeTKisXQCb+zCyRg6ohyp+dA9Cu8G/iIx/xZ20ymKFzTubaNn&#10;cPM1EhUTxyPOPaoD/jTSifrD+ok74/ierA5LcvYMAAD//wMAUEsDBBQABgAIAAAAIQAWcxKV4AAA&#10;AAkBAAAPAAAAZHJzL2Rvd25yZXYueG1sTI9BS8NAEIXvgv9hGcGb3TRo0qbZFBU9WCjFVuh1mx2z&#10;wexsyG7a+O8dT3p6DO/x5nvlenKdOOMQWk8K5rMEBFLtTUuNgo/D690CRIiajO48oYJvDLCurq9K&#10;XRh/oXc872MjuIRCoRXYGPtCylBbdDrMfI/E3qcfnI58Do00g75wuetkmiSZdLol/mB1j88W66/9&#10;6BQctk9mlGYyby/1drPDo9zY+51StzfT4wpExCn+heEXn9GhYqaTH8kE0SnIlhlviQrylJUDi/wh&#10;B3FSsJynIKtS/l9Q/QAAAP//AwBQSwECLQAUAAYACAAAACEAtoM4kv4AAADhAQAAEwAAAAAAAAAA&#10;AAAAAAAAAAAAW0NvbnRlbnRfVHlwZXNdLnhtbFBLAQItABQABgAIAAAAIQA4/SH/1gAAAJQBAAAL&#10;AAAAAAAAAAAAAAAAAC8BAABfcmVscy8ucmVsc1BLAQItABQABgAIAAAAIQAlbMYbdwIAAGwFAAAO&#10;AAAAAAAAAAAAAAAAAC4CAABkcnMvZTJvRG9jLnhtbFBLAQItABQABgAIAAAAIQAWcxKV4AAAAAkB&#10;AAAPAAAAAAAAAAAAAAAAANEEAABkcnMvZG93bnJldi54bWxQSwUGAAAAAAQABADzAAAA3gUAAAAA&#10;" o:allowoverlap="f" fillcolor="white [3201]" stroked="f" strokeweight=".5pt">
              <v:textbox style="mso-fit-shape-to-text:t">
                <w:txbxContent>
                  <w:p w14:paraId="0587AE6A" w14:textId="3D15E9B3" w:rsidR="00244011" w:rsidRPr="00756E21" w:rsidRDefault="00981028" w:rsidP="00A118D8">
                    <w:pPr>
                      <w:pStyle w:val="Brdtext"/>
                      <w:jc w:val="left"/>
                    </w:pPr>
                    <w:sdt>
                      <w:sdtPr>
                        <w:alias w:val="NummerEtikett"/>
                        <w:tag w:val="NummerEtikett"/>
                        <w:id w:val="-1713418225"/>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840003357"/>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D83E45"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EDBB33" w14:textId="77777777" w:rsidR="00244011" w:rsidRDefault="00244011" w:rsidP="00664D04">
    <w:pPr>
      <w:pStyle w:val="Brdtext"/>
    </w:pPr>
    <w:r>
      <w:rPr>
        <w:noProof/>
        <w:lang w:eastAsia="sv-SE"/>
      </w:rPr>
      <mc:AlternateContent>
        <mc:Choice Requires="wps">
          <w:drawing>
            <wp:anchor distT="0" distB="0" distL="0" distR="0" simplePos="0" relativeHeight="25164953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371E92" w14:textId="58668BA7" w:rsidR="00244011" w:rsidRPr="00756E21" w:rsidRDefault="00981028" w:rsidP="00664D04">
                          <w:pPr>
                            <w:pStyle w:val="Brdtext"/>
                            <w:jc w:val="left"/>
                          </w:pPr>
                          <w:sdt>
                            <w:sdtPr>
                              <w:alias w:val="NummerEtikett"/>
                              <w:tag w:val="NummerEtikett"/>
                              <w:id w:val="2134438524"/>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382945044"/>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495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8H9E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qX2pdvFpCtSVieOhnJjh5XVP3bkTAe+FpSKjhNPh4Rx9tgNCHQeJsBf73&#10;a/fRnrhLWs5aGrqSh19r4RVn5pslVp/nk0mc0nSYnH4iIjF/rFkea+y6uQSiRE4rxskkRns0O1F7&#10;aB5pP8xjVlIJKyl3yXEnXmK/Cmi/SDWfJyOaSyfwxi6cjKEjzJGbD92j8G4gMBL1b2E3nqJ4wePe&#10;NnoGN18jcTGR/IDq0ACa6cT9Yf/EpXF8TlaHLTl7Bg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Co8H9E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4A371E92" w14:textId="58668BA7" w:rsidR="00244011" w:rsidRPr="00756E21" w:rsidRDefault="00981028" w:rsidP="00664D04">
                    <w:pPr>
                      <w:pStyle w:val="Brdtext"/>
                      <w:jc w:val="left"/>
                    </w:pPr>
                    <w:sdt>
                      <w:sdtPr>
                        <w:alias w:val="NummerEtikett"/>
                        <w:tag w:val="NummerEtikett"/>
                        <w:id w:val="2134438524"/>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382945044"/>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D044D9" w14:textId="77777777" w:rsidR="00244011" w:rsidRDefault="00244011" w:rsidP="00EE1584">
    <w:pPr>
      <w:pStyle w:val="Brdtext"/>
    </w:pPr>
    <w:r>
      <w:rPr>
        <w:noProof/>
        <w:lang w:eastAsia="sv-SE"/>
      </w:rPr>
      <mc:AlternateContent>
        <mc:Choice Requires="wps">
          <w:drawing>
            <wp:anchor distT="0" distB="0" distL="0" distR="0" simplePos="0" relativeHeight="25167104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BF14D1" w14:textId="6B2A9A0A" w:rsidR="00244011" w:rsidRPr="00756E21" w:rsidRDefault="00981028" w:rsidP="00A118D8">
                          <w:pPr>
                            <w:pStyle w:val="Brdtext"/>
                            <w:jc w:val="left"/>
                          </w:pPr>
                          <w:sdt>
                            <w:sdtPr>
                              <w:alias w:val="NummerEtikett"/>
                              <w:tag w:val="NummerEtikett"/>
                              <w:id w:val="2031908630"/>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558864962"/>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710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QjCReQ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s5Y4BS6i2RAwP/cwEJ69r6t6NCHgvPA0JNZwGH+/o0AYIfRgkzlbgf7/2&#10;P9oTd0nLWUtDV/Lway284sx8s8Tq83wyiVOaLpPTT0Qk5o81y2ONXTeXQJTIacU4mcRoj2Ynag/N&#10;I+2HecxKKmEl5S457sRL7FcB7Rep5vNkRHPpBN7YhZMxdIQ5cvOhexTeDQRGov4t7MZTFC943NtG&#10;z+DmayQuJpJHoHtUhwbQTCfuD/snLo3je7I6bMnZMwA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NdCMJF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0BBF14D1" w14:textId="6B2A9A0A" w:rsidR="00244011" w:rsidRPr="00756E21" w:rsidRDefault="00981028" w:rsidP="00A118D8">
                    <w:pPr>
                      <w:pStyle w:val="Brdtext"/>
                      <w:jc w:val="left"/>
                    </w:pPr>
                    <w:sdt>
                      <w:sdtPr>
                        <w:alias w:val="NummerEtikett"/>
                        <w:tag w:val="NummerEtikett"/>
                        <w:id w:val="2031908630"/>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558864962"/>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553210" w14:textId="77777777" w:rsidR="00244011" w:rsidRDefault="00244011"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787E7C" w14:textId="77777777" w:rsidR="00244011" w:rsidRDefault="00244011" w:rsidP="00664D04">
    <w:pPr>
      <w:pStyle w:val="Brdtext"/>
    </w:pPr>
    <w:r>
      <w:rPr>
        <w:noProof/>
        <w:lang w:eastAsia="sv-SE"/>
      </w:rPr>
      <mc:AlternateContent>
        <mc:Choice Requires="wps">
          <w:drawing>
            <wp:anchor distT="0" distB="0" distL="0" distR="0" simplePos="0" relativeHeight="25165056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087A58" w14:textId="137E7B5B" w:rsidR="00244011" w:rsidRPr="00756E21" w:rsidRDefault="00981028" w:rsidP="00664D04">
                          <w:pPr>
                            <w:pStyle w:val="Brdtext"/>
                            <w:jc w:val="left"/>
                          </w:pPr>
                          <w:sdt>
                            <w:sdtPr>
                              <w:alias w:val="NummerEtikett"/>
                              <w:tag w:val="NummerEtikett"/>
                              <w:id w:val="76867685"/>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606267291"/>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05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h+xy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2zPgBWUOyKGh25mgpOLirp3IwLeC09DQg2nwcc7OrQBQh96ibM1+N+v&#10;/Y/2xF3SctbQ0BU8/NoIrzgz3yyx+iIfj+OUpsv47BMRiflTzepUYzf1FRAlcloxTiYx2qPZi9pD&#10;/Uj7YR6zkkpYSbkLjnvxCrtVQPtFqvk8GdFcOoE3dulkDB1hjtx8aB+Fdz2Bkah/C/vxFJMXPO5s&#10;o2dw8w0SFxPJI9Adqn0DaKYT9/v9E5fG6T1ZHbfk7Bk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qYfscn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0A087A58" w14:textId="137E7B5B" w:rsidR="00244011" w:rsidRPr="00756E21" w:rsidRDefault="00981028" w:rsidP="00664D04">
                    <w:pPr>
                      <w:pStyle w:val="Brdtext"/>
                      <w:jc w:val="left"/>
                    </w:pPr>
                    <w:sdt>
                      <w:sdtPr>
                        <w:alias w:val="NummerEtikett"/>
                        <w:tag w:val="NummerEtikett"/>
                        <w:id w:val="76867685"/>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606267291"/>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9E3400" w14:textId="77777777" w:rsidR="00244011" w:rsidRDefault="00244011" w:rsidP="00EE1584">
    <w:pPr>
      <w:pStyle w:val="Brdtext"/>
    </w:pPr>
    <w:r>
      <w:rPr>
        <w:noProof/>
        <w:lang w:eastAsia="sv-SE"/>
      </w:rPr>
      <mc:AlternateContent>
        <mc:Choice Requires="wps">
          <w:drawing>
            <wp:anchor distT="0" distB="0" distL="0" distR="0" simplePos="0" relativeHeight="25167206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7571AD" w14:textId="51B0BDA3" w:rsidR="00244011" w:rsidRPr="00756E21" w:rsidRDefault="00981028" w:rsidP="00A118D8">
                          <w:pPr>
                            <w:pStyle w:val="Brdtext"/>
                            <w:jc w:val="left"/>
                          </w:pPr>
                          <w:sdt>
                            <w:sdtPr>
                              <w:alias w:val="NummerEtikett"/>
                              <w:tag w:val="NummerEtikett"/>
                              <w:id w:val="-651372212"/>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885703651"/>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720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V03W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3zPgBWUOyKGh25mgpOLirp3IwLeC09DQg2nwcc7OrQBQh96ibM1+N+v&#10;/Y/2xF3SctbQ0BU8/NoIrzgz3yyx+iIfj+OUpsv47BMRiflTzepUYzf1FRAlcloxTiYx2qPZi9pD&#10;/Uj7YR6zkkpYSbkLjnvxCrtVQPtFqvk8GdFcOoE3dulkDB1hjtx8aB+Fdz2Bkah/C/vxFJMXPO5s&#10;o2dw8w0SFxPJI9Adqn0DaKYT9/v9E5fG6T1ZHbfk7Bk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GlXTdZ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187571AD" w14:textId="51B0BDA3" w:rsidR="00244011" w:rsidRPr="00756E21" w:rsidRDefault="00981028" w:rsidP="00A118D8">
                    <w:pPr>
                      <w:pStyle w:val="Brdtext"/>
                      <w:jc w:val="left"/>
                    </w:pPr>
                    <w:sdt>
                      <w:sdtPr>
                        <w:alias w:val="NummerEtikett"/>
                        <w:tag w:val="NummerEtikett"/>
                        <w:id w:val="-651372212"/>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885703651"/>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41EBE7" w14:textId="77777777" w:rsidR="00244011" w:rsidRDefault="00244011" w:rsidP="00664D04">
    <w:pPr>
      <w:pStyle w:val="Brdtext"/>
    </w:pPr>
    <w:r>
      <w:rPr>
        <w:noProof/>
        <w:lang w:eastAsia="sv-SE"/>
      </w:rPr>
      <mc:AlternateContent>
        <mc:Choice Requires="wps">
          <w:drawing>
            <wp:anchor distT="0" distB="0" distL="0" distR="0" simplePos="0" relativeHeight="25165158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EDE64A" w14:textId="247C4339" w:rsidR="00244011" w:rsidRPr="00756E21" w:rsidRDefault="00981028" w:rsidP="00664D04">
                          <w:pPr>
                            <w:pStyle w:val="Brdtext"/>
                            <w:jc w:val="left"/>
                          </w:pPr>
                          <w:sdt>
                            <w:sdtPr>
                              <w:alias w:val="NummerEtikett"/>
                              <w:tag w:val="NummerEtikett"/>
                              <w:id w:val="-179352969"/>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225574336"/>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1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k7/fdwIAAG0FAAAOAAAAZHJzL2Uyb0RvYy54bWysVFtP2zAUfp+0/2D5faTpChtRU9SBmCYh&#10;QCsTz65j02iOj2efNul+PcdOehnjhWkvie3zndt3LtOLrjFso3yowZY8PxlxpqyEqrZPJf/xcP3h&#10;M2cBha2EAatKvlWBX8zev5u2rlBjWIGplGdkxIaidSVfIboiy4JcqUaEE3DKklCDbwTS1T9llRct&#10;WW9MNh6NzrIWfOU8SBUCvV71Qj5L9rVWEu+0DgqZKTnFhunr03cZv9lsKoonL9yqlkMY4h+iaERt&#10;yene1JVAwda+/stUU0sPATSeSGgy0LqWKuVA2eSjF9ksVsKplAuRE9yepvD/zMrbzcLde4bdF+io&#10;gJGQ1oUi0GPMp9O+iX+KlJGcKNzuaVMdMhmV8klOteBMkiwf5+fjxGt20HY+4FcFDYuHknsqS2JL&#10;bG4CkkeC7iDRWQBTV9e1MekSW0FdGs82gopoMMVIGn+gjGVtyc8+no6SYQtRvbdsbDSjUjMM7g4Z&#10;phNujYoYY78rzeoqJfqKbyGlsnv/CR1Rmly9RXHAH6J6i3KfB2kkz2Bxr9zUFnzKPk3PgbLq544y&#10;3eOJ8KO84xG7ZUeJl7wvXXxaQrWlxvDQz0xw8rqm6t2IgPfC05BQwWnw8Y4+2gCxD8OJsxX436+9&#10;Rzz1Lkk5a2noSh5+rYVXnJlvlrr6PJ9M4pSmy+T0E0XD/LFkeSyx6+YSqCVyWjFOpmPEo9kdtYfm&#10;kfbDPHolkbCSfJccd8dL7FcB7Rep5vMEorl0Am/swsloOtIce/OhexTeDQ2M1Pq3sBtPUbzo4x4b&#10;NYObr5F6MTX5gdWhADTTqfeH/ROXxvE9oQ5bcvYMAAD//wMAUEsDBBQABgAIAAAAIQCrTYIT3wAA&#10;AAgBAAAPAAAAZHJzL2Rvd25yZXYueG1sTI/BTsMwEETvSP0Haytxo05aCiFkUxUEBypVFS0SVzde&#10;4qjxOoqdNvw95gTH0Yxm3hSr0bbiTL1vHCOkswQEceV0wzXCx+H1JgPhg2KtWseE8E0eVuXkqlC5&#10;dhd+p/M+1CKWsM8Vggmhy6X0lSGr/Mx1xNH7cr1VIcq+lrpXl1huWzlPkjtpVcNxwaiOng1Vp/1g&#10;EQ7bJz1IPeq3l2q72dGn3JjbHeL1dFw/ggg0hr8w/OJHdCgj09ENrL1oEZZZJA8I92kKIvrzRbYE&#10;cUR4SBYgy0L+P1D+AAAA//8DAFBLAQItABQABgAIAAAAIQC2gziS/gAAAOEBAAATAAAAAAAAAAAA&#10;AAAAAAAAAABbQ29udGVudF9UeXBlc10ueG1sUEsBAi0AFAAGAAgAAAAhADj9If/WAAAAlAEAAAsA&#10;AAAAAAAAAAAAAAAALwEAAF9yZWxzLy5yZWxzUEsBAi0AFAAGAAgAAAAhAMiTv993AgAAbQUAAA4A&#10;AAAAAAAAAAAAAAAALgIAAGRycy9lMm9Eb2MueG1sUEsBAi0AFAAGAAgAAAAhAKtNghPfAAAACAEA&#10;AA8AAAAAAAAAAAAAAAAA0QQAAGRycy9kb3ducmV2LnhtbFBLBQYAAAAABAAEAPMAAADdBQAAAAA=&#10;" o:allowoverlap="f" fillcolor="white [3201]" stroked="f" strokeweight=".5pt">
              <v:textbox style="mso-fit-shape-to-text:t">
                <w:txbxContent>
                  <w:p w14:paraId="0DEDE64A" w14:textId="247C4339" w:rsidR="00244011" w:rsidRPr="00756E21" w:rsidRDefault="00981028" w:rsidP="00664D04">
                    <w:pPr>
                      <w:pStyle w:val="Brdtext"/>
                      <w:jc w:val="left"/>
                    </w:pPr>
                    <w:sdt>
                      <w:sdtPr>
                        <w:alias w:val="NummerEtikett"/>
                        <w:tag w:val="NummerEtikett"/>
                        <w:id w:val="-179352969"/>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225574336"/>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29587C" w14:textId="77777777" w:rsidR="00244011" w:rsidRDefault="00244011" w:rsidP="00EE1584">
    <w:pPr>
      <w:pStyle w:val="Brdtext"/>
    </w:pPr>
    <w:r>
      <w:rPr>
        <w:noProof/>
        <w:lang w:eastAsia="sv-SE"/>
      </w:rPr>
      <mc:AlternateContent>
        <mc:Choice Requires="wps">
          <w:drawing>
            <wp:anchor distT="0" distB="0" distL="0" distR="0" simplePos="0" relativeHeight="25167308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15E41F" w14:textId="7B8AE0C6" w:rsidR="00244011" w:rsidRPr="00756E21" w:rsidRDefault="00981028" w:rsidP="00A118D8">
                          <w:pPr>
                            <w:pStyle w:val="Brdtext"/>
                            <w:jc w:val="left"/>
                          </w:pPr>
                          <w:sdt>
                            <w:sdtPr>
                              <w:alias w:val="NummerEtikett"/>
                              <w:tag w:val="NummerEtikett"/>
                              <w:id w:val="-138742257"/>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9957826"/>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730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IfAKeQ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fCCjwcGrKDcETE8dDMTnLyuqHs3IuC98DQk1HAafLyjQxsg9KGXOFuD//3a&#10;/2hP3CUtZw0NXcHDr43wijPzzRKrz/PJJE5pukxOPxGRmD/WrI41dlNfAlEipxXjZBKjPZq9qD3U&#10;j7QfFjErqYSVlLvguBcvsVsFtF+kWiySEc2lE3hjl07G0BHmyM2H9lF41xMYifq3sB9PMX3B4842&#10;ega32CBxMZE8At2h2jeAZjpxv98/cWkc35PVYUvOn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Lch8Ap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6D15E41F" w14:textId="7B8AE0C6" w:rsidR="00244011" w:rsidRPr="00756E21" w:rsidRDefault="00981028" w:rsidP="00A118D8">
                    <w:pPr>
                      <w:pStyle w:val="Brdtext"/>
                      <w:jc w:val="left"/>
                    </w:pPr>
                    <w:sdt>
                      <w:sdtPr>
                        <w:alias w:val="NummerEtikett"/>
                        <w:tag w:val="NummerEtikett"/>
                        <w:id w:val="-138742257"/>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9957826"/>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5F166C" w14:textId="77777777" w:rsidR="00244011" w:rsidRDefault="00244011" w:rsidP="00664D04">
    <w:pPr>
      <w:pStyle w:val="Brdtext"/>
    </w:pPr>
    <w:r>
      <w:rPr>
        <w:noProof/>
        <w:lang w:eastAsia="sv-SE"/>
      </w:rPr>
      <mc:AlternateContent>
        <mc:Choice Requires="wps">
          <w:drawing>
            <wp:anchor distT="0" distB="0" distL="0" distR="0" simplePos="0" relativeHeight="25165260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2DD7AD" w14:textId="76170B02" w:rsidR="00244011" w:rsidRPr="00756E21" w:rsidRDefault="00981028" w:rsidP="00664D04">
                          <w:pPr>
                            <w:pStyle w:val="Brdtext"/>
                            <w:jc w:val="left"/>
                          </w:pPr>
                          <w:sdt>
                            <w:sdtPr>
                              <w:alias w:val="NummerEtikett"/>
                              <w:tag w:val="NummerEtikett"/>
                              <w:id w:val="-479301477"/>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308586504"/>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52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5Czpeg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DjeM2AJ5Y6I4aGbmeDkTUXdW4iA98LTkFDDafDxjg5tgNCHXuJsDf73&#10;a/+jPXGXtJw1NHQFD782wivOzDdLrL7IR6M4pekyGn8iIjF/qlmeauymngNRIqcV42QSoz2avag9&#10;1E+0H2YxK6mElZS74LgX59itAtovUs1myYjm0glc2AcnY+gIc+TmY/skvOsJjET9W9iPp5i84HFn&#10;Gz2Dm22QuJhIHoHuUO0bQDOduN/vn7g0Tu/J6rglp88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MnkLOl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582DD7AD" w14:textId="76170B02" w:rsidR="00244011" w:rsidRPr="00756E21" w:rsidRDefault="00981028" w:rsidP="00664D04">
                    <w:pPr>
                      <w:pStyle w:val="Brdtext"/>
                      <w:jc w:val="left"/>
                    </w:pPr>
                    <w:sdt>
                      <w:sdtPr>
                        <w:alias w:val="NummerEtikett"/>
                        <w:tag w:val="NummerEtikett"/>
                        <w:id w:val="-479301477"/>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308586504"/>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CEDEFA" w14:textId="77777777" w:rsidR="00244011" w:rsidRDefault="00244011" w:rsidP="00EE1584">
    <w:pPr>
      <w:pStyle w:val="Brdtext"/>
    </w:pPr>
    <w:r>
      <w:rPr>
        <w:noProof/>
        <w:lang w:eastAsia="sv-SE"/>
      </w:rPr>
      <mc:AlternateContent>
        <mc:Choice Requires="wps">
          <w:drawing>
            <wp:anchor distT="0" distB="0" distL="0" distR="0" simplePos="0" relativeHeight="25167411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C8BBC4" w14:textId="59F68A73" w:rsidR="00244011" w:rsidRPr="00756E21" w:rsidRDefault="00981028" w:rsidP="00A118D8">
                          <w:pPr>
                            <w:pStyle w:val="Brdtext"/>
                            <w:jc w:val="left"/>
                          </w:pPr>
                          <w:sdt>
                            <w:sdtPr>
                              <w:alias w:val="NummerEtikett"/>
                              <w:tag w:val="NummerEtikett"/>
                              <w:id w:val="1102001689"/>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246725067"/>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6741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NI1N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R+d7Bqyg3BExPHQzE5xcVNS9GxHwXngaEmo4DT7e0aENEPrQS5ytwf9+&#10;7X+0J+6SlrOGhq7g4ddGeMWZ+WaJ1Rf5eBynNF3GZ5+ISMyfalanGrupr4AokdOKcTKJ0R7NXtQe&#10;6kfaD/OYlVTCSspdcNyLV9itAtovUs3nyYjm0gm8sUsnY+gIc+TmQ/sovOsJjET9W9iPp5i84HFn&#10;Gz2Dm2+QuJhIHoHuUO0bQDOduN/vn7g0Tu/J6rglZ88A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AJNI1N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25C8BBC4" w14:textId="59F68A73" w:rsidR="00244011" w:rsidRPr="00756E21" w:rsidRDefault="00981028" w:rsidP="00A118D8">
                    <w:pPr>
                      <w:pStyle w:val="Brdtext"/>
                      <w:jc w:val="left"/>
                    </w:pPr>
                    <w:sdt>
                      <w:sdtPr>
                        <w:alias w:val="NummerEtikett"/>
                        <w:tag w:val="NummerEtikett"/>
                        <w:id w:val="1102001689"/>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246725067"/>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9BCB97" w14:textId="77777777" w:rsidR="00244011" w:rsidRDefault="00244011" w:rsidP="00664D04">
    <w:pPr>
      <w:pStyle w:val="Brdtext"/>
    </w:pPr>
    <w:r>
      <w:rPr>
        <w:noProof/>
        <w:lang w:eastAsia="sv-SE"/>
      </w:rPr>
      <mc:AlternateContent>
        <mc:Choice Requires="wps">
          <w:drawing>
            <wp:anchor distT="0" distB="0" distL="0" distR="0" simplePos="0" relativeHeight="25165363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A78728" w14:textId="0967F148" w:rsidR="00244011" w:rsidRDefault="00981028" w:rsidP="00664D04">
                          <w:pPr>
                            <w:pStyle w:val="Brdtext"/>
                            <w:jc w:val="left"/>
                          </w:pPr>
                          <w:sdt>
                            <w:sdtPr>
                              <w:alias w:val="NummerEtikett"/>
                              <w:tag w:val="NummerEtikett"/>
                              <w:id w:val="334584832"/>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848182596"/>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0946EBEE" w14:textId="43EBCC6E" w:rsidR="00D67215" w:rsidRPr="00C7375F" w:rsidRDefault="00981028"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B73352">
                                <w:t>Bilaga</w:t>
                              </w:r>
                            </w:sdtContent>
                          </w:sdt>
                          <w:r w:rsidR="00D67215">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B73352">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4.85pt;width:89.85pt;height:9.6pt;z-index:2516536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sNAfeQIAAG0FAAAOAAAAZHJzL2Uyb0RvYy54bWysVE1v2zAMvQ/YfxB0Xx2nabcacYqsRYcB&#10;RVssHXpWZKkxJouaxMTOfv0o2flY10uHXWxKfCRF8pHTy64xbKN8qMGWPD8ZcaashKq2zyX//njz&#10;4RNnAYWthAGrSr5VgV/O3r+btq5QY1iBqZRn5MSGonUlXyG6IsuCXKlGhBNwypJSg28E0tE/Z5UX&#10;LXlvTDYejc6zFnzlPEgVAt1e90o+S/61VhLvtQ4KmSk5vQ3T16fvMn6z2VQUz164VS2HZ4h/eEUj&#10;aktB966uBQq29vVfrppaegig8URCk4HWtVQpB8omH73IZrESTqVcqDjB7csU/p9bebdZuAfPsPsM&#10;HTUwFqR1oQh0GfPptG/in17KSE8l3O7LpjpkMhrlk5x6wZkkXT7OL8aprtnB2vmAXxQ0LAol99SW&#10;VC2xuQ1IEQm6g8RgAUxd3dTGpEOkgroynm0ENdFgeiNZ/IEylrUlPz89GyXHFqJ579nY6EYlMgzh&#10;DhkmCbdGRYyx35RmdZUSfSW2kFLZffyEjihNod5iOOAPr3qLcZ8HWaTIYHFv3NQWfMo+Tc+hZNWP&#10;Xcl0j6eCH+UdReyWHSVe8tPUuni1hGpLxPDQz0xw8qam7t2KgA/C05BQw2nw8Z4+2gBVHwaJsxX4&#10;X6/dRzxxl7SctTR0JQ8/18IrzsxXS6y+yCeTOKXpMDn7SERi/lizPNbYdXMFRImcVoyTSYx4NDtR&#10;e2ieaD/MY1RSCSspdslxJ15hvwpov0g1nycQzaUTeGsXTkbXscyRm4/dk/BuIDAS9e9gN56ieMHj&#10;Hhstg5uvkbiYSH6o6tAAmunE/WH/xKVxfE6ow5ac/Q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17DQH3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64A78728" w14:textId="0967F148" w:rsidR="00244011" w:rsidRDefault="00981028" w:rsidP="00664D04">
                    <w:pPr>
                      <w:pStyle w:val="Brdtext"/>
                      <w:jc w:val="left"/>
                    </w:pPr>
                    <w:sdt>
                      <w:sdtPr>
                        <w:alias w:val="NummerEtikett"/>
                        <w:tag w:val="NummerEtikett"/>
                        <w:id w:val="334584832"/>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848182596"/>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0946EBEE" w14:textId="43EBCC6E" w:rsidR="00D67215" w:rsidRPr="00C7375F" w:rsidRDefault="00981028"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B73352">
                          <w:t>Bilaga</w:t>
                        </w:r>
                      </w:sdtContent>
                    </w:sdt>
                    <w:r w:rsidR="00D67215">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B73352">
                          <w:t>1</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38E4FB" w14:textId="77777777" w:rsidR="00244011" w:rsidRDefault="00244011" w:rsidP="00EE1584">
    <w:pPr>
      <w:pStyle w:val="Brdtext"/>
    </w:pPr>
    <w:r>
      <w:rPr>
        <w:noProof/>
        <w:lang w:eastAsia="sv-SE"/>
      </w:rPr>
      <mc:AlternateContent>
        <mc:Choice Requires="wps">
          <w:drawing>
            <wp:anchor distT="0" distB="0" distL="0" distR="0" simplePos="0" relativeHeight="25167513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CF7C50" w14:textId="5BF30F79" w:rsidR="00244011" w:rsidRDefault="00981028" w:rsidP="00A118D8">
                          <w:pPr>
                            <w:pStyle w:val="Brdtext"/>
                            <w:jc w:val="left"/>
                          </w:pPr>
                          <w:sdt>
                            <w:sdtPr>
                              <w:alias w:val="NummerEtikett"/>
                              <w:tag w:val="NummerEtikett"/>
                              <w:id w:val="-1681812206"/>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156181402"/>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54A18780" w14:textId="6FBD19C9" w:rsidR="00D67215" w:rsidRPr="00C7375F" w:rsidRDefault="00981028"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B73352">
                                <w:t>Bilaga</w:t>
                              </w:r>
                            </w:sdtContent>
                          </w:sdt>
                          <w:r w:rsidR="00D67215">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B73352">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15pt;margin-top:35.45pt;width:89.85pt;height:9.6pt;z-index:2516751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Ap/KeQIAAG0FAAAOAAAAZHJzL2Uyb0RvYy54bWysVEtv2zAMvg/YfxB0Xx2nabcacYqsRYcB&#10;RVssHXpWZKkxJouaxMTOfv0o2Xms66XDLjJlvsSPHzm97BrDNsqHGmzJ85MRZ8pKqGr7XPLvjzcf&#10;PnEWUNhKGLCq5FsV+OXs/btp6wo1hhWYSnlGQWwoWlfyFaIrsizIlWpEOAGnLCk1+EYgXf1zVnnR&#10;UvTGZOPR6DxrwVfOg1Qh0N/rXslnKb7WSuK91kEhMyWnt2E6fTqX8cxmU1E8e+FWtRyeIf7hFY2o&#10;LSXdh7oWKNja13+FamrpIYDGEwlNBlrXUqUaqJp89KKaxUo4lWohcILbwxT+X1h5t1m4B8+w+wwd&#10;NTAC0rpQBPoZ6+m0b+KXXspITxBu97CpDpmMTvkkp15wJkmXj/OLccI1O3g7H/CLgoZFoeSe2pLQ&#10;EpvbgJSRTHcmMVkAU1c3tTHpEqmgroxnG0FNNJjeSB5/WBnL2pKfn56NUmAL0b2PbGwMoxIZhnSH&#10;CpOEW6OijbHflGZ1lQp9JbeQUtl9/mQdrTSleovjYH941Vuc+zrII2UGi3vnprbgU/Vpeg6QVT92&#10;kOnengA/qjuK2C07Krzkp3sGLKHaEjE89DMTnLypqXu3IuCD8DQk1HAafLynQxsg9GGQOFuB//Xa&#10;/2hP3CUtZy0NXcnDz7XwijPz1RKrL/LJJE5pukzOPhKRmD/WLI81dt1cAVEipxXjZBKjPZqdqD00&#10;T7Qf5jErqYSVlLvkuBOvsF8FtF+kms+TEc2lE3hrF07G0BHmyM3H7kl4NxAYifp3sBtPUbzgcW8b&#10;PYObr5G4mEgege5RHRpAM524P+yfuDSO78nqsCVnv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qAKfy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57CF7C50" w14:textId="5BF30F79" w:rsidR="00244011" w:rsidRDefault="00981028" w:rsidP="00A118D8">
                    <w:pPr>
                      <w:pStyle w:val="Brdtext"/>
                      <w:jc w:val="left"/>
                    </w:pPr>
                    <w:sdt>
                      <w:sdtPr>
                        <w:alias w:val="NummerEtikett"/>
                        <w:tag w:val="NummerEtikett"/>
                        <w:id w:val="-1681812206"/>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156181402"/>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54A18780" w14:textId="6FBD19C9" w:rsidR="00D67215" w:rsidRPr="00C7375F" w:rsidRDefault="00981028"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B73352">
                          <w:t>Bilaga</w:t>
                        </w:r>
                      </w:sdtContent>
                    </w:sdt>
                    <w:r w:rsidR="00D67215">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B73352">
                          <w:t>1</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1CC515" w14:textId="77777777" w:rsidR="00244011" w:rsidRDefault="00244011" w:rsidP="00EE1584">
    <w:pPr>
      <w:pStyle w:val="Brdtext"/>
    </w:pP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18F40A" w14:textId="77777777" w:rsidR="00244011" w:rsidRDefault="00244011" w:rsidP="00664D04">
    <w:pPr>
      <w:pStyle w:val="Brdtext"/>
    </w:pPr>
    <w:r>
      <w:rPr>
        <w:noProof/>
        <w:lang w:eastAsia="sv-SE"/>
      </w:rPr>
      <mc:AlternateContent>
        <mc:Choice Requires="wps">
          <w:drawing>
            <wp:anchor distT="0" distB="0" distL="0" distR="0" simplePos="0" relativeHeight="25165465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EC9A36" w14:textId="65D73FEA" w:rsidR="00244011" w:rsidRDefault="00981028" w:rsidP="00664D04">
                          <w:pPr>
                            <w:pStyle w:val="Brdtext"/>
                            <w:jc w:val="left"/>
                          </w:pPr>
                          <w:sdt>
                            <w:sdtPr>
                              <w:alias w:val="NummerEtikett"/>
                              <w:tag w:val="NummerEtikett"/>
                              <w:id w:val="667524347"/>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402213244"/>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0072BEB9" w14:textId="4B258243" w:rsidR="00D67215" w:rsidRPr="00C7375F" w:rsidRDefault="00981028" w:rsidP="00C7375F">
                          <w:pPr>
                            <w:pStyle w:val="Brdtext"/>
                          </w:pPr>
                          <w:sdt>
                            <w:sdtPr>
                              <w:alias w:val="BilageEtikett"/>
                              <w:tag w:val="BilageEtikett"/>
                              <w:id w:val="-1709795136"/>
                              <w:lock w:val="sdtContentLocked"/>
                              <w:dataBinding w:prefixMappings="xmlns:ns0='http://rkdhs/mallar/lagstiftning/Prop/Prop.xsd'" w:xpath="/ns0:dokumentvärden[1]/ns0:bilagor[1]/ns0:bilaga[2]/@bilageetikett" w:storeItemID="{068625C3-B546-44A5-B525-B7CC092E5AD6}"/>
                              <w:text/>
                            </w:sdtPr>
                            <w:sdtEndPr/>
                            <w:sdtContent>
                              <w:r w:rsidR="00B73352">
                                <w:t>Bilaga</w:t>
                              </w:r>
                            </w:sdtContent>
                          </w:sdt>
                          <w:r w:rsidR="00D67215">
                            <w:t xml:space="preserve"> </w:t>
                          </w:r>
                          <w:sdt>
                            <w:sdtPr>
                              <w:alias w:val="BilageNummer"/>
                              <w:tag w:val="BilageNummer"/>
                              <w:id w:val="1714924215"/>
                              <w:lock w:val="sdtContentLocked"/>
                              <w:dataBinding w:prefixMappings="xmlns:ns0='http://rkdhs/mallar/lagstiftning/Prop/Prop.xsd'" w:xpath="/ns0:dokumentvärden[1]/ns0:bilagor[1]/ns0:bilaga[2]/@bilagenummer" w:storeItemID="{068625C3-B546-44A5-B525-B7CC092E5AD6}"/>
                              <w:text/>
                            </w:sdtPr>
                            <w:sdtEndPr/>
                            <w:sdtContent>
                              <w:r w:rsidR="00B73352">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4.85pt;width:89.85pt;height:9.6pt;z-index:2516546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x0MpegIAAG0FAAAOAAAAZHJzL2Uyb0RvYy54bWysVEtv2zAMvg/YfxB0Xx2nSbcGcYqsRYcB&#10;QVssHXpWZKkxJouaxMTOfv0o2Xms66XDLjJlvsSPHzm9amvDtsqHCmzB87MBZ8pKKCv7XPDvj7cf&#10;PnEWUNhSGLCq4DsV+NXs/btp4yZqCGswpfKMgtgwaVzB14hukmVBrlUtwhk4ZUmpwdcC6eqfs9KL&#10;hqLXJhsOBhdZA750HqQKgf7edEo+S/G1VhLvtQ4KmSk4vQ3T6dO5imc2m4rJsxduXcn+GeIfXlGL&#10;ylLSQ6gbgYJtfPVXqLqSHgJoPJNQZ6B1JVWqgarJBy+qWa6FU6kWAie4A0zh/4WVd9ule/AM28/Q&#10;UgMjII0Lk0A/Yz2t9nX80ksZ6QnC3QE21SKT0Skf5dQLziTp8mF+OUy4Zkdv5wN+UVCzKBTcU1sS&#10;WmK7CEgZyXRvEpMFMFV5WxmTLpEK6tp4thXURIPpjeTxh5WxrCn4xfl4kAJbiO5dZGNjGJXI0Kc7&#10;Vpgk3BkVbYz9pjSrylToK7mFlMoe8ifraKUp1Vsce/vjq97i3NVBHikzWDw415UFn6pP03OErPyx&#10;h0x39gT4Sd1RxHbVUuEFPx/vGbCCckfE8NDNTHDytqLuLUTAB+FpSKjhNPh4T4c2QOhDL3G2Bv/r&#10;tf/RnrhLWs4aGrqCh58b4RVn5qslVl/mo1Gc0nQZjT8SkZg/1axONXZTXwNRIqcV42QSoz2avag9&#10;1E+0H+YxK6mElZS74LgXr7FbBbRfpJrPkxHNpRO4sEsnY+gIc+TmY/skvOsJjET9O9iPp5i84HFn&#10;Gz2Dm2+QuJhIHoHuUO0bQDOduN/vn7g0Tu/J6rglZ78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NbHQyl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54EC9A36" w14:textId="65D73FEA" w:rsidR="00244011" w:rsidRDefault="00981028" w:rsidP="00664D04">
                    <w:pPr>
                      <w:pStyle w:val="Brdtext"/>
                      <w:jc w:val="left"/>
                    </w:pPr>
                    <w:sdt>
                      <w:sdtPr>
                        <w:alias w:val="NummerEtikett"/>
                        <w:tag w:val="NummerEtikett"/>
                        <w:id w:val="667524347"/>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402213244"/>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0072BEB9" w14:textId="4B258243" w:rsidR="00D67215" w:rsidRPr="00C7375F" w:rsidRDefault="00981028" w:rsidP="00C7375F">
                    <w:pPr>
                      <w:pStyle w:val="Brdtext"/>
                    </w:pPr>
                    <w:sdt>
                      <w:sdtPr>
                        <w:alias w:val="BilageEtikett"/>
                        <w:tag w:val="BilageEtikett"/>
                        <w:id w:val="-1709795136"/>
                        <w:lock w:val="sdtContentLocked"/>
                        <w:dataBinding w:prefixMappings="xmlns:ns0='http://rkdhs/mallar/lagstiftning/Prop/Prop.xsd'" w:xpath="/ns0:dokumentvärden[1]/ns0:bilagor[1]/ns0:bilaga[2]/@bilageetikett" w:storeItemID="{068625C3-B546-44A5-B525-B7CC092E5AD6}"/>
                        <w:text/>
                      </w:sdtPr>
                      <w:sdtEndPr/>
                      <w:sdtContent>
                        <w:r w:rsidR="00B73352">
                          <w:t>Bilaga</w:t>
                        </w:r>
                      </w:sdtContent>
                    </w:sdt>
                    <w:r w:rsidR="00D67215">
                      <w:t xml:space="preserve"> </w:t>
                    </w:r>
                    <w:sdt>
                      <w:sdtPr>
                        <w:alias w:val="BilageNummer"/>
                        <w:tag w:val="BilageNummer"/>
                        <w:id w:val="1714924215"/>
                        <w:lock w:val="sdtContentLocked"/>
                        <w:dataBinding w:prefixMappings="xmlns:ns0='http://rkdhs/mallar/lagstiftning/Prop/Prop.xsd'" w:xpath="/ns0:dokumentvärden[1]/ns0:bilagor[1]/ns0:bilaga[2]/@bilagenummer" w:storeItemID="{068625C3-B546-44A5-B525-B7CC092E5AD6}"/>
                        <w:text/>
                      </w:sdtPr>
                      <w:sdtEndPr/>
                      <w:sdtContent>
                        <w:r w:rsidR="00B73352">
                          <w:t>2</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B7F772" w14:textId="77777777" w:rsidR="00244011" w:rsidRDefault="00244011" w:rsidP="00EE1584">
    <w:pPr>
      <w:pStyle w:val="Brdtext"/>
    </w:pPr>
    <w:r>
      <w:rPr>
        <w:noProof/>
        <w:lang w:eastAsia="sv-SE"/>
      </w:rPr>
      <mc:AlternateContent>
        <mc:Choice Requires="wps">
          <w:drawing>
            <wp:anchor distT="0" distB="0" distL="0" distR="0" simplePos="0" relativeHeight="25167616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D58AAA" w14:textId="7BBA6E22" w:rsidR="00244011" w:rsidRDefault="00981028" w:rsidP="00A118D8">
                          <w:pPr>
                            <w:pStyle w:val="Brdtext"/>
                            <w:jc w:val="left"/>
                          </w:pPr>
                          <w:sdt>
                            <w:sdtPr>
                              <w:alias w:val="NummerEtikett"/>
                              <w:tag w:val="NummerEtikett"/>
                              <w:id w:val="-127315597"/>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323977568"/>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0AF6452B" w14:textId="061CEE3C" w:rsidR="00D67215" w:rsidRPr="00C7375F" w:rsidRDefault="00981028" w:rsidP="00C7375F">
                          <w:pPr>
                            <w:pStyle w:val="Brdtext"/>
                          </w:pPr>
                          <w:sdt>
                            <w:sdtPr>
                              <w:alias w:val="BilageEtikett"/>
                              <w:tag w:val="BilageEtikett"/>
                              <w:id w:val="1234199851"/>
                              <w:lock w:val="sdtContentLocked"/>
                              <w:dataBinding w:prefixMappings="xmlns:ns0='http://rkdhs/mallar/lagstiftning/Prop/Prop.xsd'" w:xpath="/ns0:dokumentvärden[1]/ns0:bilagor[1]/ns0:bilaga[2]/@bilageetikett" w:storeItemID="{068625C3-B546-44A5-B525-B7CC092E5AD6}"/>
                              <w:text/>
                            </w:sdtPr>
                            <w:sdtEndPr/>
                            <w:sdtContent>
                              <w:r w:rsidR="00B73352">
                                <w:t>Bilaga</w:t>
                              </w:r>
                            </w:sdtContent>
                          </w:sdt>
                          <w:r w:rsidR="00D67215">
                            <w:t xml:space="preserve"> </w:t>
                          </w:r>
                          <w:sdt>
                            <w:sdtPr>
                              <w:alias w:val="BilageNummer"/>
                              <w:tag w:val="BilageNummer"/>
                              <w:id w:val="-1927490773"/>
                              <w:lock w:val="sdtContentLocked"/>
                              <w:dataBinding w:prefixMappings="xmlns:ns0='http://rkdhs/mallar/lagstiftning/Prop/Prop.xsd'" w:xpath="/ns0:dokumentvärden[1]/ns0:bilagor[1]/ns0:bilaga[2]/@bilagenummer" w:storeItemID="{068625C3-B546-44A5-B525-B7CC092E5AD6}"/>
                              <w:text/>
                            </w:sdtPr>
                            <w:sdtEndPr/>
                            <w:sdtContent>
                              <w:r w:rsidR="00B73352">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15pt;margin-top:35.45pt;width:89.85pt;height:9.6pt;z-index:2516761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F+KNegIAAG0FAAAOAAAAZHJzL2Uyb0RvYy54bWysVEtv2zAMvg/YfxB0Xx2nabYGcYqsRYcB&#10;QVssHXpWZKkxJouaxMTOfv0o2Xms66XDLjJlvsSPHzm9amvDtsqHCmzB87MBZ8pKKCv7XPDvj7cf&#10;PnEWUNhSGLCq4DsV+NXs/btp4yZqCGswpfKMgtgwaVzB14hukmVBrlUtwhk4ZUmpwdcC6eqfs9KL&#10;hqLXJhsOBuOsAV86D1KFQH9vOiWfpfhaK4n3WgeFzBSc3obp9OlcxTObTcXk2Qu3rmT/DPEPr6hF&#10;ZSnpIdSNQME2vvorVF1JDwE0nkmoM9C6kirVQNXkgxfVLNfCqVQLgRPcAabw/8LKu+3SPXiG7Wdo&#10;qYERkMaFSaCfsZ5W+zp+6aWM9ATh7gCbapHJ6JSPcuoFZ5J0+TC/HCZcs6O38wG/KKhZFAruqS0J&#10;LbFdBKSMZLo3ickCmKq8rYxJl0gFdW082wpqosH0RvL4w8pY1hR8fH4xSIEtRPcusrExjEpk6NMd&#10;K0wS7oyKNsZ+U5pVZSr0ldxCSmUP+ZN1tNKU6i2Ovf3xVW9x7uogj5QZLB6c68qCT9Wn6TlCVv7Y&#10;Q6Y7ewL8pO4oYrtqqfCCn4/3DFhBuSNieOhmJjh5W1H3FiLgg/A0JNRwGny8p0MbIPShlzhbg//1&#10;2v9oT9wlLWcNDV3Bw8+N8Ioz89USqy/z0ShOabqMLj4SkZg/1axONXZTXwNRIqcV42QSoz2avag9&#10;1E+0H+YxK6mElZS74LgXr7FbBbRfpJrPkxHNpRO4sEsnY+gIc+TmY/skvOsJjET9O9iPp5i84HFn&#10;Gz2Dm2+QuJhIHoHuUO0bQDOduN/vn7g0Tu/J6rglZ7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BYX4o1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55D58AAA" w14:textId="7BBA6E22" w:rsidR="00244011" w:rsidRDefault="00981028" w:rsidP="00A118D8">
                    <w:pPr>
                      <w:pStyle w:val="Brdtext"/>
                      <w:jc w:val="left"/>
                    </w:pPr>
                    <w:sdt>
                      <w:sdtPr>
                        <w:alias w:val="NummerEtikett"/>
                        <w:tag w:val="NummerEtikett"/>
                        <w:id w:val="-127315597"/>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323977568"/>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0AF6452B" w14:textId="061CEE3C" w:rsidR="00D67215" w:rsidRPr="00C7375F" w:rsidRDefault="00981028" w:rsidP="00C7375F">
                    <w:pPr>
                      <w:pStyle w:val="Brdtext"/>
                    </w:pPr>
                    <w:sdt>
                      <w:sdtPr>
                        <w:alias w:val="BilageEtikett"/>
                        <w:tag w:val="BilageEtikett"/>
                        <w:id w:val="1234199851"/>
                        <w:lock w:val="sdtContentLocked"/>
                        <w:dataBinding w:prefixMappings="xmlns:ns0='http://rkdhs/mallar/lagstiftning/Prop/Prop.xsd'" w:xpath="/ns0:dokumentvärden[1]/ns0:bilagor[1]/ns0:bilaga[2]/@bilageetikett" w:storeItemID="{068625C3-B546-44A5-B525-B7CC092E5AD6}"/>
                        <w:text/>
                      </w:sdtPr>
                      <w:sdtEndPr/>
                      <w:sdtContent>
                        <w:r w:rsidR="00B73352">
                          <w:t>Bilaga</w:t>
                        </w:r>
                      </w:sdtContent>
                    </w:sdt>
                    <w:r w:rsidR="00D67215">
                      <w:t xml:space="preserve"> </w:t>
                    </w:r>
                    <w:sdt>
                      <w:sdtPr>
                        <w:alias w:val="BilageNummer"/>
                        <w:tag w:val="BilageNummer"/>
                        <w:id w:val="-1927490773"/>
                        <w:lock w:val="sdtContentLocked"/>
                        <w:dataBinding w:prefixMappings="xmlns:ns0='http://rkdhs/mallar/lagstiftning/Prop/Prop.xsd'" w:xpath="/ns0:dokumentvärden[1]/ns0:bilagor[1]/ns0:bilaga[2]/@bilagenummer" w:storeItemID="{068625C3-B546-44A5-B525-B7CC092E5AD6}"/>
                        <w:text/>
                      </w:sdtPr>
                      <w:sdtEndPr/>
                      <w:sdtContent>
                        <w:r w:rsidR="00B73352">
                          <w:t>2</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7A3C7F" w14:textId="77777777" w:rsidR="00244011" w:rsidRDefault="00244011" w:rsidP="00EE1584">
    <w:pPr>
      <w:pStyle w:val="Brdtext"/>
    </w:pP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B2BF1D" w14:textId="77777777" w:rsidR="00244011" w:rsidRDefault="00244011" w:rsidP="00664D04">
    <w:pPr>
      <w:pStyle w:val="Brdtext"/>
    </w:pPr>
    <w:r>
      <w:rPr>
        <w:noProof/>
        <w:lang w:eastAsia="sv-SE"/>
      </w:rPr>
      <mc:AlternateContent>
        <mc:Choice Requires="wps">
          <w:drawing>
            <wp:anchor distT="0" distB="0" distL="0" distR="0" simplePos="0" relativeHeight="25165568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0D84AC" w14:textId="7C6D9D39" w:rsidR="00244011" w:rsidRDefault="00981028" w:rsidP="00664D04">
                          <w:pPr>
                            <w:pStyle w:val="Brdtext"/>
                            <w:jc w:val="left"/>
                          </w:pPr>
                          <w:sdt>
                            <w:sdtPr>
                              <w:alias w:val="NummerEtikett"/>
                              <w:tag w:val="NummerEtikett"/>
                              <w:id w:val="1968086009"/>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272942424"/>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412CF893" w14:textId="63978684" w:rsidR="00D67215" w:rsidRPr="00C7375F" w:rsidRDefault="00981028" w:rsidP="00C7375F">
                          <w:pPr>
                            <w:pStyle w:val="Brdtext"/>
                          </w:pPr>
                          <w:sdt>
                            <w:sdtPr>
                              <w:alias w:val="BilageEtikett"/>
                              <w:tag w:val="BilageEtikett"/>
                              <w:id w:val="-359589029"/>
                              <w:lock w:val="sdtContentLocked"/>
                              <w:dataBinding w:prefixMappings="xmlns:ns0='http://rkdhs/mallar/lagstiftning/Prop/Prop.xsd'" w:xpath="/ns0:dokumentvärden[1]/ns0:bilagor[1]/ns0:bilaga[2]/@bilageetikett" w:storeItemID="{068625C3-B546-44A5-B525-B7CC092E5AD6}"/>
                              <w:text/>
                            </w:sdtPr>
                            <w:sdtEndPr/>
                            <w:sdtContent>
                              <w:r w:rsidR="00B73352">
                                <w:t>Bilaga</w:t>
                              </w:r>
                            </w:sdtContent>
                          </w:sdt>
                          <w:r w:rsidR="00D67215">
                            <w:t xml:space="preserve"> </w:t>
                          </w:r>
                          <w:sdt>
                            <w:sdtPr>
                              <w:alias w:val="BilageNummer"/>
                              <w:tag w:val="BilageNummer"/>
                              <w:id w:val="-1027485300"/>
                              <w:lock w:val="sdtContentLocked"/>
                              <w:dataBinding w:prefixMappings="xmlns:ns0='http://rkdhs/mallar/lagstiftning/Prop/Prop.xsd'" w:xpath="/ns0:dokumentvärden[1]/ns0:bilagor[1]/ns0:bilaga[2]/@bilagenummer" w:storeItemID="{068625C3-B546-44A5-B525-B7CC092E5AD6}"/>
                              <w:text/>
                            </w:sdtPr>
                            <w:sdtEndPr/>
                            <w:sdtContent>
                              <w:r w:rsidR="00B73352">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4.85pt;width:89.85pt;height:9.6pt;z-index:2516556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U04zeAIAAG0FAAAOAAAAZHJzL2Uyb0RvYy54bWysVN1P2zAQf5+0/8Hy+0jTFTaipqgDMU1C&#10;gFYmnl3HptEcn2dfm3R/PWcn/RjjhWkvie37/t3vbnrRNYZtlA812JLnJyPOlJVQ1fap5D8erj98&#10;5iygsJUwYFXJtyrwi9n7d9PWFWoMKzCV8oyc2FC0ruQrRFdkWZAr1YhwAk5ZEmrwjUC6+qes8qIl&#10;743JxqPRWdaCr5wHqUKg16teyGfJv9ZK4p3WQSEzJafcMH19+i7jN5tNRfHkhVvVckhD/EMWjagt&#10;Bd27uhIo2NrXf7lqaukhgMYTCU0GWtdSpRqomnz0oprFSjiVaiFwgtvDFP6fW3m7Wbh7z7D7Ah01&#10;MALSulAEeoz1dNo38U+ZMpIThNs9bKpDJqNRPsmpF5xJkuXj/HyccM0O1s4H/KqgYfFQck9tSWiJ&#10;zU1AikiqO5UYLICpq+vamHSJVFCXxrONoCYaTDmSxR9axrK25GcfT0fJsYVo3ns2NrpRiQxDuEOF&#10;6YRbo6KOsd+VZnWVCn0ltpBS2X38pB21NIV6i+Ggf8jqLcZ9HWSRIoPFvXFTW/Cp+jQ9B8iqnzvI&#10;dK9PgB/VHY/YLTsqvOST1Lr4tIRqS8Tw0M9McPK6pu7diID3wtOQUMNp8PGOPtoAoQ/DibMV+N+v&#10;vUd94i5JOWtp6Eoefq2FV5yZb5ZYfZ5PKAGG6TI5/UREYv5YsjyW2HVzCUSJnFaMk+kY9dHsjtpD&#10;80j7YR6jkkhYSbFLjrvjJfargPaLVPN5UqK5dAJv7MLJ6DrCHLn50D0K7wYCI1H/FnbjKYoXPO51&#10;o2Vw8zUSFxPJD6gODaCZTtwf9k9cGsf3pHXYkrNnAAAA//8DAFBLAwQUAAYACAAAACEAk6R49N8A&#10;AAAIAQAADwAAAGRycy9kb3ducmV2LnhtbEyPwU7DMBBE70j8g7VI3KhDocVNs6kAwYFKVUWL1Ksb&#10;L3FEvI5ipw1/jznBcTSjmTfFanStOFEfGs8It5MMBHHlTcM1wsf+9UaBCFGz0a1nQvimAKvy8qLQ&#10;ufFnfqfTLtYilXDINYKNsculDJUlp8PEd8TJ+/S90zHJvpam1+dU7lo5zbK5dLrhtGB1R8+Wqq/d&#10;4BD2myczSDOat5dqs97SQa7t/Rbx+mp8XIKINMa/MPziJ3QoE9PRD2yCaBFmKpFHhPniAUTyp3dq&#10;BuKIoNQCZFnI/wfKHwAAAP//AwBQSwECLQAUAAYACAAAACEAtoM4kv4AAADhAQAAEwAAAAAAAAAA&#10;AAAAAAAAAAAAW0NvbnRlbnRfVHlwZXNdLnhtbFBLAQItABQABgAIAAAAIQA4/SH/1gAAAJQBAAAL&#10;AAAAAAAAAAAAAAAAAC8BAABfcmVscy8ucmVsc1BLAQItABQABgAIAAAAIQBJU04zeAIAAG0FAAAO&#10;AAAAAAAAAAAAAAAAAC4CAABkcnMvZTJvRG9jLnhtbFBLAQItABQABgAIAAAAIQCTpHj03wAAAAgB&#10;AAAPAAAAAAAAAAAAAAAAANIEAABkcnMvZG93bnJldi54bWxQSwUGAAAAAAQABADzAAAA3gUAAAAA&#10;" o:allowoverlap="f" fillcolor="white [3201]" stroked="f" strokeweight=".5pt">
              <v:textbox style="mso-fit-shape-to-text:t">
                <w:txbxContent>
                  <w:p w14:paraId="6D0D84AC" w14:textId="7C6D9D39" w:rsidR="00244011" w:rsidRDefault="00981028" w:rsidP="00664D04">
                    <w:pPr>
                      <w:pStyle w:val="Brdtext"/>
                      <w:jc w:val="left"/>
                    </w:pPr>
                    <w:sdt>
                      <w:sdtPr>
                        <w:alias w:val="NummerEtikett"/>
                        <w:tag w:val="NummerEtikett"/>
                        <w:id w:val="1968086009"/>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272942424"/>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412CF893" w14:textId="63978684" w:rsidR="00D67215" w:rsidRPr="00C7375F" w:rsidRDefault="00981028" w:rsidP="00C7375F">
                    <w:pPr>
                      <w:pStyle w:val="Brdtext"/>
                    </w:pPr>
                    <w:sdt>
                      <w:sdtPr>
                        <w:alias w:val="BilageEtikett"/>
                        <w:tag w:val="BilageEtikett"/>
                        <w:id w:val="-359589029"/>
                        <w:lock w:val="sdtContentLocked"/>
                        <w:dataBinding w:prefixMappings="xmlns:ns0='http://rkdhs/mallar/lagstiftning/Prop/Prop.xsd'" w:xpath="/ns0:dokumentvärden[1]/ns0:bilagor[1]/ns0:bilaga[2]/@bilageetikett" w:storeItemID="{068625C3-B546-44A5-B525-B7CC092E5AD6}"/>
                        <w:text/>
                      </w:sdtPr>
                      <w:sdtEndPr/>
                      <w:sdtContent>
                        <w:r w:rsidR="00B73352">
                          <w:t>Bilaga</w:t>
                        </w:r>
                      </w:sdtContent>
                    </w:sdt>
                    <w:r w:rsidR="00D67215">
                      <w:t xml:space="preserve"> </w:t>
                    </w:r>
                    <w:sdt>
                      <w:sdtPr>
                        <w:alias w:val="BilageNummer"/>
                        <w:tag w:val="BilageNummer"/>
                        <w:id w:val="-1027485300"/>
                        <w:lock w:val="sdtContentLocked"/>
                        <w:dataBinding w:prefixMappings="xmlns:ns0='http://rkdhs/mallar/lagstiftning/Prop/Prop.xsd'" w:xpath="/ns0:dokumentvärden[1]/ns0:bilagor[1]/ns0:bilaga[2]/@bilagenummer" w:storeItemID="{068625C3-B546-44A5-B525-B7CC092E5AD6}"/>
                        <w:text/>
                      </w:sdtPr>
                      <w:sdtEndPr/>
                      <w:sdtContent>
                        <w:r w:rsidR="00B73352">
                          <w:t>2</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5A60E1" w14:textId="77777777" w:rsidR="00244011" w:rsidRDefault="00244011" w:rsidP="00EE1584">
    <w:pPr>
      <w:pStyle w:val="Brdtext"/>
    </w:pPr>
    <w:r>
      <w:rPr>
        <w:noProof/>
        <w:lang w:eastAsia="sv-SE"/>
      </w:rPr>
      <mc:AlternateContent>
        <mc:Choice Requires="wps">
          <w:drawing>
            <wp:anchor distT="0" distB="0" distL="0" distR="0" simplePos="0" relativeHeight="25167718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E69B51" w14:textId="6738BACD" w:rsidR="00244011" w:rsidRDefault="00981028" w:rsidP="00A118D8">
                          <w:pPr>
                            <w:pStyle w:val="Brdtext"/>
                            <w:jc w:val="left"/>
                          </w:pPr>
                          <w:sdt>
                            <w:sdtPr>
                              <w:alias w:val="NummerEtikett"/>
                              <w:tag w:val="NummerEtikett"/>
                              <w:id w:val="-1715274655"/>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2142648317"/>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42290F0A" w14:textId="598C9C80" w:rsidR="00D67215" w:rsidRPr="00C7375F" w:rsidRDefault="00981028" w:rsidP="00C7375F">
                          <w:pPr>
                            <w:pStyle w:val="Brdtext"/>
                          </w:pPr>
                          <w:sdt>
                            <w:sdtPr>
                              <w:alias w:val="BilageEtikett"/>
                              <w:tag w:val="BilageEtikett"/>
                              <w:id w:val="2019888237"/>
                              <w:lock w:val="sdtContentLocked"/>
                              <w:dataBinding w:prefixMappings="xmlns:ns0='http://rkdhs/mallar/lagstiftning/Prop/Prop.xsd'" w:xpath="/ns0:dokumentvärden[1]/ns0:bilagor[1]/ns0:bilaga[2]/@bilageetikett" w:storeItemID="{068625C3-B546-44A5-B525-B7CC092E5AD6}"/>
                              <w:text/>
                            </w:sdtPr>
                            <w:sdtEndPr/>
                            <w:sdtContent>
                              <w:r w:rsidR="00B73352">
                                <w:t>Bilaga</w:t>
                              </w:r>
                            </w:sdtContent>
                          </w:sdt>
                          <w:r w:rsidR="00D67215">
                            <w:t xml:space="preserve"> </w:t>
                          </w:r>
                          <w:sdt>
                            <w:sdtPr>
                              <w:alias w:val="BilageNummer"/>
                              <w:tag w:val="BilageNummer"/>
                              <w:id w:val="-143968644"/>
                              <w:lock w:val="sdtContentLocked"/>
                              <w:dataBinding w:prefixMappings="xmlns:ns0='http://rkdhs/mallar/lagstiftning/Prop/Prop.xsd'" w:xpath="/ns0:dokumentvärden[1]/ns0:bilagor[1]/ns0:bilaga[2]/@bilagenummer" w:storeItemID="{068625C3-B546-44A5-B525-B7CC092E5AD6}"/>
                              <w:text/>
                            </w:sdtPr>
                            <w:sdtEndPr/>
                            <w:sdtContent>
                              <w:r w:rsidR="00B73352">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15pt;margin-top:35.45pt;width:89.85pt;height:9.6pt;z-index:2516771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4QHmeQIAAG0FAAAOAAAAZHJzL2Uyb0RvYy54bWysVEtv2zAMvg/YfxB0XxxnabcGdYosRYYB&#10;RVusHXpWZCkxJouaxMTOfn0p2Xms66XDLjJlvsSPH3l51daGbZUPFdiC54MhZ8pKKCu7KviPx8WH&#10;z5wFFLYUBqwq+E4FfjV9/+6ycRM1gjWYUnlGQWyYNK7ga0Q3ybIg16oWYQBOWVJq8LVAuvpVVnrR&#10;UPTaZKPh8DxrwJfOg1Qh0N/rTsmnKb7WSuKd1kEhMwWnt2E6fTqX8cyml2Ky8sKtK9k/Q/zDK2pR&#10;WUp6CHUtULCNr/4KVVfSQwCNAwl1BlpXUqUaqJp8+KKah7VwKtVC4AR3gCn8v7Dydvvg7j3D9gu0&#10;1MAISOPCJNDPWE+rfR2/9FJGeoJwd4BNtchkdMrHOfWCM0m6fJRfjBKu2dHb+YBfFdQsCgX31JaE&#10;ltjeBKSMZLo3ickCmKpcVMakS6SCmhvPtoKaaDC9kTz+sDKWNQU//3g2TIEtRPcusrExjEpk6NMd&#10;K0wS7oyKNsZ+V5pVZSr0ldxCSmUP+ZN1tNKU6i2Ovf3xVW9x7uogj5QZLB6c68qCT9Wn6TlCVv7c&#10;Q6Y7ewL8pO4oYrtsqfCCjw8MWEK5I2J46GYmOLmoqHs3IuC98DQk1HAafLyjQxsg9KGXOFuD//3a&#10;/2hP3CUtZw0NXcHDr43wijPzzRKrL/LxOE5puozPPhGRmD/VLE81dlPPgSiR04pxMonRHs1e1B7q&#10;J9oPs5iVVMJKyl1w3Itz7FYB7RepZrNkRHPpBN7YBydj6Ahz5OZj+yS86wmMRP1b2I+nmLzgcWcb&#10;PYObbZC4mEgege5Q7RtAM5243++fuDRO78nquCWnzwA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NuEB5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7FE69B51" w14:textId="6738BACD" w:rsidR="00244011" w:rsidRDefault="00981028" w:rsidP="00A118D8">
                    <w:pPr>
                      <w:pStyle w:val="Brdtext"/>
                      <w:jc w:val="left"/>
                    </w:pPr>
                    <w:sdt>
                      <w:sdtPr>
                        <w:alias w:val="NummerEtikett"/>
                        <w:tag w:val="NummerEtikett"/>
                        <w:id w:val="-1715274655"/>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2142648317"/>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42290F0A" w14:textId="598C9C80" w:rsidR="00D67215" w:rsidRPr="00C7375F" w:rsidRDefault="00981028" w:rsidP="00C7375F">
                    <w:pPr>
                      <w:pStyle w:val="Brdtext"/>
                    </w:pPr>
                    <w:sdt>
                      <w:sdtPr>
                        <w:alias w:val="BilageEtikett"/>
                        <w:tag w:val="BilageEtikett"/>
                        <w:id w:val="2019888237"/>
                        <w:lock w:val="sdtContentLocked"/>
                        <w:dataBinding w:prefixMappings="xmlns:ns0='http://rkdhs/mallar/lagstiftning/Prop/Prop.xsd'" w:xpath="/ns0:dokumentvärden[1]/ns0:bilagor[1]/ns0:bilaga[2]/@bilageetikett" w:storeItemID="{068625C3-B546-44A5-B525-B7CC092E5AD6}"/>
                        <w:text/>
                      </w:sdtPr>
                      <w:sdtEndPr/>
                      <w:sdtContent>
                        <w:r w:rsidR="00B73352">
                          <w:t>Bilaga</w:t>
                        </w:r>
                      </w:sdtContent>
                    </w:sdt>
                    <w:r w:rsidR="00D67215">
                      <w:t xml:space="preserve"> </w:t>
                    </w:r>
                    <w:sdt>
                      <w:sdtPr>
                        <w:alias w:val="BilageNummer"/>
                        <w:tag w:val="BilageNummer"/>
                        <w:id w:val="-143968644"/>
                        <w:lock w:val="sdtContentLocked"/>
                        <w:dataBinding w:prefixMappings="xmlns:ns0='http://rkdhs/mallar/lagstiftning/Prop/Prop.xsd'" w:xpath="/ns0:dokumentvärden[1]/ns0:bilagor[1]/ns0:bilaga[2]/@bilagenummer" w:storeItemID="{068625C3-B546-44A5-B525-B7CC092E5AD6}"/>
                        <w:text/>
                      </w:sdtPr>
                      <w:sdtEndPr/>
                      <w:sdtContent>
                        <w:r w:rsidR="00B73352">
                          <w:t>2</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4302FD" w14:textId="77777777" w:rsidR="00244011" w:rsidRDefault="00244011" w:rsidP="00664D04">
    <w:pPr>
      <w:pStyle w:val="Brdtext"/>
    </w:pPr>
    <w:r>
      <w:rPr>
        <w:noProof/>
        <w:lang w:eastAsia="sv-SE"/>
      </w:rPr>
      <mc:AlternateContent>
        <mc:Choice Requires="wps">
          <w:drawing>
            <wp:anchor distT="0" distB="0" distL="0" distR="0" simplePos="0" relativeHeight="25165670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B76266" w14:textId="2557F885" w:rsidR="00244011" w:rsidRDefault="00981028" w:rsidP="00664D04">
                          <w:pPr>
                            <w:pStyle w:val="Brdtext"/>
                            <w:jc w:val="left"/>
                          </w:pPr>
                          <w:sdt>
                            <w:sdtPr>
                              <w:alias w:val="NummerEtikett"/>
                              <w:tag w:val="NummerEtikett"/>
                              <w:id w:val="1384984105"/>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516584466"/>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12C9E8BB" w14:textId="3C0EA1CB" w:rsidR="00D67215" w:rsidRPr="00C7375F" w:rsidRDefault="00981028" w:rsidP="00C7375F">
                          <w:pPr>
                            <w:pStyle w:val="Brdtext"/>
                          </w:pPr>
                          <w:sdt>
                            <w:sdtPr>
                              <w:alias w:val="BilageEtikett"/>
                              <w:tag w:val="BilageEtikett"/>
                              <w:id w:val="-840705206"/>
                              <w:lock w:val="sdtContentLocked"/>
                              <w:dataBinding w:prefixMappings="xmlns:ns0='http://rkdhs/mallar/lagstiftning/Prop/Prop.xsd'" w:xpath="/ns0:dokumentvärden[1]/ns0:bilagor[1]/ns0:bilaga[2]/@bilageetikett" w:storeItemID="{068625C3-B546-44A5-B525-B7CC092E5AD6}"/>
                              <w:text/>
                            </w:sdtPr>
                            <w:sdtEndPr/>
                            <w:sdtContent>
                              <w:r w:rsidR="00B73352">
                                <w:t>Bilaga</w:t>
                              </w:r>
                            </w:sdtContent>
                          </w:sdt>
                          <w:r w:rsidR="00D67215">
                            <w:t xml:space="preserve"> </w:t>
                          </w:r>
                          <w:sdt>
                            <w:sdtPr>
                              <w:alias w:val="BilageNummer"/>
                              <w:tag w:val="BilageNummer"/>
                              <w:id w:val="227349538"/>
                              <w:lock w:val="sdtContentLocked"/>
                              <w:dataBinding w:prefixMappings="xmlns:ns0='http://rkdhs/mallar/lagstiftning/Prop/Prop.xsd'" w:xpath="/ns0:dokumentvärden[1]/ns0:bilagor[1]/ns0:bilaga[2]/@bilagenummer" w:storeItemID="{068625C3-B546-44A5-B525-B7CC092E5AD6}"/>
                              <w:text/>
                            </w:sdtPr>
                            <w:sdtEndPr/>
                            <w:sdtContent>
                              <w:r w:rsidR="00B73352">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4.85pt;width:89.85pt;height:9.6pt;z-index:2516567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JN0F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x2d7Bqyg3BExPHQzE5xcVNS9GxHwXngaEmo4DT7e0aENEPrQS5ytwf9+&#10;7X+0J+6SlrOGhq7g4ddGeMWZ+WaJ1Rf5eBynNF3GZ5+ISMyfalanGrupr4AokdOKcTKJ0R7NXtQe&#10;6kfaD/OYlVTCSspdcNyLV9itAtovUs3nyYjm0gm8sUsnY+gIc+TmQ/sovOsJjET9W9iPp5i84HFn&#10;Gz2Dm2+QuJhIHoHuUO0bQDOduN/vn7g0Tu/J6rglZ88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Egk3QV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2FB76266" w14:textId="2557F885" w:rsidR="00244011" w:rsidRDefault="00981028" w:rsidP="00664D04">
                    <w:pPr>
                      <w:pStyle w:val="Brdtext"/>
                      <w:jc w:val="left"/>
                    </w:pPr>
                    <w:sdt>
                      <w:sdtPr>
                        <w:alias w:val="NummerEtikett"/>
                        <w:tag w:val="NummerEtikett"/>
                        <w:id w:val="1384984105"/>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516584466"/>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12C9E8BB" w14:textId="3C0EA1CB" w:rsidR="00D67215" w:rsidRPr="00C7375F" w:rsidRDefault="00981028" w:rsidP="00C7375F">
                    <w:pPr>
                      <w:pStyle w:val="Brdtext"/>
                    </w:pPr>
                    <w:sdt>
                      <w:sdtPr>
                        <w:alias w:val="BilageEtikett"/>
                        <w:tag w:val="BilageEtikett"/>
                        <w:id w:val="-840705206"/>
                        <w:lock w:val="sdtContentLocked"/>
                        <w:dataBinding w:prefixMappings="xmlns:ns0='http://rkdhs/mallar/lagstiftning/Prop/Prop.xsd'" w:xpath="/ns0:dokumentvärden[1]/ns0:bilagor[1]/ns0:bilaga[2]/@bilageetikett" w:storeItemID="{068625C3-B546-44A5-B525-B7CC092E5AD6}"/>
                        <w:text/>
                      </w:sdtPr>
                      <w:sdtEndPr/>
                      <w:sdtContent>
                        <w:r w:rsidR="00B73352">
                          <w:t>Bilaga</w:t>
                        </w:r>
                      </w:sdtContent>
                    </w:sdt>
                    <w:r w:rsidR="00D67215">
                      <w:t xml:space="preserve"> </w:t>
                    </w:r>
                    <w:sdt>
                      <w:sdtPr>
                        <w:alias w:val="BilageNummer"/>
                        <w:tag w:val="BilageNummer"/>
                        <w:id w:val="227349538"/>
                        <w:lock w:val="sdtContentLocked"/>
                        <w:dataBinding w:prefixMappings="xmlns:ns0='http://rkdhs/mallar/lagstiftning/Prop/Prop.xsd'" w:xpath="/ns0:dokumentvärden[1]/ns0:bilagor[1]/ns0:bilaga[2]/@bilagenummer" w:storeItemID="{068625C3-B546-44A5-B525-B7CC092E5AD6}"/>
                        <w:text/>
                      </w:sdtPr>
                      <w:sdtEndPr/>
                      <w:sdtContent>
                        <w:r w:rsidR="00B73352">
                          <w:t>2</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CB3AD4" w14:textId="77777777" w:rsidR="00244011" w:rsidRDefault="00244011" w:rsidP="00EE1584">
    <w:pPr>
      <w:pStyle w:val="Brdtext"/>
    </w:pPr>
    <w:r>
      <w:rPr>
        <w:noProof/>
        <w:lang w:eastAsia="sv-SE"/>
      </w:rPr>
      <mc:AlternateContent>
        <mc:Choice Requires="wps">
          <w:drawing>
            <wp:anchor distT="0" distB="0" distL="0" distR="0" simplePos="0" relativeHeight="25167820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585ECE" w14:textId="1CF8312F" w:rsidR="00244011" w:rsidRDefault="00981028" w:rsidP="00A118D8">
                          <w:pPr>
                            <w:pStyle w:val="Brdtext"/>
                            <w:jc w:val="left"/>
                          </w:pPr>
                          <w:sdt>
                            <w:sdtPr>
                              <w:alias w:val="NummerEtikett"/>
                              <w:tag w:val="NummerEtikett"/>
                              <w:id w:val="-93165758"/>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759433649"/>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0EE3EA29" w14:textId="768D3E88" w:rsidR="00D67215" w:rsidRPr="00C7375F" w:rsidRDefault="00981028" w:rsidP="00C7375F">
                          <w:pPr>
                            <w:pStyle w:val="Brdtext"/>
                          </w:pPr>
                          <w:sdt>
                            <w:sdtPr>
                              <w:alias w:val="BilageEtikett"/>
                              <w:tag w:val="BilageEtikett"/>
                              <w:id w:val="-1321890000"/>
                              <w:lock w:val="sdtContentLocked"/>
                              <w:dataBinding w:prefixMappings="xmlns:ns0='http://rkdhs/mallar/lagstiftning/Prop/Prop.xsd'" w:xpath="/ns0:dokumentvärden[1]/ns0:bilagor[1]/ns0:bilaga[2]/@bilageetikett" w:storeItemID="{068625C3-B546-44A5-B525-B7CC092E5AD6}"/>
                              <w:text/>
                            </w:sdtPr>
                            <w:sdtEndPr/>
                            <w:sdtContent>
                              <w:r w:rsidR="00B73352">
                                <w:t>Bilaga</w:t>
                              </w:r>
                            </w:sdtContent>
                          </w:sdt>
                          <w:r w:rsidR="00D67215">
                            <w:t xml:space="preserve"> </w:t>
                          </w:r>
                          <w:sdt>
                            <w:sdtPr>
                              <w:alias w:val="BilageNummer"/>
                              <w:tag w:val="BilageNummer"/>
                              <w:id w:val="-1963413595"/>
                              <w:lock w:val="sdtContentLocked"/>
                              <w:dataBinding w:prefixMappings="xmlns:ns0='http://rkdhs/mallar/lagstiftning/Prop/Prop.xsd'" w:xpath="/ns0:dokumentvärden[1]/ns0:bilagor[1]/ns0:bilaga[2]/@bilagenummer" w:storeItemID="{068625C3-B546-44A5-B525-B7CC092E5AD6}"/>
                              <w:text/>
                            </w:sdtPr>
                            <w:sdtEndPr/>
                            <w:sdtContent>
                              <w:r w:rsidR="00B73352">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15pt;margin-top:35.45pt;width:89.85pt;height:9.6pt;z-index:2516782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9HyhegIAAG0FAAAOAAAAZHJzL2Uyb0RvYy54bWysVEtv2zAMvg/YfxB0Xx1nabYGdYosRYcB&#10;QVusHXpWZCkxJouaxMTOfn0p2Xms66XDLjJlvsSPH3l51daGbZUPFdiC52cDzpSVUFZ2VfAfjzcf&#10;PnMWUNhSGLCq4DsV+NX0/bvLxk3UENZgSuUZBbFh0riCrxHdJMuCXKtahDNwypJSg68F0tWvstKL&#10;hqLXJhsOBuOsAV86D1KFQH+vOyWfpvhaK4l3WgeFzBSc3obp9OlcxjObXorJygu3rmT/DPEPr6hF&#10;ZSnpIdS1QME2vvorVF1JDwE0nkmoM9C6kirVQNXkgxfVPKyFU6kWAie4A0zh/4WVt9sHd+8Ztl+g&#10;pQZGQBoXJoF+xnpa7ev4pZcy0hOEuwNsqkUmo1M+yqkXnEnS5cP8YphwzY7ezgf8qqBmUSi4p7Yk&#10;tMR2EZAykuneJCYLYKrypjImXSIV1Nx4thXURIPpjeTxh5WxrCn4+OP5IAW2EN27yMbGMCqRoU93&#10;rDBJuDMq2hj7XWlWlanQV3ILKZU95E/W0UpTqrc49vbHV73FuauDPFJmsHhwrisLPlWfpucIWflz&#10;D5nu7Anwk7qjiO2ypcILPhrvGbCEckfE8NDNTHDypqLuLUTAe+FpSKjhNPh4R4c2QOhDL3G2Bv/7&#10;tf/RnrhLWs4aGrqCh18b4RVn5pslVl/ko1Gc0nQZnX8iIjF/qlmeauymngNRIqcV42QSoz2avag9&#10;1E+0H2YxK6mElZS74LgX59itAtovUs1myYjm0glc2AcnY+gIc+TmY/skvOsJjET9W9iPp5i84HFn&#10;Gz2Dm22QuJhIHoHuUO0bQDOduN/vn7g0Tu/J6rglp88A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Ij0fKF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74585ECE" w14:textId="1CF8312F" w:rsidR="00244011" w:rsidRDefault="00981028" w:rsidP="00A118D8">
                    <w:pPr>
                      <w:pStyle w:val="Brdtext"/>
                      <w:jc w:val="left"/>
                    </w:pPr>
                    <w:sdt>
                      <w:sdtPr>
                        <w:alias w:val="NummerEtikett"/>
                        <w:tag w:val="NummerEtikett"/>
                        <w:id w:val="-93165758"/>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759433649"/>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0EE3EA29" w14:textId="768D3E88" w:rsidR="00D67215" w:rsidRPr="00C7375F" w:rsidRDefault="00981028" w:rsidP="00C7375F">
                    <w:pPr>
                      <w:pStyle w:val="Brdtext"/>
                    </w:pPr>
                    <w:sdt>
                      <w:sdtPr>
                        <w:alias w:val="BilageEtikett"/>
                        <w:tag w:val="BilageEtikett"/>
                        <w:id w:val="-1321890000"/>
                        <w:lock w:val="sdtContentLocked"/>
                        <w:dataBinding w:prefixMappings="xmlns:ns0='http://rkdhs/mallar/lagstiftning/Prop/Prop.xsd'" w:xpath="/ns0:dokumentvärden[1]/ns0:bilagor[1]/ns0:bilaga[2]/@bilageetikett" w:storeItemID="{068625C3-B546-44A5-B525-B7CC092E5AD6}"/>
                        <w:text/>
                      </w:sdtPr>
                      <w:sdtEndPr/>
                      <w:sdtContent>
                        <w:r w:rsidR="00B73352">
                          <w:t>Bilaga</w:t>
                        </w:r>
                      </w:sdtContent>
                    </w:sdt>
                    <w:r w:rsidR="00D67215">
                      <w:t xml:space="preserve"> </w:t>
                    </w:r>
                    <w:sdt>
                      <w:sdtPr>
                        <w:alias w:val="BilageNummer"/>
                        <w:tag w:val="BilageNummer"/>
                        <w:id w:val="-1963413595"/>
                        <w:lock w:val="sdtContentLocked"/>
                        <w:dataBinding w:prefixMappings="xmlns:ns0='http://rkdhs/mallar/lagstiftning/Prop/Prop.xsd'" w:xpath="/ns0:dokumentvärden[1]/ns0:bilagor[1]/ns0:bilaga[2]/@bilagenummer" w:storeItemID="{068625C3-B546-44A5-B525-B7CC092E5AD6}"/>
                        <w:text/>
                      </w:sdtPr>
                      <w:sdtEndPr/>
                      <w:sdtContent>
                        <w:r w:rsidR="00B73352">
                          <w:t>2</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06DCB5" w14:textId="77777777" w:rsidR="00244011" w:rsidRDefault="00244011" w:rsidP="00664D04">
    <w:pPr>
      <w:pStyle w:val="Brdtext"/>
    </w:pPr>
    <w:r>
      <w:rPr>
        <w:noProof/>
        <w:lang w:eastAsia="sv-SE"/>
      </w:rPr>
      <mc:AlternateContent>
        <mc:Choice Requires="wps">
          <w:drawing>
            <wp:anchor distT="0" distB="0" distL="0" distR="0" simplePos="0" relativeHeight="25165772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7D23ED" w14:textId="6BBDF8AC" w:rsidR="00244011" w:rsidRDefault="00981028" w:rsidP="00664D04">
                          <w:pPr>
                            <w:pStyle w:val="Brdtext"/>
                            <w:jc w:val="left"/>
                          </w:pPr>
                          <w:sdt>
                            <w:sdtPr>
                              <w:alias w:val="NummerEtikett"/>
                              <w:tag w:val="NummerEtikett"/>
                              <w:id w:val="-307249601"/>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621529493"/>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7B38CBA4" w14:textId="054560CE" w:rsidR="00D67215" w:rsidRPr="00C7375F" w:rsidRDefault="00981028" w:rsidP="00C7375F">
                          <w:pPr>
                            <w:pStyle w:val="Brdtext"/>
                          </w:pPr>
                          <w:sdt>
                            <w:sdtPr>
                              <w:alias w:val="BilageEtikett"/>
                              <w:tag w:val="BilageEtikett"/>
                              <w:id w:val="-1714266402"/>
                              <w:lock w:val="sdtContentLocked"/>
                              <w:dataBinding w:prefixMappings="xmlns:ns0='http://rkdhs/mallar/lagstiftning/Prop/Prop.xsd'" w:xpath="/ns0:dokumentvärden[1]/ns0:bilagor[1]/ns0:bilaga[2]/@bilageetikett" w:storeItemID="{068625C3-B546-44A5-B525-B7CC092E5AD6}"/>
                              <w:text/>
                            </w:sdtPr>
                            <w:sdtEndPr/>
                            <w:sdtContent>
                              <w:r w:rsidR="00B73352">
                                <w:t>Bilaga</w:t>
                              </w:r>
                            </w:sdtContent>
                          </w:sdt>
                          <w:r w:rsidR="00D67215">
                            <w:t xml:space="preserve"> </w:t>
                          </w:r>
                          <w:sdt>
                            <w:sdtPr>
                              <w:alias w:val="BilageNummer"/>
                              <w:tag w:val="BilageNummer"/>
                              <w:id w:val="-768000372"/>
                              <w:lock w:val="sdtContentLocked"/>
                              <w:dataBinding w:prefixMappings="xmlns:ns0='http://rkdhs/mallar/lagstiftning/Prop/Prop.xsd'" w:xpath="/ns0:dokumentvärden[1]/ns0:bilagor[1]/ns0:bilaga[2]/@bilagenummer" w:storeItemID="{068625C3-B546-44A5-B525-B7CC092E5AD6}"/>
                              <w:text/>
                            </w:sdtPr>
                            <w:sdtEndPr/>
                            <w:sdtContent>
                              <w:r w:rsidR="00B73352">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4.85pt;width:89.85pt;height:9.6pt;z-index:2516577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cCHzeg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JCb+BAUuotkQMD/3MBCeva+rejQh4LzwNCTWcBh/v6NAGCH0YJM5W4H+/&#10;9j/aE3dJy1lLQ1fy8GstvOLMfLPE6vN8MolTmi6T009EJOaPNctjjV03l0CUyGnFOJnEaI9mJ2oP&#10;zSPth3nMSiphJeUuOe7ES+xXAe0XqebzZERz6QTe2IWTMXSEOXLzoXsU3g0ERqL+LezGUxQveNzb&#10;Rs/g5mskLiaSR6B7VIcG0Ewn7g/7Jy6N43uyOmzJ2TM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FZwIfN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577D23ED" w14:textId="6BBDF8AC" w:rsidR="00244011" w:rsidRDefault="00981028" w:rsidP="00664D04">
                    <w:pPr>
                      <w:pStyle w:val="Brdtext"/>
                      <w:jc w:val="left"/>
                    </w:pPr>
                    <w:sdt>
                      <w:sdtPr>
                        <w:alias w:val="NummerEtikett"/>
                        <w:tag w:val="NummerEtikett"/>
                        <w:id w:val="-307249601"/>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621529493"/>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7B38CBA4" w14:textId="054560CE" w:rsidR="00D67215" w:rsidRPr="00C7375F" w:rsidRDefault="00981028" w:rsidP="00C7375F">
                    <w:pPr>
                      <w:pStyle w:val="Brdtext"/>
                    </w:pPr>
                    <w:sdt>
                      <w:sdtPr>
                        <w:alias w:val="BilageEtikett"/>
                        <w:tag w:val="BilageEtikett"/>
                        <w:id w:val="-1714266402"/>
                        <w:lock w:val="sdtContentLocked"/>
                        <w:dataBinding w:prefixMappings="xmlns:ns0='http://rkdhs/mallar/lagstiftning/Prop/Prop.xsd'" w:xpath="/ns0:dokumentvärden[1]/ns0:bilagor[1]/ns0:bilaga[2]/@bilageetikett" w:storeItemID="{068625C3-B546-44A5-B525-B7CC092E5AD6}"/>
                        <w:text/>
                      </w:sdtPr>
                      <w:sdtEndPr/>
                      <w:sdtContent>
                        <w:r w:rsidR="00B73352">
                          <w:t>Bilaga</w:t>
                        </w:r>
                      </w:sdtContent>
                    </w:sdt>
                    <w:r w:rsidR="00D67215">
                      <w:t xml:space="preserve"> </w:t>
                    </w:r>
                    <w:sdt>
                      <w:sdtPr>
                        <w:alias w:val="BilageNummer"/>
                        <w:tag w:val="BilageNummer"/>
                        <w:id w:val="-768000372"/>
                        <w:lock w:val="sdtContentLocked"/>
                        <w:dataBinding w:prefixMappings="xmlns:ns0='http://rkdhs/mallar/lagstiftning/Prop/Prop.xsd'" w:xpath="/ns0:dokumentvärden[1]/ns0:bilagor[1]/ns0:bilaga[2]/@bilagenummer" w:storeItemID="{068625C3-B546-44A5-B525-B7CC092E5AD6}"/>
                        <w:text/>
                      </w:sdtPr>
                      <w:sdtEndPr/>
                      <w:sdtContent>
                        <w:r w:rsidR="00B73352">
                          <w:t>2</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2374C7" w14:textId="77777777" w:rsidR="00244011" w:rsidRDefault="00244011" w:rsidP="00EE1584">
    <w:pPr>
      <w:pStyle w:val="Brdtext"/>
    </w:pPr>
    <w:r>
      <w:rPr>
        <w:noProof/>
        <w:lang w:eastAsia="sv-SE"/>
      </w:rPr>
      <mc:AlternateContent>
        <mc:Choice Requires="wps">
          <w:drawing>
            <wp:anchor distT="0" distB="0" distL="0" distR="0" simplePos="0" relativeHeight="25167923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D4334E" w14:textId="1A2014D7" w:rsidR="00244011" w:rsidRDefault="00981028" w:rsidP="00A118D8">
                          <w:pPr>
                            <w:pStyle w:val="Brdtext"/>
                            <w:jc w:val="left"/>
                          </w:pPr>
                          <w:sdt>
                            <w:sdtPr>
                              <w:alias w:val="NummerEtikett"/>
                              <w:tag w:val="NummerEtikett"/>
                              <w:id w:val="-1048456098"/>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2024165695"/>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491E1632" w14:textId="6B16EE12" w:rsidR="00D67215" w:rsidRPr="00C7375F" w:rsidRDefault="00981028" w:rsidP="00C7375F">
                          <w:pPr>
                            <w:pStyle w:val="Brdtext"/>
                          </w:pPr>
                          <w:sdt>
                            <w:sdtPr>
                              <w:alias w:val="BilageEtikett"/>
                              <w:tag w:val="BilageEtikett"/>
                              <w:id w:val="1150025858"/>
                              <w:lock w:val="sdtContentLocked"/>
                              <w:dataBinding w:prefixMappings="xmlns:ns0='http://rkdhs/mallar/lagstiftning/Prop/Prop.xsd'" w:xpath="/ns0:dokumentvärden[1]/ns0:bilagor[1]/ns0:bilaga[2]/@bilageetikett" w:storeItemID="{068625C3-B546-44A5-B525-B7CC092E5AD6}"/>
                              <w:text/>
                            </w:sdtPr>
                            <w:sdtEndPr/>
                            <w:sdtContent>
                              <w:r w:rsidR="00B73352">
                                <w:t>Bilaga</w:t>
                              </w:r>
                            </w:sdtContent>
                          </w:sdt>
                          <w:r w:rsidR="00D67215">
                            <w:t xml:space="preserve"> </w:t>
                          </w:r>
                          <w:sdt>
                            <w:sdtPr>
                              <w:alias w:val="BilageNummer"/>
                              <w:tag w:val="BilageNummer"/>
                              <w:id w:val="-938684358"/>
                              <w:lock w:val="sdtContentLocked"/>
                              <w:dataBinding w:prefixMappings="xmlns:ns0='http://rkdhs/mallar/lagstiftning/Prop/Prop.xsd'" w:xpath="/ns0:dokumentvärden[1]/ns0:bilagor[1]/ns0:bilaga[2]/@bilagenummer" w:storeItemID="{068625C3-B546-44A5-B525-B7CC092E5AD6}"/>
                              <w:text/>
                            </w:sdtPr>
                            <w:sdtEndPr/>
                            <w:sdtContent>
                              <w:r w:rsidR="00B73352">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15pt;margin-top:35.45pt;width:89.85pt;height:9.6pt;z-index:2516792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wm4meQ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HxgwBLKHRHDQzczwcmbirq3EAHvhachoYbT4OMdHdoAoQ+9xNka/O/X&#10;/kd74i5pOWto6Aoefm2EV5yZb5ZYfZGPRnFK02U0/kREYv5UszzV2E09B6JETivGySRGezR7UXuo&#10;n2g/zGJWUgkrKXfBcS/OsVsFtF+kms2SEc2lE7iwD07G0BHmyM3H9kl41xMYifq3sB9PMXnB4842&#10;egY32yBxMZE8At2h2jeAZjpxv98/cWmc3pPVcUtOn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KcJuJ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4DD4334E" w14:textId="1A2014D7" w:rsidR="00244011" w:rsidRDefault="00981028" w:rsidP="00A118D8">
                    <w:pPr>
                      <w:pStyle w:val="Brdtext"/>
                      <w:jc w:val="left"/>
                    </w:pPr>
                    <w:sdt>
                      <w:sdtPr>
                        <w:alias w:val="NummerEtikett"/>
                        <w:tag w:val="NummerEtikett"/>
                        <w:id w:val="-1048456098"/>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2024165695"/>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491E1632" w14:textId="6B16EE12" w:rsidR="00D67215" w:rsidRPr="00C7375F" w:rsidRDefault="00981028" w:rsidP="00C7375F">
                    <w:pPr>
                      <w:pStyle w:val="Brdtext"/>
                    </w:pPr>
                    <w:sdt>
                      <w:sdtPr>
                        <w:alias w:val="BilageEtikett"/>
                        <w:tag w:val="BilageEtikett"/>
                        <w:id w:val="1150025858"/>
                        <w:lock w:val="sdtContentLocked"/>
                        <w:dataBinding w:prefixMappings="xmlns:ns0='http://rkdhs/mallar/lagstiftning/Prop/Prop.xsd'" w:xpath="/ns0:dokumentvärden[1]/ns0:bilagor[1]/ns0:bilaga[2]/@bilageetikett" w:storeItemID="{068625C3-B546-44A5-B525-B7CC092E5AD6}"/>
                        <w:text/>
                      </w:sdtPr>
                      <w:sdtEndPr/>
                      <w:sdtContent>
                        <w:r w:rsidR="00B73352">
                          <w:t>Bilaga</w:t>
                        </w:r>
                      </w:sdtContent>
                    </w:sdt>
                    <w:r w:rsidR="00D67215">
                      <w:t xml:space="preserve"> </w:t>
                    </w:r>
                    <w:sdt>
                      <w:sdtPr>
                        <w:alias w:val="BilageNummer"/>
                        <w:tag w:val="BilageNummer"/>
                        <w:id w:val="-938684358"/>
                        <w:lock w:val="sdtContentLocked"/>
                        <w:dataBinding w:prefixMappings="xmlns:ns0='http://rkdhs/mallar/lagstiftning/Prop/Prop.xsd'" w:xpath="/ns0:dokumentvärden[1]/ns0:bilagor[1]/ns0:bilaga[2]/@bilagenummer" w:storeItemID="{068625C3-B546-44A5-B525-B7CC092E5AD6}"/>
                        <w:text/>
                      </w:sdtPr>
                      <w:sdtEndPr/>
                      <w:sdtContent>
                        <w:r w:rsidR="00B73352">
                          <w:t>2</w:t>
                        </w:r>
                      </w:sdtContent>
                    </w:sdt>
                  </w:p>
                </w:txbxContent>
              </v:textbox>
              <w10:wrap type="square" anchorx="page" anchory="page"/>
            </v:shape>
          </w:pict>
        </mc:Fallback>
      </mc:AlternateContent>
    </w: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0C73FE" w14:textId="77777777" w:rsidR="00244011" w:rsidRDefault="00244011" w:rsidP="00664D04">
    <w:pPr>
      <w:pStyle w:val="Brdtext"/>
    </w:pPr>
    <w:r>
      <w:rPr>
        <w:noProof/>
        <w:lang w:eastAsia="sv-SE"/>
      </w:rPr>
      <mc:AlternateContent>
        <mc:Choice Requires="wps">
          <w:drawing>
            <wp:anchor distT="0" distB="0" distL="0" distR="0" simplePos="0" relativeHeight="25165875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418CB1" w14:textId="47F04342" w:rsidR="00244011" w:rsidRDefault="00981028" w:rsidP="00664D04">
                          <w:pPr>
                            <w:pStyle w:val="Brdtext"/>
                            <w:jc w:val="left"/>
                          </w:pPr>
                          <w:sdt>
                            <w:sdtPr>
                              <w:alias w:val="NummerEtikett"/>
                              <w:tag w:val="NummerEtikett"/>
                              <w:id w:val="259958666"/>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220902469"/>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20F5A8FF" w14:textId="575945B5" w:rsidR="00D67215" w:rsidRPr="00C7375F" w:rsidRDefault="00981028" w:rsidP="00C7375F">
                          <w:pPr>
                            <w:pStyle w:val="Brdtext"/>
                          </w:pPr>
                          <w:sdt>
                            <w:sdtPr>
                              <w:alias w:val="BilageEtikett"/>
                              <w:tag w:val="BilageEtikett"/>
                              <w:id w:val="381764345"/>
                              <w:lock w:val="sdtContentLocked"/>
                              <w:dataBinding w:prefixMappings="xmlns:ns0='http://rkdhs/mallar/lagstiftning/Prop/Prop.xsd'" w:xpath="/ns0:dokumentvärden[1]/ns0:bilagor[1]/ns0:bilaga[2]/@bilageetikett" w:storeItemID="{068625C3-B546-44A5-B525-B7CC092E5AD6}"/>
                              <w:text/>
                            </w:sdtPr>
                            <w:sdtEndPr/>
                            <w:sdtContent>
                              <w:r w:rsidR="00B73352">
                                <w:t>Bilaga</w:t>
                              </w:r>
                            </w:sdtContent>
                          </w:sdt>
                          <w:r w:rsidR="00D67215">
                            <w:t xml:space="preserve"> </w:t>
                          </w:r>
                          <w:sdt>
                            <w:sdtPr>
                              <w:alias w:val="BilageNummer"/>
                              <w:tag w:val="BilageNummer"/>
                              <w:id w:val="-1570107098"/>
                              <w:lock w:val="sdtContentLocked"/>
                              <w:dataBinding w:prefixMappings="xmlns:ns0='http://rkdhs/mallar/lagstiftning/Prop/Prop.xsd'" w:xpath="/ns0:dokumentvärden[1]/ns0:bilagor[1]/ns0:bilaga[2]/@bilagenummer" w:storeItemID="{068625C3-B546-44A5-B525-B7CC092E5AD6}"/>
                              <w:text/>
                            </w:sdtPr>
                            <w:sdtEndPr/>
                            <w:sdtContent>
                              <w:r w:rsidR="00B73352">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4.85pt;width:89.85pt;height:9.6pt;z-index:251658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B7LFegIAAG0FAAAOAAAAZHJzL2Uyb0RvYy54bWysVEtv2zAMvg/YfxB0XxxnSbcGdYosRYcB&#10;RVssHXpWZKkxJouaxMTOfn0p2Xms66XDLjJlvsSPH3lx2daGbZUPFdiC54MhZ8pKKCv7VPAfD9cf&#10;PnMWUNhSGLCq4DsV+OXs/buLxk3VCNZgSuUZBbFh2riCrxHdNMuCXKtahAE4ZUmpwdcC6eqfstKL&#10;hqLXJhsNh2dZA750HqQKgf5edUo+S/G1VhLvtA4KmSk4vQ3T6dO5imc2uxDTJy/cupL9M8Q/vKIW&#10;laWkh1BXAgXb+OqvUHUlPQTQOJBQZ6B1JVWqgarJhy+qWa6FU6kWAie4A0zh/4WVt9ulu/cM2y/Q&#10;UgMjII0L00A/Yz2t9nX80ksZ6QnC3QE21SKT0Skf59QLziTp8lF+Pkq4Zkdv5wN+VVCzKBTcU1sS&#10;WmJ7E5AykuneJCYLYKryujImXSIV1MJ4thXURIPpjeTxh5WxrCn42cfJMAW2EN27yMbGMCqRoU93&#10;rDBJuDMq2hj7XWlWlanQV3ILKZU95E/W0UpTqrc49vbHV73FuauDPFJmsHhwrisLPlWfpucIWflz&#10;D5nu7Anwk7qjiO2qpcILPpnsGbCCckfE8NDNTHDyuqLu3YiA98LTkFDDafDxjg5tgNCHXuJsDf73&#10;a/+jPXGXtJw1NHQFD782wivOzDdLrD7Px+M4pekynnwiIjF/qlmdauymXgBRIqcV42QSoz2avag9&#10;1I+0H+YxK6mElZS74LgXF9itAtovUs3nyYjm0gm8sUsnY+gIc+TmQ/sovOsJjET9W9iPp5i+4HFn&#10;Gz2Dm2+QuJhIHoHuUO0bQDOduN/vn7g0Tu/J6rglZ88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FcHssV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62418CB1" w14:textId="47F04342" w:rsidR="00244011" w:rsidRDefault="00981028" w:rsidP="00664D04">
                    <w:pPr>
                      <w:pStyle w:val="Brdtext"/>
                      <w:jc w:val="left"/>
                    </w:pPr>
                    <w:sdt>
                      <w:sdtPr>
                        <w:alias w:val="NummerEtikett"/>
                        <w:tag w:val="NummerEtikett"/>
                        <w:id w:val="259958666"/>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220902469"/>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20F5A8FF" w14:textId="575945B5" w:rsidR="00D67215" w:rsidRPr="00C7375F" w:rsidRDefault="00981028" w:rsidP="00C7375F">
                    <w:pPr>
                      <w:pStyle w:val="Brdtext"/>
                    </w:pPr>
                    <w:sdt>
                      <w:sdtPr>
                        <w:alias w:val="BilageEtikett"/>
                        <w:tag w:val="BilageEtikett"/>
                        <w:id w:val="381764345"/>
                        <w:lock w:val="sdtContentLocked"/>
                        <w:dataBinding w:prefixMappings="xmlns:ns0='http://rkdhs/mallar/lagstiftning/Prop/Prop.xsd'" w:xpath="/ns0:dokumentvärden[1]/ns0:bilagor[1]/ns0:bilaga[2]/@bilageetikett" w:storeItemID="{068625C3-B546-44A5-B525-B7CC092E5AD6}"/>
                        <w:text/>
                      </w:sdtPr>
                      <w:sdtEndPr/>
                      <w:sdtContent>
                        <w:r w:rsidR="00B73352">
                          <w:t>Bilaga</w:t>
                        </w:r>
                      </w:sdtContent>
                    </w:sdt>
                    <w:r w:rsidR="00D67215">
                      <w:t xml:space="preserve"> </w:t>
                    </w:r>
                    <w:sdt>
                      <w:sdtPr>
                        <w:alias w:val="BilageNummer"/>
                        <w:tag w:val="BilageNummer"/>
                        <w:id w:val="-1570107098"/>
                        <w:lock w:val="sdtContentLocked"/>
                        <w:dataBinding w:prefixMappings="xmlns:ns0='http://rkdhs/mallar/lagstiftning/Prop/Prop.xsd'" w:xpath="/ns0:dokumentvärden[1]/ns0:bilagor[1]/ns0:bilaga[2]/@bilagenummer" w:storeItemID="{068625C3-B546-44A5-B525-B7CC092E5AD6}"/>
                        <w:text/>
                      </w:sdtPr>
                      <w:sdtEndPr/>
                      <w:sdtContent>
                        <w:r w:rsidR="00B73352">
                          <w:t>2</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E05A4B" w14:textId="77777777" w:rsidR="00244011" w:rsidRDefault="00244011" w:rsidP="00EE1584">
    <w:pPr>
      <w:pStyle w:val="Brdtext"/>
    </w:pPr>
    <w:r>
      <w:rPr>
        <w:noProof/>
        <w:lang w:eastAsia="sv-SE"/>
      </w:rPr>
      <mc:AlternateContent>
        <mc:Choice Requires="wps">
          <w:drawing>
            <wp:anchor distT="0" distB="0" distL="0" distR="0" simplePos="0" relativeHeight="25168025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88571C" w14:textId="2F8F4575" w:rsidR="00244011" w:rsidRDefault="00981028" w:rsidP="00A118D8">
                          <w:pPr>
                            <w:pStyle w:val="Brdtext"/>
                            <w:jc w:val="left"/>
                          </w:pPr>
                          <w:sdt>
                            <w:sdtPr>
                              <w:alias w:val="NummerEtikett"/>
                              <w:tag w:val="NummerEtikett"/>
                              <w:id w:val="1862551899"/>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984735913"/>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344B6148" w14:textId="5E626981" w:rsidR="00D67215" w:rsidRPr="00C7375F" w:rsidRDefault="00981028" w:rsidP="00C7375F">
                          <w:pPr>
                            <w:pStyle w:val="Brdtext"/>
                          </w:pPr>
                          <w:sdt>
                            <w:sdtPr>
                              <w:alias w:val="BilageEtikett"/>
                              <w:tag w:val="BilageEtikett"/>
                              <w:id w:val="-1782640523"/>
                              <w:lock w:val="sdtContentLocked"/>
                              <w:dataBinding w:prefixMappings="xmlns:ns0='http://rkdhs/mallar/lagstiftning/Prop/Prop.xsd'" w:xpath="/ns0:dokumentvärden[1]/ns0:bilagor[1]/ns0:bilaga[2]/@bilageetikett" w:storeItemID="{068625C3-B546-44A5-B525-B7CC092E5AD6}"/>
                              <w:text/>
                            </w:sdtPr>
                            <w:sdtEndPr/>
                            <w:sdtContent>
                              <w:r w:rsidR="00B73352">
                                <w:t>Bilaga</w:t>
                              </w:r>
                            </w:sdtContent>
                          </w:sdt>
                          <w:r w:rsidR="00D67215">
                            <w:t xml:space="preserve"> </w:t>
                          </w:r>
                          <w:sdt>
                            <w:sdtPr>
                              <w:alias w:val="BilageNummer"/>
                              <w:tag w:val="BilageNummer"/>
                              <w:id w:val="-1610045766"/>
                              <w:lock w:val="sdtContentLocked"/>
                              <w:dataBinding w:prefixMappings="xmlns:ns0='http://rkdhs/mallar/lagstiftning/Prop/Prop.xsd'" w:xpath="/ns0:dokumentvärden[1]/ns0:bilagor[1]/ns0:bilaga[2]/@bilagenummer" w:storeItemID="{068625C3-B546-44A5-B525-B7CC092E5AD6}"/>
                              <w:text/>
                            </w:sdtPr>
                            <w:sdtEndPr/>
                            <w:sdtContent>
                              <w:r w:rsidR="00B73352">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15pt;margin-top:35.45pt;width:89.85pt;height:9.6pt;z-index:251680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1xNhegIAAG0FAAAOAAAAZHJzL2Uyb0RvYy54bWysVEtv2zAMvg/YfxB0Xx1nSbYGdYosRYcB&#10;RVusHXpWZCkxJouaxMTOfn0p2Xms66XDLjJlvsSPH3lx2daGbZUPFdiC52cDzpSVUFZ2VfAfj9cf&#10;PnMWUNhSGLCq4DsV+OXs/buLxk3VENZgSuUZBbFh2riCrxHdNMuCXKtahDNwypJSg68F0tWvstKL&#10;hqLXJhsOBpOsAV86D1KFQH+vOiWfpfhaK4l3WgeFzBSc3obp9OlcxjObXYjpygu3rmT/DPEPr6hF&#10;ZSnpIdSVQME2vvorVF1JDwE0nkmoM9C6kirVQNXkgxfVPKyFU6kWAie4A0zh/4WVt9sHd+8Ztl+g&#10;pQZGQBoXpoF+xnpa7ev4pZcy0hOEuwNsqkUmo1M+yqkXnEnS5cP8fJhwzY7ezgf8qqBmUSi4p7Yk&#10;tMT2JiBlJNO9SUwWwFTldWVMukQqqIXxbCuoiQbTG8njDytjWVPwycfxIAW2EN27yMbGMCqRoU93&#10;rDBJuDMq2hj7XWlWlanQV3ILKZU95E/W0UpTqrc49vbHV73FuauDPFJmsHhwrisLPlWfpucIWflz&#10;D5nu7Anwk7qjiO2ypcILPp7sGbCEckfE8NDNTHDyuqLu3YiA98LTkFDDafDxjg5tgNCHXuJsDf73&#10;a/+jPXGXtJw1NHQFD782wivOzDdLrD7PR6M4pekyGn8iIjF/qlmeauymXgBRIqcV42QSoz2avag9&#10;1E+0H+YxK6mElZS74LgXF9itAtovUs3nyYjm0gm8sQ9OxtAR5sjNx/ZJeNcTGIn6t7AfTzF9wePO&#10;NnoGN98gcTGRPALdodo3gGY6cb/fP3FpnN6T1XFLzp4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JfXE2F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0688571C" w14:textId="2F8F4575" w:rsidR="00244011" w:rsidRDefault="00981028" w:rsidP="00A118D8">
                    <w:pPr>
                      <w:pStyle w:val="Brdtext"/>
                      <w:jc w:val="left"/>
                    </w:pPr>
                    <w:sdt>
                      <w:sdtPr>
                        <w:alias w:val="NummerEtikett"/>
                        <w:tag w:val="NummerEtikett"/>
                        <w:id w:val="1862551899"/>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984735913"/>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344B6148" w14:textId="5E626981" w:rsidR="00D67215" w:rsidRPr="00C7375F" w:rsidRDefault="00981028" w:rsidP="00C7375F">
                    <w:pPr>
                      <w:pStyle w:val="Brdtext"/>
                    </w:pPr>
                    <w:sdt>
                      <w:sdtPr>
                        <w:alias w:val="BilageEtikett"/>
                        <w:tag w:val="BilageEtikett"/>
                        <w:id w:val="-1782640523"/>
                        <w:lock w:val="sdtContentLocked"/>
                        <w:dataBinding w:prefixMappings="xmlns:ns0='http://rkdhs/mallar/lagstiftning/Prop/Prop.xsd'" w:xpath="/ns0:dokumentvärden[1]/ns0:bilagor[1]/ns0:bilaga[2]/@bilageetikett" w:storeItemID="{068625C3-B546-44A5-B525-B7CC092E5AD6}"/>
                        <w:text/>
                      </w:sdtPr>
                      <w:sdtEndPr/>
                      <w:sdtContent>
                        <w:r w:rsidR="00B73352">
                          <w:t>Bilaga</w:t>
                        </w:r>
                      </w:sdtContent>
                    </w:sdt>
                    <w:r w:rsidR="00D67215">
                      <w:t xml:space="preserve"> </w:t>
                    </w:r>
                    <w:sdt>
                      <w:sdtPr>
                        <w:alias w:val="BilageNummer"/>
                        <w:tag w:val="BilageNummer"/>
                        <w:id w:val="-1610045766"/>
                        <w:lock w:val="sdtContentLocked"/>
                        <w:dataBinding w:prefixMappings="xmlns:ns0='http://rkdhs/mallar/lagstiftning/Prop/Prop.xsd'" w:xpath="/ns0:dokumentvärden[1]/ns0:bilagor[1]/ns0:bilaga[2]/@bilagenummer" w:storeItemID="{068625C3-B546-44A5-B525-B7CC092E5AD6}"/>
                        <w:text/>
                      </w:sdtPr>
                      <w:sdtEndPr/>
                      <w:sdtContent>
                        <w:r w:rsidR="00B73352">
                          <w:t>2</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57364F" w14:textId="77777777" w:rsidR="00244011" w:rsidRDefault="00244011" w:rsidP="00664D04">
    <w:pPr>
      <w:pStyle w:val="Brdtext"/>
    </w:pPr>
    <w:r>
      <w:rPr>
        <w:noProof/>
        <w:lang w:eastAsia="sv-SE"/>
      </w:rPr>
      <mc:AlternateContent>
        <mc:Choice Requires="wps">
          <w:drawing>
            <wp:anchor distT="0" distB="0" distL="0" distR="0" simplePos="0" relativeHeight="25165977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EE041E" w14:textId="0DFBA137" w:rsidR="00244011" w:rsidRDefault="00981028" w:rsidP="00664D04">
                          <w:pPr>
                            <w:pStyle w:val="Brdtext"/>
                            <w:jc w:val="left"/>
                          </w:pPr>
                          <w:sdt>
                            <w:sdtPr>
                              <w:alias w:val="NummerEtikett"/>
                              <w:tag w:val="NummerEtikett"/>
                              <w:id w:val="-2143187758"/>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389096670"/>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4AAA94AF" w14:textId="5730C9A8" w:rsidR="00D67215" w:rsidRPr="00C7375F" w:rsidRDefault="00981028" w:rsidP="00C7375F">
                          <w:pPr>
                            <w:pStyle w:val="Brdtext"/>
                          </w:pPr>
                          <w:sdt>
                            <w:sdtPr>
                              <w:alias w:val="BilageEtikett"/>
                              <w:tag w:val="BilageEtikett"/>
                              <w:id w:val="439190111"/>
                              <w:lock w:val="sdtContentLocked"/>
                              <w:dataBinding w:prefixMappings="xmlns:ns0='http://rkdhs/mallar/lagstiftning/Prop/Prop.xsd'" w:xpath="/ns0:dokumentvärden[1]/ns0:bilagor[1]/ns0:bilaga[2]/@bilageetikett" w:storeItemID="{068625C3-B546-44A5-B525-B7CC092E5AD6}"/>
                              <w:text/>
                            </w:sdtPr>
                            <w:sdtEndPr/>
                            <w:sdtContent>
                              <w:r w:rsidR="00B73352">
                                <w:t>Bilaga</w:t>
                              </w:r>
                            </w:sdtContent>
                          </w:sdt>
                          <w:r w:rsidR="00D67215">
                            <w:t xml:space="preserve"> </w:t>
                          </w:r>
                          <w:sdt>
                            <w:sdtPr>
                              <w:alias w:val="BilageNummer"/>
                              <w:tag w:val="BilageNummer"/>
                              <w:id w:val="-568269705"/>
                              <w:lock w:val="sdtContentLocked"/>
                              <w:dataBinding w:prefixMappings="xmlns:ns0='http://rkdhs/mallar/lagstiftning/Prop/Prop.xsd'" w:xpath="/ns0:dokumentvärden[1]/ns0:bilagor[1]/ns0:bilaga[2]/@bilagenummer" w:storeItemID="{068625C3-B546-44A5-B525-B7CC092E5AD6}"/>
                              <w:text/>
                            </w:sdtPr>
                            <w:sdtEndPr/>
                            <w:sdtContent>
                              <w:r w:rsidR="00B73352">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7" type="#_x0000_t202" style="position:absolute;left:0;text-align:left;margin-left:29.4pt;margin-top:34.85pt;width:89.85pt;height:9.6pt;z-index:2516597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E+Fo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CMLUuXi2h2hIxPPQzE5y8rql7NyLgvfA0JNRwGny8o482QOjDIHG2Av/7&#10;tftoT9wlLWctDV3Jw6+18Ioz880Sq8/zySROaTpMTj8RkZg/1iyPNXbdXAJRIqcV42QSoz2anag9&#10;NI+0H+YxK6mElZS75LgTL7FfBbRfpJrPkxHNpRN4YxdOxtAR5sjNh+5ReDcQGIn6t7AbT1G84HFv&#10;Gz2Dm6+RuJhIfkB1aADNdOL+sH/i0jg+J6vDlpw9AwAA//8DAFBLAwQUAAYACAAAACEAk6R49N8A&#10;AAAIAQAADwAAAGRycy9kb3ducmV2LnhtbEyPwU7DMBBE70j8g7VI3KhDocVNs6kAwYFKVUWL1Ksb&#10;L3FEvI5ipw1/jznBcTSjmTfFanStOFEfGs8It5MMBHHlTcM1wsf+9UaBCFGz0a1nQvimAKvy8qLQ&#10;ufFnfqfTLtYilXDINYKNsculDJUlp8PEd8TJ+/S90zHJvpam1+dU7lo5zbK5dLrhtGB1R8+Wqq/d&#10;4BD2myczSDOat5dqs97SQa7t/Rbx+mp8XIKINMa/MPziJ3QoE9PRD2yCaBFmKpFHhPniAUTyp3dq&#10;BuKIoNQCZFnI/wfKHwAAAP//AwBQSwECLQAUAAYACAAAACEAtoM4kv4AAADhAQAAEwAAAAAAAAAA&#10;AAAAAAAAAAAAW0NvbnRlbnRfVHlwZXNdLnhtbFBLAQItABQABgAIAAAAIQA4/SH/1gAAAJQBAAAL&#10;AAAAAAAAAAAAAAAAAC8BAABfcmVscy8ucmVsc1BLAQItABQABgAIAAAAIQA2E+FoeAIAAG0FAAAO&#10;AAAAAAAAAAAAAAAAAC4CAABkcnMvZTJvRG9jLnhtbFBLAQItABQABgAIAAAAIQCTpHj03wAAAAgB&#10;AAAPAAAAAAAAAAAAAAAAANIEAABkcnMvZG93bnJldi54bWxQSwUGAAAAAAQABADzAAAA3gUAAAAA&#10;" o:allowoverlap="f" fillcolor="white [3201]" stroked="f" strokeweight=".5pt">
              <v:textbox style="mso-fit-shape-to-text:t">
                <w:txbxContent>
                  <w:p w14:paraId="42EE041E" w14:textId="0DFBA137" w:rsidR="00244011" w:rsidRDefault="00981028" w:rsidP="00664D04">
                    <w:pPr>
                      <w:pStyle w:val="Brdtext"/>
                      <w:jc w:val="left"/>
                    </w:pPr>
                    <w:sdt>
                      <w:sdtPr>
                        <w:alias w:val="NummerEtikett"/>
                        <w:tag w:val="NummerEtikett"/>
                        <w:id w:val="-2143187758"/>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389096670"/>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4AAA94AF" w14:textId="5730C9A8" w:rsidR="00D67215" w:rsidRPr="00C7375F" w:rsidRDefault="00981028" w:rsidP="00C7375F">
                    <w:pPr>
                      <w:pStyle w:val="Brdtext"/>
                    </w:pPr>
                    <w:sdt>
                      <w:sdtPr>
                        <w:alias w:val="BilageEtikett"/>
                        <w:tag w:val="BilageEtikett"/>
                        <w:id w:val="439190111"/>
                        <w:lock w:val="sdtContentLocked"/>
                        <w:dataBinding w:prefixMappings="xmlns:ns0='http://rkdhs/mallar/lagstiftning/Prop/Prop.xsd'" w:xpath="/ns0:dokumentvärden[1]/ns0:bilagor[1]/ns0:bilaga[2]/@bilageetikett" w:storeItemID="{068625C3-B546-44A5-B525-B7CC092E5AD6}"/>
                        <w:text/>
                      </w:sdtPr>
                      <w:sdtEndPr/>
                      <w:sdtContent>
                        <w:r w:rsidR="00B73352">
                          <w:t>Bilaga</w:t>
                        </w:r>
                      </w:sdtContent>
                    </w:sdt>
                    <w:r w:rsidR="00D67215">
                      <w:t xml:space="preserve"> </w:t>
                    </w:r>
                    <w:sdt>
                      <w:sdtPr>
                        <w:alias w:val="BilageNummer"/>
                        <w:tag w:val="BilageNummer"/>
                        <w:id w:val="-568269705"/>
                        <w:lock w:val="sdtContentLocked"/>
                        <w:dataBinding w:prefixMappings="xmlns:ns0='http://rkdhs/mallar/lagstiftning/Prop/Prop.xsd'" w:xpath="/ns0:dokumentvärden[1]/ns0:bilagor[1]/ns0:bilaga[2]/@bilagenummer" w:storeItemID="{068625C3-B546-44A5-B525-B7CC092E5AD6}"/>
                        <w:text/>
                      </w:sdtPr>
                      <w:sdtEndPr/>
                      <w:sdtContent>
                        <w:r w:rsidR="00B73352">
                          <w:t>2</w:t>
                        </w:r>
                      </w:sdtContent>
                    </w:sdt>
                  </w:p>
                </w:txbxContent>
              </v:textbox>
              <w10:wrap type="square" anchorx="page" anchory="page"/>
            </v:shape>
          </w:pict>
        </mc:Fallback>
      </mc:AlternateContent>
    </w: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D0B08A" w14:textId="77777777" w:rsidR="00244011" w:rsidRDefault="00244011" w:rsidP="00EE1584">
    <w:pPr>
      <w:pStyle w:val="Brdtext"/>
    </w:pPr>
    <w:r>
      <w:rPr>
        <w:noProof/>
        <w:lang w:eastAsia="sv-SE"/>
      </w:rPr>
      <mc:AlternateContent>
        <mc:Choice Requires="wps">
          <w:drawing>
            <wp:anchor distT="0" distB="0" distL="0" distR="0" simplePos="0" relativeHeight="25168128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1D5A14" w14:textId="6F38B5CA" w:rsidR="00244011" w:rsidRDefault="00981028" w:rsidP="00A118D8">
                          <w:pPr>
                            <w:pStyle w:val="Brdtext"/>
                            <w:jc w:val="left"/>
                          </w:pPr>
                          <w:sdt>
                            <w:sdtPr>
                              <w:alias w:val="NummerEtikett"/>
                              <w:tag w:val="NummerEtikett"/>
                              <w:id w:val="-802540200"/>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183665762"/>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2A2D0D04" w14:textId="0D9DE6C3" w:rsidR="00D67215" w:rsidRPr="00C7375F" w:rsidRDefault="00981028" w:rsidP="00C7375F">
                          <w:pPr>
                            <w:pStyle w:val="Brdtext"/>
                          </w:pPr>
                          <w:sdt>
                            <w:sdtPr>
                              <w:alias w:val="BilageEtikett"/>
                              <w:tag w:val="BilageEtikett"/>
                              <w:id w:val="984744647"/>
                              <w:lock w:val="sdtContentLocked"/>
                              <w:dataBinding w:prefixMappings="xmlns:ns0='http://rkdhs/mallar/lagstiftning/Prop/Prop.xsd'" w:xpath="/ns0:dokumentvärden[1]/ns0:bilagor[1]/ns0:bilaga[2]/@bilageetikett" w:storeItemID="{068625C3-B546-44A5-B525-B7CC092E5AD6}"/>
                              <w:text/>
                            </w:sdtPr>
                            <w:sdtEndPr/>
                            <w:sdtContent>
                              <w:r w:rsidR="00B73352">
                                <w:t>Bilaga</w:t>
                              </w:r>
                            </w:sdtContent>
                          </w:sdt>
                          <w:r w:rsidR="00D67215">
                            <w:t xml:space="preserve"> </w:t>
                          </w:r>
                          <w:sdt>
                            <w:sdtPr>
                              <w:alias w:val="BilageNummer"/>
                              <w:tag w:val="BilageNummer"/>
                              <w:id w:val="-517534630"/>
                              <w:lock w:val="sdtContentLocked"/>
                              <w:dataBinding w:prefixMappings="xmlns:ns0='http://rkdhs/mallar/lagstiftning/Prop/Prop.xsd'" w:xpath="/ns0:dokumentvärden[1]/ns0:bilagor[1]/ns0:bilaga[2]/@bilagenummer" w:storeItemID="{068625C3-B546-44A5-B525-B7CC092E5AD6}"/>
                              <w:text/>
                            </w:sdtPr>
                            <w:sdtEndPr/>
                            <w:sdtContent>
                              <w:r w:rsidR="00B73352">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8" type="#_x0000_t202" style="position:absolute;left:0;text-align:left;margin-left:348.15pt;margin-top:35.45pt;width:89.85pt;height:9.6pt;z-index:251681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oa69eA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XBCcGDACsodEcNDNzPByeuKuncjAt4LT0NCDafBxzs6tAFCH3qJszX436/9&#10;j/bEXdJy1tDQFTz82givODPfLLH6PJ9M4pSmy+T0ExGJ+WPN6lhjN/UlECVyWjFOJjHao9mL2kP9&#10;SPthEbOSSlhJuQuOe/ESu1VA+0WqxSIZ0Vw6gTd26WQMHWGO3HxoH4V3PYGRqH8L+/EU0xc87myj&#10;Z3CLDRIXE8kj0B2qfQNophP3+/0Tl8bxPVkdtuT8GQAA//8DAFBLAwQUAAYACAAAACEAOooRwt8A&#10;AAAJAQAADwAAAGRycy9kb3ducmV2LnhtbEyPwU7DMBBE70j8g7VI3KhdQGkTsqkAwYFKVUWLxNWN&#10;lzgitqPYacPfs5zKcbVPM2/K1eQ6caQhtsEjzGcKBPk6mNY3CB/715sliJi0N7oLnhB+KMKqurwo&#10;dWHCyb/TcZcawSE+FhrBptQXUsbaktNxFnry/PsKg9OJz6GRZtAnDnedvFUqk063nhus7unZUv29&#10;Gx3CfvNkRmkm8/ZSb9Zb+pRre79FvL6aHh9AJJrSGYY/fVaHip0OYfQmig4hy7M7RhEWKgfBwHKR&#10;8bgDQq7mIKtS/l9Q/QIAAP//AwBQSwECLQAUAAYACAAAACEAtoM4kv4AAADhAQAAEwAAAAAAAAAA&#10;AAAAAAAAAAAAW0NvbnRlbnRfVHlwZXNdLnhtbFBLAQItABQABgAIAAAAIQA4/SH/1gAAAJQBAAAL&#10;AAAAAAAAAAAAAAAAAC8BAABfcmVscy8ucmVsc1BLAQItABQABgAIAAAAIQBJoa69eAIAAG0FAAAO&#10;AAAAAAAAAAAAAAAAAC4CAABkcnMvZTJvRG9jLnhtbFBLAQItABQABgAIAAAAIQA6ihHC3wAAAAkB&#10;AAAPAAAAAAAAAAAAAAAAANIEAABkcnMvZG93bnJldi54bWxQSwUGAAAAAAQABADzAAAA3gUAAAAA&#10;" o:allowoverlap="f" fillcolor="white [3201]" stroked="f" strokeweight=".5pt">
              <v:textbox style="mso-fit-shape-to-text:t">
                <w:txbxContent>
                  <w:p w14:paraId="131D5A14" w14:textId="6F38B5CA" w:rsidR="00244011" w:rsidRDefault="00981028" w:rsidP="00A118D8">
                    <w:pPr>
                      <w:pStyle w:val="Brdtext"/>
                      <w:jc w:val="left"/>
                    </w:pPr>
                    <w:sdt>
                      <w:sdtPr>
                        <w:alias w:val="NummerEtikett"/>
                        <w:tag w:val="NummerEtikett"/>
                        <w:id w:val="-802540200"/>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183665762"/>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2A2D0D04" w14:textId="0D9DE6C3" w:rsidR="00D67215" w:rsidRPr="00C7375F" w:rsidRDefault="00981028" w:rsidP="00C7375F">
                    <w:pPr>
                      <w:pStyle w:val="Brdtext"/>
                    </w:pPr>
                    <w:sdt>
                      <w:sdtPr>
                        <w:alias w:val="BilageEtikett"/>
                        <w:tag w:val="BilageEtikett"/>
                        <w:id w:val="984744647"/>
                        <w:lock w:val="sdtContentLocked"/>
                        <w:dataBinding w:prefixMappings="xmlns:ns0='http://rkdhs/mallar/lagstiftning/Prop/Prop.xsd'" w:xpath="/ns0:dokumentvärden[1]/ns0:bilagor[1]/ns0:bilaga[2]/@bilageetikett" w:storeItemID="{068625C3-B546-44A5-B525-B7CC092E5AD6}"/>
                        <w:text/>
                      </w:sdtPr>
                      <w:sdtEndPr/>
                      <w:sdtContent>
                        <w:r w:rsidR="00B73352">
                          <w:t>Bilaga</w:t>
                        </w:r>
                      </w:sdtContent>
                    </w:sdt>
                    <w:r w:rsidR="00D67215">
                      <w:t xml:space="preserve"> </w:t>
                    </w:r>
                    <w:sdt>
                      <w:sdtPr>
                        <w:alias w:val="BilageNummer"/>
                        <w:tag w:val="BilageNummer"/>
                        <w:id w:val="-517534630"/>
                        <w:lock w:val="sdtContentLocked"/>
                        <w:dataBinding w:prefixMappings="xmlns:ns0='http://rkdhs/mallar/lagstiftning/Prop/Prop.xsd'" w:xpath="/ns0:dokumentvärden[1]/ns0:bilagor[1]/ns0:bilaga[2]/@bilagenummer" w:storeItemID="{068625C3-B546-44A5-B525-B7CC092E5AD6}"/>
                        <w:text/>
                      </w:sdtPr>
                      <w:sdtEndPr/>
                      <w:sdtContent>
                        <w:r w:rsidR="00B73352">
                          <w:t>2</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CD552B" w14:textId="77777777" w:rsidR="00244011" w:rsidRDefault="00244011" w:rsidP="00664D04">
    <w:pPr>
      <w:pStyle w:val="Brdtext"/>
    </w:pPr>
    <w:r>
      <w:rPr>
        <w:noProof/>
        <w:lang w:eastAsia="sv-SE"/>
      </w:rPr>
      <mc:AlternateContent>
        <mc:Choice Requires="wps">
          <w:drawing>
            <wp:anchor distT="0" distB="0" distL="0" distR="0" simplePos="0" relativeHeight="25166080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A6F1F2" w14:textId="22ADB554" w:rsidR="00244011" w:rsidRDefault="00981028" w:rsidP="00664D04">
                          <w:pPr>
                            <w:pStyle w:val="Brdtext"/>
                            <w:jc w:val="left"/>
                          </w:pPr>
                          <w:sdt>
                            <w:sdtPr>
                              <w:alias w:val="NummerEtikett"/>
                              <w:tag w:val="NummerEtikett"/>
                              <w:id w:val="-2093458359"/>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112274372"/>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6F773F5D" w14:textId="12C3E8D7" w:rsidR="00D67215" w:rsidRPr="00C7375F" w:rsidRDefault="00981028" w:rsidP="00C7375F">
                          <w:pPr>
                            <w:pStyle w:val="Brdtext"/>
                          </w:pPr>
                          <w:sdt>
                            <w:sdtPr>
                              <w:alias w:val="BilageEtikett"/>
                              <w:tag w:val="BilageEtikett"/>
                              <w:id w:val="-1718811618"/>
                              <w:lock w:val="sdtContentLocked"/>
                              <w:dataBinding w:prefixMappings="xmlns:ns0='http://rkdhs/mallar/lagstiftning/Prop/Prop.xsd'" w:xpath="/ns0:dokumentvärden[1]/ns0:bilagor[1]/ns0:bilaga[2]/@bilageetikett" w:storeItemID="{068625C3-B546-44A5-B525-B7CC092E5AD6}"/>
                              <w:text/>
                            </w:sdtPr>
                            <w:sdtEndPr/>
                            <w:sdtContent>
                              <w:r w:rsidR="00B73352">
                                <w:t>Bilaga</w:t>
                              </w:r>
                            </w:sdtContent>
                          </w:sdt>
                          <w:r w:rsidR="00D67215">
                            <w:t xml:space="preserve"> </w:t>
                          </w:r>
                          <w:sdt>
                            <w:sdtPr>
                              <w:alias w:val="BilageNummer"/>
                              <w:tag w:val="BilageNummer"/>
                              <w:id w:val="747469510"/>
                              <w:lock w:val="sdtContentLocked"/>
                              <w:dataBinding w:prefixMappings="xmlns:ns0='http://rkdhs/mallar/lagstiftning/Prop/Prop.xsd'" w:xpath="/ns0:dokumentvärden[1]/ns0:bilagor[1]/ns0:bilaga[2]/@bilagenummer" w:storeItemID="{068625C3-B546-44A5-B525-B7CC092E5AD6}"/>
                              <w:text/>
                            </w:sdtPr>
                            <w:sdtEndPr/>
                            <w:sdtContent>
                              <w:r w:rsidR="00B73352">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2" type="#_x0000_t202" style="position:absolute;left:0;text-align:left;margin-left:29.4pt;margin-top:34.85pt;width:89.85pt;height:9.6pt;z-index:251660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ZHJe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gheLZnwArKHRHDQzczwclFRd27EQHvhachoYbT4OMdHdoAoQ+9xNka/O/X&#10;/kd74i5pOWto6Aoefm2EV5yZb5ZYfZGPx3FK02V89omIxPypZnWqsZv6CogSOa0YJ5MY7dHsRe2h&#10;fqT9MI9ZSSWspNwFx714hd0qoP0i1XyejGguncAbu3Qyho4wR24+tI/Cu57ASNS/hf14iskLHne2&#10;0TO4+QaJi4nkEegO1b4BNNOJ+/3+iUvj9J6sjlty9gw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N2RyXn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0AA6F1F2" w14:textId="22ADB554" w:rsidR="00244011" w:rsidRDefault="00981028" w:rsidP="00664D04">
                    <w:pPr>
                      <w:pStyle w:val="Brdtext"/>
                      <w:jc w:val="left"/>
                    </w:pPr>
                    <w:sdt>
                      <w:sdtPr>
                        <w:alias w:val="NummerEtikett"/>
                        <w:tag w:val="NummerEtikett"/>
                        <w:id w:val="-2093458359"/>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112274372"/>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6F773F5D" w14:textId="12C3E8D7" w:rsidR="00D67215" w:rsidRPr="00C7375F" w:rsidRDefault="00981028" w:rsidP="00C7375F">
                    <w:pPr>
                      <w:pStyle w:val="Brdtext"/>
                    </w:pPr>
                    <w:sdt>
                      <w:sdtPr>
                        <w:alias w:val="BilageEtikett"/>
                        <w:tag w:val="BilageEtikett"/>
                        <w:id w:val="-1718811618"/>
                        <w:lock w:val="sdtContentLocked"/>
                        <w:dataBinding w:prefixMappings="xmlns:ns0='http://rkdhs/mallar/lagstiftning/Prop/Prop.xsd'" w:xpath="/ns0:dokumentvärden[1]/ns0:bilagor[1]/ns0:bilaga[2]/@bilageetikett" w:storeItemID="{068625C3-B546-44A5-B525-B7CC092E5AD6}"/>
                        <w:text/>
                      </w:sdtPr>
                      <w:sdtEndPr/>
                      <w:sdtContent>
                        <w:r w:rsidR="00B73352">
                          <w:t>Bilaga</w:t>
                        </w:r>
                      </w:sdtContent>
                    </w:sdt>
                    <w:r w:rsidR="00D67215">
                      <w:t xml:space="preserve"> </w:t>
                    </w:r>
                    <w:sdt>
                      <w:sdtPr>
                        <w:alias w:val="BilageNummer"/>
                        <w:tag w:val="BilageNummer"/>
                        <w:id w:val="747469510"/>
                        <w:lock w:val="sdtContentLocked"/>
                        <w:dataBinding w:prefixMappings="xmlns:ns0='http://rkdhs/mallar/lagstiftning/Prop/Prop.xsd'" w:xpath="/ns0:dokumentvärden[1]/ns0:bilagor[1]/ns0:bilaga[2]/@bilagenummer" w:storeItemID="{068625C3-B546-44A5-B525-B7CC092E5AD6}"/>
                        <w:text/>
                      </w:sdtPr>
                      <w:sdtEndPr/>
                      <w:sdtContent>
                        <w:r w:rsidR="00B73352">
                          <w:t>2</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2B7DCC" w14:textId="77777777" w:rsidR="00244011" w:rsidRDefault="00244011" w:rsidP="00EE1584">
    <w:pPr>
      <w:pStyle w:val="Brdtext"/>
    </w:pPr>
    <w:r>
      <w:rPr>
        <w:noProof/>
        <w:lang w:eastAsia="sv-SE"/>
      </w:rPr>
      <mc:AlternateContent>
        <mc:Choice Requires="wps">
          <w:drawing>
            <wp:anchor distT="0" distB="0" distL="0" distR="0" simplePos="0" relativeHeight="25168230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935AEC" w14:textId="38C0BDFF" w:rsidR="00244011" w:rsidRDefault="00981028" w:rsidP="00A118D8">
                          <w:pPr>
                            <w:pStyle w:val="Brdtext"/>
                            <w:jc w:val="left"/>
                          </w:pPr>
                          <w:sdt>
                            <w:sdtPr>
                              <w:alias w:val="NummerEtikett"/>
                              <w:tag w:val="NummerEtikett"/>
                              <w:id w:val="1579633159"/>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891165205"/>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71FDFA59" w14:textId="1A9536A2" w:rsidR="00D67215" w:rsidRPr="00C7375F" w:rsidRDefault="00981028" w:rsidP="00C7375F">
                          <w:pPr>
                            <w:pStyle w:val="Brdtext"/>
                          </w:pPr>
                          <w:sdt>
                            <w:sdtPr>
                              <w:alias w:val="BilageEtikett"/>
                              <w:tag w:val="BilageEtikett"/>
                              <w:id w:val="1861470337"/>
                              <w:lock w:val="sdtContentLocked"/>
                              <w:dataBinding w:prefixMappings="xmlns:ns0='http://rkdhs/mallar/lagstiftning/Prop/Prop.xsd'" w:xpath="/ns0:dokumentvärden[1]/ns0:bilagor[1]/ns0:bilaga[2]/@bilageetikett" w:storeItemID="{068625C3-B546-44A5-B525-B7CC092E5AD6}"/>
                              <w:text/>
                            </w:sdtPr>
                            <w:sdtEndPr/>
                            <w:sdtContent>
                              <w:r w:rsidR="00B73352">
                                <w:t>Bilaga</w:t>
                              </w:r>
                            </w:sdtContent>
                          </w:sdt>
                          <w:r w:rsidR="00D67215">
                            <w:t xml:space="preserve"> </w:t>
                          </w:r>
                          <w:sdt>
                            <w:sdtPr>
                              <w:alias w:val="BilageNummer"/>
                              <w:tag w:val="BilageNummer"/>
                              <w:id w:val="1517726018"/>
                              <w:lock w:val="sdtContentLocked"/>
                              <w:dataBinding w:prefixMappings="xmlns:ns0='http://rkdhs/mallar/lagstiftning/Prop/Prop.xsd'" w:xpath="/ns0:dokumentvärden[1]/ns0:bilagor[1]/ns0:bilaga[2]/@bilagenummer" w:storeItemID="{068625C3-B546-44A5-B525-B7CC092E5AD6}"/>
                              <w:text/>
                            </w:sdtPr>
                            <w:sdtEndPr/>
                            <w:sdtContent>
                              <w:r w:rsidR="00B73352">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3" type="#_x0000_t202" style="position:absolute;left:0;text-align:left;margin-left:348.15pt;margin-top:35.45pt;width:89.85pt;height:9.6pt;z-index:251682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tNP6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gheL5nwArKHRHDQzczwclFRd27EQHvhachoYbT4OMdHdoAoQ+9xNka/O/X&#10;/kd74i5pOWto6Aoefm2EV5yZb5ZYfZGPx3FK02V89omIxPypZnWqsZv6CogSOa0YJ5MY7dHsRe2h&#10;fqT9MI9ZSSWspNwFx714hd0qoP0i1XyejGguncAbu3Qyho4wR24+tI/Cu57ASNS/hf14iskLHne2&#10;0TO4+QaJi4nkEegO1b4BNNOJ+/3+iUvj9J6sjlty9gw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97TT+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0B935AEC" w14:textId="38C0BDFF" w:rsidR="00244011" w:rsidRDefault="00981028" w:rsidP="00A118D8">
                    <w:pPr>
                      <w:pStyle w:val="Brdtext"/>
                      <w:jc w:val="left"/>
                    </w:pPr>
                    <w:sdt>
                      <w:sdtPr>
                        <w:alias w:val="NummerEtikett"/>
                        <w:tag w:val="NummerEtikett"/>
                        <w:id w:val="1579633159"/>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891165205"/>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71FDFA59" w14:textId="1A9536A2" w:rsidR="00D67215" w:rsidRPr="00C7375F" w:rsidRDefault="00981028" w:rsidP="00C7375F">
                    <w:pPr>
                      <w:pStyle w:val="Brdtext"/>
                    </w:pPr>
                    <w:sdt>
                      <w:sdtPr>
                        <w:alias w:val="BilageEtikett"/>
                        <w:tag w:val="BilageEtikett"/>
                        <w:id w:val="1861470337"/>
                        <w:lock w:val="sdtContentLocked"/>
                        <w:dataBinding w:prefixMappings="xmlns:ns0='http://rkdhs/mallar/lagstiftning/Prop/Prop.xsd'" w:xpath="/ns0:dokumentvärden[1]/ns0:bilagor[1]/ns0:bilaga[2]/@bilageetikett" w:storeItemID="{068625C3-B546-44A5-B525-B7CC092E5AD6}"/>
                        <w:text/>
                      </w:sdtPr>
                      <w:sdtEndPr/>
                      <w:sdtContent>
                        <w:r w:rsidR="00B73352">
                          <w:t>Bilaga</w:t>
                        </w:r>
                      </w:sdtContent>
                    </w:sdt>
                    <w:r w:rsidR="00D67215">
                      <w:t xml:space="preserve"> </w:t>
                    </w:r>
                    <w:sdt>
                      <w:sdtPr>
                        <w:alias w:val="BilageNummer"/>
                        <w:tag w:val="BilageNummer"/>
                        <w:id w:val="1517726018"/>
                        <w:lock w:val="sdtContentLocked"/>
                        <w:dataBinding w:prefixMappings="xmlns:ns0='http://rkdhs/mallar/lagstiftning/Prop/Prop.xsd'" w:xpath="/ns0:dokumentvärden[1]/ns0:bilagor[1]/ns0:bilaga[2]/@bilagenummer" w:storeItemID="{068625C3-B546-44A5-B525-B7CC092E5AD6}"/>
                        <w:text/>
                      </w:sdtPr>
                      <w:sdtEndPr/>
                      <w:sdtContent>
                        <w:r w:rsidR="00B73352">
                          <w:t>2</w:t>
                        </w:r>
                      </w:sdtContent>
                    </w:sdt>
                  </w:p>
                </w:txbxContent>
              </v:textbox>
              <w10:wrap type="square" anchorx="page" anchory="page"/>
            </v:shape>
          </w:pict>
        </mc:Fallback>
      </mc:AlternateContent>
    </w: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6B6A35" w14:textId="77777777" w:rsidR="00244011" w:rsidRDefault="00244011" w:rsidP="00664D04">
    <w:pPr>
      <w:pStyle w:val="Brdtext"/>
    </w:pPr>
    <w:r>
      <w:rPr>
        <w:noProof/>
        <w:lang w:eastAsia="sv-SE"/>
      </w:rPr>
      <mc:AlternateContent>
        <mc:Choice Requires="wps">
          <w:drawing>
            <wp:anchor distT="0" distB="0" distL="0" distR="0" simplePos="0" relativeHeight="25166182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675865" w14:textId="6F2E4BE3" w:rsidR="00244011" w:rsidRDefault="00981028" w:rsidP="00664D04">
                          <w:pPr>
                            <w:pStyle w:val="Brdtext"/>
                            <w:jc w:val="left"/>
                          </w:pPr>
                          <w:sdt>
                            <w:sdtPr>
                              <w:alias w:val="NummerEtikett"/>
                              <w:tag w:val="NummerEtikett"/>
                              <w:id w:val="-680668052"/>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919943538"/>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248FBC1C" w14:textId="4789E19A" w:rsidR="00D67215" w:rsidRPr="00C7375F" w:rsidRDefault="00981028" w:rsidP="00C7375F">
                          <w:pPr>
                            <w:pStyle w:val="Brdtext"/>
                          </w:pPr>
                          <w:sdt>
                            <w:sdtPr>
                              <w:alias w:val="BilageEtikett"/>
                              <w:tag w:val="BilageEtikett"/>
                              <w:id w:val="1918899536"/>
                              <w:lock w:val="sdtContentLocked"/>
                              <w:dataBinding w:prefixMappings="xmlns:ns0='http://rkdhs/mallar/lagstiftning/Prop/Prop.xsd'" w:xpath="/ns0:dokumentvärden[1]/ns0:bilagor[1]/ns0:bilaga[2]/@bilageetikett" w:storeItemID="{068625C3-B546-44A5-B525-B7CC092E5AD6}"/>
                              <w:text/>
                            </w:sdtPr>
                            <w:sdtEndPr/>
                            <w:sdtContent>
                              <w:r w:rsidR="00B73352">
                                <w:t>Bilaga</w:t>
                              </w:r>
                            </w:sdtContent>
                          </w:sdt>
                          <w:r w:rsidR="00D67215">
                            <w:t xml:space="preserve"> </w:t>
                          </w:r>
                          <w:sdt>
                            <w:sdtPr>
                              <w:alias w:val="BilageNummer"/>
                              <w:tag w:val="BilageNummer"/>
                              <w:id w:val="-519006909"/>
                              <w:lock w:val="sdtContentLocked"/>
                              <w:dataBinding w:prefixMappings="xmlns:ns0='http://rkdhs/mallar/lagstiftning/Prop/Prop.xsd'" w:xpath="/ns0:dokumentvärden[1]/ns0:bilagor[1]/ns0:bilaga[2]/@bilagenummer" w:storeItemID="{068625C3-B546-44A5-B525-B7CC092E5AD6}"/>
                              <w:text/>
                            </w:sdtPr>
                            <w:sdtEndPr/>
                            <w:sdtContent>
                              <w:r w:rsidR="00B73352">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7" type="#_x0000_t202" style="position:absolute;left:0;text-align:left;margin-left:29.4pt;margin-top:34.85pt;width:89.85pt;height:9.6pt;z-index:251661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MI6oeQIAAG0FAAAOAAAAZHJzL2Uyb0RvYy54bWysVE1v2zAMvQ/YfxB0Xx1nabsacYqsRYcB&#10;RVssHXpWZKkxJouaxMTOfv0o2flY10uHXWxKfCRF8pHTy64xbKN8qMGWPD8ZcaashKq2zyX//njz&#10;4RNnAYWthAGrSr5VgV/O3r+btq5QY1iBqZRn5MSGonUlXyG6IsuCXKlGhBNwypJSg28E0tE/Z5UX&#10;LXlvTDYejc6yFnzlPEgVAt1e90o+S/61VhLvtQ4KmSk5vQ3T16fvMn6z2VQUz164VS2HZ4h/eEUj&#10;aktB966uBQq29vVfrppaegig8URCk4HWtVQpB8omH73IZrESTqVcqDjB7csU/p9bebdZuAfPsPsM&#10;HTUwFqR1oQh0GfPptG/in17KSE8l3O7LpjpkMhrlk5x6wZkkXT7OL8aprtnB2vmAXxQ0LAol99SW&#10;VC2xuQ1IEQm6g8RgAUxd3dTGpEOkgroynm0ENdFgeiNZ/IEylrUlP/t4OkqOLUTz3rOx0Y1KZBjC&#10;HTJMEm6NihhjvynN6iol+kpsIaWy+/gJHVGaQr3FcMAfXvUW4z4PskiRweLeuKkt+JR9mp5Dyaof&#10;u5LpHk8FP8o7itgtO0q85OepdfFqCdWWiOGhn5ng5E1N3bsVAR+EpyGhhtPg4z19tAGqPgwSZyvw&#10;v167j3jiLmk5a2noSh5+roVXnJmvllh9kU8mcUrTYXJ6TkRi/lizPNbYdXMFRImcVoyTSYx4NDtR&#10;e2ieaD/MY1RSCSspdslxJ15hvwpov0g1nycQzaUTeGsXTkbXscyRm4/dk/BuIDAS9e9gN56ieMHj&#10;Hhstg5uvkbiYSH6o6tAAmunE/WH/xKVxfE6ow5ac/Q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KTCOqH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64675865" w14:textId="6F2E4BE3" w:rsidR="00244011" w:rsidRDefault="00981028" w:rsidP="00664D04">
                    <w:pPr>
                      <w:pStyle w:val="Brdtext"/>
                      <w:jc w:val="left"/>
                    </w:pPr>
                    <w:sdt>
                      <w:sdtPr>
                        <w:alias w:val="NummerEtikett"/>
                        <w:tag w:val="NummerEtikett"/>
                        <w:id w:val="-680668052"/>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919943538"/>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248FBC1C" w14:textId="4789E19A" w:rsidR="00D67215" w:rsidRPr="00C7375F" w:rsidRDefault="00981028" w:rsidP="00C7375F">
                    <w:pPr>
                      <w:pStyle w:val="Brdtext"/>
                    </w:pPr>
                    <w:sdt>
                      <w:sdtPr>
                        <w:alias w:val="BilageEtikett"/>
                        <w:tag w:val="BilageEtikett"/>
                        <w:id w:val="1918899536"/>
                        <w:lock w:val="sdtContentLocked"/>
                        <w:dataBinding w:prefixMappings="xmlns:ns0='http://rkdhs/mallar/lagstiftning/Prop/Prop.xsd'" w:xpath="/ns0:dokumentvärden[1]/ns0:bilagor[1]/ns0:bilaga[2]/@bilageetikett" w:storeItemID="{068625C3-B546-44A5-B525-B7CC092E5AD6}"/>
                        <w:text/>
                      </w:sdtPr>
                      <w:sdtEndPr/>
                      <w:sdtContent>
                        <w:r w:rsidR="00B73352">
                          <w:t>Bilaga</w:t>
                        </w:r>
                      </w:sdtContent>
                    </w:sdt>
                    <w:r w:rsidR="00D67215">
                      <w:t xml:space="preserve"> </w:t>
                    </w:r>
                    <w:sdt>
                      <w:sdtPr>
                        <w:alias w:val="BilageNummer"/>
                        <w:tag w:val="BilageNummer"/>
                        <w:id w:val="-519006909"/>
                        <w:lock w:val="sdtContentLocked"/>
                        <w:dataBinding w:prefixMappings="xmlns:ns0='http://rkdhs/mallar/lagstiftning/Prop/Prop.xsd'" w:xpath="/ns0:dokumentvärden[1]/ns0:bilagor[1]/ns0:bilaga[2]/@bilagenummer" w:storeItemID="{068625C3-B546-44A5-B525-B7CC092E5AD6}"/>
                        <w:text/>
                      </w:sdtPr>
                      <w:sdtEndPr/>
                      <w:sdtContent>
                        <w:r w:rsidR="00B73352">
                          <w:t>2</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4970B1" w14:textId="77777777" w:rsidR="00244011" w:rsidRDefault="00244011" w:rsidP="00EE1584">
    <w:pPr>
      <w:pStyle w:val="Brdtext"/>
    </w:pPr>
    <w:r>
      <w:rPr>
        <w:noProof/>
        <w:lang w:eastAsia="sv-SE"/>
      </w:rPr>
      <mc:AlternateContent>
        <mc:Choice Requires="wps">
          <w:drawing>
            <wp:anchor distT="0" distB="0" distL="0" distR="0" simplePos="0" relativeHeight="25168332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E8D470" w14:textId="6026AFEC" w:rsidR="00244011" w:rsidRDefault="00981028" w:rsidP="00A118D8">
                          <w:pPr>
                            <w:pStyle w:val="Brdtext"/>
                            <w:jc w:val="left"/>
                          </w:pPr>
                          <w:sdt>
                            <w:sdtPr>
                              <w:alias w:val="NummerEtikett"/>
                              <w:tag w:val="NummerEtikett"/>
                              <w:id w:val="508945541"/>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972493505"/>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678973C8" w14:textId="21B65357" w:rsidR="00D67215" w:rsidRPr="00C7375F" w:rsidRDefault="00981028" w:rsidP="00C7375F">
                          <w:pPr>
                            <w:pStyle w:val="Brdtext"/>
                          </w:pPr>
                          <w:sdt>
                            <w:sdtPr>
                              <w:alias w:val="BilageEtikett"/>
                              <w:tag w:val="BilageEtikett"/>
                              <w:id w:val="1045943155"/>
                              <w:lock w:val="sdtContentLocked"/>
                              <w:dataBinding w:prefixMappings="xmlns:ns0='http://rkdhs/mallar/lagstiftning/Prop/Prop.xsd'" w:xpath="/ns0:dokumentvärden[1]/ns0:bilagor[1]/ns0:bilaga[2]/@bilageetikett" w:storeItemID="{068625C3-B546-44A5-B525-B7CC092E5AD6}"/>
                              <w:text/>
                            </w:sdtPr>
                            <w:sdtEndPr/>
                            <w:sdtContent>
                              <w:r w:rsidR="00B73352">
                                <w:t>Bilaga</w:t>
                              </w:r>
                            </w:sdtContent>
                          </w:sdt>
                          <w:r w:rsidR="00D67215">
                            <w:t xml:space="preserve"> </w:t>
                          </w:r>
                          <w:sdt>
                            <w:sdtPr>
                              <w:alias w:val="BilageNummer"/>
                              <w:tag w:val="BilageNummer"/>
                              <w:id w:val="1441330536"/>
                              <w:lock w:val="sdtContentLocked"/>
                              <w:dataBinding w:prefixMappings="xmlns:ns0='http://rkdhs/mallar/lagstiftning/Prop/Prop.xsd'" w:xpath="/ns0:dokumentvärden[1]/ns0:bilagor[1]/ns0:bilaga[2]/@bilagenummer" w:storeItemID="{068625C3-B546-44A5-B525-B7CC092E5AD6}"/>
                              <w:text/>
                            </w:sdtPr>
                            <w:sdtEndPr/>
                            <w:sdtContent>
                              <w:r w:rsidR="00B73352">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8" type="#_x0000_t202" style="position:absolute;left:0;text-align:left;margin-left:348.15pt;margin-top:35.45pt;width:89.85pt;height:9.6pt;z-index:251683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gsF9eQIAAG0FAAAOAAAAZHJzL2Uyb0RvYy54bWysVEtv2zAMvg/YfxB0Xx1nabsacYqsRYcB&#10;RVssHXpWZKkxJouaxMTOfv0o2Xms66XDLjJlvsSPHzm97BrDNsqHGmzJ85MRZ8pKqGr7XPLvjzcf&#10;PnEWUNhKGLCq5FsV+OXs/btp6wo1hhWYSnlGQWwoWlfyFaIrsizIlWpEOAGnLCk1+EYgXf1zVnnR&#10;UvTGZOPR6CxrwVfOg1Qh0N/rXslnKb7WSuK91kEhMyWnt2E6fTqX8cxmU1E8e+FWtRyeIf7hFY2o&#10;LSXdh7oWKNja13+FamrpIYDGEwlNBlrXUqUaqJp89KKaxUo4lWohcILbwxT+X1h5t1m4B8+w+wwd&#10;NTAC0rpQBPoZ6+m0b+KXXspITxBu97CpDpmMTvkkp15wJkmXj/OLccI1O3g7H/CLgoZFoeSe2pLQ&#10;EpvbgJSRTHcmMVkAU1c3tTHpEqmgroxnG0FNNJjeSB5/WBnL2pKffTwdpcAWonsf2dgYRiUyDOkO&#10;FSYJt0ZFG2O/Kc3qKhX6Sm4hpbL7/Mk6WmlK9RbHwf7wqrc493WQR8oMFvfOTW3Bp+rT9Bwgq37s&#10;INO9PQF+VHcUsVt2VHjJz/cMWEK1JWJ46GcmOHlTU/duRcAH4WlIqOE0+HhPhzZA6MMgcbYC/+u1&#10;/9GeuEtazloaupKHn2vhFWfmqyVWX+STSZzSdJmcnhORmD/WLI81dt1cAVEipxXjZBKjPZqdqD00&#10;T7Qf5jErqYSVlLvkuBOvsF8FtF+kms+TEc2lE3hrF07G0BHmyM3H7kl4NxAYifp3sBtPUbzgcW8b&#10;PYObr5G4mEgege5RHRpAM524P+yfuDSO78nqsCVnv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VoLBfX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50E8D470" w14:textId="6026AFEC" w:rsidR="00244011" w:rsidRDefault="00981028" w:rsidP="00A118D8">
                    <w:pPr>
                      <w:pStyle w:val="Brdtext"/>
                      <w:jc w:val="left"/>
                    </w:pPr>
                    <w:sdt>
                      <w:sdtPr>
                        <w:alias w:val="NummerEtikett"/>
                        <w:tag w:val="NummerEtikett"/>
                        <w:id w:val="508945541"/>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972493505"/>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678973C8" w14:textId="21B65357" w:rsidR="00D67215" w:rsidRPr="00C7375F" w:rsidRDefault="00981028" w:rsidP="00C7375F">
                    <w:pPr>
                      <w:pStyle w:val="Brdtext"/>
                    </w:pPr>
                    <w:sdt>
                      <w:sdtPr>
                        <w:alias w:val="BilageEtikett"/>
                        <w:tag w:val="BilageEtikett"/>
                        <w:id w:val="1045943155"/>
                        <w:lock w:val="sdtContentLocked"/>
                        <w:dataBinding w:prefixMappings="xmlns:ns0='http://rkdhs/mallar/lagstiftning/Prop/Prop.xsd'" w:xpath="/ns0:dokumentvärden[1]/ns0:bilagor[1]/ns0:bilaga[2]/@bilageetikett" w:storeItemID="{068625C3-B546-44A5-B525-B7CC092E5AD6}"/>
                        <w:text/>
                      </w:sdtPr>
                      <w:sdtEndPr/>
                      <w:sdtContent>
                        <w:r w:rsidR="00B73352">
                          <w:t>Bilaga</w:t>
                        </w:r>
                      </w:sdtContent>
                    </w:sdt>
                    <w:r w:rsidR="00D67215">
                      <w:t xml:space="preserve"> </w:t>
                    </w:r>
                    <w:sdt>
                      <w:sdtPr>
                        <w:alias w:val="BilageNummer"/>
                        <w:tag w:val="BilageNummer"/>
                        <w:id w:val="1441330536"/>
                        <w:lock w:val="sdtContentLocked"/>
                        <w:dataBinding w:prefixMappings="xmlns:ns0='http://rkdhs/mallar/lagstiftning/Prop/Prop.xsd'" w:xpath="/ns0:dokumentvärden[1]/ns0:bilagor[1]/ns0:bilaga[2]/@bilagenummer" w:storeItemID="{068625C3-B546-44A5-B525-B7CC092E5AD6}"/>
                        <w:text/>
                      </w:sdtPr>
                      <w:sdtEndPr/>
                      <w:sdtContent>
                        <w:r w:rsidR="00B73352">
                          <w:t>2</w:t>
                        </w:r>
                      </w:sdtContent>
                    </w:sdt>
                  </w:p>
                </w:txbxContent>
              </v:textbox>
              <w10:wrap type="square" anchorx="page" anchory="page"/>
            </v:shape>
          </w:pict>
        </mc:Fallback>
      </mc:AlternateContent>
    </w: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F84201" w14:textId="77777777" w:rsidR="00244011" w:rsidRDefault="00244011" w:rsidP="00664D04">
    <w:pPr>
      <w:pStyle w:val="Brdtext"/>
    </w:pPr>
    <w:r>
      <w:rPr>
        <w:noProof/>
        <w:lang w:eastAsia="sv-SE"/>
      </w:rPr>
      <mc:AlternateContent>
        <mc:Choice Requires="wps">
          <w:drawing>
            <wp:anchor distT="0" distB="0" distL="0" distR="0" simplePos="0" relativeHeight="25166284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C7BD39" w14:textId="45E6F298" w:rsidR="00244011" w:rsidRDefault="00981028" w:rsidP="00664D04">
                          <w:pPr>
                            <w:pStyle w:val="Brdtext"/>
                            <w:jc w:val="left"/>
                          </w:pPr>
                          <w:sdt>
                            <w:sdtPr>
                              <w:alias w:val="NummerEtikett"/>
                              <w:tag w:val="NummerEtikett"/>
                              <w:id w:val="-647669965"/>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459880836"/>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44764048" w14:textId="48EB0883" w:rsidR="00D67215" w:rsidRPr="00C7375F" w:rsidRDefault="00981028" w:rsidP="00C7375F">
                          <w:pPr>
                            <w:pStyle w:val="Brdtext"/>
                          </w:pPr>
                          <w:sdt>
                            <w:sdtPr>
                              <w:alias w:val="BilageEtikett"/>
                              <w:tag w:val="BilageEtikett"/>
                              <w:id w:val="253330453"/>
                              <w:lock w:val="sdtContentLocked"/>
                              <w:dataBinding w:prefixMappings="xmlns:ns0='http://rkdhs/mallar/lagstiftning/Prop/Prop.xsd'" w:xpath="/ns0:dokumentvärden[1]/ns0:bilagor[1]/ns0:bilaga[2]/@bilageetikett" w:storeItemID="{068625C3-B546-44A5-B525-B7CC092E5AD6}"/>
                              <w:text/>
                            </w:sdtPr>
                            <w:sdtEndPr/>
                            <w:sdtContent>
                              <w:r w:rsidR="00B73352">
                                <w:t>Bilaga</w:t>
                              </w:r>
                            </w:sdtContent>
                          </w:sdt>
                          <w:r w:rsidR="00D67215">
                            <w:t xml:space="preserve"> </w:t>
                          </w:r>
                          <w:sdt>
                            <w:sdtPr>
                              <w:alias w:val="BilageNummer"/>
                              <w:tag w:val="BilageNummer"/>
                              <w:id w:val="2037611417"/>
                              <w:lock w:val="sdtContentLocked"/>
                              <w:dataBinding w:prefixMappings="xmlns:ns0='http://rkdhs/mallar/lagstiftning/Prop/Prop.xsd'" w:xpath="/ns0:dokumentvärden[1]/ns0:bilagor[1]/ns0:bilaga[2]/@bilagenummer" w:storeItemID="{068625C3-B546-44A5-B525-B7CC092E5AD6}"/>
                              <w:text/>
                            </w:sdtPr>
                            <w:sdtEndPr/>
                            <w:sdtContent>
                              <w:r w:rsidR="00B73352">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2" type="#_x0000_t202" style="position:absolute;left:0;text-align:left;margin-left:29.4pt;margin-top:34.85pt;width:89.85pt;height:9.6pt;z-index:251662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Rx2eegIAAG0FAAAOAAAAZHJzL2Uyb0RvYy54bWysVEtv2zAMvg/YfxB0XxxnabsGcYqsRYYB&#10;RVssHXpWZKkxJouaxMTOfv0o2Xms66XDLjJlvsSPHzm9amvDtsqHCmzB88GQM2UllJV9Lvj3x8WH&#10;T5wFFLYUBqwq+E4FfjV7/27auIkawRpMqTyjIDZMGlfwNaKbZFmQa1WLMACnLCk1+FogXf1zVnrR&#10;UPTaZKPh8DxrwJfOg1Qh0N+bTslnKb7WSuK91kEhMwWnt2E6fTpX8cxmUzF59sKtK9k/Q/zDK2pR&#10;WUp6CHUjULCNr/4KVVfSQwCNAwl1BlpXUqUaqJp8+KKa5Vo4lWohcII7wBT+X1h5t126B8+w/Qwt&#10;NTAC0rgwCfQz1tNqX8cvvZSRniDcHWBTLTIZnfJxTr3gTJIuH+WXo4RrdvR2PuAXBTWLQsE9tSWh&#10;Jba3ASkjme5NYrIApioXlTHpEqmgro1nW0FNNJjeSB5/WBnLmoKffzwbpsAWonsX2dgYRiUy9OmO&#10;FSYJd0ZFG2O/Kc2qMhX6Sm4hpbKH/Mk6WmlK9RbH3v74qrc4d3WQR8oMFg/OdWXBp+rT9BwhK3/s&#10;IdOdPQF+UncUsV21VHjBL872DFhBuSNieOhmJji5qKh7tyLgg/A0JNRwGny8p0MbIPShlzhbg//1&#10;2v9oT9wlLWcNDV3Bw8+N8Ioz89USqy/z8ThOabqMzy6ISMyfalanGrupr4EokdOKcTKJ0R7NXtQe&#10;6ifaD/OYlVTCSspdcNyL19itAtovUs3nyYjm0gm8tUsnY+gIc+TmY/skvOsJjET9O9iPp5i84HFn&#10;Gz2Dm2+QuJhIHoHuUO0bQDOduN/vn7g0Tu/J6rglZ78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ChHHZ5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3FC7BD39" w14:textId="45E6F298" w:rsidR="00244011" w:rsidRDefault="00981028" w:rsidP="00664D04">
                    <w:pPr>
                      <w:pStyle w:val="Brdtext"/>
                      <w:jc w:val="left"/>
                    </w:pPr>
                    <w:sdt>
                      <w:sdtPr>
                        <w:alias w:val="NummerEtikett"/>
                        <w:tag w:val="NummerEtikett"/>
                        <w:id w:val="-647669965"/>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459880836"/>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44764048" w14:textId="48EB0883" w:rsidR="00D67215" w:rsidRPr="00C7375F" w:rsidRDefault="00981028" w:rsidP="00C7375F">
                    <w:pPr>
                      <w:pStyle w:val="Brdtext"/>
                    </w:pPr>
                    <w:sdt>
                      <w:sdtPr>
                        <w:alias w:val="BilageEtikett"/>
                        <w:tag w:val="BilageEtikett"/>
                        <w:id w:val="253330453"/>
                        <w:lock w:val="sdtContentLocked"/>
                        <w:dataBinding w:prefixMappings="xmlns:ns0='http://rkdhs/mallar/lagstiftning/Prop/Prop.xsd'" w:xpath="/ns0:dokumentvärden[1]/ns0:bilagor[1]/ns0:bilaga[2]/@bilageetikett" w:storeItemID="{068625C3-B546-44A5-B525-B7CC092E5AD6}"/>
                        <w:text/>
                      </w:sdtPr>
                      <w:sdtEndPr/>
                      <w:sdtContent>
                        <w:r w:rsidR="00B73352">
                          <w:t>Bilaga</w:t>
                        </w:r>
                      </w:sdtContent>
                    </w:sdt>
                    <w:r w:rsidR="00D67215">
                      <w:t xml:space="preserve"> </w:t>
                    </w:r>
                    <w:sdt>
                      <w:sdtPr>
                        <w:alias w:val="BilageNummer"/>
                        <w:tag w:val="BilageNummer"/>
                        <w:id w:val="2037611417"/>
                        <w:lock w:val="sdtContentLocked"/>
                        <w:dataBinding w:prefixMappings="xmlns:ns0='http://rkdhs/mallar/lagstiftning/Prop/Prop.xsd'" w:xpath="/ns0:dokumentvärden[1]/ns0:bilagor[1]/ns0:bilaga[2]/@bilagenummer" w:storeItemID="{068625C3-B546-44A5-B525-B7CC092E5AD6}"/>
                        <w:text/>
                      </w:sdtPr>
                      <w:sdtEndPr/>
                      <w:sdtContent>
                        <w:r w:rsidR="00B73352">
                          <w:t>2</w:t>
                        </w:r>
                      </w:sdtContent>
                    </w:sdt>
                  </w:p>
                </w:txbxContent>
              </v:textbox>
              <w10:wrap type="square" anchorx="page" anchory="page"/>
            </v:shape>
          </w:pict>
        </mc:Fallback>
      </mc:AlternateContent>
    </w: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415B14" w14:textId="77777777" w:rsidR="00244011" w:rsidRDefault="00244011" w:rsidP="00EE1584">
    <w:pPr>
      <w:pStyle w:val="Brdtext"/>
    </w:pPr>
    <w:r>
      <w:rPr>
        <w:noProof/>
        <w:lang w:eastAsia="sv-SE"/>
      </w:rPr>
      <mc:AlternateContent>
        <mc:Choice Requires="wps">
          <w:drawing>
            <wp:anchor distT="0" distB="0" distL="0" distR="0" simplePos="0" relativeHeight="25168435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9871F2" w14:textId="33FE17F0" w:rsidR="00244011" w:rsidRDefault="00981028" w:rsidP="00A118D8">
                          <w:pPr>
                            <w:pStyle w:val="Brdtext"/>
                            <w:jc w:val="left"/>
                          </w:pPr>
                          <w:sdt>
                            <w:sdtPr>
                              <w:alias w:val="NummerEtikett"/>
                              <w:tag w:val="NummerEtikett"/>
                              <w:id w:val="-1565555583"/>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261373428"/>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2761BE18" w14:textId="06245E8F" w:rsidR="00D67215" w:rsidRPr="00C7375F" w:rsidRDefault="00981028" w:rsidP="00C7375F">
                          <w:pPr>
                            <w:pStyle w:val="Brdtext"/>
                          </w:pPr>
                          <w:sdt>
                            <w:sdtPr>
                              <w:alias w:val="BilageEtikett"/>
                              <w:tag w:val="BilageEtikett"/>
                              <w:id w:val="-678729175"/>
                              <w:lock w:val="sdtContentLocked"/>
                              <w:dataBinding w:prefixMappings="xmlns:ns0='http://rkdhs/mallar/lagstiftning/Prop/Prop.xsd'" w:xpath="/ns0:dokumentvärden[1]/ns0:bilagor[1]/ns0:bilaga[2]/@bilageetikett" w:storeItemID="{068625C3-B546-44A5-B525-B7CC092E5AD6}"/>
                              <w:text/>
                            </w:sdtPr>
                            <w:sdtEndPr/>
                            <w:sdtContent>
                              <w:r w:rsidR="00B73352">
                                <w:t>Bilaga</w:t>
                              </w:r>
                            </w:sdtContent>
                          </w:sdt>
                          <w:r w:rsidR="00D67215">
                            <w:t xml:space="preserve"> </w:t>
                          </w:r>
                          <w:sdt>
                            <w:sdtPr>
                              <w:alias w:val="BilageNummer"/>
                              <w:tag w:val="BilageNummer"/>
                              <w:id w:val="24990938"/>
                              <w:lock w:val="sdtContentLocked"/>
                              <w:dataBinding w:prefixMappings="xmlns:ns0='http://rkdhs/mallar/lagstiftning/Prop/Prop.xsd'" w:xpath="/ns0:dokumentvärden[1]/ns0:bilagor[1]/ns0:bilaga[2]/@bilagenummer" w:storeItemID="{068625C3-B546-44A5-B525-B7CC092E5AD6}"/>
                              <w:text/>
                            </w:sdtPr>
                            <w:sdtEndPr/>
                            <w:sdtContent>
                              <w:r w:rsidR="00B73352">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3" type="#_x0000_t202" style="position:absolute;left:0;text-align:left;margin-left:348.15pt;margin-top:35.45pt;width:89.85pt;height:9.6pt;z-index:2516843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l7w6egIAAG0FAAAOAAAAZHJzL2Uyb0RvYy54bWysVEtv2zAMvg/YfxB0Xx1naboGcYqsRYcB&#10;QVssHXpWZKkxJouaxMTOfv0o2Xms66XDLjJlvsSPHzm9amvDtsqHCmzB87MBZ8pKKCv7XPDvj7cf&#10;PnEWUNhSGLCq4DsV+NXs/btp4yZqCGswpfKMgtgwaVzB14hukmVBrlUtwhk4ZUmpwdcC6eqfs9KL&#10;hqLXJhsOBuOsAV86D1KFQH9vOiWfpfhaK4n3WgeFzBSc3obp9OlcxTObTcXk2Qu3rmT/DPEPr6hF&#10;ZSnpIdSNQME2vvorVF1JDwE0nkmoM9C6kirVQNXkgxfVLNfCqVQLgRPcAabw/8LKu+3SPXiG7Wdo&#10;qYERkMaFSaCfsZ5W+zp+6aWM9ATh7gCbapHJ6JSPcuoFZ5J0+TC/HCZcs6O38wG/KKhZFAruqS0J&#10;LbFdBKSMZLo3ickCmKq8rYxJl0gFdW082wpqosH0RvL4w8pY1hR8/PF8kAJbiO5dZGNjGJXI0Kc7&#10;Vpgk3BkVbYz9pjSrylToK7mFlMoe8ifraKUp1Vsce/vjq97i3NVBHikzWDw415UFn6pP03OErPyx&#10;h0x39gT4Sd1RxHbVUuEFvxjvGbCCckfE8NDNTHDytqLuLUTAB+FpSKjhNPh4T4c2QOhDL3G2Bv/r&#10;tf/RnrhLWs4aGrqCh58b4RVn5qslVl/mo1Gc0nQZnV8QkZg/1axONXZTXwNRIqcV42QSoz2avag9&#10;1E+0H+YxK6mElZS74LgXr7FbBbRfpJrPkxHNpRO4sEsnY+gIc+TmY/skvOsJjET9O9iPp5i84HFn&#10;Gz2Dm2+QuJhIHoHuUO0bQDOduN/vn7g0Tu/J6rglZ7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OiXvDp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769871F2" w14:textId="33FE17F0" w:rsidR="00244011" w:rsidRDefault="00981028" w:rsidP="00A118D8">
                    <w:pPr>
                      <w:pStyle w:val="Brdtext"/>
                      <w:jc w:val="left"/>
                    </w:pPr>
                    <w:sdt>
                      <w:sdtPr>
                        <w:alias w:val="NummerEtikett"/>
                        <w:tag w:val="NummerEtikett"/>
                        <w:id w:val="-1565555583"/>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261373428"/>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2761BE18" w14:textId="06245E8F" w:rsidR="00D67215" w:rsidRPr="00C7375F" w:rsidRDefault="00981028" w:rsidP="00C7375F">
                    <w:pPr>
                      <w:pStyle w:val="Brdtext"/>
                    </w:pPr>
                    <w:sdt>
                      <w:sdtPr>
                        <w:alias w:val="BilageEtikett"/>
                        <w:tag w:val="BilageEtikett"/>
                        <w:id w:val="-678729175"/>
                        <w:lock w:val="sdtContentLocked"/>
                        <w:dataBinding w:prefixMappings="xmlns:ns0='http://rkdhs/mallar/lagstiftning/Prop/Prop.xsd'" w:xpath="/ns0:dokumentvärden[1]/ns0:bilagor[1]/ns0:bilaga[2]/@bilageetikett" w:storeItemID="{068625C3-B546-44A5-B525-B7CC092E5AD6}"/>
                        <w:text/>
                      </w:sdtPr>
                      <w:sdtEndPr/>
                      <w:sdtContent>
                        <w:r w:rsidR="00B73352">
                          <w:t>Bilaga</w:t>
                        </w:r>
                      </w:sdtContent>
                    </w:sdt>
                    <w:r w:rsidR="00D67215">
                      <w:t xml:space="preserve"> </w:t>
                    </w:r>
                    <w:sdt>
                      <w:sdtPr>
                        <w:alias w:val="BilageNummer"/>
                        <w:tag w:val="BilageNummer"/>
                        <w:id w:val="24990938"/>
                        <w:lock w:val="sdtContentLocked"/>
                        <w:dataBinding w:prefixMappings="xmlns:ns0='http://rkdhs/mallar/lagstiftning/Prop/Prop.xsd'" w:xpath="/ns0:dokumentvärden[1]/ns0:bilagor[1]/ns0:bilaga[2]/@bilagenummer" w:storeItemID="{068625C3-B546-44A5-B525-B7CC092E5AD6}"/>
                        <w:text/>
                      </w:sdtPr>
                      <w:sdtEndPr/>
                      <w:sdtContent>
                        <w:r w:rsidR="00B73352">
                          <w:t>2</w:t>
                        </w:r>
                      </w:sdtContent>
                    </w:sdt>
                  </w:p>
                </w:txbxContent>
              </v:textbox>
              <w10:wrap type="square" anchorx="page" anchory="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E8FCE6" w14:textId="77777777" w:rsidR="00244011" w:rsidRDefault="00244011" w:rsidP="00664D04">
    <w:pPr>
      <w:pStyle w:val="Brdtext"/>
    </w:pPr>
    <w:r>
      <w:rPr>
        <w:noProof/>
        <w:lang w:eastAsia="sv-SE"/>
      </w:rPr>
      <mc:AlternateContent>
        <mc:Choice Requires="wps">
          <w:drawing>
            <wp:anchor distT="0" distB="0" distL="0" distR="0" simplePos="0" relativeHeight="25166387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525464" w14:textId="4CB840CF" w:rsidR="00244011" w:rsidRDefault="00981028" w:rsidP="00664D04">
                          <w:pPr>
                            <w:pStyle w:val="Brdtext"/>
                            <w:jc w:val="left"/>
                          </w:pPr>
                          <w:sdt>
                            <w:sdtPr>
                              <w:alias w:val="NummerEtikett"/>
                              <w:tag w:val="NummerEtikett"/>
                              <w:id w:val="1667667040"/>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2068793923"/>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38DA1C0E" w14:textId="5506B626" w:rsidR="00D67215" w:rsidRPr="00C7375F" w:rsidRDefault="00981028" w:rsidP="00C7375F">
                          <w:pPr>
                            <w:pStyle w:val="Brdtext"/>
                          </w:pPr>
                          <w:sdt>
                            <w:sdtPr>
                              <w:alias w:val="BilageEtikett"/>
                              <w:tag w:val="BilageEtikett"/>
                              <w:id w:val="1155951868"/>
                              <w:lock w:val="sdtContentLocked"/>
                              <w:dataBinding w:prefixMappings="xmlns:ns0='http://rkdhs/mallar/lagstiftning/Prop/Prop.xsd'" w:xpath="/ns0:dokumentvärden[1]/ns0:bilagor[1]/ns0:bilaga[2]/@bilageetikett" w:storeItemID="{068625C3-B546-44A5-B525-B7CC092E5AD6}"/>
                              <w:text/>
                            </w:sdtPr>
                            <w:sdtEndPr/>
                            <w:sdtContent>
                              <w:r w:rsidR="00B73352">
                                <w:t>Bilaga</w:t>
                              </w:r>
                            </w:sdtContent>
                          </w:sdt>
                          <w:r w:rsidR="00D67215">
                            <w:t xml:space="preserve"> </w:t>
                          </w:r>
                          <w:sdt>
                            <w:sdtPr>
                              <w:alias w:val="BilageNummer"/>
                              <w:tag w:val="BilageNummer"/>
                              <w:id w:val="1784379059"/>
                              <w:lock w:val="sdtContentLocked"/>
                              <w:dataBinding w:prefixMappings="xmlns:ns0='http://rkdhs/mallar/lagstiftning/Prop/Prop.xsd'" w:xpath="/ns0:dokumentvärden[1]/ns0:bilagor[1]/ns0:bilaga[2]/@bilagenummer" w:storeItemID="{068625C3-B546-44A5-B525-B7CC092E5AD6}"/>
                              <w:text/>
                            </w:sdtPr>
                            <w:sdtEndPr/>
                            <w:sdtContent>
                              <w:r w:rsidR="00B73352">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7" type="#_x0000_t202" style="position:absolute;left:0;text-align:left;margin-left:29.4pt;margin-top:34.85pt;width:89.85pt;height:9.6pt;z-index:251663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1NwxeQIAAG0FAAAOAAAAZHJzL2Uyb0RvYy54bWysVE1v2zAMvQ/YfxB0Xx1nadcacYqsRYcB&#10;RVssHXpWZKkxJouaxMTOfv0o2flY10uHXWxKfCRF8pHTy64xbKN8qMGWPD8ZcaashKq2zyX//njz&#10;4ZyzgMJWwoBVJd+qwC9n799NW1eoMazAVMozcmJD0bqSrxBdkWVBrlQjwgk4ZUmpwTcC6eifs8qL&#10;lrw3JhuPRmdZC75yHqQKgW6veyWfJf9aK4n3WgeFzJSc3obp69N3Gb/ZbCqKZy/cqpbDM8Q/vKIR&#10;taWge1fXAgVb+/ovV00tPQTQeCKhyUDrWqqUA2WTj15ks1gJp1IuVJzg9mUK/8+tvNss3INn2H2G&#10;jhoYC9K6UAS6jPl02jfxTy9lpKcSbvdlUx0yGY3ySU694EySLh/nF+NU1+xg7XzALwoaFoWSe2pL&#10;qpbY3AakiATdQWKwAKaubmpj0iFSQV0ZzzaCmmgwvZEs/kAZy9qSn308HSXHFqJ579nY6EYlMgzh&#10;DhkmCbdGRYyx35RmdZUSfSW2kFLZffyEjihNod5iOOAPr3qLcZ8HWaTIYHFv3NQWfMo+Tc+hZNWP&#10;Xcl0j6eCH+UdReyWHSVe8vPUuni1hGpLxPDQz0xw8qam7t2KgA/C05BQw2nw8Z4+2gBVHwaJsxX4&#10;X6/dRzxxl7SctTR0JQ8/18IrzsxXS6y+yCeTOKXpMDn9RERi/lizPNbYdXMFRImcVoyTSYx4NDtR&#10;e2ieaD/MY1RSCSspdslxJ15hvwpov0g1nycQzaUTeGsXTkbXscyRm4/dk/BuIDAS9e9gN56ieMHj&#10;Hhstg5uvkbiYSH6o6tAAmunE/WH/xKVxfE6ow5ac/Q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CtTcMX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1C525464" w14:textId="4CB840CF" w:rsidR="00244011" w:rsidRDefault="00981028" w:rsidP="00664D04">
                    <w:pPr>
                      <w:pStyle w:val="Brdtext"/>
                      <w:jc w:val="left"/>
                    </w:pPr>
                    <w:sdt>
                      <w:sdtPr>
                        <w:alias w:val="NummerEtikett"/>
                        <w:tag w:val="NummerEtikett"/>
                        <w:id w:val="1667667040"/>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2068793923"/>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38DA1C0E" w14:textId="5506B626" w:rsidR="00D67215" w:rsidRPr="00C7375F" w:rsidRDefault="00981028" w:rsidP="00C7375F">
                    <w:pPr>
                      <w:pStyle w:val="Brdtext"/>
                    </w:pPr>
                    <w:sdt>
                      <w:sdtPr>
                        <w:alias w:val="BilageEtikett"/>
                        <w:tag w:val="BilageEtikett"/>
                        <w:id w:val="1155951868"/>
                        <w:lock w:val="sdtContentLocked"/>
                        <w:dataBinding w:prefixMappings="xmlns:ns0='http://rkdhs/mallar/lagstiftning/Prop/Prop.xsd'" w:xpath="/ns0:dokumentvärden[1]/ns0:bilagor[1]/ns0:bilaga[2]/@bilageetikett" w:storeItemID="{068625C3-B546-44A5-B525-B7CC092E5AD6}"/>
                        <w:text/>
                      </w:sdtPr>
                      <w:sdtEndPr/>
                      <w:sdtContent>
                        <w:r w:rsidR="00B73352">
                          <w:t>Bilaga</w:t>
                        </w:r>
                      </w:sdtContent>
                    </w:sdt>
                    <w:r w:rsidR="00D67215">
                      <w:t xml:space="preserve"> </w:t>
                    </w:r>
                    <w:sdt>
                      <w:sdtPr>
                        <w:alias w:val="BilageNummer"/>
                        <w:tag w:val="BilageNummer"/>
                        <w:id w:val="1784379059"/>
                        <w:lock w:val="sdtContentLocked"/>
                        <w:dataBinding w:prefixMappings="xmlns:ns0='http://rkdhs/mallar/lagstiftning/Prop/Prop.xsd'" w:xpath="/ns0:dokumentvärden[1]/ns0:bilagor[1]/ns0:bilaga[2]/@bilagenummer" w:storeItemID="{068625C3-B546-44A5-B525-B7CC092E5AD6}"/>
                        <w:text/>
                      </w:sdtPr>
                      <w:sdtEndPr/>
                      <w:sdtContent>
                        <w:r w:rsidR="00B73352">
                          <w:t>2</w:t>
                        </w:r>
                      </w:sdtContent>
                    </w:sdt>
                  </w:p>
                </w:txbxContent>
              </v:textbox>
              <w10:wrap type="square" anchorx="page" anchory="page"/>
            </v:shape>
          </w:pict>
        </mc:Fallback>
      </mc:AlternateContent>
    </w: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761B1A" w14:textId="77777777" w:rsidR="00244011" w:rsidRDefault="00244011" w:rsidP="00EE1584">
    <w:pPr>
      <w:pStyle w:val="Brdtext"/>
    </w:pPr>
    <w:r>
      <w:rPr>
        <w:noProof/>
        <w:lang w:eastAsia="sv-SE"/>
      </w:rPr>
      <mc:AlternateContent>
        <mc:Choice Requires="wps">
          <w:drawing>
            <wp:anchor distT="0" distB="0" distL="0" distR="0" simplePos="0" relativeHeight="25168537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37EA59" w14:textId="03B19566" w:rsidR="00244011" w:rsidRDefault="00981028" w:rsidP="00A118D8">
                          <w:pPr>
                            <w:pStyle w:val="Brdtext"/>
                            <w:jc w:val="left"/>
                          </w:pPr>
                          <w:sdt>
                            <w:sdtPr>
                              <w:alias w:val="NummerEtikett"/>
                              <w:tag w:val="NummerEtikett"/>
                              <w:id w:val="-632563154"/>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2086679070"/>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5EC73A28" w14:textId="335D62A6" w:rsidR="00D67215" w:rsidRPr="00C7375F" w:rsidRDefault="00981028" w:rsidP="00C7375F">
                          <w:pPr>
                            <w:pStyle w:val="Brdtext"/>
                          </w:pPr>
                          <w:sdt>
                            <w:sdtPr>
                              <w:alias w:val="BilageEtikett"/>
                              <w:tag w:val="BilageEtikett"/>
                              <w:id w:val="941426216"/>
                              <w:lock w:val="sdtContentLocked"/>
                              <w:dataBinding w:prefixMappings="xmlns:ns0='http://rkdhs/mallar/lagstiftning/Prop/Prop.xsd'" w:xpath="/ns0:dokumentvärden[1]/ns0:bilagor[1]/ns0:bilaga[2]/@bilageetikett" w:storeItemID="{068625C3-B546-44A5-B525-B7CC092E5AD6}"/>
                              <w:text/>
                            </w:sdtPr>
                            <w:sdtEndPr/>
                            <w:sdtContent>
                              <w:r w:rsidR="00B73352">
                                <w:t>Bilaga</w:t>
                              </w:r>
                            </w:sdtContent>
                          </w:sdt>
                          <w:r w:rsidR="00D67215">
                            <w:t xml:space="preserve"> </w:t>
                          </w:r>
                          <w:sdt>
                            <w:sdtPr>
                              <w:alias w:val="BilageNummer"/>
                              <w:tag w:val="BilageNummer"/>
                              <w:id w:val="1746528819"/>
                              <w:lock w:val="sdtContentLocked"/>
                              <w:dataBinding w:prefixMappings="xmlns:ns0='http://rkdhs/mallar/lagstiftning/Prop/Prop.xsd'" w:xpath="/ns0:dokumentvärden[1]/ns0:bilagor[1]/ns0:bilaga[2]/@bilagenummer" w:storeItemID="{068625C3-B546-44A5-B525-B7CC092E5AD6}"/>
                              <w:text/>
                            </w:sdtPr>
                            <w:sdtEndPr/>
                            <w:sdtContent>
                              <w:r w:rsidR="00B73352">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8" type="#_x0000_t202" style="position:absolute;left:0;text-align:left;margin-left:348.15pt;margin-top:35.45pt;width:89.85pt;height:9.6pt;z-index:251685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ZpPkeQIAAG0FAAAOAAAAZHJzL2Uyb0RvYy54bWysVEtv2zAMvg/YfxB0Xx1nadcacYqsRYcB&#10;RVssHXpWZKkxJouaxMTOfv0o2Xms66XDLjJlvsSPHzm97BrDNsqHGmzJ85MRZ8pKqGr7XPLvjzcf&#10;zjkLKGwlDFhV8q0K/HL2/t20dYUawwpMpTyjIDYUrSv5CtEVWRbkSjUinIBTlpQafCOQrv45q7xo&#10;KXpjsvFodJa14CvnQaoQ6O91r+SzFF9rJfFe66CQmZLT2zCdPp3LeGazqSievXCrWg7PEP/wikbU&#10;lpLuQ10LFGzt679CNbX0EEDjiYQmA61rqVINVE0+elHNYiWcSrUQOMHtYQr/L6y82yzcg2fYfYaO&#10;GhgBaV0oAv2M9XTaN/FLL2WkJwi3e9hUh0xGp3ySUy84k6TLx/nFOOGaHbydD/hFQcOiUHJPbUlo&#10;ic1tQMpIpjuTmCyAqaub2ph0iVRQV8azjaAmGkxvJI8/rIxlbcnPPp6OUmAL0b2PbGwMoxIZhnSH&#10;CpOEW6OijbHflGZ1lQp9JbeQUtl9/mQdrTSleovjYH941Vuc+zrII2UGi3vnprbgU/Vpeg6QVT92&#10;kOnengA/qjuK2C07Krzk53sGLKHaEjE89DMTnLypqXu3IuCD8DQk1HAafLynQxsg9GGQOFuB//Xa&#10;/2hP3CUtZy0NXcnDz7XwijPz1RKrL/LJJE5pukxOPxGRmD/WLI81dt1cAVEipxXjZBKjPZqdqD00&#10;T7Qf5jErqYSVlLvkuBOvsF8FtF+kms+TEc2lE3hrF07G0BHmyM3H7kl4NxAYifp3sBtPUbzgcW8b&#10;PYObr5G4mEgege5RHRpAM524P+yfuDSO78nqsCVnv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dWaT5H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2537EA59" w14:textId="03B19566" w:rsidR="00244011" w:rsidRDefault="00981028" w:rsidP="00A118D8">
                    <w:pPr>
                      <w:pStyle w:val="Brdtext"/>
                      <w:jc w:val="left"/>
                    </w:pPr>
                    <w:sdt>
                      <w:sdtPr>
                        <w:alias w:val="NummerEtikett"/>
                        <w:tag w:val="NummerEtikett"/>
                        <w:id w:val="-632563154"/>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2086679070"/>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5EC73A28" w14:textId="335D62A6" w:rsidR="00D67215" w:rsidRPr="00C7375F" w:rsidRDefault="00981028" w:rsidP="00C7375F">
                    <w:pPr>
                      <w:pStyle w:val="Brdtext"/>
                    </w:pPr>
                    <w:sdt>
                      <w:sdtPr>
                        <w:alias w:val="BilageEtikett"/>
                        <w:tag w:val="BilageEtikett"/>
                        <w:id w:val="941426216"/>
                        <w:lock w:val="sdtContentLocked"/>
                        <w:dataBinding w:prefixMappings="xmlns:ns0='http://rkdhs/mallar/lagstiftning/Prop/Prop.xsd'" w:xpath="/ns0:dokumentvärden[1]/ns0:bilagor[1]/ns0:bilaga[2]/@bilageetikett" w:storeItemID="{068625C3-B546-44A5-B525-B7CC092E5AD6}"/>
                        <w:text/>
                      </w:sdtPr>
                      <w:sdtEndPr/>
                      <w:sdtContent>
                        <w:r w:rsidR="00B73352">
                          <w:t>Bilaga</w:t>
                        </w:r>
                      </w:sdtContent>
                    </w:sdt>
                    <w:r w:rsidR="00D67215">
                      <w:t xml:space="preserve"> </w:t>
                    </w:r>
                    <w:sdt>
                      <w:sdtPr>
                        <w:alias w:val="BilageNummer"/>
                        <w:tag w:val="BilageNummer"/>
                        <w:id w:val="1746528819"/>
                        <w:lock w:val="sdtContentLocked"/>
                        <w:dataBinding w:prefixMappings="xmlns:ns0='http://rkdhs/mallar/lagstiftning/Prop/Prop.xsd'" w:xpath="/ns0:dokumentvärden[1]/ns0:bilagor[1]/ns0:bilaga[2]/@bilagenummer" w:storeItemID="{068625C3-B546-44A5-B525-B7CC092E5AD6}"/>
                        <w:text/>
                      </w:sdtPr>
                      <w:sdtEndPr/>
                      <w:sdtContent>
                        <w:r w:rsidR="00B73352">
                          <w:t>2</w:t>
                        </w:r>
                      </w:sdtContent>
                    </w:sdt>
                  </w:p>
                </w:txbxContent>
              </v:textbox>
              <w10:wrap type="square" anchorx="page" anchory="page"/>
            </v:shape>
          </w:pict>
        </mc:Fallback>
      </mc:AlternateContent>
    </w: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562833" w14:textId="77777777" w:rsidR="00244011" w:rsidRDefault="00244011" w:rsidP="00664D04">
    <w:pPr>
      <w:pStyle w:val="Brdtext"/>
    </w:pPr>
    <w:r>
      <w:rPr>
        <w:noProof/>
        <w:lang w:eastAsia="sv-SE"/>
      </w:rPr>
      <mc:AlternateContent>
        <mc:Choice Requires="wps">
          <w:drawing>
            <wp:anchor distT="0" distB="0" distL="0" distR="0" simplePos="0" relativeHeight="25166489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F240B0" w14:textId="49F18742" w:rsidR="00244011" w:rsidRDefault="00981028" w:rsidP="00664D04">
                          <w:pPr>
                            <w:pStyle w:val="Brdtext"/>
                            <w:jc w:val="left"/>
                          </w:pPr>
                          <w:sdt>
                            <w:sdtPr>
                              <w:alias w:val="NummerEtikett"/>
                              <w:tag w:val="NummerEtikett"/>
                              <w:id w:val="-246422625"/>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012148270"/>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7E5AF80E" w14:textId="718E0976" w:rsidR="00D67215" w:rsidRPr="00C7375F" w:rsidRDefault="00981028" w:rsidP="00C7375F">
                          <w:pPr>
                            <w:pStyle w:val="Brdtext"/>
                          </w:pPr>
                          <w:sdt>
                            <w:sdtPr>
                              <w:alias w:val="BilageEtikett"/>
                              <w:tag w:val="BilageEtikett"/>
                              <w:id w:val="97921638"/>
                              <w:lock w:val="sdtContentLocked"/>
                              <w:dataBinding w:prefixMappings="xmlns:ns0='http://rkdhs/mallar/lagstiftning/Prop/Prop.xsd'" w:xpath="/ns0:dokumentvärden[1]/ns0:bilagor[1]/ns0:bilaga[2]/@bilageetikett" w:storeItemID="{068625C3-B546-44A5-B525-B7CC092E5AD6}"/>
                              <w:text/>
                            </w:sdtPr>
                            <w:sdtEndPr/>
                            <w:sdtContent>
                              <w:r w:rsidR="00B73352">
                                <w:t>Bilaga</w:t>
                              </w:r>
                            </w:sdtContent>
                          </w:sdt>
                          <w:r w:rsidR="00D67215">
                            <w:t xml:space="preserve"> </w:t>
                          </w:r>
                          <w:sdt>
                            <w:sdtPr>
                              <w:alias w:val="BilageNummer"/>
                              <w:tag w:val="BilageNummer"/>
                              <w:id w:val="-865368828"/>
                              <w:lock w:val="sdtContentLocked"/>
                              <w:dataBinding w:prefixMappings="xmlns:ns0='http://rkdhs/mallar/lagstiftning/Prop/Prop.xsd'" w:xpath="/ns0:dokumentvärden[1]/ns0:bilagor[1]/ns0:bilaga[2]/@bilagenummer" w:storeItemID="{068625C3-B546-44A5-B525-B7CC092E5AD6}"/>
                              <w:text/>
                            </w:sdtPr>
                            <w:sdtEndPr/>
                            <w:sdtContent>
                              <w:r w:rsidR="00B73352">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2" type="#_x0000_t202" style="position:absolute;left:0;text-align:left;margin-left:29.4pt;margin-top:34.85pt;width:89.85pt;height:9.6pt;z-index:2516648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o08HegIAAG0FAAAOAAAAZHJzL2Uyb0RvYy54bWysVEtv2zAMvg/YfxB0Xx1nSdcGcYqsRYcB&#10;QVssHXpWZKkxJouaxMTOfv0o2Xms66XDLjJlvsSPHzm9amvDtsqHCmzB87MBZ8pKKCv7XPDvj7cf&#10;LjgLKGwpDFhV8J0K/Gr2/t20cRM1hDWYUnlGQWyYNK7ga0Q3ybIg16oW4QycsqTU4GuBdPXPWelF&#10;Q9Frkw0Hg/OsAV86D1KFQH9vOiWfpfhaK4n3WgeFzBSc3obp9OlcxTObTcXk2Qu3rmT/DPEPr6hF&#10;ZSnpIdSNQME2vvorVF1JDwE0nkmoM9C6kirVQNXkgxfVLNfCqVQLgRPcAabw/8LKu+3SPXiG7Wdo&#10;qYERkMaFSaCfsZ5W+zp+6aWM9ATh7gCbapHJ6JSPcuoFZ5J0+TC/HCZcs6O38wG/KKhZFAruqS0J&#10;LbFdBKSMZLo3ickCmKq8rYxJl0gFdW082wpqosH0RvL4w8pY1hT8/ON4kAJbiO5dZGNjGJXI0Kc7&#10;Vpgk3BkVbYz9pjSrylToK7mFlMoe8ifraKUp1Vsce/vjq97i3NVBHikzWDw415UFn6pP03OErPyx&#10;h0x39gT4Sd1RxHbVUuEFvxjvGbCCckfE8NDNTHDytqLuLUTAB+FpSKjhNPh4T4c2QOhDL3G2Bv/r&#10;tf/RnrhLWs4aGrqCh58b4RVn5qslVl/mo1Gc0nQZjT8RkZg/1axONXZTXwNRIqcV42QSoz2avag9&#10;1E+0H+YxK6mElZS74LgXr7FbBbRfpJrPkxHNpRO4sEsnY+gIc+TmY/skvOsJjET9O9iPp5i84HFn&#10;Gz2Dm2+QuJhIHoHuUO0bQDOduN/vn7g0Tu/J6rglZ78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AujTwd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50F240B0" w14:textId="49F18742" w:rsidR="00244011" w:rsidRDefault="00981028" w:rsidP="00664D04">
                    <w:pPr>
                      <w:pStyle w:val="Brdtext"/>
                      <w:jc w:val="left"/>
                    </w:pPr>
                    <w:sdt>
                      <w:sdtPr>
                        <w:alias w:val="NummerEtikett"/>
                        <w:tag w:val="NummerEtikett"/>
                        <w:id w:val="-246422625"/>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012148270"/>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7E5AF80E" w14:textId="718E0976" w:rsidR="00D67215" w:rsidRPr="00C7375F" w:rsidRDefault="00981028" w:rsidP="00C7375F">
                    <w:pPr>
                      <w:pStyle w:val="Brdtext"/>
                    </w:pPr>
                    <w:sdt>
                      <w:sdtPr>
                        <w:alias w:val="BilageEtikett"/>
                        <w:tag w:val="BilageEtikett"/>
                        <w:id w:val="97921638"/>
                        <w:lock w:val="sdtContentLocked"/>
                        <w:dataBinding w:prefixMappings="xmlns:ns0='http://rkdhs/mallar/lagstiftning/Prop/Prop.xsd'" w:xpath="/ns0:dokumentvärden[1]/ns0:bilagor[1]/ns0:bilaga[2]/@bilageetikett" w:storeItemID="{068625C3-B546-44A5-B525-B7CC092E5AD6}"/>
                        <w:text/>
                      </w:sdtPr>
                      <w:sdtEndPr/>
                      <w:sdtContent>
                        <w:r w:rsidR="00B73352">
                          <w:t>Bilaga</w:t>
                        </w:r>
                      </w:sdtContent>
                    </w:sdt>
                    <w:r w:rsidR="00D67215">
                      <w:t xml:space="preserve"> </w:t>
                    </w:r>
                    <w:sdt>
                      <w:sdtPr>
                        <w:alias w:val="BilageNummer"/>
                        <w:tag w:val="BilageNummer"/>
                        <w:id w:val="-865368828"/>
                        <w:lock w:val="sdtContentLocked"/>
                        <w:dataBinding w:prefixMappings="xmlns:ns0='http://rkdhs/mallar/lagstiftning/Prop/Prop.xsd'" w:xpath="/ns0:dokumentvärden[1]/ns0:bilagor[1]/ns0:bilaga[2]/@bilagenummer" w:storeItemID="{068625C3-B546-44A5-B525-B7CC092E5AD6}"/>
                        <w:text/>
                      </w:sdtPr>
                      <w:sdtEndPr/>
                      <w:sdtContent>
                        <w:r w:rsidR="00B73352">
                          <w:t>2</w:t>
                        </w:r>
                      </w:sdtContent>
                    </w:sdt>
                  </w:p>
                </w:txbxContent>
              </v:textbox>
              <w10:wrap type="square" anchorx="page" anchory="page"/>
            </v:shape>
          </w:pict>
        </mc:Fallback>
      </mc:AlternateContent>
    </w: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308E8E" w14:textId="77777777" w:rsidR="00244011" w:rsidRDefault="00244011" w:rsidP="00EE1584">
    <w:pPr>
      <w:pStyle w:val="Brdtext"/>
    </w:pPr>
    <w:r>
      <w:rPr>
        <w:noProof/>
        <w:lang w:eastAsia="sv-SE"/>
      </w:rPr>
      <mc:AlternateContent>
        <mc:Choice Requires="wps">
          <w:drawing>
            <wp:anchor distT="0" distB="0" distL="0" distR="0" simplePos="0" relativeHeight="25168640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BA14FE" w14:textId="69077FE6" w:rsidR="00244011" w:rsidRDefault="00981028" w:rsidP="00A118D8">
                          <w:pPr>
                            <w:pStyle w:val="Brdtext"/>
                            <w:jc w:val="left"/>
                          </w:pPr>
                          <w:sdt>
                            <w:sdtPr>
                              <w:alias w:val="NummerEtikett"/>
                              <w:tag w:val="NummerEtikett"/>
                              <w:id w:val="562603016"/>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384142638"/>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40EB8F6B" w14:textId="3C7F0923" w:rsidR="00D67215" w:rsidRPr="00C7375F" w:rsidRDefault="00981028" w:rsidP="00C7375F">
                          <w:pPr>
                            <w:pStyle w:val="Brdtext"/>
                          </w:pPr>
                          <w:sdt>
                            <w:sdtPr>
                              <w:alias w:val="BilageEtikett"/>
                              <w:tag w:val="BilageEtikett"/>
                              <w:id w:val="1339268953"/>
                              <w:lock w:val="sdtContentLocked"/>
                              <w:dataBinding w:prefixMappings="xmlns:ns0='http://rkdhs/mallar/lagstiftning/Prop/Prop.xsd'" w:xpath="/ns0:dokumentvärden[1]/ns0:bilagor[1]/ns0:bilaga[2]/@bilageetikett" w:storeItemID="{068625C3-B546-44A5-B525-B7CC092E5AD6}"/>
                              <w:text/>
                            </w:sdtPr>
                            <w:sdtEndPr/>
                            <w:sdtContent>
                              <w:r w:rsidR="00B73352">
                                <w:t>Bilaga</w:t>
                              </w:r>
                            </w:sdtContent>
                          </w:sdt>
                          <w:r w:rsidR="00D67215">
                            <w:t xml:space="preserve"> </w:t>
                          </w:r>
                          <w:sdt>
                            <w:sdtPr>
                              <w:alias w:val="BilageNummer"/>
                              <w:tag w:val="BilageNummer"/>
                              <w:id w:val="-2133619206"/>
                              <w:lock w:val="sdtContentLocked"/>
                              <w:dataBinding w:prefixMappings="xmlns:ns0='http://rkdhs/mallar/lagstiftning/Prop/Prop.xsd'" w:xpath="/ns0:dokumentvärden[1]/ns0:bilagor[1]/ns0:bilaga[2]/@bilagenummer" w:storeItemID="{068625C3-B546-44A5-B525-B7CC092E5AD6}"/>
                              <w:text/>
                            </w:sdtPr>
                            <w:sdtEndPr/>
                            <w:sdtContent>
                              <w:r w:rsidR="00B73352">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3" type="#_x0000_t202" style="position:absolute;left:0;text-align:left;margin-left:348.15pt;margin-top:35.45pt;width:89.85pt;height:9.6pt;z-index:2516864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c+6jegIAAG0FAAAOAAAAZHJzL2Uyb0RvYy54bWysVEtv2zAMvg/YfxB0Xx1nadYGcYqsRYcB&#10;QVssHXpWZKkxJouaxMTOfv0o2Xms66XDLjJlvsSPHzm9amvDtsqHCmzB87MBZ8pKKCv7XPDvj7cf&#10;LjgLKGwpDFhV8J0K/Gr2/t20cRM1hDWYUnlGQWyYNK7ga0Q3ybIg16oW4QycsqTU4GuBdPXPWelF&#10;Q9Frkw0Hg3HWgC+dB6lCoL83nZLPUnytlcR7rYNCZgpOb8N0+nSu4pnNpmLy7IVbV7J/hviHV9Si&#10;spT0EOpGoGAbX/0Vqq6khwAazyTUGWhdSZVqoGrywYtqlmvhVKqFwAnuAFP4f2Hl3XbpHjzD9jO0&#10;1MAISOPCJNDPWE+rfR2/9FJGeoJwd4BNtchkdMpHOfWCM0m6fJhfDhOu2dHb+YBfFNQsCgX31JaE&#10;ltguAlJGMt2bxGQBTFXeVsakS6SCujaebQU10WB6I3n8YWUsawo+/ng+SIEtRPcusrExjEpk6NMd&#10;K0wS7oyKNsZ+U5pVZSr0ldxCSmUP+ZN1tNKU6i2Ovf3xVW9x7uogj5QZLB6c68qCT9Wn6TlCVv7Y&#10;Q6Y7ewL8pO4oYrtqqfCCX4z3DFhBuSNieOhmJjh5W1H3FiLgg/A0JNRwGny8p0MbIPShlzhbg//1&#10;2v9oT9wlLWcNDV3Bw8+N8Ioz89USqy/z0ShOabqMzj8RkZg/1axONXZTXwNRIqcV42QSoz2avag9&#10;1E+0H+YxK6mElZS74LgXr7FbBbRfpJrPkxHNpRO4sEsnY+gIc+TmY/skvOsJjET9O9iPp5i84HFn&#10;Gz2Dm2+QuJhIHoHuUO0bQDOduN/vn7g0Tu/J6rglZ7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Mtz7qN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2FBA14FE" w14:textId="69077FE6" w:rsidR="00244011" w:rsidRDefault="00981028" w:rsidP="00A118D8">
                    <w:pPr>
                      <w:pStyle w:val="Brdtext"/>
                      <w:jc w:val="left"/>
                    </w:pPr>
                    <w:sdt>
                      <w:sdtPr>
                        <w:alias w:val="NummerEtikett"/>
                        <w:tag w:val="NummerEtikett"/>
                        <w:id w:val="562603016"/>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384142638"/>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40EB8F6B" w14:textId="3C7F0923" w:rsidR="00D67215" w:rsidRPr="00C7375F" w:rsidRDefault="00981028" w:rsidP="00C7375F">
                    <w:pPr>
                      <w:pStyle w:val="Brdtext"/>
                    </w:pPr>
                    <w:sdt>
                      <w:sdtPr>
                        <w:alias w:val="BilageEtikett"/>
                        <w:tag w:val="BilageEtikett"/>
                        <w:id w:val="1339268953"/>
                        <w:lock w:val="sdtContentLocked"/>
                        <w:dataBinding w:prefixMappings="xmlns:ns0='http://rkdhs/mallar/lagstiftning/Prop/Prop.xsd'" w:xpath="/ns0:dokumentvärden[1]/ns0:bilagor[1]/ns0:bilaga[2]/@bilageetikett" w:storeItemID="{068625C3-B546-44A5-B525-B7CC092E5AD6}"/>
                        <w:text/>
                      </w:sdtPr>
                      <w:sdtEndPr/>
                      <w:sdtContent>
                        <w:r w:rsidR="00B73352">
                          <w:t>Bilaga</w:t>
                        </w:r>
                      </w:sdtContent>
                    </w:sdt>
                    <w:r w:rsidR="00D67215">
                      <w:t xml:space="preserve"> </w:t>
                    </w:r>
                    <w:sdt>
                      <w:sdtPr>
                        <w:alias w:val="BilageNummer"/>
                        <w:tag w:val="BilageNummer"/>
                        <w:id w:val="-2133619206"/>
                        <w:lock w:val="sdtContentLocked"/>
                        <w:dataBinding w:prefixMappings="xmlns:ns0='http://rkdhs/mallar/lagstiftning/Prop/Prop.xsd'" w:xpath="/ns0:dokumentvärden[1]/ns0:bilagor[1]/ns0:bilaga[2]/@bilagenummer" w:storeItemID="{068625C3-B546-44A5-B525-B7CC092E5AD6}"/>
                        <w:text/>
                      </w:sdtPr>
                      <w:sdtEndPr/>
                      <w:sdtContent>
                        <w:r w:rsidR="00B73352">
                          <w:t>2</w:t>
                        </w:r>
                      </w:sdtContent>
                    </w:sdt>
                  </w:p>
                </w:txbxContent>
              </v:textbox>
              <w10:wrap type="square" anchorx="page" anchory="page"/>
            </v:shape>
          </w:pict>
        </mc:Fallback>
      </mc:AlternateContent>
    </w: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983C62" w14:textId="77777777" w:rsidR="00244011" w:rsidRDefault="00244011" w:rsidP="00664D04">
    <w:pPr>
      <w:pStyle w:val="Brdtext"/>
    </w:pPr>
    <w:r>
      <w:rPr>
        <w:noProof/>
        <w:lang w:eastAsia="sv-SE"/>
      </w:rPr>
      <mc:AlternateContent>
        <mc:Choice Requires="wps">
          <w:drawing>
            <wp:anchor distT="0" distB="0" distL="0" distR="0" simplePos="0" relativeHeight="25166592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9BFABD" w14:textId="46E03FD9" w:rsidR="00244011" w:rsidRDefault="00981028" w:rsidP="00664D04">
                          <w:pPr>
                            <w:pStyle w:val="Brdtext"/>
                            <w:jc w:val="left"/>
                          </w:pPr>
                          <w:sdt>
                            <w:sdtPr>
                              <w:alias w:val="NummerEtikett"/>
                              <w:tag w:val="NummerEtikett"/>
                              <w:id w:val="-841091685"/>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301918272"/>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0C8E3C35" w14:textId="2354318D" w:rsidR="00D67215" w:rsidRPr="00C7375F" w:rsidRDefault="00981028" w:rsidP="00C7375F">
                          <w:pPr>
                            <w:pStyle w:val="Brdtext"/>
                          </w:pPr>
                          <w:sdt>
                            <w:sdtPr>
                              <w:alias w:val="BilageEtikett"/>
                              <w:tag w:val="BilageEtikett"/>
                              <w:id w:val="-1890563178"/>
                              <w:lock w:val="sdtContentLocked"/>
                              <w:dataBinding w:prefixMappings="xmlns:ns0='http://rkdhs/mallar/lagstiftning/Prop/Prop.xsd'" w:xpath="/ns0:dokumentvärden[1]/ns0:bilagor[1]/ns0:bilaga[3]/@bilageetikett" w:storeItemID="{068625C3-B546-44A5-B525-B7CC092E5AD6}"/>
                              <w:text/>
                            </w:sdtPr>
                            <w:sdtEndPr/>
                            <w:sdtContent>
                              <w:r w:rsidR="00B73352">
                                <w:t>Bilaga</w:t>
                              </w:r>
                            </w:sdtContent>
                          </w:sdt>
                          <w:r w:rsidR="00D67215">
                            <w:t xml:space="preserve"> </w:t>
                          </w:r>
                          <w:sdt>
                            <w:sdtPr>
                              <w:alias w:val="BilageNummer"/>
                              <w:tag w:val="BilageNummer"/>
                              <w:id w:val="-20631062"/>
                              <w:lock w:val="sdtContentLocked"/>
                              <w:dataBinding w:prefixMappings="xmlns:ns0='http://rkdhs/mallar/lagstiftning/Prop/Prop.xsd'" w:xpath="/ns0:dokumentvärden[1]/ns0:bilagor[1]/ns0:bilaga[3]/@bilagenummer" w:storeItemID="{068625C3-B546-44A5-B525-B7CC092E5AD6}"/>
                              <w:text/>
                            </w:sdtPr>
                            <w:sdtEndPr/>
                            <w:sdtContent>
                              <w:r w:rsidR="00B73352">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7" type="#_x0000_t202" style="position:absolute;left:0;text-align:left;margin-left:29.4pt;margin-top:34.85pt;width:89.85pt;height:9.6pt;z-index:2516659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97PxeQIAAG0FAAAOAAAAZHJzL2Uyb0RvYy54bWysVE1v2zAMvQ/YfxB0XxxnabcEdYqsRYcB&#10;QVssHXpWZKkxJouaxMTOfn0p2flY10uHXWxKfCRF8pEXl21t2Fb5UIEteD4YcqashLKyTwX/8XDz&#10;4TNnAYUthQGrCr5TgV/O3r+7aNxUjWANplSekRMbpo0r+BrRTbMsyLWqRRiAU5aUGnwtkI7+KSu9&#10;aMh7bbLRcHieNeBL50GqEOj2ulPyWfKvtZJ4p3VQyEzB6W2Yvj59V/GbzS7E9MkLt65k/wzxD6+o&#10;RWUp6MHVtUDBNr76y1VdSQ8BNA4k1BloXUmVcqBs8uGLbJZr4VTKhYoT3KFM4f+5lbfbpbv3DNsv&#10;0FIDY0EaF6aBLmM+rfZ1/NNLGemphLtD2VSLTEajfJxTLziTpMtH+WSU6podrZ0P+FVBzaJQcE9t&#10;SdUS20VAikjQPSQGC2Cq8qYyJh0iFdSV8WwrqIkG0xvJ4g+Usawp+PnHs2FybCGad56NjW5UIkMf&#10;7phhknBnVMQY+11pVpUp0VdiCymVPcRP6IjSFOothj3++Kq3GHd5kEWKDBYPxnVlwafs0/QcS1b+&#10;3JdMd3gq+EneUcR21VLiBZ+k1sWrFZQ7IoaHbmaCkzcVdW8hAt4LT0NCDafBxzv6aANUfeglztbg&#10;f792H/HEXdJy1tDQFTz82givODPfLLF6ko/HcUrTYXz2iYjE/Klmdaqxm/oKiBI5rRgnkxjxaPai&#10;9lA/0n6Yx6ikElZS7ILjXrzCbhXQfpFqPk8gmksncGGXTkbXscyRmw/to/CuJzAS9W9hP55i+oLH&#10;HTZaBjffIHExkfxY1b4BNNOJ+/3+iUvj9JxQxy05ew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Ffez8X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5C9BFABD" w14:textId="46E03FD9" w:rsidR="00244011" w:rsidRDefault="00981028" w:rsidP="00664D04">
                    <w:pPr>
                      <w:pStyle w:val="Brdtext"/>
                      <w:jc w:val="left"/>
                    </w:pPr>
                    <w:sdt>
                      <w:sdtPr>
                        <w:alias w:val="NummerEtikett"/>
                        <w:tag w:val="NummerEtikett"/>
                        <w:id w:val="-841091685"/>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301918272"/>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0C8E3C35" w14:textId="2354318D" w:rsidR="00D67215" w:rsidRPr="00C7375F" w:rsidRDefault="00981028" w:rsidP="00C7375F">
                    <w:pPr>
                      <w:pStyle w:val="Brdtext"/>
                    </w:pPr>
                    <w:sdt>
                      <w:sdtPr>
                        <w:alias w:val="BilageEtikett"/>
                        <w:tag w:val="BilageEtikett"/>
                        <w:id w:val="-1890563178"/>
                        <w:lock w:val="sdtContentLocked"/>
                        <w:dataBinding w:prefixMappings="xmlns:ns0='http://rkdhs/mallar/lagstiftning/Prop/Prop.xsd'" w:xpath="/ns0:dokumentvärden[1]/ns0:bilagor[1]/ns0:bilaga[3]/@bilageetikett" w:storeItemID="{068625C3-B546-44A5-B525-B7CC092E5AD6}"/>
                        <w:text/>
                      </w:sdtPr>
                      <w:sdtEndPr/>
                      <w:sdtContent>
                        <w:r w:rsidR="00B73352">
                          <w:t>Bilaga</w:t>
                        </w:r>
                      </w:sdtContent>
                    </w:sdt>
                    <w:r w:rsidR="00D67215">
                      <w:t xml:space="preserve"> </w:t>
                    </w:r>
                    <w:sdt>
                      <w:sdtPr>
                        <w:alias w:val="BilageNummer"/>
                        <w:tag w:val="BilageNummer"/>
                        <w:id w:val="-20631062"/>
                        <w:lock w:val="sdtContentLocked"/>
                        <w:dataBinding w:prefixMappings="xmlns:ns0='http://rkdhs/mallar/lagstiftning/Prop/Prop.xsd'" w:xpath="/ns0:dokumentvärden[1]/ns0:bilagor[1]/ns0:bilaga[3]/@bilagenummer" w:storeItemID="{068625C3-B546-44A5-B525-B7CC092E5AD6}"/>
                        <w:text/>
                      </w:sdtPr>
                      <w:sdtEndPr/>
                      <w:sdtContent>
                        <w:r w:rsidR="00B73352">
                          <w:t>3</w:t>
                        </w:r>
                      </w:sdtContent>
                    </w:sdt>
                  </w:p>
                </w:txbxContent>
              </v:textbox>
              <w10:wrap type="square" anchorx="page" anchory="page"/>
            </v:shape>
          </w:pict>
        </mc:Fallback>
      </mc:AlternateContent>
    </w: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96896F" w14:textId="77777777" w:rsidR="00244011" w:rsidRDefault="00244011" w:rsidP="00EE1584">
    <w:pPr>
      <w:pStyle w:val="Brdtext"/>
    </w:pPr>
    <w:r>
      <w:rPr>
        <w:noProof/>
        <w:lang w:eastAsia="sv-SE"/>
      </w:rPr>
      <mc:AlternateContent>
        <mc:Choice Requires="wps">
          <w:drawing>
            <wp:anchor distT="0" distB="0" distL="0" distR="0" simplePos="0" relativeHeight="25168742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0F77AA" w14:textId="6C6C522E" w:rsidR="00244011" w:rsidRDefault="00981028" w:rsidP="00A118D8">
                          <w:pPr>
                            <w:pStyle w:val="Brdtext"/>
                            <w:jc w:val="left"/>
                          </w:pPr>
                          <w:sdt>
                            <w:sdtPr>
                              <w:alias w:val="NummerEtikett"/>
                              <w:tag w:val="NummerEtikett"/>
                              <w:id w:val="249394357"/>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511525970"/>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01153965" w14:textId="74BD4D52" w:rsidR="00D67215" w:rsidRPr="00C7375F" w:rsidRDefault="00981028" w:rsidP="00C7375F">
                          <w:pPr>
                            <w:pStyle w:val="Brdtext"/>
                          </w:pPr>
                          <w:sdt>
                            <w:sdtPr>
                              <w:alias w:val="BilageEtikett"/>
                              <w:tag w:val="BilageEtikett"/>
                              <w:id w:val="1284392678"/>
                              <w:lock w:val="sdtContentLocked"/>
                              <w:dataBinding w:prefixMappings="xmlns:ns0='http://rkdhs/mallar/lagstiftning/Prop/Prop.xsd'" w:xpath="/ns0:dokumentvärden[1]/ns0:bilagor[1]/ns0:bilaga[3]/@bilageetikett" w:storeItemID="{068625C3-B546-44A5-B525-B7CC092E5AD6}"/>
                              <w:text/>
                            </w:sdtPr>
                            <w:sdtEndPr/>
                            <w:sdtContent>
                              <w:r w:rsidR="00B73352">
                                <w:t>Bilaga</w:t>
                              </w:r>
                            </w:sdtContent>
                          </w:sdt>
                          <w:r w:rsidR="00D67215">
                            <w:t xml:space="preserve"> </w:t>
                          </w:r>
                          <w:sdt>
                            <w:sdtPr>
                              <w:alias w:val="BilageNummer"/>
                              <w:tag w:val="BilageNummer"/>
                              <w:id w:val="695889390"/>
                              <w:lock w:val="sdtContentLocked"/>
                              <w:dataBinding w:prefixMappings="xmlns:ns0='http://rkdhs/mallar/lagstiftning/Prop/Prop.xsd'" w:xpath="/ns0:dokumentvärden[1]/ns0:bilagor[1]/ns0:bilaga[3]/@bilagenummer" w:storeItemID="{068625C3-B546-44A5-B525-B7CC092E5AD6}"/>
                              <w:text/>
                            </w:sdtPr>
                            <w:sdtEndPr/>
                            <w:sdtContent>
                              <w:r w:rsidR="00B73352">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8" type="#_x0000_t202" style="position:absolute;left:0;text-align:left;margin-left:348.15pt;margin-top:35.45pt;width:89.85pt;height:9.6pt;z-index:2516874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RfwkeQIAAG0FAAAOAAAAZHJzL2Uyb0RvYy54bWysVEtv2zAMvg/YfxB0XxxnabcEdYqsRYcB&#10;QVssHXpWZKkxJouaxMTOfn0p2Xms66XDLjJlvsSPH3lx2daGbZUPFdiC54MhZ8pKKCv7VPAfDzcf&#10;PnMWUNhSGLCq4DsV+OXs/buLxk3VCNZgSuUZBbFh2riCrxHdNMuCXKtahAE4ZUmpwdcC6eqfstKL&#10;hqLXJhsNh+dZA750HqQKgf5ed0o+S/G1VhLvtA4KmSk4vQ3T6dO5imc2uxDTJy/cupL9M8Q/vKIW&#10;laWkh1DXAgXb+OqvUHUlPQTQOJBQZ6B1JVWqgarJhy+qWa6FU6kWAie4A0zh/4WVt9ulu/cM2y/Q&#10;UgMjII0L00A/Yz2t9nX80ksZ6QnC3QE21SKT0Skf59QLziTp8lE+GSVcs6O38wG/KqhZFAruqS0J&#10;LbFdBKSMZLo3ickCmKq8qYxJl0gFdWU82wpqosH0RvL4w8pY1hT8/OPZMAW2EN27yMbGMCqRoU93&#10;rDBJuDMq2hj7XWlWlanQV3ILKZU95E/W0UpTqrc49vbHV73FuauDPFJmsHhwrisLPlWfpucIWflz&#10;D5nu7Anwk7qjiO2qpcILPjkwYAXljojhoZuZ4ORNRd1biID3wtOQUMNp8PGODm2A0Ide4mwN/vdr&#10;/6M9cZe0nDU0dAUPvzbCK87MN0usnuTjcZzSdBmffSIiMX+qWZ1q7Ka+AqJETivGySRGezR7UXuo&#10;H2k/zGNWUgkrKXfBcS9eYbcKaL9INZ8nI5pLJ3Bhl07G0BHmyM2H9lF41xMYifq3sB9PMX3B4842&#10;egY33yBxMZE8At2h2jeAZjpxv98/cWmc3pPVcUvOng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akX8JH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570F77AA" w14:textId="6C6C522E" w:rsidR="00244011" w:rsidRDefault="00981028" w:rsidP="00A118D8">
                    <w:pPr>
                      <w:pStyle w:val="Brdtext"/>
                      <w:jc w:val="left"/>
                    </w:pPr>
                    <w:sdt>
                      <w:sdtPr>
                        <w:alias w:val="NummerEtikett"/>
                        <w:tag w:val="NummerEtikett"/>
                        <w:id w:val="249394357"/>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511525970"/>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01153965" w14:textId="74BD4D52" w:rsidR="00D67215" w:rsidRPr="00C7375F" w:rsidRDefault="00981028" w:rsidP="00C7375F">
                    <w:pPr>
                      <w:pStyle w:val="Brdtext"/>
                    </w:pPr>
                    <w:sdt>
                      <w:sdtPr>
                        <w:alias w:val="BilageEtikett"/>
                        <w:tag w:val="BilageEtikett"/>
                        <w:id w:val="1284392678"/>
                        <w:lock w:val="sdtContentLocked"/>
                        <w:dataBinding w:prefixMappings="xmlns:ns0='http://rkdhs/mallar/lagstiftning/Prop/Prop.xsd'" w:xpath="/ns0:dokumentvärden[1]/ns0:bilagor[1]/ns0:bilaga[3]/@bilageetikett" w:storeItemID="{068625C3-B546-44A5-B525-B7CC092E5AD6}"/>
                        <w:text/>
                      </w:sdtPr>
                      <w:sdtEndPr/>
                      <w:sdtContent>
                        <w:r w:rsidR="00B73352">
                          <w:t>Bilaga</w:t>
                        </w:r>
                      </w:sdtContent>
                    </w:sdt>
                    <w:r w:rsidR="00D67215">
                      <w:t xml:space="preserve"> </w:t>
                    </w:r>
                    <w:sdt>
                      <w:sdtPr>
                        <w:alias w:val="BilageNummer"/>
                        <w:tag w:val="BilageNummer"/>
                        <w:id w:val="695889390"/>
                        <w:lock w:val="sdtContentLocked"/>
                        <w:dataBinding w:prefixMappings="xmlns:ns0='http://rkdhs/mallar/lagstiftning/Prop/Prop.xsd'" w:xpath="/ns0:dokumentvärden[1]/ns0:bilagor[1]/ns0:bilaga[3]/@bilagenummer" w:storeItemID="{068625C3-B546-44A5-B525-B7CC092E5AD6}"/>
                        <w:text/>
                      </w:sdtPr>
                      <w:sdtEndPr/>
                      <w:sdtContent>
                        <w:r w:rsidR="00B73352">
                          <w:t>3</w:t>
                        </w:r>
                      </w:sdtContent>
                    </w:sdt>
                  </w:p>
                </w:txbxContent>
              </v:textbox>
              <w10:wrap type="square" anchorx="page" anchory="page"/>
            </v:shape>
          </w:pict>
        </mc:Fallback>
      </mc:AlternateContent>
    </w: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EBBCB6" w14:textId="77777777" w:rsidR="00244011" w:rsidRDefault="00244011" w:rsidP="00EE1584">
    <w:pPr>
      <w:pStyle w:val="Brdtext"/>
    </w:pPr>
    <w:r>
      <w:t xml:space="preserve"> </w: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7496A6" w14:textId="77777777" w:rsidR="00244011" w:rsidRDefault="00244011" w:rsidP="00664D04">
    <w:pPr>
      <w:pStyle w:val="Brdtext"/>
    </w:pPr>
    <w:r>
      <w:rPr>
        <w:noProof/>
        <w:lang w:eastAsia="sv-SE"/>
      </w:rPr>
      <mc:AlternateContent>
        <mc:Choice Requires="wps">
          <w:drawing>
            <wp:anchor distT="0" distB="0" distL="0" distR="0" simplePos="0" relativeHeight="25166694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86E06A" w14:textId="2A1218A0" w:rsidR="00244011" w:rsidRDefault="00981028" w:rsidP="00664D04">
                          <w:pPr>
                            <w:pStyle w:val="Brdtext"/>
                            <w:jc w:val="left"/>
                          </w:pPr>
                          <w:sdt>
                            <w:sdtPr>
                              <w:alias w:val="NummerEtikett"/>
                              <w:tag w:val="NummerEtikett"/>
                              <w:id w:val="-21624898"/>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047568955"/>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0EA99D53" w14:textId="61F85A38" w:rsidR="00D67215" w:rsidRPr="00C7375F" w:rsidRDefault="00981028" w:rsidP="00C7375F">
                          <w:pPr>
                            <w:pStyle w:val="Brdtext"/>
                          </w:pPr>
                          <w:sdt>
                            <w:sdtPr>
                              <w:alias w:val="BilageEtikett"/>
                              <w:tag w:val="BilageEtikett"/>
                              <w:id w:val="940186654"/>
                              <w:lock w:val="sdtContentLocked"/>
                              <w:dataBinding w:prefixMappings="xmlns:ns0='http://rkdhs/mallar/lagstiftning/Prop/Prop.xsd'" w:xpath="/ns0:dokumentvärden[1]/ns0:bilagor[1]/ns0:bilaga[4]/@bilageetikett" w:storeItemID="{068625C3-B546-44A5-B525-B7CC092E5AD6}"/>
                              <w:text/>
                            </w:sdtPr>
                            <w:sdtEndPr/>
                            <w:sdtContent>
                              <w:r w:rsidR="00B73352">
                                <w:t>Bilaga</w:t>
                              </w:r>
                            </w:sdtContent>
                          </w:sdt>
                          <w:r w:rsidR="00D67215">
                            <w:t xml:space="preserve"> </w:t>
                          </w:r>
                          <w:sdt>
                            <w:sdtPr>
                              <w:alias w:val="BilageNummer"/>
                              <w:tag w:val="BilageNummer"/>
                              <w:id w:val="-156390269"/>
                              <w:lock w:val="sdtContentLocked"/>
                              <w:dataBinding w:prefixMappings="xmlns:ns0='http://rkdhs/mallar/lagstiftning/Prop/Prop.xsd'" w:xpath="/ns0:dokumentvärden[1]/ns0:bilagor[1]/ns0:bilaga[4]/@bilagenummer" w:storeItemID="{068625C3-B546-44A5-B525-B7CC092E5AD6}"/>
                              <w:text/>
                            </w:sdtPr>
                            <w:sdtEndPr/>
                            <w:sdtContent>
                              <w:r w:rsidR="00B73352">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2" type="#_x0000_t202" style="position:absolute;left:0;text-align:left;margin-left:29.4pt;margin-top:34.85pt;width:89.85pt;height:9.6pt;z-index:2516669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gCDHegIAAG0FAAAOAAAAZHJzL2Uyb0RvYy54bWysVEtv2zAMvg/YfxB0Xx1nSbcEdYqsRYYB&#10;RVssHXpWZKkxJouaxMTOfn0p2Xms66XDLjJlvsSPH3lx2daGbZUPFdiC52cDzpSVUFb2qeA/HhYf&#10;PnMWUNhSGLCq4DsV+OXs/buLxk3VENZgSuUZBbFh2riCrxHdNMuCXKtahDNwypJSg68F0tU/ZaUX&#10;DUWvTTYcDM6zBnzpPEgVAv297pR8luJrrSTeaR0UMlNwehum06dzFc9sdiGmT164dSX7Z4h/eEUt&#10;KktJD6GuBQq28dVfoepKegig8UxCnYHWlVSpBqomH7yoZrkWTqVaCJzgDjCF/xdW3m6X7t4zbL9A&#10;Sw2MgDQuTAP9jPW02tfxSy9lpCcIdwfYVItMRqd8lFMvOJOky4f5ZJhwzY7ezgf8qqBmUSi4p7Yk&#10;tMT2JiBlJNO9SUwWwFTlojImXSIV1JXxbCuoiQbTG8njDytjWVPw84/jQQpsIbp3kY2NYVQiQ5/u&#10;WGGScGdUtDH2u9KsKlOhr+QWUip7yJ+so5WmVG9x7O2Pr3qLc1cHeaTMYPHgXFcWfKo+Tc8RsvLn&#10;HjLd2RPgJ3VHEdtVS4UXfDLeM2AF5Y6I4aGbmeDkoqLu3YiA98LTkFDDafDxjg5tgNCHXuJsDf73&#10;a/+jPXGXtJw1NHQFD782wivOzDdLrJ7ko1Gc0nQZjT8RkZg/1axONXZTXwFRIqcV42QSoz2avag9&#10;1I+0H+YxK6mElZS74LgXr7BbBbRfpJrPkxHNpRN4Y5dOxtAR5sjNh/ZReNcTGIn6t7AfTzF9wePO&#10;NnoGN98gcTGRPALdodo3gGY6cb/fP3FpnN6T1XFLzp4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BSAIMd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0686E06A" w14:textId="2A1218A0" w:rsidR="00244011" w:rsidRDefault="00981028" w:rsidP="00664D04">
                    <w:pPr>
                      <w:pStyle w:val="Brdtext"/>
                      <w:jc w:val="left"/>
                    </w:pPr>
                    <w:sdt>
                      <w:sdtPr>
                        <w:alias w:val="NummerEtikett"/>
                        <w:tag w:val="NummerEtikett"/>
                        <w:id w:val="-21624898"/>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047568955"/>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0EA99D53" w14:textId="61F85A38" w:rsidR="00D67215" w:rsidRPr="00C7375F" w:rsidRDefault="00981028" w:rsidP="00C7375F">
                    <w:pPr>
                      <w:pStyle w:val="Brdtext"/>
                    </w:pPr>
                    <w:sdt>
                      <w:sdtPr>
                        <w:alias w:val="BilageEtikett"/>
                        <w:tag w:val="BilageEtikett"/>
                        <w:id w:val="940186654"/>
                        <w:lock w:val="sdtContentLocked"/>
                        <w:dataBinding w:prefixMappings="xmlns:ns0='http://rkdhs/mallar/lagstiftning/Prop/Prop.xsd'" w:xpath="/ns0:dokumentvärden[1]/ns0:bilagor[1]/ns0:bilaga[4]/@bilageetikett" w:storeItemID="{068625C3-B546-44A5-B525-B7CC092E5AD6}"/>
                        <w:text/>
                      </w:sdtPr>
                      <w:sdtEndPr/>
                      <w:sdtContent>
                        <w:r w:rsidR="00B73352">
                          <w:t>Bilaga</w:t>
                        </w:r>
                      </w:sdtContent>
                    </w:sdt>
                    <w:r w:rsidR="00D67215">
                      <w:t xml:space="preserve"> </w:t>
                    </w:r>
                    <w:sdt>
                      <w:sdtPr>
                        <w:alias w:val="BilageNummer"/>
                        <w:tag w:val="BilageNummer"/>
                        <w:id w:val="-156390269"/>
                        <w:lock w:val="sdtContentLocked"/>
                        <w:dataBinding w:prefixMappings="xmlns:ns0='http://rkdhs/mallar/lagstiftning/Prop/Prop.xsd'" w:xpath="/ns0:dokumentvärden[1]/ns0:bilagor[1]/ns0:bilaga[4]/@bilagenummer" w:storeItemID="{068625C3-B546-44A5-B525-B7CC092E5AD6}"/>
                        <w:text/>
                      </w:sdtPr>
                      <w:sdtEndPr/>
                      <w:sdtContent>
                        <w:r w:rsidR="00B73352">
                          <w:t>4</w:t>
                        </w:r>
                      </w:sdtContent>
                    </w:sdt>
                  </w:p>
                </w:txbxContent>
              </v:textbox>
              <w10:wrap type="square" anchorx="page" anchory="page"/>
            </v:shape>
          </w:pict>
        </mc:Fallback>
      </mc:AlternateContent>
    </w:r>
    <w:r>
      <w:t xml:space="preserve"> </w:t>
    </w: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DB26DA" w14:textId="77777777" w:rsidR="00244011" w:rsidRDefault="00244011" w:rsidP="00EE1584">
    <w:pPr>
      <w:pStyle w:val="Brdtext"/>
    </w:pPr>
    <w:r>
      <w:rPr>
        <w:noProof/>
        <w:lang w:eastAsia="sv-SE"/>
      </w:rPr>
      <mc:AlternateContent>
        <mc:Choice Requires="wps">
          <w:drawing>
            <wp:anchor distT="0" distB="0" distL="0" distR="0" simplePos="0" relativeHeight="25168844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1623FB" w14:textId="38111417" w:rsidR="00244011" w:rsidRDefault="00981028" w:rsidP="00A118D8">
                          <w:pPr>
                            <w:pStyle w:val="Brdtext"/>
                            <w:jc w:val="left"/>
                          </w:pPr>
                          <w:sdt>
                            <w:sdtPr>
                              <w:alias w:val="NummerEtikett"/>
                              <w:tag w:val="NummerEtikett"/>
                              <w:id w:val="1927148422"/>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681889093"/>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37052FC7" w14:textId="09C87AB3" w:rsidR="00D67215" w:rsidRPr="00C7375F" w:rsidRDefault="00981028" w:rsidP="00C7375F">
                          <w:pPr>
                            <w:pStyle w:val="Brdtext"/>
                          </w:pPr>
                          <w:sdt>
                            <w:sdtPr>
                              <w:alias w:val="BilageEtikett"/>
                              <w:tag w:val="BilageEtikett"/>
                              <w:id w:val="-1173565783"/>
                              <w:lock w:val="sdtContentLocked"/>
                              <w:dataBinding w:prefixMappings="xmlns:ns0='http://rkdhs/mallar/lagstiftning/Prop/Prop.xsd'" w:xpath="/ns0:dokumentvärden[1]/ns0:bilagor[1]/ns0:bilaga[4]/@bilageetikett" w:storeItemID="{068625C3-B546-44A5-B525-B7CC092E5AD6}"/>
                              <w:text/>
                            </w:sdtPr>
                            <w:sdtEndPr/>
                            <w:sdtContent>
                              <w:r w:rsidR="00B73352">
                                <w:t>Bilaga</w:t>
                              </w:r>
                            </w:sdtContent>
                          </w:sdt>
                          <w:r w:rsidR="00D67215">
                            <w:t xml:space="preserve"> </w:t>
                          </w:r>
                          <w:sdt>
                            <w:sdtPr>
                              <w:alias w:val="BilageNummer"/>
                              <w:tag w:val="BilageNummer"/>
                              <w:id w:val="-1849546304"/>
                              <w:lock w:val="sdtContentLocked"/>
                              <w:dataBinding w:prefixMappings="xmlns:ns0='http://rkdhs/mallar/lagstiftning/Prop/Prop.xsd'" w:xpath="/ns0:dokumentvärden[1]/ns0:bilagor[1]/ns0:bilaga[4]/@bilagenummer" w:storeItemID="{068625C3-B546-44A5-B525-B7CC092E5AD6}"/>
                              <w:text/>
                            </w:sdtPr>
                            <w:sdtEndPr/>
                            <w:sdtContent>
                              <w:r w:rsidR="00B73352">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3" type="#_x0000_t202" style="position:absolute;left:0;text-align:left;margin-left:348.15pt;margin-top:35.45pt;width:89.85pt;height:9.6pt;z-index:2516884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UIFjegIAAG0FAAAOAAAAZHJzL2Uyb0RvYy54bWysVEtv2zAMvg/YfxB0XxxnabYEdYqsRYcB&#10;RVssHXpWZKkxJouaxMTOfn0p2Xms66XDLjJlvsSPH3l+0daGbZUPFdiC54MhZ8pKKCv7VPAfD9cf&#10;PnMWUNhSGLCq4DsV+MX8/bvzxs3UCNZgSuUZBbFh1riCrxHdLMuCXKtahAE4ZUmpwdcC6eqfstKL&#10;hqLXJhsNh5OsAV86D1KFQH+vOiWfp/haK4l3WgeFzBSc3obp9OlcxTObn4vZkxduXcn+GeIfXlGL&#10;ylLSQ6grgYJtfPVXqLqSHgJoHEioM9C6kirVQNXkwxfVLNfCqVQLgRPcAabw/8LK2+3S3XuG7Rdo&#10;qYERkMaFWaCfsZ5W+zp+6aWM9ATh7gCbapHJ6JSPc+oFZ5J0+SifjhKu2dHb+YBfFdQsCgX31JaE&#10;ltjeBKSMZLo3ickCmKq8roxJl0gFdWk82wpqosH0RvL4w8pY1hR88vFsmAJbiO5dZGNjGJXI0Kc7&#10;Vpgk3BkVbYz9rjSrylToK7mFlMoe8ifraKUp1Vsce/vjq97i3NVBHikzWDw415UFn6pP03OErPy5&#10;h0x39gT4Sd1RxHbVUuEFn072DFhBuSNieOhmJjh5XVH3bkTAe+FpSKjhNPh4R4c2QOhDL3G2Bv/7&#10;tf/RnrhLWs4aGrqCh18b4RVn5pslVk/z8ThOabqMzz4RkZg/1axONXZTXwJRIqcV42QSoz2avag9&#10;1I+0HxYxK6mElZS74LgXL7FbBbRfpFoskhHNpRN4Y5dOxtAR5sjNh/ZReNcTGIn6t7AfTzF7wePO&#10;NnoGt9ggcTGRPALdodo3gGY6cb/fP3FpnN6T1XFLzp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NRQgWN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311623FB" w14:textId="38111417" w:rsidR="00244011" w:rsidRDefault="00981028" w:rsidP="00A118D8">
                    <w:pPr>
                      <w:pStyle w:val="Brdtext"/>
                      <w:jc w:val="left"/>
                    </w:pPr>
                    <w:sdt>
                      <w:sdtPr>
                        <w:alias w:val="NummerEtikett"/>
                        <w:tag w:val="NummerEtikett"/>
                        <w:id w:val="1927148422"/>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681889093"/>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p w14:paraId="37052FC7" w14:textId="09C87AB3" w:rsidR="00D67215" w:rsidRPr="00C7375F" w:rsidRDefault="00981028" w:rsidP="00C7375F">
                    <w:pPr>
                      <w:pStyle w:val="Brdtext"/>
                    </w:pPr>
                    <w:sdt>
                      <w:sdtPr>
                        <w:alias w:val="BilageEtikett"/>
                        <w:tag w:val="BilageEtikett"/>
                        <w:id w:val="-1173565783"/>
                        <w:lock w:val="sdtContentLocked"/>
                        <w:dataBinding w:prefixMappings="xmlns:ns0='http://rkdhs/mallar/lagstiftning/Prop/Prop.xsd'" w:xpath="/ns0:dokumentvärden[1]/ns0:bilagor[1]/ns0:bilaga[4]/@bilageetikett" w:storeItemID="{068625C3-B546-44A5-B525-B7CC092E5AD6}"/>
                        <w:text/>
                      </w:sdtPr>
                      <w:sdtEndPr/>
                      <w:sdtContent>
                        <w:r w:rsidR="00B73352">
                          <w:t>Bilaga</w:t>
                        </w:r>
                      </w:sdtContent>
                    </w:sdt>
                    <w:r w:rsidR="00D67215">
                      <w:t xml:space="preserve"> </w:t>
                    </w:r>
                    <w:sdt>
                      <w:sdtPr>
                        <w:alias w:val="BilageNummer"/>
                        <w:tag w:val="BilageNummer"/>
                        <w:id w:val="-1849546304"/>
                        <w:lock w:val="sdtContentLocked"/>
                        <w:dataBinding w:prefixMappings="xmlns:ns0='http://rkdhs/mallar/lagstiftning/Prop/Prop.xsd'" w:xpath="/ns0:dokumentvärden[1]/ns0:bilagor[1]/ns0:bilaga[4]/@bilagenummer" w:storeItemID="{068625C3-B546-44A5-B525-B7CC092E5AD6}"/>
                        <w:text/>
                      </w:sdtPr>
                      <w:sdtEndPr/>
                      <w:sdtContent>
                        <w:r w:rsidR="00B73352">
                          <w:t>4</w:t>
                        </w:r>
                      </w:sdtContent>
                    </w:sdt>
                  </w:p>
                </w:txbxContent>
              </v:textbox>
              <w10:wrap type="square" anchorx="page" anchory="page"/>
            </v:shape>
          </w:pict>
        </mc:Fallback>
      </mc:AlternateContent>
    </w:r>
    <w:r>
      <w:t xml:space="preserve"> </w:t>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5724B8" w14:textId="77777777" w:rsidR="00244011" w:rsidRDefault="00244011" w:rsidP="00EE1584">
    <w:pPr>
      <w:pStyle w:val="Brdtext"/>
    </w:pPr>
    <w:r>
      <w:t xml:space="preserve"> </w:t>
    </w: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63E331" w14:textId="77777777" w:rsidR="00244011" w:rsidRDefault="00244011" w:rsidP="00664D04">
    <w:pPr>
      <w:pStyle w:val="Brdtext"/>
    </w:pPr>
    <w:r>
      <w:rPr>
        <w:noProof/>
        <w:lang w:eastAsia="sv-SE"/>
      </w:rPr>
      <mc:AlternateContent>
        <mc:Choice Requires="wps">
          <w:drawing>
            <wp:anchor distT="0" distB="0" distL="0" distR="0" simplePos="0" relativeHeight="25166796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4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6110F1" w14:textId="64782DBF" w:rsidR="00244011" w:rsidRPr="00756E21" w:rsidRDefault="00981028" w:rsidP="00664D04">
                          <w:pPr>
                            <w:pStyle w:val="Brdtext"/>
                            <w:jc w:val="left"/>
                          </w:pPr>
                          <w:sdt>
                            <w:sdtPr>
                              <w:alias w:val="NummerEtikett"/>
                              <w:tag w:val="NummerEtikett"/>
                              <w:id w:val="-1046060118"/>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036959576"/>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7" type="#_x0000_t202" style="position:absolute;left:0;text-align:left;margin-left:29.4pt;margin-top:35.55pt;width:89.85pt;height:9.6pt;z-index:2516679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Vbf7egIAAG4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Di1j/o4UGAJ1ZaY4aEfmuDkdU3tuxEB74WnKaGO0+TjHR3aAMEPg8TZCvzv&#10;1/5HeyIvaTlraepKHn6thVecmW+WaH2eTyZxTNNlcvqJmMT8sWZ5rLHr5hKIEzntGCeTGO3R7ETt&#10;oXmkBTGPWUklrKTcJcedeIn9LqAFI9V8noxoMJ3AG7twMoaOOEdyPnSPwruBwUjcv4XdfIriBZF7&#10;2+gZ3HyNRMbE8oh0j+rQARrqRP5hAcWtcXxPVoc1OXsG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DdVt/t6AgAAbg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026110F1" w14:textId="64782DBF" w:rsidR="00244011" w:rsidRPr="00756E21" w:rsidRDefault="00981028" w:rsidP="00664D04">
                    <w:pPr>
                      <w:pStyle w:val="Brdtext"/>
                      <w:jc w:val="left"/>
                    </w:pPr>
                    <w:sdt>
                      <w:sdtPr>
                        <w:alias w:val="NummerEtikett"/>
                        <w:tag w:val="NummerEtikett"/>
                        <w:id w:val="-1046060118"/>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036959576"/>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txbxContent>
              </v:textbox>
              <w10:wrap type="square" anchorx="page" anchory="page"/>
            </v:shape>
          </w:pict>
        </mc:Fallback>
      </mc:AlternateContent>
    </w:r>
    <w:r>
      <w:t xml:space="preserve"> </w:t>
    </w:r>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94CC70" w14:textId="77777777" w:rsidR="00244011" w:rsidRDefault="00244011" w:rsidP="00EE1584">
    <w:pPr>
      <w:pStyle w:val="Brdtext"/>
    </w:pPr>
    <w:r>
      <w:rPr>
        <w:noProof/>
        <w:lang w:eastAsia="sv-SE"/>
      </w:rPr>
      <mc:AlternateContent>
        <mc:Choice Requires="wps">
          <w:drawing>
            <wp:anchor distT="0" distB="0" distL="0" distR="0" simplePos="0" relativeHeight="25168947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A9A5DA" w14:textId="5065FB99" w:rsidR="00244011" w:rsidRPr="00756E21" w:rsidRDefault="00981028" w:rsidP="00A118D8">
                          <w:pPr>
                            <w:pStyle w:val="Brdtext"/>
                            <w:jc w:val="left"/>
                          </w:pPr>
                          <w:sdt>
                            <w:sdtPr>
                              <w:alias w:val="NummerEtikett"/>
                              <w:tag w:val="NummerEtikett"/>
                              <w:id w:val="-1097325361"/>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429937798"/>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8" type="#_x0000_t202" style="position:absolute;left:0;text-align:left;margin-left:348pt;margin-top:36pt;width:89.85pt;height:9.6pt;z-index:2516894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5/gueQIAAG4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XBq32igwArKHTHDQzc0wcnritp3IwLeC09TQh2nycc7OrQBgh96ibM1+N+v&#10;/Y/2RF7SctbQ1BU8/NoIrzgz3yzR+jyfTOKYpsvk9BMxifljzepYYzf1JRAnctoxTiYx2qPZi9pD&#10;/UgLYhGzkkpYSbkLjnvxErtdQAtGqsUiGdFgOoE3dulkDB1xjuR8aB+Fdz2Dkbh/C/v5FNMXRO5s&#10;o2dwiw0SGRPLI9Idqn0HaKgT+fsFFLfG8T1ZHdbk/Bk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Ejn+C55AgAAbg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38A9A5DA" w14:textId="5065FB99" w:rsidR="00244011" w:rsidRPr="00756E21" w:rsidRDefault="00981028" w:rsidP="00A118D8">
                    <w:pPr>
                      <w:pStyle w:val="Brdtext"/>
                      <w:jc w:val="left"/>
                    </w:pPr>
                    <w:sdt>
                      <w:sdtPr>
                        <w:alias w:val="NummerEtikett"/>
                        <w:tag w:val="NummerEtikett"/>
                        <w:id w:val="-1097325361"/>
                        <w:lock w:val="sdtContentLocked"/>
                        <w:dataBinding w:prefixMappings="xmlns:ns0='http://rkdhs/mallar/lagstiftning/Prop/Prop.xsd'" w:xpath="/ns0:dokumentvärden[1]/ns0:dokumentnummer[1]/@etikett" w:storeItemID="{068625C3-B546-44A5-B525-B7CC092E5AD6}"/>
                        <w:text/>
                      </w:sdtPr>
                      <w:sdtEndPr/>
                      <w:sdtContent>
                        <w:r w:rsidR="00B73352">
                          <w:t>Prop.</w:t>
                        </w:r>
                      </w:sdtContent>
                    </w:sdt>
                    <w:r w:rsidR="00244011">
                      <w:t xml:space="preserve"> </w:t>
                    </w:r>
                    <w:sdt>
                      <w:sdtPr>
                        <w:alias w:val="Nummer"/>
                        <w:tag w:val="Nummer"/>
                        <w:id w:val="1429937798"/>
                        <w:lock w:val="sdtContentLocked"/>
                        <w:dataBinding w:prefixMappings="xmlns:ns0='http://rkdhs/mallar/lagstiftning/Prop/Prop.xsd'" w:xpath="/ns0:dokumentvärden[1]/ns0:dokumentnummer[1]" w:storeItemID="{068625C3-B546-44A5-B525-B7CC092E5AD6}"/>
                        <w:text/>
                      </w:sdtPr>
                      <w:sdtEndPr/>
                      <w:sdtContent>
                        <w:r w:rsidR="007D4EB4">
                          <w:t>2024/25:17</w:t>
                        </w:r>
                      </w:sdtContent>
                    </w:sdt>
                  </w:p>
                </w:txbxContent>
              </v:textbox>
              <w10:wrap type="square" anchorx="page" anchory="page"/>
            </v:shape>
          </w:pict>
        </mc:Fallback>
      </mc:AlternateContent>
    </w:r>
    <w:r>
      <w:t xml:space="preserve"> </w:t>
    </w: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CF5ABD"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16cid:durableId="354966786">
    <w:abstractNumId w:val="13"/>
  </w:num>
  <w:num w:numId="2" w16cid:durableId="107165933">
    <w:abstractNumId w:val="11"/>
  </w:num>
  <w:num w:numId="3" w16cid:durableId="1138642208">
    <w:abstractNumId w:val="12"/>
  </w:num>
  <w:num w:numId="4" w16cid:durableId="711343658">
    <w:abstractNumId w:val="10"/>
  </w:num>
  <w:num w:numId="5" w16cid:durableId="1436755919">
    <w:abstractNumId w:val="0"/>
  </w:num>
  <w:num w:numId="6" w16cid:durableId="1525050277">
    <w:abstractNumId w:val="9"/>
  </w:num>
  <w:num w:numId="7" w16cid:durableId="605773556">
    <w:abstractNumId w:val="3"/>
  </w:num>
  <w:num w:numId="8" w16cid:durableId="1433549397">
    <w:abstractNumId w:val="23"/>
  </w:num>
  <w:num w:numId="9" w16cid:durableId="96792992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506288110">
    <w:abstractNumId w:val="31"/>
  </w:num>
  <w:num w:numId="11" w16cid:durableId="1080327217">
    <w:abstractNumId w:val="21"/>
  </w:num>
  <w:num w:numId="12" w16cid:durableId="1569925069">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2072534516">
    <w:abstractNumId w:val="7"/>
  </w:num>
  <w:num w:numId="14" w16cid:durableId="1276525710">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332533890">
    <w:abstractNumId w:val="18"/>
  </w:num>
  <w:num w:numId="16" w16cid:durableId="1136795203">
    <w:abstractNumId w:val="27"/>
  </w:num>
  <w:num w:numId="17" w16cid:durableId="2100833149">
    <w:abstractNumId w:val="32"/>
  </w:num>
  <w:num w:numId="18" w16cid:durableId="1185746527">
    <w:abstractNumId w:val="8"/>
  </w:num>
  <w:num w:numId="19" w16cid:durableId="1215117044">
    <w:abstractNumId w:val="38"/>
  </w:num>
  <w:num w:numId="20" w16cid:durableId="1313099958">
    <w:abstractNumId w:val="36"/>
  </w:num>
  <w:num w:numId="21" w16cid:durableId="411045396">
    <w:abstractNumId w:val="14"/>
  </w:num>
  <w:num w:numId="22" w16cid:durableId="1298530909">
    <w:abstractNumId w:val="20"/>
  </w:num>
  <w:num w:numId="23" w16cid:durableId="898829583">
    <w:abstractNumId w:val="16"/>
  </w:num>
  <w:num w:numId="24" w16cid:durableId="1582717169">
    <w:abstractNumId w:val="4"/>
  </w:num>
  <w:num w:numId="25" w16cid:durableId="1566261768">
    <w:abstractNumId w:val="22"/>
  </w:num>
  <w:num w:numId="26" w16cid:durableId="648942973">
    <w:abstractNumId w:val="33"/>
  </w:num>
  <w:num w:numId="27" w16cid:durableId="26954143">
    <w:abstractNumId w:val="1"/>
    <w:lvlOverride w:ilvl="1">
      <w:lvl w:ilvl="1">
        <w:start w:val="1"/>
        <w:numFmt w:val="decimal"/>
        <w:pStyle w:val="Numreradlista"/>
        <w:lvlText w:val="%2."/>
        <w:lvlJc w:val="left"/>
        <w:pPr>
          <w:ind w:left="284" w:hanging="284"/>
        </w:pPr>
        <w:rPr>
          <w:rFonts w:hint="default"/>
        </w:rPr>
      </w:lvl>
    </w:lvlOverride>
  </w:num>
  <w:num w:numId="28" w16cid:durableId="1726638290">
    <w:abstractNumId w:val="30"/>
  </w:num>
  <w:num w:numId="29" w16cid:durableId="1366248300">
    <w:abstractNumId w:val="19"/>
  </w:num>
  <w:num w:numId="30" w16cid:durableId="1377729837">
    <w:abstractNumId w:val="24"/>
  </w:num>
  <w:num w:numId="31" w16cid:durableId="145754902">
    <w:abstractNumId w:val="34"/>
  </w:num>
  <w:num w:numId="32" w16cid:durableId="685450608">
    <w:abstractNumId w:val="35"/>
  </w:num>
  <w:num w:numId="33" w16cid:durableId="1377005628">
    <w:abstractNumId w:val="37"/>
  </w:num>
  <w:num w:numId="34" w16cid:durableId="953485620">
    <w:abstractNumId w:val="25"/>
  </w:num>
  <w:num w:numId="35" w16cid:durableId="1596136019">
    <w:abstractNumId w:val="29"/>
  </w:num>
  <w:num w:numId="36" w16cid:durableId="366830616">
    <w:abstractNumId w:val="26"/>
  </w:num>
  <w:num w:numId="37" w16cid:durableId="1103380223">
    <w:abstractNumId w:val="6"/>
  </w:num>
  <w:num w:numId="38" w16cid:durableId="117069568">
    <w:abstractNumId w:val="5"/>
  </w:num>
  <w:num w:numId="39" w16cid:durableId="28799864">
    <w:abstractNumId w:val="2"/>
  </w:num>
  <w:num w:numId="40" w16cid:durableId="1742562272">
    <w:abstractNumId w:val="17"/>
  </w:num>
  <w:num w:numId="41" w16cid:durableId="1659074806">
    <w:abstractNumId w:val="28"/>
  </w:num>
  <w:num w:numId="42" w16cid:durableId="1738899239">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mirrorMargins/>
  <w:proofState w:spelling="clean" w:grammar="clean"/>
  <w:attachedTemplate r:id="rId1"/>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13475"/>
    <w:rsid w:val="000023F8"/>
    <w:rsid w:val="000070E2"/>
    <w:rsid w:val="0000783D"/>
    <w:rsid w:val="000106C3"/>
    <w:rsid w:val="000127FF"/>
    <w:rsid w:val="000140A3"/>
    <w:rsid w:val="000163C7"/>
    <w:rsid w:val="000211BF"/>
    <w:rsid w:val="00025171"/>
    <w:rsid w:val="000276E3"/>
    <w:rsid w:val="00032E6D"/>
    <w:rsid w:val="00040A0F"/>
    <w:rsid w:val="00043AB1"/>
    <w:rsid w:val="00046417"/>
    <w:rsid w:val="00047664"/>
    <w:rsid w:val="00055486"/>
    <w:rsid w:val="00061989"/>
    <w:rsid w:val="000631A9"/>
    <w:rsid w:val="00067524"/>
    <w:rsid w:val="00070DFE"/>
    <w:rsid w:val="00072689"/>
    <w:rsid w:val="00075F2D"/>
    <w:rsid w:val="000761F8"/>
    <w:rsid w:val="0008203A"/>
    <w:rsid w:val="00085ABB"/>
    <w:rsid w:val="00085AEF"/>
    <w:rsid w:val="00085EFF"/>
    <w:rsid w:val="000879B3"/>
    <w:rsid w:val="0009544E"/>
    <w:rsid w:val="00095907"/>
    <w:rsid w:val="000960A4"/>
    <w:rsid w:val="00096CFD"/>
    <w:rsid w:val="000978DE"/>
    <w:rsid w:val="000A110D"/>
    <w:rsid w:val="000A1209"/>
    <w:rsid w:val="000A40DD"/>
    <w:rsid w:val="000A6489"/>
    <w:rsid w:val="000A66BE"/>
    <w:rsid w:val="000A6F2D"/>
    <w:rsid w:val="000B3DDA"/>
    <w:rsid w:val="000B7DEE"/>
    <w:rsid w:val="000C0142"/>
    <w:rsid w:val="000C0772"/>
    <w:rsid w:val="000C5CDD"/>
    <w:rsid w:val="000C7233"/>
    <w:rsid w:val="000E67B7"/>
    <w:rsid w:val="000E6A30"/>
    <w:rsid w:val="000E7DA9"/>
    <w:rsid w:val="000F4DD6"/>
    <w:rsid w:val="000F73EB"/>
    <w:rsid w:val="001028C5"/>
    <w:rsid w:val="00107129"/>
    <w:rsid w:val="00110C85"/>
    <w:rsid w:val="00113CC6"/>
    <w:rsid w:val="00115516"/>
    <w:rsid w:val="00116299"/>
    <w:rsid w:val="001166EB"/>
    <w:rsid w:val="0012094D"/>
    <w:rsid w:val="00122565"/>
    <w:rsid w:val="0012360F"/>
    <w:rsid w:val="00125F18"/>
    <w:rsid w:val="00127836"/>
    <w:rsid w:val="00127E1B"/>
    <w:rsid w:val="00131972"/>
    <w:rsid w:val="0013464D"/>
    <w:rsid w:val="00135343"/>
    <w:rsid w:val="00144361"/>
    <w:rsid w:val="001456A0"/>
    <w:rsid w:val="00152749"/>
    <w:rsid w:val="00152BB9"/>
    <w:rsid w:val="001531B4"/>
    <w:rsid w:val="00155500"/>
    <w:rsid w:val="00157EF7"/>
    <w:rsid w:val="00162BB7"/>
    <w:rsid w:val="00163D57"/>
    <w:rsid w:val="00166139"/>
    <w:rsid w:val="00174E46"/>
    <w:rsid w:val="00175A45"/>
    <w:rsid w:val="00176E54"/>
    <w:rsid w:val="00181DAB"/>
    <w:rsid w:val="00185AD6"/>
    <w:rsid w:val="0019074D"/>
    <w:rsid w:val="00194829"/>
    <w:rsid w:val="00194C95"/>
    <w:rsid w:val="00195571"/>
    <w:rsid w:val="001A0FB9"/>
    <w:rsid w:val="001A465E"/>
    <w:rsid w:val="001A4767"/>
    <w:rsid w:val="001A5048"/>
    <w:rsid w:val="001A6FAB"/>
    <w:rsid w:val="001B7CDA"/>
    <w:rsid w:val="001C0D83"/>
    <w:rsid w:val="001C4647"/>
    <w:rsid w:val="001D0157"/>
    <w:rsid w:val="001D0638"/>
    <w:rsid w:val="001D1007"/>
    <w:rsid w:val="001D3465"/>
    <w:rsid w:val="001D4287"/>
    <w:rsid w:val="001D7D3E"/>
    <w:rsid w:val="001F5CE5"/>
    <w:rsid w:val="001F782A"/>
    <w:rsid w:val="002001F8"/>
    <w:rsid w:val="00203904"/>
    <w:rsid w:val="00203FAB"/>
    <w:rsid w:val="0020543F"/>
    <w:rsid w:val="00211E15"/>
    <w:rsid w:val="002132D5"/>
    <w:rsid w:val="00213641"/>
    <w:rsid w:val="00233E31"/>
    <w:rsid w:val="00235765"/>
    <w:rsid w:val="002367E5"/>
    <w:rsid w:val="002405D8"/>
    <w:rsid w:val="00243A9E"/>
    <w:rsid w:val="00244011"/>
    <w:rsid w:val="00252C4D"/>
    <w:rsid w:val="00252D20"/>
    <w:rsid w:val="00254B9F"/>
    <w:rsid w:val="002603EF"/>
    <w:rsid w:val="00263274"/>
    <w:rsid w:val="00263817"/>
    <w:rsid w:val="002675C4"/>
    <w:rsid w:val="002818CA"/>
    <w:rsid w:val="002859A1"/>
    <w:rsid w:val="00285A6F"/>
    <w:rsid w:val="00287045"/>
    <w:rsid w:val="0029293D"/>
    <w:rsid w:val="00292E0F"/>
    <w:rsid w:val="00294B19"/>
    <w:rsid w:val="00295225"/>
    <w:rsid w:val="00295C59"/>
    <w:rsid w:val="00297A80"/>
    <w:rsid w:val="002A1E80"/>
    <w:rsid w:val="002A2998"/>
    <w:rsid w:val="002B01BF"/>
    <w:rsid w:val="002B12FD"/>
    <w:rsid w:val="002B192B"/>
    <w:rsid w:val="002B7EB5"/>
    <w:rsid w:val="002C14EF"/>
    <w:rsid w:val="002C1EBF"/>
    <w:rsid w:val="002C22DB"/>
    <w:rsid w:val="002C49A5"/>
    <w:rsid w:val="002D09C9"/>
    <w:rsid w:val="002D2ED8"/>
    <w:rsid w:val="002D6A16"/>
    <w:rsid w:val="002E219E"/>
    <w:rsid w:val="002E57AD"/>
    <w:rsid w:val="002E5F6A"/>
    <w:rsid w:val="002E60D4"/>
    <w:rsid w:val="002F073E"/>
    <w:rsid w:val="002F434A"/>
    <w:rsid w:val="002F4A14"/>
    <w:rsid w:val="002F4DD9"/>
    <w:rsid w:val="0031012B"/>
    <w:rsid w:val="00312E5A"/>
    <w:rsid w:val="00313475"/>
    <w:rsid w:val="00317CC4"/>
    <w:rsid w:val="00320896"/>
    <w:rsid w:val="00327E6C"/>
    <w:rsid w:val="00332455"/>
    <w:rsid w:val="00332DE2"/>
    <w:rsid w:val="00342D4D"/>
    <w:rsid w:val="00344E28"/>
    <w:rsid w:val="0034791C"/>
    <w:rsid w:val="00351E66"/>
    <w:rsid w:val="0035347F"/>
    <w:rsid w:val="0035356C"/>
    <w:rsid w:val="00355582"/>
    <w:rsid w:val="003605D4"/>
    <w:rsid w:val="00360677"/>
    <w:rsid w:val="003612EA"/>
    <w:rsid w:val="00361ABA"/>
    <w:rsid w:val="00362009"/>
    <w:rsid w:val="00362B62"/>
    <w:rsid w:val="0037021E"/>
    <w:rsid w:val="00371D07"/>
    <w:rsid w:val="00376669"/>
    <w:rsid w:val="00381C02"/>
    <w:rsid w:val="0038525D"/>
    <w:rsid w:val="00385C7A"/>
    <w:rsid w:val="0038735C"/>
    <w:rsid w:val="00390A6D"/>
    <w:rsid w:val="00397521"/>
    <w:rsid w:val="003A1544"/>
    <w:rsid w:val="003B024C"/>
    <w:rsid w:val="003B0EF7"/>
    <w:rsid w:val="003B26C6"/>
    <w:rsid w:val="003B735E"/>
    <w:rsid w:val="003C0194"/>
    <w:rsid w:val="003D02E8"/>
    <w:rsid w:val="003D0E6F"/>
    <w:rsid w:val="003D565A"/>
    <w:rsid w:val="003D6631"/>
    <w:rsid w:val="003E1270"/>
    <w:rsid w:val="003E2E9A"/>
    <w:rsid w:val="003E3D11"/>
    <w:rsid w:val="003E4276"/>
    <w:rsid w:val="003F2744"/>
    <w:rsid w:val="003F3D8A"/>
    <w:rsid w:val="003F4295"/>
    <w:rsid w:val="003F6CBA"/>
    <w:rsid w:val="00414A77"/>
    <w:rsid w:val="004158C3"/>
    <w:rsid w:val="0042549F"/>
    <w:rsid w:val="0042561B"/>
    <w:rsid w:val="0042584F"/>
    <w:rsid w:val="00432371"/>
    <w:rsid w:val="004457A0"/>
    <w:rsid w:val="00445801"/>
    <w:rsid w:val="00446747"/>
    <w:rsid w:val="00450482"/>
    <w:rsid w:val="004506DF"/>
    <w:rsid w:val="00451C3E"/>
    <w:rsid w:val="00452D99"/>
    <w:rsid w:val="00454D1F"/>
    <w:rsid w:val="00465E66"/>
    <w:rsid w:val="004727BD"/>
    <w:rsid w:val="004734CD"/>
    <w:rsid w:val="004738C6"/>
    <w:rsid w:val="00474983"/>
    <w:rsid w:val="00477ABF"/>
    <w:rsid w:val="00484FCB"/>
    <w:rsid w:val="00487BE9"/>
    <w:rsid w:val="00490ACA"/>
    <w:rsid w:val="004917D3"/>
    <w:rsid w:val="004A4D23"/>
    <w:rsid w:val="004B081D"/>
    <w:rsid w:val="004B5C2E"/>
    <w:rsid w:val="004B6A37"/>
    <w:rsid w:val="004B771E"/>
    <w:rsid w:val="004C3AEF"/>
    <w:rsid w:val="004C6EBB"/>
    <w:rsid w:val="004C70F2"/>
    <w:rsid w:val="004D6D83"/>
    <w:rsid w:val="004D7475"/>
    <w:rsid w:val="004D7A3D"/>
    <w:rsid w:val="004E0277"/>
    <w:rsid w:val="004E62A0"/>
    <w:rsid w:val="004F013F"/>
    <w:rsid w:val="004F29B2"/>
    <w:rsid w:val="004F4804"/>
    <w:rsid w:val="00500B7A"/>
    <w:rsid w:val="0050181A"/>
    <w:rsid w:val="00504ADE"/>
    <w:rsid w:val="00506A6B"/>
    <w:rsid w:val="0050742E"/>
    <w:rsid w:val="00510DD2"/>
    <w:rsid w:val="0051351F"/>
    <w:rsid w:val="00513F14"/>
    <w:rsid w:val="00515EC7"/>
    <w:rsid w:val="005311C5"/>
    <w:rsid w:val="00533460"/>
    <w:rsid w:val="0053355B"/>
    <w:rsid w:val="00535212"/>
    <w:rsid w:val="005358B1"/>
    <w:rsid w:val="00536700"/>
    <w:rsid w:val="00537022"/>
    <w:rsid w:val="00537049"/>
    <w:rsid w:val="00540DF7"/>
    <w:rsid w:val="0054196B"/>
    <w:rsid w:val="005429E7"/>
    <w:rsid w:val="00542DDB"/>
    <w:rsid w:val="00544938"/>
    <w:rsid w:val="00552E8C"/>
    <w:rsid w:val="00556424"/>
    <w:rsid w:val="005569CC"/>
    <w:rsid w:val="00561D74"/>
    <w:rsid w:val="0056410E"/>
    <w:rsid w:val="00564D4D"/>
    <w:rsid w:val="005652A9"/>
    <w:rsid w:val="005722ED"/>
    <w:rsid w:val="00574282"/>
    <w:rsid w:val="00574F50"/>
    <w:rsid w:val="00584FCD"/>
    <w:rsid w:val="005870F4"/>
    <w:rsid w:val="005926A7"/>
    <w:rsid w:val="005A0098"/>
    <w:rsid w:val="005A2C12"/>
    <w:rsid w:val="005A3B52"/>
    <w:rsid w:val="005A3B8A"/>
    <w:rsid w:val="005A72C8"/>
    <w:rsid w:val="005A7EB1"/>
    <w:rsid w:val="005B49A2"/>
    <w:rsid w:val="005C0FDC"/>
    <w:rsid w:val="005C11AF"/>
    <w:rsid w:val="005C2E5B"/>
    <w:rsid w:val="005C5DD2"/>
    <w:rsid w:val="005D0C5C"/>
    <w:rsid w:val="005D31A4"/>
    <w:rsid w:val="005D3B15"/>
    <w:rsid w:val="005E1131"/>
    <w:rsid w:val="005E3665"/>
    <w:rsid w:val="005E3C60"/>
    <w:rsid w:val="005E3C87"/>
    <w:rsid w:val="005E5964"/>
    <w:rsid w:val="005E5E8D"/>
    <w:rsid w:val="005E7780"/>
    <w:rsid w:val="005F089D"/>
    <w:rsid w:val="005F121F"/>
    <w:rsid w:val="005F13BA"/>
    <w:rsid w:val="005F2844"/>
    <w:rsid w:val="005F48D9"/>
    <w:rsid w:val="005F4EBB"/>
    <w:rsid w:val="005F7386"/>
    <w:rsid w:val="00601BA2"/>
    <w:rsid w:val="00602FF7"/>
    <w:rsid w:val="006042E5"/>
    <w:rsid w:val="0060650E"/>
    <w:rsid w:val="006115D2"/>
    <w:rsid w:val="00613168"/>
    <w:rsid w:val="00617215"/>
    <w:rsid w:val="00617D56"/>
    <w:rsid w:val="00626B7E"/>
    <w:rsid w:val="00634C6C"/>
    <w:rsid w:val="00640C08"/>
    <w:rsid w:val="0064389E"/>
    <w:rsid w:val="0064723F"/>
    <w:rsid w:val="00650A95"/>
    <w:rsid w:val="0065293C"/>
    <w:rsid w:val="00652B2E"/>
    <w:rsid w:val="0066412F"/>
    <w:rsid w:val="00664D04"/>
    <w:rsid w:val="0066533B"/>
    <w:rsid w:val="0066798B"/>
    <w:rsid w:val="00667FC2"/>
    <w:rsid w:val="00670FDB"/>
    <w:rsid w:val="006737AA"/>
    <w:rsid w:val="00674574"/>
    <w:rsid w:val="00676699"/>
    <w:rsid w:val="00676752"/>
    <w:rsid w:val="00684F41"/>
    <w:rsid w:val="0068579B"/>
    <w:rsid w:val="006923D1"/>
    <w:rsid w:val="006949B8"/>
    <w:rsid w:val="006A0759"/>
    <w:rsid w:val="006A2EEC"/>
    <w:rsid w:val="006A6FF1"/>
    <w:rsid w:val="006B2E43"/>
    <w:rsid w:val="006B6F5C"/>
    <w:rsid w:val="006C671A"/>
    <w:rsid w:val="006D232A"/>
    <w:rsid w:val="006D4A59"/>
    <w:rsid w:val="006D4C91"/>
    <w:rsid w:val="006D6F79"/>
    <w:rsid w:val="006E0779"/>
    <w:rsid w:val="006E0B12"/>
    <w:rsid w:val="006E234F"/>
    <w:rsid w:val="006E345B"/>
    <w:rsid w:val="006E34F6"/>
    <w:rsid w:val="006E4743"/>
    <w:rsid w:val="006E5A48"/>
    <w:rsid w:val="006E5BA0"/>
    <w:rsid w:val="006F1889"/>
    <w:rsid w:val="006F2296"/>
    <w:rsid w:val="006F4745"/>
    <w:rsid w:val="007020D6"/>
    <w:rsid w:val="007030C4"/>
    <w:rsid w:val="007064DA"/>
    <w:rsid w:val="00712EDD"/>
    <w:rsid w:val="007159FE"/>
    <w:rsid w:val="00735F7E"/>
    <w:rsid w:val="007428B6"/>
    <w:rsid w:val="00751306"/>
    <w:rsid w:val="007524F1"/>
    <w:rsid w:val="00753EFC"/>
    <w:rsid w:val="00756E53"/>
    <w:rsid w:val="00756EAD"/>
    <w:rsid w:val="00762CDA"/>
    <w:rsid w:val="00763A3D"/>
    <w:rsid w:val="007648F2"/>
    <w:rsid w:val="007705A3"/>
    <w:rsid w:val="00773619"/>
    <w:rsid w:val="0077500F"/>
    <w:rsid w:val="007751D7"/>
    <w:rsid w:val="007754D6"/>
    <w:rsid w:val="00777AB3"/>
    <w:rsid w:val="00781161"/>
    <w:rsid w:val="00782D59"/>
    <w:rsid w:val="00787BEC"/>
    <w:rsid w:val="00791898"/>
    <w:rsid w:val="007A040D"/>
    <w:rsid w:val="007A0AC8"/>
    <w:rsid w:val="007A2097"/>
    <w:rsid w:val="007A4089"/>
    <w:rsid w:val="007C1483"/>
    <w:rsid w:val="007C15BE"/>
    <w:rsid w:val="007C6631"/>
    <w:rsid w:val="007C6E37"/>
    <w:rsid w:val="007D045C"/>
    <w:rsid w:val="007D25ED"/>
    <w:rsid w:val="007D4EB4"/>
    <w:rsid w:val="007E44F8"/>
    <w:rsid w:val="007E70C6"/>
    <w:rsid w:val="007F5652"/>
    <w:rsid w:val="007F74BA"/>
    <w:rsid w:val="008054AE"/>
    <w:rsid w:val="00806287"/>
    <w:rsid w:val="00811E52"/>
    <w:rsid w:val="008141FF"/>
    <w:rsid w:val="0081778B"/>
    <w:rsid w:val="008212D3"/>
    <w:rsid w:val="00823968"/>
    <w:rsid w:val="00830602"/>
    <w:rsid w:val="008321F8"/>
    <w:rsid w:val="00834815"/>
    <w:rsid w:val="008449F4"/>
    <w:rsid w:val="008463D8"/>
    <w:rsid w:val="008478BB"/>
    <w:rsid w:val="008524DA"/>
    <w:rsid w:val="00853C1F"/>
    <w:rsid w:val="008568B8"/>
    <w:rsid w:val="0085711F"/>
    <w:rsid w:val="00862380"/>
    <w:rsid w:val="00863AA1"/>
    <w:rsid w:val="00863C1F"/>
    <w:rsid w:val="00863FAF"/>
    <w:rsid w:val="008676CA"/>
    <w:rsid w:val="0087615E"/>
    <w:rsid w:val="00876795"/>
    <w:rsid w:val="00882820"/>
    <w:rsid w:val="00884D66"/>
    <w:rsid w:val="008857B8"/>
    <w:rsid w:val="00890F70"/>
    <w:rsid w:val="008937E3"/>
    <w:rsid w:val="00897BD6"/>
    <w:rsid w:val="008A1705"/>
    <w:rsid w:val="008A48C1"/>
    <w:rsid w:val="008B1C1B"/>
    <w:rsid w:val="008B48D7"/>
    <w:rsid w:val="008B5B8D"/>
    <w:rsid w:val="008B6943"/>
    <w:rsid w:val="008C6FA5"/>
    <w:rsid w:val="008C728F"/>
    <w:rsid w:val="008D5418"/>
    <w:rsid w:val="008E1047"/>
    <w:rsid w:val="008E3691"/>
    <w:rsid w:val="008E434C"/>
    <w:rsid w:val="008E643A"/>
    <w:rsid w:val="008F0389"/>
    <w:rsid w:val="008F0733"/>
    <w:rsid w:val="008F2013"/>
    <w:rsid w:val="008F61C6"/>
    <w:rsid w:val="008F6391"/>
    <w:rsid w:val="008F7951"/>
    <w:rsid w:val="00900A87"/>
    <w:rsid w:val="009026BB"/>
    <w:rsid w:val="00906FC8"/>
    <w:rsid w:val="00906FDE"/>
    <w:rsid w:val="0091172E"/>
    <w:rsid w:val="00914A74"/>
    <w:rsid w:val="00915BF3"/>
    <w:rsid w:val="009161B5"/>
    <w:rsid w:val="00920097"/>
    <w:rsid w:val="009205B3"/>
    <w:rsid w:val="00922E83"/>
    <w:rsid w:val="0093096C"/>
    <w:rsid w:val="00932F55"/>
    <w:rsid w:val="00936B1B"/>
    <w:rsid w:val="009415C3"/>
    <w:rsid w:val="0094324D"/>
    <w:rsid w:val="00947731"/>
    <w:rsid w:val="00951955"/>
    <w:rsid w:val="00952E1E"/>
    <w:rsid w:val="00953D04"/>
    <w:rsid w:val="00955249"/>
    <w:rsid w:val="00960FDF"/>
    <w:rsid w:val="00975EA3"/>
    <w:rsid w:val="00980016"/>
    <w:rsid w:val="00981028"/>
    <w:rsid w:val="00981CF6"/>
    <w:rsid w:val="009831A0"/>
    <w:rsid w:val="00985FDE"/>
    <w:rsid w:val="00987008"/>
    <w:rsid w:val="009944F0"/>
    <w:rsid w:val="009A4473"/>
    <w:rsid w:val="009A46D7"/>
    <w:rsid w:val="009A4FDE"/>
    <w:rsid w:val="009A51D0"/>
    <w:rsid w:val="009A7B86"/>
    <w:rsid w:val="009C0F31"/>
    <w:rsid w:val="009C2B67"/>
    <w:rsid w:val="009C38E8"/>
    <w:rsid w:val="009C5051"/>
    <w:rsid w:val="009C52B1"/>
    <w:rsid w:val="009C61A6"/>
    <w:rsid w:val="009C6229"/>
    <w:rsid w:val="009D1AD6"/>
    <w:rsid w:val="009D6A5E"/>
    <w:rsid w:val="009D7B25"/>
    <w:rsid w:val="009D7EF0"/>
    <w:rsid w:val="009F2AC6"/>
    <w:rsid w:val="009F38FB"/>
    <w:rsid w:val="00A1021E"/>
    <w:rsid w:val="00A118D8"/>
    <w:rsid w:val="00A11C77"/>
    <w:rsid w:val="00A13A71"/>
    <w:rsid w:val="00A16183"/>
    <w:rsid w:val="00A177C7"/>
    <w:rsid w:val="00A20FD6"/>
    <w:rsid w:val="00A2108E"/>
    <w:rsid w:val="00A22920"/>
    <w:rsid w:val="00A22B78"/>
    <w:rsid w:val="00A27C03"/>
    <w:rsid w:val="00A30AE8"/>
    <w:rsid w:val="00A32406"/>
    <w:rsid w:val="00A32BF1"/>
    <w:rsid w:val="00A40190"/>
    <w:rsid w:val="00A401C4"/>
    <w:rsid w:val="00A4086F"/>
    <w:rsid w:val="00A46AD1"/>
    <w:rsid w:val="00A476E3"/>
    <w:rsid w:val="00A51BC6"/>
    <w:rsid w:val="00A538A3"/>
    <w:rsid w:val="00A640C6"/>
    <w:rsid w:val="00A643CF"/>
    <w:rsid w:val="00A7165A"/>
    <w:rsid w:val="00A738F0"/>
    <w:rsid w:val="00A73FCD"/>
    <w:rsid w:val="00A76360"/>
    <w:rsid w:val="00A77512"/>
    <w:rsid w:val="00A80877"/>
    <w:rsid w:val="00A82617"/>
    <w:rsid w:val="00A851EA"/>
    <w:rsid w:val="00A8548C"/>
    <w:rsid w:val="00A856B5"/>
    <w:rsid w:val="00A858C5"/>
    <w:rsid w:val="00A8707F"/>
    <w:rsid w:val="00A93215"/>
    <w:rsid w:val="00A932B0"/>
    <w:rsid w:val="00A937DF"/>
    <w:rsid w:val="00A94369"/>
    <w:rsid w:val="00A950D5"/>
    <w:rsid w:val="00AA1AF4"/>
    <w:rsid w:val="00AA2A75"/>
    <w:rsid w:val="00AA5DA5"/>
    <w:rsid w:val="00AB35DF"/>
    <w:rsid w:val="00AB67EF"/>
    <w:rsid w:val="00AC0393"/>
    <w:rsid w:val="00AC259F"/>
    <w:rsid w:val="00AC3E3B"/>
    <w:rsid w:val="00AC484C"/>
    <w:rsid w:val="00AC50C7"/>
    <w:rsid w:val="00AC64FC"/>
    <w:rsid w:val="00AD6662"/>
    <w:rsid w:val="00AE121A"/>
    <w:rsid w:val="00AE41F9"/>
    <w:rsid w:val="00AE553C"/>
    <w:rsid w:val="00AF1194"/>
    <w:rsid w:val="00AF283E"/>
    <w:rsid w:val="00AF2C80"/>
    <w:rsid w:val="00AF4655"/>
    <w:rsid w:val="00AF509E"/>
    <w:rsid w:val="00AF7BE2"/>
    <w:rsid w:val="00B0103B"/>
    <w:rsid w:val="00B0163B"/>
    <w:rsid w:val="00B04D10"/>
    <w:rsid w:val="00B07126"/>
    <w:rsid w:val="00B07A32"/>
    <w:rsid w:val="00B21971"/>
    <w:rsid w:val="00B21F89"/>
    <w:rsid w:val="00B22069"/>
    <w:rsid w:val="00B250C7"/>
    <w:rsid w:val="00B32167"/>
    <w:rsid w:val="00B36F45"/>
    <w:rsid w:val="00B40CA5"/>
    <w:rsid w:val="00B425C2"/>
    <w:rsid w:val="00B42712"/>
    <w:rsid w:val="00B439B9"/>
    <w:rsid w:val="00B43E6A"/>
    <w:rsid w:val="00B444D4"/>
    <w:rsid w:val="00B50A9C"/>
    <w:rsid w:val="00B50C12"/>
    <w:rsid w:val="00B50DBD"/>
    <w:rsid w:val="00B571CF"/>
    <w:rsid w:val="00B61F4F"/>
    <w:rsid w:val="00B6470E"/>
    <w:rsid w:val="00B66357"/>
    <w:rsid w:val="00B669F3"/>
    <w:rsid w:val="00B711B7"/>
    <w:rsid w:val="00B72B1A"/>
    <w:rsid w:val="00B73352"/>
    <w:rsid w:val="00B76245"/>
    <w:rsid w:val="00B7625D"/>
    <w:rsid w:val="00B82B71"/>
    <w:rsid w:val="00B849B0"/>
    <w:rsid w:val="00B87498"/>
    <w:rsid w:val="00B92D32"/>
    <w:rsid w:val="00B937F4"/>
    <w:rsid w:val="00B9461D"/>
    <w:rsid w:val="00BA6701"/>
    <w:rsid w:val="00BA6DA2"/>
    <w:rsid w:val="00BA760C"/>
    <w:rsid w:val="00BA79AD"/>
    <w:rsid w:val="00BB3F51"/>
    <w:rsid w:val="00BB4010"/>
    <w:rsid w:val="00BC0372"/>
    <w:rsid w:val="00BC06AC"/>
    <w:rsid w:val="00BC2840"/>
    <w:rsid w:val="00BC4B2B"/>
    <w:rsid w:val="00BC4EBF"/>
    <w:rsid w:val="00BD0368"/>
    <w:rsid w:val="00BD1624"/>
    <w:rsid w:val="00BD3326"/>
    <w:rsid w:val="00BD6947"/>
    <w:rsid w:val="00BD794E"/>
    <w:rsid w:val="00BE673F"/>
    <w:rsid w:val="00BE67A7"/>
    <w:rsid w:val="00BF40F4"/>
    <w:rsid w:val="00BF449B"/>
    <w:rsid w:val="00BF4BBE"/>
    <w:rsid w:val="00BF5F66"/>
    <w:rsid w:val="00C015F7"/>
    <w:rsid w:val="00C026B4"/>
    <w:rsid w:val="00C0514A"/>
    <w:rsid w:val="00C05B93"/>
    <w:rsid w:val="00C06FD5"/>
    <w:rsid w:val="00C13B63"/>
    <w:rsid w:val="00C17119"/>
    <w:rsid w:val="00C22958"/>
    <w:rsid w:val="00C24C3D"/>
    <w:rsid w:val="00C250F3"/>
    <w:rsid w:val="00C3241F"/>
    <w:rsid w:val="00C3691B"/>
    <w:rsid w:val="00C47A8A"/>
    <w:rsid w:val="00C511B9"/>
    <w:rsid w:val="00C544DB"/>
    <w:rsid w:val="00C54F93"/>
    <w:rsid w:val="00C57856"/>
    <w:rsid w:val="00C57E30"/>
    <w:rsid w:val="00C60629"/>
    <w:rsid w:val="00C6365E"/>
    <w:rsid w:val="00C67150"/>
    <w:rsid w:val="00C70289"/>
    <w:rsid w:val="00C71644"/>
    <w:rsid w:val="00C716D6"/>
    <w:rsid w:val="00C746D2"/>
    <w:rsid w:val="00C75B2E"/>
    <w:rsid w:val="00C76EC8"/>
    <w:rsid w:val="00C779B1"/>
    <w:rsid w:val="00C77C20"/>
    <w:rsid w:val="00C8425B"/>
    <w:rsid w:val="00C92EDF"/>
    <w:rsid w:val="00C95AD1"/>
    <w:rsid w:val="00C97F02"/>
    <w:rsid w:val="00CA161B"/>
    <w:rsid w:val="00CA1B36"/>
    <w:rsid w:val="00CA644F"/>
    <w:rsid w:val="00CA71C5"/>
    <w:rsid w:val="00CB67B4"/>
    <w:rsid w:val="00CC3895"/>
    <w:rsid w:val="00CC7E2B"/>
    <w:rsid w:val="00CD3194"/>
    <w:rsid w:val="00CD41FA"/>
    <w:rsid w:val="00CE0113"/>
    <w:rsid w:val="00CE501F"/>
    <w:rsid w:val="00CE5186"/>
    <w:rsid w:val="00CE5F1A"/>
    <w:rsid w:val="00CF0598"/>
    <w:rsid w:val="00CF1CB5"/>
    <w:rsid w:val="00CF2B9C"/>
    <w:rsid w:val="00CF3744"/>
    <w:rsid w:val="00D04A06"/>
    <w:rsid w:val="00D04A47"/>
    <w:rsid w:val="00D04EC3"/>
    <w:rsid w:val="00D102A2"/>
    <w:rsid w:val="00D143D5"/>
    <w:rsid w:val="00D332B5"/>
    <w:rsid w:val="00D42F0C"/>
    <w:rsid w:val="00D45DEE"/>
    <w:rsid w:val="00D465BF"/>
    <w:rsid w:val="00D477A5"/>
    <w:rsid w:val="00D50784"/>
    <w:rsid w:val="00D51C77"/>
    <w:rsid w:val="00D51E13"/>
    <w:rsid w:val="00D53197"/>
    <w:rsid w:val="00D67215"/>
    <w:rsid w:val="00D75981"/>
    <w:rsid w:val="00D76584"/>
    <w:rsid w:val="00D9256D"/>
    <w:rsid w:val="00D92C98"/>
    <w:rsid w:val="00D9410D"/>
    <w:rsid w:val="00D947BA"/>
    <w:rsid w:val="00DA524D"/>
    <w:rsid w:val="00DA612D"/>
    <w:rsid w:val="00DB3C2B"/>
    <w:rsid w:val="00DB5937"/>
    <w:rsid w:val="00DB62B9"/>
    <w:rsid w:val="00DC55EB"/>
    <w:rsid w:val="00DD1584"/>
    <w:rsid w:val="00DD26CE"/>
    <w:rsid w:val="00DD706C"/>
    <w:rsid w:val="00DD7177"/>
    <w:rsid w:val="00DE4A8A"/>
    <w:rsid w:val="00DE581C"/>
    <w:rsid w:val="00DE62BC"/>
    <w:rsid w:val="00DE6481"/>
    <w:rsid w:val="00DF5E55"/>
    <w:rsid w:val="00E01018"/>
    <w:rsid w:val="00E05B09"/>
    <w:rsid w:val="00E07DD1"/>
    <w:rsid w:val="00E169B3"/>
    <w:rsid w:val="00E22AC9"/>
    <w:rsid w:val="00E24CE3"/>
    <w:rsid w:val="00E2570A"/>
    <w:rsid w:val="00E257CC"/>
    <w:rsid w:val="00E2734F"/>
    <w:rsid w:val="00E371B7"/>
    <w:rsid w:val="00E41C46"/>
    <w:rsid w:val="00E444C3"/>
    <w:rsid w:val="00E46004"/>
    <w:rsid w:val="00E465F6"/>
    <w:rsid w:val="00E52261"/>
    <w:rsid w:val="00E57C43"/>
    <w:rsid w:val="00E672A6"/>
    <w:rsid w:val="00E678BE"/>
    <w:rsid w:val="00E72942"/>
    <w:rsid w:val="00E77951"/>
    <w:rsid w:val="00E77BE5"/>
    <w:rsid w:val="00E80DA0"/>
    <w:rsid w:val="00E81F6B"/>
    <w:rsid w:val="00E823D2"/>
    <w:rsid w:val="00E90753"/>
    <w:rsid w:val="00E93706"/>
    <w:rsid w:val="00EA1F6C"/>
    <w:rsid w:val="00EA4366"/>
    <w:rsid w:val="00EA76D5"/>
    <w:rsid w:val="00EA7762"/>
    <w:rsid w:val="00EB2528"/>
    <w:rsid w:val="00EC3063"/>
    <w:rsid w:val="00EC442C"/>
    <w:rsid w:val="00ED5748"/>
    <w:rsid w:val="00ED633C"/>
    <w:rsid w:val="00EE1584"/>
    <w:rsid w:val="00EE5DA5"/>
    <w:rsid w:val="00EF34A0"/>
    <w:rsid w:val="00EF37DD"/>
    <w:rsid w:val="00EF4F11"/>
    <w:rsid w:val="00EF74DE"/>
    <w:rsid w:val="00F007F3"/>
    <w:rsid w:val="00F00C64"/>
    <w:rsid w:val="00F039B2"/>
    <w:rsid w:val="00F05B4E"/>
    <w:rsid w:val="00F10357"/>
    <w:rsid w:val="00F11470"/>
    <w:rsid w:val="00F11605"/>
    <w:rsid w:val="00F12A03"/>
    <w:rsid w:val="00F13B4D"/>
    <w:rsid w:val="00F16A9C"/>
    <w:rsid w:val="00F214E2"/>
    <w:rsid w:val="00F2564E"/>
    <w:rsid w:val="00F261C1"/>
    <w:rsid w:val="00F301F8"/>
    <w:rsid w:val="00F31501"/>
    <w:rsid w:val="00F323C1"/>
    <w:rsid w:val="00F44DC6"/>
    <w:rsid w:val="00F50DDC"/>
    <w:rsid w:val="00F615FB"/>
    <w:rsid w:val="00F65D5F"/>
    <w:rsid w:val="00F66903"/>
    <w:rsid w:val="00F67AA9"/>
    <w:rsid w:val="00F7204B"/>
    <w:rsid w:val="00F72DEB"/>
    <w:rsid w:val="00F8009C"/>
    <w:rsid w:val="00F8033E"/>
    <w:rsid w:val="00F83776"/>
    <w:rsid w:val="00F85211"/>
    <w:rsid w:val="00F862EE"/>
    <w:rsid w:val="00F874C2"/>
    <w:rsid w:val="00F925FA"/>
    <w:rsid w:val="00F93877"/>
    <w:rsid w:val="00F965F7"/>
    <w:rsid w:val="00F9798D"/>
    <w:rsid w:val="00FA1E93"/>
    <w:rsid w:val="00FA2081"/>
    <w:rsid w:val="00FA60BB"/>
    <w:rsid w:val="00FA63CA"/>
    <w:rsid w:val="00FB0984"/>
    <w:rsid w:val="00FB2317"/>
    <w:rsid w:val="00FB2D6C"/>
    <w:rsid w:val="00FB78A1"/>
    <w:rsid w:val="00FC0765"/>
    <w:rsid w:val="00FC2CFD"/>
    <w:rsid w:val="00FC6786"/>
    <w:rsid w:val="00FC67BC"/>
    <w:rsid w:val="00FC6F89"/>
    <w:rsid w:val="00FD5004"/>
    <w:rsid w:val="00FD6417"/>
    <w:rsid w:val="00FD695E"/>
    <w:rsid w:val="00FE09D4"/>
    <w:rsid w:val="00FE0AB2"/>
    <w:rsid w:val="00FE0C4D"/>
    <w:rsid w:val="00FE104B"/>
    <w:rsid w:val="00FE2333"/>
    <w:rsid w:val="00FE41DC"/>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A511B4C"/>
  <w15:docId w15:val="{03D150B3-3D88-4BA5-B6D7-E81C651460F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0"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F55DC4"/>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BB17DA"/>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paragraph" w:customStyle="1" w:styleId="Rubrik2utannumreringram">
    <w:name w:val="Rubrik 2 utan numrering ram"/>
    <w:basedOn w:val="Rubrik2utannumrering"/>
    <w:next w:val="Brdtextram"/>
    <w:link w:val="Rubrik2utannumreringramChar"/>
    <w:uiPriority w:val="14"/>
    <w:semiHidden/>
    <w:rsid w:val="00772B81"/>
    <w:pPr>
      <w:pBdr>
        <w:top w:val="single" w:sz="4" w:space="2" w:color="auto"/>
        <w:left w:val="single" w:sz="4" w:space="4" w:color="auto"/>
        <w:bottom w:val="single" w:sz="4" w:space="3" w:color="auto"/>
        <w:right w:val="single" w:sz="4" w:space="4" w:color="auto"/>
      </w:pBdr>
      <w:ind w:left="113" w:right="113"/>
    </w:pPr>
  </w:style>
  <w:style w:type="character" w:customStyle="1" w:styleId="Rubrik2utannumreringramChar">
    <w:name w:val="Rubrik 2 utan numrering ram Char"/>
    <w:basedOn w:val="Rubrik2utannumreringChar"/>
    <w:link w:val="Rubrik2utannumreringram"/>
    <w:uiPriority w:val="14"/>
    <w:semiHidden/>
    <w:rsid w:val="00772B81"/>
    <w:rPr>
      <w:rFonts w:ascii="Times New Roman" w:hAnsi="Times New Roman"/>
      <w:sz w:val="26"/>
    </w:rPr>
  </w:style>
  <w:style w:type="paragraph" w:customStyle="1" w:styleId="Rubrik3utannumreringram">
    <w:name w:val="Rubrik 3 utan numrering ram"/>
    <w:basedOn w:val="Rubrik3utannumrering"/>
    <w:next w:val="Brdtextram"/>
    <w:link w:val="Rubrik3utannumreringramChar"/>
    <w:uiPriority w:val="14"/>
    <w:semiHidden/>
    <w:rsid w:val="00772B81"/>
    <w:pPr>
      <w:pBdr>
        <w:top w:val="single" w:sz="4" w:space="2" w:color="auto"/>
        <w:left w:val="single" w:sz="4" w:space="4" w:color="auto"/>
        <w:bottom w:val="single" w:sz="4" w:space="3" w:color="auto"/>
        <w:right w:val="single" w:sz="4" w:space="4" w:color="auto"/>
      </w:pBdr>
      <w:ind w:left="113" w:right="113"/>
    </w:pPr>
  </w:style>
  <w:style w:type="character" w:customStyle="1" w:styleId="Rubrik3utannumreringramChar">
    <w:name w:val="Rubrik 3 utan numrering ram Char"/>
    <w:basedOn w:val="Rubrik3utannumreringChar"/>
    <w:link w:val="Rubrik3utannumreringram"/>
    <w:uiPriority w:val="14"/>
    <w:semiHidden/>
    <w:rsid w:val="00772B81"/>
    <w:rPr>
      <w:rFonts w:ascii="Times New Roman" w:hAnsi="Times New Roman"/>
      <w:b/>
      <w:sz w:val="23"/>
    </w:rPr>
  </w:style>
  <w:style w:type="paragraph" w:customStyle="1" w:styleId="Rubrik4utannumreringram">
    <w:name w:val="Rubrik 4 utan numrering ram"/>
    <w:basedOn w:val="Rubrik4utannumrering"/>
    <w:next w:val="Brdtextram"/>
    <w:link w:val="Rubrik4utannumreringramChar"/>
    <w:uiPriority w:val="14"/>
    <w:semiHidden/>
    <w:rsid w:val="00F55DC4"/>
    <w:pPr>
      <w:pBdr>
        <w:top w:val="single" w:sz="4" w:space="2" w:color="auto"/>
        <w:left w:val="single" w:sz="4" w:space="4" w:color="auto"/>
        <w:bottom w:val="single" w:sz="4" w:space="3" w:color="auto"/>
        <w:right w:val="single" w:sz="4" w:space="4" w:color="auto"/>
      </w:pBdr>
      <w:ind w:left="113" w:right="113"/>
    </w:pPr>
  </w:style>
  <w:style w:type="character" w:customStyle="1" w:styleId="Rubrik4utannumreringramChar">
    <w:name w:val="Rubrik 4 utan numrering ram Char"/>
    <w:basedOn w:val="Rubrik4utannumreringChar"/>
    <w:link w:val="Rubrik4utannumreringram"/>
    <w:uiPriority w:val="14"/>
    <w:semiHidden/>
    <w:rsid w:val="00F55DC4"/>
    <w:rPr>
      <w:rFonts w:ascii="Times New Roman" w:hAnsi="Times New Roman"/>
      <w:b/>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26" Type="http://schemas.openxmlformats.org/officeDocument/2006/relationships/header" Target="header6.xml"/><Relationship Id="rId117" Type="http://schemas.openxmlformats.org/officeDocument/2006/relationships/header" Target="header45.xml"/><Relationship Id="rId21" Type="http://schemas.openxmlformats.org/officeDocument/2006/relationships/footer" Target="footer3.xml"/><Relationship Id="rId42" Type="http://schemas.openxmlformats.org/officeDocument/2006/relationships/footer" Target="footer14.xml"/><Relationship Id="rId47" Type="http://schemas.openxmlformats.org/officeDocument/2006/relationships/footer" Target="footer17.xml"/><Relationship Id="rId63" Type="http://schemas.openxmlformats.org/officeDocument/2006/relationships/footer" Target="footer25.xml"/><Relationship Id="rId68" Type="http://schemas.openxmlformats.org/officeDocument/2006/relationships/footer" Target="footer28.xml"/><Relationship Id="rId84" Type="http://schemas.openxmlformats.org/officeDocument/2006/relationships/footer" Target="footer38.xml"/><Relationship Id="rId89" Type="http://schemas.openxmlformats.org/officeDocument/2006/relationships/footer" Target="footer41.xml"/><Relationship Id="rId112" Type="http://schemas.openxmlformats.org/officeDocument/2006/relationships/header" Target="header43.xml"/><Relationship Id="rId16" Type="http://schemas.openxmlformats.org/officeDocument/2006/relationships/header" Target="header1.xml"/><Relationship Id="rId107" Type="http://schemas.openxmlformats.org/officeDocument/2006/relationships/header" Target="header41.xml"/><Relationship Id="rId11" Type="http://schemas.openxmlformats.org/officeDocument/2006/relationships/settings" Target="settings.xml"/><Relationship Id="rId32" Type="http://schemas.openxmlformats.org/officeDocument/2006/relationships/header" Target="header9.xml"/><Relationship Id="rId37" Type="http://schemas.openxmlformats.org/officeDocument/2006/relationships/footer" Target="footer11.xml"/><Relationship Id="rId53" Type="http://schemas.openxmlformats.org/officeDocument/2006/relationships/header" Target="header18.xml"/><Relationship Id="rId58" Type="http://schemas.openxmlformats.org/officeDocument/2006/relationships/footer" Target="footer23.xml"/><Relationship Id="rId74" Type="http://schemas.openxmlformats.org/officeDocument/2006/relationships/footer" Target="footer32.xml"/><Relationship Id="rId79" Type="http://schemas.openxmlformats.org/officeDocument/2006/relationships/footer" Target="footer35.xml"/><Relationship Id="rId102" Type="http://schemas.openxmlformats.org/officeDocument/2006/relationships/header" Target="header39.xml"/><Relationship Id="rId123" Type="http://schemas.openxmlformats.org/officeDocument/2006/relationships/header" Target="header48.xml"/><Relationship Id="rId128" Type="http://schemas.openxmlformats.org/officeDocument/2006/relationships/footer" Target="footer63.xml"/><Relationship Id="rId5" Type="http://schemas.openxmlformats.org/officeDocument/2006/relationships/customXml" Target="../customXml/item5.xml"/><Relationship Id="rId90" Type="http://schemas.openxmlformats.org/officeDocument/2006/relationships/footer" Target="footer42.xml"/><Relationship Id="rId95" Type="http://schemas.openxmlformats.org/officeDocument/2006/relationships/footer" Target="footer45.xml"/><Relationship Id="rId19" Type="http://schemas.openxmlformats.org/officeDocument/2006/relationships/footer" Target="footer2.xml"/><Relationship Id="rId14" Type="http://schemas.openxmlformats.org/officeDocument/2006/relationships/endnotes" Target="endnotes.xml"/><Relationship Id="rId22" Type="http://schemas.openxmlformats.org/officeDocument/2006/relationships/header" Target="header4.xml"/><Relationship Id="rId27" Type="http://schemas.openxmlformats.org/officeDocument/2006/relationships/footer" Target="footer6.xml"/><Relationship Id="rId30" Type="http://schemas.openxmlformats.org/officeDocument/2006/relationships/footer" Target="footer7.xml"/><Relationship Id="rId35" Type="http://schemas.openxmlformats.org/officeDocument/2006/relationships/header" Target="header11.xml"/><Relationship Id="rId43" Type="http://schemas.openxmlformats.org/officeDocument/2006/relationships/footer" Target="footer15.xml"/><Relationship Id="rId48" Type="http://schemas.openxmlformats.org/officeDocument/2006/relationships/footer" Target="footer18.xml"/><Relationship Id="rId56" Type="http://schemas.openxmlformats.org/officeDocument/2006/relationships/header" Target="header20.xml"/><Relationship Id="rId64" Type="http://schemas.openxmlformats.org/officeDocument/2006/relationships/footer" Target="footer26.xml"/><Relationship Id="rId69" Type="http://schemas.openxmlformats.org/officeDocument/2006/relationships/footer" Target="footer29.xml"/><Relationship Id="rId77" Type="http://schemas.openxmlformats.org/officeDocument/2006/relationships/header" Target="header29.xml"/><Relationship Id="rId100" Type="http://schemas.openxmlformats.org/officeDocument/2006/relationships/footer" Target="footer48.xml"/><Relationship Id="rId105" Type="http://schemas.openxmlformats.org/officeDocument/2006/relationships/footer" Target="footer51.xml"/><Relationship Id="rId113" Type="http://schemas.openxmlformats.org/officeDocument/2006/relationships/footer" Target="footer55.xml"/><Relationship Id="rId118" Type="http://schemas.openxmlformats.org/officeDocument/2006/relationships/header" Target="header46.xml"/><Relationship Id="rId126" Type="http://schemas.openxmlformats.org/officeDocument/2006/relationships/footer" Target="footer62.xml"/><Relationship Id="rId8" Type="http://schemas.openxmlformats.org/officeDocument/2006/relationships/customXml" Target="../customXml/item8.xml"/><Relationship Id="rId51" Type="http://schemas.openxmlformats.org/officeDocument/2006/relationships/footer" Target="footer19.xml"/><Relationship Id="rId72" Type="http://schemas.openxmlformats.org/officeDocument/2006/relationships/header" Target="header27.xml"/><Relationship Id="rId80" Type="http://schemas.openxmlformats.org/officeDocument/2006/relationships/footer" Target="footer36.xml"/><Relationship Id="rId85" Type="http://schemas.openxmlformats.org/officeDocument/2006/relationships/footer" Target="footer39.xml"/><Relationship Id="rId93" Type="http://schemas.openxmlformats.org/officeDocument/2006/relationships/footer" Target="footer43.xml"/><Relationship Id="rId98" Type="http://schemas.openxmlformats.org/officeDocument/2006/relationships/footer" Target="footer46.xml"/><Relationship Id="rId121" Type="http://schemas.openxmlformats.org/officeDocument/2006/relationships/header" Target="header47.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footer" Target="footer9.xml"/><Relationship Id="rId38" Type="http://schemas.openxmlformats.org/officeDocument/2006/relationships/footer" Target="footer12.xml"/><Relationship Id="rId46" Type="http://schemas.openxmlformats.org/officeDocument/2006/relationships/footer" Target="footer16.xml"/><Relationship Id="rId59" Type="http://schemas.openxmlformats.org/officeDocument/2006/relationships/header" Target="header21.xml"/><Relationship Id="rId67" Type="http://schemas.openxmlformats.org/officeDocument/2006/relationships/header" Target="header25.xml"/><Relationship Id="rId103" Type="http://schemas.openxmlformats.org/officeDocument/2006/relationships/footer" Target="footer49.xml"/><Relationship Id="rId108" Type="http://schemas.openxmlformats.org/officeDocument/2006/relationships/footer" Target="footer52.xml"/><Relationship Id="rId116" Type="http://schemas.openxmlformats.org/officeDocument/2006/relationships/footer" Target="footer57.xml"/><Relationship Id="rId124" Type="http://schemas.openxmlformats.org/officeDocument/2006/relationships/header" Target="header49.xml"/><Relationship Id="rId129" Type="http://schemas.openxmlformats.org/officeDocument/2006/relationships/fontTable" Target="fontTable.xml"/><Relationship Id="rId20" Type="http://schemas.openxmlformats.org/officeDocument/2006/relationships/header" Target="header3.xml"/><Relationship Id="rId41" Type="http://schemas.openxmlformats.org/officeDocument/2006/relationships/footer" Target="footer13.xml"/><Relationship Id="rId54" Type="http://schemas.openxmlformats.org/officeDocument/2006/relationships/footer" Target="footer21.xml"/><Relationship Id="rId62" Type="http://schemas.openxmlformats.org/officeDocument/2006/relationships/header" Target="header23.xml"/><Relationship Id="rId70" Type="http://schemas.openxmlformats.org/officeDocument/2006/relationships/footer" Target="footer30.xml"/><Relationship Id="rId75" Type="http://schemas.openxmlformats.org/officeDocument/2006/relationships/footer" Target="footer33.xml"/><Relationship Id="rId83" Type="http://schemas.openxmlformats.org/officeDocument/2006/relationships/footer" Target="footer37.xml"/><Relationship Id="rId88" Type="http://schemas.openxmlformats.org/officeDocument/2006/relationships/footer" Target="footer40.xml"/><Relationship Id="rId91" Type="http://schemas.openxmlformats.org/officeDocument/2006/relationships/header" Target="header34.xml"/><Relationship Id="rId96" Type="http://schemas.openxmlformats.org/officeDocument/2006/relationships/header" Target="header36.xml"/><Relationship Id="rId111" Type="http://schemas.openxmlformats.org/officeDocument/2006/relationships/header" Target="header42.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footer" Target="footer10.xml"/><Relationship Id="rId49" Type="http://schemas.openxmlformats.org/officeDocument/2006/relationships/header" Target="header16.xml"/><Relationship Id="rId57" Type="http://schemas.openxmlformats.org/officeDocument/2006/relationships/footer" Target="footer22.xml"/><Relationship Id="rId106" Type="http://schemas.openxmlformats.org/officeDocument/2006/relationships/header" Target="header40.xml"/><Relationship Id="rId114" Type="http://schemas.openxmlformats.org/officeDocument/2006/relationships/footer" Target="footer56.xml"/><Relationship Id="rId119" Type="http://schemas.openxmlformats.org/officeDocument/2006/relationships/footer" Target="footer58.xml"/><Relationship Id="rId127" Type="http://schemas.openxmlformats.org/officeDocument/2006/relationships/header" Target="header50.xml"/><Relationship Id="rId10" Type="http://schemas.openxmlformats.org/officeDocument/2006/relationships/styles" Target="styles.xml"/><Relationship Id="rId31" Type="http://schemas.openxmlformats.org/officeDocument/2006/relationships/footer" Target="footer8.xml"/><Relationship Id="rId44" Type="http://schemas.openxmlformats.org/officeDocument/2006/relationships/header" Target="header14.xml"/><Relationship Id="rId52" Type="http://schemas.openxmlformats.org/officeDocument/2006/relationships/footer" Target="footer20.xml"/><Relationship Id="rId60" Type="http://schemas.openxmlformats.org/officeDocument/2006/relationships/footer" Target="footer24.xml"/><Relationship Id="rId65" Type="http://schemas.openxmlformats.org/officeDocument/2006/relationships/footer" Target="footer27.xml"/><Relationship Id="rId73" Type="http://schemas.openxmlformats.org/officeDocument/2006/relationships/footer" Target="footer31.xml"/><Relationship Id="rId78" Type="http://schemas.openxmlformats.org/officeDocument/2006/relationships/footer" Target="footer34.xml"/><Relationship Id="rId81" Type="http://schemas.openxmlformats.org/officeDocument/2006/relationships/header" Target="header30.xml"/><Relationship Id="rId86" Type="http://schemas.openxmlformats.org/officeDocument/2006/relationships/header" Target="header32.xml"/><Relationship Id="rId94" Type="http://schemas.openxmlformats.org/officeDocument/2006/relationships/footer" Target="footer44.xml"/><Relationship Id="rId99" Type="http://schemas.openxmlformats.org/officeDocument/2006/relationships/footer" Target="footer47.xml"/><Relationship Id="rId101" Type="http://schemas.openxmlformats.org/officeDocument/2006/relationships/header" Target="header38.xml"/><Relationship Id="rId122" Type="http://schemas.openxmlformats.org/officeDocument/2006/relationships/footer" Target="footer60.xml"/><Relationship Id="rId130"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numbering" Target="numbering.xml"/><Relationship Id="rId13" Type="http://schemas.openxmlformats.org/officeDocument/2006/relationships/footnotes" Target="footnotes.xml"/><Relationship Id="rId18" Type="http://schemas.openxmlformats.org/officeDocument/2006/relationships/footer" Target="footer1.xml"/><Relationship Id="rId39" Type="http://schemas.openxmlformats.org/officeDocument/2006/relationships/header" Target="header12.xml"/><Relationship Id="rId109" Type="http://schemas.openxmlformats.org/officeDocument/2006/relationships/footer" Target="footer53.xml"/><Relationship Id="rId34" Type="http://schemas.openxmlformats.org/officeDocument/2006/relationships/header" Target="header10.xml"/><Relationship Id="rId50" Type="http://schemas.openxmlformats.org/officeDocument/2006/relationships/header" Target="header17.xml"/><Relationship Id="rId55" Type="http://schemas.openxmlformats.org/officeDocument/2006/relationships/header" Target="header19.xml"/><Relationship Id="rId76" Type="http://schemas.openxmlformats.org/officeDocument/2006/relationships/header" Target="header28.xml"/><Relationship Id="rId97" Type="http://schemas.openxmlformats.org/officeDocument/2006/relationships/header" Target="header37.xml"/><Relationship Id="rId104" Type="http://schemas.openxmlformats.org/officeDocument/2006/relationships/footer" Target="footer50.xml"/><Relationship Id="rId120" Type="http://schemas.openxmlformats.org/officeDocument/2006/relationships/footer" Target="footer59.xml"/><Relationship Id="rId125" Type="http://schemas.openxmlformats.org/officeDocument/2006/relationships/footer" Target="footer61.xml"/><Relationship Id="rId7" Type="http://schemas.openxmlformats.org/officeDocument/2006/relationships/customXml" Target="../customXml/item7.xml"/><Relationship Id="rId71" Type="http://schemas.openxmlformats.org/officeDocument/2006/relationships/header" Target="header26.xml"/><Relationship Id="rId92" Type="http://schemas.openxmlformats.org/officeDocument/2006/relationships/header" Target="header35.xml"/><Relationship Id="rId2" Type="http://schemas.openxmlformats.org/officeDocument/2006/relationships/customXml" Target="../customXml/item2.xml"/><Relationship Id="rId29" Type="http://schemas.openxmlformats.org/officeDocument/2006/relationships/header" Target="header8.xml"/><Relationship Id="rId24" Type="http://schemas.openxmlformats.org/officeDocument/2006/relationships/footer" Target="footer4.xml"/><Relationship Id="rId40" Type="http://schemas.openxmlformats.org/officeDocument/2006/relationships/header" Target="header13.xml"/><Relationship Id="rId45" Type="http://schemas.openxmlformats.org/officeDocument/2006/relationships/header" Target="header15.xml"/><Relationship Id="rId66" Type="http://schemas.openxmlformats.org/officeDocument/2006/relationships/header" Target="header24.xml"/><Relationship Id="rId87" Type="http://schemas.openxmlformats.org/officeDocument/2006/relationships/header" Target="header33.xml"/><Relationship Id="rId110" Type="http://schemas.openxmlformats.org/officeDocument/2006/relationships/footer" Target="footer54.xml"/><Relationship Id="rId115" Type="http://schemas.openxmlformats.org/officeDocument/2006/relationships/header" Target="header44.xml"/><Relationship Id="rId61" Type="http://schemas.openxmlformats.org/officeDocument/2006/relationships/header" Target="header22.xml"/><Relationship Id="rId82" Type="http://schemas.openxmlformats.org/officeDocument/2006/relationships/header" Target="header31.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ju-L2/Proposition/Forms/Prop-samling/Prop-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dokumentvärden xmlns="http://rkdhs/mallar/lagstiftning/Prop/Prop.xsd">
  <departementsnamn>Justitiedepartementet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Kristersson, ordförande, och statsråden Ankarberg Johansson, Edholm, J Pehrson, Jonson, Strömmer, Forssell, Slottner, M Persson, Malmer Stenergard, Kullgren, Liljestrand, Carlson, Pourmokhtari, Rosencrantz, Dousa</närvarande>
  <föredragande>statsminister Kristersson, ordförande, och statsråden Busch, Svantesson, Ankarberg Johansson, Edholm, J Pehrson, Waltersson Grönvall, Jonson, Strömmer, Forssmed, Tenje, Forssell, Slottner, M Persson, Wykman, Malmer Stenergard, Kullgren, Liljestrand, Brandberg, Bohlin, Carlson, Pourmokhtari, Rosencrantz, Dousa</föredragande>
  <departementsenhet id="Justitiedepartementet"/>
  <dokumentnummer etikett="Prop.">2024/25:17</dokumentnummer>
  <titel>Ett förstärkt konsumentskydd mot riskfylld kreditgivning och överskuldsättning</titel>
  <template id="14"/>
  <kapitel/>
  <avsnitt/>
  <fastaavsnitt/>
  <bilagor>
    <bilaga bilagenummer="1" bilageetikett="Bilaga"/>
    <bilaga bilagenummer="2" bilageetikett="Bilaga"/>
    <bilaga bilagenummer="3" bilageetikett="Bilaga"/>
    <bilaga bilagenummer="4" bilageetikett="Bilaga"/>
  </bilagor>
</dokumentvärden>
</file>

<file path=customXml/item3.xml><?xml version="1.0" encoding="utf-8"?>
<?mso-contentType ?>
<SharedContentType xmlns="Microsoft.SharePoint.Taxonomy.ContentTypeSync" SourceId="d07acfae-4dfa-4949-99a8-259efd31a6ae" ContentTypeId="0x010100BBA312BF02777149882D207184EC35C032" PreviousValue="true"/>
</file>

<file path=customXml/item4.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Justitiedepartementet</TermName>
          <TermId xmlns="http://schemas.microsoft.com/office/infopath/2007/PartnerControls">75210908-dd30-49f2-afb6-71c3d988f75d</TermId>
        </TermInfo>
      </Terms>
    </k46d94c0acf84ab9a79866a9d8b1905f>
    <TaxCatchAll xmlns="cc625d36-bb37-4650-91b9-0c96159295ba">
      <Value>1</Value>
    </TaxCatchAll>
    <DirtyMigration xmlns="4e9c2f0c-7bf8-49af-8356-cbf363fc78a7">false</DirtyMigration>
    <RKNyckelord xmlns="18f3d968-6251-40b0-9f11-012b293496c2" xsi:nil="true"/>
    <edbe0b5c82304c8e847ab7b8c02a77c3 xmlns="cc625d36-bb37-4650-91b9-0c96159295ba">
      <Terms xmlns="http://schemas.microsoft.com/office/infopath/2007/PartnerControls"/>
    </edbe0b5c82304c8e847ab7b8c02a77c3>
    <_dlc_DocId xmlns="4f5ca95d-8798-43a8-9b50-3b2f8b9416bf">6VV7YVCVAJZ7-373442560-12526</_dlc_DocId>
    <_dlc_DocIdUrl xmlns="4f5ca95d-8798-43a8-9b50-3b2f8b9416bf">
      <Url>https://dhs.sp.regeringskansliet.se/yta/sb-gransk/_layouts/15/DocIdRedir.aspx?ID=6VV7YVCVAJZ7-373442560-12526</Url>
      <Description>6VV7YVCVAJZ7-373442560-12526</Description>
    </_dlc_DocIdUrl>
  </documentManagement>
</p:properties>
</file>

<file path=customXml/item5.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65" ma:contentTypeDescription="Skapa nytt dokument med möjlighet att välja RK-mall" ma:contentTypeScope="" ma:versionID="c06e54c584beafd575ddd02b933a83b1">
  <xsd:schema xmlns:xsd="http://www.w3.org/2001/XMLSchema" xmlns:xs="http://www.w3.org/2001/XMLSchema" xmlns:p="http://schemas.microsoft.com/office/2006/metadata/properties" xmlns:ns2="4e9c2f0c-7bf8-49af-8356-cbf363fc78a7" xmlns:ns3="cc625d36-bb37-4650-91b9-0c96159295ba" xmlns:ns4="18f3d968-6251-40b0-9f11-012b293496c2" xmlns:ns6="9c9941df-7074-4a92-bf99-225d24d78d61" xmlns:ns7="4f5ca95d-8798-43a8-9b50-3b2f8b9416bf" targetNamespace="http://schemas.microsoft.com/office/2006/metadata/properties" ma:root="true" ma:fieldsID="25a2d7ecf3459494749ff2e1e69a504e" ns2:_="" ns3:_="" ns4: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8"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9" nillable="true" ma:displayName="Dokument-ID-värde" ma:description="Värdet för dokument-ID som tilldelats till det här objektet." ma:internalName="_dlc_DocId" ma:readOnly="true">
      <xsd:simpleType>
        <xsd:restriction base="dms:Text"/>
      </xsd:simpleType>
    </xsd:element>
    <xsd:element name="_dlc_DocIdUrl" ma:index="20"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1"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mso-contentType ?>
<customXsn xmlns="http://schemas.microsoft.com/office/2006/metadata/customXsn">
  <xsnLocation/>
  <cached>True</cached>
  <openByDefault>False</openByDefault>
  <xsnScope/>
</customXsn>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66D2DAF3-5BAC-43AE-9568-C73233C9BD17}">
  <ds:schemaRefs>
    <ds:schemaRef ds:uri="http://schemas.microsoft.com/sharepoint/events"/>
  </ds:schemaRefs>
</ds:datastoreItem>
</file>

<file path=customXml/itemProps2.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3.xml><?xml version="1.0" encoding="utf-8"?>
<ds:datastoreItem xmlns:ds="http://schemas.openxmlformats.org/officeDocument/2006/customXml" ds:itemID="{4DF33F17-758D-42A0-9841-2853760A8979}"/>
</file>

<file path=customXml/itemProps4.xml><?xml version="1.0" encoding="utf-8"?>
<ds:datastoreItem xmlns:ds="http://schemas.openxmlformats.org/officeDocument/2006/customXml" ds:itemID="{6943C01E-5882-4C93-BA2D-66C225C1184D}">
  <ds:schemaRefs>
    <ds:schemaRef ds:uri="http://purl.org/dc/terms/"/>
    <ds:schemaRef ds:uri="b9ae9148-c740-488d-ae69-902b28e2f188"/>
    <ds:schemaRef ds:uri="http://schemas.microsoft.com/office/2006/documentManagement/types"/>
    <ds:schemaRef ds:uri="http://schemas.microsoft.com/office/infopath/2007/PartnerControls"/>
    <ds:schemaRef ds:uri="http://schemas.openxmlformats.org/package/2006/metadata/core-properties"/>
    <ds:schemaRef ds:uri="18f3d968-6251-40b0-9f11-012b293496c2"/>
    <ds:schemaRef ds:uri="http://purl.org/dc/elements/1.1/"/>
    <ds:schemaRef ds:uri="http://schemas.microsoft.com/office/2006/metadata/properties"/>
    <ds:schemaRef ds:uri="cc625d36-bb37-4650-91b9-0c96159295ba"/>
    <ds:schemaRef ds:uri="4e9c2f0c-7bf8-49af-8356-cbf363fc78a7"/>
    <ds:schemaRef ds:uri="http://www.w3.org/XML/1998/namespace"/>
    <ds:schemaRef ds:uri="http://purl.org/dc/dcmitype/"/>
  </ds:schemaRefs>
</ds:datastoreItem>
</file>

<file path=customXml/itemProps5.xml><?xml version="1.0" encoding="utf-8"?>
<ds:datastoreItem xmlns:ds="http://schemas.openxmlformats.org/officeDocument/2006/customXml" ds:itemID="{5D179D0A-84C6-4545-878C-EB01346C6EAB}"/>
</file>

<file path=customXml/itemProps6.xml><?xml version="1.0" encoding="utf-8"?>
<ds:datastoreItem xmlns:ds="http://schemas.openxmlformats.org/officeDocument/2006/customXml" ds:itemID="{50896881-7436-4380-9CA9-268E47E49F08}">
  <ds:schemaRefs>
    <ds:schemaRef ds:uri="http://schemas.microsoft.com/sharepoint/v3/contenttype/forms"/>
  </ds:schemaRefs>
</ds:datastoreItem>
</file>

<file path=customXml/itemProps7.xml><?xml version="1.0" encoding="utf-8"?>
<ds:datastoreItem xmlns:ds="http://schemas.openxmlformats.org/officeDocument/2006/customXml" ds:itemID="{F6939A28-FF64-4E6E-9447-42B8D22505BD}">
  <ds:schemaRefs>
    <ds:schemaRef ds:uri="http://schemas.microsoft.com/office/2006/metadata/customXsn"/>
  </ds:schemaRefs>
</ds:datastoreItem>
</file>

<file path=customXml/itemProps8.xml><?xml version="1.0" encoding="utf-8"?>
<ds:datastoreItem xmlns:ds="http://schemas.openxmlformats.org/officeDocument/2006/customXml" ds:itemID="{4A3755D7-FEAB-486B-BA8D-E98E4B03C33D}">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Prop-samling</Template>
  <TotalTime>0</TotalTime>
  <Pages>97</Pages>
  <Words>39423</Words>
  <Characters>208942</Characters>
  <Application>Microsoft Office Word</Application>
  <DocSecurity>0</DocSecurity>
  <Lines>1741</Lines>
  <Paragraphs>495</Paragraphs>
  <ScaleCrop>false</ScaleCrop>
  <HeadingPairs>
    <vt:vector size="2" baseType="variant">
      <vt:variant>
        <vt:lpstr>Rubrik</vt:lpstr>
      </vt:variant>
      <vt:variant>
        <vt:i4>1</vt:i4>
      </vt:variant>
    </vt:vector>
  </HeadingPairs>
  <TitlesOfParts>
    <vt:vector size="1" baseType="lpstr">
      <vt:lpstr>Ett förstärkt konsumentskydd mot riskfylld kreditgivning och överskuldsättning</vt:lpstr>
    </vt:vector>
  </TitlesOfParts>
  <Company>Regeringskansliet</Company>
  <LinksUpToDate>false</LinksUpToDate>
  <CharactersWithSpaces>247870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Ett förstärkt konsumentskydd mot riskfylld kreditgivning och överskuldsättning</dc:title>
  <dc:creator>Johan Andersson</dc:creator>
  <dc:description/>
  <cp:lastModifiedBy>Johan Andersson</cp:lastModifiedBy>
  <cp:revision>16</cp:revision>
  <cp:lastPrinted>2024-09-19T09:55:00Z</cp:lastPrinted>
  <dcterms:created xsi:type="dcterms:W3CDTF">2024-09-16T13:23:00Z</dcterms:created>
  <dcterms:modified xsi:type="dcterms:W3CDTF">2024-09-19T09:58:00Z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e8e0458f-6f2a-4cf9-a217-6b24e444dc71</vt:lpwstr>
  </property>
  <property fmtid="{D5CDD505-2E9C-101B-9397-08002B2CF9AE}" pid="4" name="Organisation">
    <vt:lpwstr>1;#Justitiedepartementet|75210908-dd30-49f2-afb6-71c3d988f75d</vt:lpwstr>
  </property>
  <property fmtid="{D5CDD505-2E9C-101B-9397-08002B2CF9AE}" pid="5" name="ActivityCategory">
    <vt:lpwstr/>
  </property>
</Properties>
</file>